
<file path=[Content_Types].xml><?xml version="1.0" encoding="utf-8"?>
<Types xmlns="http://schemas.openxmlformats.org/package/2006/content-types">
  <Override PartName="/ppt/slideLayouts/slideLayout39.xml" ContentType="application/vnd.openxmlformats-officedocument.presentationml.slideLayout+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customXml/itemProps1.xml" ContentType="application/vnd.openxmlformats-officedocument.customXmlPropertie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Default Extension="bin" ContentType="application/vnd.openxmlformats-officedocument.presentationml.printerSettings"/>
  <Default Extension="png" ContentType="image/png"/>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notesSlides/notesSlide3.xml" ContentType="application/vnd.openxmlformats-officedocument.presentationml.notesSlide+xml"/>
  <Override PartName="/customXml/itemProps2.xml" ContentType="application/vnd.openxmlformats-officedocument.customXmlProperties+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Default Extension="emf" ContentType="image/x-emf"/>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Default Extension="wmf" ContentType="image/x-wmf"/>
  <Default Extension="rels" ContentType="application/vnd.openxmlformats-package.relationships+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Layouts/slideLayout38.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Default Extension="jpeg" ContentType="image/jpeg"/>
  <Override PartName="/ppt/slides/slide24.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897" r:id="rId1"/>
  </p:sldMasterIdLst>
  <p:notesMasterIdLst>
    <p:notesMasterId r:id="rId30"/>
  </p:notesMasterIdLst>
  <p:sldIdLst>
    <p:sldId id="365" r:id="rId2"/>
    <p:sldId id="443" r:id="rId3"/>
    <p:sldId id="416" r:id="rId4"/>
    <p:sldId id="417" r:id="rId5"/>
    <p:sldId id="418" r:id="rId6"/>
    <p:sldId id="419" r:id="rId7"/>
    <p:sldId id="420" r:id="rId8"/>
    <p:sldId id="421" r:id="rId9"/>
    <p:sldId id="422" r:id="rId10"/>
    <p:sldId id="423" r:id="rId11"/>
    <p:sldId id="424" r:id="rId12"/>
    <p:sldId id="425" r:id="rId13"/>
    <p:sldId id="427" r:id="rId14"/>
    <p:sldId id="428" r:id="rId15"/>
    <p:sldId id="429" r:id="rId16"/>
    <p:sldId id="430" r:id="rId17"/>
    <p:sldId id="431" r:id="rId18"/>
    <p:sldId id="432" r:id="rId19"/>
    <p:sldId id="433" r:id="rId20"/>
    <p:sldId id="434" r:id="rId21"/>
    <p:sldId id="435" r:id="rId22"/>
    <p:sldId id="436" r:id="rId23"/>
    <p:sldId id="437" r:id="rId24"/>
    <p:sldId id="438" r:id="rId25"/>
    <p:sldId id="439" r:id="rId26"/>
    <p:sldId id="440" r:id="rId27"/>
    <p:sldId id="441" r:id="rId28"/>
    <p:sldId id="442" r:id="rId2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41"/>
    <a:srgbClr val="652D89"/>
    <a:srgbClr val="B8D333"/>
    <a:srgbClr val="F26E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50" autoAdjust="0"/>
    <p:restoredTop sz="79865" autoAdjust="0"/>
  </p:normalViewPr>
  <p:slideViewPr>
    <p:cSldViewPr>
      <p:cViewPr>
        <p:scale>
          <a:sx n="100" d="100"/>
          <a:sy n="100" d="100"/>
        </p:scale>
        <p:origin x="-3264" y="-832"/>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691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3" Type="http://schemas.openxmlformats.org/officeDocument/2006/relationships/slide" Target="slides/slide12.xml"/><Relationship Id="rId18" Type="http://schemas.openxmlformats.org/officeDocument/2006/relationships/slide" Target="slides/slide17.xml"/><Relationship Id="rId21" Type="http://schemas.openxmlformats.org/officeDocument/2006/relationships/slide" Target="slides/slide20.xml"/><Relationship Id="rId34" Type="http://schemas.openxmlformats.org/officeDocument/2006/relationships/theme" Target="theme/theme1.xml"/><Relationship Id="rId25" Type="http://schemas.openxmlformats.org/officeDocument/2006/relationships/slide" Target="slides/slide24.xml"/><Relationship Id="rId7" Type="http://schemas.openxmlformats.org/officeDocument/2006/relationships/slide" Target="slides/slide6.xml"/><Relationship Id="rId33"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8" Type="http://schemas.openxmlformats.org/officeDocument/2006/relationships/customXml" Target="../customXml/item3.xml"/><Relationship Id="rId20" Type="http://schemas.openxmlformats.org/officeDocument/2006/relationships/slide" Target="slides/slide19.xml"/><Relationship Id="rId29" Type="http://schemas.openxmlformats.org/officeDocument/2006/relationships/slide" Target="slides/slide28.xml"/><Relationship Id="rId2" Type="http://schemas.openxmlformats.org/officeDocument/2006/relationships/slide" Target="slides/slide1.xml"/><Relationship Id="rId16" Type="http://schemas.openxmlformats.org/officeDocument/2006/relationships/slide" Target="slides/slide15.xml"/><Relationship Id="rId24" Type="http://schemas.openxmlformats.org/officeDocument/2006/relationships/slide" Target="slides/slide23.xml"/><Relationship Id="rId1" Type="http://schemas.openxmlformats.org/officeDocument/2006/relationships/slideMaster" Target="slideMasters/slideMaster1.xml"/><Relationship Id="rId32" Type="http://schemas.openxmlformats.org/officeDocument/2006/relationships/presProps" Target="presProps.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customXml" Target="../customXml/item2.xml"/><Relationship Id="rId23" Type="http://schemas.openxmlformats.org/officeDocument/2006/relationships/slide" Target="slides/slide22.xml"/><Relationship Id="rId28" Type="http://schemas.openxmlformats.org/officeDocument/2006/relationships/slide" Target="slides/slide27.xml"/><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customXml" Target="../customXml/item1.xml"/><Relationship Id="rId31" Type="http://schemas.openxmlformats.org/officeDocument/2006/relationships/printerSettings" Target="printerSettings/printerSettings1.bin"/><Relationship Id="rId10" Type="http://schemas.openxmlformats.org/officeDocument/2006/relationships/slide" Target="slides/slide9.xml"/><Relationship Id="rId19" Type="http://schemas.openxmlformats.org/officeDocument/2006/relationships/slide" Target="slides/slide18.xml"/><Relationship Id="rId22" Type="http://schemas.openxmlformats.org/officeDocument/2006/relationships/slide" Target="slides/slide21.xml"/><Relationship Id="rId27" Type="http://schemas.openxmlformats.org/officeDocument/2006/relationships/slide" Target="slides/slide26.xml"/><Relationship Id="rId4" Type="http://schemas.openxmlformats.org/officeDocument/2006/relationships/slide" Target="slides/slide3.xml"/><Relationship Id="rId30" Type="http://schemas.openxmlformats.org/officeDocument/2006/relationships/notesMaster" Target="notesMasters/notesMaster1.xml"/><Relationship Id="rId9" Type="http://schemas.openxmlformats.org/officeDocument/2006/relationships/slide" Target="slides/slide8.xml"/><Relationship Id="rId35" Type="http://schemas.openxmlformats.org/officeDocument/2006/relationships/tableStyles" Target="tableStyles.xml"/><Relationship Id="rId14" Type="http://schemas.openxmlformats.org/officeDocument/2006/relationships/slide" Target="slides/slide13.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BD5330BC-FC75-4435-9FE6-23F3EAEEBAE1}" type="datetimeFigureOut">
              <a:rPr lang="en-US" smtClean="0"/>
              <a:pPr/>
              <a:t>4/12/12</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174B466C-CF87-438D-9EF5-DB17593AE7A6}" type="slidenum">
              <a:rPr lang="en-US" smtClean="0"/>
              <a:pPr/>
              <a:t>‹#›</a:t>
            </a:fld>
            <a:endParaRPr lang="en-US"/>
          </a:p>
        </p:txBody>
      </p:sp>
    </p:spTree>
    <p:extLst>
      <p:ext uri="{BB962C8B-B14F-4D97-AF65-F5344CB8AC3E}">
        <p14:creationId xmlns:p14="http://schemas.microsoft.com/office/powerpoint/2010/main" val="2111761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74B466C-CF87-438D-9EF5-DB17593AE7A6}" type="slidenum">
              <a:rPr lang="en-US" smtClean="0"/>
              <a:pPr/>
              <a:t>1</a:t>
            </a:fld>
            <a:endParaRPr lang="en-US"/>
          </a:p>
        </p:txBody>
      </p:sp>
    </p:spTree>
    <p:extLst>
      <p:ext uri="{BB962C8B-B14F-4D97-AF65-F5344CB8AC3E}">
        <p14:creationId xmlns:p14="http://schemas.microsoft.com/office/powerpoint/2010/main" val="1045412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If overlapping</a:t>
            </a:r>
            <a:r>
              <a:rPr lang="en-US" baseline="0" dirty="0" smtClean="0"/>
              <a:t> / ambiguous ACLs are used, the first profile, from top down, that has a matching ACL will be the one selected.</a:t>
            </a:r>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17</a:t>
            </a:fld>
            <a:endParaRPr lang="en-US"/>
          </a:p>
        </p:txBody>
      </p:sp>
    </p:spTree>
    <p:extLst>
      <p:ext uri="{BB962C8B-B14F-4D97-AF65-F5344CB8AC3E}">
        <p14:creationId xmlns:p14="http://schemas.microsoft.com/office/powerpoint/2010/main" val="24502293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20</a:t>
            </a:fld>
            <a:endParaRPr lang="en-US"/>
          </a:p>
        </p:txBody>
      </p:sp>
    </p:spTree>
    <p:extLst>
      <p:ext uri="{BB962C8B-B14F-4D97-AF65-F5344CB8AC3E}">
        <p14:creationId xmlns:p14="http://schemas.microsoft.com/office/powerpoint/2010/main" val="3326459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IP</a:t>
            </a:r>
            <a:r>
              <a:rPr lang="en-US" baseline="0" dirty="0" smtClean="0"/>
              <a:t> Multiplexing does not do any kind of path MTU discovery in order to set the MTU command. This command must be manually configured by the customer such that it is inline with the MTU of their network. Things like GRE, </a:t>
            </a:r>
            <a:r>
              <a:rPr lang="en-US" baseline="0" dirty="0" err="1" smtClean="0"/>
              <a:t>ipsec</a:t>
            </a:r>
            <a:r>
              <a:rPr lang="en-US" baseline="0" dirty="0" smtClean="0"/>
              <a:t>, or other tunneling mechanisms will reduce the overall link MTU. The MTU of IP mux should be set at, or lower, than the link MTU.</a:t>
            </a:r>
          </a:p>
        </p:txBody>
      </p:sp>
      <p:sp>
        <p:nvSpPr>
          <p:cNvPr id="4" name="Slide Number Placeholder 3"/>
          <p:cNvSpPr>
            <a:spLocks noGrp="1"/>
          </p:cNvSpPr>
          <p:nvPr>
            <p:ph type="sldNum" sz="quarter" idx="10"/>
          </p:nvPr>
        </p:nvSpPr>
        <p:spPr/>
        <p:txBody>
          <a:bodyPr/>
          <a:lstStyle/>
          <a:p>
            <a:fld id="{174B466C-CF87-438D-9EF5-DB17593AE7A6}" type="slidenum">
              <a:rPr lang="en-US" smtClean="0"/>
              <a:pPr/>
              <a:t>21</a:t>
            </a:fld>
            <a:endParaRPr lang="en-US"/>
          </a:p>
        </p:txBody>
      </p:sp>
    </p:spTree>
    <p:extLst>
      <p:ext uri="{BB962C8B-B14F-4D97-AF65-F5344CB8AC3E}">
        <p14:creationId xmlns:p14="http://schemas.microsoft.com/office/powerpoint/2010/main" val="12226805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If</a:t>
            </a:r>
            <a:r>
              <a:rPr lang="en-US" baseline="0" dirty="0" smtClean="0"/>
              <a:t> multiplexing VoIP the </a:t>
            </a:r>
            <a:r>
              <a:rPr lang="en-US" baseline="0" dirty="0" err="1" smtClean="0"/>
              <a:t>holdtime</a:t>
            </a:r>
            <a:r>
              <a:rPr lang="en-US" baseline="0" dirty="0" smtClean="0"/>
              <a:t> value should be set to a value that is near the VoIP codec </a:t>
            </a:r>
            <a:r>
              <a:rPr lang="en-US" baseline="0" dirty="0" err="1" smtClean="0"/>
              <a:t>packetization</a:t>
            </a:r>
            <a:r>
              <a:rPr lang="en-US" baseline="0" dirty="0" smtClean="0"/>
              <a:t> rate. For example, if using a 20 </a:t>
            </a:r>
            <a:r>
              <a:rPr lang="en-US" baseline="0" dirty="0" err="1" smtClean="0"/>
              <a:t>ms</a:t>
            </a:r>
            <a:r>
              <a:rPr lang="en-US" baseline="0" dirty="0" smtClean="0"/>
              <a:t> codec </a:t>
            </a:r>
            <a:r>
              <a:rPr lang="en-US" baseline="0" dirty="0" err="1" smtClean="0"/>
              <a:t>packetization</a:t>
            </a:r>
            <a:r>
              <a:rPr lang="en-US" baseline="0" dirty="0" smtClean="0"/>
              <a:t> rate, the </a:t>
            </a:r>
            <a:r>
              <a:rPr lang="en-US" baseline="0" dirty="0" err="1" smtClean="0"/>
              <a:t>holdtime</a:t>
            </a:r>
            <a:r>
              <a:rPr lang="en-US" baseline="0" dirty="0" smtClean="0"/>
              <a:t> should be configured for 20 </a:t>
            </a:r>
            <a:r>
              <a:rPr lang="en-US" baseline="0" dirty="0" err="1" smtClean="0"/>
              <a:t>ms.</a:t>
            </a:r>
            <a:r>
              <a:rPr lang="en-US" baseline="0" dirty="0" smtClean="0"/>
              <a:t> It is possible to configure it slightly higher, say, 30ms </a:t>
            </a:r>
            <a:r>
              <a:rPr lang="en-US" baseline="0" dirty="0" err="1" smtClean="0"/>
              <a:t>holdtimer</a:t>
            </a:r>
            <a:r>
              <a:rPr lang="en-US" baseline="0" dirty="0" smtClean="0"/>
              <a:t> on a 20ms VoIP codec, because the codec </a:t>
            </a:r>
            <a:r>
              <a:rPr lang="en-US" baseline="0" dirty="0" err="1" smtClean="0"/>
              <a:t>packetization</a:t>
            </a:r>
            <a:r>
              <a:rPr lang="en-US" baseline="0" dirty="0" smtClean="0"/>
              <a:t> rate and the </a:t>
            </a:r>
            <a:r>
              <a:rPr lang="en-US" baseline="0" dirty="0" err="1" smtClean="0"/>
              <a:t>holdtimer</a:t>
            </a:r>
            <a:r>
              <a:rPr lang="en-US" baseline="0" dirty="0" smtClean="0"/>
              <a:t> may not exactly match up. Avoid setting the </a:t>
            </a:r>
            <a:r>
              <a:rPr lang="en-US" baseline="0" dirty="0" err="1" smtClean="0"/>
              <a:t>holdtimer</a:t>
            </a:r>
            <a:r>
              <a:rPr lang="en-US" baseline="0" dirty="0" smtClean="0"/>
              <a:t> more than 50% higher than the codec </a:t>
            </a:r>
            <a:r>
              <a:rPr lang="en-US" baseline="0" dirty="0" err="1" smtClean="0"/>
              <a:t>packetization</a:t>
            </a:r>
            <a:r>
              <a:rPr lang="en-US" baseline="0" dirty="0" smtClean="0"/>
              <a:t> rate. A slightly larger </a:t>
            </a:r>
            <a:r>
              <a:rPr lang="en-US" baseline="0" dirty="0" err="1" smtClean="0"/>
              <a:t>holdtime</a:t>
            </a:r>
            <a:r>
              <a:rPr lang="en-US" baseline="0" dirty="0" smtClean="0"/>
              <a:t> configuration can yield a higher overall multiplexing ratio.</a:t>
            </a:r>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22</a:t>
            </a:fld>
            <a:endParaRPr lang="en-US"/>
          </a:p>
        </p:txBody>
      </p:sp>
    </p:spTree>
    <p:extLst>
      <p:ext uri="{BB962C8B-B14F-4D97-AF65-F5344CB8AC3E}">
        <p14:creationId xmlns:p14="http://schemas.microsoft.com/office/powerpoint/2010/main" val="40994642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24</a:t>
            </a:fld>
            <a:endParaRPr lang="en-US"/>
          </a:p>
        </p:txBody>
      </p:sp>
    </p:spTree>
    <p:extLst>
      <p:ext uri="{BB962C8B-B14F-4D97-AF65-F5344CB8AC3E}">
        <p14:creationId xmlns:p14="http://schemas.microsoft.com/office/powerpoint/2010/main" val="26888639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An IP mux</a:t>
            </a:r>
            <a:r>
              <a:rPr lang="en-US" baseline="0" dirty="0" smtClean="0"/>
              <a:t> policies sets up a queue that holds only packets with DSCP values that match the configured “</a:t>
            </a:r>
            <a:r>
              <a:rPr lang="en-US" baseline="0" dirty="0" err="1" smtClean="0"/>
              <a:t>matchdscp</a:t>
            </a:r>
            <a:r>
              <a:rPr lang="en-US" baseline="0" dirty="0" smtClean="0"/>
              <a:t>” commands. There can be multiple “</a:t>
            </a:r>
            <a:r>
              <a:rPr lang="en-US" baseline="0" dirty="0" err="1" smtClean="0"/>
              <a:t>matchdscp</a:t>
            </a:r>
            <a:r>
              <a:rPr lang="en-US" baseline="0" dirty="0" smtClean="0"/>
              <a:t>” commands per policy.</a:t>
            </a:r>
          </a:p>
          <a:p>
            <a:pPr marL="171450" indent="-171450">
              <a:buFont typeface="Arial"/>
              <a:buChar char="•"/>
            </a:pPr>
            <a:endParaRPr lang="en-US" baseline="0" dirty="0" smtClean="0"/>
          </a:p>
          <a:p>
            <a:pPr marL="171450" indent="-171450">
              <a:buFont typeface="Arial"/>
              <a:buChar char="•"/>
            </a:pPr>
            <a:r>
              <a:rPr lang="en-US" baseline="0" dirty="0" smtClean="0"/>
              <a:t>Each queue is a separate entity. Only packets within that queue are used to build a superframe. When the superframe is sent it is sent using the “</a:t>
            </a:r>
            <a:r>
              <a:rPr lang="en-US" baseline="0" dirty="0" err="1" smtClean="0"/>
              <a:t>outdscp</a:t>
            </a:r>
            <a:r>
              <a:rPr lang="en-US" baseline="0" dirty="0" smtClean="0"/>
              <a:t>” value as the DSCP value in the IP header of the superframe.</a:t>
            </a:r>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25</a:t>
            </a:fld>
            <a:endParaRPr lang="en-US"/>
          </a:p>
        </p:txBody>
      </p:sp>
    </p:spTree>
    <p:extLst>
      <p:ext uri="{BB962C8B-B14F-4D97-AF65-F5344CB8AC3E}">
        <p14:creationId xmlns:p14="http://schemas.microsoft.com/office/powerpoint/2010/main" val="2134731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Each profile has at least one queue</a:t>
            </a:r>
          </a:p>
          <a:p>
            <a:pPr marL="628650" lvl="1" indent="-171450">
              <a:buFont typeface="Arial"/>
              <a:buChar char="•"/>
            </a:pPr>
            <a:r>
              <a:rPr lang="en-US" dirty="0" smtClean="0"/>
              <a:t>if no policies are configured, the implicit default policy and its queue are</a:t>
            </a:r>
            <a:r>
              <a:rPr lang="en-US" baseline="0" dirty="0" smtClean="0"/>
              <a:t> the only queue attached to the profile</a:t>
            </a:r>
          </a:p>
          <a:p>
            <a:pPr marL="171450" lvl="0" indent="-171450">
              <a:buFont typeface="Arial"/>
              <a:buChar char="•"/>
            </a:pPr>
            <a:endParaRPr lang="en-US" baseline="0" dirty="0" smtClean="0"/>
          </a:p>
          <a:p>
            <a:pPr marL="171450" lvl="0" indent="-171450">
              <a:buFont typeface="Arial"/>
              <a:buChar char="•"/>
            </a:pPr>
            <a:r>
              <a:rPr lang="en-US" baseline="0" dirty="0" smtClean="0"/>
              <a:t>Each policy queue is its own hold-queue and generates it own </a:t>
            </a:r>
            <a:r>
              <a:rPr lang="en-US" baseline="0" dirty="0" err="1" smtClean="0"/>
              <a:t>superframes</a:t>
            </a:r>
            <a:endParaRPr lang="en-US" baseline="0" dirty="0" smtClean="0"/>
          </a:p>
          <a:p>
            <a:pPr marL="628650" lvl="1" indent="-171450">
              <a:buFont typeface="Arial"/>
              <a:buChar char="•"/>
            </a:pPr>
            <a:endParaRPr lang="en-US" dirty="0" smtClean="0"/>
          </a:p>
          <a:p>
            <a:pPr marL="171450" indent="-171450">
              <a:buFont typeface="Arial"/>
              <a:buChar char="•"/>
            </a:pPr>
            <a:r>
              <a:rPr lang="en-US" dirty="0" smtClean="0"/>
              <a:t>Adding a policy adds another queue to all profiles</a:t>
            </a:r>
          </a:p>
          <a:p>
            <a:pPr marL="171450" indent="-171450">
              <a:buFont typeface="Arial"/>
              <a:buChar char="•"/>
            </a:pPr>
            <a:endParaRPr lang="en-US" dirty="0" smtClean="0"/>
          </a:p>
          <a:p>
            <a:pPr marL="171450" indent="-171450">
              <a:buFont typeface="Arial"/>
              <a:buChar char="•"/>
            </a:pPr>
            <a:r>
              <a:rPr lang="en-US" dirty="0" smtClean="0"/>
              <a:t>Policies</a:t>
            </a:r>
            <a:r>
              <a:rPr lang="en-US" baseline="0" dirty="0" smtClean="0"/>
              <a:t> are matched top down</a:t>
            </a:r>
          </a:p>
          <a:p>
            <a:pPr marL="628650" lvl="1" indent="-171450">
              <a:buFont typeface="Arial"/>
              <a:buChar char="•"/>
            </a:pPr>
            <a:r>
              <a:rPr lang="en-US" baseline="0" dirty="0" smtClean="0"/>
              <a:t>overlapping “</a:t>
            </a:r>
            <a:r>
              <a:rPr lang="en-US" baseline="0" dirty="0" err="1" smtClean="0"/>
              <a:t>matchdscp</a:t>
            </a:r>
            <a:r>
              <a:rPr lang="en-US" baseline="0" dirty="0" smtClean="0"/>
              <a:t>” values will select the first one listed in the configuration</a:t>
            </a:r>
          </a:p>
          <a:p>
            <a:pPr marL="0" lvl="0" indent="0">
              <a:buFont typeface="Arial"/>
              <a:buNone/>
            </a:pPr>
            <a:endParaRPr lang="en-US" baseline="0" dirty="0" smtClean="0"/>
          </a:p>
          <a:p>
            <a:pPr marL="0" lvl="0" indent="0">
              <a:buFont typeface="Arial"/>
              <a:buNone/>
            </a:pPr>
            <a:endParaRPr lang="en-US" baseline="0" dirty="0" smtClean="0"/>
          </a:p>
        </p:txBody>
      </p:sp>
      <p:sp>
        <p:nvSpPr>
          <p:cNvPr id="4" name="Slide Number Placeholder 3"/>
          <p:cNvSpPr>
            <a:spLocks noGrp="1"/>
          </p:cNvSpPr>
          <p:nvPr>
            <p:ph type="sldNum" sz="quarter" idx="10"/>
          </p:nvPr>
        </p:nvSpPr>
        <p:spPr/>
        <p:txBody>
          <a:bodyPr/>
          <a:lstStyle/>
          <a:p>
            <a:fld id="{174B466C-CF87-438D-9EF5-DB17593AE7A6}" type="slidenum">
              <a:rPr lang="en-US" smtClean="0"/>
              <a:pPr/>
              <a:t>26</a:t>
            </a:fld>
            <a:endParaRPr lang="en-US"/>
          </a:p>
        </p:txBody>
      </p:sp>
    </p:spTree>
    <p:extLst>
      <p:ext uri="{BB962C8B-B14F-4D97-AF65-F5344CB8AC3E}">
        <p14:creationId xmlns:p14="http://schemas.microsoft.com/office/powerpoint/2010/main" val="1259553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Works at layer 3, application agnostic. Can potentially multiplex any IP</a:t>
            </a:r>
            <a:r>
              <a:rPr lang="en-US" baseline="0" dirty="0" smtClean="0"/>
              <a:t> packet, except multicast.</a:t>
            </a:r>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5</a:t>
            </a:fld>
            <a:endParaRPr lang="en-US"/>
          </a:p>
        </p:txBody>
      </p:sp>
    </p:spTree>
    <p:extLst>
      <p:ext uri="{BB962C8B-B14F-4D97-AF65-F5344CB8AC3E}">
        <p14:creationId xmlns:p14="http://schemas.microsoft.com/office/powerpoint/2010/main" val="1035329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Once</a:t>
            </a:r>
            <a:r>
              <a:rPr lang="en-US" baseline="0" dirty="0" smtClean="0"/>
              <a:t> enabled on an interface, all packets that leave the interface are evaluated by the IP multiplexing feature. However, only packets that match the ACL are </a:t>
            </a:r>
            <a:r>
              <a:rPr lang="en-US" baseline="0" dirty="0" err="1" smtClean="0"/>
              <a:t>muxed</a:t>
            </a:r>
            <a:r>
              <a:rPr lang="en-US" baseline="0" dirty="0" smtClean="0"/>
              <a:t>.</a:t>
            </a:r>
          </a:p>
          <a:p>
            <a:pPr marL="171450" indent="-171450">
              <a:buFont typeface="Arial"/>
              <a:buChar char="•"/>
            </a:pPr>
            <a:endParaRPr lang="en-US" baseline="0" dirty="0" smtClean="0"/>
          </a:p>
          <a:p>
            <a:pPr marL="171450" indent="-171450">
              <a:buFont typeface="Arial"/>
              <a:buChar char="•"/>
            </a:pPr>
            <a:r>
              <a:rPr lang="en-US" baseline="0" dirty="0" smtClean="0"/>
              <a:t>Packets that are identified for multiplexing are placed in the hold-queue. Once the hold-queue fills up, it is emptied and a “superframe” is generated.</a:t>
            </a:r>
          </a:p>
          <a:p>
            <a:pPr marL="628650" lvl="1" indent="-171450">
              <a:buFont typeface="Arial"/>
              <a:buChar char="•"/>
            </a:pPr>
            <a:r>
              <a:rPr lang="en-US" baseline="0" dirty="0" smtClean="0"/>
              <a:t>Hold-queue will also be emptied if a configurable timer has expired</a:t>
            </a:r>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6</a:t>
            </a:fld>
            <a:endParaRPr lang="en-US"/>
          </a:p>
        </p:txBody>
      </p:sp>
    </p:spTree>
    <p:extLst>
      <p:ext uri="{BB962C8B-B14F-4D97-AF65-F5344CB8AC3E}">
        <p14:creationId xmlns:p14="http://schemas.microsoft.com/office/powerpoint/2010/main" val="2601001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VoIP is consuming only 20% of the available BW, but 100% of the available packets/sec</a:t>
            </a:r>
            <a:r>
              <a:rPr lang="en-US" baseline="0" dirty="0" smtClean="0"/>
              <a:t> capacity of the satellite modem</a:t>
            </a:r>
          </a:p>
          <a:p>
            <a:endParaRPr lang="en-US" baseline="0" dirty="0" smtClean="0"/>
          </a:p>
          <a:p>
            <a:r>
              <a:rPr lang="en-US" baseline="0" dirty="0" smtClean="0"/>
              <a:t>80% of the BW is going to waste because the satellite modem cannot service any additional packets/sec</a:t>
            </a:r>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9</a:t>
            </a:fld>
            <a:endParaRPr lang="en-US"/>
          </a:p>
        </p:txBody>
      </p:sp>
    </p:spTree>
    <p:extLst>
      <p:ext uri="{BB962C8B-B14F-4D97-AF65-F5344CB8AC3E}">
        <p14:creationId xmlns:p14="http://schemas.microsoft.com/office/powerpoint/2010/main" val="2203861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IP mux enables an over 90%</a:t>
            </a:r>
            <a:r>
              <a:rPr lang="en-US" baseline="0" dirty="0" smtClean="0"/>
              <a:t> reduction in packets/sec usage for the same amount of VoIP calls</a:t>
            </a:r>
          </a:p>
          <a:p>
            <a:endParaRPr lang="en-US" baseline="0" dirty="0" smtClean="0"/>
          </a:p>
          <a:p>
            <a:r>
              <a:rPr lang="en-US" baseline="0" dirty="0" smtClean="0"/>
              <a:t>Also, IP mux enables a 10% bandwidth reduction for the VoIP traffic due to layer2 overhead savings (1mbps </a:t>
            </a:r>
            <a:r>
              <a:rPr lang="en-US" baseline="0" dirty="0" smtClean="0">
                <a:sym typeface="Wingdings"/>
              </a:rPr>
              <a:t> 900kbps)</a:t>
            </a:r>
          </a:p>
          <a:p>
            <a:endParaRPr lang="en-US" baseline="0" dirty="0" smtClean="0">
              <a:sym typeface="Wingdings"/>
            </a:endParaRPr>
          </a:p>
          <a:p>
            <a:r>
              <a:rPr lang="en-US" baseline="0" dirty="0" smtClean="0">
                <a:sym typeface="Wingdings"/>
              </a:rPr>
              <a:t>Now instead of 18 calls the same link can accommodate 300+ VoIP calls</a:t>
            </a:r>
          </a:p>
        </p:txBody>
      </p:sp>
      <p:sp>
        <p:nvSpPr>
          <p:cNvPr id="4" name="Slide Number Placeholder 3"/>
          <p:cNvSpPr>
            <a:spLocks noGrp="1"/>
          </p:cNvSpPr>
          <p:nvPr>
            <p:ph type="sldNum" sz="quarter" idx="10"/>
          </p:nvPr>
        </p:nvSpPr>
        <p:spPr/>
        <p:txBody>
          <a:bodyPr/>
          <a:lstStyle/>
          <a:p>
            <a:fld id="{174B466C-CF87-438D-9EF5-DB17593AE7A6}" type="slidenum">
              <a:rPr lang="en-US" smtClean="0"/>
              <a:pPr/>
              <a:t>10</a:t>
            </a:fld>
            <a:endParaRPr lang="en-US"/>
          </a:p>
        </p:txBody>
      </p:sp>
    </p:spTree>
    <p:extLst>
      <p:ext uri="{BB962C8B-B14F-4D97-AF65-F5344CB8AC3E}">
        <p14:creationId xmlns:p14="http://schemas.microsoft.com/office/powerpoint/2010/main" val="1266321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assume no packets/sec limitation here</a:t>
            </a:r>
            <a:r>
              <a:rPr lang="en-US" baseline="0" dirty="0" smtClean="0"/>
              <a:t> and focus on bandwidth usage. In this scenario the addition of </a:t>
            </a:r>
            <a:r>
              <a:rPr lang="en-US" baseline="0" dirty="0" err="1" smtClean="0"/>
              <a:t>IPsec</a:t>
            </a:r>
            <a:r>
              <a:rPr lang="en-US" baseline="0" dirty="0" smtClean="0"/>
              <a:t> to VoIP traffic causes an 80% increase in bandwidth consumption by the VoIP stream. If this were a 5mbps pipe that would represent a 17% increase in overall link utilization just from </a:t>
            </a:r>
            <a:r>
              <a:rPr lang="en-US" baseline="0" dirty="0" err="1" smtClean="0"/>
              <a:t>IPsec</a:t>
            </a:r>
            <a:r>
              <a:rPr lang="en-US" baseline="0" dirty="0" smtClean="0"/>
              <a:t> overhead.</a:t>
            </a:r>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11</a:t>
            </a:fld>
            <a:endParaRPr lang="en-US"/>
          </a:p>
        </p:txBody>
      </p:sp>
    </p:spTree>
    <p:extLst>
      <p:ext uri="{BB962C8B-B14F-4D97-AF65-F5344CB8AC3E}">
        <p14:creationId xmlns:p14="http://schemas.microsoft.com/office/powerpoint/2010/main" val="2203861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err="1" smtClean="0"/>
              <a:t>IPsec</a:t>
            </a:r>
            <a:r>
              <a:rPr lang="en-US" sz="1400" dirty="0" smtClean="0"/>
              <a:t> overhead is cancelled by L2 header savings</a:t>
            </a:r>
          </a:p>
          <a:p>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12</a:t>
            </a:fld>
            <a:endParaRPr lang="en-US"/>
          </a:p>
        </p:txBody>
      </p:sp>
    </p:spTree>
    <p:extLst>
      <p:ext uri="{BB962C8B-B14F-4D97-AF65-F5344CB8AC3E}">
        <p14:creationId xmlns:p14="http://schemas.microsoft.com/office/powerpoint/2010/main" val="2203861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13</a:t>
            </a:fld>
            <a:endParaRPr lang="en-US"/>
          </a:p>
        </p:txBody>
      </p:sp>
    </p:spTree>
    <p:extLst>
      <p:ext uri="{BB962C8B-B14F-4D97-AF65-F5344CB8AC3E}">
        <p14:creationId xmlns:p14="http://schemas.microsoft.com/office/powerpoint/2010/main" val="1002913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Increasing</a:t>
            </a:r>
            <a:r>
              <a:rPr lang="en-US" baseline="0" dirty="0" smtClean="0"/>
              <a:t> the </a:t>
            </a:r>
            <a:r>
              <a:rPr lang="en-US" baseline="0" dirty="0" err="1" smtClean="0"/>
              <a:t>packetization</a:t>
            </a:r>
            <a:r>
              <a:rPr lang="en-US" baseline="0" dirty="0" smtClean="0"/>
              <a:t> rate from 20ms to 40ms will bring you within 50% of the savings you would realize with </a:t>
            </a:r>
            <a:r>
              <a:rPr lang="en-US" baseline="0" dirty="0" err="1" smtClean="0"/>
              <a:t>cRTP</a:t>
            </a:r>
            <a:r>
              <a:rPr lang="en-US" baseline="0" dirty="0" smtClean="0"/>
              <a:t>, with no additional router impact. </a:t>
            </a:r>
            <a:r>
              <a:rPr lang="en-US" baseline="0" dirty="0" err="1" smtClean="0"/>
              <a:t>cRTP</a:t>
            </a:r>
            <a:r>
              <a:rPr lang="en-US" baseline="0" dirty="0" smtClean="0"/>
              <a:t> is a processor intensive task, changing the VoIP </a:t>
            </a:r>
            <a:r>
              <a:rPr lang="en-US" baseline="0" dirty="0" err="1" smtClean="0"/>
              <a:t>packetization</a:t>
            </a:r>
            <a:r>
              <a:rPr lang="en-US" baseline="0" dirty="0" smtClean="0"/>
              <a:t> rate is not.</a:t>
            </a:r>
          </a:p>
          <a:p>
            <a:endParaRPr lang="en-US" baseline="0" dirty="0" smtClean="0"/>
          </a:p>
          <a:p>
            <a:r>
              <a:rPr lang="en-US" baseline="0" dirty="0" smtClean="0"/>
              <a:t>IP Multiplexing can also reduce </a:t>
            </a:r>
            <a:r>
              <a:rPr lang="en-US" baseline="0" dirty="0" err="1" smtClean="0"/>
              <a:t>IPsec</a:t>
            </a:r>
            <a:r>
              <a:rPr lang="en-US" baseline="0" dirty="0" smtClean="0"/>
              <a:t> overhead and can target packets other than VoIP. For every non-VoIP packet (i.e. data) that gets multiplexed, we’ve saved at least 56 bytes, which is 47% more than </a:t>
            </a:r>
            <a:r>
              <a:rPr lang="en-US" baseline="0" dirty="0" err="1" smtClean="0"/>
              <a:t>cRTP</a:t>
            </a:r>
            <a:r>
              <a:rPr lang="en-US" baseline="0" dirty="0" smtClean="0"/>
              <a:t> can do for VoIP.</a:t>
            </a:r>
          </a:p>
          <a:p>
            <a:endParaRPr lang="en-US" dirty="0"/>
          </a:p>
        </p:txBody>
      </p:sp>
      <p:sp>
        <p:nvSpPr>
          <p:cNvPr id="4" name="Slide Number Placeholder 3"/>
          <p:cNvSpPr>
            <a:spLocks noGrp="1"/>
          </p:cNvSpPr>
          <p:nvPr>
            <p:ph type="sldNum" sz="quarter" idx="10"/>
          </p:nvPr>
        </p:nvSpPr>
        <p:spPr/>
        <p:txBody>
          <a:bodyPr/>
          <a:lstStyle/>
          <a:p>
            <a:fld id="{174B466C-CF87-438D-9EF5-DB17593AE7A6}" type="slidenum">
              <a:rPr lang="en-US" smtClean="0"/>
              <a:pPr/>
              <a:t>14</a:t>
            </a:fld>
            <a:endParaRPr lang="en-US"/>
          </a:p>
        </p:txBody>
      </p:sp>
    </p:spTree>
    <p:extLst>
      <p:ext uri="{BB962C8B-B14F-4D97-AF65-F5344CB8AC3E}">
        <p14:creationId xmlns:p14="http://schemas.microsoft.com/office/powerpoint/2010/main" val="3852154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8.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animated bar">
    <p:spTree>
      <p:nvGrpSpPr>
        <p:cNvPr id="1" name=""/>
        <p:cNvGrpSpPr/>
        <p:nvPr/>
      </p:nvGrpSpPr>
      <p:grpSpPr>
        <a:xfrm>
          <a:off x="0" y="0"/>
          <a:ext cx="0" cy="0"/>
          <a:chOff x="0" y="0"/>
          <a:chExt cx="0" cy="0"/>
        </a:xfrm>
      </p:grpSpPr>
      <p:pic>
        <p:nvPicPr>
          <p:cNvPr id="51" name="Picture 50" descr="bottom bar.jpg"/>
          <p:cNvPicPr>
            <a:picLocks noChangeAspect="1"/>
          </p:cNvPicPr>
          <p:nvPr/>
        </p:nvPicPr>
        <p:blipFill>
          <a:blip r:embed="rId2" cstate="print"/>
          <a:stretch>
            <a:fillRect/>
          </a:stretch>
        </p:blipFill>
        <p:spPr>
          <a:xfrm>
            <a:off x="333375" y="6374862"/>
            <a:ext cx="8477250" cy="171450"/>
          </a:xfrm>
          <a:prstGeom prst="rect">
            <a:avLst/>
          </a:prstGeom>
        </p:spPr>
      </p:pic>
      <p:pic>
        <p:nvPicPr>
          <p:cNvPr id="43" name="Picture 42" descr="bottom bar.jpg"/>
          <p:cNvPicPr>
            <a:picLocks noChangeAspect="1"/>
          </p:cNvPicPr>
          <p:nvPr/>
        </p:nvPicPr>
        <p:blipFill>
          <a:blip r:embed="rId2" cstate="print"/>
          <a:stretch>
            <a:fillRect/>
          </a:stretch>
        </p:blipFill>
        <p:spPr>
          <a:xfrm>
            <a:off x="333375" y="6374862"/>
            <a:ext cx="8477250" cy="171450"/>
          </a:xfrm>
          <a:prstGeom prst="rect">
            <a:avLst/>
          </a:prstGeom>
        </p:spPr>
      </p:pic>
      <p:sp>
        <p:nvSpPr>
          <p:cNvPr id="47" name="Rectangle 46"/>
          <p:cNvSpPr/>
          <p:nvPr/>
        </p:nvSpPr>
        <p:spPr>
          <a:xfrm>
            <a:off x="3405352" y="5948636"/>
            <a:ext cx="599089" cy="114562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6" name="Rectangle 45"/>
          <p:cNvSpPr/>
          <p:nvPr/>
        </p:nvSpPr>
        <p:spPr>
          <a:xfrm>
            <a:off x="1460939" y="5948636"/>
            <a:ext cx="472965" cy="1145627"/>
          </a:xfrm>
          <a:prstGeom prst="rect">
            <a:avLst/>
          </a:prstGeom>
          <a:solidFill>
            <a:srgbClr val="6DB344">
              <a:alpha val="4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5" name="Rectangle 44"/>
          <p:cNvSpPr/>
          <p:nvPr/>
        </p:nvSpPr>
        <p:spPr>
          <a:xfrm>
            <a:off x="4771697" y="5948636"/>
            <a:ext cx="472965" cy="1145627"/>
          </a:xfrm>
          <a:prstGeom prst="rect">
            <a:avLst/>
          </a:prstGeom>
          <a:solidFill>
            <a:srgbClr val="0096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3" name="Rounded Rectangle 32"/>
          <p:cNvSpPr/>
          <p:nvPr/>
        </p:nvSpPr>
        <p:spPr>
          <a:xfrm rot="10800000" flipH="1">
            <a:off x="2856506" y="831272"/>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8" name="Rounded Rectangle 27"/>
          <p:cNvSpPr/>
          <p:nvPr userDrawn="1"/>
        </p:nvSpPr>
        <p:spPr>
          <a:xfrm rot="10800000" flipH="1">
            <a:off x="821966" y="4716780"/>
            <a:ext cx="656314" cy="150749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9" name="Rounded Rectangle 28"/>
          <p:cNvSpPr/>
          <p:nvPr userDrawn="1"/>
        </p:nvSpPr>
        <p:spPr>
          <a:xfrm rot="10800000" flipH="1">
            <a:off x="1332506" y="1981200"/>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0" name="Rounded Rectangle 29"/>
          <p:cNvSpPr/>
          <p:nvPr/>
        </p:nvSpPr>
        <p:spPr>
          <a:xfrm rot="10800000" flipH="1">
            <a:off x="5869870" y="6614159"/>
            <a:ext cx="780312" cy="3319549"/>
          </a:xfrm>
          <a:prstGeom prst="roundRect">
            <a:avLst>
              <a:gd name="adj" fmla="val 50000"/>
            </a:avLst>
          </a:prstGeom>
          <a:solidFill>
            <a:srgbClr val="1F8BAE">
              <a:alpha val="3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1" name="Rounded Rectangle 30"/>
          <p:cNvSpPr/>
          <p:nvPr/>
        </p:nvSpPr>
        <p:spPr>
          <a:xfrm rot="10800000" flipH="1">
            <a:off x="6933206" y="6614160"/>
            <a:ext cx="656314" cy="150749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9" name="Rectangle 3"/>
          <p:cNvSpPr>
            <a:spLocks noChangeArrowheads="1"/>
          </p:cNvSpPr>
          <p:nvPr/>
        </p:nvSpPr>
        <p:spPr bwMode="hidden">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34" name="Rounded Rectangle 33"/>
          <p:cNvSpPr/>
          <p:nvPr/>
        </p:nvSpPr>
        <p:spPr>
          <a:xfrm rot="10800000" flipH="1">
            <a:off x="2191486" y="6719450"/>
            <a:ext cx="662549" cy="6331065"/>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5" name="Rounded Rectangle 34"/>
          <p:cNvSpPr/>
          <p:nvPr/>
        </p:nvSpPr>
        <p:spPr>
          <a:xfrm rot="10800000" flipH="1">
            <a:off x="2794161" y="6668595"/>
            <a:ext cx="779356" cy="5546310"/>
          </a:xfrm>
          <a:prstGeom prst="roundRect">
            <a:avLst>
              <a:gd name="adj" fmla="val 50000"/>
            </a:avLst>
          </a:prstGeom>
          <a:gradFill flip="none" rotWithShape="1">
            <a:gsLst>
              <a:gs pos="0">
                <a:schemeClr val="accent2">
                  <a:shade val="30000"/>
                  <a:satMod val="115000"/>
                </a:schemeClr>
              </a:gs>
              <a:gs pos="50000">
                <a:schemeClr val="accent2">
                  <a:shade val="67500"/>
                  <a:satMod val="115000"/>
                </a:schemeClr>
              </a:gs>
              <a:gs pos="100000">
                <a:schemeClr val="accent2">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6" name="Rounded Rectangle 35"/>
          <p:cNvSpPr/>
          <p:nvPr/>
        </p:nvSpPr>
        <p:spPr>
          <a:xfrm rot="10800000" flipH="1">
            <a:off x="4920834" y="1025236"/>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7" name="Rounded Rectangle 36"/>
          <p:cNvSpPr/>
          <p:nvPr/>
        </p:nvSpPr>
        <p:spPr>
          <a:xfrm rot="10800000" flipH="1">
            <a:off x="5391889" y="1731818"/>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8" name="Rounded Rectangle 37"/>
          <p:cNvSpPr/>
          <p:nvPr userDrawn="1"/>
        </p:nvSpPr>
        <p:spPr>
          <a:xfrm rot="10800000" flipH="1">
            <a:off x="341313" y="6708752"/>
            <a:ext cx="780312" cy="3319549"/>
          </a:xfrm>
          <a:prstGeom prst="roundRect">
            <a:avLst>
              <a:gd name="adj" fmla="val 50000"/>
            </a:avLst>
          </a:prstGeom>
          <a:gradFill flip="none" rotWithShape="1">
            <a:gsLst>
              <a:gs pos="0">
                <a:srgbClr val="4DCAFF">
                  <a:shade val="30000"/>
                  <a:satMod val="115000"/>
                  <a:alpha val="26000"/>
                </a:srgbClr>
              </a:gs>
              <a:gs pos="50000">
                <a:srgbClr val="4DCAFF">
                  <a:shade val="67500"/>
                  <a:satMod val="115000"/>
                </a:srgbClr>
              </a:gs>
              <a:gs pos="100000">
                <a:srgbClr val="4DCAFF">
                  <a:shade val="100000"/>
                  <a:satMod val="115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9" name="Rounded Rectangle 38"/>
          <p:cNvSpPr/>
          <p:nvPr/>
        </p:nvSpPr>
        <p:spPr>
          <a:xfrm rot="10800000" flipH="1">
            <a:off x="8038251" y="8318268"/>
            <a:ext cx="780312" cy="3319549"/>
          </a:xfrm>
          <a:prstGeom prst="roundRect">
            <a:avLst>
              <a:gd name="adj" fmla="val 50000"/>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1" name="Rounded Rectangle 40"/>
          <p:cNvSpPr/>
          <p:nvPr/>
        </p:nvSpPr>
        <p:spPr>
          <a:xfrm rot="10800000" flipH="1">
            <a:off x="8162249" y="1731818"/>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2" name="Rounded Rectangle 41"/>
          <p:cNvSpPr/>
          <p:nvPr/>
        </p:nvSpPr>
        <p:spPr>
          <a:xfrm rot="10800000" flipH="1">
            <a:off x="3770906" y="1981200"/>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85" name="Rectangle 84"/>
          <p:cNvSpPr/>
          <p:nvPr/>
        </p:nvSpPr>
        <p:spPr>
          <a:xfrm>
            <a:off x="0" y="0"/>
            <a:ext cx="9129008" cy="63783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4" name="Rectangle 43"/>
          <p:cNvSpPr/>
          <p:nvPr/>
        </p:nvSpPr>
        <p:spPr>
          <a:xfrm>
            <a:off x="1" y="6537960"/>
            <a:ext cx="9129008" cy="32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3" name="Rectangle 4"/>
          <p:cNvSpPr>
            <a:spLocks noChangeArrowheads="1"/>
          </p:cNvSpPr>
          <p:nvPr/>
        </p:nvSpPr>
        <p:spPr bwMode="ltGray">
          <a:xfrm>
            <a:off x="251373" y="6586246"/>
            <a:ext cx="1954803" cy="175257"/>
          </a:xfrm>
          <a:prstGeom prst="rect">
            <a:avLst/>
          </a:prstGeom>
          <a:noFill/>
          <a:ln w="9525">
            <a:noFill/>
            <a:miter lim="800000"/>
            <a:headEnd/>
            <a:tailEnd/>
          </a:ln>
          <a:effectLst/>
        </p:spPr>
        <p:txBody>
          <a:bodyPr wrap="none" lIns="82124" tIns="41061" rIns="82124" bIns="41061" anchor="b" anchorCtr="1">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
        <p:nvSpPr>
          <p:cNvPr id="54" name="Rectangle 5"/>
          <p:cNvSpPr>
            <a:spLocks noChangeArrowheads="1"/>
          </p:cNvSpPr>
          <p:nvPr/>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C0C0C0"/>
                </a:solidFill>
                <a:latin typeface="+mj-lt"/>
              </a:rPr>
              <a:t>Cisco Confidential</a:t>
            </a:r>
          </a:p>
        </p:txBody>
      </p:sp>
      <p:sp>
        <p:nvSpPr>
          <p:cNvPr id="55" name="Rectangle 7"/>
          <p:cNvSpPr>
            <a:spLocks noChangeArrowheads="1"/>
          </p:cNvSpPr>
          <p:nvPr/>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sp>
        <p:nvSpPr>
          <p:cNvPr id="101" name="Rectangle 100"/>
          <p:cNvSpPr/>
          <p:nvPr/>
        </p:nvSpPr>
        <p:spPr>
          <a:xfrm>
            <a:off x="1" y="6537960"/>
            <a:ext cx="9129008" cy="32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02" name="Rectangle 4"/>
          <p:cNvSpPr>
            <a:spLocks noChangeArrowheads="1"/>
          </p:cNvSpPr>
          <p:nvPr/>
        </p:nvSpPr>
        <p:spPr bwMode="ltGray">
          <a:xfrm>
            <a:off x="251373" y="6586246"/>
            <a:ext cx="1954803" cy="175257"/>
          </a:xfrm>
          <a:prstGeom prst="rect">
            <a:avLst/>
          </a:prstGeom>
          <a:noFill/>
          <a:ln w="9525">
            <a:noFill/>
            <a:miter lim="800000"/>
            <a:headEnd/>
            <a:tailEnd/>
          </a:ln>
          <a:effectLst/>
        </p:spPr>
        <p:txBody>
          <a:bodyPr wrap="none" lIns="82124" tIns="41061" rIns="82124" bIns="41061" anchor="b" anchorCtr="1">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
        <p:nvSpPr>
          <p:cNvPr id="103" name="Rectangle 5"/>
          <p:cNvSpPr>
            <a:spLocks noChangeArrowheads="1"/>
          </p:cNvSpPr>
          <p:nvPr/>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C0C0C0"/>
                </a:solidFill>
                <a:latin typeface="+mj-lt"/>
              </a:rPr>
              <a:t>Cisco Confidential</a:t>
            </a:r>
          </a:p>
        </p:txBody>
      </p:sp>
      <p:sp>
        <p:nvSpPr>
          <p:cNvPr id="104" name="Rectangle 7"/>
          <p:cNvSpPr>
            <a:spLocks noChangeArrowheads="1"/>
          </p:cNvSpPr>
          <p:nvPr/>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sp>
        <p:nvSpPr>
          <p:cNvPr id="48" name="Subtitle 2"/>
          <p:cNvSpPr>
            <a:spLocks noGrp="1"/>
          </p:cNvSpPr>
          <p:nvPr>
            <p:ph type="subTitle" idx="1" hasCustomPrompt="1"/>
          </p:nvPr>
        </p:nvSpPr>
        <p:spPr>
          <a:xfrm>
            <a:off x="236383" y="4464066"/>
            <a:ext cx="8112126" cy="384175"/>
          </a:xfrm>
        </p:spPr>
        <p:txBody>
          <a:bodyPr>
            <a:normAutofit/>
          </a:bodyPr>
          <a:lstStyle>
            <a:lvl1pPr marL="0" indent="0" algn="l">
              <a:buNone/>
              <a:defRPr lang="en-US" sz="2000" kern="1200" dirty="0">
                <a:solidFill>
                  <a:srgbClr val="6DB344"/>
                </a:solidFill>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 and Title Go Here</a:t>
            </a:r>
            <a:endParaRPr lang="en-US" dirty="0"/>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ct val="90000"/>
              </a:lnSpc>
              <a:spcBef>
                <a:spcPct val="0"/>
              </a:spcBef>
              <a:buNone/>
              <a:defRPr lang="en-US" sz="6000" b="0" kern="1200" spc="-200" baseline="0" dirty="0">
                <a:gradFill flip="none" rotWithShape="1">
                  <a:gsLst>
                    <a:gs pos="0">
                      <a:srgbClr val="55E6ED"/>
                    </a:gs>
                    <a:gs pos="80000">
                      <a:srgbClr val="009249"/>
                    </a:gs>
                  </a:gsLst>
                  <a:lin ang="12000000" scaled="0"/>
                  <a:tileRect/>
                </a:gradFill>
                <a:latin typeface="+mj-lt"/>
                <a:ea typeface="+mj-ea"/>
                <a:cs typeface="+mj-cs"/>
              </a:defRPr>
            </a:lvl1pPr>
          </a:lstStyle>
          <a:p>
            <a:r>
              <a:rPr lang="en-US" dirty="0" smtClean="0"/>
              <a:t>Presentation Title Goes Here</a:t>
            </a:r>
            <a:endParaRPr lang="en-US" dirty="0"/>
          </a:p>
        </p:txBody>
      </p:sp>
      <p:sp>
        <p:nvSpPr>
          <p:cNvPr id="109" name="Rectangle 108"/>
          <p:cNvSpPr/>
          <p:nvPr/>
        </p:nvSpPr>
        <p:spPr>
          <a:xfrm>
            <a:off x="1" y="6537960"/>
            <a:ext cx="9129008" cy="32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10" name="Rectangle 4"/>
          <p:cNvSpPr>
            <a:spLocks noChangeArrowheads="1"/>
          </p:cNvSpPr>
          <p:nvPr/>
        </p:nvSpPr>
        <p:spPr bwMode="ltGray">
          <a:xfrm>
            <a:off x="251373" y="6586246"/>
            <a:ext cx="1954803" cy="175257"/>
          </a:xfrm>
          <a:prstGeom prst="rect">
            <a:avLst/>
          </a:prstGeom>
          <a:noFill/>
          <a:ln w="9525">
            <a:noFill/>
            <a:miter lim="800000"/>
            <a:headEnd/>
            <a:tailEnd/>
          </a:ln>
          <a:effectLst/>
        </p:spPr>
        <p:txBody>
          <a:bodyPr wrap="none" lIns="82124" tIns="41061" rIns="82124" bIns="41061" anchor="b" anchorCtr="1">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
        <p:nvSpPr>
          <p:cNvPr id="111" name="Rectangle 5"/>
          <p:cNvSpPr>
            <a:spLocks noChangeArrowheads="1"/>
          </p:cNvSpPr>
          <p:nvPr/>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C0C0C0"/>
                </a:solidFill>
                <a:latin typeface="+mj-lt"/>
              </a:rPr>
              <a:t>Cisco Confidential</a:t>
            </a:r>
          </a:p>
        </p:txBody>
      </p:sp>
      <p:sp>
        <p:nvSpPr>
          <p:cNvPr id="112" name="Rectangle 7"/>
          <p:cNvSpPr>
            <a:spLocks noChangeArrowheads="1"/>
          </p:cNvSpPr>
          <p:nvPr/>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grpSp>
        <p:nvGrpSpPr>
          <p:cNvPr id="2" name="Group 67"/>
          <p:cNvGrpSpPr/>
          <p:nvPr/>
        </p:nvGrpSpPr>
        <p:grpSpPr>
          <a:xfrm>
            <a:off x="341314" y="311151"/>
            <a:ext cx="829170" cy="438358"/>
            <a:chOff x="609600" y="528537"/>
            <a:chExt cx="1444734" cy="763789"/>
          </a:xfrm>
          <a:gradFill flip="none" rotWithShape="1">
            <a:gsLst>
              <a:gs pos="11000">
                <a:schemeClr val="accent2"/>
              </a:gs>
              <a:gs pos="100000">
                <a:schemeClr val="accent5"/>
              </a:gs>
            </a:gsLst>
            <a:lin ang="2700000" scaled="1"/>
            <a:tileRect/>
          </a:gradFill>
        </p:grpSpPr>
        <p:sp>
          <p:nvSpPr>
            <p:cNvPr id="69" name="Rectangle 68"/>
            <p:cNvSpPr>
              <a:spLocks noChangeArrowheads="1"/>
            </p:cNvSpPr>
            <p:nvPr/>
          </p:nvSpPr>
          <p:spPr bwMode="black">
            <a:xfrm>
              <a:off x="1016578" y="1035681"/>
              <a:ext cx="65914" cy="249730"/>
            </a:xfrm>
            <a:prstGeom prst="rect">
              <a:avLst/>
            </a:prstGeom>
            <a:grpFill/>
            <a:ln w="9525">
              <a:noFill/>
              <a:miter lim="800000"/>
              <a:headEnd/>
              <a:tailEnd/>
            </a:ln>
          </p:spPr>
          <p:txBody>
            <a:bodyPr/>
            <a:lstStyle/>
            <a:p>
              <a:endParaRPr lang="en-US">
                <a:latin typeface="+mj-lt"/>
              </a:endParaRPr>
            </a:p>
          </p:txBody>
        </p:sp>
        <p:sp>
          <p:nvSpPr>
            <p:cNvPr id="70" name="Freeform 69"/>
            <p:cNvSpPr>
              <a:spLocks/>
            </p:cNvSpPr>
            <p:nvPr/>
          </p:nvSpPr>
          <p:spPr bwMode="black">
            <a:xfrm>
              <a:off x="1400563" y="1028765"/>
              <a:ext cx="190843" cy="263561"/>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grpFill/>
            <a:ln w="9525">
              <a:noFill/>
              <a:round/>
              <a:headEnd/>
              <a:tailEnd/>
            </a:ln>
          </p:spPr>
          <p:txBody>
            <a:bodyPr/>
            <a:lstStyle/>
            <a:p>
              <a:endParaRPr lang="en-US">
                <a:latin typeface="+mj-lt"/>
              </a:endParaRPr>
            </a:p>
          </p:txBody>
        </p:sp>
        <p:sp>
          <p:nvSpPr>
            <p:cNvPr id="71" name="Freeform 70"/>
            <p:cNvSpPr>
              <a:spLocks/>
            </p:cNvSpPr>
            <p:nvPr/>
          </p:nvSpPr>
          <p:spPr bwMode="black">
            <a:xfrm>
              <a:off x="740661" y="1028765"/>
              <a:ext cx="190843" cy="263561"/>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grpFill/>
            <a:ln w="9525">
              <a:noFill/>
              <a:round/>
              <a:headEnd/>
              <a:tailEnd/>
            </a:ln>
          </p:spPr>
          <p:txBody>
            <a:bodyPr/>
            <a:lstStyle/>
            <a:p>
              <a:endParaRPr lang="en-US">
                <a:latin typeface="+mj-lt"/>
              </a:endParaRPr>
            </a:p>
          </p:txBody>
        </p:sp>
        <p:sp>
          <p:nvSpPr>
            <p:cNvPr id="72" name="Freeform 71"/>
            <p:cNvSpPr>
              <a:spLocks noEditPoints="1"/>
            </p:cNvSpPr>
            <p:nvPr/>
          </p:nvSpPr>
          <p:spPr bwMode="black">
            <a:xfrm>
              <a:off x="1660385" y="1028765"/>
              <a:ext cx="262122" cy="263561"/>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grpFill/>
            <a:ln w="9525">
              <a:noFill/>
              <a:round/>
              <a:headEnd/>
              <a:tailEnd/>
            </a:ln>
          </p:spPr>
          <p:txBody>
            <a:bodyPr/>
            <a:lstStyle/>
            <a:p>
              <a:endParaRPr lang="en-US">
                <a:latin typeface="+mj-lt"/>
              </a:endParaRPr>
            </a:p>
          </p:txBody>
        </p:sp>
        <p:sp>
          <p:nvSpPr>
            <p:cNvPr id="73" name="Freeform 72"/>
            <p:cNvSpPr>
              <a:spLocks/>
            </p:cNvSpPr>
            <p:nvPr/>
          </p:nvSpPr>
          <p:spPr bwMode="black">
            <a:xfrm>
              <a:off x="1167566" y="1028765"/>
              <a:ext cx="170916" cy="263561"/>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grpFill/>
            <a:ln w="9525">
              <a:noFill/>
              <a:round/>
              <a:headEnd/>
              <a:tailEnd/>
            </a:ln>
          </p:spPr>
          <p:txBody>
            <a:bodyPr/>
            <a:lstStyle/>
            <a:p>
              <a:endParaRPr lang="en-US">
                <a:latin typeface="+mj-lt"/>
              </a:endParaRPr>
            </a:p>
          </p:txBody>
        </p:sp>
        <p:sp>
          <p:nvSpPr>
            <p:cNvPr id="74" name="Freeform 73"/>
            <p:cNvSpPr>
              <a:spLocks/>
            </p:cNvSpPr>
            <p:nvPr/>
          </p:nvSpPr>
          <p:spPr bwMode="black">
            <a:xfrm>
              <a:off x="609600" y="732931"/>
              <a:ext cx="62081" cy="128323"/>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sp>
          <p:nvSpPr>
            <p:cNvPr id="75" name="Freeform 74"/>
            <p:cNvSpPr>
              <a:spLocks/>
            </p:cNvSpPr>
            <p:nvPr/>
          </p:nvSpPr>
          <p:spPr bwMode="black">
            <a:xfrm>
              <a:off x="783581"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grpFill/>
            <a:ln w="9525">
              <a:noFill/>
              <a:round/>
              <a:headEnd/>
              <a:tailEnd/>
            </a:ln>
          </p:spPr>
          <p:txBody>
            <a:bodyPr/>
            <a:lstStyle/>
            <a:p>
              <a:endParaRPr lang="en-US">
                <a:latin typeface="+mj-lt"/>
              </a:endParaRPr>
            </a:p>
          </p:txBody>
        </p:sp>
        <p:sp>
          <p:nvSpPr>
            <p:cNvPr id="76" name="Freeform 75"/>
            <p:cNvSpPr>
              <a:spLocks/>
            </p:cNvSpPr>
            <p:nvPr/>
          </p:nvSpPr>
          <p:spPr bwMode="black">
            <a:xfrm>
              <a:off x="954497" y="528537"/>
              <a:ext cx="62081" cy="394958"/>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77" name="Freeform 76"/>
            <p:cNvSpPr>
              <a:spLocks/>
            </p:cNvSpPr>
            <p:nvPr/>
          </p:nvSpPr>
          <p:spPr bwMode="black">
            <a:xfrm>
              <a:off x="1128478"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78" name="Freeform 77"/>
            <p:cNvSpPr>
              <a:spLocks/>
            </p:cNvSpPr>
            <p:nvPr/>
          </p:nvSpPr>
          <p:spPr bwMode="black">
            <a:xfrm>
              <a:off x="1298627" y="732931"/>
              <a:ext cx="65914" cy="128323"/>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grpFill/>
            <a:ln w="9525">
              <a:noFill/>
              <a:round/>
              <a:headEnd/>
              <a:tailEnd/>
            </a:ln>
          </p:spPr>
          <p:txBody>
            <a:bodyPr/>
            <a:lstStyle/>
            <a:p>
              <a:endParaRPr lang="en-US">
                <a:latin typeface="+mj-lt"/>
              </a:endParaRPr>
            </a:p>
          </p:txBody>
        </p:sp>
        <p:sp>
          <p:nvSpPr>
            <p:cNvPr id="79" name="Freeform 78"/>
            <p:cNvSpPr>
              <a:spLocks/>
            </p:cNvSpPr>
            <p:nvPr/>
          </p:nvSpPr>
          <p:spPr bwMode="black">
            <a:xfrm>
              <a:off x="1472608"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80" name="Freeform 79"/>
            <p:cNvSpPr>
              <a:spLocks/>
            </p:cNvSpPr>
            <p:nvPr/>
          </p:nvSpPr>
          <p:spPr bwMode="black">
            <a:xfrm>
              <a:off x="1646590" y="528537"/>
              <a:ext cx="62848" cy="394958"/>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81" name="Freeform 80"/>
            <p:cNvSpPr>
              <a:spLocks/>
            </p:cNvSpPr>
            <p:nvPr/>
          </p:nvSpPr>
          <p:spPr bwMode="black">
            <a:xfrm>
              <a:off x="1817505"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82" name="Freeform 81"/>
            <p:cNvSpPr>
              <a:spLocks/>
            </p:cNvSpPr>
            <p:nvPr/>
          </p:nvSpPr>
          <p:spPr bwMode="black">
            <a:xfrm>
              <a:off x="1991486" y="732931"/>
              <a:ext cx="62848" cy="128323"/>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grpSp>
      <p:sp>
        <p:nvSpPr>
          <p:cNvPr id="57" name="Rectangle 56"/>
          <p:cNvSpPr/>
          <p:nvPr userDrawn="1"/>
        </p:nvSpPr>
        <p:spPr>
          <a:xfrm>
            <a:off x="1" y="6537960"/>
            <a:ext cx="9129008" cy="32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60" name="Rectangle 7"/>
          <p:cNvSpPr>
            <a:spLocks noChangeArrowheads="1"/>
          </p:cNvSpPr>
          <p:nvPr userDrawn="1"/>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sp>
        <p:nvSpPr>
          <p:cNvPr id="56"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repeatCount="indefinite" accel="50000" decel="50000" fill="hold" grpId="0" nodeType="withEffect">
                                  <p:stCondLst>
                                    <p:cond delay="3000"/>
                                  </p:stCondLst>
                                  <p:childTnLst>
                                    <p:animMotion origin="layout" path="M -4.44444E-6 4.81481E-6 L -4.44444E-6 0.65879 " pathEditMode="relative" rAng="0" ptsTypes="AA">
                                      <p:cBhvr>
                                        <p:cTn id="6" dur="8300" fill="hold"/>
                                        <p:tgtEl>
                                          <p:spTgt spid="28"/>
                                        </p:tgtEl>
                                        <p:attrNameLst>
                                          <p:attrName>ppt_x</p:attrName>
                                          <p:attrName>ppt_y</p:attrName>
                                        </p:attrNameLst>
                                      </p:cBhvr>
                                      <p:rCtr x="0" y="329"/>
                                    </p:animMotion>
                                  </p:childTnLst>
                                </p:cTn>
                              </p:par>
                              <p:par>
                                <p:cTn id="7" presetID="42" presetClass="path" presetSubtype="0" repeatCount="indefinite" accel="50000" decel="50000" fill="hold" grpId="0" nodeType="withEffect">
                                  <p:stCondLst>
                                    <p:cond delay="0"/>
                                  </p:stCondLst>
                                  <p:childTnLst>
                                    <p:animMotion origin="layout" path="M 2.77778E-6 1.85185E-6 L 2.77778E-6 0.99305 " pathEditMode="relative" rAng="0" ptsTypes="AA">
                                      <p:cBhvr>
                                        <p:cTn id="8" dur="10600" fill="hold"/>
                                        <p:tgtEl>
                                          <p:spTgt spid="29"/>
                                        </p:tgtEl>
                                        <p:attrNameLst>
                                          <p:attrName>ppt_x</p:attrName>
                                          <p:attrName>ppt_y</p:attrName>
                                        </p:attrNameLst>
                                      </p:cBhvr>
                                      <p:rCtr x="0" y="497"/>
                                    </p:animMotion>
                                  </p:childTnLst>
                                </p:cTn>
                              </p:par>
                              <p:par>
                                <p:cTn id="9" presetID="42" presetClass="path" presetSubtype="0" repeatCount="indefinite" accel="50000" decel="50000" fill="hold" grpId="0" nodeType="withEffect">
                                  <p:stCondLst>
                                    <p:cond delay="1100"/>
                                  </p:stCondLst>
                                  <p:endCondLst>
                                    <p:cond evt="onNext" delay="0">
                                      <p:tgtEl>
                                        <p:sldTgt/>
                                      </p:tgtEl>
                                    </p:cond>
                                  </p:endCondLst>
                                  <p:childTnLst>
                                    <p:animMotion origin="layout" path="M 1.94444E-6 0 L 1.94444E-6 -1.0081 " pathEditMode="relative" rAng="0" ptsTypes="AA">
                                      <p:cBhvr>
                                        <p:cTn id="10" dur="16400" fill="hold"/>
                                        <p:tgtEl>
                                          <p:spTgt spid="30"/>
                                        </p:tgtEl>
                                        <p:attrNameLst>
                                          <p:attrName>ppt_x</p:attrName>
                                          <p:attrName>ppt_y</p:attrName>
                                        </p:attrNameLst>
                                      </p:cBhvr>
                                      <p:rCtr x="0" y="-504"/>
                                    </p:animMotion>
                                  </p:childTnLst>
                                </p:cTn>
                              </p:par>
                              <p:par>
                                <p:cTn id="11" presetID="42" presetClass="path" presetSubtype="0" repeatCount="indefinite" accel="50000" decel="50000" fill="hold" grpId="0" nodeType="withEffect">
                                  <p:stCondLst>
                                    <p:cond delay="13700"/>
                                  </p:stCondLst>
                                  <p:childTnLst>
                                    <p:animMotion origin="layout" path="M 2.77778E-6 4.81481E-6 L 2.77778E-6 -0.34561 " pathEditMode="relative" rAng="0" ptsTypes="AA">
                                      <p:cBhvr>
                                        <p:cTn id="12" dur="10900" fill="hold"/>
                                        <p:tgtEl>
                                          <p:spTgt spid="31"/>
                                        </p:tgtEl>
                                        <p:attrNameLst>
                                          <p:attrName>ppt_x</p:attrName>
                                          <p:attrName>ppt_y</p:attrName>
                                        </p:attrNameLst>
                                      </p:cBhvr>
                                      <p:rCtr x="0" y="-173"/>
                                    </p:animMotion>
                                  </p:childTnLst>
                                </p:cTn>
                              </p:par>
                              <p:par>
                                <p:cTn id="13" presetID="42" presetClass="path" presetSubtype="0" repeatCount="indefinite" accel="50000" decel="50000" fill="hold" grpId="0" nodeType="withEffect">
                                  <p:stCondLst>
                                    <p:cond delay="0"/>
                                  </p:stCondLst>
                                  <p:childTnLst>
                                    <p:animMotion origin="layout" path="M -3.88889E-6 4.44444E-6 L -3.88889E-6 1.14467 " pathEditMode="relative" rAng="0" ptsTypes="AA">
                                      <p:cBhvr>
                                        <p:cTn id="14" dur="10400" fill="hold"/>
                                        <p:tgtEl>
                                          <p:spTgt spid="33"/>
                                        </p:tgtEl>
                                        <p:attrNameLst>
                                          <p:attrName>ppt_x</p:attrName>
                                          <p:attrName>ppt_y</p:attrName>
                                        </p:attrNameLst>
                                      </p:cBhvr>
                                      <p:rCtr x="0" y="572"/>
                                    </p:animMotion>
                                  </p:childTnLst>
                                </p:cTn>
                              </p:par>
                              <p:par>
                                <p:cTn id="15" presetID="42" presetClass="path" presetSubtype="0" repeatCount="indefinite" accel="50000" decel="50000" fill="hold" grpId="0" nodeType="withEffect">
                                  <p:stCondLst>
                                    <p:cond delay="700"/>
                                  </p:stCondLst>
                                  <p:childTnLst>
                                    <p:animMotion origin="layout" path="M 4.16667E-6 0.27476 L 4.16667E-6 -1.26019 " pathEditMode="relative" rAng="0" ptsTypes="AA">
                                      <p:cBhvr>
                                        <p:cTn id="16" dur="12100" fill="hold"/>
                                        <p:tgtEl>
                                          <p:spTgt spid="34"/>
                                        </p:tgtEl>
                                        <p:attrNameLst>
                                          <p:attrName>ppt_x</p:attrName>
                                          <p:attrName>ppt_y</p:attrName>
                                        </p:attrNameLst>
                                      </p:cBhvr>
                                      <p:rCtr x="0" y="-768"/>
                                    </p:animMotion>
                                  </p:childTnLst>
                                </p:cTn>
                              </p:par>
                              <p:par>
                                <p:cTn id="17" presetID="42" presetClass="path" presetSubtype="0" repeatCount="indefinite" accel="50000" decel="50000" autoRev="1" fill="hold" grpId="0" nodeType="withEffect">
                                  <p:stCondLst>
                                    <p:cond delay="3600"/>
                                  </p:stCondLst>
                                  <p:endCondLst>
                                    <p:cond evt="onNext" delay="0">
                                      <p:tgtEl>
                                        <p:sldTgt/>
                                      </p:tgtEl>
                                    </p:cond>
                                  </p:endCondLst>
                                  <p:childTnLst>
                                    <p:animMotion origin="layout" path="M 1.94444E-6 0 L 1.94444E-6 -1.0081 " pathEditMode="relative" rAng="0" ptsTypes="AA">
                                      <p:cBhvr>
                                        <p:cTn id="18" dur="8400" fill="hold"/>
                                        <p:tgtEl>
                                          <p:spTgt spid="35"/>
                                        </p:tgtEl>
                                        <p:attrNameLst>
                                          <p:attrName>ppt_x</p:attrName>
                                          <p:attrName>ppt_y</p:attrName>
                                        </p:attrNameLst>
                                      </p:cBhvr>
                                      <p:rCtr x="0" y="-504"/>
                                    </p:animMotion>
                                  </p:childTnLst>
                                </p:cTn>
                              </p:par>
                              <p:par>
                                <p:cTn id="19" presetID="42" presetClass="path" presetSubtype="0" repeatCount="indefinite" accel="50000" decel="50000" fill="hold" grpId="0" nodeType="withEffect">
                                  <p:stCondLst>
                                    <p:cond delay="500"/>
                                  </p:stCondLst>
                                  <p:childTnLst>
                                    <p:animMotion origin="layout" path="M 2.77778E-6 1.85185E-6 L 2.77778E-6 0.99305 " pathEditMode="relative" rAng="0" ptsTypes="AA">
                                      <p:cBhvr>
                                        <p:cTn id="20" dur="19500" fill="hold"/>
                                        <p:tgtEl>
                                          <p:spTgt spid="36"/>
                                        </p:tgtEl>
                                        <p:attrNameLst>
                                          <p:attrName>ppt_x</p:attrName>
                                          <p:attrName>ppt_y</p:attrName>
                                        </p:attrNameLst>
                                      </p:cBhvr>
                                      <p:rCtr x="0" y="497"/>
                                    </p:animMotion>
                                  </p:childTnLst>
                                </p:cTn>
                              </p:par>
                              <p:par>
                                <p:cTn id="21" presetID="42" presetClass="path" presetSubtype="0" repeatCount="indefinite" accel="50000" decel="50000" fill="hold" grpId="0" nodeType="withEffect">
                                  <p:stCondLst>
                                    <p:cond delay="6300"/>
                                  </p:stCondLst>
                                  <p:childTnLst>
                                    <p:animMotion origin="layout" path="M 2.77778E-6 1.85185E-6 L 2.77778E-6 0.99305 " pathEditMode="relative" rAng="0" ptsTypes="AA">
                                      <p:cBhvr>
                                        <p:cTn id="22" dur="8200" fill="hold"/>
                                        <p:tgtEl>
                                          <p:spTgt spid="37"/>
                                        </p:tgtEl>
                                        <p:attrNameLst>
                                          <p:attrName>ppt_x</p:attrName>
                                          <p:attrName>ppt_y</p:attrName>
                                        </p:attrNameLst>
                                      </p:cBhvr>
                                      <p:rCtr x="0" y="497"/>
                                    </p:animMotion>
                                  </p:childTnLst>
                                </p:cTn>
                              </p:par>
                              <p:par>
                                <p:cTn id="23" presetID="42" presetClass="path" presetSubtype="0" repeatCount="indefinite" accel="50000" decel="50000" fill="hold" grpId="0" nodeType="withEffect">
                                  <p:stCondLst>
                                    <p:cond delay="5700"/>
                                  </p:stCondLst>
                                  <p:endCondLst>
                                    <p:cond evt="onNext" delay="0">
                                      <p:tgtEl>
                                        <p:sldTgt/>
                                      </p:tgtEl>
                                    </p:cond>
                                  </p:endCondLst>
                                  <p:childTnLst>
                                    <p:animMotion origin="layout" path="M -4.72222E-6 -2.15822E-6 L -4.72222E-6 -1.32223 " pathEditMode="relative" rAng="0" ptsTypes="AA">
                                      <p:cBhvr>
                                        <p:cTn id="24" dur="11500" fill="hold"/>
                                        <p:tgtEl>
                                          <p:spTgt spid="38"/>
                                        </p:tgtEl>
                                        <p:attrNameLst>
                                          <p:attrName>ppt_x</p:attrName>
                                          <p:attrName>ppt_y</p:attrName>
                                        </p:attrNameLst>
                                      </p:cBhvr>
                                      <p:rCtr x="0" y="-661"/>
                                    </p:animMotion>
                                  </p:childTnLst>
                                </p:cTn>
                              </p:par>
                              <p:par>
                                <p:cTn id="25" presetID="42" presetClass="path" presetSubtype="0" repeatCount="indefinite" accel="50000" decel="50000" fill="hold" grpId="0" nodeType="withEffect">
                                  <p:stCondLst>
                                    <p:cond delay="1300"/>
                                  </p:stCondLst>
                                  <p:endCondLst>
                                    <p:cond evt="onNext" delay="0">
                                      <p:tgtEl>
                                        <p:sldTgt/>
                                      </p:tgtEl>
                                    </p:cond>
                                  </p:endCondLst>
                                  <p:childTnLst>
                                    <p:animMotion origin="layout" path="M 1.94444E-6 0 L 1.94444E-6 -1.0081 " pathEditMode="relative" rAng="0" ptsTypes="AA">
                                      <p:cBhvr>
                                        <p:cTn id="26" dur="7300" fill="hold"/>
                                        <p:tgtEl>
                                          <p:spTgt spid="39"/>
                                        </p:tgtEl>
                                        <p:attrNameLst>
                                          <p:attrName>ppt_x</p:attrName>
                                          <p:attrName>ppt_y</p:attrName>
                                        </p:attrNameLst>
                                      </p:cBhvr>
                                      <p:rCtr x="0" y="-504"/>
                                    </p:animMotion>
                                  </p:childTnLst>
                                </p:cTn>
                              </p:par>
                              <p:par>
                                <p:cTn id="27" presetID="42" presetClass="path" presetSubtype="0" repeatCount="indefinite" accel="50000" decel="50000" fill="hold" grpId="0" nodeType="withEffect">
                                  <p:stCondLst>
                                    <p:cond delay="5300"/>
                                  </p:stCondLst>
                                  <p:childTnLst>
                                    <p:animMotion origin="layout" path="M 2.77778E-6 1.85185E-6 L 2.77778E-6 0.99305 " pathEditMode="relative" rAng="0" ptsTypes="AA">
                                      <p:cBhvr>
                                        <p:cTn id="28" dur="15100" fill="hold"/>
                                        <p:tgtEl>
                                          <p:spTgt spid="41"/>
                                        </p:tgtEl>
                                        <p:attrNameLst>
                                          <p:attrName>ppt_x</p:attrName>
                                          <p:attrName>ppt_y</p:attrName>
                                        </p:attrNameLst>
                                      </p:cBhvr>
                                      <p:rCtr x="0" y="497"/>
                                    </p:animMotion>
                                  </p:childTnLst>
                                </p:cTn>
                              </p:par>
                              <p:par>
                                <p:cTn id="29" presetID="42" presetClass="path" presetSubtype="0" repeatCount="indefinite" accel="50000" decel="50000" fill="hold" grpId="0" nodeType="withEffect">
                                  <p:stCondLst>
                                    <p:cond delay="1000"/>
                                  </p:stCondLst>
                                  <p:childTnLst>
                                    <p:animMotion origin="layout" path="M 2.77778E-6 1.85185E-6 L 2.77778E-6 0.99305 " pathEditMode="relative" rAng="0" ptsTypes="AA">
                                      <p:cBhvr>
                                        <p:cTn id="30" dur="5000" fill="hold"/>
                                        <p:tgtEl>
                                          <p:spTgt spid="42"/>
                                        </p:tgtEl>
                                        <p:attrNameLst>
                                          <p:attrName>ppt_x</p:attrName>
                                          <p:attrName>ppt_y</p:attrName>
                                        </p:attrNameLst>
                                      </p:cBhvr>
                                      <p:rCtr x="0" y="497"/>
                                    </p:animMotion>
                                  </p:childTnLst>
                                </p:cTn>
                              </p:par>
                              <p:par>
                                <p:cTn id="31" presetID="27" presetClass="emph" presetSubtype="0" repeatCount="indefinite" fill="hold" grpId="0" nodeType="withEffect">
                                  <p:stCondLst>
                                    <p:cond delay="0"/>
                                  </p:stCondLst>
                                  <p:childTnLst>
                                    <p:animClr clrSpc="rgb" dir="cw">
                                      <p:cBhvr override="childStyle">
                                        <p:cTn id="32" dur="6650" autoRev="1" fill="hold"/>
                                        <p:tgtEl>
                                          <p:spTgt spid="45"/>
                                        </p:tgtEl>
                                        <p:attrNameLst>
                                          <p:attrName>style.color</p:attrName>
                                        </p:attrNameLst>
                                      </p:cBhvr>
                                      <p:to>
                                        <a:srgbClr val="60CCCC"/>
                                      </p:to>
                                    </p:animClr>
                                    <p:animClr clrSpc="rgb" dir="cw">
                                      <p:cBhvr>
                                        <p:cTn id="33" dur="6650" autoRev="1" fill="hold"/>
                                        <p:tgtEl>
                                          <p:spTgt spid="45"/>
                                        </p:tgtEl>
                                        <p:attrNameLst>
                                          <p:attrName>fillcolor</p:attrName>
                                        </p:attrNameLst>
                                      </p:cBhvr>
                                      <p:to>
                                        <a:srgbClr val="60CCCC"/>
                                      </p:to>
                                    </p:animClr>
                                    <p:set>
                                      <p:cBhvr>
                                        <p:cTn id="34" dur="6650" autoRev="1" fill="hold"/>
                                        <p:tgtEl>
                                          <p:spTgt spid="45"/>
                                        </p:tgtEl>
                                        <p:attrNameLst>
                                          <p:attrName>fill.type</p:attrName>
                                        </p:attrNameLst>
                                      </p:cBhvr>
                                      <p:to>
                                        <p:strVal val="solid"/>
                                      </p:to>
                                    </p:set>
                                    <p:set>
                                      <p:cBhvr>
                                        <p:cTn id="35" dur="6650" autoRev="1" fill="hold"/>
                                        <p:tgtEl>
                                          <p:spTgt spid="45"/>
                                        </p:tgtEl>
                                        <p:attrNameLst>
                                          <p:attrName>fill.on</p:attrName>
                                        </p:attrNameLst>
                                      </p:cBhvr>
                                      <p:to>
                                        <p:strVal val="true"/>
                                      </p:to>
                                    </p:set>
                                  </p:childTnLst>
                                </p:cTn>
                              </p:par>
                              <p:par>
                                <p:cTn id="36" presetID="27" presetClass="emph" presetSubtype="0" repeatCount="indefinite" fill="hold" grpId="0" nodeType="withEffect">
                                  <p:stCondLst>
                                    <p:cond delay="700"/>
                                  </p:stCondLst>
                                  <p:childTnLst>
                                    <p:animClr clrSpc="rgb" dir="cw">
                                      <p:cBhvr override="childStyle">
                                        <p:cTn id="37" dur="5350" autoRev="1" fill="hold"/>
                                        <p:tgtEl>
                                          <p:spTgt spid="46"/>
                                        </p:tgtEl>
                                        <p:attrNameLst>
                                          <p:attrName>style.color</p:attrName>
                                        </p:attrNameLst>
                                      </p:cBhvr>
                                      <p:to>
                                        <a:srgbClr val="60CCCC"/>
                                      </p:to>
                                    </p:animClr>
                                    <p:animClr clrSpc="rgb" dir="cw">
                                      <p:cBhvr>
                                        <p:cTn id="38" dur="5350" autoRev="1" fill="hold"/>
                                        <p:tgtEl>
                                          <p:spTgt spid="46"/>
                                        </p:tgtEl>
                                        <p:attrNameLst>
                                          <p:attrName>fillcolor</p:attrName>
                                        </p:attrNameLst>
                                      </p:cBhvr>
                                      <p:to>
                                        <a:srgbClr val="60CCCC"/>
                                      </p:to>
                                    </p:animClr>
                                    <p:set>
                                      <p:cBhvr>
                                        <p:cTn id="39" dur="5350" autoRev="1" fill="hold"/>
                                        <p:tgtEl>
                                          <p:spTgt spid="46"/>
                                        </p:tgtEl>
                                        <p:attrNameLst>
                                          <p:attrName>fill.type</p:attrName>
                                        </p:attrNameLst>
                                      </p:cBhvr>
                                      <p:to>
                                        <p:strVal val="solid"/>
                                      </p:to>
                                    </p:set>
                                    <p:set>
                                      <p:cBhvr>
                                        <p:cTn id="40" dur="5350" autoRev="1" fill="hold"/>
                                        <p:tgtEl>
                                          <p:spTgt spid="46"/>
                                        </p:tgtEl>
                                        <p:attrNameLst>
                                          <p:attrName>fill.on</p:attrName>
                                        </p:attrNameLst>
                                      </p:cBhvr>
                                      <p:to>
                                        <p:strVal val="true"/>
                                      </p:to>
                                    </p:set>
                                  </p:childTnLst>
                                </p:cTn>
                              </p:par>
                              <p:par>
                                <p:cTn id="41" presetID="27" presetClass="emph" presetSubtype="0" repeatCount="indefinite" fill="hold" grpId="0" nodeType="withEffect">
                                  <p:stCondLst>
                                    <p:cond delay="2100"/>
                                  </p:stCondLst>
                                  <p:childTnLst>
                                    <p:animClr clrSpc="rgb" dir="cw">
                                      <p:cBhvr override="childStyle">
                                        <p:cTn id="42" dur="6650" autoRev="1" fill="hold"/>
                                        <p:tgtEl>
                                          <p:spTgt spid="47"/>
                                        </p:tgtEl>
                                        <p:attrNameLst>
                                          <p:attrName>style.color</p:attrName>
                                        </p:attrNameLst>
                                      </p:cBhvr>
                                      <p:to>
                                        <a:srgbClr val="60CCCC"/>
                                      </p:to>
                                    </p:animClr>
                                    <p:animClr clrSpc="rgb" dir="cw">
                                      <p:cBhvr>
                                        <p:cTn id="43" dur="6650" autoRev="1" fill="hold"/>
                                        <p:tgtEl>
                                          <p:spTgt spid="47"/>
                                        </p:tgtEl>
                                        <p:attrNameLst>
                                          <p:attrName>fillcolor</p:attrName>
                                        </p:attrNameLst>
                                      </p:cBhvr>
                                      <p:to>
                                        <a:srgbClr val="60CCCC"/>
                                      </p:to>
                                    </p:animClr>
                                    <p:set>
                                      <p:cBhvr>
                                        <p:cTn id="44" dur="6650" autoRev="1" fill="hold"/>
                                        <p:tgtEl>
                                          <p:spTgt spid="47"/>
                                        </p:tgtEl>
                                        <p:attrNameLst>
                                          <p:attrName>fill.type</p:attrName>
                                        </p:attrNameLst>
                                      </p:cBhvr>
                                      <p:to>
                                        <p:strVal val="solid"/>
                                      </p:to>
                                    </p:set>
                                    <p:set>
                                      <p:cBhvr>
                                        <p:cTn id="45" dur="6650" autoRev="1" fill="hold"/>
                                        <p:tgtEl>
                                          <p:spTgt spid="4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6" grpId="0" animBg="1"/>
      <p:bldP spid="45" grpId="0" animBg="1"/>
      <p:bldP spid="33" grpId="0" animBg="1"/>
      <p:bldP spid="28" grpId="0" animBg="1"/>
      <p:bldP spid="29" grpId="0" animBg="1"/>
      <p:bldP spid="30" grpId="0" animBg="1"/>
      <p:bldP spid="31" grpId="0" animBg="1"/>
      <p:bldP spid="34" grpId="0" animBg="1"/>
      <p:bldP spid="35" grpId="0" animBg="1"/>
      <p:bldP spid="36" grpId="0" animBg="1"/>
      <p:bldP spid="37" grpId="0" animBg="1"/>
      <p:bldP spid="38" grpId="0" animBg="1"/>
      <p:bldP spid="39" grpId="0" animBg="1"/>
      <p:bldP spid="41" grpId="0" animBg="1"/>
      <p:bldP spid="42"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Bullet_2-Column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301752"/>
            <a:ext cx="4123944" cy="838200"/>
          </a:xfrm>
        </p:spPr>
        <p:txBody>
          <a:bodyPr vert="horz" lIns="82296" tIns="45720" rIns="82296" bIns="45720" rtlCol="0" anchor="t" anchorCtr="0">
            <a:noAutofit/>
          </a:bodyPr>
          <a:lstStyle>
            <a:lvl1pPr algn="l" defTabSz="914400" rtl="0" eaLnBrk="1" latinLnBrk="0" hangingPunct="1">
              <a:lnSpc>
                <a:spcPct val="80000"/>
              </a:lnSpc>
              <a:spcBef>
                <a:spcPct val="0"/>
              </a:spcBef>
              <a:buNone/>
              <a:defRPr lang="en-US" sz="3600" b="0" kern="1200" spc="-100" baseline="0" dirty="0" smtClean="0">
                <a:gradFill>
                  <a:gsLst>
                    <a:gs pos="0">
                      <a:schemeClr val="tx1"/>
                    </a:gs>
                    <a:gs pos="100000">
                      <a:srgbClr val="01BBBB"/>
                    </a:gs>
                  </a:gsLst>
                  <a:lin ang="2400000" scaled="0"/>
                </a:gradFill>
                <a:latin typeface="+mj-lt"/>
                <a:ea typeface="+mj-ea"/>
                <a:cs typeface="+mj-cs"/>
              </a:defRPr>
            </a:lvl1pPr>
          </a:lstStyle>
          <a:p>
            <a:r>
              <a:rPr lang="en-US" dirty="0" smtClean="0"/>
              <a:t>Two Column</a:t>
            </a:r>
            <a:br>
              <a:rPr lang="en-US" dirty="0" smtClean="0"/>
            </a:br>
            <a:r>
              <a:rPr lang="en-US" dirty="0" smtClean="0"/>
              <a:t>Title Left</a:t>
            </a:r>
            <a:endParaRPr lang="en-US" dirty="0"/>
          </a:p>
        </p:txBody>
      </p:sp>
      <p:sp>
        <p:nvSpPr>
          <p:cNvPr id="7" name="Text Placeholder 6"/>
          <p:cNvSpPr>
            <a:spLocks noGrp="1"/>
          </p:cNvSpPr>
          <p:nvPr>
            <p:ph type="body" sz="quarter" idx="10" hasCustomPrompt="1"/>
          </p:nvPr>
        </p:nvSpPr>
        <p:spPr>
          <a:xfrm>
            <a:off x="4818888" y="310896"/>
            <a:ext cx="3895344" cy="841248"/>
          </a:xfrm>
        </p:spPr>
        <p:txBody>
          <a:bodyPr vert="horz" lIns="82296" tIns="45720" rIns="82296" bIns="45720" rtlCol="0" anchor="t" anchorCtr="0">
            <a:noAutofit/>
          </a:bodyPr>
          <a:lstStyle>
            <a:lvl1pPr algn="l" defTabSz="914400" rtl="0" eaLnBrk="1" latinLnBrk="0" hangingPunct="1">
              <a:lnSpc>
                <a:spcPct val="80000"/>
              </a:lnSpc>
              <a:spcBef>
                <a:spcPct val="0"/>
              </a:spcBef>
              <a:buNone/>
              <a:defRPr lang="en-US" sz="3600" b="0" kern="1200" spc="-100" baseline="0" dirty="0">
                <a:gradFill>
                  <a:gsLst>
                    <a:gs pos="0">
                      <a:schemeClr val="tx1"/>
                    </a:gs>
                    <a:gs pos="100000">
                      <a:srgbClr val="01BBBB"/>
                    </a:gs>
                  </a:gsLst>
                  <a:lin ang="2400000" scaled="0"/>
                </a:gradFill>
                <a:latin typeface="+mj-lt"/>
                <a:ea typeface="+mj-ea"/>
                <a:cs typeface="+mj-cs"/>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Two Column</a:t>
            </a:r>
            <a:br>
              <a:rPr lang="en-US" dirty="0" smtClean="0"/>
            </a:br>
            <a:r>
              <a:rPr lang="en-US" dirty="0" smtClean="0"/>
              <a:t>Title Right</a:t>
            </a:r>
            <a:endParaRPr lang="en-US" dirty="0"/>
          </a:p>
        </p:txBody>
      </p:sp>
      <p:sp>
        <p:nvSpPr>
          <p:cNvPr id="9" name="Text Placeholder 8"/>
          <p:cNvSpPr>
            <a:spLocks noGrp="1"/>
          </p:cNvSpPr>
          <p:nvPr>
            <p:ph type="body" sz="quarter" idx="11" hasCustomPrompt="1"/>
          </p:nvPr>
        </p:nvSpPr>
        <p:spPr>
          <a:xfrm>
            <a:off x="219455" y="1600200"/>
            <a:ext cx="4142232" cy="4526280"/>
          </a:xfrm>
        </p:spPr>
        <p:txBody>
          <a:bodyPr/>
          <a:lstStyle>
            <a:lvl1pPr marL="0" indent="0">
              <a:buNone/>
              <a:defRPr>
                <a:solidFill>
                  <a:schemeClr val="tx2"/>
                </a:solidFill>
                <a:latin typeface="+mj-lt"/>
              </a:defRPr>
            </a:lvl1pPr>
            <a:lvl2pPr marL="635000" indent="-228600">
              <a:buClr>
                <a:schemeClr val="accent5"/>
              </a:buClr>
              <a:buFont typeface="Arial" pitchFamily="34" charset="0"/>
              <a:buChar char="•"/>
              <a:tabLst/>
              <a:defRPr>
                <a:solidFill>
                  <a:schemeClr val="tx2"/>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a:t>
            </a:r>
            <a:br>
              <a:rPr lang="en-US" dirty="0" smtClean="0"/>
            </a:br>
            <a:r>
              <a:rPr lang="en-US" dirty="0" smtClean="0"/>
              <a:t>do not italicize; use yellow on the </a:t>
            </a:r>
            <a:br>
              <a:rPr lang="en-US" dirty="0" smtClean="0"/>
            </a:br>
            <a:r>
              <a:rPr lang="en-US" dirty="0" smtClean="0"/>
              <a:t>black template and red for the white template</a:t>
            </a:r>
          </a:p>
        </p:txBody>
      </p:sp>
      <p:sp>
        <p:nvSpPr>
          <p:cNvPr id="12" name="Text Placeholder 11"/>
          <p:cNvSpPr>
            <a:spLocks noGrp="1"/>
          </p:cNvSpPr>
          <p:nvPr>
            <p:ph type="body" sz="quarter" idx="12" hasCustomPrompt="1"/>
          </p:nvPr>
        </p:nvSpPr>
        <p:spPr>
          <a:xfrm>
            <a:off x="4818888" y="1600200"/>
            <a:ext cx="4005072" cy="4526280"/>
          </a:xfrm>
        </p:spPr>
        <p:txBody>
          <a:bodyPr/>
          <a:lstStyle>
            <a:lvl1pPr marL="0" indent="0">
              <a:buFontTx/>
              <a:buNone/>
              <a:defRPr>
                <a:solidFill>
                  <a:schemeClr val="accent1"/>
                </a:solidFill>
                <a:latin typeface="+mj-lt"/>
              </a:defRPr>
            </a:lvl1pPr>
            <a:lvl2pPr marL="635000" indent="-228600">
              <a:buClr>
                <a:schemeClr val="accent1">
                  <a:lumMod val="40000"/>
                  <a:lumOff val="60000"/>
                </a:schemeClr>
              </a:buClr>
              <a:buFont typeface="Arial" pitchFamily="34" charset="0"/>
              <a:buChar char="•"/>
              <a:defRPr>
                <a:solidFill>
                  <a:schemeClr val="accent1"/>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do not italicize; use yellow on the black template and red for the white template</a:t>
            </a:r>
          </a:p>
        </p:txBody>
      </p:sp>
      <p:sp>
        <p:nvSpPr>
          <p:cNvPr id="22" name="Rectangle 5"/>
          <p:cNvSpPr>
            <a:spLocks noChangeArrowheads="1"/>
          </p:cNvSpPr>
          <p:nvPr/>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C0C0C0"/>
                </a:solidFill>
                <a:latin typeface="+mj-lt"/>
              </a:rPr>
              <a:t>Cisco Confidential</a:t>
            </a:r>
          </a:p>
        </p:txBody>
      </p:sp>
      <p:sp>
        <p:nvSpPr>
          <p:cNvPr id="23" name="Rectangle 7"/>
          <p:cNvSpPr>
            <a:spLocks noChangeArrowheads="1"/>
          </p:cNvSpPr>
          <p:nvPr/>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pic>
        <p:nvPicPr>
          <p:cNvPr id="15" name="Picture 14" descr="verticalbar.png"/>
          <p:cNvPicPr>
            <a:picLocks noChangeAspect="1"/>
          </p:cNvPicPr>
          <p:nvPr userDrawn="1"/>
        </p:nvPicPr>
        <p:blipFill>
          <a:blip r:embed="rId2" cstate="print"/>
          <a:stretch>
            <a:fillRect/>
          </a:stretch>
        </p:blipFill>
        <p:spPr>
          <a:xfrm>
            <a:off x="4447858" y="777667"/>
            <a:ext cx="89319" cy="5287676"/>
          </a:xfrm>
          <a:prstGeom prst="rect">
            <a:avLst/>
          </a:prstGeom>
          <a:noFill/>
          <a:ln>
            <a:noFill/>
          </a:ln>
        </p:spPr>
      </p:pic>
      <p:sp>
        <p:nvSpPr>
          <p:cNvPr id="10" name="Rectangle 4"/>
          <p:cNvSpPr>
            <a:spLocks noChangeArrowheads="1"/>
          </p:cNvSpPr>
          <p:nvPr userDrawn="1"/>
        </p:nvSpPr>
        <p:spPr bwMode="ltGray">
          <a:xfrm>
            <a:off x="251373" y="6586246"/>
            <a:ext cx="2568027"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C0C0C0"/>
                </a:solidFill>
                <a:latin typeface="+mj-lt"/>
                <a:ea typeface="+mn-ea"/>
                <a:cs typeface="+mn-cs"/>
              </a:rPr>
              <a:t>© 2010 Cisco and/or its affiliates. All rights reserved.</a:t>
            </a:r>
            <a:endParaRPr lang="en-US" sz="600" kern="1200" dirty="0">
              <a:solidFill>
                <a:srgbClr val="C0C0C0"/>
              </a:solidFill>
              <a:latin typeface="+mj-lt"/>
              <a:ea typeface="+mn-ea"/>
              <a:cs typeface="+mn-cs"/>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ullet_3-Column Layout No Bottom Bar">
    <p:spTree>
      <p:nvGrpSpPr>
        <p:cNvPr id="1" name=""/>
        <p:cNvGrpSpPr/>
        <p:nvPr/>
      </p:nvGrpSpPr>
      <p:grpSpPr>
        <a:xfrm>
          <a:off x="0" y="0"/>
          <a:ext cx="0" cy="0"/>
          <a:chOff x="0" y="0"/>
          <a:chExt cx="0" cy="0"/>
        </a:xfrm>
      </p:grpSpPr>
      <p:sp>
        <p:nvSpPr>
          <p:cNvPr id="11" name="Text Placeholder 10"/>
          <p:cNvSpPr>
            <a:spLocks noGrp="1"/>
          </p:cNvSpPr>
          <p:nvPr>
            <p:ph type="body" sz="quarter" idx="11"/>
          </p:nvPr>
        </p:nvSpPr>
        <p:spPr>
          <a:xfrm>
            <a:off x="6315076" y="98375"/>
            <a:ext cx="2633472" cy="1152144"/>
          </a:xfrm>
        </p:spPr>
        <p:txBody>
          <a:bodyPr anchor="b">
            <a:noAutofit/>
          </a:bodyPr>
          <a:lstStyle>
            <a:lvl1pPr>
              <a:defRPr kumimoji="0" lang="en-US" sz="3000" b="0" i="0" u="none" strike="noStrike" kern="1200" cap="none" spc="-100" normalizeH="0" baseline="0" noProof="0" dirty="0" smtClean="0">
                <a:ln>
                  <a:noFill/>
                </a:ln>
                <a:gradFill>
                  <a:gsLst>
                    <a:gs pos="0">
                      <a:schemeClr val="tx1"/>
                    </a:gs>
                    <a:gs pos="100000">
                      <a:srgbClr val="01BBBB"/>
                    </a:gs>
                  </a:gsLst>
                  <a:lin ang="2400000" scaled="0"/>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smtClean="0"/>
              <a:t>Click to edit Master text styles</a:t>
            </a:r>
          </a:p>
        </p:txBody>
      </p:sp>
      <p:sp>
        <p:nvSpPr>
          <p:cNvPr id="3" name="Rectangle 2"/>
          <p:cNvSpPr/>
          <p:nvPr/>
        </p:nvSpPr>
        <p:spPr>
          <a:xfrm flipV="1">
            <a:off x="217357" y="6355828"/>
            <a:ext cx="8694295" cy="2105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9" name="Text Placeholder 10"/>
          <p:cNvSpPr>
            <a:spLocks noGrp="1"/>
          </p:cNvSpPr>
          <p:nvPr>
            <p:ph type="body" sz="quarter" idx="12"/>
          </p:nvPr>
        </p:nvSpPr>
        <p:spPr>
          <a:xfrm>
            <a:off x="215900" y="98375"/>
            <a:ext cx="2670175" cy="1150939"/>
          </a:xfrm>
        </p:spPr>
        <p:txBody>
          <a:bodyPr anchor="b">
            <a:noAutofit/>
          </a:bodyPr>
          <a:lstStyle>
            <a:lvl1pPr>
              <a:defRPr kumimoji="0" lang="en-US" sz="3000" b="0" i="0" u="none" strike="noStrike" kern="1200" cap="none" spc="-100" normalizeH="0" baseline="0" noProof="0" dirty="0" smtClean="0">
                <a:ln>
                  <a:noFill/>
                </a:ln>
                <a:gradFill>
                  <a:gsLst>
                    <a:gs pos="0">
                      <a:schemeClr val="tx1"/>
                    </a:gs>
                    <a:gs pos="100000">
                      <a:srgbClr val="01BBBB"/>
                    </a:gs>
                  </a:gsLst>
                  <a:lin ang="2400000" scaled="0"/>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smtClean="0"/>
              <a:t>Click to edit Master text styles</a:t>
            </a:r>
          </a:p>
        </p:txBody>
      </p:sp>
      <p:sp>
        <p:nvSpPr>
          <p:cNvPr id="10" name="Text Placeholder 10"/>
          <p:cNvSpPr>
            <a:spLocks noGrp="1"/>
          </p:cNvSpPr>
          <p:nvPr>
            <p:ph type="body" sz="quarter" idx="13"/>
          </p:nvPr>
        </p:nvSpPr>
        <p:spPr>
          <a:xfrm>
            <a:off x="3295651" y="98375"/>
            <a:ext cx="2596896" cy="1152144"/>
          </a:xfrm>
        </p:spPr>
        <p:txBody>
          <a:bodyPr anchor="b">
            <a:noAutofit/>
          </a:bodyPr>
          <a:lstStyle>
            <a:lvl1pPr>
              <a:defRPr kumimoji="0" lang="en-US" sz="3000" b="0" i="0" u="none" strike="noStrike" kern="1200" cap="none" spc="-100" normalizeH="0" baseline="0" noProof="0" dirty="0" smtClean="0">
                <a:ln>
                  <a:noFill/>
                </a:ln>
                <a:gradFill>
                  <a:gsLst>
                    <a:gs pos="0">
                      <a:schemeClr val="tx1"/>
                    </a:gs>
                    <a:gs pos="100000">
                      <a:srgbClr val="01BBBB"/>
                    </a:gs>
                  </a:gsLst>
                  <a:lin ang="2400000" scaled="0"/>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smtClean="0"/>
              <a:t>Click to edit Master text styles</a:t>
            </a:r>
          </a:p>
        </p:txBody>
      </p:sp>
      <p:sp>
        <p:nvSpPr>
          <p:cNvPr id="13" name="Text Placeholder 12"/>
          <p:cNvSpPr>
            <a:spLocks noGrp="1"/>
          </p:cNvSpPr>
          <p:nvPr>
            <p:ph type="body" sz="quarter" idx="14"/>
          </p:nvPr>
        </p:nvSpPr>
        <p:spPr>
          <a:xfrm>
            <a:off x="244475" y="1600200"/>
            <a:ext cx="2622550" cy="4391025"/>
          </a:xfrm>
        </p:spPr>
        <p:txBody>
          <a:bodyPr/>
          <a:lstStyle>
            <a:lvl1pPr>
              <a:defRPr>
                <a:solidFill>
                  <a:schemeClr val="tx2"/>
                </a:solidFill>
                <a:latin typeface="+mj-lt"/>
                <a:cs typeface="Arial" pitchFamily="34" charset="0"/>
              </a:defRPr>
            </a:lvl1pPr>
            <a:lvl2pPr>
              <a:defRPr>
                <a:latin typeface="+mj-lt"/>
                <a:cs typeface="Arial" pitchFamily="34" charset="0"/>
              </a:defRPr>
            </a:lvl2pPr>
            <a:lvl3pPr>
              <a:defRPr>
                <a:latin typeface="+mj-lt"/>
                <a:cs typeface="Arial" pitchFamily="34" charset="0"/>
              </a:defRPr>
            </a:lvl3pPr>
            <a:lvl4pPr>
              <a:defRPr>
                <a:latin typeface="+mj-lt"/>
                <a:cs typeface="Arial" pitchFamily="34" charset="0"/>
              </a:defRPr>
            </a:lvl4pPr>
            <a:lvl5pPr>
              <a:defRPr>
                <a:latin typeface="+mj-lt"/>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ext Placeholder 12"/>
          <p:cNvSpPr>
            <a:spLocks noGrp="1"/>
          </p:cNvSpPr>
          <p:nvPr>
            <p:ph type="body" sz="quarter" idx="15"/>
          </p:nvPr>
        </p:nvSpPr>
        <p:spPr>
          <a:xfrm>
            <a:off x="3292474" y="1600200"/>
            <a:ext cx="2593975" cy="4362450"/>
          </a:xfrm>
        </p:spPr>
        <p:txBody>
          <a:bodyPr/>
          <a:lstStyle>
            <a:lvl1pPr>
              <a:defRPr>
                <a:solidFill>
                  <a:schemeClr val="accent2"/>
                </a:solidFill>
                <a:latin typeface="+mj-lt"/>
                <a:cs typeface="Arial" pitchFamily="34" charset="0"/>
              </a:defRPr>
            </a:lvl1pPr>
            <a:lvl2pPr>
              <a:defRPr>
                <a:latin typeface="+mj-lt"/>
                <a:cs typeface="Arial" pitchFamily="34" charset="0"/>
              </a:defRPr>
            </a:lvl2pPr>
            <a:lvl3pPr>
              <a:defRPr>
                <a:latin typeface="+mj-lt"/>
                <a:cs typeface="Arial" pitchFamily="34" charset="0"/>
              </a:defRPr>
            </a:lvl3pPr>
            <a:lvl4pPr>
              <a:defRPr>
                <a:latin typeface="+mj-lt"/>
                <a:cs typeface="Arial" pitchFamily="34" charset="0"/>
              </a:defRPr>
            </a:lvl4pPr>
            <a:lvl5pPr>
              <a:defRPr>
                <a:latin typeface="+mj-lt"/>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Text Placeholder 12"/>
          <p:cNvSpPr>
            <a:spLocks noGrp="1"/>
          </p:cNvSpPr>
          <p:nvPr>
            <p:ph type="body" sz="quarter" idx="16"/>
          </p:nvPr>
        </p:nvSpPr>
        <p:spPr>
          <a:xfrm>
            <a:off x="6300788" y="1600200"/>
            <a:ext cx="2633662" cy="4333875"/>
          </a:xfrm>
        </p:spPr>
        <p:txBody>
          <a:bodyPr/>
          <a:lstStyle>
            <a:lvl1pPr>
              <a:defRPr>
                <a:solidFill>
                  <a:schemeClr val="accent2"/>
                </a:solidFill>
                <a:latin typeface="+mj-lt"/>
                <a:cs typeface="Arial" pitchFamily="34" charset="0"/>
              </a:defRPr>
            </a:lvl1pPr>
            <a:lvl2pPr>
              <a:defRPr>
                <a:latin typeface="+mj-lt"/>
                <a:cs typeface="Arial" pitchFamily="34" charset="0"/>
              </a:defRPr>
            </a:lvl2pPr>
            <a:lvl3pPr>
              <a:defRPr>
                <a:latin typeface="+mj-lt"/>
                <a:cs typeface="Arial" pitchFamily="34" charset="0"/>
              </a:defRPr>
            </a:lvl3pPr>
            <a:lvl4pPr>
              <a:defRPr>
                <a:latin typeface="+mj-lt"/>
                <a:cs typeface="Arial" pitchFamily="34" charset="0"/>
              </a:defRPr>
            </a:lvl4pPr>
            <a:lvl5pPr>
              <a:defRPr>
                <a:latin typeface="+mj-lt"/>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6" name="Picture 15" descr="verticalbar.png"/>
          <p:cNvPicPr>
            <a:picLocks noChangeAspect="1"/>
          </p:cNvPicPr>
          <p:nvPr userDrawn="1"/>
        </p:nvPicPr>
        <p:blipFill>
          <a:blip r:embed="rId2" cstate="print"/>
          <a:stretch>
            <a:fillRect/>
          </a:stretch>
        </p:blipFill>
        <p:spPr>
          <a:xfrm>
            <a:off x="3038158" y="777667"/>
            <a:ext cx="89319" cy="5287676"/>
          </a:xfrm>
          <a:prstGeom prst="rect">
            <a:avLst/>
          </a:prstGeom>
          <a:noFill/>
          <a:ln>
            <a:noFill/>
          </a:ln>
        </p:spPr>
      </p:pic>
      <p:pic>
        <p:nvPicPr>
          <p:cNvPr id="18" name="Picture 17" descr="verticalbar.png"/>
          <p:cNvPicPr>
            <a:picLocks noChangeAspect="1"/>
          </p:cNvPicPr>
          <p:nvPr userDrawn="1"/>
        </p:nvPicPr>
        <p:blipFill>
          <a:blip r:embed="rId2" cstate="print"/>
          <a:stretch>
            <a:fillRect/>
          </a:stretch>
        </p:blipFill>
        <p:spPr>
          <a:xfrm>
            <a:off x="6029008" y="777667"/>
            <a:ext cx="89319" cy="5287676"/>
          </a:xfrm>
          <a:prstGeom prst="rect">
            <a:avLst/>
          </a:prstGeom>
          <a:noFill/>
          <a:ln>
            <a:noFill/>
          </a:ln>
        </p:spPr>
      </p:pic>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hart">
    <p:spTree>
      <p:nvGrpSpPr>
        <p:cNvPr id="1" name=""/>
        <p:cNvGrpSpPr/>
        <p:nvPr/>
      </p:nvGrpSpPr>
      <p:grpSpPr>
        <a:xfrm>
          <a:off x="0" y="0"/>
          <a:ext cx="0" cy="0"/>
          <a:chOff x="0" y="0"/>
          <a:chExt cx="0" cy="0"/>
        </a:xfrm>
      </p:grpSpPr>
      <p:sp>
        <p:nvSpPr>
          <p:cNvPr id="5" name="Rectangle 4"/>
          <p:cNvSpPr/>
          <p:nvPr userDrawn="1"/>
        </p:nvSpPr>
        <p:spPr>
          <a:xfrm>
            <a:off x="0" y="6339113"/>
            <a:ext cx="9144000" cy="271894"/>
          </a:xfrm>
          <a:prstGeom prst="rect">
            <a:avLst/>
          </a:pr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39" name="Title 1"/>
          <p:cNvSpPr>
            <a:spLocks noGrp="1"/>
          </p:cNvSpPr>
          <p:nvPr>
            <p:ph type="title" hasCustomPrompt="1"/>
          </p:nvPr>
        </p:nvSpPr>
        <p:spPr>
          <a:xfrm>
            <a:off x="246972" y="439710"/>
            <a:ext cx="8567244" cy="838200"/>
          </a:xfrm>
        </p:spPr>
        <p:txBody>
          <a:bodyPr/>
          <a:lstStyle>
            <a:lvl1pPr algn="l" defTabSz="914400" rtl="0" eaLnBrk="1" latinLnBrk="0" hangingPunct="1">
              <a:lnSpc>
                <a:spcPct val="80000"/>
              </a:lnSpc>
              <a:spcBef>
                <a:spcPct val="0"/>
              </a:spcBef>
              <a:buNone/>
              <a:defRPr lang="en-US" sz="3600" b="0" kern="1200" spc="-100" baseline="0" dirty="0">
                <a:gradFill>
                  <a:gsLst>
                    <a:gs pos="0">
                      <a:schemeClr val="tx1"/>
                    </a:gs>
                    <a:gs pos="44000">
                      <a:srgbClr val="01BBBB"/>
                    </a:gs>
                    <a:gs pos="100000">
                      <a:schemeClr val="accent4"/>
                    </a:gs>
                  </a:gsLst>
                  <a:lin ang="4800000" scaled="0"/>
                </a:gradFill>
                <a:latin typeface="+mj-lt"/>
                <a:ea typeface="+mj-ea"/>
                <a:cs typeface="+mj-cs"/>
              </a:defRPr>
            </a:lvl1pPr>
          </a:lstStyle>
          <a:p>
            <a:r>
              <a:rPr lang="en-US" dirty="0" smtClean="0"/>
              <a:t>Slide Title Goes Here</a:t>
            </a:r>
            <a:endParaRPr lang="en-US" dirty="0"/>
          </a:p>
        </p:txBody>
      </p:sp>
      <p:sp>
        <p:nvSpPr>
          <p:cNvPr id="36" name="Chart Placeholder 35"/>
          <p:cNvSpPr>
            <a:spLocks noGrp="1"/>
          </p:cNvSpPr>
          <p:nvPr>
            <p:ph type="chart" sz="quarter" idx="10"/>
          </p:nvPr>
        </p:nvSpPr>
        <p:spPr>
          <a:xfrm>
            <a:off x="359764" y="1476375"/>
            <a:ext cx="8439461" cy="4305300"/>
          </a:xfrm>
        </p:spPr>
        <p:txBody>
          <a:bodyPr anchor="ctr" anchorCtr="1"/>
          <a:lstStyle>
            <a:lvl1pPr>
              <a:buNone/>
              <a:defRPr>
                <a:latin typeface="+mj-lt"/>
              </a:defRPr>
            </a:lvl1pPr>
          </a:lstStyle>
          <a:p>
            <a:r>
              <a:rPr lang="en-US" smtClean="0"/>
              <a:t>Click icon to add chart</a:t>
            </a:r>
            <a:endParaRPr lang="en-US"/>
          </a:p>
        </p:txBody>
      </p:sp>
      <p:sp>
        <p:nvSpPr>
          <p:cNvPr id="4" name="Text Placeholder 9"/>
          <p:cNvSpPr>
            <a:spLocks noGrp="1"/>
          </p:cNvSpPr>
          <p:nvPr>
            <p:ph type="body" sz="quarter" idx="11" hasCustomPrompt="1"/>
          </p:nvPr>
        </p:nvSpPr>
        <p:spPr>
          <a:xfrm>
            <a:off x="249466" y="6062114"/>
            <a:ext cx="7461250" cy="276999"/>
          </a:xfrm>
        </p:spPr>
        <p:txBody>
          <a:bodyPr wrap="square" anchor="b" anchorCtr="0">
            <a:spAutoFit/>
          </a:bodyPr>
          <a:lstStyle>
            <a:lvl1pPr algn="l" defTabSz="804863">
              <a:lnSpc>
                <a:spcPct val="100000"/>
              </a:lnSpc>
              <a:spcBef>
                <a:spcPct val="50000"/>
              </a:spcBef>
              <a:buNone/>
              <a:defRPr sz="1200">
                <a:solidFill>
                  <a:schemeClr val="bg1">
                    <a:lumMod val="50000"/>
                  </a:schemeClr>
                </a:solidFill>
                <a:latin typeface="+mj-lt"/>
              </a:defRPr>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dirty="0" smtClean="0"/>
              <a:t>Source: Placeholder for Notes Is 12 Points</a:t>
            </a: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ottom title_photo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lang="en-US" sz="3600" b="0" kern="1200" spc="-100" baseline="0" dirty="0">
                <a:gradFill>
                  <a:gsLst>
                    <a:gs pos="0">
                      <a:schemeClr val="tx1"/>
                    </a:gs>
                    <a:gs pos="44000">
                      <a:srgbClr val="01BBBB"/>
                    </a:gs>
                    <a:gs pos="100000">
                      <a:schemeClr val="accent4"/>
                    </a:gs>
                  </a:gsLst>
                  <a:lin ang="4800000" scaled="0"/>
                </a:gradFill>
                <a:latin typeface="+mj-lt"/>
                <a:ea typeface="+mj-ea"/>
                <a:cs typeface="+mj-cs"/>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46888" y="1600200"/>
            <a:ext cx="4005072" cy="3749040"/>
          </a:xfrm>
        </p:spPr>
        <p:txBody>
          <a:bodyPr anchor="ctr" anchorCtr="0">
            <a:normAutofit/>
          </a:bodyPr>
          <a:lstStyle>
            <a:lvl1pPr marL="0" indent="0">
              <a:buFontTx/>
              <a:buNone/>
              <a:defRPr sz="2400" baseline="0">
                <a:solidFill>
                  <a:schemeClr val="tx1"/>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Simple text goes here and can wrap to accommodate more lines of information</a:t>
            </a:r>
          </a:p>
        </p:txBody>
      </p:sp>
      <p:sp>
        <p:nvSpPr>
          <p:cNvPr id="6" name="Picture Placeholder 5"/>
          <p:cNvSpPr>
            <a:spLocks noGrp="1"/>
          </p:cNvSpPr>
          <p:nvPr>
            <p:ph type="pic" sz="quarter" idx="11" hasCustomPrompt="1"/>
          </p:nvPr>
        </p:nvSpPr>
        <p:spPr>
          <a:xfrm>
            <a:off x="4873752" y="1947672"/>
            <a:ext cx="3429000" cy="2990088"/>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Bottom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lang="en-US" sz="3600" b="0" kern="1200" spc="-100" baseline="0" dirty="0">
                <a:gradFill>
                  <a:gsLst>
                    <a:gs pos="0">
                      <a:schemeClr val="tx1"/>
                    </a:gs>
                    <a:gs pos="44000">
                      <a:srgbClr val="01BBBB"/>
                    </a:gs>
                    <a:gs pos="100000">
                      <a:schemeClr val="accent4"/>
                    </a:gs>
                  </a:gsLst>
                  <a:lin ang="4800000" scaled="0"/>
                </a:gradFill>
                <a:latin typeface="+mj-lt"/>
                <a:ea typeface="+mj-ea"/>
                <a:cs typeface="+mj-cs"/>
              </a:defRPr>
            </a:lvl1pPr>
          </a:lstStyle>
          <a:p>
            <a:r>
              <a:rPr lang="en-US" dirty="0" smtClean="0"/>
              <a:t>Slide Title Goes Here</a:t>
            </a:r>
            <a:endParaRPr lang="en-US" dirty="0"/>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Quot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493776" y="5852160"/>
            <a:ext cx="8112126" cy="384175"/>
          </a:xfrm>
        </p:spPr>
        <p:txBody>
          <a:bodyPr>
            <a:normAutofit/>
          </a:bodyPr>
          <a:lstStyle>
            <a:lvl1pPr marL="0" indent="0" algn="l"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accent2"/>
                </a:solidFill>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19456" y="649224"/>
            <a:ext cx="8112125" cy="4480560"/>
          </a:xfrm>
        </p:spPr>
        <p:txBody>
          <a:bodyPr/>
          <a:lstStyle>
            <a:lvl1pPr marL="233363" indent="-233363" algn="l" defTabSz="914400" rtl="0" eaLnBrk="1" latinLnBrk="0" hangingPunct="1">
              <a:lnSpc>
                <a:spcPct val="80000"/>
              </a:lnSpc>
              <a:spcBef>
                <a:spcPct val="0"/>
              </a:spcBef>
              <a:buClr>
                <a:schemeClr val="tx1"/>
              </a:buClr>
              <a:buFont typeface="Arial" pitchFamily="34" charset="0"/>
              <a:buChar char="“"/>
              <a:defRPr lang="en-US" sz="6000" b="0" kern="1200" spc="-200" baseline="0" dirty="0">
                <a:gradFill>
                  <a:gsLst>
                    <a:gs pos="0">
                      <a:schemeClr val="tx1"/>
                    </a:gs>
                    <a:gs pos="44000">
                      <a:srgbClr val="01BBBB"/>
                    </a:gs>
                    <a:gs pos="100000">
                      <a:schemeClr val="accent4"/>
                    </a:gs>
                  </a:gsLst>
                  <a:lin ang="4800000" scaled="0"/>
                </a:gradFill>
                <a:latin typeface="+mj-lt"/>
                <a:ea typeface="+mj-ea"/>
                <a:cs typeface="+mj-cs"/>
              </a:defRPr>
            </a:lvl1pPr>
          </a:lstStyle>
          <a:p>
            <a:r>
              <a:rPr lang="en-US" dirty="0" smtClean="0"/>
              <a:t>Presentation Title Goes Here</a:t>
            </a:r>
            <a:endParaRPr lang="en-US" dirty="0"/>
          </a:p>
        </p:txBody>
      </p:sp>
      <p:sp>
        <p:nvSpPr>
          <p:cNvPr id="49" name="Rectangle 3"/>
          <p:cNvSpPr>
            <a:spLocks noChangeArrowheads="1"/>
          </p:cNvSpPr>
          <p:nvPr/>
        </p:nvSpPr>
        <p:spPr bwMode="hidden">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80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800"/>
                                        <p:tgtEl>
                                          <p:spTgt spid="2"/>
                                        </p:tgtEl>
                                      </p:cBhvr>
                                    </p:animEffect>
                                  </p:childTnLst>
                                </p:cTn>
                              </p:par>
                              <p:par>
                                <p:cTn id="8" presetID="22" presetClass="entr" presetSubtype="4" fill="hold" grpId="0" nodeType="withEffect">
                                  <p:stCondLst>
                                    <p:cond delay="30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ipe(down)">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xmlns:p14="http://schemas.microsoft.com/office/powerpoint/2010/main" presetID="22" presetClass="entr" presetSubtype="4" fill="hold" nodeType="withEffect">
                  <p:stCondLst>
                    <p:cond delay="300"/>
                  </p:stCondLst>
                  <p:childTnLst>
                    <p:set>
                      <p:cBhvr>
                        <p:cTn dur="1" fill="hold">
                          <p:stCondLst>
                            <p:cond delay="0"/>
                          </p:stCondLst>
                        </p:cTn>
                        <p:tgtEl>
                          <p:spTgt spid="3"/>
                        </p:tgtEl>
                        <p:attrNameLst>
                          <p:attrName>style.visibility</p:attrName>
                        </p:attrNameLst>
                      </p:cBhvr>
                      <p:to>
                        <p:strVal val="visible"/>
                      </p:to>
                    </p:set>
                    <p:animEffect transition="in" filter="wipe(down)">
                      <p:cBhvr>
                        <p:cTn dur="400"/>
                        <p:tgtEl>
                          <p:spTgt spid="3"/>
                        </p:tgtEl>
                      </p:cBhvr>
                    </p:animEffect>
                  </p:childTnLst>
                </p:cTn>
              </p:par>
            </p:tnLst>
          </p:tmpl>
        </p:tmplLst>
      </p:bldP>
      <p:bldP spid="2" grpId="0"/>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torytelling">
    <p:spTree>
      <p:nvGrpSpPr>
        <p:cNvPr id="1" name=""/>
        <p:cNvGrpSpPr/>
        <p:nvPr/>
      </p:nvGrpSpPr>
      <p:grpSpPr>
        <a:xfrm>
          <a:off x="0" y="0"/>
          <a:ext cx="0" cy="0"/>
          <a:chOff x="0" y="0"/>
          <a:chExt cx="0" cy="0"/>
        </a:xfrm>
      </p:grpSpPr>
      <p:sp>
        <p:nvSpPr>
          <p:cNvPr id="3" name="Rectangle 2"/>
          <p:cNvSpPr/>
          <p:nvPr/>
        </p:nvSpPr>
        <p:spPr>
          <a:xfrm flipV="1">
            <a:off x="217357" y="6355828"/>
            <a:ext cx="8694295" cy="2105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 name="Title 1"/>
          <p:cNvSpPr>
            <a:spLocks noGrp="1"/>
          </p:cNvSpPr>
          <p:nvPr>
            <p:ph type="title" hasCustomPrompt="1"/>
          </p:nvPr>
        </p:nvSpPr>
        <p:spPr>
          <a:xfrm>
            <a:off x="229702" y="1918741"/>
            <a:ext cx="4117446" cy="3020518"/>
          </a:xfrm>
        </p:spPr>
        <p:txBody>
          <a:bodyPr vert="horz" lIns="82296" tIns="45720" rIns="82296" bIns="45720" rtlCol="0" anchor="ctr"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lang="en-US" sz="5400" b="0" kern="1200" spc="-200" baseline="0" dirty="0">
                <a:gradFill>
                  <a:gsLst>
                    <a:gs pos="0">
                      <a:schemeClr val="tx1"/>
                    </a:gs>
                    <a:gs pos="44000">
                      <a:srgbClr val="01BBBB"/>
                    </a:gs>
                    <a:gs pos="100000">
                      <a:schemeClr val="tx2">
                        <a:lumMod val="75000"/>
                      </a:schemeClr>
                    </a:gs>
                  </a:gsLst>
                  <a:lin ang="1200000" scaled="0"/>
                </a:gradFill>
                <a:latin typeface="+mj-lt"/>
                <a:ea typeface="+mj-ea"/>
                <a:cs typeface="+mj-cs"/>
              </a:defRPr>
            </a:lvl1pPr>
          </a:lstStyle>
          <a:p>
            <a:r>
              <a:rPr lang="en-US" dirty="0" smtClean="0"/>
              <a:t>Telling Shared Experiences</a:t>
            </a:r>
            <a:endParaRPr lang="en-US" dirty="0"/>
          </a:p>
        </p:txBody>
      </p:sp>
      <p:sp>
        <p:nvSpPr>
          <p:cNvPr id="9" name="Text Placeholder 3"/>
          <p:cNvSpPr>
            <a:spLocks noGrp="1"/>
          </p:cNvSpPr>
          <p:nvPr>
            <p:ph type="body" sz="quarter" idx="11" hasCustomPrompt="1"/>
          </p:nvPr>
        </p:nvSpPr>
        <p:spPr>
          <a:xfrm>
            <a:off x="4922519" y="310896"/>
            <a:ext cx="3895344" cy="6208776"/>
          </a:xfrm>
        </p:spPr>
        <p:txBody>
          <a:bodyPr anchor="ctr" anchorCtr="0">
            <a:normAutofit/>
          </a:bodyPr>
          <a:lstStyle>
            <a:lvl1pPr>
              <a:defRPr sz="2000" baseline="0">
                <a:solidFill>
                  <a:schemeClr val="tx1"/>
                </a:solidFill>
                <a:latin typeface="+mj-lt"/>
              </a:defRPr>
            </a:lvl1pPr>
            <a:lvl2pPr>
              <a:defRPr sz="2000"/>
            </a:lvl2pPr>
            <a:lvl3pPr>
              <a:defRPr sz="2000"/>
            </a:lvl3pPr>
            <a:lvl4pPr>
              <a:defRPr sz="2000"/>
            </a:lvl4pPr>
            <a:lvl5pPr>
              <a:defRPr sz="2000"/>
            </a:lvl5pPr>
          </a:lstStyle>
          <a:p>
            <a:pPr lvl="0"/>
            <a:r>
              <a:rPr lang="en-US" dirty="0" smtClean="0"/>
              <a:t>Tell your story here</a:t>
            </a:r>
            <a:endParaRPr lang="en-US" dirty="0"/>
          </a:p>
        </p:txBody>
      </p:sp>
      <p:pic>
        <p:nvPicPr>
          <p:cNvPr id="12" name="Picture 11" descr="verticalbar.png"/>
          <p:cNvPicPr>
            <a:picLocks noChangeAspect="1"/>
          </p:cNvPicPr>
          <p:nvPr userDrawn="1"/>
        </p:nvPicPr>
        <p:blipFill>
          <a:blip r:embed="rId2" cstate="print"/>
          <a:stretch>
            <a:fillRect/>
          </a:stretch>
        </p:blipFill>
        <p:spPr>
          <a:xfrm>
            <a:off x="4441927" y="777667"/>
            <a:ext cx="89319" cy="5287676"/>
          </a:xfrm>
          <a:prstGeom prst="rect">
            <a:avLst/>
          </a:prstGeom>
          <a:noFill/>
          <a:ln>
            <a:noFill/>
          </a:ln>
        </p:spPr>
      </p:pic>
    </p:spTree>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2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700"/>
                                        <p:tgtEl>
                                          <p:spTgt spid="4"/>
                                        </p:tgtEl>
                                      </p:cBhvr>
                                    </p:animEffect>
                                  </p:childTnLst>
                                </p:cTn>
                              </p:par>
                              <p:par>
                                <p:cTn id="8" presetID="10" presetClass="entr" presetSubtype="0" fill="hold" grpId="0" nodeType="withEffect">
                                  <p:stCondLst>
                                    <p:cond delay="40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1100"/>
                                        <p:tgtEl>
                                          <p:spTgt spid="9">
                                            <p:txEl>
                                              <p:pRg st="0" end="0"/>
                                            </p:txEl>
                                          </p:spTgt>
                                        </p:tgtEl>
                                      </p:cBhvr>
                                    </p:animEffect>
                                  </p:childTnLst>
                                </p:cTn>
                              </p:par>
                              <p:par>
                                <p:cTn id="11" presetID="2" presetClass="entr" presetSubtype="8"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1000" fill="hold"/>
                                        <p:tgtEl>
                                          <p:spTgt spid="12"/>
                                        </p:tgtEl>
                                        <p:attrNameLst>
                                          <p:attrName>ppt_x</p:attrName>
                                        </p:attrNameLst>
                                      </p:cBhvr>
                                      <p:tavLst>
                                        <p:tav tm="0">
                                          <p:val>
                                            <p:strVal val="0-#ppt_w/2"/>
                                          </p:val>
                                        </p:tav>
                                        <p:tav tm="100000">
                                          <p:val>
                                            <p:strVal val="#ppt_x"/>
                                          </p:val>
                                        </p:tav>
                                      </p:tavLst>
                                    </p:anim>
                                    <p:anim calcmode="lin" valueType="num">
                                      <p:cBhvr additive="base">
                                        <p:cTn id="14" dur="10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build="p">
        <p:tmplLst>
          <p:tmpl lvl="1">
            <p:tnLst>
              <p:par>
                <p:cTn xmlns:p14="http://schemas.microsoft.com/office/powerpoint/2010/main" presetID="10" presetClass="entr" presetSubtype="0" fill="hold" nodeType="withEffect">
                  <p:stCondLst>
                    <p:cond delay="400"/>
                  </p:stCondLst>
                  <p:childTnLst>
                    <p:set>
                      <p:cBhvr>
                        <p:cTn dur="1" fill="hold">
                          <p:stCondLst>
                            <p:cond delay="0"/>
                          </p:stCondLst>
                        </p:cTn>
                        <p:tgtEl>
                          <p:spTgt spid="9"/>
                        </p:tgtEl>
                        <p:attrNameLst>
                          <p:attrName>style.visibility</p:attrName>
                        </p:attrNameLst>
                      </p:cBhvr>
                      <p:to>
                        <p:strVal val="visible"/>
                      </p:to>
                    </p:set>
                    <p:animEffect transition="in" filter="fade">
                      <p:cBhvr>
                        <p:cTn dur="1100"/>
                        <p:tgtEl>
                          <p:spTgt spid="9"/>
                        </p:tgtEl>
                      </p:cBhvr>
                    </p:animEffec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36383" y="4279392"/>
            <a:ext cx="4684867" cy="384175"/>
          </a:xfrm>
        </p:spPr>
        <p:txBody>
          <a:bodyPr vert="horz" lIns="91440" tIns="45720" rIns="91440" bIns="45720" rtlCol="0">
            <a:normAutofit/>
          </a:bodyPr>
          <a:lstStyle>
            <a:lvl1pPr marL="0" indent="0" algn="l"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rgbClr val="6DB344"/>
                </a:solidFill>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 and Title Go Here</a:t>
            </a:r>
            <a:endParaRPr lang="en-US" dirty="0"/>
          </a:p>
        </p:txBody>
      </p:sp>
      <p:grpSp>
        <p:nvGrpSpPr>
          <p:cNvPr id="4" name="Group 38"/>
          <p:cNvGrpSpPr/>
          <p:nvPr userDrawn="1"/>
        </p:nvGrpSpPr>
        <p:grpSpPr>
          <a:xfrm>
            <a:off x="341313" y="311150"/>
            <a:ext cx="908367" cy="480227"/>
            <a:chOff x="609600" y="528537"/>
            <a:chExt cx="1444734" cy="763789"/>
          </a:xfrm>
          <a:gradFill flip="none" rotWithShape="1">
            <a:gsLst>
              <a:gs pos="11000">
                <a:schemeClr val="accent2"/>
              </a:gs>
              <a:gs pos="100000">
                <a:schemeClr val="accent5"/>
              </a:gs>
            </a:gsLst>
            <a:lin ang="2700000" scaled="1"/>
            <a:tileRect/>
          </a:gradFill>
        </p:grpSpPr>
        <p:sp>
          <p:nvSpPr>
            <p:cNvPr id="10" name="Rectangle 9"/>
            <p:cNvSpPr>
              <a:spLocks noChangeArrowheads="1"/>
            </p:cNvSpPr>
            <p:nvPr/>
          </p:nvSpPr>
          <p:spPr bwMode="black">
            <a:xfrm>
              <a:off x="1016578" y="1035681"/>
              <a:ext cx="65914" cy="249730"/>
            </a:xfrm>
            <a:prstGeom prst="rect">
              <a:avLst/>
            </a:prstGeom>
            <a:grpFill/>
            <a:ln w="9525">
              <a:noFill/>
              <a:miter lim="800000"/>
              <a:headEnd/>
              <a:tailEnd/>
            </a:ln>
          </p:spPr>
          <p:txBody>
            <a:bodyPr/>
            <a:lstStyle/>
            <a:p>
              <a:endParaRPr lang="en-US">
                <a:latin typeface="+mj-lt"/>
              </a:endParaRPr>
            </a:p>
          </p:txBody>
        </p:sp>
        <p:sp>
          <p:nvSpPr>
            <p:cNvPr id="11" name="Freeform 10"/>
            <p:cNvSpPr>
              <a:spLocks/>
            </p:cNvSpPr>
            <p:nvPr/>
          </p:nvSpPr>
          <p:spPr bwMode="black">
            <a:xfrm>
              <a:off x="1400563" y="1028765"/>
              <a:ext cx="190843" cy="263561"/>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grpFill/>
            <a:ln w="9525">
              <a:noFill/>
              <a:round/>
              <a:headEnd/>
              <a:tailEnd/>
            </a:ln>
          </p:spPr>
          <p:txBody>
            <a:bodyPr/>
            <a:lstStyle/>
            <a:p>
              <a:endParaRPr lang="en-US">
                <a:latin typeface="+mj-lt"/>
              </a:endParaRPr>
            </a:p>
          </p:txBody>
        </p:sp>
        <p:sp>
          <p:nvSpPr>
            <p:cNvPr id="12" name="Freeform 11"/>
            <p:cNvSpPr>
              <a:spLocks/>
            </p:cNvSpPr>
            <p:nvPr/>
          </p:nvSpPr>
          <p:spPr bwMode="black">
            <a:xfrm>
              <a:off x="740661" y="1028765"/>
              <a:ext cx="190843" cy="263561"/>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grpFill/>
            <a:ln w="9525">
              <a:noFill/>
              <a:round/>
              <a:headEnd/>
              <a:tailEnd/>
            </a:ln>
          </p:spPr>
          <p:txBody>
            <a:bodyPr/>
            <a:lstStyle/>
            <a:p>
              <a:endParaRPr lang="en-US">
                <a:latin typeface="+mj-lt"/>
              </a:endParaRPr>
            </a:p>
          </p:txBody>
        </p:sp>
        <p:sp>
          <p:nvSpPr>
            <p:cNvPr id="13" name="Freeform 12"/>
            <p:cNvSpPr>
              <a:spLocks noEditPoints="1"/>
            </p:cNvSpPr>
            <p:nvPr/>
          </p:nvSpPr>
          <p:spPr bwMode="black">
            <a:xfrm>
              <a:off x="1660385" y="1028765"/>
              <a:ext cx="262122" cy="263561"/>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grpFill/>
            <a:ln w="9525">
              <a:noFill/>
              <a:round/>
              <a:headEnd/>
              <a:tailEnd/>
            </a:ln>
          </p:spPr>
          <p:txBody>
            <a:bodyPr/>
            <a:lstStyle/>
            <a:p>
              <a:endParaRPr lang="en-US">
                <a:latin typeface="+mj-lt"/>
              </a:endParaRPr>
            </a:p>
          </p:txBody>
        </p:sp>
        <p:sp>
          <p:nvSpPr>
            <p:cNvPr id="14" name="Freeform 13"/>
            <p:cNvSpPr>
              <a:spLocks/>
            </p:cNvSpPr>
            <p:nvPr/>
          </p:nvSpPr>
          <p:spPr bwMode="black">
            <a:xfrm>
              <a:off x="1167566" y="1028765"/>
              <a:ext cx="170916" cy="263561"/>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grpFill/>
            <a:ln w="9525">
              <a:noFill/>
              <a:round/>
              <a:headEnd/>
              <a:tailEnd/>
            </a:ln>
          </p:spPr>
          <p:txBody>
            <a:bodyPr/>
            <a:lstStyle/>
            <a:p>
              <a:endParaRPr lang="en-US">
                <a:latin typeface="+mj-lt"/>
              </a:endParaRPr>
            </a:p>
          </p:txBody>
        </p:sp>
        <p:sp>
          <p:nvSpPr>
            <p:cNvPr id="15" name="Freeform 14"/>
            <p:cNvSpPr>
              <a:spLocks/>
            </p:cNvSpPr>
            <p:nvPr/>
          </p:nvSpPr>
          <p:spPr bwMode="black">
            <a:xfrm>
              <a:off x="609600" y="732931"/>
              <a:ext cx="62081" cy="128323"/>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sp>
          <p:nvSpPr>
            <p:cNvPr id="16" name="Freeform 15"/>
            <p:cNvSpPr>
              <a:spLocks/>
            </p:cNvSpPr>
            <p:nvPr/>
          </p:nvSpPr>
          <p:spPr bwMode="black">
            <a:xfrm>
              <a:off x="783581"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grpFill/>
            <a:ln w="9525">
              <a:noFill/>
              <a:round/>
              <a:headEnd/>
              <a:tailEnd/>
            </a:ln>
          </p:spPr>
          <p:txBody>
            <a:bodyPr/>
            <a:lstStyle/>
            <a:p>
              <a:endParaRPr lang="en-US">
                <a:latin typeface="+mj-lt"/>
              </a:endParaRPr>
            </a:p>
          </p:txBody>
        </p:sp>
        <p:sp>
          <p:nvSpPr>
            <p:cNvPr id="17" name="Freeform 16"/>
            <p:cNvSpPr>
              <a:spLocks/>
            </p:cNvSpPr>
            <p:nvPr/>
          </p:nvSpPr>
          <p:spPr bwMode="black">
            <a:xfrm>
              <a:off x="954497" y="528537"/>
              <a:ext cx="62081" cy="394958"/>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18" name="Freeform 17"/>
            <p:cNvSpPr>
              <a:spLocks/>
            </p:cNvSpPr>
            <p:nvPr/>
          </p:nvSpPr>
          <p:spPr bwMode="black">
            <a:xfrm>
              <a:off x="1128478"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19" name="Freeform 18"/>
            <p:cNvSpPr>
              <a:spLocks/>
            </p:cNvSpPr>
            <p:nvPr/>
          </p:nvSpPr>
          <p:spPr bwMode="black">
            <a:xfrm>
              <a:off x="1298627" y="732931"/>
              <a:ext cx="65914" cy="128323"/>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grpFill/>
            <a:ln w="9525">
              <a:noFill/>
              <a:round/>
              <a:headEnd/>
              <a:tailEnd/>
            </a:ln>
          </p:spPr>
          <p:txBody>
            <a:bodyPr/>
            <a:lstStyle/>
            <a:p>
              <a:endParaRPr lang="en-US">
                <a:latin typeface="+mj-lt"/>
              </a:endParaRPr>
            </a:p>
          </p:txBody>
        </p:sp>
        <p:sp>
          <p:nvSpPr>
            <p:cNvPr id="20" name="Freeform 19"/>
            <p:cNvSpPr>
              <a:spLocks/>
            </p:cNvSpPr>
            <p:nvPr/>
          </p:nvSpPr>
          <p:spPr bwMode="black">
            <a:xfrm>
              <a:off x="1472608"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21" name="Freeform 20"/>
            <p:cNvSpPr>
              <a:spLocks/>
            </p:cNvSpPr>
            <p:nvPr/>
          </p:nvSpPr>
          <p:spPr bwMode="black">
            <a:xfrm>
              <a:off x="1646590" y="528537"/>
              <a:ext cx="62848" cy="394958"/>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22" name="Freeform 21"/>
            <p:cNvSpPr>
              <a:spLocks/>
            </p:cNvSpPr>
            <p:nvPr/>
          </p:nvSpPr>
          <p:spPr bwMode="black">
            <a:xfrm>
              <a:off x="1817505"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23" name="Freeform 22"/>
            <p:cNvSpPr>
              <a:spLocks/>
            </p:cNvSpPr>
            <p:nvPr/>
          </p:nvSpPr>
          <p:spPr bwMode="black">
            <a:xfrm>
              <a:off x="1991486" y="732931"/>
              <a:ext cx="62848" cy="128323"/>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gr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08693" y="3282696"/>
            <a:ext cx="4712557" cy="1022350"/>
          </a:xfrm>
        </p:spPr>
        <p:txBody>
          <a:bodyPr vert="horz" lIns="82296" tIns="45720" rIns="82296" bIns="45720" rtlCol="0" anchor="b"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lang="en-US" sz="6000" b="0" kern="1200" spc="-200" baseline="0" dirty="0">
                <a:gradFill>
                  <a:gsLst>
                    <a:gs pos="0">
                      <a:schemeClr val="tx1"/>
                    </a:gs>
                    <a:gs pos="44000">
                      <a:srgbClr val="01BBBB"/>
                    </a:gs>
                    <a:gs pos="100000">
                      <a:schemeClr val="tx2">
                        <a:lumMod val="75000"/>
                      </a:schemeClr>
                    </a:gs>
                  </a:gsLst>
                  <a:lin ang="1200000" scaled="0"/>
                </a:gradFill>
                <a:latin typeface="+mj-lt"/>
                <a:ea typeface="+mj-ea"/>
                <a:cs typeface="+mj-cs"/>
              </a:defRPr>
            </a:lvl1pPr>
          </a:lstStyle>
          <a:p>
            <a:r>
              <a:rPr lang="en-US" dirty="0" smtClean="0"/>
              <a:t>Demo Title</a:t>
            </a:r>
            <a:endParaRPr lang="en-US" dirty="0"/>
          </a:p>
        </p:txBody>
      </p:sp>
      <p:sp>
        <p:nvSpPr>
          <p:cNvPr id="49" name="Rectangle 3"/>
          <p:cNvSpPr>
            <a:spLocks noChangeArrowheads="1"/>
          </p:cNvSpPr>
          <p:nvPr/>
        </p:nvSpPr>
        <p:spPr bwMode="hidden">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31" name="Picture Placeholder 30"/>
          <p:cNvSpPr>
            <a:spLocks noGrp="1"/>
          </p:cNvSpPr>
          <p:nvPr>
            <p:ph type="pic" sz="quarter" idx="10" hasCustomPrompt="1"/>
          </p:nvPr>
        </p:nvSpPr>
        <p:spPr>
          <a:xfrm>
            <a:off x="5540375" y="1917700"/>
            <a:ext cx="2676525" cy="2889250"/>
          </a:xfrm>
        </p:spPr>
        <p:txBody>
          <a:bodyPr anchor="ctr" anchorCtr="1"/>
          <a:lstStyle>
            <a:lvl1pPr algn="ctr">
              <a:defRPr>
                <a:latin typeface="+mj-lt"/>
              </a:defRPr>
            </a:lvl1pPr>
          </a:lstStyle>
          <a:p>
            <a:r>
              <a:rPr lang="en-US" dirty="0" smtClean="0"/>
              <a:t>Insert photo here</a:t>
            </a:r>
            <a:endParaRPr lang="en-US" dirty="0"/>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ig Statement">
    <p:spTree>
      <p:nvGrpSpPr>
        <p:cNvPr id="1" name=""/>
        <p:cNvGrpSpPr/>
        <p:nvPr/>
      </p:nvGrpSpPr>
      <p:grpSpPr>
        <a:xfrm>
          <a:off x="0" y="0"/>
          <a:ext cx="0" cy="0"/>
          <a:chOff x="0" y="0"/>
          <a:chExt cx="0" cy="0"/>
        </a:xfrm>
      </p:grpSpPr>
      <p:sp>
        <p:nvSpPr>
          <p:cNvPr id="30" name="Rectangle 29"/>
          <p:cNvSpPr/>
          <p:nvPr/>
        </p:nvSpPr>
        <p:spPr>
          <a:xfrm>
            <a:off x="-12700" y="6141720"/>
            <a:ext cx="9156700" cy="716279"/>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pic>
        <p:nvPicPr>
          <p:cNvPr id="17" name="Picture 2" descr="C:\Documents and Settings\contractor\Desktop\Blue_Green_Gradient.png"/>
          <p:cNvPicPr>
            <a:picLocks noChangeAspect="1" noChangeArrowheads="1"/>
          </p:cNvPicPr>
          <p:nvPr/>
        </p:nvPicPr>
        <p:blipFill>
          <a:blip r:embed="rId2" cstate="print"/>
          <a:srcRect/>
          <a:stretch>
            <a:fillRect/>
          </a:stretch>
        </p:blipFill>
        <p:spPr bwMode="auto">
          <a:xfrm>
            <a:off x="-12700" y="0"/>
            <a:ext cx="9156700" cy="6858000"/>
          </a:xfrm>
          <a:prstGeom prst="rect">
            <a:avLst/>
          </a:prstGeom>
          <a:noFill/>
        </p:spPr>
      </p:pic>
      <p:sp>
        <p:nvSpPr>
          <p:cNvPr id="9" name="Rounded Rectangle 8"/>
          <p:cNvSpPr/>
          <p:nvPr userDrawn="1"/>
        </p:nvSpPr>
        <p:spPr>
          <a:xfrm>
            <a:off x="1823499" y="-3578087"/>
            <a:ext cx="1729740" cy="14014174"/>
          </a:xfrm>
          <a:prstGeom prst="roundRect">
            <a:avLst>
              <a:gd name="adj" fmla="val 50000"/>
            </a:avLst>
          </a:prstGeom>
          <a:gradFill flip="none" rotWithShape="1">
            <a:gsLst>
              <a:gs pos="0">
                <a:schemeClr val="accent1">
                  <a:shade val="30000"/>
                  <a:satMod val="115000"/>
                  <a:alpha val="18000"/>
                </a:scheme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0" name="Rounded Rectangle 9"/>
          <p:cNvSpPr/>
          <p:nvPr userDrawn="1"/>
        </p:nvSpPr>
        <p:spPr>
          <a:xfrm>
            <a:off x="0" y="-645215"/>
            <a:ext cx="1729740" cy="8148430"/>
          </a:xfrm>
          <a:prstGeom prst="roundRect">
            <a:avLst>
              <a:gd name="adj" fmla="val 50000"/>
            </a:avLst>
          </a:prstGeom>
          <a:gradFill flip="none" rotWithShape="1">
            <a:gsLst>
              <a:gs pos="0">
                <a:schemeClr val="accent1">
                  <a:shade val="30000"/>
                  <a:satMod val="115000"/>
                  <a:alpha val="18000"/>
                </a:scheme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1" name="Rounded Rectangle 10"/>
          <p:cNvSpPr/>
          <p:nvPr userDrawn="1"/>
        </p:nvSpPr>
        <p:spPr>
          <a:xfrm rot="10800000">
            <a:off x="1013791" y="-645215"/>
            <a:ext cx="1729740" cy="814843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j-lt"/>
              <a:ea typeface="+mn-ea"/>
              <a:cs typeface="+mn-cs"/>
            </a:endParaRPr>
          </a:p>
        </p:txBody>
      </p:sp>
      <p:sp>
        <p:nvSpPr>
          <p:cNvPr id="12" name="Rounded Rectangle 11"/>
          <p:cNvSpPr/>
          <p:nvPr/>
        </p:nvSpPr>
        <p:spPr>
          <a:xfrm>
            <a:off x="6375620" y="1711187"/>
            <a:ext cx="1729740" cy="8148430"/>
          </a:xfrm>
          <a:prstGeom prst="roundRect">
            <a:avLst>
              <a:gd name="adj" fmla="val 50000"/>
            </a:avLst>
          </a:prstGeom>
          <a:gradFill flip="none" rotWithShape="1">
            <a:gsLst>
              <a:gs pos="0">
                <a:schemeClr val="accent4">
                  <a:lumMod val="75000"/>
                  <a:alpha val="28000"/>
                </a:schemeClr>
              </a:gs>
              <a:gs pos="100000">
                <a:schemeClr val="accent4">
                  <a:lumMod val="75000"/>
                  <a:alpha val="29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3" name="Rounded Rectangle 12"/>
          <p:cNvSpPr/>
          <p:nvPr/>
        </p:nvSpPr>
        <p:spPr>
          <a:xfrm>
            <a:off x="8105451" y="834887"/>
            <a:ext cx="1729740" cy="8148430"/>
          </a:xfrm>
          <a:prstGeom prst="roundRect">
            <a:avLst>
              <a:gd name="adj" fmla="val 50000"/>
            </a:avLst>
          </a:prstGeom>
          <a:gradFill flip="none" rotWithShape="1">
            <a:gsLst>
              <a:gs pos="0">
                <a:schemeClr val="accent4">
                  <a:lumMod val="75000"/>
                  <a:alpha val="28000"/>
                </a:schemeClr>
              </a:gs>
              <a:gs pos="100000">
                <a:schemeClr val="accent4">
                  <a:lumMod val="75000"/>
                  <a:alpha val="29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4" name="Rounded Rectangle 13"/>
          <p:cNvSpPr/>
          <p:nvPr/>
        </p:nvSpPr>
        <p:spPr>
          <a:xfrm rot="10800000">
            <a:off x="3036073" y="-3377648"/>
            <a:ext cx="1729740" cy="814843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 name="Title 1"/>
          <p:cNvSpPr>
            <a:spLocks noGrp="1"/>
          </p:cNvSpPr>
          <p:nvPr>
            <p:ph type="title"/>
          </p:nvPr>
        </p:nvSpPr>
        <p:spPr>
          <a:xfrm>
            <a:off x="237744" y="484632"/>
            <a:ext cx="8755128" cy="4372131"/>
          </a:xfrm>
        </p:spPr>
        <p:txBody>
          <a:bodyPr anchor="b" anchorCtr="0"/>
          <a:lstStyle>
            <a:lvl1pPr marL="174625" indent="-174625">
              <a:buFont typeface="Arial" pitchFamily="34" charset="0"/>
              <a:buChar char="“"/>
              <a:defRPr sz="5400" spc="-200" baseline="0">
                <a:solidFill>
                  <a:schemeClr val="bg1"/>
                </a:solidFill>
                <a:latin typeface="+mj-lt"/>
              </a:defRPr>
            </a:lvl1pPr>
          </a:lstStyle>
          <a:p>
            <a:r>
              <a:rPr lang="en-US" smtClean="0"/>
              <a:t>Click to edit Master title style</a:t>
            </a:r>
            <a:endParaRPr lang="en-US" dirty="0"/>
          </a:p>
        </p:txBody>
      </p:sp>
      <p:sp>
        <p:nvSpPr>
          <p:cNvPr id="28" name="Rectangle 5"/>
          <p:cNvSpPr>
            <a:spLocks noChangeArrowheads="1"/>
          </p:cNvSpPr>
          <p:nvPr/>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Confidential</a:t>
            </a:r>
          </a:p>
        </p:txBody>
      </p:sp>
      <p:sp>
        <p:nvSpPr>
          <p:cNvPr id="29" name="Rectangle 7"/>
          <p:cNvSpPr>
            <a:spLocks noChangeArrowheads="1"/>
          </p:cNvSpPr>
          <p:nvPr/>
        </p:nvSpPr>
        <p:spPr bwMode="ltGray">
          <a:xfrm>
            <a:off x="8649163" y="6580409"/>
            <a:ext cx="260791" cy="175257"/>
          </a:xfrm>
          <a:prstGeom prst="rect">
            <a:avLst/>
          </a:prstGeom>
          <a:noFill/>
          <a:ln w="9525" algn="ctr">
            <a:noFill/>
            <a:miter lim="800000"/>
            <a:headEnd/>
            <a:tailEnd/>
          </a:ln>
          <a:effectLst/>
        </p:spPr>
        <p:txBody>
          <a:bodyPr wrap="squar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
        <p:nvSpPr>
          <p:cNvPr id="19"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Confidential</a:t>
            </a:r>
          </a:p>
        </p:txBody>
      </p:sp>
      <p:sp>
        <p:nvSpPr>
          <p:cNvPr id="20" name="Rectangle 7"/>
          <p:cNvSpPr>
            <a:spLocks noChangeArrowheads="1"/>
          </p:cNvSpPr>
          <p:nvPr userDrawn="1"/>
        </p:nvSpPr>
        <p:spPr bwMode="ltGray">
          <a:xfrm>
            <a:off x="8649163" y="6580409"/>
            <a:ext cx="260791" cy="175257"/>
          </a:xfrm>
          <a:prstGeom prst="rect">
            <a:avLst/>
          </a:prstGeom>
          <a:noFill/>
          <a:ln w="9525" algn="ctr">
            <a:noFill/>
            <a:miter lim="800000"/>
            <a:headEnd/>
            <a:tailEnd/>
          </a:ln>
          <a:effectLst/>
        </p:spPr>
        <p:txBody>
          <a:bodyPr wrap="squar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
        <p:nvSpPr>
          <p:cNvPr id="7" name="Text Placeholder 4"/>
          <p:cNvSpPr>
            <a:spLocks noGrp="1"/>
          </p:cNvSpPr>
          <p:nvPr>
            <p:ph type="body" sz="quarter" idx="11" hasCustomPrompt="1"/>
          </p:nvPr>
        </p:nvSpPr>
        <p:spPr>
          <a:xfrm>
            <a:off x="429768" y="5358903"/>
            <a:ext cx="8574685" cy="614362"/>
          </a:xfrm>
        </p:spPr>
        <p:txBody>
          <a:bodyPr vert="horz" lIns="91440" tIns="45720" rIns="91440" bIns="45720" rtlCol="0">
            <a:normAutofit/>
          </a:bodyPr>
          <a:lstStyle>
            <a:lvl1pPr marL="0" indent="0">
              <a:buNone/>
              <a:defRPr lang="en-US" sz="2400" kern="1200" dirty="0" smtClean="0">
                <a:solidFill>
                  <a:schemeClr val="bg1"/>
                </a:solidFill>
                <a:latin typeface="+mj-lt"/>
                <a:ea typeface="+mn-ea"/>
                <a:cs typeface="+mn-cs"/>
              </a:defRPr>
            </a:lvl1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Source</a:t>
            </a:r>
            <a:endParaRPr lang="en-US" dirty="0"/>
          </a:p>
        </p:txBody>
      </p:sp>
      <p:sp>
        <p:nvSpPr>
          <p:cNvPr id="21"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2010 Cisco and/or its affiliates. All rights reserved.</a:t>
            </a:r>
            <a:endParaRPr lang="en-US" sz="600" dirty="0">
              <a:solidFill>
                <a:srgbClr val="FFFFFF"/>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60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2000" fill="hold"/>
                                        <p:tgtEl>
                                          <p:spTgt spid="10"/>
                                        </p:tgtEl>
                                        <p:attrNameLst>
                                          <p:attrName>ppt_x</p:attrName>
                                        </p:attrNameLst>
                                      </p:cBhvr>
                                      <p:tavLst>
                                        <p:tav tm="0">
                                          <p:val>
                                            <p:strVal val="#ppt_x"/>
                                          </p:val>
                                        </p:tav>
                                        <p:tav tm="100000">
                                          <p:val>
                                            <p:strVal val="#ppt_x"/>
                                          </p:val>
                                        </p:tav>
                                      </p:tavLst>
                                    </p:anim>
                                    <p:anim calcmode="lin" valueType="num">
                                      <p:cBhvr additive="base">
                                        <p:cTn id="8" dur="20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120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2000" fill="hold"/>
                                        <p:tgtEl>
                                          <p:spTgt spid="9"/>
                                        </p:tgtEl>
                                        <p:attrNameLst>
                                          <p:attrName>ppt_x</p:attrName>
                                        </p:attrNameLst>
                                      </p:cBhvr>
                                      <p:tavLst>
                                        <p:tav tm="0">
                                          <p:val>
                                            <p:strVal val="#ppt_x"/>
                                          </p:val>
                                        </p:tav>
                                        <p:tav tm="100000">
                                          <p:val>
                                            <p:strVal val="#ppt_x"/>
                                          </p:val>
                                        </p:tav>
                                      </p:tavLst>
                                    </p:anim>
                                    <p:anim calcmode="lin" valueType="num">
                                      <p:cBhvr additive="base">
                                        <p:cTn id="12" dur="20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1" fill="hold" grpId="0" nodeType="withEffect">
                                  <p:stCondLst>
                                    <p:cond delay="150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1000" fill="hold"/>
                                        <p:tgtEl>
                                          <p:spTgt spid="11"/>
                                        </p:tgtEl>
                                        <p:attrNameLst>
                                          <p:attrName>ppt_x</p:attrName>
                                        </p:attrNameLst>
                                      </p:cBhvr>
                                      <p:tavLst>
                                        <p:tav tm="0">
                                          <p:val>
                                            <p:strVal val="#ppt_x"/>
                                          </p:val>
                                        </p:tav>
                                        <p:tav tm="100000">
                                          <p:val>
                                            <p:strVal val="#ppt_x"/>
                                          </p:val>
                                        </p:tav>
                                      </p:tavLst>
                                    </p:anim>
                                    <p:anim calcmode="lin" valueType="num">
                                      <p:cBhvr additive="base">
                                        <p:cTn id="16" dur="1000" fill="hold"/>
                                        <p:tgtEl>
                                          <p:spTgt spid="11"/>
                                        </p:tgtEl>
                                        <p:attrNameLst>
                                          <p:attrName>ppt_y</p:attrName>
                                        </p:attrNameLst>
                                      </p:cBhvr>
                                      <p:tavLst>
                                        <p:tav tm="0">
                                          <p:val>
                                            <p:strVal val="0-#ppt_h/2"/>
                                          </p:val>
                                        </p:tav>
                                        <p:tav tm="100000">
                                          <p:val>
                                            <p:strVal val="#ppt_y"/>
                                          </p:val>
                                        </p:tav>
                                      </p:tavLst>
                                    </p:anim>
                                  </p:childTnLst>
                                </p:cTn>
                              </p:par>
                              <p:par>
                                <p:cTn id="17" presetID="2" presetClass="entr" presetSubtype="1" fill="hold" grpId="0" nodeType="withEffect">
                                  <p:stCondLst>
                                    <p:cond delay="90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2000" fill="hold"/>
                                        <p:tgtEl>
                                          <p:spTgt spid="14"/>
                                        </p:tgtEl>
                                        <p:attrNameLst>
                                          <p:attrName>ppt_x</p:attrName>
                                        </p:attrNameLst>
                                      </p:cBhvr>
                                      <p:tavLst>
                                        <p:tav tm="0">
                                          <p:val>
                                            <p:strVal val="#ppt_x"/>
                                          </p:val>
                                        </p:tav>
                                        <p:tav tm="100000">
                                          <p:val>
                                            <p:strVal val="#ppt_x"/>
                                          </p:val>
                                        </p:tav>
                                      </p:tavLst>
                                    </p:anim>
                                    <p:anim calcmode="lin" valueType="num">
                                      <p:cBhvr additive="base">
                                        <p:cTn id="20" dur="2000" fill="hold"/>
                                        <p:tgtEl>
                                          <p:spTgt spid="14"/>
                                        </p:tgtEl>
                                        <p:attrNameLst>
                                          <p:attrName>ppt_y</p:attrName>
                                        </p:attrNameLst>
                                      </p:cBhvr>
                                      <p:tavLst>
                                        <p:tav tm="0">
                                          <p:val>
                                            <p:strVal val="0-#ppt_h/2"/>
                                          </p:val>
                                        </p:tav>
                                        <p:tav tm="100000">
                                          <p:val>
                                            <p:strVal val="#ppt_y"/>
                                          </p:val>
                                        </p:tav>
                                      </p:tavLst>
                                    </p:anim>
                                  </p:childTnLst>
                                </p:cTn>
                              </p:par>
                              <p:par>
                                <p:cTn id="21" presetID="2" presetClass="entr" presetSubtype="4" fill="hold" grpId="0" nodeType="withEffect">
                                  <p:stCondLst>
                                    <p:cond delay="90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2000" fill="hold"/>
                                        <p:tgtEl>
                                          <p:spTgt spid="12"/>
                                        </p:tgtEl>
                                        <p:attrNameLst>
                                          <p:attrName>ppt_x</p:attrName>
                                        </p:attrNameLst>
                                      </p:cBhvr>
                                      <p:tavLst>
                                        <p:tav tm="0">
                                          <p:val>
                                            <p:strVal val="#ppt_x"/>
                                          </p:val>
                                        </p:tav>
                                        <p:tav tm="100000">
                                          <p:val>
                                            <p:strVal val="#ppt_x"/>
                                          </p:val>
                                        </p:tav>
                                      </p:tavLst>
                                    </p:anim>
                                    <p:anim calcmode="lin" valueType="num">
                                      <p:cBhvr additive="base">
                                        <p:cTn id="24" dur="2000" fill="hold"/>
                                        <p:tgtEl>
                                          <p:spTgt spid="12"/>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1500"/>
                                  </p:stCondLst>
                                  <p:childTnLst>
                                    <p:set>
                                      <p:cBhvr>
                                        <p:cTn id="26" dur="1" fill="hold">
                                          <p:stCondLst>
                                            <p:cond delay="0"/>
                                          </p:stCondLst>
                                        </p:cTn>
                                        <p:tgtEl>
                                          <p:spTgt spid="13"/>
                                        </p:tgtEl>
                                        <p:attrNameLst>
                                          <p:attrName>style.visibility</p:attrName>
                                        </p:attrNameLst>
                                      </p:cBhvr>
                                      <p:to>
                                        <p:strVal val="visible"/>
                                      </p:to>
                                    </p:set>
                                    <p:anim calcmode="lin" valueType="num">
                                      <p:cBhvr additive="base">
                                        <p:cTn id="27" dur="1100" fill="hold"/>
                                        <p:tgtEl>
                                          <p:spTgt spid="13"/>
                                        </p:tgtEl>
                                        <p:attrNameLst>
                                          <p:attrName>ppt_x</p:attrName>
                                        </p:attrNameLst>
                                      </p:cBhvr>
                                      <p:tavLst>
                                        <p:tav tm="0">
                                          <p:val>
                                            <p:strVal val="#ppt_x"/>
                                          </p:val>
                                        </p:tav>
                                        <p:tav tm="100000">
                                          <p:val>
                                            <p:strVal val="#ppt_x"/>
                                          </p:val>
                                        </p:tav>
                                      </p:tavLst>
                                    </p:anim>
                                    <p:anim calcmode="lin" valueType="num">
                                      <p:cBhvr additive="base">
                                        <p:cTn id="28" dur="1100" fill="hold"/>
                                        <p:tgtEl>
                                          <p:spTgt spid="13"/>
                                        </p:tgtEl>
                                        <p:attrNameLst>
                                          <p:attrName>ppt_y</p:attrName>
                                        </p:attrNameLst>
                                      </p:cBhvr>
                                      <p:tavLst>
                                        <p:tav tm="0">
                                          <p:val>
                                            <p:strVal val="1+#ppt_h/2"/>
                                          </p:val>
                                        </p:tav>
                                        <p:tav tm="100000">
                                          <p:val>
                                            <p:strVal val="#ppt_y"/>
                                          </p:val>
                                        </p:tav>
                                      </p:tavLst>
                                    </p:anim>
                                  </p:childTnLst>
                                </p:cTn>
                              </p:par>
                              <p:par>
                                <p:cTn id="29" presetID="10" presetClass="entr" presetSubtype="0" fill="hold" grpId="0" nodeType="withEffect">
                                  <p:stCondLst>
                                    <p:cond delay="1500"/>
                                  </p:stCondLst>
                                  <p:childTnLst>
                                    <p:set>
                                      <p:cBhvr>
                                        <p:cTn id="30" dur="1" fill="hold">
                                          <p:stCondLst>
                                            <p:cond delay="0"/>
                                          </p:stCondLst>
                                        </p:cTn>
                                        <p:tgtEl>
                                          <p:spTgt spid="2"/>
                                        </p:tgtEl>
                                        <p:attrNameLst>
                                          <p:attrName>style.visibility</p:attrName>
                                        </p:attrNameLst>
                                      </p:cBhvr>
                                      <p:to>
                                        <p:strVal val="visible"/>
                                      </p:to>
                                    </p:set>
                                    <p:animEffect transition="in" filter="fade">
                                      <p:cBhvr>
                                        <p:cTn id="31" dur="1000"/>
                                        <p:tgtEl>
                                          <p:spTgt spid="2"/>
                                        </p:tgtEl>
                                      </p:cBhvr>
                                    </p:animEffect>
                                  </p:childTnLst>
                                </p:cTn>
                              </p:par>
                              <p:par>
                                <p:cTn id="32" presetID="10" presetClass="entr" presetSubtype="0" fill="hold" grpId="0" nodeType="withEffect">
                                  <p:stCondLst>
                                    <p:cond delay="2000"/>
                                  </p:stCondLst>
                                  <p:childTnLst>
                                    <p:set>
                                      <p:cBhvr>
                                        <p:cTn id="33" dur="1" fill="hold">
                                          <p:stCondLst>
                                            <p:cond delay="0"/>
                                          </p:stCondLst>
                                        </p:cTn>
                                        <p:tgtEl>
                                          <p:spTgt spid="7">
                                            <p:txEl>
                                              <p:pRg st="0" end="0"/>
                                            </p:txEl>
                                          </p:spTgt>
                                        </p:tgtEl>
                                        <p:attrNameLst>
                                          <p:attrName>style.visibility</p:attrName>
                                        </p:attrNameLst>
                                      </p:cBhvr>
                                      <p:to>
                                        <p:strVal val="visible"/>
                                      </p:to>
                                    </p:set>
                                    <p:animEffect transition="in" filter="fade">
                                      <p:cBhvr>
                                        <p:cTn id="34" dur="1000"/>
                                        <p:tgtEl>
                                          <p:spTgt spid="7">
                                            <p:txEl>
                                              <p:pRg st="0" end="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7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2" grpId="0"/>
      <p:bldP spid="7" grpId="0" build="p">
        <p:tmplLst>
          <p:tmpl lvl="1">
            <p:tnLst>
              <p:par>
                <p:cTn xmlns:p14="http://schemas.microsoft.com/office/powerpoint/2010/main" presetID="10" presetClass="entr" presetSubtype="0" fill="hold" nodeType="withEffect">
                  <p:stCondLst>
                    <p:cond delay="2000"/>
                  </p:stCondLst>
                  <p:childTnLst>
                    <p:set>
                      <p:cBhvr>
                        <p:cTn dur="1" fill="hold">
                          <p:stCondLst>
                            <p:cond delay="0"/>
                          </p:stCondLst>
                        </p:cTn>
                        <p:tgtEl>
                          <p:spTgt spid="7"/>
                        </p:tgtEl>
                        <p:attrNameLst>
                          <p:attrName>style.visibility</p:attrName>
                        </p:attrNameLst>
                      </p:cBhvr>
                      <p:to>
                        <p:strVal val="visible"/>
                      </p:to>
                    </p:set>
                    <p:animEffect transition="in" filter="fade">
                      <p:cBhvr>
                        <p:cTn dur="1000"/>
                        <p:tgtEl>
                          <p:spTgt spid="7"/>
                        </p:tgtEl>
                      </p:cBhvr>
                    </p:animEffect>
                  </p:childTnLst>
                </p:cTn>
              </p:par>
            </p:tnLst>
          </p:tmpl>
        </p:tmplLst>
      </p:bldP>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single photo with caption">
    <p:spTree>
      <p:nvGrpSpPr>
        <p:cNvPr id="1" name=""/>
        <p:cNvGrpSpPr/>
        <p:nvPr/>
      </p:nvGrpSpPr>
      <p:grpSpPr>
        <a:xfrm>
          <a:off x="0" y="0"/>
          <a:ext cx="0" cy="0"/>
          <a:chOff x="0" y="0"/>
          <a:chExt cx="0" cy="0"/>
        </a:xfrm>
      </p:grpSpPr>
      <p:pic>
        <p:nvPicPr>
          <p:cNvPr id="19" name="Picture 2" descr="C:\Documents and Settings\contractor\Desktop\Blue_Green_Gradient.png"/>
          <p:cNvPicPr>
            <a:picLocks noChangeAspect="1" noChangeArrowheads="1"/>
          </p:cNvPicPr>
          <p:nvPr userDrawn="1"/>
        </p:nvPicPr>
        <p:blipFill>
          <a:blip r:embed="rId2" cstate="print"/>
          <a:srcRect/>
          <a:stretch>
            <a:fillRect/>
          </a:stretch>
        </p:blipFill>
        <p:spPr bwMode="auto">
          <a:xfrm>
            <a:off x="-12700" y="0"/>
            <a:ext cx="9156700" cy="6858000"/>
          </a:xfrm>
          <a:prstGeom prst="rect">
            <a:avLst/>
          </a:prstGeom>
          <a:noFill/>
        </p:spPr>
      </p:pic>
      <p:sp>
        <p:nvSpPr>
          <p:cNvPr id="29" name="Rectangle 28"/>
          <p:cNvSpPr/>
          <p:nvPr/>
        </p:nvSpPr>
        <p:spPr>
          <a:xfrm>
            <a:off x="1891875" y="795528"/>
            <a:ext cx="5349240" cy="400507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3" name="Rectangle 22"/>
          <p:cNvSpPr/>
          <p:nvPr userDrawn="1"/>
        </p:nvSpPr>
        <p:spPr>
          <a:xfrm>
            <a:off x="1891874" y="4794352"/>
            <a:ext cx="5347552" cy="996372"/>
          </a:xfrm>
          <a:prstGeom prst="rect">
            <a:avLst/>
          </a:prstGeom>
          <a:solidFill>
            <a:schemeClr val="bg1"/>
          </a:soli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1900238" y="795528"/>
            <a:ext cx="5329238" cy="4005072"/>
          </a:xfrm>
          <a:solidFill>
            <a:schemeClr val="bg1">
              <a:alpha val="30000"/>
            </a:schemeClr>
          </a:solidFill>
          <a:ln>
            <a:solidFill>
              <a:schemeClr val="bg2"/>
            </a:solidFill>
          </a:ln>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11" name="Title 10"/>
          <p:cNvSpPr>
            <a:spLocks noGrp="1"/>
          </p:cNvSpPr>
          <p:nvPr>
            <p:ph type="title"/>
          </p:nvPr>
        </p:nvSpPr>
        <p:spPr>
          <a:xfrm>
            <a:off x="2065871" y="4873438"/>
            <a:ext cx="5074070" cy="838200"/>
          </a:xfrm>
        </p:spPr>
        <p:txBody>
          <a:bodyPr anchor="ctr"/>
          <a:lstStyle>
            <a:lvl1pPr>
              <a:defRPr sz="2600">
                <a:latin typeface="+mj-lt"/>
              </a:defRPr>
            </a:lvl1pPr>
          </a:lstStyle>
          <a:p>
            <a:r>
              <a:rPr lang="en-US" smtClean="0"/>
              <a:t>Click to edit Master title style</a:t>
            </a:r>
            <a:endParaRPr lang="en-US" dirty="0"/>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1_Title Slide-animated bar_static">
    <p:spTree>
      <p:nvGrpSpPr>
        <p:cNvPr id="1" name=""/>
        <p:cNvGrpSpPr/>
        <p:nvPr/>
      </p:nvGrpSpPr>
      <p:grpSpPr>
        <a:xfrm>
          <a:off x="0" y="0"/>
          <a:ext cx="0" cy="0"/>
          <a:chOff x="0" y="0"/>
          <a:chExt cx="0" cy="0"/>
        </a:xfrm>
      </p:grpSpPr>
      <p:pic>
        <p:nvPicPr>
          <p:cNvPr id="51" name="Picture 50" descr="bottom bar.jpg"/>
          <p:cNvPicPr>
            <a:picLocks noChangeAspect="1"/>
          </p:cNvPicPr>
          <p:nvPr/>
        </p:nvPicPr>
        <p:blipFill>
          <a:blip r:embed="rId2" cstate="print"/>
          <a:stretch>
            <a:fillRect/>
          </a:stretch>
        </p:blipFill>
        <p:spPr>
          <a:xfrm>
            <a:off x="333375" y="6374862"/>
            <a:ext cx="8477250" cy="171450"/>
          </a:xfrm>
          <a:prstGeom prst="rect">
            <a:avLst/>
          </a:prstGeom>
        </p:spPr>
      </p:pic>
      <p:pic>
        <p:nvPicPr>
          <p:cNvPr id="43" name="Picture 42" descr="bottom bar.jpg"/>
          <p:cNvPicPr>
            <a:picLocks noChangeAspect="1"/>
          </p:cNvPicPr>
          <p:nvPr/>
        </p:nvPicPr>
        <p:blipFill>
          <a:blip r:embed="rId2" cstate="print"/>
          <a:stretch>
            <a:fillRect/>
          </a:stretch>
        </p:blipFill>
        <p:spPr>
          <a:xfrm>
            <a:off x="333375" y="6374862"/>
            <a:ext cx="8477250" cy="171450"/>
          </a:xfrm>
          <a:prstGeom prst="rect">
            <a:avLst/>
          </a:prstGeom>
        </p:spPr>
      </p:pic>
      <p:sp>
        <p:nvSpPr>
          <p:cNvPr id="47" name="Rectangle 46"/>
          <p:cNvSpPr/>
          <p:nvPr/>
        </p:nvSpPr>
        <p:spPr>
          <a:xfrm>
            <a:off x="3405352" y="5562600"/>
            <a:ext cx="599089" cy="114562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6" name="Rectangle 45"/>
          <p:cNvSpPr/>
          <p:nvPr/>
        </p:nvSpPr>
        <p:spPr>
          <a:xfrm>
            <a:off x="1460939" y="5638800"/>
            <a:ext cx="472965" cy="1145627"/>
          </a:xfrm>
          <a:prstGeom prst="rect">
            <a:avLst/>
          </a:prstGeom>
          <a:solidFill>
            <a:srgbClr val="6DB344">
              <a:alpha val="4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5" name="Rectangle 44"/>
          <p:cNvSpPr/>
          <p:nvPr/>
        </p:nvSpPr>
        <p:spPr>
          <a:xfrm>
            <a:off x="4771697" y="5562600"/>
            <a:ext cx="472965" cy="1145627"/>
          </a:xfrm>
          <a:prstGeom prst="rect">
            <a:avLst/>
          </a:prstGeom>
          <a:solidFill>
            <a:srgbClr val="0096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3" name="Rounded Rectangle 32"/>
          <p:cNvSpPr/>
          <p:nvPr/>
        </p:nvSpPr>
        <p:spPr>
          <a:xfrm rot="10800000" flipH="1">
            <a:off x="2856506" y="831272"/>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8" name="Rounded Rectangle 27"/>
          <p:cNvSpPr/>
          <p:nvPr userDrawn="1"/>
        </p:nvSpPr>
        <p:spPr>
          <a:xfrm rot="10800000" flipH="1">
            <a:off x="821966" y="4716780"/>
            <a:ext cx="656314" cy="150749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9" name="Rounded Rectangle 28"/>
          <p:cNvSpPr/>
          <p:nvPr userDrawn="1"/>
        </p:nvSpPr>
        <p:spPr>
          <a:xfrm rot="10800000" flipH="1">
            <a:off x="1332506" y="1981200"/>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9" name="Rectangle 3"/>
          <p:cNvSpPr>
            <a:spLocks noChangeArrowheads="1"/>
          </p:cNvSpPr>
          <p:nvPr/>
        </p:nvSpPr>
        <p:spPr bwMode="hidden">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36" name="Rounded Rectangle 35"/>
          <p:cNvSpPr/>
          <p:nvPr/>
        </p:nvSpPr>
        <p:spPr>
          <a:xfrm rot="10800000" flipH="1">
            <a:off x="4920834" y="1025236"/>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7" name="Rounded Rectangle 36"/>
          <p:cNvSpPr/>
          <p:nvPr/>
        </p:nvSpPr>
        <p:spPr>
          <a:xfrm rot="10800000" flipH="1">
            <a:off x="5391889" y="1731818"/>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1" name="Rounded Rectangle 40"/>
          <p:cNvSpPr/>
          <p:nvPr/>
        </p:nvSpPr>
        <p:spPr>
          <a:xfrm rot="10800000" flipH="1">
            <a:off x="8162249" y="1731818"/>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2" name="Rounded Rectangle 41"/>
          <p:cNvSpPr/>
          <p:nvPr/>
        </p:nvSpPr>
        <p:spPr>
          <a:xfrm rot="10800000" flipH="1">
            <a:off x="3770906" y="1981200"/>
            <a:ext cx="656314" cy="424307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85" name="Rectangle 84"/>
          <p:cNvSpPr/>
          <p:nvPr/>
        </p:nvSpPr>
        <p:spPr>
          <a:xfrm>
            <a:off x="14992" y="0"/>
            <a:ext cx="9129008" cy="63783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4" name="Rectangle 43"/>
          <p:cNvSpPr/>
          <p:nvPr/>
        </p:nvSpPr>
        <p:spPr>
          <a:xfrm>
            <a:off x="1" y="6537960"/>
            <a:ext cx="9129008" cy="32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3" name="Rectangle 4"/>
          <p:cNvSpPr>
            <a:spLocks noChangeArrowheads="1"/>
          </p:cNvSpPr>
          <p:nvPr/>
        </p:nvSpPr>
        <p:spPr bwMode="ltGray">
          <a:xfrm>
            <a:off x="251373" y="6586246"/>
            <a:ext cx="1954803" cy="175257"/>
          </a:xfrm>
          <a:prstGeom prst="rect">
            <a:avLst/>
          </a:prstGeom>
          <a:noFill/>
          <a:ln w="9525">
            <a:noFill/>
            <a:miter lim="800000"/>
            <a:headEnd/>
            <a:tailEnd/>
          </a:ln>
          <a:effectLst/>
        </p:spPr>
        <p:txBody>
          <a:bodyPr wrap="none" lIns="82124" tIns="41061" rIns="82124" bIns="41061" anchor="b" anchorCtr="1">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
        <p:nvSpPr>
          <p:cNvPr id="54" name="Rectangle 5"/>
          <p:cNvSpPr>
            <a:spLocks noChangeArrowheads="1"/>
          </p:cNvSpPr>
          <p:nvPr/>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C0C0C0"/>
                </a:solidFill>
                <a:latin typeface="+mj-lt"/>
              </a:rPr>
              <a:t>Cisco Confidential</a:t>
            </a:r>
          </a:p>
        </p:txBody>
      </p:sp>
      <p:sp>
        <p:nvSpPr>
          <p:cNvPr id="55" name="Rectangle 7"/>
          <p:cNvSpPr>
            <a:spLocks noChangeArrowheads="1"/>
          </p:cNvSpPr>
          <p:nvPr/>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sp>
        <p:nvSpPr>
          <p:cNvPr id="101" name="Rectangle 100"/>
          <p:cNvSpPr/>
          <p:nvPr/>
        </p:nvSpPr>
        <p:spPr>
          <a:xfrm>
            <a:off x="1" y="6537960"/>
            <a:ext cx="9129008" cy="32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02" name="Rectangle 4"/>
          <p:cNvSpPr>
            <a:spLocks noChangeArrowheads="1"/>
          </p:cNvSpPr>
          <p:nvPr/>
        </p:nvSpPr>
        <p:spPr bwMode="ltGray">
          <a:xfrm>
            <a:off x="251373" y="6586246"/>
            <a:ext cx="1954803" cy="175257"/>
          </a:xfrm>
          <a:prstGeom prst="rect">
            <a:avLst/>
          </a:prstGeom>
          <a:noFill/>
          <a:ln w="9525">
            <a:noFill/>
            <a:miter lim="800000"/>
            <a:headEnd/>
            <a:tailEnd/>
          </a:ln>
          <a:effectLst/>
        </p:spPr>
        <p:txBody>
          <a:bodyPr wrap="none" lIns="82124" tIns="41061" rIns="82124" bIns="41061" anchor="b" anchorCtr="1">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
        <p:nvSpPr>
          <p:cNvPr id="103" name="Rectangle 5"/>
          <p:cNvSpPr>
            <a:spLocks noChangeArrowheads="1"/>
          </p:cNvSpPr>
          <p:nvPr/>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C0C0C0"/>
                </a:solidFill>
                <a:latin typeface="+mj-lt"/>
              </a:rPr>
              <a:t>Cisco Confidential</a:t>
            </a:r>
          </a:p>
        </p:txBody>
      </p:sp>
      <p:sp>
        <p:nvSpPr>
          <p:cNvPr id="104" name="Rectangle 7"/>
          <p:cNvSpPr>
            <a:spLocks noChangeArrowheads="1"/>
          </p:cNvSpPr>
          <p:nvPr/>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sp>
        <p:nvSpPr>
          <p:cNvPr id="48" name="Subtitle 2"/>
          <p:cNvSpPr>
            <a:spLocks noGrp="1"/>
          </p:cNvSpPr>
          <p:nvPr>
            <p:ph type="subTitle" idx="1" hasCustomPrompt="1"/>
          </p:nvPr>
        </p:nvSpPr>
        <p:spPr>
          <a:xfrm>
            <a:off x="236383" y="4464066"/>
            <a:ext cx="8112126" cy="384175"/>
          </a:xfrm>
        </p:spPr>
        <p:txBody>
          <a:bodyPr>
            <a:normAutofit/>
          </a:bodyPr>
          <a:lstStyle>
            <a:lvl1pPr marL="0" indent="0" algn="l">
              <a:buNone/>
              <a:defRPr lang="en-US" sz="2000" kern="1200" dirty="0">
                <a:solidFill>
                  <a:srgbClr val="6DB344"/>
                </a:solidFill>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 and Title Go Here</a:t>
            </a:r>
            <a:endParaRPr lang="en-US" dirty="0"/>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ct val="90000"/>
              </a:lnSpc>
              <a:spcBef>
                <a:spcPct val="0"/>
              </a:spcBef>
              <a:buNone/>
              <a:defRPr lang="en-US" sz="6000" b="0" kern="1200" spc="-200" baseline="0" dirty="0">
                <a:gradFill flip="none" rotWithShape="1">
                  <a:gsLst>
                    <a:gs pos="0">
                      <a:srgbClr val="55E6ED"/>
                    </a:gs>
                    <a:gs pos="80000">
                      <a:srgbClr val="009249"/>
                    </a:gs>
                  </a:gsLst>
                  <a:lin ang="12000000" scaled="0"/>
                  <a:tileRect/>
                </a:gradFill>
                <a:latin typeface="+mj-lt"/>
                <a:ea typeface="+mj-ea"/>
                <a:cs typeface="+mj-cs"/>
              </a:defRPr>
            </a:lvl1pPr>
          </a:lstStyle>
          <a:p>
            <a:r>
              <a:rPr lang="en-US" dirty="0" smtClean="0"/>
              <a:t>Presentation Title Goes Here</a:t>
            </a:r>
            <a:endParaRPr lang="en-US" dirty="0"/>
          </a:p>
        </p:txBody>
      </p:sp>
      <p:sp>
        <p:nvSpPr>
          <p:cNvPr id="109" name="Rectangle 108"/>
          <p:cNvSpPr/>
          <p:nvPr/>
        </p:nvSpPr>
        <p:spPr>
          <a:xfrm>
            <a:off x="1" y="6537960"/>
            <a:ext cx="9129008" cy="32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10" name="Rectangle 4"/>
          <p:cNvSpPr>
            <a:spLocks noChangeArrowheads="1"/>
          </p:cNvSpPr>
          <p:nvPr/>
        </p:nvSpPr>
        <p:spPr bwMode="ltGray">
          <a:xfrm>
            <a:off x="251373" y="6586246"/>
            <a:ext cx="1954803" cy="175257"/>
          </a:xfrm>
          <a:prstGeom prst="rect">
            <a:avLst/>
          </a:prstGeom>
          <a:noFill/>
          <a:ln w="9525">
            <a:noFill/>
            <a:miter lim="800000"/>
            <a:headEnd/>
            <a:tailEnd/>
          </a:ln>
          <a:effectLst/>
        </p:spPr>
        <p:txBody>
          <a:bodyPr wrap="none" lIns="82124" tIns="41061" rIns="82124" bIns="41061" anchor="b" anchorCtr="1">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
        <p:nvSpPr>
          <p:cNvPr id="111" name="Rectangle 5"/>
          <p:cNvSpPr>
            <a:spLocks noChangeArrowheads="1"/>
          </p:cNvSpPr>
          <p:nvPr/>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C0C0C0"/>
                </a:solidFill>
                <a:latin typeface="+mj-lt"/>
              </a:rPr>
              <a:t>Cisco Confidential</a:t>
            </a:r>
          </a:p>
        </p:txBody>
      </p:sp>
      <p:sp>
        <p:nvSpPr>
          <p:cNvPr id="112" name="Rectangle 7"/>
          <p:cNvSpPr>
            <a:spLocks noChangeArrowheads="1"/>
          </p:cNvSpPr>
          <p:nvPr/>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grpSp>
        <p:nvGrpSpPr>
          <p:cNvPr id="2" name="Group 67"/>
          <p:cNvGrpSpPr/>
          <p:nvPr/>
        </p:nvGrpSpPr>
        <p:grpSpPr>
          <a:xfrm>
            <a:off x="341314" y="311151"/>
            <a:ext cx="829170" cy="438358"/>
            <a:chOff x="609600" y="528537"/>
            <a:chExt cx="1444734" cy="763789"/>
          </a:xfrm>
          <a:gradFill flip="none" rotWithShape="1">
            <a:gsLst>
              <a:gs pos="11000">
                <a:schemeClr val="accent2"/>
              </a:gs>
              <a:gs pos="100000">
                <a:schemeClr val="accent5"/>
              </a:gs>
            </a:gsLst>
            <a:lin ang="2700000" scaled="1"/>
            <a:tileRect/>
          </a:gradFill>
        </p:grpSpPr>
        <p:sp>
          <p:nvSpPr>
            <p:cNvPr id="69" name="Rectangle 68"/>
            <p:cNvSpPr>
              <a:spLocks noChangeArrowheads="1"/>
            </p:cNvSpPr>
            <p:nvPr/>
          </p:nvSpPr>
          <p:spPr bwMode="black">
            <a:xfrm>
              <a:off x="1016578" y="1035681"/>
              <a:ext cx="65914" cy="249730"/>
            </a:xfrm>
            <a:prstGeom prst="rect">
              <a:avLst/>
            </a:prstGeom>
            <a:grpFill/>
            <a:ln w="9525">
              <a:noFill/>
              <a:miter lim="800000"/>
              <a:headEnd/>
              <a:tailEnd/>
            </a:ln>
          </p:spPr>
          <p:txBody>
            <a:bodyPr/>
            <a:lstStyle/>
            <a:p>
              <a:endParaRPr lang="en-US">
                <a:latin typeface="+mj-lt"/>
              </a:endParaRPr>
            </a:p>
          </p:txBody>
        </p:sp>
        <p:sp>
          <p:nvSpPr>
            <p:cNvPr id="70" name="Freeform 69"/>
            <p:cNvSpPr>
              <a:spLocks/>
            </p:cNvSpPr>
            <p:nvPr/>
          </p:nvSpPr>
          <p:spPr bwMode="black">
            <a:xfrm>
              <a:off x="1400563" y="1028765"/>
              <a:ext cx="190843" cy="263561"/>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grpFill/>
            <a:ln w="9525">
              <a:noFill/>
              <a:round/>
              <a:headEnd/>
              <a:tailEnd/>
            </a:ln>
          </p:spPr>
          <p:txBody>
            <a:bodyPr/>
            <a:lstStyle/>
            <a:p>
              <a:endParaRPr lang="en-US">
                <a:latin typeface="+mj-lt"/>
              </a:endParaRPr>
            </a:p>
          </p:txBody>
        </p:sp>
        <p:sp>
          <p:nvSpPr>
            <p:cNvPr id="71" name="Freeform 70"/>
            <p:cNvSpPr>
              <a:spLocks/>
            </p:cNvSpPr>
            <p:nvPr/>
          </p:nvSpPr>
          <p:spPr bwMode="black">
            <a:xfrm>
              <a:off x="740661" y="1028765"/>
              <a:ext cx="190843" cy="263561"/>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grpFill/>
            <a:ln w="9525">
              <a:noFill/>
              <a:round/>
              <a:headEnd/>
              <a:tailEnd/>
            </a:ln>
          </p:spPr>
          <p:txBody>
            <a:bodyPr/>
            <a:lstStyle/>
            <a:p>
              <a:endParaRPr lang="en-US">
                <a:latin typeface="+mj-lt"/>
              </a:endParaRPr>
            </a:p>
          </p:txBody>
        </p:sp>
        <p:sp>
          <p:nvSpPr>
            <p:cNvPr id="72" name="Freeform 71"/>
            <p:cNvSpPr>
              <a:spLocks noEditPoints="1"/>
            </p:cNvSpPr>
            <p:nvPr/>
          </p:nvSpPr>
          <p:spPr bwMode="black">
            <a:xfrm>
              <a:off x="1660385" y="1028765"/>
              <a:ext cx="262122" cy="263561"/>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grpFill/>
            <a:ln w="9525">
              <a:noFill/>
              <a:round/>
              <a:headEnd/>
              <a:tailEnd/>
            </a:ln>
          </p:spPr>
          <p:txBody>
            <a:bodyPr/>
            <a:lstStyle/>
            <a:p>
              <a:endParaRPr lang="en-US">
                <a:latin typeface="+mj-lt"/>
              </a:endParaRPr>
            </a:p>
          </p:txBody>
        </p:sp>
        <p:sp>
          <p:nvSpPr>
            <p:cNvPr id="73" name="Freeform 72"/>
            <p:cNvSpPr>
              <a:spLocks/>
            </p:cNvSpPr>
            <p:nvPr/>
          </p:nvSpPr>
          <p:spPr bwMode="black">
            <a:xfrm>
              <a:off x="1167566" y="1028765"/>
              <a:ext cx="170916" cy="263561"/>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grpFill/>
            <a:ln w="9525">
              <a:noFill/>
              <a:round/>
              <a:headEnd/>
              <a:tailEnd/>
            </a:ln>
          </p:spPr>
          <p:txBody>
            <a:bodyPr/>
            <a:lstStyle/>
            <a:p>
              <a:endParaRPr lang="en-US">
                <a:latin typeface="+mj-lt"/>
              </a:endParaRPr>
            </a:p>
          </p:txBody>
        </p:sp>
        <p:sp>
          <p:nvSpPr>
            <p:cNvPr id="74" name="Freeform 73"/>
            <p:cNvSpPr>
              <a:spLocks/>
            </p:cNvSpPr>
            <p:nvPr/>
          </p:nvSpPr>
          <p:spPr bwMode="black">
            <a:xfrm>
              <a:off x="609600" y="732931"/>
              <a:ext cx="62081" cy="128323"/>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sp>
          <p:nvSpPr>
            <p:cNvPr id="75" name="Freeform 74"/>
            <p:cNvSpPr>
              <a:spLocks/>
            </p:cNvSpPr>
            <p:nvPr/>
          </p:nvSpPr>
          <p:spPr bwMode="black">
            <a:xfrm>
              <a:off x="783581"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grpFill/>
            <a:ln w="9525">
              <a:noFill/>
              <a:round/>
              <a:headEnd/>
              <a:tailEnd/>
            </a:ln>
          </p:spPr>
          <p:txBody>
            <a:bodyPr/>
            <a:lstStyle/>
            <a:p>
              <a:endParaRPr lang="en-US">
                <a:latin typeface="+mj-lt"/>
              </a:endParaRPr>
            </a:p>
          </p:txBody>
        </p:sp>
        <p:sp>
          <p:nvSpPr>
            <p:cNvPr id="76" name="Freeform 75"/>
            <p:cNvSpPr>
              <a:spLocks/>
            </p:cNvSpPr>
            <p:nvPr/>
          </p:nvSpPr>
          <p:spPr bwMode="black">
            <a:xfrm>
              <a:off x="954497" y="528537"/>
              <a:ext cx="62081" cy="394958"/>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77" name="Freeform 76"/>
            <p:cNvSpPr>
              <a:spLocks/>
            </p:cNvSpPr>
            <p:nvPr/>
          </p:nvSpPr>
          <p:spPr bwMode="black">
            <a:xfrm>
              <a:off x="1128478"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78" name="Freeform 77"/>
            <p:cNvSpPr>
              <a:spLocks/>
            </p:cNvSpPr>
            <p:nvPr/>
          </p:nvSpPr>
          <p:spPr bwMode="black">
            <a:xfrm>
              <a:off x="1298627" y="732931"/>
              <a:ext cx="65914" cy="128323"/>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grpFill/>
            <a:ln w="9525">
              <a:noFill/>
              <a:round/>
              <a:headEnd/>
              <a:tailEnd/>
            </a:ln>
          </p:spPr>
          <p:txBody>
            <a:bodyPr/>
            <a:lstStyle/>
            <a:p>
              <a:endParaRPr lang="en-US">
                <a:latin typeface="+mj-lt"/>
              </a:endParaRPr>
            </a:p>
          </p:txBody>
        </p:sp>
        <p:sp>
          <p:nvSpPr>
            <p:cNvPr id="79" name="Freeform 78"/>
            <p:cNvSpPr>
              <a:spLocks/>
            </p:cNvSpPr>
            <p:nvPr/>
          </p:nvSpPr>
          <p:spPr bwMode="black">
            <a:xfrm>
              <a:off x="1472608"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80" name="Freeform 79"/>
            <p:cNvSpPr>
              <a:spLocks/>
            </p:cNvSpPr>
            <p:nvPr/>
          </p:nvSpPr>
          <p:spPr bwMode="black">
            <a:xfrm>
              <a:off x="1646590" y="528537"/>
              <a:ext cx="62848" cy="394958"/>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81" name="Freeform 80"/>
            <p:cNvSpPr>
              <a:spLocks/>
            </p:cNvSpPr>
            <p:nvPr/>
          </p:nvSpPr>
          <p:spPr bwMode="black">
            <a:xfrm>
              <a:off x="1817505"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82" name="Freeform 81"/>
            <p:cNvSpPr>
              <a:spLocks/>
            </p:cNvSpPr>
            <p:nvPr/>
          </p:nvSpPr>
          <p:spPr bwMode="black">
            <a:xfrm>
              <a:off x="1991486" y="732931"/>
              <a:ext cx="62848" cy="128323"/>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grpSp>
      <p:sp>
        <p:nvSpPr>
          <p:cNvPr id="57" name="Rectangle 56"/>
          <p:cNvSpPr/>
          <p:nvPr userDrawn="1"/>
        </p:nvSpPr>
        <p:spPr>
          <a:xfrm>
            <a:off x="1" y="6537960"/>
            <a:ext cx="9129008" cy="32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60" name="Rectangle 7"/>
          <p:cNvSpPr>
            <a:spLocks noChangeArrowheads="1"/>
          </p:cNvSpPr>
          <p:nvPr userDrawn="1"/>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sp>
        <p:nvSpPr>
          <p:cNvPr id="56"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Small photo_top left">
    <p:spTree>
      <p:nvGrpSpPr>
        <p:cNvPr id="1" name=""/>
        <p:cNvGrpSpPr/>
        <p:nvPr/>
      </p:nvGrpSpPr>
      <p:grpSpPr>
        <a:xfrm>
          <a:off x="0" y="0"/>
          <a:ext cx="0" cy="0"/>
          <a:chOff x="0" y="0"/>
          <a:chExt cx="0" cy="0"/>
        </a:xfrm>
      </p:grpSpPr>
      <p:pic>
        <p:nvPicPr>
          <p:cNvPr id="19" name="Picture 2" descr="C:\Documents and Settings\contractor\Desktop\Blue_Green_Gradient.png"/>
          <p:cNvPicPr>
            <a:picLocks noChangeAspect="1" noChangeArrowheads="1"/>
          </p:cNvPicPr>
          <p:nvPr userDrawn="1"/>
        </p:nvPicPr>
        <p:blipFill>
          <a:blip r:embed="rId2" cstate="print"/>
          <a:srcRect/>
          <a:stretch>
            <a:fillRect/>
          </a:stretch>
        </p:blipFill>
        <p:spPr bwMode="auto">
          <a:xfrm>
            <a:off x="-12700" y="0"/>
            <a:ext cx="9156700" cy="6858000"/>
          </a:xfrm>
          <a:prstGeom prst="rect">
            <a:avLst/>
          </a:prstGeom>
          <a:noFill/>
        </p:spPr>
      </p:pic>
      <p:sp>
        <p:nvSpPr>
          <p:cNvPr id="32" name="Rectangle 31"/>
          <p:cNvSpPr/>
          <p:nvPr/>
        </p:nvSpPr>
        <p:spPr>
          <a:xfrm>
            <a:off x="338328" y="310896"/>
            <a:ext cx="3273552" cy="2459736"/>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38328" y="310896"/>
            <a:ext cx="3273552" cy="2459736"/>
          </a:xfrm>
          <a:solidFill>
            <a:schemeClr val="bg1">
              <a:alpha val="30000"/>
            </a:schemeClr>
          </a:solidFill>
          <a:ln>
            <a:solidFill>
              <a:schemeClr val="bg2"/>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9" name="Title 8"/>
          <p:cNvSpPr>
            <a:spLocks noGrp="1"/>
          </p:cNvSpPr>
          <p:nvPr>
            <p:ph type="title" hasCustomPrompt="1"/>
          </p:nvPr>
        </p:nvSpPr>
        <p:spPr>
          <a:xfrm>
            <a:off x="229703" y="3429000"/>
            <a:ext cx="7009298" cy="1421928"/>
          </a:xfrm>
        </p:spPr>
        <p:txBody>
          <a:bodyPr anchor="t">
            <a:spAutoFit/>
          </a:bodyPr>
          <a:lstStyle>
            <a:lvl1pPr marL="0" marR="0" indent="0" algn="l" defTabSz="914400" rtl="0" eaLnBrk="1" fontAlgn="auto" latinLnBrk="0" hangingPunct="1">
              <a:lnSpc>
                <a:spcPct val="80000"/>
              </a:lnSpc>
              <a:spcBef>
                <a:spcPct val="0"/>
              </a:spcBef>
              <a:spcAft>
                <a:spcPts val="0"/>
              </a:spcAft>
              <a:buClrTx/>
              <a:buSzTx/>
              <a:buFontTx/>
              <a:buNone/>
              <a:tabLst/>
              <a:defRPr sz="5400">
                <a:solidFill>
                  <a:schemeClr val="bg1"/>
                </a:solidFill>
                <a:latin typeface="+mj-lt"/>
              </a:defRPr>
            </a:lvl1pPr>
          </a:lstStyle>
          <a:p>
            <a:r>
              <a:rPr lang="en-US" dirty="0" smtClean="0"/>
              <a:t>Large photo </a:t>
            </a:r>
            <a:br>
              <a:rPr lang="en-US" dirty="0" smtClean="0"/>
            </a:br>
            <a:r>
              <a:rPr lang="en-US" dirty="0" smtClean="0"/>
              <a:t>caption here.</a:t>
            </a: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Portrait photo_right side">
    <p:spTree>
      <p:nvGrpSpPr>
        <p:cNvPr id="1" name=""/>
        <p:cNvGrpSpPr/>
        <p:nvPr/>
      </p:nvGrpSpPr>
      <p:grpSpPr>
        <a:xfrm>
          <a:off x="0" y="0"/>
          <a:ext cx="0" cy="0"/>
          <a:chOff x="0" y="0"/>
          <a:chExt cx="0" cy="0"/>
        </a:xfrm>
      </p:grpSpPr>
      <p:pic>
        <p:nvPicPr>
          <p:cNvPr id="19" name="Picture 2" descr="C:\Documents and Settings\contractor\Desktop\Blue_Green_Gradient.png"/>
          <p:cNvPicPr>
            <a:picLocks noChangeAspect="1" noChangeArrowheads="1"/>
          </p:cNvPicPr>
          <p:nvPr userDrawn="1"/>
        </p:nvPicPr>
        <p:blipFill>
          <a:blip r:embed="rId2" cstate="print"/>
          <a:srcRect/>
          <a:stretch>
            <a:fillRect/>
          </a:stretch>
        </p:blipFill>
        <p:spPr bwMode="auto">
          <a:xfrm>
            <a:off x="-12700" y="0"/>
            <a:ext cx="9156700" cy="6858000"/>
          </a:xfrm>
          <a:prstGeom prst="rect">
            <a:avLst/>
          </a:prstGeom>
          <a:noFill/>
        </p:spPr>
      </p:pic>
      <p:sp>
        <p:nvSpPr>
          <p:cNvPr id="40" name="Rectangle 39"/>
          <p:cNvSpPr/>
          <p:nvPr/>
        </p:nvSpPr>
        <p:spPr>
          <a:xfrm>
            <a:off x="4992624" y="859536"/>
            <a:ext cx="3630168" cy="50292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4992624" y="859536"/>
            <a:ext cx="3630168" cy="5029200"/>
          </a:xfrm>
          <a:solidFill>
            <a:schemeClr val="bg1">
              <a:alpha val="30000"/>
            </a:schemeClr>
          </a:solidFill>
          <a:ln>
            <a:solidFill>
              <a:schemeClr val="bg2"/>
            </a:solidFill>
          </a:ln>
          <a:effectLst>
            <a:outerShdw blurRad="114300" dist="38100" dir="5400000" algn="ctr" rotWithShape="0">
              <a:srgbClr val="000000">
                <a:alpha val="80000"/>
              </a:srgbClr>
            </a:outerShdw>
          </a:effectLst>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9" name="Title 8"/>
          <p:cNvSpPr>
            <a:spLocks noGrp="1"/>
          </p:cNvSpPr>
          <p:nvPr>
            <p:ph type="title"/>
          </p:nvPr>
        </p:nvSpPr>
        <p:spPr>
          <a:xfrm>
            <a:off x="229703" y="728972"/>
            <a:ext cx="4349918" cy="978729"/>
          </a:xfrm>
        </p:spPr>
        <p:txBody>
          <a:bodyPr anchor="t">
            <a:spAutoFit/>
          </a:bodyPr>
          <a:lstStyle>
            <a:lvl1pPr>
              <a:defRPr>
                <a:solidFill>
                  <a:schemeClr val="bg1"/>
                </a:solidFill>
                <a:latin typeface="+mj-lt"/>
              </a:defRPr>
            </a:lvl1pPr>
          </a:lstStyle>
          <a:p>
            <a:r>
              <a:rPr lang="en-US" smtClean="0"/>
              <a:t>Click to edit Master title style</a:t>
            </a:r>
            <a:endParaRPr lang="en-US" dirty="0"/>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Multiple photo">
    <p:spTree>
      <p:nvGrpSpPr>
        <p:cNvPr id="1" name=""/>
        <p:cNvGrpSpPr/>
        <p:nvPr/>
      </p:nvGrpSpPr>
      <p:grpSpPr>
        <a:xfrm>
          <a:off x="0" y="0"/>
          <a:ext cx="0" cy="0"/>
          <a:chOff x="0" y="0"/>
          <a:chExt cx="0" cy="0"/>
        </a:xfrm>
      </p:grpSpPr>
      <p:pic>
        <p:nvPicPr>
          <p:cNvPr id="19" name="Picture 2" descr="C:\Documents and Settings\contractor\Desktop\Blue_Green_Gradient.png"/>
          <p:cNvPicPr>
            <a:picLocks noChangeAspect="1" noChangeArrowheads="1"/>
          </p:cNvPicPr>
          <p:nvPr userDrawn="1"/>
        </p:nvPicPr>
        <p:blipFill>
          <a:blip r:embed="rId2" cstate="print"/>
          <a:srcRect/>
          <a:stretch>
            <a:fillRect/>
          </a:stretch>
        </p:blipFill>
        <p:spPr bwMode="auto">
          <a:xfrm>
            <a:off x="-12700" y="0"/>
            <a:ext cx="9156700" cy="6858000"/>
          </a:xfrm>
          <a:prstGeom prst="rect">
            <a:avLst/>
          </a:prstGeom>
          <a:noFill/>
        </p:spPr>
      </p:pic>
      <p:sp>
        <p:nvSpPr>
          <p:cNvPr id="48" name="Rectangle 47"/>
          <p:cNvSpPr/>
          <p:nvPr/>
        </p:nvSpPr>
        <p:spPr>
          <a:xfrm>
            <a:off x="3668713" y="311149"/>
            <a:ext cx="3268136"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9" name="Picture Placeholder 25"/>
          <p:cNvSpPr>
            <a:spLocks noGrp="1"/>
          </p:cNvSpPr>
          <p:nvPr>
            <p:ph type="pic" sz="quarter" idx="11" hasCustomPrompt="1"/>
          </p:nvPr>
        </p:nvSpPr>
        <p:spPr>
          <a:xfrm>
            <a:off x="3668989" y="311149"/>
            <a:ext cx="3267861" cy="2660652"/>
          </a:xfrm>
          <a:solidFill>
            <a:schemeClr val="bg1">
              <a:alpha val="30000"/>
            </a:schemeClr>
          </a:solidFill>
          <a:ln>
            <a:solidFill>
              <a:schemeClr val="bg2"/>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29" name="Rectangle 28"/>
          <p:cNvSpPr/>
          <p:nvPr/>
        </p:nvSpPr>
        <p:spPr>
          <a:xfrm>
            <a:off x="334963" y="311149"/>
            <a:ext cx="3258612"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20824" y="311149"/>
            <a:ext cx="3272751" cy="2660652"/>
          </a:xfrm>
          <a:solidFill>
            <a:schemeClr val="bg1">
              <a:alpha val="30000"/>
            </a:schemeClr>
          </a:solidFill>
          <a:ln>
            <a:solidFill>
              <a:schemeClr val="bg2"/>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0" name="Rectangle 49"/>
          <p:cNvSpPr/>
          <p:nvPr/>
        </p:nvSpPr>
        <p:spPr>
          <a:xfrm>
            <a:off x="7011988" y="311149"/>
            <a:ext cx="1806574" cy="1308101"/>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1" name="Picture Placeholder 25"/>
          <p:cNvSpPr>
            <a:spLocks noGrp="1"/>
          </p:cNvSpPr>
          <p:nvPr>
            <p:ph type="pic" sz="quarter" idx="12" hasCustomPrompt="1"/>
          </p:nvPr>
        </p:nvSpPr>
        <p:spPr>
          <a:xfrm>
            <a:off x="7011988" y="311149"/>
            <a:ext cx="1806573" cy="1308101"/>
          </a:xfrm>
          <a:solidFill>
            <a:schemeClr val="bg1">
              <a:alpha val="30000"/>
            </a:schemeClr>
          </a:solidFill>
          <a:ln>
            <a:solidFill>
              <a:schemeClr val="bg2"/>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2" name="Rectangle 51"/>
          <p:cNvSpPr/>
          <p:nvPr/>
        </p:nvSpPr>
        <p:spPr>
          <a:xfrm>
            <a:off x="334963" y="3028951"/>
            <a:ext cx="2501965"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3" name="Picture Placeholder 25"/>
          <p:cNvSpPr>
            <a:spLocks noGrp="1"/>
          </p:cNvSpPr>
          <p:nvPr>
            <p:ph type="pic" sz="quarter" idx="13" hasCustomPrompt="1"/>
          </p:nvPr>
        </p:nvSpPr>
        <p:spPr>
          <a:xfrm>
            <a:off x="320824" y="3028951"/>
            <a:ext cx="2516104" cy="3458934"/>
          </a:xfrm>
          <a:solidFill>
            <a:schemeClr val="bg1">
              <a:alpha val="30000"/>
            </a:schemeClr>
          </a:solidFill>
          <a:ln>
            <a:solidFill>
              <a:schemeClr val="bg2"/>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4" name="Rectangle 53"/>
          <p:cNvSpPr/>
          <p:nvPr/>
        </p:nvSpPr>
        <p:spPr>
          <a:xfrm>
            <a:off x="2911476" y="3028951"/>
            <a:ext cx="4025374"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5" name="Picture Placeholder 25"/>
          <p:cNvSpPr>
            <a:spLocks noGrp="1"/>
          </p:cNvSpPr>
          <p:nvPr>
            <p:ph type="pic" sz="quarter" idx="14" hasCustomPrompt="1"/>
          </p:nvPr>
        </p:nvSpPr>
        <p:spPr>
          <a:xfrm>
            <a:off x="2908334" y="3028951"/>
            <a:ext cx="4028516" cy="3458934"/>
          </a:xfrm>
          <a:solidFill>
            <a:schemeClr val="bg1">
              <a:alpha val="30000"/>
            </a:schemeClr>
          </a:solidFill>
          <a:ln>
            <a:solidFill>
              <a:schemeClr val="bg2"/>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6" name="Rectangle 55"/>
          <p:cNvSpPr/>
          <p:nvPr/>
        </p:nvSpPr>
        <p:spPr>
          <a:xfrm>
            <a:off x="7011988" y="1683657"/>
            <a:ext cx="1806574" cy="3442153"/>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7" name="Picture Placeholder 25"/>
          <p:cNvSpPr>
            <a:spLocks noGrp="1"/>
          </p:cNvSpPr>
          <p:nvPr>
            <p:ph type="pic" sz="quarter" idx="15" hasCustomPrompt="1"/>
          </p:nvPr>
        </p:nvSpPr>
        <p:spPr>
          <a:xfrm>
            <a:off x="7011988" y="1676400"/>
            <a:ext cx="1806573" cy="3449410"/>
          </a:xfrm>
          <a:solidFill>
            <a:schemeClr val="bg1">
              <a:alpha val="30000"/>
            </a:schemeClr>
          </a:solidFill>
          <a:ln>
            <a:solidFill>
              <a:schemeClr val="bg2"/>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8" name="Rectangle 57"/>
          <p:cNvSpPr/>
          <p:nvPr/>
        </p:nvSpPr>
        <p:spPr>
          <a:xfrm>
            <a:off x="7011988" y="5182960"/>
            <a:ext cx="1806574" cy="1304925"/>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9" name="Picture Placeholder 25"/>
          <p:cNvSpPr>
            <a:spLocks noGrp="1"/>
          </p:cNvSpPr>
          <p:nvPr>
            <p:ph type="pic" sz="quarter" idx="16" hasCustomPrompt="1"/>
          </p:nvPr>
        </p:nvSpPr>
        <p:spPr>
          <a:xfrm>
            <a:off x="7011988" y="5182960"/>
            <a:ext cx="1806573" cy="1304925"/>
          </a:xfrm>
          <a:solidFill>
            <a:schemeClr val="bg1">
              <a:alpha val="30000"/>
            </a:schemeClr>
          </a:solidFill>
          <a:ln>
            <a:solidFill>
              <a:schemeClr val="bg2"/>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Large photo with bottom bar">
    <p:spTree>
      <p:nvGrpSpPr>
        <p:cNvPr id="1" name=""/>
        <p:cNvGrpSpPr/>
        <p:nvPr/>
      </p:nvGrpSpPr>
      <p:grpSpPr>
        <a:xfrm>
          <a:off x="0" y="0"/>
          <a:ext cx="0" cy="0"/>
          <a:chOff x="0" y="0"/>
          <a:chExt cx="0" cy="0"/>
        </a:xfrm>
      </p:grpSpPr>
      <p:sp>
        <p:nvSpPr>
          <p:cNvPr id="7" name="Rectangle 6"/>
          <p:cNvSpPr/>
          <p:nvPr/>
        </p:nvSpPr>
        <p:spPr>
          <a:xfrm>
            <a:off x="338328" y="310896"/>
            <a:ext cx="8476488" cy="607539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5" name="Picture Placeholder 4"/>
          <p:cNvSpPr>
            <a:spLocks noGrp="1"/>
          </p:cNvSpPr>
          <p:nvPr>
            <p:ph type="pic" sz="quarter" idx="10" hasCustomPrompt="1"/>
          </p:nvPr>
        </p:nvSpPr>
        <p:spPr>
          <a:xfrm>
            <a:off x="333375" y="310896"/>
            <a:ext cx="8474869" cy="6054185"/>
          </a:xfrm>
          <a:ln>
            <a:solidFill>
              <a:schemeClr val="bg2"/>
            </a:solidFill>
          </a:ln>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baseline="0" dirty="0">
                <a:solidFill>
                  <a:srgbClr val="546568"/>
                </a:solidFill>
                <a:latin typeface="+mn-lt"/>
                <a:ea typeface="+mn-ea"/>
                <a:cs typeface="+mn-cs"/>
              </a:defRPr>
            </a:lvl1pPr>
          </a:lstStyle>
          <a:p>
            <a:r>
              <a:rPr lang="en-US" dirty="0" smtClean="0"/>
              <a:t>Photo placeholder</a:t>
            </a:r>
            <a:endParaRPr lang="en-US" dirty="0"/>
          </a:p>
        </p:txBody>
      </p:sp>
      <p:pic>
        <p:nvPicPr>
          <p:cNvPr id="3" name="Picture 2" descr="bottom bar.jpg"/>
          <p:cNvPicPr>
            <a:picLocks noChangeAspect="1"/>
          </p:cNvPicPr>
          <p:nvPr userDrawn="1"/>
        </p:nvPicPr>
        <p:blipFill>
          <a:blip r:embed="rId2" cstate="print"/>
          <a:stretch>
            <a:fillRect/>
          </a:stretch>
        </p:blipFill>
        <p:spPr>
          <a:xfrm>
            <a:off x="333375" y="6374862"/>
            <a:ext cx="8477250" cy="171450"/>
          </a:xfrm>
          <a:prstGeom prst="rect">
            <a:avLst/>
          </a:prstGeom>
        </p:spPr>
      </p:pic>
      <p:sp>
        <p:nvSpPr>
          <p:cNvPr id="11" name="Rectangle 5"/>
          <p:cNvSpPr>
            <a:spLocks noChangeArrowheads="1"/>
          </p:cNvSpPr>
          <p:nvPr userDrawn="1"/>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C0C0C0"/>
                </a:solidFill>
                <a:latin typeface="+mj-lt"/>
                <a:ea typeface="+mn-ea"/>
                <a:cs typeface="+mn-cs"/>
              </a:rPr>
              <a:t>Cisco Confidential</a:t>
            </a:r>
          </a:p>
        </p:txBody>
      </p:sp>
      <p:sp>
        <p:nvSpPr>
          <p:cNvPr id="12" name="Rectangle 7"/>
          <p:cNvSpPr>
            <a:spLocks noChangeArrowheads="1"/>
          </p:cNvSpPr>
          <p:nvPr userDrawn="1"/>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n-lt"/>
              </a:rPr>
              <a:pPr algn="r" defTabSz="814388">
                <a:lnSpc>
                  <a:spcPct val="100000"/>
                </a:lnSpc>
              </a:pPr>
              <a:t>‹#›</a:t>
            </a:fld>
            <a:endParaRPr lang="en-US" sz="600" dirty="0">
              <a:solidFill>
                <a:srgbClr val="C0C0C0"/>
              </a:solidFill>
              <a:latin typeface="+mn-lt"/>
            </a:endParaRPr>
          </a:p>
        </p:txBody>
      </p:sp>
      <p:sp>
        <p:nvSpPr>
          <p:cNvPr id="8"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Full bleed photo">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91440" y="-91440"/>
            <a:ext cx="9326880" cy="7040880"/>
          </a:xfrm>
        </p:spPr>
        <p:txBody>
          <a:bodyPr anchor="ctr" anchorCtr="1">
            <a:noAutofit/>
          </a:bodyPr>
          <a:lstStyle>
            <a:lvl1pPr algn="ctr">
              <a:buNone/>
              <a:defRPr>
                <a:latin typeface="+mj-lt"/>
              </a:defRPr>
            </a:lvl1pPr>
          </a:lstStyle>
          <a:p>
            <a:r>
              <a:rPr lang="en-US" dirty="0" smtClean="0"/>
              <a:t>Full bleed image placeholder</a:t>
            </a:r>
            <a:endParaRPr lang="en-US" dirty="0"/>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Standard video">
    <p:spTree>
      <p:nvGrpSpPr>
        <p:cNvPr id="1" name=""/>
        <p:cNvGrpSpPr/>
        <p:nvPr/>
      </p:nvGrpSpPr>
      <p:grpSpPr>
        <a:xfrm>
          <a:off x="0" y="0"/>
          <a:ext cx="0" cy="0"/>
          <a:chOff x="0" y="0"/>
          <a:chExt cx="0" cy="0"/>
        </a:xfrm>
      </p:grpSpPr>
      <p:pic>
        <p:nvPicPr>
          <p:cNvPr id="19" name="Picture 2" descr="C:\Documents and Settings\contractor\Desktop\Blue_Green_Gradient.png"/>
          <p:cNvPicPr>
            <a:picLocks noChangeAspect="1" noChangeArrowheads="1"/>
          </p:cNvPicPr>
          <p:nvPr/>
        </p:nvPicPr>
        <p:blipFill>
          <a:blip r:embed="rId2" cstate="print"/>
          <a:srcRect/>
          <a:stretch>
            <a:fillRect/>
          </a:stretch>
        </p:blipFill>
        <p:spPr bwMode="auto">
          <a:xfrm>
            <a:off x="-12700" y="0"/>
            <a:ext cx="9156700" cy="6858000"/>
          </a:xfrm>
          <a:prstGeom prst="rect">
            <a:avLst/>
          </a:prstGeom>
          <a:noFill/>
        </p:spPr>
      </p:pic>
      <p:sp>
        <p:nvSpPr>
          <p:cNvPr id="22" name="Rectangle 21"/>
          <p:cNvSpPr/>
          <p:nvPr userDrawn="1"/>
        </p:nvSpPr>
        <p:spPr>
          <a:xfrm>
            <a:off x="0" y="0"/>
            <a:ext cx="9144000" cy="6858000"/>
          </a:xfrm>
          <a:prstGeom prst="rect">
            <a:avLst/>
          </a:prstGeom>
          <a:blipFill dpi="0" rotWithShape="1">
            <a:blip r:embed="rId3" cstate="print">
              <a:alphaModFix amt="29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grpSp>
        <p:nvGrpSpPr>
          <p:cNvPr id="2" name="Group 3"/>
          <p:cNvGrpSpPr/>
          <p:nvPr userDrawn="1"/>
        </p:nvGrpSpPr>
        <p:grpSpPr>
          <a:xfrm>
            <a:off x="341314" y="6124575"/>
            <a:ext cx="787133" cy="416134"/>
            <a:chOff x="609600" y="528537"/>
            <a:chExt cx="1444734" cy="763789"/>
          </a:xfrm>
          <a:solidFill>
            <a:schemeClr val="bg1"/>
          </a:solidFill>
        </p:grpSpPr>
        <p:sp>
          <p:nvSpPr>
            <p:cNvPr id="40" name="Rectangle 39"/>
            <p:cNvSpPr>
              <a:spLocks noChangeArrowheads="1"/>
            </p:cNvSpPr>
            <p:nvPr/>
          </p:nvSpPr>
          <p:spPr bwMode="black">
            <a:xfrm>
              <a:off x="1016578" y="1035681"/>
              <a:ext cx="65914" cy="249730"/>
            </a:xfrm>
            <a:prstGeom prst="rect">
              <a:avLst/>
            </a:prstGeom>
            <a:grpFill/>
            <a:ln w="9525">
              <a:noFill/>
              <a:miter lim="800000"/>
              <a:headEnd/>
              <a:tailEnd/>
            </a:ln>
          </p:spPr>
          <p:txBody>
            <a:bodyPr/>
            <a:lstStyle/>
            <a:p>
              <a:endParaRPr lang="en-US">
                <a:latin typeface="+mj-lt"/>
              </a:endParaRPr>
            </a:p>
          </p:txBody>
        </p:sp>
        <p:sp>
          <p:nvSpPr>
            <p:cNvPr id="41" name="Freeform 40"/>
            <p:cNvSpPr>
              <a:spLocks/>
            </p:cNvSpPr>
            <p:nvPr/>
          </p:nvSpPr>
          <p:spPr bwMode="black">
            <a:xfrm>
              <a:off x="1400563" y="1028765"/>
              <a:ext cx="190843" cy="263561"/>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grpFill/>
            <a:ln w="9525">
              <a:noFill/>
              <a:round/>
              <a:headEnd/>
              <a:tailEnd/>
            </a:ln>
          </p:spPr>
          <p:txBody>
            <a:bodyPr/>
            <a:lstStyle/>
            <a:p>
              <a:endParaRPr lang="en-US">
                <a:latin typeface="+mj-lt"/>
              </a:endParaRPr>
            </a:p>
          </p:txBody>
        </p:sp>
        <p:sp>
          <p:nvSpPr>
            <p:cNvPr id="42" name="Freeform 41"/>
            <p:cNvSpPr>
              <a:spLocks/>
            </p:cNvSpPr>
            <p:nvPr/>
          </p:nvSpPr>
          <p:spPr bwMode="black">
            <a:xfrm>
              <a:off x="740661" y="1028765"/>
              <a:ext cx="190843" cy="263561"/>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grpFill/>
            <a:ln w="9525">
              <a:noFill/>
              <a:round/>
              <a:headEnd/>
              <a:tailEnd/>
            </a:ln>
          </p:spPr>
          <p:txBody>
            <a:bodyPr/>
            <a:lstStyle/>
            <a:p>
              <a:endParaRPr lang="en-US">
                <a:latin typeface="+mj-lt"/>
              </a:endParaRPr>
            </a:p>
          </p:txBody>
        </p:sp>
        <p:sp>
          <p:nvSpPr>
            <p:cNvPr id="43" name="Freeform 42"/>
            <p:cNvSpPr>
              <a:spLocks noEditPoints="1"/>
            </p:cNvSpPr>
            <p:nvPr/>
          </p:nvSpPr>
          <p:spPr bwMode="black">
            <a:xfrm>
              <a:off x="1660385" y="1028765"/>
              <a:ext cx="262122" cy="263561"/>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grpFill/>
            <a:ln w="9525">
              <a:noFill/>
              <a:round/>
              <a:headEnd/>
              <a:tailEnd/>
            </a:ln>
          </p:spPr>
          <p:txBody>
            <a:bodyPr/>
            <a:lstStyle/>
            <a:p>
              <a:endParaRPr lang="en-US">
                <a:latin typeface="+mj-lt"/>
              </a:endParaRPr>
            </a:p>
          </p:txBody>
        </p:sp>
        <p:sp>
          <p:nvSpPr>
            <p:cNvPr id="44" name="Freeform 43"/>
            <p:cNvSpPr>
              <a:spLocks/>
            </p:cNvSpPr>
            <p:nvPr/>
          </p:nvSpPr>
          <p:spPr bwMode="black">
            <a:xfrm>
              <a:off x="1167566" y="1028765"/>
              <a:ext cx="170916" cy="263561"/>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grpFill/>
            <a:ln w="9525">
              <a:noFill/>
              <a:round/>
              <a:headEnd/>
              <a:tailEnd/>
            </a:ln>
          </p:spPr>
          <p:txBody>
            <a:bodyPr/>
            <a:lstStyle/>
            <a:p>
              <a:endParaRPr lang="en-US">
                <a:latin typeface="+mj-lt"/>
              </a:endParaRPr>
            </a:p>
          </p:txBody>
        </p:sp>
        <p:sp>
          <p:nvSpPr>
            <p:cNvPr id="45" name="Freeform 44"/>
            <p:cNvSpPr>
              <a:spLocks/>
            </p:cNvSpPr>
            <p:nvPr/>
          </p:nvSpPr>
          <p:spPr bwMode="black">
            <a:xfrm>
              <a:off x="609600" y="732931"/>
              <a:ext cx="62081" cy="128323"/>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sp>
          <p:nvSpPr>
            <p:cNvPr id="46" name="Freeform 45"/>
            <p:cNvSpPr>
              <a:spLocks/>
            </p:cNvSpPr>
            <p:nvPr/>
          </p:nvSpPr>
          <p:spPr bwMode="black">
            <a:xfrm>
              <a:off x="783581"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grpFill/>
            <a:ln w="9525">
              <a:noFill/>
              <a:round/>
              <a:headEnd/>
              <a:tailEnd/>
            </a:ln>
          </p:spPr>
          <p:txBody>
            <a:bodyPr/>
            <a:lstStyle/>
            <a:p>
              <a:endParaRPr lang="en-US">
                <a:latin typeface="+mj-lt"/>
              </a:endParaRPr>
            </a:p>
          </p:txBody>
        </p:sp>
        <p:sp>
          <p:nvSpPr>
            <p:cNvPr id="47" name="Freeform 46"/>
            <p:cNvSpPr>
              <a:spLocks/>
            </p:cNvSpPr>
            <p:nvPr/>
          </p:nvSpPr>
          <p:spPr bwMode="black">
            <a:xfrm>
              <a:off x="954497" y="528537"/>
              <a:ext cx="62081" cy="394958"/>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48" name="Freeform 47"/>
            <p:cNvSpPr>
              <a:spLocks/>
            </p:cNvSpPr>
            <p:nvPr/>
          </p:nvSpPr>
          <p:spPr bwMode="black">
            <a:xfrm>
              <a:off x="1128478"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49" name="Freeform 48"/>
            <p:cNvSpPr>
              <a:spLocks/>
            </p:cNvSpPr>
            <p:nvPr/>
          </p:nvSpPr>
          <p:spPr bwMode="black">
            <a:xfrm>
              <a:off x="1298627" y="732931"/>
              <a:ext cx="65914" cy="128323"/>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grpFill/>
            <a:ln w="9525">
              <a:noFill/>
              <a:round/>
              <a:headEnd/>
              <a:tailEnd/>
            </a:ln>
          </p:spPr>
          <p:txBody>
            <a:bodyPr/>
            <a:lstStyle/>
            <a:p>
              <a:endParaRPr lang="en-US">
                <a:latin typeface="+mj-lt"/>
              </a:endParaRPr>
            </a:p>
          </p:txBody>
        </p:sp>
        <p:sp>
          <p:nvSpPr>
            <p:cNvPr id="50" name="Freeform 49"/>
            <p:cNvSpPr>
              <a:spLocks/>
            </p:cNvSpPr>
            <p:nvPr/>
          </p:nvSpPr>
          <p:spPr bwMode="black">
            <a:xfrm>
              <a:off x="1472608"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51" name="Freeform 50"/>
            <p:cNvSpPr>
              <a:spLocks/>
            </p:cNvSpPr>
            <p:nvPr/>
          </p:nvSpPr>
          <p:spPr bwMode="black">
            <a:xfrm>
              <a:off x="1646590" y="528537"/>
              <a:ext cx="62848" cy="394958"/>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52" name="Freeform 51"/>
            <p:cNvSpPr>
              <a:spLocks/>
            </p:cNvSpPr>
            <p:nvPr/>
          </p:nvSpPr>
          <p:spPr bwMode="black">
            <a:xfrm>
              <a:off x="1817505"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53" name="Freeform 52"/>
            <p:cNvSpPr>
              <a:spLocks/>
            </p:cNvSpPr>
            <p:nvPr/>
          </p:nvSpPr>
          <p:spPr bwMode="black">
            <a:xfrm>
              <a:off x="1991486" y="732931"/>
              <a:ext cx="62848" cy="128323"/>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grpSp>
      <p:sp>
        <p:nvSpPr>
          <p:cNvPr id="21" name="Media Placeholder 20"/>
          <p:cNvSpPr>
            <a:spLocks noGrp="1"/>
          </p:cNvSpPr>
          <p:nvPr>
            <p:ph type="media" sz="quarter" idx="10" hasCustomPrompt="1"/>
          </p:nvPr>
        </p:nvSpPr>
        <p:spPr>
          <a:xfrm>
            <a:off x="2845150" y="778669"/>
            <a:ext cx="5971032" cy="4425696"/>
          </a:xfrm>
          <a:solidFill>
            <a:schemeClr val="tx1">
              <a:lumMod val="50000"/>
            </a:schemeClr>
          </a:solidFill>
          <a:ln>
            <a:noFill/>
          </a:ln>
          <a:effectLst>
            <a:innerShdw blurRad="419100">
              <a:prstClr val="black">
                <a:alpha val="47000"/>
              </a:prstClr>
            </a:innerShdw>
          </a:effectLst>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1800" kern="1200">
                <a:solidFill>
                  <a:schemeClr val="lt1"/>
                </a:solidFill>
                <a:latin typeface="+mj-lt"/>
                <a:ea typeface="+mn-ea"/>
                <a:cs typeface="+mn-cs"/>
              </a:defRPr>
            </a:lvl1pPr>
          </a:lstStyle>
          <a:p>
            <a:r>
              <a:rPr lang="en-US" dirty="0" smtClean="0"/>
              <a:t>Click icon to add video</a:t>
            </a:r>
            <a:endParaRPr lang="en-US" dirty="0"/>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Blank_gradient only">
    <p:spTree>
      <p:nvGrpSpPr>
        <p:cNvPr id="1" name=""/>
        <p:cNvGrpSpPr/>
        <p:nvPr/>
      </p:nvGrpSpPr>
      <p:grpSpPr>
        <a:xfrm>
          <a:off x="0" y="0"/>
          <a:ext cx="0" cy="0"/>
          <a:chOff x="0" y="0"/>
          <a:chExt cx="0" cy="0"/>
        </a:xfrm>
      </p:grpSpPr>
      <p:pic>
        <p:nvPicPr>
          <p:cNvPr id="19" name="Picture 2" descr="C:\Documents and Settings\contractor\Desktop\Blue_Green_Gradient.png"/>
          <p:cNvPicPr>
            <a:picLocks noChangeAspect="1" noChangeArrowheads="1"/>
          </p:cNvPicPr>
          <p:nvPr userDrawn="1"/>
        </p:nvPicPr>
        <p:blipFill>
          <a:blip r:embed="rId2" cstate="print"/>
          <a:srcRect/>
          <a:stretch>
            <a:fillRect/>
          </a:stretch>
        </p:blipFill>
        <p:spPr bwMode="auto">
          <a:xfrm>
            <a:off x="-12700" y="0"/>
            <a:ext cx="9156700" cy="6858000"/>
          </a:xfrm>
          <a:prstGeom prst="rect">
            <a:avLst/>
          </a:prstGeom>
          <a:noFill/>
        </p:spPr>
      </p:pic>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3" name="Rectangle 5"/>
          <p:cNvSpPr>
            <a:spLocks noChangeArrowheads="1"/>
          </p:cNvSpPr>
          <p:nvPr userDrawn="1"/>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C0C0C0"/>
                </a:solidFill>
                <a:latin typeface="+mj-lt"/>
                <a:ea typeface="+mn-ea"/>
                <a:cs typeface="+mn-cs"/>
              </a:rPr>
              <a:t>Cisco Confidential</a:t>
            </a:r>
          </a:p>
        </p:txBody>
      </p:sp>
      <p:sp>
        <p:nvSpPr>
          <p:cNvPr id="4" name="Rectangle 7"/>
          <p:cNvSpPr>
            <a:spLocks noChangeArrowheads="1"/>
          </p:cNvSpPr>
          <p:nvPr userDrawn="1"/>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sp>
        <p:nvSpPr>
          <p:cNvPr id="5"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Closing Slide_green">
    <p:spTree>
      <p:nvGrpSpPr>
        <p:cNvPr id="1" name=""/>
        <p:cNvGrpSpPr/>
        <p:nvPr/>
      </p:nvGrpSpPr>
      <p:grpSpPr>
        <a:xfrm>
          <a:off x="0" y="0"/>
          <a:ext cx="0" cy="0"/>
          <a:chOff x="0" y="0"/>
          <a:chExt cx="0" cy="0"/>
        </a:xfrm>
      </p:grpSpPr>
      <p:pic>
        <p:nvPicPr>
          <p:cNvPr id="19" name="Picture 2" descr="C:\Documents and Settings\contractor\Desktop\Blue_Green_Gradient.png"/>
          <p:cNvPicPr>
            <a:picLocks noChangeAspect="1" noChangeArrowheads="1"/>
          </p:cNvPicPr>
          <p:nvPr userDrawn="1"/>
        </p:nvPicPr>
        <p:blipFill>
          <a:blip r:embed="rId2" cstate="print"/>
          <a:srcRect/>
          <a:stretch>
            <a:fillRect/>
          </a:stretch>
        </p:blipFill>
        <p:spPr bwMode="auto">
          <a:xfrm>
            <a:off x="-12700" y="0"/>
            <a:ext cx="9156700" cy="6858000"/>
          </a:xfrm>
          <a:prstGeom prst="rect">
            <a:avLst/>
          </a:prstGeom>
          <a:noFill/>
        </p:spPr>
      </p:pic>
      <p:sp>
        <p:nvSpPr>
          <p:cNvPr id="20" name="Rectangle 19"/>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21" name="Freeform 20"/>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2" name="Freeform 21"/>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3" name="Freeform 22"/>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24" name="Freeform 23"/>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5" name="Freeform 24"/>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6" name="Freeform 25"/>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7" name="Freeform 26"/>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8" name="Freeform 27"/>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9" name="Freeform 28"/>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0" name="Freeform 29"/>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1" name="Freeform 30"/>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2" name="Freeform 31"/>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3" name="Freeform 32"/>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700"/>
                                        <p:tgtEl>
                                          <p:spTgt spid="19"/>
                                        </p:tgtEl>
                                      </p:cBhvr>
                                    </p:animEffect>
                                  </p:childTnLst>
                                </p:cTn>
                              </p:par>
                            </p:childTnLst>
                          </p:cTn>
                        </p:par>
                        <p:par>
                          <p:cTn id="8" fill="hold">
                            <p:stCondLst>
                              <p:cond delay="700"/>
                            </p:stCondLst>
                            <p:childTnLst>
                              <p:par>
                                <p:cTn id="9" presetID="10" presetClass="entr" presetSubtype="0" fill="hold" grpId="1" nodeType="afterEffect">
                                  <p:stCondLst>
                                    <p:cond delay="0"/>
                                  </p:stCondLst>
                                  <p:childTnLst>
                                    <p:set>
                                      <p:cBhvr>
                                        <p:cTn id="10" dur="1" fill="hold">
                                          <p:stCondLst>
                                            <p:cond delay="0"/>
                                          </p:stCondLst>
                                        </p:cTn>
                                        <p:tgtEl>
                                          <p:spTgt spid="25"/>
                                        </p:tgtEl>
                                        <p:attrNameLst>
                                          <p:attrName>style.visibility</p:attrName>
                                        </p:attrNameLst>
                                      </p:cBhvr>
                                      <p:to>
                                        <p:strVal val="visible"/>
                                      </p:to>
                                    </p:set>
                                    <p:animEffect transition="in" filter="fade">
                                      <p:cBhvr>
                                        <p:cTn id="11" dur="700"/>
                                        <p:tgtEl>
                                          <p:spTgt spid="25"/>
                                        </p:tgtEl>
                                      </p:cBhvr>
                                    </p:animEffect>
                                  </p:childTnLst>
                                </p:cTn>
                              </p:par>
                              <p:par>
                                <p:cTn id="12" presetID="10" presetClass="entr" presetSubtype="0" fill="hold" grpId="1" nodeType="withEffect">
                                  <p:stCondLst>
                                    <p:cond delay="0"/>
                                  </p:stCondLst>
                                  <p:childTnLst>
                                    <p:set>
                                      <p:cBhvr>
                                        <p:cTn id="13" dur="1" fill="hold">
                                          <p:stCondLst>
                                            <p:cond delay="0"/>
                                          </p:stCondLst>
                                        </p:cTn>
                                        <p:tgtEl>
                                          <p:spTgt spid="27"/>
                                        </p:tgtEl>
                                        <p:attrNameLst>
                                          <p:attrName>style.visibility</p:attrName>
                                        </p:attrNameLst>
                                      </p:cBhvr>
                                      <p:to>
                                        <p:strVal val="visible"/>
                                      </p:to>
                                    </p:set>
                                    <p:animEffect transition="in" filter="fade">
                                      <p:cBhvr>
                                        <p:cTn id="14" dur="700"/>
                                        <p:tgtEl>
                                          <p:spTgt spid="27"/>
                                        </p:tgtEl>
                                      </p:cBhvr>
                                    </p:animEffect>
                                  </p:childTnLst>
                                </p:cTn>
                              </p:par>
                              <p:par>
                                <p:cTn id="15" presetID="10" presetClass="entr" presetSubtype="0" fill="hold" grpId="1" nodeType="with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fade">
                                      <p:cBhvr>
                                        <p:cTn id="17" dur="700"/>
                                        <p:tgtEl>
                                          <p:spTgt spid="29"/>
                                        </p:tgtEl>
                                      </p:cBhvr>
                                    </p:animEffect>
                                  </p:childTnLst>
                                </p:cTn>
                              </p:par>
                              <p:par>
                                <p:cTn id="18" presetID="10" presetClass="entr" presetSubtype="0" fill="hold" grpId="1" nodeType="withEffect">
                                  <p:stCondLst>
                                    <p:cond delay="0"/>
                                  </p:stCondLst>
                                  <p:childTnLst>
                                    <p:set>
                                      <p:cBhvr>
                                        <p:cTn id="19" dur="1" fill="hold">
                                          <p:stCondLst>
                                            <p:cond delay="0"/>
                                          </p:stCondLst>
                                        </p:cTn>
                                        <p:tgtEl>
                                          <p:spTgt spid="31"/>
                                        </p:tgtEl>
                                        <p:attrNameLst>
                                          <p:attrName>style.visibility</p:attrName>
                                        </p:attrNameLst>
                                      </p:cBhvr>
                                      <p:to>
                                        <p:strVal val="visible"/>
                                      </p:to>
                                    </p:set>
                                    <p:animEffect transition="in" filter="fade">
                                      <p:cBhvr>
                                        <p:cTn id="20" dur="700"/>
                                        <p:tgtEl>
                                          <p:spTgt spid="31"/>
                                        </p:tgtEl>
                                      </p:cBhvr>
                                    </p:animEffect>
                                  </p:childTnLst>
                                </p:cTn>
                              </p:par>
                              <p:par>
                                <p:cTn id="21" presetID="10" presetClass="entr" presetSubtype="0" fill="hold" grpId="1" nodeType="withEffect">
                                  <p:stCondLst>
                                    <p:cond delay="0"/>
                                  </p:stCondLst>
                                  <p:childTnLst>
                                    <p:set>
                                      <p:cBhvr>
                                        <p:cTn id="22" dur="1" fill="hold">
                                          <p:stCondLst>
                                            <p:cond delay="0"/>
                                          </p:stCondLst>
                                        </p:cTn>
                                        <p:tgtEl>
                                          <p:spTgt spid="33"/>
                                        </p:tgtEl>
                                        <p:attrNameLst>
                                          <p:attrName>style.visibility</p:attrName>
                                        </p:attrNameLst>
                                      </p:cBhvr>
                                      <p:to>
                                        <p:strVal val="visible"/>
                                      </p:to>
                                    </p:set>
                                    <p:animEffect transition="in" filter="fade">
                                      <p:cBhvr>
                                        <p:cTn id="23" dur="700"/>
                                        <p:tgtEl>
                                          <p:spTgt spid="33"/>
                                        </p:tgtEl>
                                      </p:cBhvr>
                                    </p:animEffect>
                                  </p:childTnLst>
                                </p:cTn>
                              </p:par>
                              <p:par>
                                <p:cTn id="24" presetID="10" presetClass="entr" presetSubtype="0" fill="hold" grpId="1" nodeType="with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fade">
                                      <p:cBhvr>
                                        <p:cTn id="26" dur="700"/>
                                        <p:tgtEl>
                                          <p:spTgt spid="26"/>
                                        </p:tgtEl>
                                      </p:cBhvr>
                                    </p:animEffect>
                                  </p:childTnLst>
                                </p:cTn>
                              </p:par>
                              <p:par>
                                <p:cTn id="27" presetID="10" presetClass="entr" presetSubtype="0" fill="hold" grpId="1" nodeType="withEffect">
                                  <p:stCondLst>
                                    <p:cond delay="0"/>
                                  </p:stCondLst>
                                  <p:childTnLst>
                                    <p:set>
                                      <p:cBhvr>
                                        <p:cTn id="28" dur="1" fill="hold">
                                          <p:stCondLst>
                                            <p:cond delay="0"/>
                                          </p:stCondLst>
                                        </p:cTn>
                                        <p:tgtEl>
                                          <p:spTgt spid="28"/>
                                        </p:tgtEl>
                                        <p:attrNameLst>
                                          <p:attrName>style.visibility</p:attrName>
                                        </p:attrNameLst>
                                      </p:cBhvr>
                                      <p:to>
                                        <p:strVal val="visible"/>
                                      </p:to>
                                    </p:set>
                                    <p:animEffect transition="in" filter="fade">
                                      <p:cBhvr>
                                        <p:cTn id="29" dur="700"/>
                                        <p:tgtEl>
                                          <p:spTgt spid="28"/>
                                        </p:tgtEl>
                                      </p:cBhvr>
                                    </p:animEffect>
                                  </p:childTnLst>
                                </p:cTn>
                              </p:par>
                              <p:par>
                                <p:cTn id="30" presetID="10" presetClass="entr" presetSubtype="0" fill="hold" grpId="1"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fade">
                                      <p:cBhvr>
                                        <p:cTn id="32" dur="700"/>
                                        <p:tgtEl>
                                          <p:spTgt spid="30"/>
                                        </p:tgtEl>
                                      </p:cBhvr>
                                    </p:animEffect>
                                  </p:childTnLst>
                                </p:cTn>
                              </p:par>
                              <p:par>
                                <p:cTn id="33" presetID="10" presetClass="entr" presetSubtype="0" fill="hold" grpId="1" nodeType="withEffect">
                                  <p:stCondLst>
                                    <p:cond delay="0"/>
                                  </p:stCondLst>
                                  <p:childTnLst>
                                    <p:set>
                                      <p:cBhvr>
                                        <p:cTn id="34" dur="1" fill="hold">
                                          <p:stCondLst>
                                            <p:cond delay="0"/>
                                          </p:stCondLst>
                                        </p:cTn>
                                        <p:tgtEl>
                                          <p:spTgt spid="32"/>
                                        </p:tgtEl>
                                        <p:attrNameLst>
                                          <p:attrName>style.visibility</p:attrName>
                                        </p:attrNameLst>
                                      </p:cBhvr>
                                      <p:to>
                                        <p:strVal val="visible"/>
                                      </p:to>
                                    </p:set>
                                    <p:animEffect transition="in" filter="fade">
                                      <p:cBhvr>
                                        <p:cTn id="35" dur="700"/>
                                        <p:tgtEl>
                                          <p:spTgt spid="32"/>
                                        </p:tgtEl>
                                      </p:cBhvr>
                                    </p:animEffect>
                                  </p:childTnLst>
                                </p:cTn>
                              </p:par>
                              <p:par>
                                <p:cTn id="36" presetID="42" presetClass="path" presetSubtype="0" accel="50000" decel="50000" fill="hold" grpId="0" nodeType="withEffect">
                                  <p:stCondLst>
                                    <p:cond delay="0"/>
                                  </p:stCondLst>
                                  <p:childTnLst>
                                    <p:animMotion origin="layout" path="M -5.55556E-7 -1.91391E-6 L -5.55556E-7 0.02314 " pathEditMode="relative" rAng="0" ptsTypes="AA">
                                      <p:cBhvr>
                                        <p:cTn id="37" dur="700" spd="-100000" fill="hold"/>
                                        <p:tgtEl>
                                          <p:spTgt spid="25"/>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27"/>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0 -1.91391E-6 L 0 0.02314 " pathEditMode="relative" rAng="0" ptsTypes="AA">
                                      <p:cBhvr>
                                        <p:cTn id="41" dur="700" spd="-100000" fill="hold"/>
                                        <p:tgtEl>
                                          <p:spTgt spid="29"/>
                                        </p:tgtEl>
                                        <p:attrNameLst>
                                          <p:attrName>ppt_x</p:attrName>
                                          <p:attrName>ppt_y</p:attrName>
                                        </p:attrNameLst>
                                      </p:cBhvr>
                                      <p:rCtr x="0" y="12"/>
                                    </p:animMotion>
                                  </p:childTnLst>
                                </p:cTn>
                              </p:par>
                              <p:par>
                                <p:cTn id="42" presetID="42" presetClass="path" presetSubtype="0" accel="50000" decel="50000" fill="hold" grpId="0" nodeType="withEffect">
                                  <p:stCondLst>
                                    <p:cond delay="0"/>
                                  </p:stCondLst>
                                  <p:childTnLst>
                                    <p:animMotion origin="layout" path="M -4.72222E-6 -1.93242E-6 L -4.72222E-6 0.02962 " pathEditMode="relative" rAng="0" ptsTypes="AA">
                                      <p:cBhvr>
                                        <p:cTn id="43" dur="700" spd="-100000" fill="hold"/>
                                        <p:tgtEl>
                                          <p:spTgt spid="31"/>
                                        </p:tgtEl>
                                        <p:attrNameLst>
                                          <p:attrName>ppt_x</p:attrName>
                                          <p:attrName>ppt_y</p:attrName>
                                        </p:attrNameLst>
                                      </p:cBhvr>
                                      <p:rCtr x="0" y="15"/>
                                    </p:animMotion>
                                  </p:childTnLst>
                                </p:cTn>
                              </p:par>
                              <p:par>
                                <p:cTn id="44" presetID="42" presetClass="path" presetSubtype="0" accel="50000" decel="50000" fill="hold" grpId="0" nodeType="withEffect">
                                  <p:stCondLst>
                                    <p:cond delay="0"/>
                                  </p:stCondLst>
                                  <p:childTnLst>
                                    <p:animMotion origin="layout" path="M 4.16667E-6 -1.91391E-6 L 4.16667E-6 0.02314 " pathEditMode="relative" rAng="0" ptsTypes="AA">
                                      <p:cBhvr>
                                        <p:cTn id="45" dur="700" spd="-100000" fill="hold"/>
                                        <p:tgtEl>
                                          <p:spTgt spid="33"/>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2.77778E-7 2.36056E-6 L 2.77778E-7 -0.02338 " pathEditMode="relative" rAng="0" ptsTypes="AA">
                                      <p:cBhvr>
                                        <p:cTn id="47" dur="700" spd="-100000" fill="hold"/>
                                        <p:tgtEl>
                                          <p:spTgt spid="26"/>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8.33333E-7 2.36056E-6 L -8.33333E-7 -0.02338 " pathEditMode="relative" rAng="0" ptsTypes="AA">
                                      <p:cBhvr>
                                        <p:cTn id="49" dur="700" spd="-100000" fill="hold"/>
                                        <p:tgtEl>
                                          <p:spTgt spid="28"/>
                                        </p:tgtEl>
                                        <p:attrNameLst>
                                          <p:attrName>ppt_x</p:attrName>
                                          <p:attrName>ppt_y</p:attrName>
                                        </p:attrNameLst>
                                      </p:cBhvr>
                                      <p:rCtr x="0" y="-12"/>
                                    </p:animMotion>
                                  </p:childTnLst>
                                </p:cTn>
                              </p:par>
                              <p:par>
                                <p:cTn id="50" presetID="64" presetClass="path" presetSubtype="0" accel="50000" decel="50000" fill="hold" grpId="0" nodeType="withEffect">
                                  <p:stCondLst>
                                    <p:cond delay="0"/>
                                  </p:stCondLst>
                                  <p:childTnLst>
                                    <p:animMotion origin="layout" path="M 4.44444E-6 2.36056E-6 L 4.44444E-6 -0.02338 " pathEditMode="relative" rAng="0" ptsTypes="AA">
                                      <p:cBhvr>
                                        <p:cTn id="51" dur="700" spd="-100000" fill="hold"/>
                                        <p:tgtEl>
                                          <p:spTgt spid="30"/>
                                        </p:tgtEl>
                                        <p:attrNameLst>
                                          <p:attrName>ppt_x</p:attrName>
                                          <p:attrName>ppt_y</p:attrName>
                                        </p:attrNameLst>
                                      </p:cBhvr>
                                      <p:rCtr x="0" y="-12"/>
                                    </p:animMotion>
                                  </p:childTnLst>
                                </p:cTn>
                              </p:par>
                              <p:par>
                                <p:cTn id="52" presetID="64" presetClass="path" presetSubtype="0" accel="50000" decel="50000" fill="hold" grpId="0" nodeType="withEffect">
                                  <p:stCondLst>
                                    <p:cond delay="0"/>
                                  </p:stCondLst>
                                  <p:childTnLst>
                                    <p:animMotion origin="layout" path="M 3.33333E-6 2.36056E-6 L 3.33333E-6 -0.02338 " pathEditMode="relative" rAng="0" ptsTypes="AA">
                                      <p:cBhvr>
                                        <p:cTn id="53" dur="700" spd="-100000" fill="hold"/>
                                        <p:tgtEl>
                                          <p:spTgt spid="32"/>
                                        </p:tgtEl>
                                        <p:attrNameLst>
                                          <p:attrName>ppt_x</p:attrName>
                                          <p:attrName>ppt_y</p:attrName>
                                        </p:attrNameLst>
                                      </p:cBhvr>
                                      <p:rCtr x="0" y="-12"/>
                                    </p:animMotion>
                                  </p:childTnLst>
                                </p:cTn>
                              </p:par>
                            </p:childTnLst>
                          </p:cTn>
                        </p:par>
                        <p:par>
                          <p:cTn id="54" fill="hold">
                            <p:stCondLst>
                              <p:cond delay="1400"/>
                            </p:stCondLst>
                            <p:childTnLst>
                              <p:par>
                                <p:cTn id="55" presetID="10" presetClass="entr" presetSubtype="0" fill="hold" grpId="0" nodeType="after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700"/>
                                        <p:tgtEl>
                                          <p:spTgt spid="22"/>
                                        </p:tgtEl>
                                      </p:cBhvr>
                                    </p:animEffect>
                                  </p:childTnLst>
                                </p:cTn>
                              </p:par>
                              <p:par>
                                <p:cTn id="58" presetID="10" presetClass="entr" presetSubtype="0" fill="hold" grpId="0" nodeType="withEffect">
                                  <p:stCondLst>
                                    <p:cond delay="100"/>
                                  </p:stCondLst>
                                  <p:childTnLst>
                                    <p:set>
                                      <p:cBhvr>
                                        <p:cTn id="59" dur="1" fill="hold">
                                          <p:stCondLst>
                                            <p:cond delay="0"/>
                                          </p:stCondLst>
                                        </p:cTn>
                                        <p:tgtEl>
                                          <p:spTgt spid="20"/>
                                        </p:tgtEl>
                                        <p:attrNameLst>
                                          <p:attrName>style.visibility</p:attrName>
                                        </p:attrNameLst>
                                      </p:cBhvr>
                                      <p:to>
                                        <p:strVal val="visible"/>
                                      </p:to>
                                    </p:set>
                                    <p:animEffect transition="in" filter="fade">
                                      <p:cBhvr>
                                        <p:cTn id="60" dur="700"/>
                                        <p:tgtEl>
                                          <p:spTgt spid="20"/>
                                        </p:tgtEl>
                                      </p:cBhvr>
                                    </p:animEffect>
                                  </p:childTnLst>
                                </p:cTn>
                              </p:par>
                              <p:par>
                                <p:cTn id="61" presetID="10" presetClass="entr" presetSubtype="0" fill="hold" grpId="0" nodeType="withEffect">
                                  <p:stCondLst>
                                    <p:cond delay="200"/>
                                  </p:stCondLst>
                                  <p:childTnLst>
                                    <p:set>
                                      <p:cBhvr>
                                        <p:cTn id="62" dur="1" fill="hold">
                                          <p:stCondLst>
                                            <p:cond delay="0"/>
                                          </p:stCondLst>
                                        </p:cTn>
                                        <p:tgtEl>
                                          <p:spTgt spid="24"/>
                                        </p:tgtEl>
                                        <p:attrNameLst>
                                          <p:attrName>style.visibility</p:attrName>
                                        </p:attrNameLst>
                                      </p:cBhvr>
                                      <p:to>
                                        <p:strVal val="visible"/>
                                      </p:to>
                                    </p:set>
                                    <p:animEffect transition="in" filter="fade">
                                      <p:cBhvr>
                                        <p:cTn id="63" dur="700"/>
                                        <p:tgtEl>
                                          <p:spTgt spid="24"/>
                                        </p:tgtEl>
                                      </p:cBhvr>
                                    </p:animEffect>
                                  </p:childTnLst>
                                </p:cTn>
                              </p:par>
                              <p:par>
                                <p:cTn id="64" presetID="10" presetClass="entr" presetSubtype="0" fill="hold" grpId="0" nodeType="withEffect">
                                  <p:stCondLst>
                                    <p:cond delay="300"/>
                                  </p:stCondLst>
                                  <p:childTnLst>
                                    <p:set>
                                      <p:cBhvr>
                                        <p:cTn id="65" dur="1" fill="hold">
                                          <p:stCondLst>
                                            <p:cond delay="0"/>
                                          </p:stCondLst>
                                        </p:cTn>
                                        <p:tgtEl>
                                          <p:spTgt spid="21"/>
                                        </p:tgtEl>
                                        <p:attrNameLst>
                                          <p:attrName>style.visibility</p:attrName>
                                        </p:attrNameLst>
                                      </p:cBhvr>
                                      <p:to>
                                        <p:strVal val="visible"/>
                                      </p:to>
                                    </p:set>
                                    <p:animEffect transition="in" filter="fade">
                                      <p:cBhvr>
                                        <p:cTn id="66" dur="700"/>
                                        <p:tgtEl>
                                          <p:spTgt spid="21"/>
                                        </p:tgtEl>
                                      </p:cBhvr>
                                    </p:animEffect>
                                  </p:childTnLst>
                                </p:cTn>
                              </p:par>
                              <p:par>
                                <p:cTn id="67" presetID="10" presetClass="entr" presetSubtype="0" fill="hold" grpId="0" nodeType="withEffect">
                                  <p:stCondLst>
                                    <p:cond delay="400"/>
                                  </p:stCondLst>
                                  <p:childTnLst>
                                    <p:set>
                                      <p:cBhvr>
                                        <p:cTn id="68" dur="1" fill="hold">
                                          <p:stCondLst>
                                            <p:cond delay="0"/>
                                          </p:stCondLst>
                                        </p:cTn>
                                        <p:tgtEl>
                                          <p:spTgt spid="23"/>
                                        </p:tgtEl>
                                        <p:attrNameLst>
                                          <p:attrName>style.visibility</p:attrName>
                                        </p:attrNameLst>
                                      </p:cBhvr>
                                      <p:to>
                                        <p:strVal val="visible"/>
                                      </p:to>
                                    </p:set>
                                    <p:animEffect transition="in" filter="fade">
                                      <p:cBhvr>
                                        <p:cTn id="69" dur="7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Closing Slide-green thank you">
    <p:spTree>
      <p:nvGrpSpPr>
        <p:cNvPr id="1" name=""/>
        <p:cNvGrpSpPr/>
        <p:nvPr/>
      </p:nvGrpSpPr>
      <p:grpSpPr>
        <a:xfrm>
          <a:off x="0" y="0"/>
          <a:ext cx="0" cy="0"/>
          <a:chOff x="0" y="0"/>
          <a:chExt cx="0" cy="0"/>
        </a:xfrm>
      </p:grpSpPr>
      <p:pic>
        <p:nvPicPr>
          <p:cNvPr id="19" name="Picture 2" descr="C:\Documents and Settings\contractor\Desktop\Blue_Green_Gradient.png"/>
          <p:cNvPicPr>
            <a:picLocks noChangeAspect="1" noChangeArrowheads="1"/>
          </p:cNvPicPr>
          <p:nvPr/>
        </p:nvPicPr>
        <p:blipFill>
          <a:blip r:embed="rId2" cstate="print"/>
          <a:srcRect/>
          <a:stretch>
            <a:fillRect/>
          </a:stretch>
        </p:blipFill>
        <p:spPr bwMode="auto">
          <a:xfrm>
            <a:off x="-12700" y="0"/>
            <a:ext cx="9156700" cy="6858000"/>
          </a:xfrm>
          <a:prstGeom prst="rect">
            <a:avLst/>
          </a:prstGeom>
          <a:noFill/>
        </p:spPr>
      </p:pic>
      <p:sp>
        <p:nvSpPr>
          <p:cNvPr id="20" name="Rectangle 19"/>
          <p:cNvSpPr>
            <a:spLocks noChangeArrowheads="1"/>
          </p:cNvSpPr>
          <p:nvPr userDrawn="1"/>
        </p:nvSpPr>
        <p:spPr bwMode="black">
          <a:xfrm>
            <a:off x="6312989" y="3708603"/>
            <a:ext cx="116616" cy="441827"/>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21" name="Freeform 20"/>
          <p:cNvSpPr>
            <a:spLocks/>
          </p:cNvSpPr>
          <p:nvPr/>
        </p:nvSpPr>
        <p:spPr bwMode="black">
          <a:xfrm>
            <a:off x="6992342" y="3697605"/>
            <a:ext cx="337642" cy="466297"/>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2" name="Freeform 21"/>
          <p:cNvSpPr>
            <a:spLocks/>
          </p:cNvSpPr>
          <p:nvPr/>
        </p:nvSpPr>
        <p:spPr bwMode="black">
          <a:xfrm>
            <a:off x="5824831" y="3697605"/>
            <a:ext cx="337642" cy="466297"/>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3" name="Freeform 22"/>
          <p:cNvSpPr>
            <a:spLocks noEditPoints="1"/>
          </p:cNvSpPr>
          <p:nvPr/>
        </p:nvSpPr>
        <p:spPr bwMode="black">
          <a:xfrm>
            <a:off x="7452023" y="3697605"/>
            <a:ext cx="463750" cy="466297"/>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24" name="Freeform 23"/>
          <p:cNvSpPr>
            <a:spLocks/>
          </p:cNvSpPr>
          <p:nvPr/>
        </p:nvSpPr>
        <p:spPr bwMode="black">
          <a:xfrm>
            <a:off x="6580117" y="3697605"/>
            <a:ext cx="302387" cy="466297"/>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5" name="Freeform 24"/>
          <p:cNvSpPr>
            <a:spLocks/>
          </p:cNvSpPr>
          <p:nvPr/>
        </p:nvSpPr>
        <p:spPr bwMode="black">
          <a:xfrm>
            <a:off x="5592955" y="3082440"/>
            <a:ext cx="109835" cy="22703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6" name="Freeform 25"/>
          <p:cNvSpPr>
            <a:spLocks/>
          </p:cNvSpPr>
          <p:nvPr/>
        </p:nvSpPr>
        <p:spPr bwMode="black">
          <a:xfrm>
            <a:off x="5900764" y="2930180"/>
            <a:ext cx="109835" cy="379291"/>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7" name="Freeform 26"/>
          <p:cNvSpPr>
            <a:spLocks/>
          </p:cNvSpPr>
          <p:nvPr/>
        </p:nvSpPr>
        <p:spPr bwMode="black">
          <a:xfrm>
            <a:off x="6203154" y="2720822"/>
            <a:ext cx="109835" cy="69876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8" name="Freeform 27"/>
          <p:cNvSpPr>
            <a:spLocks/>
          </p:cNvSpPr>
          <p:nvPr/>
        </p:nvSpPr>
        <p:spPr bwMode="black">
          <a:xfrm>
            <a:off x="6510963" y="2930181"/>
            <a:ext cx="109835" cy="3792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9" name="Freeform 28"/>
          <p:cNvSpPr>
            <a:spLocks/>
          </p:cNvSpPr>
          <p:nvPr/>
        </p:nvSpPr>
        <p:spPr bwMode="black">
          <a:xfrm>
            <a:off x="6811994" y="3082440"/>
            <a:ext cx="116616" cy="227031"/>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0" name="Freeform 29"/>
          <p:cNvSpPr>
            <a:spLocks/>
          </p:cNvSpPr>
          <p:nvPr/>
        </p:nvSpPr>
        <p:spPr bwMode="black">
          <a:xfrm>
            <a:off x="7119806" y="2930181"/>
            <a:ext cx="111191" cy="379290"/>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1" name="Freeform 30"/>
          <p:cNvSpPr>
            <a:spLocks/>
          </p:cNvSpPr>
          <p:nvPr/>
        </p:nvSpPr>
        <p:spPr bwMode="black">
          <a:xfrm>
            <a:off x="7427618" y="2720823"/>
            <a:ext cx="111191" cy="698766"/>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2" name="Freeform 31"/>
          <p:cNvSpPr>
            <a:spLocks/>
          </p:cNvSpPr>
          <p:nvPr/>
        </p:nvSpPr>
        <p:spPr bwMode="black">
          <a:xfrm>
            <a:off x="7730002" y="2930181"/>
            <a:ext cx="111191" cy="379290"/>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3" name="Freeform 32"/>
          <p:cNvSpPr>
            <a:spLocks/>
          </p:cNvSpPr>
          <p:nvPr/>
        </p:nvSpPr>
        <p:spPr bwMode="black">
          <a:xfrm>
            <a:off x="8037814" y="3082440"/>
            <a:ext cx="111191" cy="227031"/>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700"/>
                                        <p:tgtEl>
                                          <p:spTgt spid="19"/>
                                        </p:tgtEl>
                                      </p:cBhvr>
                                    </p:animEffect>
                                  </p:childTnLst>
                                </p:cTn>
                              </p:par>
                            </p:childTnLst>
                          </p:cTn>
                        </p:par>
                        <p:par>
                          <p:cTn id="8" fill="hold">
                            <p:stCondLst>
                              <p:cond delay="700"/>
                            </p:stCondLst>
                            <p:childTnLst>
                              <p:par>
                                <p:cTn id="9" presetID="10" presetClass="entr" presetSubtype="0" fill="hold" grpId="0" nodeType="afterEffect">
                                  <p:stCondLst>
                                    <p:cond delay="0"/>
                                  </p:stCondLst>
                                  <p:iterate type="lt">
                                    <p:tmPct val="6250"/>
                                  </p:iterate>
                                  <p:childTnLst>
                                    <p:set>
                                      <p:cBhvr>
                                        <p:cTn id="10" dur="1" fill="hold">
                                          <p:stCondLst>
                                            <p:cond delay="0"/>
                                          </p:stCondLst>
                                        </p:cTn>
                                        <p:tgtEl>
                                          <p:spTgt spid="34"/>
                                        </p:tgtEl>
                                        <p:attrNameLst>
                                          <p:attrName>style.visibility</p:attrName>
                                        </p:attrNameLst>
                                      </p:cBhvr>
                                      <p:to>
                                        <p:strVal val="visible"/>
                                      </p:to>
                                    </p:set>
                                    <p:animEffect transition="in" filter="fade">
                                      <p:cBhvr>
                                        <p:cTn id="11" dur="1000"/>
                                        <p:tgtEl>
                                          <p:spTgt spid="34"/>
                                        </p:tgtEl>
                                      </p:cBhvr>
                                    </p:animEffect>
                                  </p:childTnLst>
                                </p:cTn>
                              </p:par>
                            </p:childTnLst>
                          </p:cTn>
                        </p:par>
                        <p:par>
                          <p:cTn id="12" fill="hold">
                            <p:stCondLst>
                              <p:cond delay="2200"/>
                            </p:stCondLst>
                            <p:childTnLst>
                              <p:par>
                                <p:cTn id="13" presetID="10" presetClass="entr" presetSubtype="0" fill="hold" grpId="1"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700"/>
                                        <p:tgtEl>
                                          <p:spTgt spid="25"/>
                                        </p:tgtEl>
                                      </p:cBhvr>
                                    </p:animEffect>
                                  </p:childTnLst>
                                </p:cTn>
                              </p:par>
                              <p:par>
                                <p:cTn id="16" presetID="10" presetClass="entr" presetSubtype="0" fill="hold" grpId="1" nodeType="with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fade">
                                      <p:cBhvr>
                                        <p:cTn id="18" dur="700"/>
                                        <p:tgtEl>
                                          <p:spTgt spid="26"/>
                                        </p:tgtEl>
                                      </p:cBhvr>
                                    </p:animEffect>
                                  </p:childTnLst>
                                </p:cTn>
                              </p:par>
                              <p:par>
                                <p:cTn id="19" presetID="10" presetClass="entr" presetSubtype="0" fill="hold" grpId="1"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fade">
                                      <p:cBhvr>
                                        <p:cTn id="21" dur="700"/>
                                        <p:tgtEl>
                                          <p:spTgt spid="27"/>
                                        </p:tgtEl>
                                      </p:cBhvr>
                                    </p:animEffect>
                                  </p:childTnLst>
                                </p:cTn>
                              </p:par>
                              <p:par>
                                <p:cTn id="22" presetID="10" presetClass="entr" presetSubtype="0" fill="hold" grpId="1"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fade">
                                      <p:cBhvr>
                                        <p:cTn id="24" dur="700"/>
                                        <p:tgtEl>
                                          <p:spTgt spid="28"/>
                                        </p:tgtEl>
                                      </p:cBhvr>
                                    </p:animEffect>
                                  </p:childTnLst>
                                </p:cTn>
                              </p:par>
                              <p:par>
                                <p:cTn id="25" presetID="10" presetClass="entr" presetSubtype="0" fill="hold" grpId="1" nodeType="with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700"/>
                                        <p:tgtEl>
                                          <p:spTgt spid="29"/>
                                        </p:tgtEl>
                                      </p:cBhvr>
                                    </p:animEffect>
                                  </p:childTnLst>
                                </p:cTn>
                              </p:par>
                              <p:par>
                                <p:cTn id="28" presetID="10" presetClass="entr" presetSubtype="0" fill="hold" grpId="1" nodeType="withEffect">
                                  <p:stCondLst>
                                    <p:cond delay="0"/>
                                  </p:stCondLst>
                                  <p:childTnLst>
                                    <p:set>
                                      <p:cBhvr>
                                        <p:cTn id="29" dur="1" fill="hold">
                                          <p:stCondLst>
                                            <p:cond delay="0"/>
                                          </p:stCondLst>
                                        </p:cTn>
                                        <p:tgtEl>
                                          <p:spTgt spid="30"/>
                                        </p:tgtEl>
                                        <p:attrNameLst>
                                          <p:attrName>style.visibility</p:attrName>
                                        </p:attrNameLst>
                                      </p:cBhvr>
                                      <p:to>
                                        <p:strVal val="visible"/>
                                      </p:to>
                                    </p:set>
                                    <p:animEffect transition="in" filter="fade">
                                      <p:cBhvr>
                                        <p:cTn id="30" dur="700"/>
                                        <p:tgtEl>
                                          <p:spTgt spid="30"/>
                                        </p:tgtEl>
                                      </p:cBhvr>
                                    </p:animEffect>
                                  </p:childTnLst>
                                </p:cTn>
                              </p:par>
                              <p:par>
                                <p:cTn id="31" presetID="10" presetClass="entr" presetSubtype="0" fill="hold" grpId="1" nodeType="withEffect">
                                  <p:stCondLst>
                                    <p:cond delay="0"/>
                                  </p:stCondLst>
                                  <p:childTnLst>
                                    <p:set>
                                      <p:cBhvr>
                                        <p:cTn id="32" dur="1" fill="hold">
                                          <p:stCondLst>
                                            <p:cond delay="0"/>
                                          </p:stCondLst>
                                        </p:cTn>
                                        <p:tgtEl>
                                          <p:spTgt spid="31"/>
                                        </p:tgtEl>
                                        <p:attrNameLst>
                                          <p:attrName>style.visibility</p:attrName>
                                        </p:attrNameLst>
                                      </p:cBhvr>
                                      <p:to>
                                        <p:strVal val="visible"/>
                                      </p:to>
                                    </p:set>
                                    <p:animEffect transition="in" filter="fade">
                                      <p:cBhvr>
                                        <p:cTn id="33" dur="700"/>
                                        <p:tgtEl>
                                          <p:spTgt spid="31"/>
                                        </p:tgtEl>
                                      </p:cBhvr>
                                    </p:animEffect>
                                  </p:childTnLst>
                                </p:cTn>
                              </p:par>
                              <p:par>
                                <p:cTn id="34" presetID="10" presetClass="entr" presetSubtype="0" fill="hold" grpId="1" nodeType="withEffect">
                                  <p:stCondLst>
                                    <p:cond delay="0"/>
                                  </p:stCondLst>
                                  <p:childTnLst>
                                    <p:set>
                                      <p:cBhvr>
                                        <p:cTn id="35" dur="1" fill="hold">
                                          <p:stCondLst>
                                            <p:cond delay="0"/>
                                          </p:stCondLst>
                                        </p:cTn>
                                        <p:tgtEl>
                                          <p:spTgt spid="32"/>
                                        </p:tgtEl>
                                        <p:attrNameLst>
                                          <p:attrName>style.visibility</p:attrName>
                                        </p:attrNameLst>
                                      </p:cBhvr>
                                      <p:to>
                                        <p:strVal val="visible"/>
                                      </p:to>
                                    </p:set>
                                    <p:animEffect transition="in" filter="fade">
                                      <p:cBhvr>
                                        <p:cTn id="36" dur="700"/>
                                        <p:tgtEl>
                                          <p:spTgt spid="32"/>
                                        </p:tgtEl>
                                      </p:cBhvr>
                                    </p:animEffect>
                                  </p:childTnLst>
                                </p:cTn>
                              </p:par>
                              <p:par>
                                <p:cTn id="37" presetID="10" presetClass="entr" presetSubtype="0" fill="hold" grpId="1" nodeType="with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fade">
                                      <p:cBhvr>
                                        <p:cTn id="39" dur="700"/>
                                        <p:tgtEl>
                                          <p:spTgt spid="33"/>
                                        </p:tgtEl>
                                      </p:cBhvr>
                                    </p:animEffect>
                                  </p:childTnLst>
                                </p:cTn>
                              </p:par>
                              <p:par>
                                <p:cTn id="40" presetID="42" presetClass="path" presetSubtype="0" accel="50000" decel="50000" fill="hold" grpId="0" nodeType="withEffect">
                                  <p:stCondLst>
                                    <p:cond delay="0"/>
                                  </p:stCondLst>
                                  <p:childTnLst>
                                    <p:animMotion origin="layout" path="M -4.72222E-6 3.7037E-7 L -4.72222E-6 0.09143 " pathEditMode="relative" rAng="0" ptsTypes="AA">
                                      <p:cBhvr>
                                        <p:cTn id="41" dur="700" spd="-100000" fill="hold"/>
                                        <p:tgtEl>
                                          <p:spTgt spid="25"/>
                                        </p:tgtEl>
                                        <p:attrNameLst>
                                          <p:attrName>ppt_x</p:attrName>
                                          <p:attrName>ppt_y</p:attrName>
                                        </p:attrNameLst>
                                      </p:cBhvr>
                                      <p:rCtr x="0" y="46"/>
                                    </p:animMotion>
                                  </p:childTnLst>
                                </p:cTn>
                              </p:par>
                              <p:par>
                                <p:cTn id="42" presetID="42" presetClass="path" presetSubtype="0" accel="50000" decel="50000" fill="hold" grpId="0" nodeType="withEffect">
                                  <p:stCondLst>
                                    <p:cond delay="0"/>
                                  </p:stCondLst>
                                  <p:childTnLst>
                                    <p:animMotion origin="layout" path="M 5E-6 3.7037E-6 L 5E-6 0.11157 " pathEditMode="relative" rAng="0" ptsTypes="AA">
                                      <p:cBhvr>
                                        <p:cTn id="43" dur="700" spd="-100000" fill="hold"/>
                                        <p:tgtEl>
                                          <p:spTgt spid="27"/>
                                        </p:tgtEl>
                                        <p:attrNameLst>
                                          <p:attrName>ppt_x</p:attrName>
                                          <p:attrName>ppt_y</p:attrName>
                                        </p:attrNameLst>
                                      </p:cBhvr>
                                      <p:rCtr x="0" y="56"/>
                                    </p:animMotion>
                                  </p:childTnLst>
                                </p:cTn>
                              </p:par>
                              <p:par>
                                <p:cTn id="44" presetID="42" presetClass="path" presetSubtype="0" accel="50000" decel="50000" fill="hold" grpId="0" nodeType="withEffect">
                                  <p:stCondLst>
                                    <p:cond delay="0"/>
                                  </p:stCondLst>
                                  <p:childTnLst>
                                    <p:animMotion origin="layout" path="M 4.72222E-6 4.81481E-6 L 4.72222E-6 0.09143 " pathEditMode="relative" rAng="0" ptsTypes="AA">
                                      <p:cBhvr>
                                        <p:cTn id="45" dur="700" spd="-100000" fill="hold"/>
                                        <p:tgtEl>
                                          <p:spTgt spid="29"/>
                                        </p:tgtEl>
                                        <p:attrNameLst>
                                          <p:attrName>ppt_x</p:attrName>
                                          <p:attrName>ppt_y</p:attrName>
                                        </p:attrNameLst>
                                      </p:cBhvr>
                                      <p:rCtr x="0" y="46"/>
                                    </p:animMotion>
                                  </p:childTnLst>
                                </p:cTn>
                              </p:par>
                              <p:par>
                                <p:cTn id="46" presetID="42" presetClass="path" presetSubtype="0" accel="50000" decel="50000" fill="hold" grpId="0" nodeType="withEffect">
                                  <p:stCondLst>
                                    <p:cond delay="0"/>
                                  </p:stCondLst>
                                  <p:childTnLst>
                                    <p:animMotion origin="layout" path="M -2.77778E-6 3.7037E-6 L -2.77778E-6 0.11157 " pathEditMode="relative" rAng="0" ptsTypes="AA">
                                      <p:cBhvr>
                                        <p:cTn id="47" dur="700" spd="-100000" fill="hold"/>
                                        <p:tgtEl>
                                          <p:spTgt spid="31"/>
                                        </p:tgtEl>
                                        <p:attrNameLst>
                                          <p:attrName>ppt_x</p:attrName>
                                          <p:attrName>ppt_y</p:attrName>
                                        </p:attrNameLst>
                                      </p:cBhvr>
                                      <p:rCtr x="0" y="56"/>
                                    </p:animMotion>
                                  </p:childTnLst>
                                </p:cTn>
                              </p:par>
                              <p:par>
                                <p:cTn id="48" presetID="42" presetClass="path" presetSubtype="0" accel="50000" decel="50000" fill="hold" grpId="0" nodeType="withEffect">
                                  <p:stCondLst>
                                    <p:cond delay="0"/>
                                  </p:stCondLst>
                                  <p:childTnLst>
                                    <p:animMotion origin="layout" path="M 5.55556E-7 4.81481E-6 L 5.55556E-7 0.09143 " pathEditMode="relative" rAng="0" ptsTypes="AA">
                                      <p:cBhvr>
                                        <p:cTn id="49" dur="700" spd="-100000" fill="hold"/>
                                        <p:tgtEl>
                                          <p:spTgt spid="33"/>
                                        </p:tgtEl>
                                        <p:attrNameLst>
                                          <p:attrName>ppt_x</p:attrName>
                                          <p:attrName>ppt_y</p:attrName>
                                        </p:attrNameLst>
                                      </p:cBhvr>
                                      <p:rCtr x="0" y="46"/>
                                    </p:animMotion>
                                  </p:childTnLst>
                                </p:cTn>
                              </p:par>
                              <p:par>
                                <p:cTn id="50" presetID="64" presetClass="path" presetSubtype="0" accel="50000" decel="50000" fill="hold" grpId="0" nodeType="withEffect">
                                  <p:stCondLst>
                                    <p:cond delay="0"/>
                                  </p:stCondLst>
                                  <p:childTnLst>
                                    <p:animMotion origin="layout" path="M 4.72222E-6 3.33333E-6 L 4.72222E-6 -0.10764 " pathEditMode="relative" rAng="0" ptsTypes="AA">
                                      <p:cBhvr>
                                        <p:cTn id="51" dur="700" spd="-100000" fill="hold"/>
                                        <p:tgtEl>
                                          <p:spTgt spid="26"/>
                                        </p:tgtEl>
                                        <p:attrNameLst>
                                          <p:attrName>ppt_x</p:attrName>
                                          <p:attrName>ppt_y</p:attrName>
                                        </p:attrNameLst>
                                      </p:cBhvr>
                                      <p:rCtr x="0" y="-54"/>
                                    </p:animMotion>
                                  </p:childTnLst>
                                </p:cTn>
                              </p:par>
                              <p:par>
                                <p:cTn id="52" presetID="64" presetClass="path" presetSubtype="0" accel="50000" decel="50000" fill="hold" grpId="0" nodeType="withEffect">
                                  <p:stCondLst>
                                    <p:cond delay="0"/>
                                  </p:stCondLst>
                                  <p:childTnLst>
                                    <p:animMotion origin="layout" path="M 4.44444E-6 3.33333E-6 L 4.44444E-6 -0.10764 " pathEditMode="relative" rAng="0" ptsTypes="AA">
                                      <p:cBhvr>
                                        <p:cTn id="53" dur="700" spd="-100000" fill="hold"/>
                                        <p:tgtEl>
                                          <p:spTgt spid="28"/>
                                        </p:tgtEl>
                                        <p:attrNameLst>
                                          <p:attrName>ppt_x</p:attrName>
                                          <p:attrName>ppt_y</p:attrName>
                                        </p:attrNameLst>
                                      </p:cBhvr>
                                      <p:rCtr x="0" y="-54"/>
                                    </p:animMotion>
                                  </p:childTnLst>
                                </p:cTn>
                              </p:par>
                              <p:par>
                                <p:cTn id="54" presetID="64" presetClass="path" presetSubtype="0" accel="50000" decel="50000" fill="hold" grpId="0" nodeType="withEffect">
                                  <p:stCondLst>
                                    <p:cond delay="0"/>
                                  </p:stCondLst>
                                  <p:childTnLst>
                                    <p:animMotion origin="layout" path="M -2.22222E-6 3.33333E-6 L -2.22222E-6 -0.10764 " pathEditMode="relative" rAng="0" ptsTypes="AA">
                                      <p:cBhvr>
                                        <p:cTn id="55" dur="700" spd="-100000" fill="hold"/>
                                        <p:tgtEl>
                                          <p:spTgt spid="30"/>
                                        </p:tgtEl>
                                        <p:attrNameLst>
                                          <p:attrName>ppt_x</p:attrName>
                                          <p:attrName>ppt_y</p:attrName>
                                        </p:attrNameLst>
                                      </p:cBhvr>
                                      <p:rCtr x="0" y="-54"/>
                                    </p:animMotion>
                                  </p:childTnLst>
                                </p:cTn>
                              </p:par>
                              <p:par>
                                <p:cTn id="56" presetID="64" presetClass="path" presetSubtype="0" accel="50000" decel="50000" fill="hold" grpId="0" nodeType="withEffect">
                                  <p:stCondLst>
                                    <p:cond delay="0"/>
                                  </p:stCondLst>
                                  <p:childTnLst>
                                    <p:animMotion origin="layout" path="M 1.11111E-6 3.33333E-6 L 1.11111E-6 -0.10764 " pathEditMode="relative" rAng="0" ptsTypes="AA">
                                      <p:cBhvr>
                                        <p:cTn id="57" dur="700" spd="-100000" fill="hold"/>
                                        <p:tgtEl>
                                          <p:spTgt spid="32"/>
                                        </p:tgtEl>
                                        <p:attrNameLst>
                                          <p:attrName>ppt_x</p:attrName>
                                          <p:attrName>ppt_y</p:attrName>
                                        </p:attrNameLst>
                                      </p:cBhvr>
                                      <p:rCtr x="0" y="-54"/>
                                    </p:animMotion>
                                  </p:childTnLst>
                                </p:cTn>
                              </p:par>
                            </p:childTnLst>
                          </p:cTn>
                        </p:par>
                        <p:par>
                          <p:cTn id="58" fill="hold">
                            <p:stCondLst>
                              <p:cond delay="2900"/>
                            </p:stCondLst>
                            <p:childTnLst>
                              <p:par>
                                <p:cTn id="59" presetID="10" presetClass="entr" presetSubtype="0" fill="hold" grpId="0" nodeType="afterEffect">
                                  <p:stCondLst>
                                    <p:cond delay="0"/>
                                  </p:stCondLst>
                                  <p:childTnLst>
                                    <p:set>
                                      <p:cBhvr>
                                        <p:cTn id="60" dur="1" fill="hold">
                                          <p:stCondLst>
                                            <p:cond delay="0"/>
                                          </p:stCondLst>
                                        </p:cTn>
                                        <p:tgtEl>
                                          <p:spTgt spid="22"/>
                                        </p:tgtEl>
                                        <p:attrNameLst>
                                          <p:attrName>style.visibility</p:attrName>
                                        </p:attrNameLst>
                                      </p:cBhvr>
                                      <p:to>
                                        <p:strVal val="visible"/>
                                      </p:to>
                                    </p:set>
                                    <p:animEffect transition="in" filter="fade">
                                      <p:cBhvr>
                                        <p:cTn id="61" dur="700"/>
                                        <p:tgtEl>
                                          <p:spTgt spid="22"/>
                                        </p:tgtEl>
                                      </p:cBhvr>
                                    </p:animEffect>
                                  </p:childTnLst>
                                </p:cTn>
                              </p:par>
                              <p:par>
                                <p:cTn id="62" presetID="10" presetClass="entr" presetSubtype="0" fill="hold" grpId="0" nodeType="withEffect">
                                  <p:stCondLst>
                                    <p:cond delay="100"/>
                                  </p:stCondLst>
                                  <p:childTnLst>
                                    <p:set>
                                      <p:cBhvr>
                                        <p:cTn id="63" dur="1" fill="hold">
                                          <p:stCondLst>
                                            <p:cond delay="0"/>
                                          </p:stCondLst>
                                        </p:cTn>
                                        <p:tgtEl>
                                          <p:spTgt spid="20"/>
                                        </p:tgtEl>
                                        <p:attrNameLst>
                                          <p:attrName>style.visibility</p:attrName>
                                        </p:attrNameLst>
                                      </p:cBhvr>
                                      <p:to>
                                        <p:strVal val="visible"/>
                                      </p:to>
                                    </p:set>
                                    <p:animEffect transition="in" filter="fade">
                                      <p:cBhvr>
                                        <p:cTn id="64" dur="700"/>
                                        <p:tgtEl>
                                          <p:spTgt spid="20"/>
                                        </p:tgtEl>
                                      </p:cBhvr>
                                    </p:animEffect>
                                  </p:childTnLst>
                                </p:cTn>
                              </p:par>
                              <p:par>
                                <p:cTn id="65" presetID="10" presetClass="entr" presetSubtype="0" fill="hold" grpId="0" nodeType="withEffect">
                                  <p:stCondLst>
                                    <p:cond delay="20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700"/>
                                        <p:tgtEl>
                                          <p:spTgt spid="24"/>
                                        </p:tgtEl>
                                      </p:cBhvr>
                                    </p:animEffect>
                                  </p:childTnLst>
                                </p:cTn>
                              </p:par>
                              <p:par>
                                <p:cTn id="68" presetID="10" presetClass="entr" presetSubtype="0" fill="hold" grpId="0" nodeType="withEffect">
                                  <p:stCondLst>
                                    <p:cond delay="300"/>
                                  </p:stCondLst>
                                  <p:childTnLst>
                                    <p:set>
                                      <p:cBhvr>
                                        <p:cTn id="69" dur="1" fill="hold">
                                          <p:stCondLst>
                                            <p:cond delay="0"/>
                                          </p:stCondLst>
                                        </p:cTn>
                                        <p:tgtEl>
                                          <p:spTgt spid="21"/>
                                        </p:tgtEl>
                                        <p:attrNameLst>
                                          <p:attrName>style.visibility</p:attrName>
                                        </p:attrNameLst>
                                      </p:cBhvr>
                                      <p:to>
                                        <p:strVal val="visible"/>
                                      </p:to>
                                    </p:set>
                                    <p:animEffect transition="in" filter="fade">
                                      <p:cBhvr>
                                        <p:cTn id="70" dur="700"/>
                                        <p:tgtEl>
                                          <p:spTgt spid="21"/>
                                        </p:tgtEl>
                                      </p:cBhvr>
                                    </p:animEffect>
                                  </p:childTnLst>
                                </p:cTn>
                              </p:par>
                              <p:par>
                                <p:cTn id="71" presetID="10" presetClass="entr" presetSubtype="0" fill="hold" grpId="0" nodeType="withEffect">
                                  <p:stCondLst>
                                    <p:cond delay="400"/>
                                  </p:stCondLst>
                                  <p:childTnLst>
                                    <p:set>
                                      <p:cBhvr>
                                        <p:cTn id="72" dur="1" fill="hold">
                                          <p:stCondLst>
                                            <p:cond delay="0"/>
                                          </p:stCondLst>
                                        </p:cTn>
                                        <p:tgtEl>
                                          <p:spTgt spid="23"/>
                                        </p:tgtEl>
                                        <p:attrNameLst>
                                          <p:attrName>style.visibility</p:attrName>
                                        </p:attrNameLst>
                                      </p:cBhvr>
                                      <p:to>
                                        <p:strVal val="visible"/>
                                      </p:to>
                                    </p:set>
                                    <p:animEffect transition="in" filter="fade">
                                      <p:cBhvr>
                                        <p:cTn id="73" dur="7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solid gradient">
    <p:spTree>
      <p:nvGrpSpPr>
        <p:cNvPr id="1" name=""/>
        <p:cNvGrpSpPr/>
        <p:nvPr/>
      </p:nvGrpSpPr>
      <p:grpSpPr>
        <a:xfrm>
          <a:off x="0" y="0"/>
          <a:ext cx="0" cy="0"/>
          <a:chOff x="0" y="0"/>
          <a:chExt cx="0" cy="0"/>
        </a:xfrm>
      </p:grpSpPr>
      <p:pic>
        <p:nvPicPr>
          <p:cNvPr id="35" name="Picture 2" descr="C:\Documents and Settings\contractor\Desktop\Blue_Green_Gradient.png"/>
          <p:cNvPicPr>
            <a:picLocks noChangeAspect="1" noChangeArrowheads="1"/>
          </p:cNvPicPr>
          <p:nvPr userDrawn="1"/>
        </p:nvPicPr>
        <p:blipFill>
          <a:blip r:embed="rId2" cstate="print"/>
          <a:srcRect/>
          <a:stretch>
            <a:fillRect/>
          </a:stretch>
        </p:blipFill>
        <p:spPr bwMode="auto">
          <a:xfrm>
            <a:off x="-12700" y="0"/>
            <a:ext cx="9156700" cy="6858000"/>
          </a:xfrm>
          <a:prstGeom prst="rect">
            <a:avLst/>
          </a:prstGeom>
          <a:noFill/>
        </p:spPr>
      </p:pic>
      <p:sp>
        <p:nvSpPr>
          <p:cNvPr id="29" name="Rounded Rectangle 28"/>
          <p:cNvSpPr/>
          <p:nvPr/>
        </p:nvSpPr>
        <p:spPr>
          <a:xfrm>
            <a:off x="1823499" y="-3570592"/>
            <a:ext cx="1729740" cy="14014174"/>
          </a:xfrm>
          <a:prstGeom prst="roundRect">
            <a:avLst>
              <a:gd name="adj" fmla="val 50000"/>
            </a:avLst>
          </a:prstGeom>
          <a:gradFill flip="none" rotWithShape="1">
            <a:gsLst>
              <a:gs pos="0">
                <a:schemeClr val="accent1">
                  <a:shade val="30000"/>
                  <a:satMod val="115000"/>
                  <a:alpha val="18000"/>
                </a:scheme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0" name="Rounded Rectangle 29"/>
          <p:cNvSpPr/>
          <p:nvPr/>
        </p:nvSpPr>
        <p:spPr>
          <a:xfrm>
            <a:off x="0" y="-637720"/>
            <a:ext cx="1729740" cy="8148430"/>
          </a:xfrm>
          <a:prstGeom prst="roundRect">
            <a:avLst>
              <a:gd name="adj" fmla="val 50000"/>
            </a:avLst>
          </a:prstGeom>
          <a:gradFill flip="none" rotWithShape="1">
            <a:gsLst>
              <a:gs pos="0">
                <a:schemeClr val="accent1">
                  <a:shade val="30000"/>
                  <a:satMod val="115000"/>
                  <a:alpha val="18000"/>
                </a:scheme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1" name="Rounded Rectangle 30"/>
          <p:cNvSpPr/>
          <p:nvPr/>
        </p:nvSpPr>
        <p:spPr>
          <a:xfrm rot="10800000">
            <a:off x="1013791" y="4248605"/>
            <a:ext cx="1729740" cy="814843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j-lt"/>
              <a:ea typeface="+mn-ea"/>
              <a:cs typeface="+mn-cs"/>
            </a:endParaRPr>
          </a:p>
        </p:txBody>
      </p:sp>
      <p:sp>
        <p:nvSpPr>
          <p:cNvPr id="32" name="Rounded Rectangle 31"/>
          <p:cNvSpPr/>
          <p:nvPr userDrawn="1"/>
        </p:nvSpPr>
        <p:spPr>
          <a:xfrm>
            <a:off x="6585483" y="-2913279"/>
            <a:ext cx="1729740" cy="8148430"/>
          </a:xfrm>
          <a:prstGeom prst="roundRect">
            <a:avLst>
              <a:gd name="adj" fmla="val 50000"/>
            </a:avLst>
          </a:prstGeom>
          <a:gradFill flip="none" rotWithShape="1">
            <a:gsLst>
              <a:gs pos="0">
                <a:schemeClr val="accent4">
                  <a:lumMod val="75000"/>
                  <a:alpha val="28000"/>
                </a:schemeClr>
              </a:gs>
              <a:gs pos="100000">
                <a:schemeClr val="accent4">
                  <a:lumMod val="75000"/>
                  <a:alpha val="29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3" name="Rounded Rectangle 32"/>
          <p:cNvSpPr/>
          <p:nvPr userDrawn="1"/>
        </p:nvSpPr>
        <p:spPr>
          <a:xfrm>
            <a:off x="8105451" y="5699195"/>
            <a:ext cx="1729740" cy="8148430"/>
          </a:xfrm>
          <a:prstGeom prst="roundRect">
            <a:avLst>
              <a:gd name="adj" fmla="val 50000"/>
            </a:avLst>
          </a:prstGeom>
          <a:gradFill flip="none" rotWithShape="1">
            <a:gsLst>
              <a:gs pos="0">
                <a:schemeClr val="accent4">
                  <a:lumMod val="75000"/>
                  <a:alpha val="28000"/>
                </a:schemeClr>
              </a:gs>
              <a:gs pos="100000">
                <a:schemeClr val="accent4">
                  <a:lumMod val="75000"/>
                  <a:alpha val="29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4" name="Rounded Rectangle 33"/>
          <p:cNvSpPr/>
          <p:nvPr/>
        </p:nvSpPr>
        <p:spPr>
          <a:xfrm rot="10800000">
            <a:off x="3036073" y="1516172"/>
            <a:ext cx="1729740" cy="814843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 name="Title 1"/>
          <p:cNvSpPr>
            <a:spLocks noGrp="1"/>
          </p:cNvSpPr>
          <p:nvPr>
            <p:ph type="ctrTitle" hasCustomPrompt="1"/>
          </p:nvPr>
        </p:nvSpPr>
        <p:spPr>
          <a:xfrm>
            <a:off x="221393" y="1236689"/>
            <a:ext cx="8112125" cy="2918779"/>
          </a:xfrm>
        </p:spPr>
        <p:txBody>
          <a:bodyPr/>
          <a:lstStyle>
            <a:lvl1pPr>
              <a:lnSpc>
                <a:spcPct val="90000"/>
              </a:lnSpc>
              <a:defRPr sz="6000" b="0" spc="-200" baseline="0">
                <a:solidFill>
                  <a:schemeClr val="bg1"/>
                </a:solidFill>
                <a:latin typeface="+mj-lt"/>
              </a:defRPr>
            </a:lvl1pPr>
          </a:lstStyle>
          <a:p>
            <a:r>
              <a:rPr lang="en-US" dirty="0" smtClean="0"/>
              <a:t>Presentation Title Goes Here</a:t>
            </a:r>
            <a:endParaRPr lang="en-US" dirty="0"/>
          </a:p>
        </p:txBody>
      </p:sp>
      <p:grpSp>
        <p:nvGrpSpPr>
          <p:cNvPr id="4" name="Group 38"/>
          <p:cNvGrpSpPr/>
          <p:nvPr/>
        </p:nvGrpSpPr>
        <p:grpSpPr>
          <a:xfrm>
            <a:off x="341314" y="311151"/>
            <a:ext cx="829170" cy="438358"/>
            <a:chOff x="609600" y="528537"/>
            <a:chExt cx="1444734" cy="763789"/>
          </a:xfrm>
          <a:solidFill>
            <a:schemeClr val="bg1"/>
          </a:solidFill>
        </p:grpSpPr>
        <p:sp>
          <p:nvSpPr>
            <p:cNvPr id="64" name="Rectangle 63"/>
            <p:cNvSpPr>
              <a:spLocks noChangeArrowheads="1"/>
            </p:cNvSpPr>
            <p:nvPr/>
          </p:nvSpPr>
          <p:spPr bwMode="black">
            <a:xfrm>
              <a:off x="1016578" y="1035681"/>
              <a:ext cx="65914" cy="249730"/>
            </a:xfrm>
            <a:prstGeom prst="rect">
              <a:avLst/>
            </a:prstGeom>
            <a:grpFill/>
            <a:ln w="9525">
              <a:noFill/>
              <a:miter lim="800000"/>
              <a:headEnd/>
              <a:tailEnd/>
            </a:ln>
          </p:spPr>
          <p:txBody>
            <a:bodyPr/>
            <a:lstStyle/>
            <a:p>
              <a:endParaRPr lang="en-US">
                <a:latin typeface="+mj-lt"/>
              </a:endParaRPr>
            </a:p>
          </p:txBody>
        </p:sp>
        <p:sp>
          <p:nvSpPr>
            <p:cNvPr id="65" name="Freeform 64"/>
            <p:cNvSpPr>
              <a:spLocks/>
            </p:cNvSpPr>
            <p:nvPr/>
          </p:nvSpPr>
          <p:spPr bwMode="black">
            <a:xfrm>
              <a:off x="1400563" y="1028765"/>
              <a:ext cx="190843" cy="263561"/>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grpFill/>
            <a:ln w="9525">
              <a:noFill/>
              <a:round/>
              <a:headEnd/>
              <a:tailEnd/>
            </a:ln>
          </p:spPr>
          <p:txBody>
            <a:bodyPr/>
            <a:lstStyle/>
            <a:p>
              <a:endParaRPr lang="en-US">
                <a:latin typeface="+mj-lt"/>
              </a:endParaRPr>
            </a:p>
          </p:txBody>
        </p:sp>
        <p:sp>
          <p:nvSpPr>
            <p:cNvPr id="66" name="Freeform 65"/>
            <p:cNvSpPr>
              <a:spLocks/>
            </p:cNvSpPr>
            <p:nvPr/>
          </p:nvSpPr>
          <p:spPr bwMode="black">
            <a:xfrm>
              <a:off x="740661" y="1028765"/>
              <a:ext cx="190843" cy="263561"/>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grpFill/>
            <a:ln w="9525">
              <a:noFill/>
              <a:round/>
              <a:headEnd/>
              <a:tailEnd/>
            </a:ln>
          </p:spPr>
          <p:txBody>
            <a:bodyPr/>
            <a:lstStyle/>
            <a:p>
              <a:endParaRPr lang="en-US">
                <a:latin typeface="+mj-lt"/>
              </a:endParaRPr>
            </a:p>
          </p:txBody>
        </p:sp>
        <p:sp>
          <p:nvSpPr>
            <p:cNvPr id="67" name="Freeform 66"/>
            <p:cNvSpPr>
              <a:spLocks noEditPoints="1"/>
            </p:cNvSpPr>
            <p:nvPr/>
          </p:nvSpPr>
          <p:spPr bwMode="black">
            <a:xfrm>
              <a:off x="1660385" y="1028765"/>
              <a:ext cx="262122" cy="263561"/>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grpFill/>
            <a:ln w="9525">
              <a:noFill/>
              <a:round/>
              <a:headEnd/>
              <a:tailEnd/>
            </a:ln>
          </p:spPr>
          <p:txBody>
            <a:bodyPr/>
            <a:lstStyle/>
            <a:p>
              <a:endParaRPr lang="en-US">
                <a:latin typeface="+mj-lt"/>
              </a:endParaRPr>
            </a:p>
          </p:txBody>
        </p:sp>
        <p:sp>
          <p:nvSpPr>
            <p:cNvPr id="68" name="Freeform 67"/>
            <p:cNvSpPr>
              <a:spLocks/>
            </p:cNvSpPr>
            <p:nvPr/>
          </p:nvSpPr>
          <p:spPr bwMode="black">
            <a:xfrm>
              <a:off x="1167566" y="1028765"/>
              <a:ext cx="170916" cy="263561"/>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grpFill/>
            <a:ln w="9525">
              <a:noFill/>
              <a:round/>
              <a:headEnd/>
              <a:tailEnd/>
            </a:ln>
          </p:spPr>
          <p:txBody>
            <a:bodyPr/>
            <a:lstStyle/>
            <a:p>
              <a:endParaRPr lang="en-US">
                <a:latin typeface="+mj-lt"/>
              </a:endParaRPr>
            </a:p>
          </p:txBody>
        </p:sp>
        <p:sp>
          <p:nvSpPr>
            <p:cNvPr id="69" name="Freeform 68"/>
            <p:cNvSpPr>
              <a:spLocks/>
            </p:cNvSpPr>
            <p:nvPr/>
          </p:nvSpPr>
          <p:spPr bwMode="black">
            <a:xfrm>
              <a:off x="609600" y="732931"/>
              <a:ext cx="62081" cy="128323"/>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sp>
          <p:nvSpPr>
            <p:cNvPr id="70" name="Freeform 69"/>
            <p:cNvSpPr>
              <a:spLocks/>
            </p:cNvSpPr>
            <p:nvPr/>
          </p:nvSpPr>
          <p:spPr bwMode="black">
            <a:xfrm>
              <a:off x="783581"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grpFill/>
            <a:ln w="9525">
              <a:noFill/>
              <a:round/>
              <a:headEnd/>
              <a:tailEnd/>
            </a:ln>
          </p:spPr>
          <p:txBody>
            <a:bodyPr/>
            <a:lstStyle/>
            <a:p>
              <a:endParaRPr lang="en-US">
                <a:latin typeface="+mj-lt"/>
              </a:endParaRPr>
            </a:p>
          </p:txBody>
        </p:sp>
        <p:sp>
          <p:nvSpPr>
            <p:cNvPr id="71" name="Freeform 70"/>
            <p:cNvSpPr>
              <a:spLocks/>
            </p:cNvSpPr>
            <p:nvPr/>
          </p:nvSpPr>
          <p:spPr bwMode="black">
            <a:xfrm>
              <a:off x="954497" y="528537"/>
              <a:ext cx="62081" cy="394958"/>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72" name="Freeform 71"/>
            <p:cNvSpPr>
              <a:spLocks/>
            </p:cNvSpPr>
            <p:nvPr/>
          </p:nvSpPr>
          <p:spPr bwMode="black">
            <a:xfrm>
              <a:off x="1128478"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73" name="Freeform 72"/>
            <p:cNvSpPr>
              <a:spLocks/>
            </p:cNvSpPr>
            <p:nvPr/>
          </p:nvSpPr>
          <p:spPr bwMode="black">
            <a:xfrm>
              <a:off x="1298627" y="732931"/>
              <a:ext cx="65914" cy="128323"/>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grpFill/>
            <a:ln w="9525">
              <a:noFill/>
              <a:round/>
              <a:headEnd/>
              <a:tailEnd/>
            </a:ln>
          </p:spPr>
          <p:txBody>
            <a:bodyPr/>
            <a:lstStyle/>
            <a:p>
              <a:endParaRPr lang="en-US">
                <a:latin typeface="+mj-lt"/>
              </a:endParaRPr>
            </a:p>
          </p:txBody>
        </p:sp>
        <p:sp>
          <p:nvSpPr>
            <p:cNvPr id="74" name="Freeform 73"/>
            <p:cNvSpPr>
              <a:spLocks/>
            </p:cNvSpPr>
            <p:nvPr/>
          </p:nvSpPr>
          <p:spPr bwMode="black">
            <a:xfrm>
              <a:off x="1472608"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75" name="Freeform 74"/>
            <p:cNvSpPr>
              <a:spLocks/>
            </p:cNvSpPr>
            <p:nvPr/>
          </p:nvSpPr>
          <p:spPr bwMode="black">
            <a:xfrm>
              <a:off x="1646590" y="528537"/>
              <a:ext cx="62848" cy="394958"/>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76" name="Freeform 75"/>
            <p:cNvSpPr>
              <a:spLocks/>
            </p:cNvSpPr>
            <p:nvPr/>
          </p:nvSpPr>
          <p:spPr bwMode="black">
            <a:xfrm>
              <a:off x="1817505"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77" name="Freeform 76"/>
            <p:cNvSpPr>
              <a:spLocks/>
            </p:cNvSpPr>
            <p:nvPr/>
          </p:nvSpPr>
          <p:spPr bwMode="black">
            <a:xfrm>
              <a:off x="1991486" y="732931"/>
              <a:ext cx="62848" cy="128323"/>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grpSp>
      <p:sp>
        <p:nvSpPr>
          <p:cNvPr id="3" name="Subtitle 2"/>
          <p:cNvSpPr>
            <a:spLocks noGrp="1"/>
          </p:cNvSpPr>
          <p:nvPr>
            <p:ph type="subTitle" idx="1" hasCustomPrompt="1"/>
          </p:nvPr>
        </p:nvSpPr>
        <p:spPr>
          <a:xfrm>
            <a:off x="236383" y="4464068"/>
            <a:ext cx="8112126" cy="384175"/>
          </a:xfrm>
        </p:spPr>
        <p:txBody>
          <a:bodyPr>
            <a:normAutofit/>
          </a:bodyPr>
          <a:lstStyle>
            <a:lvl1pPr marL="0" indent="0" algn="l">
              <a:buNone/>
              <a:defRPr sz="20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 Name and Title Go Here</a:t>
            </a:r>
            <a:endParaRPr lang="en-US" dirty="0"/>
          </a:p>
        </p:txBody>
      </p:sp>
      <p:sp>
        <p:nvSpPr>
          <p:cNvPr id="58" name="Rectangle 5"/>
          <p:cNvSpPr>
            <a:spLocks noChangeArrowheads="1"/>
          </p:cNvSpPr>
          <p:nvPr/>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chemeClr val="bg2"/>
                </a:solidFill>
                <a:latin typeface="+mj-lt"/>
              </a:rPr>
              <a:t>Cisco Confidential</a:t>
            </a:r>
          </a:p>
        </p:txBody>
      </p:sp>
      <p:sp>
        <p:nvSpPr>
          <p:cNvPr id="59" name="Rectangle 7"/>
          <p:cNvSpPr>
            <a:spLocks noChangeArrowheads="1"/>
          </p:cNvSpPr>
          <p:nvPr/>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2"/>
                </a:solidFill>
                <a:latin typeface="+mj-lt"/>
              </a:rPr>
              <a:pPr algn="r" defTabSz="814388">
                <a:lnSpc>
                  <a:spcPct val="100000"/>
                </a:lnSpc>
              </a:pPr>
              <a:t>‹#›</a:t>
            </a:fld>
            <a:endParaRPr lang="en-US" sz="600" dirty="0">
              <a:solidFill>
                <a:schemeClr val="bg2"/>
              </a:solidFill>
              <a:latin typeface="+mj-lt"/>
            </a:endParaRPr>
          </a:p>
        </p:txBody>
      </p:sp>
      <p:sp>
        <p:nvSpPr>
          <p:cNvPr id="36"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2010 Cisco and/or its affiliates. All rights reserved.</a:t>
            </a:r>
            <a:endParaRPr lang="en-US" sz="600" dirty="0">
              <a:solidFill>
                <a:srgbClr val="FFFFFF"/>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repeatCount="indefinite" accel="50000" decel="50000" autoRev="1" fill="remove" grpId="0" nodeType="withEffect">
                                  <p:stCondLst>
                                    <p:cond delay="1500"/>
                                  </p:stCondLst>
                                  <p:childTnLst>
                                    <p:animMotion origin="layout" path="M -2.77778E-6 -2.22045E-16 L -2.77778E-6 -1.425 " pathEditMode="fixed" rAng="0" ptsTypes="AA">
                                      <p:cBhvr>
                                        <p:cTn id="6" dur="4500" fill="hold"/>
                                        <p:tgtEl>
                                          <p:spTgt spid="33"/>
                                        </p:tgtEl>
                                        <p:attrNameLst>
                                          <p:attrName>ppt_x</p:attrName>
                                          <p:attrName>ppt_y</p:attrName>
                                        </p:attrNameLst>
                                      </p:cBhvr>
                                      <p:rCtr x="0" y="-712"/>
                                    </p:animMotion>
                                  </p:childTnLst>
                                </p:cTn>
                              </p:par>
                              <p:par>
                                <p:cTn id="7" presetID="42" presetClass="path" presetSubtype="0" repeatCount="indefinite" accel="50000" decel="50000" autoRev="1" fill="hold" grpId="0" nodeType="withEffect">
                                  <p:stCondLst>
                                    <p:cond delay="0"/>
                                  </p:stCondLst>
                                  <p:childTnLst>
                                    <p:animMotion origin="layout" path="M 3.05556E-6 -2.96296E-6 L 3.05556E-6 0.88611 " pathEditMode="fixed" rAng="0" ptsTypes="AA">
                                      <p:cBhvr>
                                        <p:cTn id="8" dur="4500" fill="hold"/>
                                        <p:tgtEl>
                                          <p:spTgt spid="32"/>
                                        </p:tgtEl>
                                        <p:attrNameLst>
                                          <p:attrName>ppt_x</p:attrName>
                                          <p:attrName>ppt_y</p:attrName>
                                        </p:attrNameLst>
                                      </p:cBhvr>
                                      <p:rCtr x="0" y="443"/>
                                    </p:animMotion>
                                  </p:childTnLst>
                                </p:cTn>
                              </p:par>
                              <p:par>
                                <p:cTn id="9" presetID="64" presetClass="path" presetSubtype="0" repeatCount="indefinite" accel="50000" decel="50000" autoRev="1" fill="hold" grpId="0" nodeType="withEffect">
                                  <p:stCondLst>
                                    <p:cond delay="1400"/>
                                  </p:stCondLst>
                                  <p:childTnLst>
                                    <p:animMotion origin="layout" path="M -2.5E-6 3.7037E-6 L -2.5E-6 -1.33195 " pathEditMode="fixed" rAng="0" ptsTypes="AA">
                                      <p:cBhvr>
                                        <p:cTn id="10" dur="4500" fill="hold"/>
                                        <p:tgtEl>
                                          <p:spTgt spid="34"/>
                                        </p:tgtEl>
                                        <p:attrNameLst>
                                          <p:attrName>ppt_x</p:attrName>
                                          <p:attrName>ppt_y</p:attrName>
                                        </p:attrNameLst>
                                      </p:cBhvr>
                                      <p:rCtr x="0" y="-666"/>
                                    </p:animMotion>
                                  </p:childTnLst>
                                </p:cTn>
                              </p:par>
                              <p:par>
                                <p:cTn id="11" presetID="64" presetClass="path" presetSubtype="0" repeatCount="indefinite" accel="50000" decel="50000" autoRev="1" fill="hold" grpId="0" nodeType="withEffect">
                                  <p:stCondLst>
                                    <p:cond delay="3600"/>
                                  </p:stCondLst>
                                  <p:childTnLst>
                                    <p:animMotion origin="layout" path="M -1.94444E-6 4.07407E-6 L -1.94444E-6 -1.42084 " pathEditMode="fixed" rAng="0" ptsTypes="AA">
                                      <p:cBhvr>
                                        <p:cTn id="12" dur="4500" fill="hold"/>
                                        <p:tgtEl>
                                          <p:spTgt spid="31"/>
                                        </p:tgtEl>
                                        <p:attrNameLst>
                                          <p:attrName>ppt_x</p:attrName>
                                          <p:attrName>ppt_y</p:attrName>
                                        </p:attrNameLst>
                                      </p:cBhvr>
                                      <p:rCtr x="0" y="-710"/>
                                    </p:animMotion>
                                  </p:childTnLst>
                                </p:cTn>
                              </p:par>
                              <p:par>
                                <p:cTn id="13" presetID="42" presetClass="path" presetSubtype="0" repeatCount="indefinite" accel="50000" decel="50000" autoRev="1" fill="hold" grpId="0" nodeType="withEffect">
                                  <p:stCondLst>
                                    <p:cond delay="900"/>
                                  </p:stCondLst>
                                  <p:childTnLst>
                                    <p:animMotion origin="layout" path="M 1.94444E-6 4.07407E-6 L 1.94444E-6 0.81944 " pathEditMode="fixed" rAng="0" ptsTypes="AA">
                                      <p:cBhvr>
                                        <p:cTn id="14" dur="4500" fill="hold"/>
                                        <p:tgtEl>
                                          <p:spTgt spid="30"/>
                                        </p:tgtEl>
                                        <p:attrNameLst>
                                          <p:attrName>ppt_x</p:attrName>
                                          <p:attrName>ppt_y</p:attrName>
                                        </p:attrNameLst>
                                      </p:cBhvr>
                                      <p:rCtr x="0" y="410"/>
                                    </p:animMotion>
                                  </p:childTnLst>
                                </p:cTn>
                              </p:par>
                              <p:par>
                                <p:cTn id="15" presetID="42" presetClass="path" presetSubtype="0" repeatCount="indefinite" accel="50000" decel="50000" autoRev="1" fill="hold" grpId="0" nodeType="withEffect">
                                  <p:stCondLst>
                                    <p:cond delay="2800"/>
                                  </p:stCondLst>
                                  <p:childTnLst>
                                    <p:animMotion origin="layout" path="M -3.61111E-6 2.59259E-6 L -3.61111E-6 1.19028 " pathEditMode="fixed" rAng="0" ptsTypes="AA">
                                      <p:cBhvr>
                                        <p:cTn id="16" dur="4500" fill="hold"/>
                                        <p:tgtEl>
                                          <p:spTgt spid="29"/>
                                        </p:tgtEl>
                                        <p:attrNameLst>
                                          <p:attrName>ppt_x</p:attrName>
                                          <p:attrName>ppt_y</p:attrName>
                                        </p:attrNameLst>
                                      </p:cBhvr>
                                      <p:rCtr x="0" y="59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2" grpId="0" animBg="1"/>
      <p:bldP spid="33" grpId="0" animBg="1"/>
      <p:bldP spid="34" grpId="0" animBg="1"/>
    </p:bld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Closing Slide-red">
    <p:spTree>
      <p:nvGrpSpPr>
        <p:cNvPr id="1" name=""/>
        <p:cNvGrpSpPr/>
        <p:nvPr/>
      </p:nvGrpSpPr>
      <p:grpSpPr>
        <a:xfrm>
          <a:off x="0" y="0"/>
          <a:ext cx="0" cy="0"/>
          <a:chOff x="0" y="0"/>
          <a:chExt cx="0" cy="0"/>
        </a:xfrm>
      </p:grpSpPr>
      <p:pic>
        <p:nvPicPr>
          <p:cNvPr id="20" name="Picture 19" descr="Complex_Gradient7.jpg"/>
          <p:cNvPicPr>
            <a:picLocks noChangeAspect="1"/>
          </p:cNvPicPr>
          <p:nvPr userDrawn="1"/>
        </p:nvPicPr>
        <p:blipFill>
          <a:blip r:embed="rId2" cstate="print"/>
          <a:srcRect l="1695" r="14438"/>
          <a:stretch>
            <a:fillRect/>
          </a:stretch>
        </p:blipFill>
        <p:spPr>
          <a:xfrm>
            <a:off x="0" y="0"/>
            <a:ext cx="9144000" cy="6858000"/>
          </a:xfrm>
          <a:prstGeom prst="rect">
            <a:avLst/>
          </a:prstGeom>
        </p:spPr>
      </p:pic>
      <p:sp>
        <p:nvSpPr>
          <p:cNvPr id="4" name="Rectangle 3"/>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5" name="Freeform 4"/>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6" name="Freeform 5"/>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7" name="Freeform 6"/>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8" name="Freeform 7"/>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9" name="Freeform 8"/>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0" name="Freeform 9"/>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1" name="Freeform 10"/>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2" name="Freeform 11"/>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4" name="Freeform 13"/>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5" name="Freeform 14"/>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6" name="Freeform 15"/>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7" name="Freeform 16"/>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8" name="Freeform 17"/>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700"/>
                                        <p:tgtEl>
                                          <p:spTgt spid="20"/>
                                        </p:tgtEl>
                                      </p:cBhvr>
                                    </p:animEffect>
                                  </p:childTnLst>
                                </p:cTn>
                              </p:par>
                            </p:childTnLst>
                          </p:cTn>
                        </p:par>
                        <p:par>
                          <p:cTn id="8" fill="hold">
                            <p:stCondLst>
                              <p:cond delay="700"/>
                            </p:stCondLst>
                            <p:childTnLst>
                              <p:par>
                                <p:cTn id="9" presetID="10" presetClass="entr" presetSubtype="0" fill="hold" grpId="1"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700"/>
                                        <p:tgtEl>
                                          <p:spTgt spid="9"/>
                                        </p:tgtEl>
                                      </p:cBhvr>
                                    </p:animEffect>
                                  </p:childTnLst>
                                </p:cTn>
                              </p:par>
                              <p:par>
                                <p:cTn id="12" presetID="10" presetClass="entr" presetSubtype="0" fill="hold" grpId="1" nodeType="with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700"/>
                                        <p:tgtEl>
                                          <p:spTgt spid="11"/>
                                        </p:tgtEl>
                                      </p:cBhvr>
                                    </p:animEffect>
                                  </p:childTnLst>
                                </p:cTn>
                              </p:par>
                              <p:par>
                                <p:cTn id="15" presetID="10" presetClass="entr" presetSubtype="0" fill="hold" grpId="1"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700"/>
                                        <p:tgtEl>
                                          <p:spTgt spid="14"/>
                                        </p:tgtEl>
                                      </p:cBhvr>
                                    </p:animEffect>
                                  </p:childTnLst>
                                </p:cTn>
                              </p:par>
                              <p:par>
                                <p:cTn id="18" presetID="10" presetClass="entr" presetSubtype="0" fill="hold" grpId="1" nodeType="with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fade">
                                      <p:cBhvr>
                                        <p:cTn id="20" dur="700"/>
                                        <p:tgtEl>
                                          <p:spTgt spid="16"/>
                                        </p:tgtEl>
                                      </p:cBhvr>
                                    </p:animEffect>
                                  </p:childTnLst>
                                </p:cTn>
                              </p:par>
                              <p:par>
                                <p:cTn id="21" presetID="10" presetClass="entr" presetSubtype="0" fill="hold" grpId="1"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700"/>
                                        <p:tgtEl>
                                          <p:spTgt spid="18"/>
                                        </p:tgtEl>
                                      </p:cBhvr>
                                    </p:animEffect>
                                  </p:childTnLst>
                                </p:cTn>
                              </p:par>
                              <p:par>
                                <p:cTn id="24" presetID="10" presetClass="entr" presetSubtype="0" fill="hold" grpId="1"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700"/>
                                        <p:tgtEl>
                                          <p:spTgt spid="10"/>
                                        </p:tgtEl>
                                      </p:cBhvr>
                                    </p:animEffect>
                                  </p:childTnLst>
                                </p:cTn>
                              </p:par>
                              <p:par>
                                <p:cTn id="27" presetID="10" presetClass="entr" presetSubtype="0" fill="hold" grpId="1" nodeType="with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700"/>
                                        <p:tgtEl>
                                          <p:spTgt spid="12"/>
                                        </p:tgtEl>
                                      </p:cBhvr>
                                    </p:animEffect>
                                  </p:childTnLst>
                                </p:cTn>
                              </p:par>
                              <p:par>
                                <p:cTn id="30" presetID="10" presetClass="entr" presetSubtype="0" fill="hold" grpId="1"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700"/>
                                        <p:tgtEl>
                                          <p:spTgt spid="15"/>
                                        </p:tgtEl>
                                      </p:cBhvr>
                                    </p:animEffect>
                                  </p:childTnLst>
                                </p:cTn>
                              </p:par>
                              <p:par>
                                <p:cTn id="33" presetID="10" presetClass="entr" presetSubtype="0" fill="hold" grpId="1" nodeType="with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700"/>
                                        <p:tgtEl>
                                          <p:spTgt spid="17"/>
                                        </p:tgtEl>
                                      </p:cBhvr>
                                    </p:animEffect>
                                  </p:childTnLst>
                                </p:cTn>
                              </p:par>
                              <p:par>
                                <p:cTn id="36" presetID="42" presetClass="path" presetSubtype="0" accel="50000" decel="50000" fill="hold" grpId="0" nodeType="withEffect">
                                  <p:stCondLst>
                                    <p:cond delay="0"/>
                                  </p:stCondLst>
                                  <p:childTnLst>
                                    <p:animMotion origin="layout" path="M -5.55556E-7 -1.91391E-6 L -5.55556E-7 0.02314 " pathEditMode="relative" rAng="0" ptsTypes="AA">
                                      <p:cBhvr>
                                        <p:cTn id="37" dur="700" spd="-100000" fill="hold"/>
                                        <p:tgtEl>
                                          <p:spTgt spid="9"/>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11"/>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0 -1.91391E-6 L 0 0.02314 " pathEditMode="relative" rAng="0" ptsTypes="AA">
                                      <p:cBhvr>
                                        <p:cTn id="41" dur="700" spd="-100000" fill="hold"/>
                                        <p:tgtEl>
                                          <p:spTgt spid="14"/>
                                        </p:tgtEl>
                                        <p:attrNameLst>
                                          <p:attrName>ppt_x</p:attrName>
                                          <p:attrName>ppt_y</p:attrName>
                                        </p:attrNameLst>
                                      </p:cBhvr>
                                      <p:rCtr x="0" y="12"/>
                                    </p:animMotion>
                                  </p:childTnLst>
                                </p:cTn>
                              </p:par>
                              <p:par>
                                <p:cTn id="42" presetID="42" presetClass="path" presetSubtype="0" accel="50000" decel="50000" fill="hold" grpId="0" nodeType="withEffect">
                                  <p:stCondLst>
                                    <p:cond delay="0"/>
                                  </p:stCondLst>
                                  <p:childTnLst>
                                    <p:animMotion origin="layout" path="M -4.72222E-6 -1.93242E-6 L -4.72222E-6 0.02962 " pathEditMode="relative" rAng="0" ptsTypes="AA">
                                      <p:cBhvr>
                                        <p:cTn id="43" dur="700" spd="-100000" fill="hold"/>
                                        <p:tgtEl>
                                          <p:spTgt spid="16"/>
                                        </p:tgtEl>
                                        <p:attrNameLst>
                                          <p:attrName>ppt_x</p:attrName>
                                          <p:attrName>ppt_y</p:attrName>
                                        </p:attrNameLst>
                                      </p:cBhvr>
                                      <p:rCtr x="0" y="15"/>
                                    </p:animMotion>
                                  </p:childTnLst>
                                </p:cTn>
                              </p:par>
                              <p:par>
                                <p:cTn id="44" presetID="42" presetClass="path" presetSubtype="0" accel="50000" decel="50000" fill="hold" grpId="0" nodeType="withEffect">
                                  <p:stCondLst>
                                    <p:cond delay="0"/>
                                  </p:stCondLst>
                                  <p:childTnLst>
                                    <p:animMotion origin="layout" path="M 4.16667E-6 -1.91391E-6 L 4.16667E-6 0.02314 " pathEditMode="relative" rAng="0" ptsTypes="AA">
                                      <p:cBhvr>
                                        <p:cTn id="45" dur="700" spd="-100000" fill="hold"/>
                                        <p:tgtEl>
                                          <p:spTgt spid="18"/>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2.77778E-7 2.36056E-6 L 2.77778E-7 -0.02338 " pathEditMode="relative" rAng="0" ptsTypes="AA">
                                      <p:cBhvr>
                                        <p:cTn id="47" dur="700" spd="-100000" fill="hold"/>
                                        <p:tgtEl>
                                          <p:spTgt spid="10"/>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8.33333E-7 2.36056E-6 L -8.33333E-7 -0.02338 " pathEditMode="relative" rAng="0" ptsTypes="AA">
                                      <p:cBhvr>
                                        <p:cTn id="49" dur="700" spd="-100000" fill="hold"/>
                                        <p:tgtEl>
                                          <p:spTgt spid="12"/>
                                        </p:tgtEl>
                                        <p:attrNameLst>
                                          <p:attrName>ppt_x</p:attrName>
                                          <p:attrName>ppt_y</p:attrName>
                                        </p:attrNameLst>
                                      </p:cBhvr>
                                      <p:rCtr x="0" y="-12"/>
                                    </p:animMotion>
                                  </p:childTnLst>
                                </p:cTn>
                              </p:par>
                              <p:par>
                                <p:cTn id="50" presetID="64" presetClass="path" presetSubtype="0" accel="50000" decel="50000" fill="hold" grpId="0" nodeType="withEffect">
                                  <p:stCondLst>
                                    <p:cond delay="0"/>
                                  </p:stCondLst>
                                  <p:childTnLst>
                                    <p:animMotion origin="layout" path="M 4.44444E-6 2.36056E-6 L 4.44444E-6 -0.02338 " pathEditMode="relative" rAng="0" ptsTypes="AA">
                                      <p:cBhvr>
                                        <p:cTn id="51" dur="700" spd="-100000" fill="hold"/>
                                        <p:tgtEl>
                                          <p:spTgt spid="15"/>
                                        </p:tgtEl>
                                        <p:attrNameLst>
                                          <p:attrName>ppt_x</p:attrName>
                                          <p:attrName>ppt_y</p:attrName>
                                        </p:attrNameLst>
                                      </p:cBhvr>
                                      <p:rCtr x="0" y="-12"/>
                                    </p:animMotion>
                                  </p:childTnLst>
                                </p:cTn>
                              </p:par>
                              <p:par>
                                <p:cTn id="52" presetID="64" presetClass="path" presetSubtype="0" accel="50000" decel="50000" fill="hold" grpId="0" nodeType="withEffect">
                                  <p:stCondLst>
                                    <p:cond delay="0"/>
                                  </p:stCondLst>
                                  <p:childTnLst>
                                    <p:animMotion origin="layout" path="M 3.33333E-6 2.36056E-6 L 3.33333E-6 -0.02338 " pathEditMode="relative" rAng="0" ptsTypes="AA">
                                      <p:cBhvr>
                                        <p:cTn id="53" dur="700" spd="-100000" fill="hold"/>
                                        <p:tgtEl>
                                          <p:spTgt spid="17"/>
                                        </p:tgtEl>
                                        <p:attrNameLst>
                                          <p:attrName>ppt_x</p:attrName>
                                          <p:attrName>ppt_y</p:attrName>
                                        </p:attrNameLst>
                                      </p:cBhvr>
                                      <p:rCtr x="0" y="-12"/>
                                    </p:animMotion>
                                  </p:childTnLst>
                                </p:cTn>
                              </p:par>
                            </p:childTnLst>
                          </p:cTn>
                        </p:par>
                        <p:par>
                          <p:cTn id="54" fill="hold">
                            <p:stCondLst>
                              <p:cond delay="1400"/>
                            </p:stCondLst>
                            <p:childTnLst>
                              <p:par>
                                <p:cTn id="55" presetID="10" presetClass="entr" presetSubtype="0" fill="hold" grpId="0" nodeType="after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fade">
                                      <p:cBhvr>
                                        <p:cTn id="57" dur="700"/>
                                        <p:tgtEl>
                                          <p:spTgt spid="6"/>
                                        </p:tgtEl>
                                      </p:cBhvr>
                                    </p:animEffect>
                                  </p:childTnLst>
                                </p:cTn>
                              </p:par>
                              <p:par>
                                <p:cTn id="58" presetID="10" presetClass="entr" presetSubtype="0" fill="hold" grpId="0" nodeType="withEffect">
                                  <p:stCondLst>
                                    <p:cond delay="100"/>
                                  </p:stCondLst>
                                  <p:childTnLst>
                                    <p:set>
                                      <p:cBhvr>
                                        <p:cTn id="59" dur="1" fill="hold">
                                          <p:stCondLst>
                                            <p:cond delay="0"/>
                                          </p:stCondLst>
                                        </p:cTn>
                                        <p:tgtEl>
                                          <p:spTgt spid="4"/>
                                        </p:tgtEl>
                                        <p:attrNameLst>
                                          <p:attrName>style.visibility</p:attrName>
                                        </p:attrNameLst>
                                      </p:cBhvr>
                                      <p:to>
                                        <p:strVal val="visible"/>
                                      </p:to>
                                    </p:set>
                                    <p:animEffect transition="in" filter="fade">
                                      <p:cBhvr>
                                        <p:cTn id="60" dur="700"/>
                                        <p:tgtEl>
                                          <p:spTgt spid="4"/>
                                        </p:tgtEl>
                                      </p:cBhvr>
                                    </p:animEffect>
                                  </p:childTnLst>
                                </p:cTn>
                              </p:par>
                              <p:par>
                                <p:cTn id="61" presetID="10" presetClass="entr" presetSubtype="0" fill="hold" grpId="0" nodeType="withEffect">
                                  <p:stCondLst>
                                    <p:cond delay="200"/>
                                  </p:stCondLst>
                                  <p:childTnLst>
                                    <p:set>
                                      <p:cBhvr>
                                        <p:cTn id="62" dur="1" fill="hold">
                                          <p:stCondLst>
                                            <p:cond delay="0"/>
                                          </p:stCondLst>
                                        </p:cTn>
                                        <p:tgtEl>
                                          <p:spTgt spid="8"/>
                                        </p:tgtEl>
                                        <p:attrNameLst>
                                          <p:attrName>style.visibility</p:attrName>
                                        </p:attrNameLst>
                                      </p:cBhvr>
                                      <p:to>
                                        <p:strVal val="visible"/>
                                      </p:to>
                                    </p:set>
                                    <p:animEffect transition="in" filter="fade">
                                      <p:cBhvr>
                                        <p:cTn id="63" dur="700"/>
                                        <p:tgtEl>
                                          <p:spTgt spid="8"/>
                                        </p:tgtEl>
                                      </p:cBhvr>
                                    </p:animEffect>
                                  </p:childTnLst>
                                </p:cTn>
                              </p:par>
                              <p:par>
                                <p:cTn id="64" presetID="10" presetClass="entr" presetSubtype="0" fill="hold" grpId="0" nodeType="withEffect">
                                  <p:stCondLst>
                                    <p:cond delay="300"/>
                                  </p:stCondLst>
                                  <p:childTnLst>
                                    <p:set>
                                      <p:cBhvr>
                                        <p:cTn id="65" dur="1" fill="hold">
                                          <p:stCondLst>
                                            <p:cond delay="0"/>
                                          </p:stCondLst>
                                        </p:cTn>
                                        <p:tgtEl>
                                          <p:spTgt spid="5"/>
                                        </p:tgtEl>
                                        <p:attrNameLst>
                                          <p:attrName>style.visibility</p:attrName>
                                        </p:attrNameLst>
                                      </p:cBhvr>
                                      <p:to>
                                        <p:strVal val="visible"/>
                                      </p:to>
                                    </p:set>
                                    <p:animEffect transition="in" filter="fade">
                                      <p:cBhvr>
                                        <p:cTn id="66" dur="700"/>
                                        <p:tgtEl>
                                          <p:spTgt spid="5"/>
                                        </p:tgtEl>
                                      </p:cBhvr>
                                    </p:animEffect>
                                  </p:childTnLst>
                                </p:cTn>
                              </p:par>
                              <p:par>
                                <p:cTn id="67" presetID="10" presetClass="entr" presetSubtype="0" fill="hold" grpId="0" nodeType="withEffect">
                                  <p:stCondLst>
                                    <p:cond delay="400"/>
                                  </p:stCondLst>
                                  <p:childTnLst>
                                    <p:set>
                                      <p:cBhvr>
                                        <p:cTn id="68" dur="1" fill="hold">
                                          <p:stCondLst>
                                            <p:cond delay="0"/>
                                          </p:stCondLst>
                                        </p:cTn>
                                        <p:tgtEl>
                                          <p:spTgt spid="7"/>
                                        </p:tgtEl>
                                        <p:attrNameLst>
                                          <p:attrName>style.visibility</p:attrName>
                                        </p:attrNameLst>
                                      </p:cBhvr>
                                      <p:to>
                                        <p:strVal val="visible"/>
                                      </p:to>
                                    </p:set>
                                    <p:animEffect transition="in" filter="fade">
                                      <p:cBhvr>
                                        <p:cTn id="69"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9" grpId="1" animBg="1"/>
      <p:bldP spid="10" grpId="0" animBg="1"/>
      <p:bldP spid="10" grpId="1" animBg="1"/>
      <p:bldP spid="11" grpId="0" animBg="1"/>
      <p:bldP spid="11" grpId="1" animBg="1"/>
      <p:bldP spid="12" grpId="0" animBg="1"/>
      <p:bldP spid="12"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Closing Slide-red thank you">
    <p:spTree>
      <p:nvGrpSpPr>
        <p:cNvPr id="1" name=""/>
        <p:cNvGrpSpPr/>
        <p:nvPr/>
      </p:nvGrpSpPr>
      <p:grpSpPr>
        <a:xfrm>
          <a:off x="0" y="0"/>
          <a:ext cx="0" cy="0"/>
          <a:chOff x="0" y="0"/>
          <a:chExt cx="0" cy="0"/>
        </a:xfrm>
      </p:grpSpPr>
      <p:pic>
        <p:nvPicPr>
          <p:cNvPr id="18" name="Picture 17" descr="Complex_Gradient7.jpg"/>
          <p:cNvPicPr>
            <a:picLocks noChangeAspect="1"/>
          </p:cNvPicPr>
          <p:nvPr userDrawn="1"/>
        </p:nvPicPr>
        <p:blipFill>
          <a:blip r:embed="rId2" cstate="print"/>
          <a:srcRect l="1695" r="14438"/>
          <a:stretch>
            <a:fillRect/>
          </a:stretch>
        </p:blipFill>
        <p:spPr>
          <a:xfrm>
            <a:off x="0" y="0"/>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sp>
        <p:nvSpPr>
          <p:cNvPr id="19" name="Rectangle 18"/>
          <p:cNvSpPr>
            <a:spLocks noChangeArrowheads="1"/>
          </p:cNvSpPr>
          <p:nvPr/>
        </p:nvSpPr>
        <p:spPr bwMode="black">
          <a:xfrm>
            <a:off x="6312989" y="3708603"/>
            <a:ext cx="116616" cy="441827"/>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35" name="Freeform 34"/>
          <p:cNvSpPr>
            <a:spLocks/>
          </p:cNvSpPr>
          <p:nvPr/>
        </p:nvSpPr>
        <p:spPr bwMode="black">
          <a:xfrm>
            <a:off x="6992342" y="3697605"/>
            <a:ext cx="337642" cy="466297"/>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6" name="Freeform 35"/>
          <p:cNvSpPr>
            <a:spLocks/>
          </p:cNvSpPr>
          <p:nvPr userDrawn="1"/>
        </p:nvSpPr>
        <p:spPr bwMode="black">
          <a:xfrm>
            <a:off x="5824831" y="3697605"/>
            <a:ext cx="337642" cy="466297"/>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7" name="Freeform 36"/>
          <p:cNvSpPr>
            <a:spLocks noEditPoints="1"/>
          </p:cNvSpPr>
          <p:nvPr/>
        </p:nvSpPr>
        <p:spPr bwMode="black">
          <a:xfrm>
            <a:off x="7452023" y="3697605"/>
            <a:ext cx="463750" cy="466297"/>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38" name="Freeform 37"/>
          <p:cNvSpPr>
            <a:spLocks/>
          </p:cNvSpPr>
          <p:nvPr/>
        </p:nvSpPr>
        <p:spPr bwMode="black">
          <a:xfrm>
            <a:off x="6580117" y="3697605"/>
            <a:ext cx="302387" cy="466297"/>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9" name="Freeform 38"/>
          <p:cNvSpPr>
            <a:spLocks/>
          </p:cNvSpPr>
          <p:nvPr/>
        </p:nvSpPr>
        <p:spPr bwMode="black">
          <a:xfrm>
            <a:off x="5592955" y="3082440"/>
            <a:ext cx="109835" cy="22703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40" name="Freeform 39"/>
          <p:cNvSpPr>
            <a:spLocks/>
          </p:cNvSpPr>
          <p:nvPr/>
        </p:nvSpPr>
        <p:spPr bwMode="black">
          <a:xfrm>
            <a:off x="5900764" y="2930180"/>
            <a:ext cx="109835" cy="379291"/>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41" name="Freeform 40"/>
          <p:cNvSpPr>
            <a:spLocks/>
          </p:cNvSpPr>
          <p:nvPr/>
        </p:nvSpPr>
        <p:spPr bwMode="black">
          <a:xfrm>
            <a:off x="6203154" y="2720822"/>
            <a:ext cx="109835" cy="69876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42" name="Freeform 41"/>
          <p:cNvSpPr>
            <a:spLocks/>
          </p:cNvSpPr>
          <p:nvPr/>
        </p:nvSpPr>
        <p:spPr bwMode="black">
          <a:xfrm>
            <a:off x="6510963" y="2930181"/>
            <a:ext cx="109835" cy="3792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43" name="Freeform 42"/>
          <p:cNvSpPr>
            <a:spLocks/>
          </p:cNvSpPr>
          <p:nvPr/>
        </p:nvSpPr>
        <p:spPr bwMode="black">
          <a:xfrm>
            <a:off x="6811994" y="3082440"/>
            <a:ext cx="116616" cy="227031"/>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44" name="Freeform 43"/>
          <p:cNvSpPr>
            <a:spLocks/>
          </p:cNvSpPr>
          <p:nvPr/>
        </p:nvSpPr>
        <p:spPr bwMode="black">
          <a:xfrm>
            <a:off x="7119806" y="2930181"/>
            <a:ext cx="111191" cy="379290"/>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45" name="Freeform 44"/>
          <p:cNvSpPr>
            <a:spLocks/>
          </p:cNvSpPr>
          <p:nvPr/>
        </p:nvSpPr>
        <p:spPr bwMode="black">
          <a:xfrm>
            <a:off x="7427618" y="2720823"/>
            <a:ext cx="111191" cy="698766"/>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46" name="Freeform 45"/>
          <p:cNvSpPr>
            <a:spLocks/>
          </p:cNvSpPr>
          <p:nvPr/>
        </p:nvSpPr>
        <p:spPr bwMode="black">
          <a:xfrm>
            <a:off x="7730002" y="2930181"/>
            <a:ext cx="111191" cy="379290"/>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47" name="Freeform 46"/>
          <p:cNvSpPr>
            <a:spLocks/>
          </p:cNvSpPr>
          <p:nvPr/>
        </p:nvSpPr>
        <p:spPr bwMode="black">
          <a:xfrm>
            <a:off x="8037814" y="3082440"/>
            <a:ext cx="111191" cy="227031"/>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700"/>
                                        <p:tgtEl>
                                          <p:spTgt spid="18"/>
                                        </p:tgtEl>
                                      </p:cBhvr>
                                    </p:animEffect>
                                  </p:childTnLst>
                                </p:cTn>
                              </p:par>
                            </p:childTnLst>
                          </p:cTn>
                        </p:par>
                        <p:par>
                          <p:cTn id="8" fill="hold">
                            <p:stCondLst>
                              <p:cond delay="700"/>
                            </p:stCondLst>
                            <p:childTnLst>
                              <p:par>
                                <p:cTn id="9" presetID="10" presetClass="entr" presetSubtype="0" fill="hold" grpId="0" nodeType="afterEffect">
                                  <p:stCondLst>
                                    <p:cond delay="0"/>
                                  </p:stCondLst>
                                  <p:iterate type="lt">
                                    <p:tmPct val="6250"/>
                                  </p:iterate>
                                  <p:childTnLst>
                                    <p:set>
                                      <p:cBhvr>
                                        <p:cTn id="10" dur="1" fill="hold">
                                          <p:stCondLst>
                                            <p:cond delay="0"/>
                                          </p:stCondLst>
                                        </p:cTn>
                                        <p:tgtEl>
                                          <p:spTgt spid="34"/>
                                        </p:tgtEl>
                                        <p:attrNameLst>
                                          <p:attrName>style.visibility</p:attrName>
                                        </p:attrNameLst>
                                      </p:cBhvr>
                                      <p:to>
                                        <p:strVal val="visible"/>
                                      </p:to>
                                    </p:set>
                                    <p:animEffect transition="in" filter="fade">
                                      <p:cBhvr>
                                        <p:cTn id="11" dur="1000"/>
                                        <p:tgtEl>
                                          <p:spTgt spid="34"/>
                                        </p:tgtEl>
                                      </p:cBhvr>
                                    </p:animEffect>
                                  </p:childTnLst>
                                </p:cTn>
                              </p:par>
                            </p:childTnLst>
                          </p:cTn>
                        </p:par>
                        <p:par>
                          <p:cTn id="12" fill="hold">
                            <p:stCondLst>
                              <p:cond delay="2200"/>
                            </p:stCondLst>
                            <p:childTnLst>
                              <p:par>
                                <p:cTn id="13" presetID="10" presetClass="entr" presetSubtype="0" fill="hold" grpId="1" nodeType="afterEffect">
                                  <p:stCondLst>
                                    <p:cond delay="0"/>
                                  </p:stCondLst>
                                  <p:childTnLst>
                                    <p:set>
                                      <p:cBhvr>
                                        <p:cTn id="14" dur="1" fill="hold">
                                          <p:stCondLst>
                                            <p:cond delay="0"/>
                                          </p:stCondLst>
                                        </p:cTn>
                                        <p:tgtEl>
                                          <p:spTgt spid="39"/>
                                        </p:tgtEl>
                                        <p:attrNameLst>
                                          <p:attrName>style.visibility</p:attrName>
                                        </p:attrNameLst>
                                      </p:cBhvr>
                                      <p:to>
                                        <p:strVal val="visible"/>
                                      </p:to>
                                    </p:set>
                                    <p:animEffect transition="in" filter="fade">
                                      <p:cBhvr>
                                        <p:cTn id="15" dur="700"/>
                                        <p:tgtEl>
                                          <p:spTgt spid="39"/>
                                        </p:tgtEl>
                                      </p:cBhvr>
                                    </p:animEffect>
                                  </p:childTnLst>
                                </p:cTn>
                              </p:par>
                              <p:par>
                                <p:cTn id="16" presetID="10" presetClass="entr" presetSubtype="0" fill="hold" grpId="1" nodeType="withEffect">
                                  <p:stCondLst>
                                    <p:cond delay="0"/>
                                  </p:stCondLst>
                                  <p:childTnLst>
                                    <p:set>
                                      <p:cBhvr>
                                        <p:cTn id="17" dur="1" fill="hold">
                                          <p:stCondLst>
                                            <p:cond delay="0"/>
                                          </p:stCondLst>
                                        </p:cTn>
                                        <p:tgtEl>
                                          <p:spTgt spid="40"/>
                                        </p:tgtEl>
                                        <p:attrNameLst>
                                          <p:attrName>style.visibility</p:attrName>
                                        </p:attrNameLst>
                                      </p:cBhvr>
                                      <p:to>
                                        <p:strVal val="visible"/>
                                      </p:to>
                                    </p:set>
                                    <p:animEffect transition="in" filter="fade">
                                      <p:cBhvr>
                                        <p:cTn id="18" dur="700"/>
                                        <p:tgtEl>
                                          <p:spTgt spid="40"/>
                                        </p:tgtEl>
                                      </p:cBhvr>
                                    </p:animEffect>
                                  </p:childTnLst>
                                </p:cTn>
                              </p:par>
                              <p:par>
                                <p:cTn id="19" presetID="10" presetClass="entr" presetSubtype="0" fill="hold" grpId="1" nodeType="with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fade">
                                      <p:cBhvr>
                                        <p:cTn id="21" dur="700"/>
                                        <p:tgtEl>
                                          <p:spTgt spid="41"/>
                                        </p:tgtEl>
                                      </p:cBhvr>
                                    </p:animEffect>
                                  </p:childTnLst>
                                </p:cTn>
                              </p:par>
                              <p:par>
                                <p:cTn id="22" presetID="10" presetClass="entr" presetSubtype="0" fill="hold" grpId="1" nodeType="withEffect">
                                  <p:stCondLst>
                                    <p:cond delay="0"/>
                                  </p:stCondLst>
                                  <p:childTnLst>
                                    <p:set>
                                      <p:cBhvr>
                                        <p:cTn id="23" dur="1" fill="hold">
                                          <p:stCondLst>
                                            <p:cond delay="0"/>
                                          </p:stCondLst>
                                        </p:cTn>
                                        <p:tgtEl>
                                          <p:spTgt spid="42"/>
                                        </p:tgtEl>
                                        <p:attrNameLst>
                                          <p:attrName>style.visibility</p:attrName>
                                        </p:attrNameLst>
                                      </p:cBhvr>
                                      <p:to>
                                        <p:strVal val="visible"/>
                                      </p:to>
                                    </p:set>
                                    <p:animEffect transition="in" filter="fade">
                                      <p:cBhvr>
                                        <p:cTn id="24" dur="700"/>
                                        <p:tgtEl>
                                          <p:spTgt spid="42"/>
                                        </p:tgtEl>
                                      </p:cBhvr>
                                    </p:animEffect>
                                  </p:childTnLst>
                                </p:cTn>
                              </p:par>
                              <p:par>
                                <p:cTn id="25" presetID="10" presetClass="entr" presetSubtype="0" fill="hold" grpId="1" nodeType="with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fade">
                                      <p:cBhvr>
                                        <p:cTn id="27" dur="700"/>
                                        <p:tgtEl>
                                          <p:spTgt spid="43"/>
                                        </p:tgtEl>
                                      </p:cBhvr>
                                    </p:animEffect>
                                  </p:childTnLst>
                                </p:cTn>
                              </p:par>
                              <p:par>
                                <p:cTn id="28" presetID="10" presetClass="entr" presetSubtype="0" fill="hold" grpId="1" nodeType="withEffect">
                                  <p:stCondLst>
                                    <p:cond delay="0"/>
                                  </p:stCondLst>
                                  <p:childTnLst>
                                    <p:set>
                                      <p:cBhvr>
                                        <p:cTn id="29" dur="1" fill="hold">
                                          <p:stCondLst>
                                            <p:cond delay="0"/>
                                          </p:stCondLst>
                                        </p:cTn>
                                        <p:tgtEl>
                                          <p:spTgt spid="44"/>
                                        </p:tgtEl>
                                        <p:attrNameLst>
                                          <p:attrName>style.visibility</p:attrName>
                                        </p:attrNameLst>
                                      </p:cBhvr>
                                      <p:to>
                                        <p:strVal val="visible"/>
                                      </p:to>
                                    </p:set>
                                    <p:animEffect transition="in" filter="fade">
                                      <p:cBhvr>
                                        <p:cTn id="30" dur="700"/>
                                        <p:tgtEl>
                                          <p:spTgt spid="44"/>
                                        </p:tgtEl>
                                      </p:cBhvr>
                                    </p:animEffect>
                                  </p:childTnLst>
                                </p:cTn>
                              </p:par>
                              <p:par>
                                <p:cTn id="31" presetID="10" presetClass="entr" presetSubtype="0" fill="hold" grpId="1" nodeType="withEffect">
                                  <p:stCondLst>
                                    <p:cond delay="0"/>
                                  </p:stCondLst>
                                  <p:childTnLst>
                                    <p:set>
                                      <p:cBhvr>
                                        <p:cTn id="32" dur="1" fill="hold">
                                          <p:stCondLst>
                                            <p:cond delay="0"/>
                                          </p:stCondLst>
                                        </p:cTn>
                                        <p:tgtEl>
                                          <p:spTgt spid="45"/>
                                        </p:tgtEl>
                                        <p:attrNameLst>
                                          <p:attrName>style.visibility</p:attrName>
                                        </p:attrNameLst>
                                      </p:cBhvr>
                                      <p:to>
                                        <p:strVal val="visible"/>
                                      </p:to>
                                    </p:set>
                                    <p:animEffect transition="in" filter="fade">
                                      <p:cBhvr>
                                        <p:cTn id="33" dur="700"/>
                                        <p:tgtEl>
                                          <p:spTgt spid="45"/>
                                        </p:tgtEl>
                                      </p:cBhvr>
                                    </p:animEffect>
                                  </p:childTnLst>
                                </p:cTn>
                              </p:par>
                              <p:par>
                                <p:cTn id="34" presetID="10" presetClass="entr" presetSubtype="0" fill="hold" grpId="1" nodeType="withEffect">
                                  <p:stCondLst>
                                    <p:cond delay="0"/>
                                  </p:stCondLst>
                                  <p:childTnLst>
                                    <p:set>
                                      <p:cBhvr>
                                        <p:cTn id="35" dur="1" fill="hold">
                                          <p:stCondLst>
                                            <p:cond delay="0"/>
                                          </p:stCondLst>
                                        </p:cTn>
                                        <p:tgtEl>
                                          <p:spTgt spid="46"/>
                                        </p:tgtEl>
                                        <p:attrNameLst>
                                          <p:attrName>style.visibility</p:attrName>
                                        </p:attrNameLst>
                                      </p:cBhvr>
                                      <p:to>
                                        <p:strVal val="visible"/>
                                      </p:to>
                                    </p:set>
                                    <p:animEffect transition="in" filter="fade">
                                      <p:cBhvr>
                                        <p:cTn id="36" dur="700"/>
                                        <p:tgtEl>
                                          <p:spTgt spid="46"/>
                                        </p:tgtEl>
                                      </p:cBhvr>
                                    </p:animEffect>
                                  </p:childTnLst>
                                </p:cTn>
                              </p:par>
                              <p:par>
                                <p:cTn id="37" presetID="10" presetClass="entr" presetSubtype="0" fill="hold" grpId="1" nodeType="withEffect">
                                  <p:stCondLst>
                                    <p:cond delay="0"/>
                                  </p:stCondLst>
                                  <p:childTnLst>
                                    <p:set>
                                      <p:cBhvr>
                                        <p:cTn id="38" dur="1" fill="hold">
                                          <p:stCondLst>
                                            <p:cond delay="0"/>
                                          </p:stCondLst>
                                        </p:cTn>
                                        <p:tgtEl>
                                          <p:spTgt spid="47"/>
                                        </p:tgtEl>
                                        <p:attrNameLst>
                                          <p:attrName>style.visibility</p:attrName>
                                        </p:attrNameLst>
                                      </p:cBhvr>
                                      <p:to>
                                        <p:strVal val="visible"/>
                                      </p:to>
                                    </p:set>
                                    <p:animEffect transition="in" filter="fade">
                                      <p:cBhvr>
                                        <p:cTn id="39" dur="700"/>
                                        <p:tgtEl>
                                          <p:spTgt spid="47"/>
                                        </p:tgtEl>
                                      </p:cBhvr>
                                    </p:animEffect>
                                  </p:childTnLst>
                                </p:cTn>
                              </p:par>
                              <p:par>
                                <p:cTn id="40" presetID="42" presetClass="path" presetSubtype="0" accel="50000" decel="50000" fill="hold" grpId="0" nodeType="withEffect">
                                  <p:stCondLst>
                                    <p:cond delay="0"/>
                                  </p:stCondLst>
                                  <p:childTnLst>
                                    <p:animMotion origin="layout" path="M -4.72222E-6 3.7037E-7 L -4.72222E-6 0.09143 " pathEditMode="relative" rAng="0" ptsTypes="AA">
                                      <p:cBhvr>
                                        <p:cTn id="41" dur="700" spd="-100000" fill="hold"/>
                                        <p:tgtEl>
                                          <p:spTgt spid="39"/>
                                        </p:tgtEl>
                                        <p:attrNameLst>
                                          <p:attrName>ppt_x</p:attrName>
                                          <p:attrName>ppt_y</p:attrName>
                                        </p:attrNameLst>
                                      </p:cBhvr>
                                      <p:rCtr x="0" y="46"/>
                                    </p:animMotion>
                                  </p:childTnLst>
                                </p:cTn>
                              </p:par>
                              <p:par>
                                <p:cTn id="42" presetID="42" presetClass="path" presetSubtype="0" accel="50000" decel="50000" fill="hold" grpId="0" nodeType="withEffect">
                                  <p:stCondLst>
                                    <p:cond delay="0"/>
                                  </p:stCondLst>
                                  <p:childTnLst>
                                    <p:animMotion origin="layout" path="M 5E-6 3.7037E-6 L 5E-6 0.11157 " pathEditMode="relative" rAng="0" ptsTypes="AA">
                                      <p:cBhvr>
                                        <p:cTn id="43" dur="700" spd="-100000" fill="hold"/>
                                        <p:tgtEl>
                                          <p:spTgt spid="41"/>
                                        </p:tgtEl>
                                        <p:attrNameLst>
                                          <p:attrName>ppt_x</p:attrName>
                                          <p:attrName>ppt_y</p:attrName>
                                        </p:attrNameLst>
                                      </p:cBhvr>
                                      <p:rCtr x="0" y="56"/>
                                    </p:animMotion>
                                  </p:childTnLst>
                                </p:cTn>
                              </p:par>
                              <p:par>
                                <p:cTn id="44" presetID="42" presetClass="path" presetSubtype="0" accel="50000" decel="50000" fill="hold" grpId="0" nodeType="withEffect">
                                  <p:stCondLst>
                                    <p:cond delay="0"/>
                                  </p:stCondLst>
                                  <p:childTnLst>
                                    <p:animMotion origin="layout" path="M 4.72222E-6 4.81481E-6 L 4.72222E-6 0.09143 " pathEditMode="relative" rAng="0" ptsTypes="AA">
                                      <p:cBhvr>
                                        <p:cTn id="45" dur="700" spd="-100000" fill="hold"/>
                                        <p:tgtEl>
                                          <p:spTgt spid="43"/>
                                        </p:tgtEl>
                                        <p:attrNameLst>
                                          <p:attrName>ppt_x</p:attrName>
                                          <p:attrName>ppt_y</p:attrName>
                                        </p:attrNameLst>
                                      </p:cBhvr>
                                      <p:rCtr x="0" y="46"/>
                                    </p:animMotion>
                                  </p:childTnLst>
                                </p:cTn>
                              </p:par>
                              <p:par>
                                <p:cTn id="46" presetID="42" presetClass="path" presetSubtype="0" accel="50000" decel="50000" fill="hold" grpId="0" nodeType="withEffect">
                                  <p:stCondLst>
                                    <p:cond delay="0"/>
                                  </p:stCondLst>
                                  <p:childTnLst>
                                    <p:animMotion origin="layout" path="M -2.77778E-6 3.7037E-6 L -2.77778E-6 0.11157 " pathEditMode="relative" rAng="0" ptsTypes="AA">
                                      <p:cBhvr>
                                        <p:cTn id="47" dur="700" spd="-100000" fill="hold"/>
                                        <p:tgtEl>
                                          <p:spTgt spid="45"/>
                                        </p:tgtEl>
                                        <p:attrNameLst>
                                          <p:attrName>ppt_x</p:attrName>
                                          <p:attrName>ppt_y</p:attrName>
                                        </p:attrNameLst>
                                      </p:cBhvr>
                                      <p:rCtr x="0" y="56"/>
                                    </p:animMotion>
                                  </p:childTnLst>
                                </p:cTn>
                              </p:par>
                              <p:par>
                                <p:cTn id="48" presetID="42" presetClass="path" presetSubtype="0" accel="50000" decel="50000" fill="hold" grpId="0" nodeType="withEffect">
                                  <p:stCondLst>
                                    <p:cond delay="0"/>
                                  </p:stCondLst>
                                  <p:childTnLst>
                                    <p:animMotion origin="layout" path="M 5.55556E-7 4.81481E-6 L 5.55556E-7 0.09143 " pathEditMode="relative" rAng="0" ptsTypes="AA">
                                      <p:cBhvr>
                                        <p:cTn id="49" dur="700" spd="-100000" fill="hold"/>
                                        <p:tgtEl>
                                          <p:spTgt spid="47"/>
                                        </p:tgtEl>
                                        <p:attrNameLst>
                                          <p:attrName>ppt_x</p:attrName>
                                          <p:attrName>ppt_y</p:attrName>
                                        </p:attrNameLst>
                                      </p:cBhvr>
                                      <p:rCtr x="0" y="46"/>
                                    </p:animMotion>
                                  </p:childTnLst>
                                </p:cTn>
                              </p:par>
                              <p:par>
                                <p:cTn id="50" presetID="64" presetClass="path" presetSubtype="0" accel="50000" decel="50000" fill="hold" grpId="0" nodeType="withEffect">
                                  <p:stCondLst>
                                    <p:cond delay="0"/>
                                  </p:stCondLst>
                                  <p:childTnLst>
                                    <p:animMotion origin="layout" path="M 4.72222E-6 3.33333E-6 L 4.72222E-6 -0.10764 " pathEditMode="relative" rAng="0" ptsTypes="AA">
                                      <p:cBhvr>
                                        <p:cTn id="51" dur="700" spd="-100000" fill="hold"/>
                                        <p:tgtEl>
                                          <p:spTgt spid="40"/>
                                        </p:tgtEl>
                                        <p:attrNameLst>
                                          <p:attrName>ppt_x</p:attrName>
                                          <p:attrName>ppt_y</p:attrName>
                                        </p:attrNameLst>
                                      </p:cBhvr>
                                      <p:rCtr x="0" y="-54"/>
                                    </p:animMotion>
                                  </p:childTnLst>
                                </p:cTn>
                              </p:par>
                              <p:par>
                                <p:cTn id="52" presetID="64" presetClass="path" presetSubtype="0" accel="50000" decel="50000" fill="hold" grpId="0" nodeType="withEffect">
                                  <p:stCondLst>
                                    <p:cond delay="0"/>
                                  </p:stCondLst>
                                  <p:childTnLst>
                                    <p:animMotion origin="layout" path="M 4.44444E-6 3.33333E-6 L 4.44444E-6 -0.10764 " pathEditMode="relative" rAng="0" ptsTypes="AA">
                                      <p:cBhvr>
                                        <p:cTn id="53" dur="700" spd="-100000" fill="hold"/>
                                        <p:tgtEl>
                                          <p:spTgt spid="42"/>
                                        </p:tgtEl>
                                        <p:attrNameLst>
                                          <p:attrName>ppt_x</p:attrName>
                                          <p:attrName>ppt_y</p:attrName>
                                        </p:attrNameLst>
                                      </p:cBhvr>
                                      <p:rCtr x="0" y="-54"/>
                                    </p:animMotion>
                                  </p:childTnLst>
                                </p:cTn>
                              </p:par>
                              <p:par>
                                <p:cTn id="54" presetID="64" presetClass="path" presetSubtype="0" accel="50000" decel="50000" fill="hold" grpId="0" nodeType="withEffect">
                                  <p:stCondLst>
                                    <p:cond delay="0"/>
                                  </p:stCondLst>
                                  <p:childTnLst>
                                    <p:animMotion origin="layout" path="M -2.22222E-6 3.33333E-6 L -2.22222E-6 -0.10764 " pathEditMode="relative" rAng="0" ptsTypes="AA">
                                      <p:cBhvr>
                                        <p:cTn id="55" dur="700" spd="-100000" fill="hold"/>
                                        <p:tgtEl>
                                          <p:spTgt spid="44"/>
                                        </p:tgtEl>
                                        <p:attrNameLst>
                                          <p:attrName>ppt_x</p:attrName>
                                          <p:attrName>ppt_y</p:attrName>
                                        </p:attrNameLst>
                                      </p:cBhvr>
                                      <p:rCtr x="0" y="-54"/>
                                    </p:animMotion>
                                  </p:childTnLst>
                                </p:cTn>
                              </p:par>
                              <p:par>
                                <p:cTn id="56" presetID="64" presetClass="path" presetSubtype="0" accel="50000" decel="50000" fill="hold" grpId="0" nodeType="withEffect">
                                  <p:stCondLst>
                                    <p:cond delay="0"/>
                                  </p:stCondLst>
                                  <p:childTnLst>
                                    <p:animMotion origin="layout" path="M 1.11111E-6 3.33333E-6 L 1.11111E-6 -0.10764 " pathEditMode="relative" rAng="0" ptsTypes="AA">
                                      <p:cBhvr>
                                        <p:cTn id="57" dur="700" spd="-100000" fill="hold"/>
                                        <p:tgtEl>
                                          <p:spTgt spid="46"/>
                                        </p:tgtEl>
                                        <p:attrNameLst>
                                          <p:attrName>ppt_x</p:attrName>
                                          <p:attrName>ppt_y</p:attrName>
                                        </p:attrNameLst>
                                      </p:cBhvr>
                                      <p:rCtr x="0" y="-54"/>
                                    </p:animMotion>
                                  </p:childTnLst>
                                </p:cTn>
                              </p:par>
                            </p:childTnLst>
                          </p:cTn>
                        </p:par>
                        <p:par>
                          <p:cTn id="58" fill="hold">
                            <p:stCondLst>
                              <p:cond delay="2900"/>
                            </p:stCondLst>
                            <p:childTnLst>
                              <p:par>
                                <p:cTn id="59" presetID="10" presetClass="entr" presetSubtype="0" fill="hold" grpId="0" nodeType="afterEffect">
                                  <p:stCondLst>
                                    <p:cond delay="0"/>
                                  </p:stCondLst>
                                  <p:childTnLst>
                                    <p:set>
                                      <p:cBhvr>
                                        <p:cTn id="60" dur="1" fill="hold">
                                          <p:stCondLst>
                                            <p:cond delay="0"/>
                                          </p:stCondLst>
                                        </p:cTn>
                                        <p:tgtEl>
                                          <p:spTgt spid="36"/>
                                        </p:tgtEl>
                                        <p:attrNameLst>
                                          <p:attrName>style.visibility</p:attrName>
                                        </p:attrNameLst>
                                      </p:cBhvr>
                                      <p:to>
                                        <p:strVal val="visible"/>
                                      </p:to>
                                    </p:set>
                                    <p:animEffect transition="in" filter="fade">
                                      <p:cBhvr>
                                        <p:cTn id="61" dur="700"/>
                                        <p:tgtEl>
                                          <p:spTgt spid="36"/>
                                        </p:tgtEl>
                                      </p:cBhvr>
                                    </p:animEffect>
                                  </p:childTnLst>
                                </p:cTn>
                              </p:par>
                              <p:par>
                                <p:cTn id="62" presetID="10" presetClass="entr" presetSubtype="0" fill="hold" nodeType="withEffect">
                                  <p:stCondLst>
                                    <p:cond delay="100"/>
                                  </p:stCondLst>
                                  <p:childTnLst>
                                    <p:set>
                                      <p:cBhvr>
                                        <p:cTn id="63" dur="1" fill="hold">
                                          <p:stCondLst>
                                            <p:cond delay="0"/>
                                          </p:stCondLst>
                                        </p:cTn>
                                        <p:tgtEl>
                                          <p:spTgt spid="19"/>
                                        </p:tgtEl>
                                        <p:attrNameLst>
                                          <p:attrName>style.visibility</p:attrName>
                                        </p:attrNameLst>
                                      </p:cBhvr>
                                      <p:to>
                                        <p:strVal val="visible"/>
                                      </p:to>
                                    </p:set>
                                    <p:animEffect transition="in" filter="fade">
                                      <p:cBhvr>
                                        <p:cTn id="64" dur="700"/>
                                        <p:tgtEl>
                                          <p:spTgt spid="19"/>
                                        </p:tgtEl>
                                      </p:cBhvr>
                                    </p:animEffect>
                                  </p:childTnLst>
                                </p:cTn>
                              </p:par>
                              <p:par>
                                <p:cTn id="65" presetID="10" presetClass="entr" presetSubtype="0" fill="hold" nodeType="withEffect">
                                  <p:stCondLst>
                                    <p:cond delay="200"/>
                                  </p:stCondLst>
                                  <p:childTnLst>
                                    <p:set>
                                      <p:cBhvr>
                                        <p:cTn id="66" dur="1" fill="hold">
                                          <p:stCondLst>
                                            <p:cond delay="0"/>
                                          </p:stCondLst>
                                        </p:cTn>
                                        <p:tgtEl>
                                          <p:spTgt spid="38"/>
                                        </p:tgtEl>
                                        <p:attrNameLst>
                                          <p:attrName>style.visibility</p:attrName>
                                        </p:attrNameLst>
                                      </p:cBhvr>
                                      <p:to>
                                        <p:strVal val="visible"/>
                                      </p:to>
                                    </p:set>
                                    <p:animEffect transition="in" filter="fade">
                                      <p:cBhvr>
                                        <p:cTn id="67" dur="700"/>
                                        <p:tgtEl>
                                          <p:spTgt spid="38"/>
                                        </p:tgtEl>
                                      </p:cBhvr>
                                    </p:animEffect>
                                  </p:childTnLst>
                                </p:cTn>
                              </p:par>
                              <p:par>
                                <p:cTn id="68" presetID="10" presetClass="entr" presetSubtype="0" fill="hold" nodeType="withEffect">
                                  <p:stCondLst>
                                    <p:cond delay="300"/>
                                  </p:stCondLst>
                                  <p:childTnLst>
                                    <p:set>
                                      <p:cBhvr>
                                        <p:cTn id="69" dur="1" fill="hold">
                                          <p:stCondLst>
                                            <p:cond delay="0"/>
                                          </p:stCondLst>
                                        </p:cTn>
                                        <p:tgtEl>
                                          <p:spTgt spid="35"/>
                                        </p:tgtEl>
                                        <p:attrNameLst>
                                          <p:attrName>style.visibility</p:attrName>
                                        </p:attrNameLst>
                                      </p:cBhvr>
                                      <p:to>
                                        <p:strVal val="visible"/>
                                      </p:to>
                                    </p:set>
                                    <p:animEffect transition="in" filter="fade">
                                      <p:cBhvr>
                                        <p:cTn id="70" dur="700"/>
                                        <p:tgtEl>
                                          <p:spTgt spid="35"/>
                                        </p:tgtEl>
                                      </p:cBhvr>
                                    </p:animEffect>
                                  </p:childTnLst>
                                </p:cTn>
                              </p:par>
                              <p:par>
                                <p:cTn id="71" presetID="10" presetClass="entr" presetSubtype="0" fill="hold" nodeType="withEffect">
                                  <p:stCondLst>
                                    <p:cond delay="400"/>
                                  </p:stCondLst>
                                  <p:childTnLst>
                                    <p:set>
                                      <p:cBhvr>
                                        <p:cTn id="72" dur="1" fill="hold">
                                          <p:stCondLst>
                                            <p:cond delay="0"/>
                                          </p:stCondLst>
                                        </p:cTn>
                                        <p:tgtEl>
                                          <p:spTgt spid="37"/>
                                        </p:tgtEl>
                                        <p:attrNameLst>
                                          <p:attrName>style.visibility</p:attrName>
                                        </p:attrNameLst>
                                      </p:cBhvr>
                                      <p:to>
                                        <p:strVal val="visible"/>
                                      </p:to>
                                    </p:set>
                                    <p:animEffect transition="in" filter="fade">
                                      <p:cBhvr>
                                        <p:cTn id="73" dur="7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6" grpId="0" animBg="1"/>
      <p:bldP spid="39" grpId="0" animBg="1"/>
      <p:bldP spid="39" grpId="1" animBg="1"/>
      <p:bldP spid="40" grpId="0" animBg="1"/>
      <p:bldP spid="40" grpId="1" animBg="1"/>
      <p:bldP spid="41" grpId="0" animBg="1"/>
      <p:bldP spid="41" grpId="1" animBg="1"/>
      <p:bldP spid="42" grpId="0" animBg="1"/>
      <p:bldP spid="42" grpId="1" animBg="1"/>
      <p:bldP spid="43" grpId="0" animBg="1"/>
      <p:bldP spid="43" grpId="1" animBg="1"/>
      <p:bldP spid="44" grpId="0" animBg="1"/>
      <p:bldP spid="44" grpId="1" animBg="1"/>
      <p:bldP spid="45" grpId="0" animBg="1"/>
      <p:bldP spid="45" grpId="1" animBg="1"/>
      <p:bldP spid="46" grpId="0" animBg="1"/>
      <p:bldP spid="46" grpId="1" animBg="1"/>
      <p:bldP spid="47" grpId="0" animBg="1"/>
      <p:bldP spid="47" grpId="1" animBg="1"/>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Title and Content Blue Gradient">
    <p:spTree>
      <p:nvGrpSpPr>
        <p:cNvPr id="1" name=""/>
        <p:cNvGrpSpPr/>
        <p:nvPr/>
      </p:nvGrpSpPr>
      <p:grpSpPr>
        <a:xfrm>
          <a:off x="0" y="0"/>
          <a:ext cx="0" cy="0"/>
          <a:chOff x="0" y="0"/>
          <a:chExt cx="0" cy="0"/>
        </a:xfrm>
      </p:grpSpPr>
      <p:sp>
        <p:nvSpPr>
          <p:cNvPr id="6" name="Rectangle 5"/>
          <p:cNvSpPr>
            <a:spLocks noChangeArrowheads="1"/>
          </p:cNvSpPr>
          <p:nvPr userDrawn="1"/>
        </p:nvSpPr>
        <p:spPr bwMode="hidden">
          <a:xfrm>
            <a:off x="0" y="3360738"/>
            <a:ext cx="9144000" cy="3497262"/>
          </a:xfrm>
          <a:prstGeom prst="rect">
            <a:avLst/>
          </a:prstGeom>
          <a:gradFill rotWithShape="1">
            <a:gsLst>
              <a:gs pos="0">
                <a:srgbClr val="FFFFFF">
                  <a:alpha val="0"/>
                </a:srgbClr>
              </a:gs>
              <a:gs pos="100000">
                <a:srgbClr val="0183B7">
                  <a:alpha val="50000"/>
                </a:srgbClr>
              </a:gs>
            </a:gsLst>
            <a:lin ang="5400000" scaled="1"/>
          </a:gradFill>
          <a:ln w="9525" algn="ctr">
            <a:noFill/>
            <a:miter lim="800000"/>
            <a:headEnd/>
            <a:tailEnd/>
          </a:ln>
          <a:effectLst/>
        </p:spPr>
        <p:txBody>
          <a:bodyPr lIns="82124" tIns="41061" rIns="82124" bIns="41061" anchor="ctr"/>
          <a:lstStyle/>
          <a:p>
            <a:pPr fontAlgn="auto">
              <a:spcBef>
                <a:spcPts val="0"/>
              </a:spcBef>
              <a:spcAft>
                <a:spcPts val="0"/>
              </a:spcAft>
              <a:defRPr/>
            </a:pPr>
            <a:endParaRPr lang="en-US">
              <a:latin typeface="+mn-lt"/>
              <a:ea typeface="+mn-ea"/>
            </a:endParaRPr>
          </a:p>
        </p:txBody>
      </p:sp>
      <p:sp>
        <p:nvSpPr>
          <p:cNvPr id="2" name="Title 1"/>
          <p:cNvSpPr>
            <a:spLocks noGrp="1"/>
          </p:cNvSpPr>
          <p:nvPr>
            <p:ph type="title"/>
          </p:nvPr>
        </p:nvSpPr>
        <p:spPr>
          <a:xfrm>
            <a:off x="793751" y="304800"/>
            <a:ext cx="7435849" cy="838200"/>
          </a:xfrm>
        </p:spPr>
        <p:txBody>
          <a:bodyPr>
            <a:noAutofit/>
          </a:bodyPr>
          <a:lstStyle>
            <a:lvl1pPr>
              <a:defRPr>
                <a:solidFill>
                  <a:schemeClr val="accent1"/>
                </a:solidFill>
              </a:defRPr>
            </a:lvl1pPr>
          </a:lstStyle>
          <a:p>
            <a:r>
              <a:rPr lang="en-US" smtClean="0"/>
              <a:t>Click to edit Master title style</a:t>
            </a:r>
            <a:endParaRPr lang="en-US" dirty="0"/>
          </a:p>
        </p:txBody>
      </p:sp>
      <p:sp>
        <p:nvSpPr>
          <p:cNvPr id="8" name="Text Placeholder 7"/>
          <p:cNvSpPr>
            <a:spLocks noGrp="1"/>
          </p:cNvSpPr>
          <p:nvPr>
            <p:ph type="body" sz="quarter" idx="10"/>
          </p:nvPr>
        </p:nvSpPr>
        <p:spPr>
          <a:xfrm>
            <a:off x="793751" y="1186542"/>
            <a:ext cx="7435849" cy="381000"/>
          </a:xfrm>
        </p:spPr>
        <p:txBody>
          <a:bodyPr anchor="ctr">
            <a:noAutofit/>
          </a:bodyPr>
          <a:lstStyle>
            <a:lvl1pPr>
              <a:buFontTx/>
              <a:buNone/>
              <a:defRPr sz="2400"/>
            </a:lvl1pPr>
            <a:lvl2pPr>
              <a:defRPr sz="2400"/>
            </a:lvl2pPr>
            <a:lvl3pPr>
              <a:defRPr sz="2400"/>
            </a:lvl3pPr>
            <a:lvl4pPr>
              <a:defRPr sz="2400"/>
            </a:lvl4pPr>
            <a:lvl5pPr>
              <a:defRPr sz="2400"/>
            </a:lvl5pPr>
          </a:lstStyle>
          <a:p>
            <a:pPr lvl="0"/>
            <a:r>
              <a:rPr lang="en-US" smtClean="0"/>
              <a:t>Click to edit Master text styles</a:t>
            </a:r>
          </a:p>
        </p:txBody>
      </p:sp>
      <p:sp>
        <p:nvSpPr>
          <p:cNvPr id="3" name="Content Placeholder 2"/>
          <p:cNvSpPr>
            <a:spLocks noGrp="1"/>
          </p:cNvSpPr>
          <p:nvPr>
            <p:ph idx="1"/>
          </p:nvPr>
        </p:nvSpPr>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9"/>
          <p:cNvSpPr>
            <a:spLocks noGrp="1"/>
          </p:cNvSpPr>
          <p:nvPr>
            <p:ph type="body" sz="quarter" idx="11"/>
          </p:nvPr>
        </p:nvSpPr>
        <p:spPr>
          <a:xfrm>
            <a:off x="793750" y="6372423"/>
            <a:ext cx="7461250" cy="307777"/>
          </a:xfrm>
        </p:spPr>
        <p:txBody>
          <a:bodyPr anchor="b">
            <a:spAutoFit/>
          </a:bodyPr>
          <a:lstStyle>
            <a:lvl1pPr algn="l" defTabSz="804863">
              <a:lnSpc>
                <a:spcPct val="100000"/>
              </a:lnSpc>
              <a:spcBef>
                <a:spcPct val="50000"/>
              </a:spcBef>
              <a:buNone/>
              <a:defRPr sz="1400"/>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smtClean="0"/>
              <a:t>Click to edit Master text styles</a:t>
            </a:r>
          </a:p>
        </p:txBody>
      </p:sp>
    </p:spTree>
    <p:extLst>
      <p:ext uri="{BB962C8B-B14F-4D97-AF65-F5344CB8AC3E}">
        <p14:creationId xmlns:p14="http://schemas.microsoft.com/office/powerpoint/2010/main" val="2242696242"/>
      </p:ext>
    </p:extLst>
  </p:cSld>
  <p:clrMapOvr>
    <a:masterClrMapping/>
  </p:clrMapOvr>
  <p:transition xmlns:p14="http://schemas.microsoft.com/office/powerpoint/2010/main">
    <p:wipe dir="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68074439"/>
      </p:ext>
    </p:extLst>
  </p:cSld>
  <p:clrMapOvr>
    <a:masterClrMapping/>
  </p:clrMapOvr>
  <p:transition xmlns:p14="http://schemas.microsoft.com/office/powerpoint/2010/main">
    <p:wip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3137301"/>
      </p:ext>
    </p:extLst>
  </p:cSld>
  <p:clrMapOvr>
    <a:masterClrMapping/>
  </p:clrMapOvr>
  <p:transition xmlns:p14="http://schemas.microsoft.com/office/powerpoint/2010/main">
    <p:wip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93751" y="304800"/>
            <a:ext cx="7435849" cy="838200"/>
          </a:xfrm>
        </p:spPr>
        <p:txBody>
          <a:bodyPr/>
          <a:lstStyle/>
          <a:p>
            <a:r>
              <a:rPr lang="en-US" dirty="0" smtClean="0"/>
              <a:t>Slide Title Goes Here</a:t>
            </a:r>
            <a:endParaRPr lang="en-US" dirty="0"/>
          </a:p>
        </p:txBody>
      </p:sp>
      <p:sp>
        <p:nvSpPr>
          <p:cNvPr id="3" name="Content Placeholder 2"/>
          <p:cNvSpPr>
            <a:spLocks noGrp="1"/>
          </p:cNvSpPr>
          <p:nvPr>
            <p:ph idx="1" hasCustomPrompt="1"/>
          </p:nvPr>
        </p:nvSpPr>
        <p:spPr/>
        <p:txBody>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7"/>
          <p:cNvSpPr>
            <a:spLocks noGrp="1"/>
          </p:cNvSpPr>
          <p:nvPr>
            <p:ph type="body" sz="quarter" idx="10" hasCustomPrompt="1"/>
          </p:nvPr>
        </p:nvSpPr>
        <p:spPr>
          <a:xfrm>
            <a:off x="793751" y="1186542"/>
            <a:ext cx="7435849" cy="381000"/>
          </a:xfrm>
        </p:spPr>
        <p:txBody>
          <a:bodyPr anchor="ctr" anchorCtr="0">
            <a:noAutofit/>
          </a:bodyPr>
          <a:lstStyle>
            <a:lvl1pPr>
              <a:buFontTx/>
              <a:buNone/>
              <a:defRPr sz="2400"/>
            </a:lvl1pPr>
            <a:lvl2pPr>
              <a:defRPr sz="2400"/>
            </a:lvl2pPr>
            <a:lvl3pPr>
              <a:defRPr sz="2400"/>
            </a:lvl3pPr>
            <a:lvl4pPr>
              <a:defRPr sz="2400"/>
            </a:lvl4pPr>
            <a:lvl5pPr>
              <a:defRPr sz="2400"/>
            </a:lvl5pPr>
          </a:lstStyle>
          <a:p>
            <a:pPr lvl="0"/>
            <a:r>
              <a:rPr lang="en-US" dirty="0" smtClean="0"/>
              <a:t>Subtitle Goes Here</a:t>
            </a:r>
            <a:endParaRPr lang="en-US" dirty="0"/>
          </a:p>
        </p:txBody>
      </p:sp>
      <p:sp>
        <p:nvSpPr>
          <p:cNvPr id="10" name="Text Placeholder 9"/>
          <p:cNvSpPr>
            <a:spLocks noGrp="1"/>
          </p:cNvSpPr>
          <p:nvPr>
            <p:ph type="body" sz="quarter" idx="11" hasCustomPrompt="1"/>
          </p:nvPr>
        </p:nvSpPr>
        <p:spPr>
          <a:xfrm>
            <a:off x="793750" y="6372423"/>
            <a:ext cx="7461250" cy="307777"/>
          </a:xfrm>
        </p:spPr>
        <p:txBody>
          <a:bodyPr wrap="square" anchor="b" anchorCtr="0">
            <a:spAutoFit/>
          </a:bodyPr>
          <a:lstStyle>
            <a:lvl1pPr algn="l" defTabSz="804863">
              <a:lnSpc>
                <a:spcPct val="100000"/>
              </a:lnSpc>
              <a:spcBef>
                <a:spcPct val="50000"/>
              </a:spcBef>
              <a:buNone/>
              <a:defRPr sz="1400"/>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dirty="0" smtClean="0"/>
              <a:t>Source: Placeholder for Notes Is 14 Points</a:t>
            </a:r>
          </a:p>
        </p:txBody>
      </p:sp>
      <p:sp>
        <p:nvSpPr>
          <p:cNvPr id="42" name="Rectangle 7"/>
          <p:cNvSpPr>
            <a:spLocks noChangeArrowheads="1"/>
          </p:cNvSpPr>
          <p:nvPr userDrawn="1"/>
        </p:nvSpPr>
        <p:spPr bwMode="ltGray">
          <a:xfrm>
            <a:off x="8596313" y="6626225"/>
            <a:ext cx="320675" cy="234950"/>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1000">
                <a:solidFill>
                  <a:srgbClr val="8E8E95"/>
                </a:solidFill>
              </a:rPr>
              <a:pPr algn="r" defTabSz="814388">
                <a:lnSpc>
                  <a:spcPct val="100000"/>
                </a:lnSpc>
              </a:pPr>
              <a:t>‹#›</a:t>
            </a:fld>
            <a:endParaRPr lang="en-US" sz="1000" dirty="0">
              <a:solidFill>
                <a:srgbClr val="8E8E95"/>
              </a:solidFill>
            </a:endParaRPr>
          </a:p>
        </p:txBody>
      </p:sp>
      <p:sp>
        <p:nvSpPr>
          <p:cNvPr id="43" name="Rectangle 7"/>
          <p:cNvSpPr>
            <a:spLocks noChangeArrowheads="1"/>
          </p:cNvSpPr>
          <p:nvPr userDrawn="1"/>
        </p:nvSpPr>
        <p:spPr bwMode="ltGray">
          <a:xfrm>
            <a:off x="8596313" y="6626225"/>
            <a:ext cx="320675" cy="234950"/>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1000">
                <a:solidFill>
                  <a:srgbClr val="8E8E95"/>
                </a:solidFill>
              </a:rPr>
              <a:pPr algn="r" defTabSz="814388">
                <a:lnSpc>
                  <a:spcPct val="100000"/>
                </a:lnSpc>
              </a:pPr>
              <a:t>‹#›</a:t>
            </a:fld>
            <a:endParaRPr lang="en-US" sz="1000" dirty="0">
              <a:solidFill>
                <a:srgbClr val="8E8E95"/>
              </a:solidFill>
            </a:endParaRPr>
          </a:p>
        </p:txBody>
      </p:sp>
    </p:spTree>
    <p:extLst>
      <p:ext uri="{BB962C8B-B14F-4D97-AF65-F5344CB8AC3E}">
        <p14:creationId xmlns:p14="http://schemas.microsoft.com/office/powerpoint/2010/main" val="13596894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5638" y="457200"/>
            <a:ext cx="8145462" cy="838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55638" y="1781175"/>
            <a:ext cx="3894137" cy="3571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2175" y="1781175"/>
            <a:ext cx="3894138" cy="3571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447172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30424164"/>
      </p:ext>
    </p:extLst>
  </p:cSld>
  <p:clrMapOvr>
    <a:masterClrMapping/>
  </p:clrMapOvr>
  <p:transition xmlns:p14="http://schemas.microsoft.com/office/powerpoint/2010/main">
    <p:wip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Title and Content Grey Gradient">
    <p:spTree>
      <p:nvGrpSpPr>
        <p:cNvPr id="1" name=""/>
        <p:cNvGrpSpPr/>
        <p:nvPr/>
      </p:nvGrpSpPr>
      <p:grpSpPr>
        <a:xfrm>
          <a:off x="0" y="0"/>
          <a:ext cx="0" cy="0"/>
          <a:chOff x="0" y="0"/>
          <a:chExt cx="0" cy="0"/>
        </a:xfrm>
      </p:grpSpPr>
      <p:sp>
        <p:nvSpPr>
          <p:cNvPr id="5" name="Rectangle 6"/>
          <p:cNvSpPr>
            <a:spLocks noChangeArrowheads="1"/>
          </p:cNvSpPr>
          <p:nvPr/>
        </p:nvSpPr>
        <p:spPr bwMode="hidden">
          <a:xfrm>
            <a:off x="0" y="3589338"/>
            <a:ext cx="9144000" cy="3276600"/>
          </a:xfrm>
          <a:prstGeom prst="rect">
            <a:avLst/>
          </a:prstGeom>
          <a:gradFill rotWithShape="1">
            <a:gsLst>
              <a:gs pos="0">
                <a:srgbClr val="C0C0C4">
                  <a:gamma/>
                  <a:shade val="46275"/>
                  <a:invGamma/>
                  <a:alpha val="0"/>
                </a:srgbClr>
              </a:gs>
              <a:gs pos="100000">
                <a:srgbClr val="C0C0C4">
                  <a:alpha val="89999"/>
                </a:srgbClr>
              </a:gs>
            </a:gsLst>
            <a:lin ang="5400000" scaled="1"/>
          </a:gradFill>
          <a:ln w="9525" algn="ctr">
            <a:noFill/>
            <a:miter lim="800000"/>
            <a:headEnd/>
            <a:tailEnd/>
          </a:ln>
          <a:effectLst/>
        </p:spPr>
        <p:txBody>
          <a:bodyPr wrap="none" lIns="82124" tIns="41061" rIns="82124" bIns="41061" anchor="ctr">
            <a:spAutoFit/>
          </a:bodyPr>
          <a:lstStyle/>
          <a:p>
            <a:endParaRPr lang="en-US"/>
          </a:p>
        </p:txBody>
      </p:sp>
      <p:sp>
        <p:nvSpPr>
          <p:cNvPr id="2" name="Title 1"/>
          <p:cNvSpPr>
            <a:spLocks noGrp="1"/>
          </p:cNvSpPr>
          <p:nvPr>
            <p:ph type="title" hasCustomPrompt="1"/>
          </p:nvPr>
        </p:nvSpPr>
        <p:spPr>
          <a:xfrm>
            <a:off x="793751" y="304800"/>
            <a:ext cx="7435849" cy="838200"/>
          </a:xfrm>
        </p:spPr>
        <p:txBody>
          <a:bodyPr/>
          <a:lstStyle/>
          <a:p>
            <a:r>
              <a:rPr lang="en-US" dirty="0" smtClean="0"/>
              <a:t>Slide Title Goes Here</a:t>
            </a:r>
            <a:endParaRPr lang="en-US" dirty="0"/>
          </a:p>
        </p:txBody>
      </p:sp>
      <p:sp>
        <p:nvSpPr>
          <p:cNvPr id="3" name="Content Placeholder 2"/>
          <p:cNvSpPr>
            <a:spLocks noGrp="1"/>
          </p:cNvSpPr>
          <p:nvPr>
            <p:ph idx="1" hasCustomPrompt="1"/>
          </p:nvPr>
        </p:nvSpPr>
        <p:spPr/>
        <p:txBody>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7"/>
          <p:cNvSpPr>
            <a:spLocks noGrp="1"/>
          </p:cNvSpPr>
          <p:nvPr>
            <p:ph type="body" sz="quarter" idx="10" hasCustomPrompt="1"/>
          </p:nvPr>
        </p:nvSpPr>
        <p:spPr>
          <a:xfrm>
            <a:off x="793751" y="1186542"/>
            <a:ext cx="7435849" cy="381000"/>
          </a:xfrm>
        </p:spPr>
        <p:txBody>
          <a:bodyPr anchor="ctr" anchorCtr="0">
            <a:noAutofit/>
          </a:bodyPr>
          <a:lstStyle>
            <a:lvl1pPr>
              <a:buFontTx/>
              <a:buNone/>
              <a:defRPr sz="2400"/>
            </a:lvl1pPr>
            <a:lvl2pPr>
              <a:defRPr sz="2400"/>
            </a:lvl2pPr>
            <a:lvl3pPr>
              <a:defRPr sz="2400"/>
            </a:lvl3pPr>
            <a:lvl4pPr>
              <a:defRPr sz="2400"/>
            </a:lvl4pPr>
            <a:lvl5pPr>
              <a:defRPr sz="2400"/>
            </a:lvl5pPr>
          </a:lstStyle>
          <a:p>
            <a:pPr lvl="0"/>
            <a:r>
              <a:rPr lang="en-US" dirty="0" smtClean="0"/>
              <a:t>Subtitle Goes Here</a:t>
            </a:r>
            <a:endParaRPr lang="en-US" dirty="0"/>
          </a:p>
        </p:txBody>
      </p:sp>
      <p:sp>
        <p:nvSpPr>
          <p:cNvPr id="11" name="Rectangle 6"/>
          <p:cNvSpPr>
            <a:spLocks noChangeArrowheads="1"/>
          </p:cNvSpPr>
          <p:nvPr/>
        </p:nvSpPr>
        <p:spPr bwMode="hidden">
          <a:xfrm>
            <a:off x="0" y="3589338"/>
            <a:ext cx="9144000" cy="3276600"/>
          </a:xfrm>
          <a:prstGeom prst="rect">
            <a:avLst/>
          </a:prstGeom>
          <a:gradFill rotWithShape="1">
            <a:gsLst>
              <a:gs pos="0">
                <a:schemeClr val="bg1">
                  <a:alpha val="0"/>
                </a:schemeClr>
              </a:gs>
              <a:gs pos="100000">
                <a:srgbClr val="8E8E95">
                  <a:alpha val="50000"/>
                </a:srgbClr>
              </a:gs>
            </a:gsLst>
            <a:lin ang="5400000" scaled="1"/>
          </a:gradFill>
          <a:ln w="9525" algn="ctr">
            <a:noFill/>
            <a:miter lim="800000"/>
            <a:headEnd/>
            <a:tailEnd/>
          </a:ln>
          <a:effectLst/>
        </p:spPr>
        <p:txBody>
          <a:bodyPr wrap="none" lIns="82124" tIns="41061" rIns="82124" bIns="41061" anchor="ctr">
            <a:spAutoFit/>
          </a:bodyPr>
          <a:lstStyle/>
          <a:p>
            <a:endParaRPr lang="en-US"/>
          </a:p>
        </p:txBody>
      </p:sp>
      <p:sp>
        <p:nvSpPr>
          <p:cNvPr id="24" name="Text Placeholder 9"/>
          <p:cNvSpPr>
            <a:spLocks noGrp="1"/>
          </p:cNvSpPr>
          <p:nvPr>
            <p:ph type="body" sz="quarter" idx="11" hasCustomPrompt="1"/>
          </p:nvPr>
        </p:nvSpPr>
        <p:spPr>
          <a:xfrm>
            <a:off x="793750" y="6372423"/>
            <a:ext cx="7461250" cy="307777"/>
          </a:xfrm>
        </p:spPr>
        <p:txBody>
          <a:bodyPr wrap="square" anchor="b" anchorCtr="0">
            <a:spAutoFit/>
          </a:bodyPr>
          <a:lstStyle>
            <a:lvl1pPr algn="l" defTabSz="804863">
              <a:lnSpc>
                <a:spcPct val="100000"/>
              </a:lnSpc>
              <a:spcBef>
                <a:spcPct val="50000"/>
              </a:spcBef>
              <a:buNone/>
              <a:defRPr sz="1400"/>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dirty="0" smtClean="0"/>
              <a:t>Source: Placeholder for Notes Is 14 Points</a:t>
            </a:r>
          </a:p>
        </p:txBody>
      </p:sp>
      <p:sp>
        <p:nvSpPr>
          <p:cNvPr id="27" name="Rectangle 7"/>
          <p:cNvSpPr>
            <a:spLocks noChangeArrowheads="1"/>
          </p:cNvSpPr>
          <p:nvPr userDrawn="1"/>
        </p:nvSpPr>
        <p:spPr bwMode="ltGray">
          <a:xfrm>
            <a:off x="8596313" y="6626225"/>
            <a:ext cx="320675" cy="234950"/>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1000">
                <a:solidFill>
                  <a:srgbClr val="8E8E95"/>
                </a:solidFill>
              </a:rPr>
              <a:pPr algn="r" defTabSz="814388">
                <a:lnSpc>
                  <a:spcPct val="100000"/>
                </a:lnSpc>
              </a:pPr>
              <a:t>‹#›</a:t>
            </a:fld>
            <a:endParaRPr lang="en-US" sz="1000" dirty="0">
              <a:solidFill>
                <a:srgbClr val="8E8E95"/>
              </a:solidFill>
            </a:endParaRPr>
          </a:p>
        </p:txBody>
      </p:sp>
    </p:spTree>
    <p:extLst>
      <p:ext uri="{BB962C8B-B14F-4D97-AF65-F5344CB8AC3E}">
        <p14:creationId xmlns:p14="http://schemas.microsoft.com/office/powerpoint/2010/main" val="6610101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93751" y="304800"/>
            <a:ext cx="7435849" cy="8382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793751" y="1600200"/>
            <a:ext cx="7435849"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ext Placeholder 7"/>
          <p:cNvSpPr>
            <a:spLocks noGrp="1"/>
          </p:cNvSpPr>
          <p:nvPr>
            <p:ph type="body" sz="quarter" idx="10"/>
          </p:nvPr>
        </p:nvSpPr>
        <p:spPr>
          <a:xfrm>
            <a:off x="793751" y="1186542"/>
            <a:ext cx="7435849" cy="381000"/>
          </a:xfrm>
        </p:spPr>
        <p:txBody>
          <a:bodyPr anchor="ctr">
            <a:noAutofit/>
          </a:bodyPr>
          <a:lstStyle>
            <a:lvl1pPr>
              <a:buFontTx/>
              <a:buNone/>
              <a:defRPr sz="2400"/>
            </a:lvl1pPr>
            <a:lvl2pPr>
              <a:defRPr sz="2400"/>
            </a:lvl2pPr>
            <a:lvl3pPr>
              <a:defRPr sz="2400"/>
            </a:lvl3pPr>
            <a:lvl4pPr>
              <a:defRPr sz="2400"/>
            </a:lvl4pPr>
            <a:lvl5pPr>
              <a:defRPr sz="2400"/>
            </a:lvl5pPr>
          </a:lstStyle>
          <a:p>
            <a:pPr lvl="0"/>
            <a:r>
              <a:rPr lang="en-US" smtClean="0"/>
              <a:t>Click to edit Master text styles</a:t>
            </a:r>
          </a:p>
        </p:txBody>
      </p:sp>
      <p:sp>
        <p:nvSpPr>
          <p:cNvPr id="10" name="Text Placeholder 9"/>
          <p:cNvSpPr>
            <a:spLocks noGrp="1"/>
          </p:cNvSpPr>
          <p:nvPr>
            <p:ph type="body" sz="quarter" idx="11"/>
          </p:nvPr>
        </p:nvSpPr>
        <p:spPr>
          <a:xfrm>
            <a:off x="793750" y="6372423"/>
            <a:ext cx="7461250" cy="307777"/>
          </a:xfrm>
        </p:spPr>
        <p:txBody>
          <a:bodyPr anchor="b">
            <a:spAutoFit/>
          </a:bodyPr>
          <a:lstStyle>
            <a:lvl1pPr algn="l" defTabSz="804863">
              <a:lnSpc>
                <a:spcPct val="100000"/>
              </a:lnSpc>
              <a:spcBef>
                <a:spcPct val="50000"/>
              </a:spcBef>
              <a:buNone/>
              <a:defRPr sz="1400"/>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smtClean="0"/>
              <a:t>Click to edit Master text styles</a:t>
            </a:r>
          </a:p>
        </p:txBody>
      </p:sp>
    </p:spTree>
    <p:extLst>
      <p:ext uri="{BB962C8B-B14F-4D97-AF65-F5344CB8AC3E}">
        <p14:creationId xmlns:p14="http://schemas.microsoft.com/office/powerpoint/2010/main" val="2201807907"/>
      </p:ext>
    </p:extLst>
  </p:cSld>
  <p:clrMapOvr>
    <a:masterClrMapping/>
  </p:clrMapOvr>
  <p:transition xmlns:p14="http://schemas.microsoft.com/office/powerpoint/2010/mai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1_Title Slide solid gradient_static">
    <p:spTree>
      <p:nvGrpSpPr>
        <p:cNvPr id="1" name=""/>
        <p:cNvGrpSpPr/>
        <p:nvPr/>
      </p:nvGrpSpPr>
      <p:grpSpPr>
        <a:xfrm>
          <a:off x="0" y="0"/>
          <a:ext cx="0" cy="0"/>
          <a:chOff x="0" y="0"/>
          <a:chExt cx="0" cy="0"/>
        </a:xfrm>
      </p:grpSpPr>
      <p:pic>
        <p:nvPicPr>
          <p:cNvPr id="35" name="Picture 2" descr="C:\Documents and Settings\contractor\Desktop\Blue_Green_Gradient.png"/>
          <p:cNvPicPr>
            <a:picLocks noChangeAspect="1" noChangeArrowheads="1"/>
          </p:cNvPicPr>
          <p:nvPr userDrawn="1"/>
        </p:nvPicPr>
        <p:blipFill>
          <a:blip r:embed="rId2" cstate="print"/>
          <a:srcRect/>
          <a:stretch>
            <a:fillRect/>
          </a:stretch>
        </p:blipFill>
        <p:spPr bwMode="auto">
          <a:xfrm>
            <a:off x="-12700" y="0"/>
            <a:ext cx="9156700" cy="6858000"/>
          </a:xfrm>
          <a:prstGeom prst="rect">
            <a:avLst/>
          </a:prstGeom>
          <a:noFill/>
        </p:spPr>
      </p:pic>
      <p:sp>
        <p:nvSpPr>
          <p:cNvPr id="37" name="Rounded Rectangle 36"/>
          <p:cNvSpPr/>
          <p:nvPr userDrawn="1"/>
        </p:nvSpPr>
        <p:spPr>
          <a:xfrm>
            <a:off x="1823499" y="3308943"/>
            <a:ext cx="1729740" cy="14014174"/>
          </a:xfrm>
          <a:prstGeom prst="roundRect">
            <a:avLst>
              <a:gd name="adj" fmla="val 50000"/>
            </a:avLst>
          </a:prstGeom>
          <a:gradFill flip="none" rotWithShape="1">
            <a:gsLst>
              <a:gs pos="0">
                <a:schemeClr val="accent1">
                  <a:shade val="30000"/>
                  <a:satMod val="115000"/>
                  <a:alpha val="18000"/>
                </a:scheme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8" name="Rounded Rectangle 37"/>
          <p:cNvSpPr/>
          <p:nvPr userDrawn="1"/>
        </p:nvSpPr>
        <p:spPr>
          <a:xfrm>
            <a:off x="0" y="1236689"/>
            <a:ext cx="1729740" cy="8148430"/>
          </a:xfrm>
          <a:prstGeom prst="roundRect">
            <a:avLst>
              <a:gd name="adj" fmla="val 50000"/>
            </a:avLst>
          </a:prstGeom>
          <a:gradFill flip="none" rotWithShape="1">
            <a:gsLst>
              <a:gs pos="0">
                <a:schemeClr val="accent1">
                  <a:shade val="30000"/>
                  <a:satMod val="115000"/>
                  <a:alpha val="18000"/>
                </a:scheme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39" name="Rounded Rectangle 38"/>
          <p:cNvSpPr/>
          <p:nvPr userDrawn="1"/>
        </p:nvSpPr>
        <p:spPr>
          <a:xfrm rot="10800000">
            <a:off x="1013791" y="4248605"/>
            <a:ext cx="1729740" cy="814843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j-lt"/>
              <a:ea typeface="+mn-ea"/>
              <a:cs typeface="+mn-cs"/>
            </a:endParaRPr>
          </a:p>
        </p:txBody>
      </p:sp>
      <p:sp>
        <p:nvSpPr>
          <p:cNvPr id="40" name="Rounded Rectangle 39"/>
          <p:cNvSpPr/>
          <p:nvPr userDrawn="1"/>
        </p:nvSpPr>
        <p:spPr>
          <a:xfrm>
            <a:off x="6585483" y="-2056029"/>
            <a:ext cx="1729740" cy="8148430"/>
          </a:xfrm>
          <a:prstGeom prst="roundRect">
            <a:avLst>
              <a:gd name="adj" fmla="val 50000"/>
            </a:avLst>
          </a:prstGeom>
          <a:gradFill flip="none" rotWithShape="1">
            <a:gsLst>
              <a:gs pos="0">
                <a:schemeClr val="accent4">
                  <a:lumMod val="75000"/>
                  <a:alpha val="28000"/>
                </a:schemeClr>
              </a:gs>
              <a:gs pos="100000">
                <a:schemeClr val="accent4">
                  <a:lumMod val="75000"/>
                  <a:alpha val="29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1" name="Rounded Rectangle 40"/>
          <p:cNvSpPr/>
          <p:nvPr userDrawn="1"/>
        </p:nvSpPr>
        <p:spPr>
          <a:xfrm>
            <a:off x="8105451" y="2783785"/>
            <a:ext cx="1729740" cy="8148430"/>
          </a:xfrm>
          <a:prstGeom prst="roundRect">
            <a:avLst>
              <a:gd name="adj" fmla="val 50000"/>
            </a:avLst>
          </a:prstGeom>
          <a:gradFill flip="none" rotWithShape="1">
            <a:gsLst>
              <a:gs pos="0">
                <a:schemeClr val="accent4">
                  <a:lumMod val="75000"/>
                  <a:alpha val="28000"/>
                </a:schemeClr>
              </a:gs>
              <a:gs pos="100000">
                <a:schemeClr val="accent4">
                  <a:lumMod val="75000"/>
                  <a:alpha val="29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2" name="Rounded Rectangle 41"/>
          <p:cNvSpPr/>
          <p:nvPr userDrawn="1"/>
        </p:nvSpPr>
        <p:spPr>
          <a:xfrm rot="10800000">
            <a:off x="3036073" y="174390"/>
            <a:ext cx="1729740" cy="8148430"/>
          </a:xfrm>
          <a:prstGeom prst="roundRect">
            <a:avLst>
              <a:gd name="adj" fmla="val 50000"/>
            </a:avLst>
          </a:prstGeom>
          <a:gradFill flip="none" rotWithShape="1">
            <a:gsLst>
              <a:gs pos="0">
                <a:srgbClr val="057550">
                  <a:alpha val="46000"/>
                </a:srgbClr>
              </a:gs>
              <a:gs pos="100000">
                <a:schemeClr val="accent1">
                  <a:shade val="100000"/>
                  <a:satMod val="115000"/>
                  <a:alpha val="2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 name="Title 1"/>
          <p:cNvSpPr>
            <a:spLocks noGrp="1"/>
          </p:cNvSpPr>
          <p:nvPr>
            <p:ph type="ctrTitle" hasCustomPrompt="1"/>
          </p:nvPr>
        </p:nvSpPr>
        <p:spPr>
          <a:xfrm>
            <a:off x="221393" y="1236689"/>
            <a:ext cx="8112125" cy="2918779"/>
          </a:xfrm>
        </p:spPr>
        <p:txBody>
          <a:bodyPr/>
          <a:lstStyle>
            <a:lvl1pPr>
              <a:lnSpc>
                <a:spcPct val="90000"/>
              </a:lnSpc>
              <a:defRPr sz="6000" b="0" spc="-200" baseline="0">
                <a:solidFill>
                  <a:schemeClr val="bg1"/>
                </a:solidFill>
                <a:latin typeface="+mj-lt"/>
              </a:defRPr>
            </a:lvl1pPr>
          </a:lstStyle>
          <a:p>
            <a:r>
              <a:rPr lang="en-US" dirty="0" smtClean="0"/>
              <a:t>Presentation Title Goes Here</a:t>
            </a:r>
            <a:endParaRPr lang="en-US" dirty="0"/>
          </a:p>
        </p:txBody>
      </p:sp>
      <p:grpSp>
        <p:nvGrpSpPr>
          <p:cNvPr id="4" name="Group 38"/>
          <p:cNvGrpSpPr/>
          <p:nvPr/>
        </p:nvGrpSpPr>
        <p:grpSpPr>
          <a:xfrm>
            <a:off x="341314" y="311151"/>
            <a:ext cx="829170" cy="438358"/>
            <a:chOff x="609600" y="528537"/>
            <a:chExt cx="1444734" cy="763789"/>
          </a:xfrm>
          <a:solidFill>
            <a:schemeClr val="bg1"/>
          </a:solidFill>
        </p:grpSpPr>
        <p:sp>
          <p:nvSpPr>
            <p:cNvPr id="64" name="Rectangle 63"/>
            <p:cNvSpPr>
              <a:spLocks noChangeArrowheads="1"/>
            </p:cNvSpPr>
            <p:nvPr/>
          </p:nvSpPr>
          <p:spPr bwMode="black">
            <a:xfrm>
              <a:off x="1016578" y="1035681"/>
              <a:ext cx="65914" cy="249730"/>
            </a:xfrm>
            <a:prstGeom prst="rect">
              <a:avLst/>
            </a:prstGeom>
            <a:grpFill/>
            <a:ln w="9525">
              <a:noFill/>
              <a:miter lim="800000"/>
              <a:headEnd/>
              <a:tailEnd/>
            </a:ln>
          </p:spPr>
          <p:txBody>
            <a:bodyPr/>
            <a:lstStyle/>
            <a:p>
              <a:endParaRPr lang="en-US">
                <a:latin typeface="+mj-lt"/>
              </a:endParaRPr>
            </a:p>
          </p:txBody>
        </p:sp>
        <p:sp>
          <p:nvSpPr>
            <p:cNvPr id="65" name="Freeform 64"/>
            <p:cNvSpPr>
              <a:spLocks/>
            </p:cNvSpPr>
            <p:nvPr/>
          </p:nvSpPr>
          <p:spPr bwMode="black">
            <a:xfrm>
              <a:off x="1400563" y="1028765"/>
              <a:ext cx="190843" cy="263561"/>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grpFill/>
            <a:ln w="9525">
              <a:noFill/>
              <a:round/>
              <a:headEnd/>
              <a:tailEnd/>
            </a:ln>
          </p:spPr>
          <p:txBody>
            <a:bodyPr/>
            <a:lstStyle/>
            <a:p>
              <a:endParaRPr lang="en-US">
                <a:latin typeface="+mj-lt"/>
              </a:endParaRPr>
            </a:p>
          </p:txBody>
        </p:sp>
        <p:sp>
          <p:nvSpPr>
            <p:cNvPr id="66" name="Freeform 65"/>
            <p:cNvSpPr>
              <a:spLocks/>
            </p:cNvSpPr>
            <p:nvPr/>
          </p:nvSpPr>
          <p:spPr bwMode="black">
            <a:xfrm>
              <a:off x="740661" y="1028765"/>
              <a:ext cx="190843" cy="263561"/>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grpFill/>
            <a:ln w="9525">
              <a:noFill/>
              <a:round/>
              <a:headEnd/>
              <a:tailEnd/>
            </a:ln>
          </p:spPr>
          <p:txBody>
            <a:bodyPr/>
            <a:lstStyle/>
            <a:p>
              <a:endParaRPr lang="en-US">
                <a:latin typeface="+mj-lt"/>
              </a:endParaRPr>
            </a:p>
          </p:txBody>
        </p:sp>
        <p:sp>
          <p:nvSpPr>
            <p:cNvPr id="67" name="Freeform 66"/>
            <p:cNvSpPr>
              <a:spLocks noEditPoints="1"/>
            </p:cNvSpPr>
            <p:nvPr/>
          </p:nvSpPr>
          <p:spPr bwMode="black">
            <a:xfrm>
              <a:off x="1660385" y="1028765"/>
              <a:ext cx="262122" cy="263561"/>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grpFill/>
            <a:ln w="9525">
              <a:noFill/>
              <a:round/>
              <a:headEnd/>
              <a:tailEnd/>
            </a:ln>
          </p:spPr>
          <p:txBody>
            <a:bodyPr/>
            <a:lstStyle/>
            <a:p>
              <a:endParaRPr lang="en-US">
                <a:latin typeface="+mj-lt"/>
              </a:endParaRPr>
            </a:p>
          </p:txBody>
        </p:sp>
        <p:sp>
          <p:nvSpPr>
            <p:cNvPr id="68" name="Freeform 67"/>
            <p:cNvSpPr>
              <a:spLocks/>
            </p:cNvSpPr>
            <p:nvPr/>
          </p:nvSpPr>
          <p:spPr bwMode="black">
            <a:xfrm>
              <a:off x="1167566" y="1028765"/>
              <a:ext cx="170916" cy="263561"/>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grpFill/>
            <a:ln w="9525">
              <a:noFill/>
              <a:round/>
              <a:headEnd/>
              <a:tailEnd/>
            </a:ln>
          </p:spPr>
          <p:txBody>
            <a:bodyPr/>
            <a:lstStyle/>
            <a:p>
              <a:endParaRPr lang="en-US">
                <a:latin typeface="+mj-lt"/>
              </a:endParaRPr>
            </a:p>
          </p:txBody>
        </p:sp>
        <p:sp>
          <p:nvSpPr>
            <p:cNvPr id="69" name="Freeform 68"/>
            <p:cNvSpPr>
              <a:spLocks/>
            </p:cNvSpPr>
            <p:nvPr/>
          </p:nvSpPr>
          <p:spPr bwMode="black">
            <a:xfrm>
              <a:off x="609600" y="732931"/>
              <a:ext cx="62081" cy="128323"/>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sp>
          <p:nvSpPr>
            <p:cNvPr id="70" name="Freeform 69"/>
            <p:cNvSpPr>
              <a:spLocks/>
            </p:cNvSpPr>
            <p:nvPr/>
          </p:nvSpPr>
          <p:spPr bwMode="black">
            <a:xfrm>
              <a:off x="783581"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grpFill/>
            <a:ln w="9525">
              <a:noFill/>
              <a:round/>
              <a:headEnd/>
              <a:tailEnd/>
            </a:ln>
          </p:spPr>
          <p:txBody>
            <a:bodyPr/>
            <a:lstStyle/>
            <a:p>
              <a:endParaRPr lang="en-US">
                <a:latin typeface="+mj-lt"/>
              </a:endParaRPr>
            </a:p>
          </p:txBody>
        </p:sp>
        <p:sp>
          <p:nvSpPr>
            <p:cNvPr id="71" name="Freeform 70"/>
            <p:cNvSpPr>
              <a:spLocks/>
            </p:cNvSpPr>
            <p:nvPr/>
          </p:nvSpPr>
          <p:spPr bwMode="black">
            <a:xfrm>
              <a:off x="954497" y="528537"/>
              <a:ext cx="62081" cy="394958"/>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72" name="Freeform 71"/>
            <p:cNvSpPr>
              <a:spLocks/>
            </p:cNvSpPr>
            <p:nvPr/>
          </p:nvSpPr>
          <p:spPr bwMode="black">
            <a:xfrm>
              <a:off x="1128478" y="646870"/>
              <a:ext cx="62081" cy="214384"/>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73" name="Freeform 72"/>
            <p:cNvSpPr>
              <a:spLocks/>
            </p:cNvSpPr>
            <p:nvPr/>
          </p:nvSpPr>
          <p:spPr bwMode="black">
            <a:xfrm>
              <a:off x="1298627" y="732931"/>
              <a:ext cx="65914" cy="128323"/>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grpFill/>
            <a:ln w="9525">
              <a:noFill/>
              <a:round/>
              <a:headEnd/>
              <a:tailEnd/>
            </a:ln>
          </p:spPr>
          <p:txBody>
            <a:bodyPr/>
            <a:lstStyle/>
            <a:p>
              <a:endParaRPr lang="en-US">
                <a:latin typeface="+mj-lt"/>
              </a:endParaRPr>
            </a:p>
          </p:txBody>
        </p:sp>
        <p:sp>
          <p:nvSpPr>
            <p:cNvPr id="74" name="Freeform 73"/>
            <p:cNvSpPr>
              <a:spLocks/>
            </p:cNvSpPr>
            <p:nvPr/>
          </p:nvSpPr>
          <p:spPr bwMode="black">
            <a:xfrm>
              <a:off x="1472608"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75" name="Freeform 74"/>
            <p:cNvSpPr>
              <a:spLocks/>
            </p:cNvSpPr>
            <p:nvPr/>
          </p:nvSpPr>
          <p:spPr bwMode="black">
            <a:xfrm>
              <a:off x="1646590" y="528537"/>
              <a:ext cx="62848" cy="394958"/>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grpFill/>
            <a:ln w="9525">
              <a:noFill/>
              <a:round/>
              <a:headEnd/>
              <a:tailEnd/>
            </a:ln>
          </p:spPr>
          <p:txBody>
            <a:bodyPr/>
            <a:lstStyle/>
            <a:p>
              <a:endParaRPr lang="en-US">
                <a:latin typeface="+mj-lt"/>
              </a:endParaRPr>
            </a:p>
          </p:txBody>
        </p:sp>
        <p:sp>
          <p:nvSpPr>
            <p:cNvPr id="76" name="Freeform 75"/>
            <p:cNvSpPr>
              <a:spLocks/>
            </p:cNvSpPr>
            <p:nvPr/>
          </p:nvSpPr>
          <p:spPr bwMode="black">
            <a:xfrm>
              <a:off x="1817505" y="646870"/>
              <a:ext cx="62848" cy="214384"/>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grpFill/>
            <a:ln w="9525">
              <a:noFill/>
              <a:round/>
              <a:headEnd/>
              <a:tailEnd/>
            </a:ln>
          </p:spPr>
          <p:txBody>
            <a:bodyPr/>
            <a:lstStyle/>
            <a:p>
              <a:endParaRPr lang="en-US">
                <a:latin typeface="+mj-lt"/>
              </a:endParaRPr>
            </a:p>
          </p:txBody>
        </p:sp>
        <p:sp>
          <p:nvSpPr>
            <p:cNvPr id="77" name="Freeform 76"/>
            <p:cNvSpPr>
              <a:spLocks/>
            </p:cNvSpPr>
            <p:nvPr/>
          </p:nvSpPr>
          <p:spPr bwMode="black">
            <a:xfrm>
              <a:off x="1991486" y="732931"/>
              <a:ext cx="62848" cy="128323"/>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grpFill/>
            <a:ln w="9525">
              <a:noFill/>
              <a:round/>
              <a:headEnd/>
              <a:tailEnd/>
            </a:ln>
          </p:spPr>
          <p:txBody>
            <a:bodyPr/>
            <a:lstStyle/>
            <a:p>
              <a:endParaRPr lang="en-US">
                <a:latin typeface="+mj-lt"/>
              </a:endParaRPr>
            </a:p>
          </p:txBody>
        </p:sp>
      </p:grpSp>
      <p:sp>
        <p:nvSpPr>
          <p:cNvPr id="3" name="Subtitle 2"/>
          <p:cNvSpPr>
            <a:spLocks noGrp="1"/>
          </p:cNvSpPr>
          <p:nvPr>
            <p:ph type="subTitle" idx="1" hasCustomPrompt="1"/>
          </p:nvPr>
        </p:nvSpPr>
        <p:spPr>
          <a:xfrm>
            <a:off x="236383" y="4464068"/>
            <a:ext cx="8112126" cy="384175"/>
          </a:xfrm>
        </p:spPr>
        <p:txBody>
          <a:bodyPr>
            <a:normAutofit/>
          </a:bodyPr>
          <a:lstStyle>
            <a:lvl1pPr marL="0" indent="0" algn="l">
              <a:buNone/>
              <a:defRPr sz="20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 Name and Title Go Here</a:t>
            </a:r>
            <a:endParaRPr lang="en-US" dirty="0"/>
          </a:p>
        </p:txBody>
      </p:sp>
      <p:sp>
        <p:nvSpPr>
          <p:cNvPr id="58" name="Rectangle 5"/>
          <p:cNvSpPr>
            <a:spLocks noChangeArrowheads="1"/>
          </p:cNvSpPr>
          <p:nvPr/>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chemeClr val="bg2"/>
                </a:solidFill>
                <a:latin typeface="+mj-lt"/>
              </a:rPr>
              <a:t>Cisco Confidential</a:t>
            </a:r>
          </a:p>
        </p:txBody>
      </p:sp>
      <p:sp>
        <p:nvSpPr>
          <p:cNvPr id="59" name="Rectangle 7"/>
          <p:cNvSpPr>
            <a:spLocks noChangeArrowheads="1"/>
          </p:cNvSpPr>
          <p:nvPr/>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2"/>
                </a:solidFill>
                <a:latin typeface="+mj-lt"/>
              </a:rPr>
              <a:pPr algn="r" defTabSz="814388">
                <a:lnSpc>
                  <a:spcPct val="100000"/>
                </a:lnSpc>
              </a:pPr>
              <a:t>‹#›</a:t>
            </a:fld>
            <a:endParaRPr lang="en-US" sz="600" dirty="0">
              <a:solidFill>
                <a:schemeClr val="bg2"/>
              </a:solidFill>
              <a:latin typeface="+mj-lt"/>
            </a:endParaRPr>
          </a:p>
        </p:txBody>
      </p:sp>
      <p:sp>
        <p:nvSpPr>
          <p:cNvPr id="36"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2010 Cisco and/or its affiliates. All rights reserved.</a:t>
            </a:r>
            <a:endParaRPr lang="en-US" sz="600" dirty="0">
              <a:solidFill>
                <a:srgbClr val="FFFFFF"/>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93751" y="304800"/>
            <a:ext cx="7435849" cy="8382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793751" y="1600200"/>
            <a:ext cx="7435849"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ext Placeholder 7"/>
          <p:cNvSpPr>
            <a:spLocks noGrp="1"/>
          </p:cNvSpPr>
          <p:nvPr>
            <p:ph type="body" sz="quarter" idx="10"/>
          </p:nvPr>
        </p:nvSpPr>
        <p:spPr>
          <a:xfrm>
            <a:off x="793751" y="1186542"/>
            <a:ext cx="7435849" cy="381000"/>
          </a:xfrm>
        </p:spPr>
        <p:txBody>
          <a:bodyPr anchor="ctr">
            <a:noAutofit/>
          </a:bodyPr>
          <a:lstStyle>
            <a:lvl1pPr>
              <a:buFontTx/>
              <a:buNone/>
              <a:defRPr sz="2400"/>
            </a:lvl1pPr>
            <a:lvl2pPr>
              <a:defRPr sz="2400"/>
            </a:lvl2pPr>
            <a:lvl3pPr>
              <a:defRPr sz="2400"/>
            </a:lvl3pPr>
            <a:lvl4pPr>
              <a:defRPr sz="2400"/>
            </a:lvl4pPr>
            <a:lvl5pPr>
              <a:defRPr sz="2400"/>
            </a:lvl5pPr>
          </a:lstStyle>
          <a:p>
            <a:pPr lvl="0"/>
            <a:r>
              <a:rPr lang="en-US" smtClean="0"/>
              <a:t>Click to edit Master text styles</a:t>
            </a:r>
          </a:p>
        </p:txBody>
      </p:sp>
      <p:sp>
        <p:nvSpPr>
          <p:cNvPr id="10" name="Text Placeholder 9"/>
          <p:cNvSpPr>
            <a:spLocks noGrp="1"/>
          </p:cNvSpPr>
          <p:nvPr>
            <p:ph type="body" sz="quarter" idx="11"/>
          </p:nvPr>
        </p:nvSpPr>
        <p:spPr>
          <a:xfrm>
            <a:off x="793750" y="6372423"/>
            <a:ext cx="7461250" cy="307777"/>
          </a:xfrm>
        </p:spPr>
        <p:txBody>
          <a:bodyPr anchor="b">
            <a:spAutoFit/>
          </a:bodyPr>
          <a:lstStyle>
            <a:lvl1pPr algn="l" defTabSz="804863">
              <a:lnSpc>
                <a:spcPct val="100000"/>
              </a:lnSpc>
              <a:spcBef>
                <a:spcPct val="50000"/>
              </a:spcBef>
              <a:buNone/>
              <a:defRPr sz="1400"/>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smtClean="0"/>
              <a:t>Click to edit Master text styles</a:t>
            </a:r>
          </a:p>
        </p:txBody>
      </p:sp>
    </p:spTree>
    <p:extLst>
      <p:ext uri="{BB962C8B-B14F-4D97-AF65-F5344CB8AC3E}">
        <p14:creationId xmlns:p14="http://schemas.microsoft.com/office/powerpoint/2010/main" val="2201807907"/>
      </p:ext>
    </p:extLst>
  </p:cSld>
  <p:clrMapOvr>
    <a:masterClrMapping/>
  </p:clrMapOvr>
  <p:transition xmlns:p14="http://schemas.microsoft.com/office/powerpoint/2010/mai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gue">
    <p:spTree>
      <p:nvGrpSpPr>
        <p:cNvPr id="1" name=""/>
        <p:cNvGrpSpPr/>
        <p:nvPr/>
      </p:nvGrpSpPr>
      <p:grpSpPr>
        <a:xfrm>
          <a:off x="0" y="0"/>
          <a:ext cx="0" cy="0"/>
          <a:chOff x="0" y="0"/>
          <a:chExt cx="0" cy="0"/>
        </a:xfrm>
      </p:grpSpPr>
      <p:pic>
        <p:nvPicPr>
          <p:cNvPr id="1026" name="Picture 2" descr="C:\Documents and Settings\contractor\Desktop\Pattern_Half_Page.png"/>
          <p:cNvPicPr>
            <a:picLocks noChangeAspect="1" noChangeArrowheads="1"/>
          </p:cNvPicPr>
          <p:nvPr/>
        </p:nvPicPr>
        <p:blipFill>
          <a:blip r:embed="rId2" cstate="print"/>
          <a:srcRect/>
          <a:stretch>
            <a:fillRect/>
          </a:stretch>
        </p:blipFill>
        <p:spPr bwMode="auto">
          <a:xfrm>
            <a:off x="333375" y="3106738"/>
            <a:ext cx="8477250" cy="3438525"/>
          </a:xfrm>
          <a:prstGeom prst="rect">
            <a:avLst/>
          </a:prstGeom>
          <a:noFill/>
        </p:spPr>
      </p:pic>
      <p:sp>
        <p:nvSpPr>
          <p:cNvPr id="26" name="Rectangle 25"/>
          <p:cNvSpPr/>
          <p:nvPr userDrawn="1"/>
        </p:nvSpPr>
        <p:spPr>
          <a:xfrm>
            <a:off x="217357" y="3020518"/>
            <a:ext cx="8694295" cy="33577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3"/>
            <a:ext cx="8112125" cy="2407042"/>
          </a:xfrm>
        </p:spPr>
        <p:txBody>
          <a:bodyPr/>
          <a:lstStyle>
            <a:lvl1pPr algn="l" defTabSz="914400" rtl="0" eaLnBrk="1" latinLnBrk="0" hangingPunct="1">
              <a:lnSpc>
                <a:spcPct val="85000"/>
              </a:lnSpc>
              <a:spcBef>
                <a:spcPct val="0"/>
              </a:spcBef>
              <a:buNone/>
              <a:defRPr lang="en-US" sz="5400" b="0" kern="1200" spc="-150" baseline="0" dirty="0">
                <a:gradFill flip="none" rotWithShape="1">
                  <a:gsLst>
                    <a:gs pos="0">
                      <a:srgbClr val="55E6ED"/>
                    </a:gs>
                    <a:gs pos="80000">
                      <a:srgbClr val="009249"/>
                    </a:gs>
                  </a:gsLst>
                  <a:lin ang="12000000" scaled="0"/>
                  <a:tileRect/>
                </a:gradFill>
                <a:latin typeface="+mj-lt"/>
                <a:ea typeface="+mj-ea"/>
                <a:cs typeface="+mj-cs"/>
              </a:defRPr>
            </a:lvl1pPr>
          </a:lstStyle>
          <a:p>
            <a:r>
              <a:rPr lang="en-US" dirty="0" smtClean="0"/>
              <a:t>Presentation Title Goes Here</a:t>
            </a:r>
            <a:endParaRPr lang="en-US" dirty="0"/>
          </a:p>
        </p:txBody>
      </p:sp>
      <p:sp>
        <p:nvSpPr>
          <p:cNvPr id="47" name="Rectangle 3"/>
          <p:cNvSpPr>
            <a:spLocks noChangeArrowheads="1"/>
          </p:cNvSpPr>
          <p:nvPr/>
        </p:nvSpPr>
        <p:spPr bwMode="hidden">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C0C0C0"/>
                </a:solidFill>
                <a:latin typeface="+mj-lt"/>
              </a:rPr>
              <a:t>Cisco Confidential</a:t>
            </a:r>
          </a:p>
        </p:txBody>
      </p:sp>
      <p:sp>
        <p:nvSpPr>
          <p:cNvPr id="25" name="Rectangle 7"/>
          <p:cNvSpPr>
            <a:spLocks noChangeArrowheads="1"/>
          </p:cNvSpPr>
          <p:nvPr userDrawn="1"/>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grpId="0" nodeType="withEffect">
                                  <p:stCondLst>
                                    <p:cond delay="0"/>
                                  </p:stCondLst>
                                  <p:childTnLst>
                                    <p:animMotion origin="layout" path="M -1.94444E-6 4.81481E-6 L -1.94444E-6 -0.48102 " pathEditMode="relative" rAng="0" ptsTypes="AA">
                                      <p:cBhvr>
                                        <p:cTn id="6" dur="1600" fill="hold"/>
                                        <p:tgtEl>
                                          <p:spTgt spid="26"/>
                                        </p:tgtEl>
                                        <p:attrNameLst>
                                          <p:attrName>ppt_x</p:attrName>
                                          <p:attrName>ppt_y</p:attrName>
                                        </p:attrNameLst>
                                      </p:cBhvr>
                                      <p:rCtr x="0" y="-241"/>
                                    </p:animMotion>
                                  </p:childTnLst>
                                </p:cTn>
                              </p:par>
                              <p:par>
                                <p:cTn id="7" presetID="10" presetClass="entr" presetSubtype="0" fill="hold" grpId="0" nodeType="withEffect">
                                  <p:stCondLst>
                                    <p:cond delay="1100"/>
                                  </p:stCondLst>
                                  <p:childTnLst>
                                    <p:set>
                                      <p:cBhvr>
                                        <p:cTn id="8" dur="1" fill="hold">
                                          <p:stCondLst>
                                            <p:cond delay="0"/>
                                          </p:stCondLst>
                                        </p:cTn>
                                        <p:tgtEl>
                                          <p:spTgt spid="2"/>
                                        </p:tgtEl>
                                        <p:attrNameLst>
                                          <p:attrName>style.visibility</p:attrName>
                                        </p:attrNameLst>
                                      </p:cBhvr>
                                      <p:to>
                                        <p:strVal val="visible"/>
                                      </p:to>
                                    </p:set>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 grpId="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ullet">
    <p:spTree>
      <p:nvGrpSpPr>
        <p:cNvPr id="1" name=""/>
        <p:cNvGrpSpPr/>
        <p:nvPr/>
      </p:nvGrpSpPr>
      <p:grpSpPr>
        <a:xfrm>
          <a:off x="0" y="0"/>
          <a:ext cx="0" cy="0"/>
          <a:chOff x="0" y="0"/>
          <a:chExt cx="0" cy="0"/>
        </a:xfrm>
      </p:grpSpPr>
      <p:sp>
        <p:nvSpPr>
          <p:cNvPr id="2" name="Title 1"/>
          <p:cNvSpPr>
            <a:spLocks noGrp="1"/>
          </p:cNvSpPr>
          <p:nvPr>
            <p:ph type="title"/>
          </p:nvPr>
        </p:nvSpPr>
        <p:spPr>
          <a:xfrm>
            <a:off x="229702" y="432215"/>
            <a:ext cx="8588861" cy="838200"/>
          </a:xfrm>
        </p:spPr>
        <p:txBody>
          <a:bodyPr/>
          <a:lstStyle>
            <a:lvl1pPr algn="l" defTabSz="914400" rtl="0" eaLnBrk="1" latinLnBrk="0" hangingPunct="1">
              <a:lnSpc>
                <a:spcPct val="80000"/>
              </a:lnSpc>
              <a:spcBef>
                <a:spcPct val="0"/>
              </a:spcBef>
              <a:buNone/>
              <a:defRPr lang="en-US" sz="3600" b="0" kern="1200" spc="-100" baseline="0" dirty="0">
                <a:gradFill>
                  <a:gsLst>
                    <a:gs pos="0">
                      <a:schemeClr val="tx1"/>
                    </a:gs>
                    <a:gs pos="44000">
                      <a:srgbClr val="01BBBB"/>
                    </a:gs>
                    <a:gs pos="100000">
                      <a:schemeClr val="accent4"/>
                    </a:gs>
                  </a:gsLst>
                  <a:lin ang="4800000" scaled="0"/>
                </a:gradFill>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239713" y="1441345"/>
            <a:ext cx="8578850" cy="4527655"/>
          </a:xfrm>
        </p:spPr>
        <p:txBody>
          <a:bodyPr/>
          <a:lstStyle>
            <a:lvl1pPr>
              <a:lnSpc>
                <a:spcPct val="95000"/>
              </a:lnSpc>
              <a:spcBef>
                <a:spcPts val="1480"/>
              </a:spcBef>
              <a:defRPr sz="2200">
                <a:solidFill>
                  <a:srgbClr val="435153"/>
                </a:solidFill>
                <a:latin typeface="+mj-lt"/>
              </a:defRPr>
            </a:lvl1pPr>
            <a:lvl2pPr>
              <a:lnSpc>
                <a:spcPct val="95000"/>
              </a:lnSpc>
              <a:spcBef>
                <a:spcPts val="600"/>
              </a:spcBef>
              <a:defRPr>
                <a:solidFill>
                  <a:srgbClr val="435153"/>
                </a:solidFill>
                <a:latin typeface="+mj-lt"/>
              </a:defRPr>
            </a:lvl2pPr>
            <a:lvl3pPr>
              <a:defRPr>
                <a:solidFill>
                  <a:srgbClr val="435153"/>
                </a:solidFill>
                <a:latin typeface="+mj-lt"/>
              </a:defRPr>
            </a:lvl3pPr>
            <a:lvl4pPr>
              <a:defRPr>
                <a:solidFill>
                  <a:srgbClr val="435153"/>
                </a:solidFill>
                <a:latin typeface="+mj-lt"/>
              </a:defRPr>
            </a:lvl4pPr>
            <a:lvl5pPr>
              <a:defRPr>
                <a:solidFill>
                  <a:srgbClr val="435153"/>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ullet_Heavy Text">
    <p:spTree>
      <p:nvGrpSpPr>
        <p:cNvPr id="1" name=""/>
        <p:cNvGrpSpPr/>
        <p:nvPr/>
      </p:nvGrpSpPr>
      <p:grpSpPr>
        <a:xfrm>
          <a:off x="0" y="0"/>
          <a:ext cx="0" cy="0"/>
          <a:chOff x="0" y="0"/>
          <a:chExt cx="0" cy="0"/>
        </a:xfrm>
      </p:grpSpPr>
      <p:sp>
        <p:nvSpPr>
          <p:cNvPr id="2" name="Title 1"/>
          <p:cNvSpPr>
            <a:spLocks noGrp="1"/>
          </p:cNvSpPr>
          <p:nvPr>
            <p:ph type="title"/>
          </p:nvPr>
        </p:nvSpPr>
        <p:spPr>
          <a:xfrm>
            <a:off x="229702" y="432215"/>
            <a:ext cx="8588861" cy="838200"/>
          </a:xfrm>
        </p:spPr>
        <p:txBody>
          <a:bodyPr/>
          <a:lstStyle>
            <a:lvl1pPr algn="l" defTabSz="914400" rtl="0" eaLnBrk="1" latinLnBrk="0" hangingPunct="1">
              <a:lnSpc>
                <a:spcPct val="80000"/>
              </a:lnSpc>
              <a:spcBef>
                <a:spcPct val="0"/>
              </a:spcBef>
              <a:buNone/>
              <a:defRPr lang="en-US" sz="3600" b="0" kern="1200" spc="-100" baseline="0" dirty="0">
                <a:gradFill>
                  <a:gsLst>
                    <a:gs pos="0">
                      <a:schemeClr val="tx1"/>
                    </a:gs>
                    <a:gs pos="44000">
                      <a:srgbClr val="01BBBB"/>
                    </a:gs>
                    <a:gs pos="100000">
                      <a:schemeClr val="accent4"/>
                    </a:gs>
                  </a:gsLst>
                  <a:lin ang="4800000" scaled="0"/>
                </a:gradFill>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239713" y="1339745"/>
            <a:ext cx="4122425" cy="4965700"/>
          </a:xfrm>
        </p:spPr>
        <p:txBody>
          <a:bodyPr>
            <a:normAutofit/>
          </a:bodyPr>
          <a:lstStyle>
            <a:lvl1pPr>
              <a:lnSpc>
                <a:spcPct val="95000"/>
              </a:lnSpc>
              <a:spcBef>
                <a:spcPts val="1480"/>
              </a:spcBef>
              <a:defRPr sz="1800">
                <a:solidFill>
                  <a:srgbClr val="435153"/>
                </a:solidFill>
                <a:latin typeface="+mj-lt"/>
              </a:defRPr>
            </a:lvl1pPr>
            <a:lvl2pPr>
              <a:lnSpc>
                <a:spcPct val="95000"/>
              </a:lnSpc>
              <a:spcBef>
                <a:spcPts val="600"/>
              </a:spcBef>
              <a:defRPr sz="1400">
                <a:solidFill>
                  <a:srgbClr val="435153"/>
                </a:solidFill>
                <a:latin typeface="+mj-lt"/>
              </a:defRPr>
            </a:lvl2pPr>
            <a:lvl3pPr>
              <a:defRPr sz="1200">
                <a:solidFill>
                  <a:srgbClr val="435153"/>
                </a:solidFill>
                <a:latin typeface="+mj-lt"/>
              </a:defRPr>
            </a:lvl3pPr>
            <a:lvl4pPr>
              <a:defRPr sz="1100">
                <a:solidFill>
                  <a:srgbClr val="435153"/>
                </a:solidFill>
                <a:latin typeface="+mj-lt"/>
              </a:defRPr>
            </a:lvl4pPr>
            <a:lvl5pPr>
              <a:defRPr sz="1100">
                <a:solidFill>
                  <a:srgbClr val="435153"/>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3"/>
          <p:cNvSpPr>
            <a:spLocks noGrp="1"/>
          </p:cNvSpPr>
          <p:nvPr>
            <p:ph type="body" sz="quarter" idx="11"/>
          </p:nvPr>
        </p:nvSpPr>
        <p:spPr>
          <a:xfrm>
            <a:off x="4706781" y="1339745"/>
            <a:ext cx="4122425" cy="4965700"/>
          </a:xfrm>
        </p:spPr>
        <p:txBody>
          <a:bodyPr>
            <a:normAutofit/>
          </a:bodyPr>
          <a:lstStyle>
            <a:lvl1pPr>
              <a:lnSpc>
                <a:spcPct val="95000"/>
              </a:lnSpc>
              <a:spcBef>
                <a:spcPts val="1480"/>
              </a:spcBef>
              <a:defRPr sz="1800">
                <a:solidFill>
                  <a:srgbClr val="435153"/>
                </a:solidFill>
                <a:latin typeface="+mj-lt"/>
              </a:defRPr>
            </a:lvl1pPr>
            <a:lvl2pPr>
              <a:lnSpc>
                <a:spcPct val="95000"/>
              </a:lnSpc>
              <a:spcBef>
                <a:spcPts val="600"/>
              </a:spcBef>
              <a:defRPr sz="1400">
                <a:solidFill>
                  <a:srgbClr val="435153"/>
                </a:solidFill>
                <a:latin typeface="+mj-lt"/>
              </a:defRPr>
            </a:lvl2pPr>
            <a:lvl3pPr>
              <a:defRPr sz="1200">
                <a:solidFill>
                  <a:srgbClr val="435153"/>
                </a:solidFill>
                <a:latin typeface="+mj-lt"/>
              </a:defRPr>
            </a:lvl3pPr>
            <a:lvl4pPr>
              <a:defRPr sz="1100">
                <a:solidFill>
                  <a:srgbClr val="435153"/>
                </a:solidFill>
                <a:latin typeface="+mj-lt"/>
              </a:defRPr>
            </a:lvl4pPr>
            <a:lvl5pPr>
              <a:defRPr sz="1100">
                <a:solidFill>
                  <a:srgbClr val="435153"/>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Bullet with pull quote">
    <p:spTree>
      <p:nvGrpSpPr>
        <p:cNvPr id="1" name=""/>
        <p:cNvGrpSpPr/>
        <p:nvPr/>
      </p:nvGrpSpPr>
      <p:grpSpPr>
        <a:xfrm>
          <a:off x="0" y="0"/>
          <a:ext cx="0" cy="0"/>
          <a:chOff x="0" y="0"/>
          <a:chExt cx="0" cy="0"/>
        </a:xfrm>
      </p:grpSpPr>
      <p:sp>
        <p:nvSpPr>
          <p:cNvPr id="15" name="Rounded Rectangle 14"/>
          <p:cNvSpPr/>
          <p:nvPr userDrawn="1"/>
        </p:nvSpPr>
        <p:spPr>
          <a:xfrm>
            <a:off x="4984231" y="1411242"/>
            <a:ext cx="3759720" cy="4793993"/>
          </a:xfrm>
          <a:prstGeom prst="roundRect">
            <a:avLst>
              <a:gd name="adj" fmla="val 0"/>
            </a:avLst>
          </a:prstGeom>
          <a:gradFill flip="none" rotWithShape="1">
            <a:gsLst>
              <a:gs pos="0">
                <a:srgbClr val="E2F4FA"/>
              </a:gs>
              <a:gs pos="47000">
                <a:schemeClr val="bg1"/>
              </a:gs>
              <a:gs pos="100000">
                <a:srgbClr val="E2F4FA"/>
              </a:gs>
            </a:gsLst>
            <a:lin ang="2700000" scaled="1"/>
            <a:tileRect/>
          </a:gra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 name="Title 1"/>
          <p:cNvSpPr>
            <a:spLocks noGrp="1"/>
          </p:cNvSpPr>
          <p:nvPr>
            <p:ph type="title"/>
          </p:nvPr>
        </p:nvSpPr>
        <p:spPr>
          <a:xfrm>
            <a:off x="229702" y="432215"/>
            <a:ext cx="8588861" cy="838200"/>
          </a:xfrm>
        </p:spPr>
        <p:txBody>
          <a:bodyPr/>
          <a:lstStyle>
            <a:lvl1pPr algn="l" defTabSz="914400" rtl="0" eaLnBrk="1" latinLnBrk="0" hangingPunct="1">
              <a:lnSpc>
                <a:spcPct val="80000"/>
              </a:lnSpc>
              <a:spcBef>
                <a:spcPct val="0"/>
              </a:spcBef>
              <a:buNone/>
              <a:defRPr lang="en-US" sz="3600" b="0" kern="1200" spc="-100" baseline="0" dirty="0">
                <a:gradFill>
                  <a:gsLst>
                    <a:gs pos="0">
                      <a:schemeClr val="tx1"/>
                    </a:gs>
                    <a:gs pos="44000">
                      <a:srgbClr val="01BBBB"/>
                    </a:gs>
                    <a:gs pos="100000">
                      <a:schemeClr val="accent4"/>
                    </a:gs>
                  </a:gsLst>
                  <a:lin ang="4800000" scaled="0"/>
                </a:gradFill>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239713" y="1339745"/>
            <a:ext cx="4103687" cy="4965700"/>
          </a:xfrm>
        </p:spPr>
        <p:txBody>
          <a:bodyPr/>
          <a:lstStyle>
            <a:lvl1pPr>
              <a:lnSpc>
                <a:spcPct val="95000"/>
              </a:lnSpc>
              <a:spcBef>
                <a:spcPts val="1480"/>
              </a:spcBef>
              <a:defRPr sz="2200">
                <a:solidFill>
                  <a:srgbClr val="435153"/>
                </a:solidFill>
                <a:latin typeface="+mj-lt"/>
              </a:defRPr>
            </a:lvl1pPr>
            <a:lvl2pPr>
              <a:lnSpc>
                <a:spcPct val="95000"/>
              </a:lnSpc>
              <a:spcBef>
                <a:spcPts val="600"/>
              </a:spcBef>
              <a:defRPr>
                <a:solidFill>
                  <a:srgbClr val="435153"/>
                </a:solidFill>
                <a:latin typeface="+mj-lt"/>
              </a:defRPr>
            </a:lvl2pPr>
            <a:lvl3pPr>
              <a:defRPr>
                <a:solidFill>
                  <a:srgbClr val="435153"/>
                </a:solidFill>
                <a:latin typeface="+mj-lt"/>
              </a:defRPr>
            </a:lvl3pPr>
            <a:lvl4pPr>
              <a:defRPr>
                <a:solidFill>
                  <a:srgbClr val="435153"/>
                </a:solidFill>
                <a:latin typeface="+mj-lt"/>
              </a:defRPr>
            </a:lvl4pPr>
            <a:lvl5pPr>
              <a:defRPr>
                <a:solidFill>
                  <a:srgbClr val="435153"/>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11"/>
          <p:cNvSpPr>
            <a:spLocks noGrp="1"/>
          </p:cNvSpPr>
          <p:nvPr>
            <p:ph type="body" sz="quarter" idx="11" hasCustomPrompt="1"/>
          </p:nvPr>
        </p:nvSpPr>
        <p:spPr>
          <a:xfrm>
            <a:off x="5221224" y="1747683"/>
            <a:ext cx="3236976" cy="646331"/>
          </a:xfrm>
        </p:spPr>
        <p:txBody>
          <a:bodyPr>
            <a:spAutoFit/>
          </a:bodyPr>
          <a:lstStyle>
            <a:lvl1pPr marL="114300" indent="-114300" algn="l" defTabSz="914400" rtl="0" eaLnBrk="1" latinLnBrk="0" hangingPunct="1">
              <a:lnSpc>
                <a:spcPct val="90000"/>
              </a:lnSpc>
              <a:spcBef>
                <a:spcPts val="0"/>
              </a:spcBef>
              <a:buNone/>
              <a:defRPr lang="en-US" sz="2000" kern="1200" dirty="0" smtClean="0">
                <a:gradFill>
                  <a:gsLst>
                    <a:gs pos="0">
                      <a:schemeClr val="tx1"/>
                    </a:gs>
                    <a:gs pos="47000">
                      <a:schemeClr val="accent2"/>
                    </a:gs>
                    <a:gs pos="100000">
                      <a:schemeClr val="accent4"/>
                    </a:gs>
                  </a:gsLst>
                  <a:lin ang="3600000" scaled="0"/>
                </a:gradFill>
                <a:latin typeface="+mj-lt"/>
                <a:ea typeface="+mn-ea"/>
                <a:cs typeface="+mn-cs"/>
              </a:defRPr>
            </a:lvl1pPr>
            <a:lvl2pPr marL="114300" indent="-114300" algn="l" defTabSz="914400" rtl="0" eaLnBrk="1" latinLnBrk="0" hangingPunct="1">
              <a:defRPr lang="en-US" sz="2000" kern="1200" dirty="0" smtClean="0">
                <a:solidFill>
                  <a:schemeClr val="accent2"/>
                </a:solidFill>
                <a:latin typeface="Ciscolight" pitchFamily="2" charset="0"/>
                <a:ea typeface="+mn-ea"/>
                <a:cs typeface="+mn-cs"/>
              </a:defRPr>
            </a:lvl2pPr>
            <a:lvl3pPr marL="114300" indent="-114300" algn="l" defTabSz="914400" rtl="0" eaLnBrk="1" latinLnBrk="0" hangingPunct="1">
              <a:defRPr lang="en-US" sz="2000" kern="1200" dirty="0" smtClean="0">
                <a:solidFill>
                  <a:schemeClr val="accent2"/>
                </a:solidFill>
                <a:latin typeface="Ciscolight" pitchFamily="2" charset="0"/>
                <a:ea typeface="+mn-ea"/>
                <a:cs typeface="+mn-cs"/>
              </a:defRPr>
            </a:lvl3pPr>
            <a:lvl4pPr marL="114300" indent="-114300" algn="l" defTabSz="914400" rtl="0" eaLnBrk="1" latinLnBrk="0" hangingPunct="1">
              <a:defRPr lang="en-US" sz="2000" kern="1200" dirty="0" smtClean="0">
                <a:solidFill>
                  <a:schemeClr val="accent2"/>
                </a:solidFill>
                <a:latin typeface="Ciscolight" pitchFamily="2" charset="0"/>
                <a:ea typeface="+mn-ea"/>
                <a:cs typeface="+mn-cs"/>
              </a:defRPr>
            </a:lvl4pPr>
            <a:lvl5pPr marL="114300" indent="-114300" algn="l" defTabSz="914400" rtl="0" eaLnBrk="1" latinLnBrk="0" hangingPunct="1">
              <a:defRPr lang="en-US" sz="2000" kern="1200" dirty="0" smtClean="0">
                <a:solidFill>
                  <a:schemeClr val="accent2"/>
                </a:solidFill>
                <a:latin typeface="Ciscolight" pitchFamily="2" charset="0"/>
                <a:ea typeface="+mn-ea"/>
                <a:cs typeface="+mn-cs"/>
              </a:defRPr>
            </a:lvl5pPr>
          </a:lstStyle>
          <a:p>
            <a:pPr lvl="0"/>
            <a:r>
              <a:rPr lang="en-US" dirty="0" smtClean="0"/>
              <a:t>“This is the sample </a:t>
            </a:r>
            <a:br>
              <a:rPr lang="en-US" dirty="0" smtClean="0"/>
            </a:br>
            <a:r>
              <a:rPr lang="en-US" dirty="0" smtClean="0"/>
              <a:t>pull quote.”</a:t>
            </a:r>
          </a:p>
        </p:txBody>
      </p:sp>
      <p:sp>
        <p:nvSpPr>
          <p:cNvPr id="8" name="Text Placeholder 11"/>
          <p:cNvSpPr>
            <a:spLocks noGrp="1"/>
          </p:cNvSpPr>
          <p:nvPr>
            <p:ph type="body" sz="quarter" idx="13" hasCustomPrompt="1"/>
          </p:nvPr>
        </p:nvSpPr>
        <p:spPr>
          <a:xfrm>
            <a:off x="5310432" y="4735551"/>
            <a:ext cx="3236976" cy="338554"/>
          </a:xfrm>
          <a:noFill/>
        </p:spPr>
        <p:txBody>
          <a:bodyPr vert="horz" wrap="square" lIns="91440" tIns="45720" rIns="91440" bIns="45720" rtlCol="0">
            <a:spAutoFit/>
          </a:bodyPr>
          <a:lstStyle>
            <a:lvl1pPr marL="114300" marR="0" indent="-114300" algn="l" defTabSz="914400" rtl="0" eaLnBrk="1" fontAlgn="auto" latinLnBrk="0" hangingPunct="1">
              <a:lnSpc>
                <a:spcPct val="100000"/>
              </a:lnSpc>
              <a:spcBef>
                <a:spcPts val="0"/>
              </a:spcBef>
              <a:spcAft>
                <a:spcPts val="0"/>
              </a:spcAft>
              <a:buClrTx/>
              <a:buSzTx/>
              <a:buFontTx/>
              <a:buNone/>
              <a:tabLst/>
              <a:defRPr kumimoji="0" lang="en-US" sz="1600" b="0" i="0" u="none" strike="noStrike" kern="1200" cap="none" spc="0" normalizeH="0" baseline="0" noProof="0">
                <a:ln>
                  <a:noFill/>
                </a:ln>
                <a:solidFill>
                  <a:srgbClr val="FFFFFF">
                    <a:lumMod val="50000"/>
                  </a:srgbClr>
                </a:solidFill>
                <a:effectLst/>
                <a:uLnTx/>
                <a:uFillTx/>
                <a:latin typeface="+mj-lt"/>
                <a:ea typeface="+mn-ea"/>
                <a:cs typeface="+mn-cs"/>
              </a:defRPr>
            </a:lvl1pPr>
            <a:lvl2pPr marL="114300" indent="-114300" algn="l" defTabSz="914400" rtl="0" eaLnBrk="1" latinLnBrk="0" hangingPunct="1">
              <a:defRPr lang="en-US" sz="2000" kern="1200" dirty="0" smtClean="0">
                <a:solidFill>
                  <a:schemeClr val="accent2"/>
                </a:solidFill>
                <a:latin typeface="Ciscolight" pitchFamily="2" charset="0"/>
                <a:ea typeface="+mn-ea"/>
                <a:cs typeface="+mn-cs"/>
              </a:defRPr>
            </a:lvl2pPr>
            <a:lvl3pPr marL="114300" indent="-114300" algn="l" defTabSz="914400" rtl="0" eaLnBrk="1" latinLnBrk="0" hangingPunct="1">
              <a:defRPr lang="en-US" sz="2000" kern="1200" dirty="0" smtClean="0">
                <a:solidFill>
                  <a:schemeClr val="accent2"/>
                </a:solidFill>
                <a:latin typeface="Ciscolight" pitchFamily="2" charset="0"/>
                <a:ea typeface="+mn-ea"/>
                <a:cs typeface="+mn-cs"/>
              </a:defRPr>
            </a:lvl3pPr>
            <a:lvl4pPr marL="114300" indent="-114300" algn="l" defTabSz="914400" rtl="0" eaLnBrk="1" latinLnBrk="0" hangingPunct="1">
              <a:defRPr lang="en-US" sz="2000" kern="1200" dirty="0" smtClean="0">
                <a:solidFill>
                  <a:schemeClr val="accent2"/>
                </a:solidFill>
                <a:latin typeface="Ciscolight" pitchFamily="2" charset="0"/>
                <a:ea typeface="+mn-ea"/>
                <a:cs typeface="+mn-cs"/>
              </a:defRPr>
            </a:lvl4pPr>
            <a:lvl5pPr marL="114300" indent="-114300" algn="l" defTabSz="914400" rtl="0" eaLnBrk="1" latinLnBrk="0" hangingPunct="1">
              <a:defRPr lang="en-US" sz="2000" kern="1200" dirty="0" smtClean="0">
                <a:solidFill>
                  <a:schemeClr val="accent2"/>
                </a:solidFill>
                <a:latin typeface="Ciscolight" pitchFamily="2" charset="0"/>
                <a:ea typeface="+mn-ea"/>
                <a:cs typeface="+mn-cs"/>
              </a:defRPr>
            </a:lvl5pPr>
          </a:lstStyle>
          <a:p>
            <a:pPr marL="114300" marR="0" lvl="0" indent="-11430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FFFFFF">
                    <a:lumMod val="50000"/>
                  </a:srgbClr>
                </a:solidFill>
                <a:effectLst/>
                <a:uLnTx/>
                <a:uFillTx/>
                <a:latin typeface="Ciscolight" pitchFamily="2" charset="0"/>
                <a:ea typeface="+mn-ea"/>
                <a:cs typeface="+mn-cs"/>
              </a:rPr>
              <a:t>Source Name</a:t>
            </a:r>
          </a:p>
        </p:txBody>
      </p:sp>
      <p:sp>
        <p:nvSpPr>
          <p:cNvPr id="11" name="Rectangle 4"/>
          <p:cNvSpPr>
            <a:spLocks noChangeArrowheads="1"/>
          </p:cNvSpPr>
          <p:nvPr userDrawn="1"/>
        </p:nvSpPr>
        <p:spPr bwMode="ltGray">
          <a:xfrm>
            <a:off x="251373" y="6586246"/>
            <a:ext cx="2568027"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C0C0C0"/>
                </a:solidFill>
                <a:latin typeface="+mj-lt"/>
                <a:ea typeface="+mn-ea"/>
                <a:cs typeface="+mn-cs"/>
              </a:rPr>
              <a:t>© 2010 Cisco and/or its affiliates. All rights reserved.</a:t>
            </a:r>
            <a:endParaRPr lang="en-US" sz="600" kern="1200" dirty="0">
              <a:solidFill>
                <a:srgbClr val="C0C0C0"/>
              </a:solidFill>
              <a:latin typeface="+mj-lt"/>
              <a:ea typeface="+mn-ea"/>
              <a:cs typeface="+mn-cs"/>
            </a:endParaRPr>
          </a:p>
        </p:txBody>
      </p:sp>
      <p:sp>
        <p:nvSpPr>
          <p:cNvPr id="14" name="Rectangle 5"/>
          <p:cNvSpPr>
            <a:spLocks noChangeArrowheads="1"/>
          </p:cNvSpPr>
          <p:nvPr userDrawn="1"/>
        </p:nvSpPr>
        <p:spPr bwMode="ltGray">
          <a:xfrm>
            <a:off x="7763787" y="6584512"/>
            <a:ext cx="811863"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C0C0C0"/>
                </a:solidFill>
                <a:latin typeface="+mj-lt"/>
              </a:rPr>
              <a:t>Cisco Confidential</a:t>
            </a:r>
          </a:p>
        </p:txBody>
      </p:sp>
      <p:sp>
        <p:nvSpPr>
          <p:cNvPr id="17" name="Rectangle 7"/>
          <p:cNvSpPr>
            <a:spLocks noChangeArrowheads="1"/>
          </p:cNvSpPr>
          <p:nvPr userDrawn="1"/>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pic>
        <p:nvPicPr>
          <p:cNvPr id="21" name="Picture 20" descr="verticalbar.png"/>
          <p:cNvPicPr>
            <a:picLocks noChangeAspect="1"/>
          </p:cNvPicPr>
          <p:nvPr userDrawn="1"/>
        </p:nvPicPr>
        <p:blipFill>
          <a:blip r:embed="rId2" cstate="print"/>
          <a:stretch>
            <a:fillRect/>
          </a:stretch>
        </p:blipFill>
        <p:spPr>
          <a:xfrm>
            <a:off x="4948236" y="1335313"/>
            <a:ext cx="83809" cy="4961463"/>
          </a:xfrm>
          <a:prstGeom prst="rect">
            <a:avLst/>
          </a:prstGeom>
        </p:spPr>
      </p:pic>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ullet_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9702" y="432215"/>
            <a:ext cx="8588861" cy="838200"/>
          </a:xfrm>
        </p:spPr>
        <p:txBody>
          <a:bodyPr/>
          <a:lstStyle>
            <a:lvl1pPr>
              <a:defRPr>
                <a:gradFill>
                  <a:gsLst>
                    <a:gs pos="0">
                      <a:schemeClr val="tx1"/>
                    </a:gs>
                    <a:gs pos="44000">
                      <a:srgbClr val="01BBBB"/>
                    </a:gs>
                    <a:gs pos="100000">
                      <a:schemeClr val="accent4"/>
                    </a:gs>
                  </a:gsLst>
                  <a:lin ang="4800000" scaled="0"/>
                </a:gradFill>
                <a:latin typeface="+mj-lt"/>
              </a:defRPr>
            </a:lvl1pPr>
          </a:lstStyle>
          <a:p>
            <a:r>
              <a:rPr lang="en-US" smtClean="0"/>
              <a:t>Click to edit Master title style</a:t>
            </a:r>
            <a:endParaRPr lang="en-US" dirty="0"/>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9" Type="http://schemas.openxmlformats.org/officeDocument/2006/relationships/slideLayout" Target="../slideLayouts/slideLayout9.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37" Type="http://schemas.openxmlformats.org/officeDocument/2006/relationships/slideLayout" Target="../slideLayouts/slideLayout37.xml"/><Relationship Id="rId38" Type="http://schemas.openxmlformats.org/officeDocument/2006/relationships/slideLayout" Target="../slideLayouts/slideLayout38.xml"/><Relationship Id="rId39" Type="http://schemas.openxmlformats.org/officeDocument/2006/relationships/slideLayout" Target="../slideLayouts/slideLayout39.xml"/><Relationship Id="rId40" Type="http://schemas.openxmlformats.org/officeDocument/2006/relationships/slideLayout" Target="../slideLayouts/slideLayout40.xml"/><Relationship Id="rId41" Type="http://schemas.openxmlformats.org/officeDocument/2006/relationships/theme" Target="../theme/theme1.xml"/><Relationship Id="rId42"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r>
              <a:rPr lang="en-US" dirty="0" smtClean="0"/>
              <a:t>Slide Title Goes Here</a:t>
            </a:r>
            <a:endParaRPr lang="en-US" dirty="0"/>
          </a:p>
        </p:txBody>
      </p:sp>
      <p:sp>
        <p:nvSpPr>
          <p:cNvPr id="3" name="Text Placeholder 2"/>
          <p:cNvSpPr>
            <a:spLocks noGrp="1"/>
          </p:cNvSpPr>
          <p:nvPr>
            <p:ph type="body" idx="1"/>
          </p:nvPr>
        </p:nvSpPr>
        <p:spPr>
          <a:xfrm>
            <a:off x="229701" y="1339745"/>
            <a:ext cx="8551441" cy="4965699"/>
          </a:xfrm>
          <a:prstGeom prst="rect">
            <a:avLst/>
          </a:prstGeom>
        </p:spPr>
        <p:txBody>
          <a:bodyPr vert="horz" lIns="91440" tIns="45720" rIns="91440" bIns="45720" rtlCol="0">
            <a:normAutofit/>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4"/>
          <p:cNvSpPr>
            <a:spLocks noChangeArrowheads="1"/>
          </p:cNvSpPr>
          <p:nvPr/>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C0C0C0"/>
                </a:solidFill>
                <a:latin typeface="+mj-lt"/>
              </a:rPr>
              <a:t>© 2010 Cisco and/or its affiliates. All rights reserved.</a:t>
            </a:r>
            <a:endParaRPr lang="en-US" sz="600" dirty="0">
              <a:solidFill>
                <a:srgbClr val="C0C0C0"/>
              </a:solidFill>
              <a:latin typeface="+mj-lt"/>
            </a:endParaRPr>
          </a:p>
        </p:txBody>
      </p:sp>
      <p:sp>
        <p:nvSpPr>
          <p:cNvPr id="9" name="Rectangle 7"/>
          <p:cNvSpPr>
            <a:spLocks noChangeArrowheads="1"/>
          </p:cNvSpPr>
          <p:nvPr/>
        </p:nvSpPr>
        <p:spPr bwMode="ltGray">
          <a:xfrm>
            <a:off x="8649525"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C0C0C0"/>
                </a:solidFill>
                <a:latin typeface="+mj-lt"/>
              </a:rPr>
              <a:pPr algn="r" defTabSz="814388">
                <a:lnSpc>
                  <a:spcPct val="100000"/>
                </a:lnSpc>
              </a:pPr>
              <a:t>‹#›</a:t>
            </a:fld>
            <a:endParaRPr lang="en-US" sz="600" dirty="0">
              <a:solidFill>
                <a:srgbClr val="C0C0C0"/>
              </a:solidFill>
              <a:latin typeface="+mj-lt"/>
            </a:endParaRPr>
          </a:p>
        </p:txBody>
      </p:sp>
      <p:pic>
        <p:nvPicPr>
          <p:cNvPr id="13" name="Picture 12" descr="bottom bar.jpg"/>
          <p:cNvPicPr>
            <a:picLocks noChangeAspect="1"/>
          </p:cNvPicPr>
          <p:nvPr/>
        </p:nvPicPr>
        <p:blipFill>
          <a:blip r:embed="rId42" cstate="print"/>
          <a:stretch>
            <a:fillRect/>
          </a:stretch>
        </p:blipFill>
        <p:spPr>
          <a:xfrm>
            <a:off x="333375" y="6378339"/>
            <a:ext cx="8477250" cy="162912"/>
          </a:xfrm>
          <a:prstGeom prst="rect">
            <a:avLst/>
          </a:prstGeom>
        </p:spPr>
      </p:pic>
    </p:spTree>
  </p:cSld>
  <p:clrMap bg1="lt1" tx1="dk1" bg2="lt2" tx2="dk2" accent1="accent1" accent2="accent2" accent3="accent3" accent4="accent4" accent5="accent5" accent6="accent6" hlink="hlink" folHlink="folHlink"/>
  <p:sldLayoutIdLst>
    <p:sldLayoutId id="2147483898" r:id="rId1"/>
    <p:sldLayoutId id="2147483929" r:id="rId2"/>
    <p:sldLayoutId id="2147483899" r:id="rId3"/>
    <p:sldLayoutId id="2147483928" r:id="rId4"/>
    <p:sldLayoutId id="2147483900" r:id="rId5"/>
    <p:sldLayoutId id="2147483901" r:id="rId6"/>
    <p:sldLayoutId id="2147483902" r:id="rId7"/>
    <p:sldLayoutId id="2147483903" r:id="rId8"/>
    <p:sldLayoutId id="2147483904" r:id="rId9"/>
    <p:sldLayoutId id="2147483905" r:id="rId10"/>
    <p:sldLayoutId id="2147483906" r:id="rId11"/>
    <p:sldLayoutId id="2147483907" r:id="rId12"/>
    <p:sldLayoutId id="2147483908" r:id="rId13"/>
    <p:sldLayoutId id="2147483909" r:id="rId14"/>
    <p:sldLayoutId id="2147483910" r:id="rId15"/>
    <p:sldLayoutId id="2147483911" r:id="rId16"/>
    <p:sldLayoutId id="2147483912" r:id="rId17"/>
    <p:sldLayoutId id="2147483913" r:id="rId18"/>
    <p:sldLayoutId id="2147483914" r:id="rId19"/>
    <p:sldLayoutId id="2147483915" r:id="rId20"/>
    <p:sldLayoutId id="2147483916" r:id="rId21"/>
    <p:sldLayoutId id="2147483917" r:id="rId22"/>
    <p:sldLayoutId id="2147483918" r:id="rId23"/>
    <p:sldLayoutId id="2147483919" r:id="rId24"/>
    <p:sldLayoutId id="2147483921" r:id="rId25"/>
    <p:sldLayoutId id="2147483922" r:id="rId26"/>
    <p:sldLayoutId id="2147483923" r:id="rId27"/>
    <p:sldLayoutId id="2147483924" r:id="rId28"/>
    <p:sldLayoutId id="2147483925" r:id="rId29"/>
    <p:sldLayoutId id="2147483926" r:id="rId30"/>
    <p:sldLayoutId id="2147483927" r:id="rId31"/>
    <p:sldLayoutId id="2147483930" r:id="rId32"/>
    <p:sldLayoutId id="2147483931" r:id="rId33"/>
    <p:sldLayoutId id="2147483933" r:id="rId34"/>
    <p:sldLayoutId id="2147483935" r:id="rId35"/>
    <p:sldLayoutId id="2147483937" r:id="rId36"/>
    <p:sldLayoutId id="2147483938" r:id="rId37"/>
    <p:sldLayoutId id="2147483939" r:id="rId38"/>
    <p:sldLayoutId id="2147483941" r:id="rId39"/>
    <p:sldLayoutId id="2147483942" r:id="rId40"/>
  </p:sldLayoutIdLst>
  <p:transition xmlns:p14="http://schemas.microsoft.com/office/powerpoint/2010/main">
    <p:wipe dir="r"/>
  </p:transition>
  <p:timing>
    <p:tnLst>
      <p:par>
        <p:cTn xmlns:p14="http://schemas.microsoft.com/office/powerpoint/2010/main" id="1" dur="indefinite" restart="never" nodeType="tmRoot"/>
      </p:par>
    </p:tnLst>
  </p:timing>
  <p:txStyles>
    <p:titleStyle>
      <a:lvl1pPr algn="l" defTabSz="914400" rtl="0" eaLnBrk="1" latinLnBrk="0" hangingPunct="1">
        <a:lnSpc>
          <a:spcPct val="80000"/>
        </a:lnSpc>
        <a:spcBef>
          <a:spcPct val="0"/>
        </a:spcBef>
        <a:buNone/>
        <a:defRPr lang="en-US" sz="3600" b="0" kern="1200" spc="-100" baseline="0" dirty="0">
          <a:gradFill>
            <a:gsLst>
              <a:gs pos="0">
                <a:schemeClr val="tx1"/>
              </a:gs>
              <a:gs pos="44000">
                <a:srgbClr val="01BBBB"/>
              </a:gs>
              <a:gs pos="100000">
                <a:schemeClr val="accent4"/>
              </a:gs>
            </a:gsLst>
            <a:lin ang="4800000" scaled="0"/>
          </a:gradFill>
          <a:latin typeface="+mj-lt"/>
          <a:ea typeface="+mj-ea"/>
          <a:cs typeface="+mj-cs"/>
        </a:defRPr>
      </a:lvl1pPr>
    </p:titleStyle>
    <p:bodyStyle>
      <a:lvl1pPr marL="228600" indent="-228600" algn="l" defTabSz="914400" rtl="0" eaLnBrk="1" latinLnBrk="0" hangingPunct="1">
        <a:lnSpc>
          <a:spcPct val="95000"/>
        </a:lnSpc>
        <a:spcBef>
          <a:spcPts val="1440"/>
        </a:spcBef>
        <a:buClr>
          <a:schemeClr val="tx2"/>
        </a:buClr>
        <a:buSzPct val="90000"/>
        <a:buFont typeface="Arial" pitchFamily="34" charset="0"/>
        <a:buChar char="•"/>
        <a:tabLst/>
        <a:defRPr lang="en-US" sz="2000" kern="1200" dirty="0" smtClean="0">
          <a:solidFill>
            <a:srgbClr val="546568"/>
          </a:solidFill>
          <a:latin typeface="+mj-lt"/>
          <a:ea typeface="+mn-ea"/>
          <a:cs typeface="+mn-cs"/>
        </a:defRPr>
      </a:lvl1pPr>
      <a:lvl2pPr marL="406400" indent="0" algn="l" defTabSz="914400" rtl="0" eaLnBrk="1" latinLnBrk="0" hangingPunct="1">
        <a:lnSpc>
          <a:spcPct val="95000"/>
        </a:lnSpc>
        <a:spcBef>
          <a:spcPts val="840"/>
        </a:spcBef>
        <a:buClr>
          <a:schemeClr val="tx2"/>
        </a:buClr>
        <a:buFontTx/>
        <a:buNone/>
        <a:defRPr lang="en-US" sz="1800" kern="1200" dirty="0" smtClean="0">
          <a:solidFill>
            <a:srgbClr val="546568"/>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dirty="0" smtClean="0">
          <a:solidFill>
            <a:srgbClr val="546568"/>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dirty="0" smtClean="0">
          <a:solidFill>
            <a:srgbClr val="546568"/>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dirty="0">
          <a:solidFill>
            <a:srgbClr val="546568"/>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4.wmf"/><Relationship Id="rId4" Type="http://schemas.openxmlformats.org/officeDocument/2006/relationships/image" Target="../media/image15.wmf"/><Relationship Id="rId5" Type="http://schemas.openxmlformats.org/officeDocument/2006/relationships/image" Target="../media/image16.wmf"/><Relationship Id="rId6" Type="http://schemas.openxmlformats.org/officeDocument/2006/relationships/image" Target="../media/image12.wmf"/><Relationship Id="rId7" Type="http://schemas.openxmlformats.org/officeDocument/2006/relationships/image" Target="../media/image13.wmf"/><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14.wmf"/><Relationship Id="rId4" Type="http://schemas.openxmlformats.org/officeDocument/2006/relationships/image" Target="../media/image15.wmf"/><Relationship Id="rId5" Type="http://schemas.openxmlformats.org/officeDocument/2006/relationships/image" Target="../media/image16.wmf"/><Relationship Id="rId6" Type="http://schemas.openxmlformats.org/officeDocument/2006/relationships/image" Target="../media/image12.wmf"/><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3" Type="http://schemas.openxmlformats.org/officeDocument/2006/relationships/image" Target="../media/image14.wmf"/><Relationship Id="rId4" Type="http://schemas.openxmlformats.org/officeDocument/2006/relationships/image" Target="../media/image15.wmf"/><Relationship Id="rId5" Type="http://schemas.openxmlformats.org/officeDocument/2006/relationships/image" Target="../media/image16.wmf"/><Relationship Id="rId6" Type="http://schemas.openxmlformats.org/officeDocument/2006/relationships/image" Target="../media/image12.wmf"/><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4.wmf"/><Relationship Id="rId4" Type="http://schemas.openxmlformats.org/officeDocument/2006/relationships/image" Target="../media/image15.wmf"/><Relationship Id="rId5" Type="http://schemas.openxmlformats.org/officeDocument/2006/relationships/image" Target="../media/image16.wmf"/><Relationship Id="rId6" Type="http://schemas.openxmlformats.org/officeDocument/2006/relationships/image" Target="../media/image12.wmf"/><Relationship Id="rId1" Type="http://schemas.openxmlformats.org/officeDocument/2006/relationships/slideLayout" Target="../slideLayouts/slideLayout9.xml"/><Relationship Id="rId2" Type="http://schemas.openxmlformats.org/officeDocument/2006/relationships/notesSlide" Target="../notesSlides/notesSlid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7.xml.rels><?xml version="1.0" encoding="UTF-8" standalone="yes"?>
<Relationships xmlns="http://schemas.openxmlformats.org/package/2006/relationships"><Relationship Id="rId3" Type="http://schemas.openxmlformats.org/officeDocument/2006/relationships/image" Target="../media/image15.wmf"/><Relationship Id="rId4" Type="http://schemas.openxmlformats.org/officeDocument/2006/relationships/image" Target="../media/image16.wmf"/><Relationship Id="rId5" Type="http://schemas.openxmlformats.org/officeDocument/2006/relationships/image" Target="../media/image12.wmf"/><Relationship Id="rId6" Type="http://schemas.openxmlformats.org/officeDocument/2006/relationships/image" Target="../media/image17.wmf"/><Relationship Id="rId1" Type="http://schemas.openxmlformats.org/officeDocument/2006/relationships/slideLayout" Target="../slideLayouts/slideLayout6.xml"/><Relationship Id="rId2" Type="http://schemas.openxmlformats.org/officeDocument/2006/relationships/image" Target="../media/image14.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3" Type="http://schemas.openxmlformats.org/officeDocument/2006/relationships/image" Target="../media/image11.emf"/><Relationship Id="rId4" Type="http://schemas.openxmlformats.org/officeDocument/2006/relationships/image" Target="../media/image12.wmf"/><Relationship Id="rId5" Type="http://schemas.openxmlformats.org/officeDocument/2006/relationships/image" Target="../media/image13.wmf"/><Relationship Id="rId6" Type="http://schemas.openxmlformats.org/officeDocument/2006/relationships/image" Target="../media/image14.wmf"/><Relationship Id="rId1" Type="http://schemas.openxmlformats.org/officeDocument/2006/relationships/slideLayout" Target="../slideLayouts/slideLayout6.xml"/><Relationship Id="rId2" Type="http://schemas.openxmlformats.org/officeDocument/2006/relationships/image" Target="../media/image10.wmf"/></Relationships>
</file>

<file path=ppt/slides/_rels/slide4.xml.rels><?xml version="1.0" encoding="UTF-8" standalone="yes"?>
<Relationships xmlns="http://schemas.openxmlformats.org/package/2006/relationships"><Relationship Id="rId3" Type="http://schemas.openxmlformats.org/officeDocument/2006/relationships/image" Target="../media/image11.emf"/><Relationship Id="rId4" Type="http://schemas.openxmlformats.org/officeDocument/2006/relationships/image" Target="../media/image13.wmf"/><Relationship Id="rId5" Type="http://schemas.openxmlformats.org/officeDocument/2006/relationships/image" Target="../media/image14.wmf"/><Relationship Id="rId6" Type="http://schemas.openxmlformats.org/officeDocument/2006/relationships/image" Target="../media/image12.wmf"/><Relationship Id="rId1" Type="http://schemas.openxmlformats.org/officeDocument/2006/relationships/slideLayout" Target="../slideLayouts/slideLayout6.xml"/><Relationship Id="rId2" Type="http://schemas.openxmlformats.org/officeDocument/2006/relationships/image" Target="../media/image10.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4.wmf"/><Relationship Id="rId4" Type="http://schemas.openxmlformats.org/officeDocument/2006/relationships/image" Target="../media/image15.wmf"/><Relationship Id="rId5" Type="http://schemas.openxmlformats.org/officeDocument/2006/relationships/image" Target="../media/image16.wmf"/><Relationship Id="rId6" Type="http://schemas.openxmlformats.org/officeDocument/2006/relationships/image" Target="../media/image12.wmf"/><Relationship Id="rId7" Type="http://schemas.openxmlformats.org/officeDocument/2006/relationships/image" Target="../media/image13.wmf"/><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Cisco IP Multiplexing</a:t>
            </a:r>
            <a:endParaRPr lang="en-US" dirty="0"/>
          </a:p>
        </p:txBody>
      </p:sp>
    </p:spTree>
    <p:extLst>
      <p:ext uri="{BB962C8B-B14F-4D97-AF65-F5344CB8AC3E}">
        <p14:creationId xmlns:p14="http://schemas.microsoft.com/office/powerpoint/2010/main" val="1838962314"/>
      </p:ext>
    </p:extLst>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Straight Connector 33"/>
          <p:cNvCxnSpPr/>
          <p:nvPr/>
        </p:nvCxnSpPr>
        <p:spPr>
          <a:xfrm>
            <a:off x="381000" y="2055812"/>
            <a:ext cx="2057400"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229702" y="0"/>
            <a:ext cx="8588861" cy="838200"/>
          </a:xfrm>
        </p:spPr>
        <p:txBody>
          <a:bodyPr/>
          <a:lstStyle/>
          <a:p>
            <a:r>
              <a:rPr lang="en-US" dirty="0" smtClean="0"/>
              <a:t>IP mux, no </a:t>
            </a:r>
            <a:r>
              <a:rPr lang="en-US" dirty="0" err="1" smtClean="0"/>
              <a:t>IPsec</a:t>
            </a:r>
            <a:endParaRPr lang="en-US" dirty="0"/>
          </a:p>
        </p:txBody>
      </p:sp>
      <p:sp>
        <p:nvSpPr>
          <p:cNvPr id="3" name="Text Placeholder 2"/>
          <p:cNvSpPr>
            <a:spLocks noGrp="1"/>
          </p:cNvSpPr>
          <p:nvPr>
            <p:ph type="body" sz="quarter" idx="10"/>
          </p:nvPr>
        </p:nvSpPr>
        <p:spPr>
          <a:xfrm>
            <a:off x="228600" y="2743200"/>
            <a:ext cx="8578850" cy="3505200"/>
          </a:xfrm>
        </p:spPr>
        <p:txBody>
          <a:bodyPr>
            <a:normAutofit fontScale="92500" lnSpcReduction="10000"/>
          </a:bodyPr>
          <a:lstStyle/>
          <a:p>
            <a:r>
              <a:rPr lang="en-US" sz="1800" dirty="0" smtClean="0"/>
              <a:t>18 VoIP calls, G.729 codec (20ms sample), consumes just 100pps, 90% reduction</a:t>
            </a:r>
            <a:endParaRPr lang="en-US" sz="1800" dirty="0"/>
          </a:p>
          <a:p>
            <a:endParaRPr lang="en-US" sz="1700" dirty="0" smtClean="0"/>
          </a:p>
          <a:p>
            <a:endParaRPr lang="en-US" sz="1700" dirty="0"/>
          </a:p>
          <a:p>
            <a:endParaRPr lang="en-US" sz="1700" dirty="0" smtClean="0"/>
          </a:p>
          <a:p>
            <a:endParaRPr lang="en-US" sz="1700" dirty="0" smtClean="0"/>
          </a:p>
          <a:p>
            <a:endParaRPr lang="en-US" sz="1700" dirty="0"/>
          </a:p>
          <a:p>
            <a:r>
              <a:rPr lang="en-US" sz="1800" dirty="0" smtClean="0"/>
              <a:t>Modem has 1700 packets/sec left over</a:t>
            </a:r>
          </a:p>
          <a:p>
            <a:r>
              <a:rPr lang="en-US" sz="1800" dirty="0" smtClean="0"/>
              <a:t>Remaining bandwidth, ~4mbps, is available to other applications, or additional </a:t>
            </a:r>
            <a:r>
              <a:rPr lang="en-US" sz="1800" dirty="0" err="1" smtClean="0"/>
              <a:t>voip</a:t>
            </a:r>
            <a:r>
              <a:rPr lang="en-US" sz="1800" dirty="0" smtClean="0"/>
              <a:t> calls</a:t>
            </a:r>
          </a:p>
        </p:txBody>
      </p:sp>
      <p:cxnSp>
        <p:nvCxnSpPr>
          <p:cNvPr id="8" name="Straight Connector 7"/>
          <p:cNvCxnSpPr/>
          <p:nvPr/>
        </p:nvCxnSpPr>
        <p:spPr>
          <a:xfrm>
            <a:off x="6477000" y="2114146"/>
            <a:ext cx="2057400" cy="0"/>
          </a:xfrm>
          <a:prstGeom prst="line">
            <a:avLst/>
          </a:prstGeom>
        </p:spPr>
        <p:style>
          <a:lnRef idx="2">
            <a:schemeClr val="accent1"/>
          </a:lnRef>
          <a:fillRef idx="0">
            <a:schemeClr val="accent1"/>
          </a:fillRef>
          <a:effectRef idx="1">
            <a:schemeClr val="accent1"/>
          </a:effectRef>
          <a:fontRef idx="minor">
            <a:schemeClr val="tx1"/>
          </a:fontRef>
        </p:style>
      </p:cxnSp>
      <p:pic>
        <p:nvPicPr>
          <p:cNvPr id="9" name="Picture 3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697411"/>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1691736"/>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TextBox 23"/>
          <p:cNvSpPr txBox="1"/>
          <p:nvPr/>
        </p:nvSpPr>
        <p:spPr>
          <a:xfrm>
            <a:off x="2246550" y="2186126"/>
            <a:ext cx="483801" cy="276999"/>
          </a:xfrm>
          <a:prstGeom prst="rect">
            <a:avLst/>
          </a:prstGeom>
          <a:noFill/>
        </p:spPr>
        <p:txBody>
          <a:bodyPr wrap="none" rtlCol="0">
            <a:spAutoFit/>
          </a:bodyPr>
          <a:lstStyle/>
          <a:p>
            <a:r>
              <a:rPr lang="en-US" sz="1200" b="1" dirty="0" smtClean="0">
                <a:solidFill>
                  <a:schemeClr val="bg1"/>
                </a:solidFill>
              </a:rPr>
              <a:t>Hub</a:t>
            </a:r>
            <a:endParaRPr lang="en-US" sz="1200" b="1" dirty="0">
              <a:solidFill>
                <a:schemeClr val="bg1"/>
              </a:solidFill>
            </a:endParaRPr>
          </a:p>
        </p:txBody>
      </p:sp>
      <p:sp>
        <p:nvSpPr>
          <p:cNvPr id="25" name="TextBox 24"/>
          <p:cNvSpPr txBox="1"/>
          <p:nvPr/>
        </p:nvSpPr>
        <p:spPr>
          <a:xfrm>
            <a:off x="6172200" y="2161401"/>
            <a:ext cx="646481" cy="276999"/>
          </a:xfrm>
          <a:prstGeom prst="rect">
            <a:avLst/>
          </a:prstGeom>
          <a:noFill/>
        </p:spPr>
        <p:txBody>
          <a:bodyPr wrap="none" rtlCol="0">
            <a:spAutoFit/>
          </a:bodyPr>
          <a:lstStyle/>
          <a:p>
            <a:r>
              <a:rPr lang="en-US" sz="1200" b="1" dirty="0" smtClean="0">
                <a:solidFill>
                  <a:schemeClr val="bg1"/>
                </a:solidFill>
              </a:rPr>
              <a:t>Spoke</a:t>
            </a:r>
            <a:endParaRPr lang="en-US" sz="1200" b="1" dirty="0">
              <a:solidFill>
                <a:schemeClr val="bg1"/>
              </a:solidFill>
            </a:endParaRPr>
          </a:p>
        </p:txBody>
      </p:sp>
      <p:grpSp>
        <p:nvGrpSpPr>
          <p:cNvPr id="37" name="Group 36"/>
          <p:cNvGrpSpPr/>
          <p:nvPr/>
        </p:nvGrpSpPr>
        <p:grpSpPr>
          <a:xfrm>
            <a:off x="126483" y="1751012"/>
            <a:ext cx="1176351" cy="679075"/>
            <a:chOff x="3810000" y="1600200"/>
            <a:chExt cx="1565724" cy="903849"/>
          </a:xfrm>
        </p:grpSpPr>
        <p:pic>
          <p:nvPicPr>
            <p:cNvPr id="38" name="Picture 2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TextBox 38"/>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pic>
        <p:nvPicPr>
          <p:cNvPr id="40" name="Picture 1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1065212"/>
            <a:ext cx="1181100" cy="714375"/>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TextBox 40"/>
          <p:cNvSpPr txBox="1"/>
          <p:nvPr/>
        </p:nvSpPr>
        <p:spPr>
          <a:xfrm>
            <a:off x="4280335" y="1446212"/>
            <a:ext cx="596465" cy="261610"/>
          </a:xfrm>
          <a:prstGeom prst="rect">
            <a:avLst/>
          </a:prstGeom>
          <a:noFill/>
        </p:spPr>
        <p:txBody>
          <a:bodyPr wrap="square" rtlCol="0">
            <a:spAutoFit/>
          </a:bodyPr>
          <a:lstStyle/>
          <a:p>
            <a:pPr algn="ctr"/>
            <a:r>
              <a:rPr lang="en-US" sz="1100" b="1" dirty="0">
                <a:solidFill>
                  <a:schemeClr val="accent3">
                    <a:lumMod val="10000"/>
                  </a:schemeClr>
                </a:solidFill>
              </a:rPr>
              <a:t>W</a:t>
            </a:r>
            <a:r>
              <a:rPr lang="en-US" sz="1100" b="1" dirty="0" smtClean="0">
                <a:solidFill>
                  <a:schemeClr val="accent3">
                    <a:lumMod val="10000"/>
                  </a:schemeClr>
                </a:solidFill>
              </a:rPr>
              <a:t>AN</a:t>
            </a:r>
          </a:p>
        </p:txBody>
      </p:sp>
      <p:grpSp>
        <p:nvGrpSpPr>
          <p:cNvPr id="42" name="Group 41"/>
          <p:cNvGrpSpPr/>
          <p:nvPr/>
        </p:nvGrpSpPr>
        <p:grpSpPr>
          <a:xfrm>
            <a:off x="7934698" y="1751012"/>
            <a:ext cx="1176351" cy="679075"/>
            <a:chOff x="3810000" y="1600200"/>
            <a:chExt cx="1565724" cy="903849"/>
          </a:xfrm>
        </p:grpSpPr>
        <p:pic>
          <p:nvPicPr>
            <p:cNvPr id="43" name="Picture 2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 name="TextBox 43"/>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pic>
        <p:nvPicPr>
          <p:cNvPr id="45"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083" y="1522412"/>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83" y="22154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9883" y="22154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53400" y="16058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77843" y="219978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0" y="2208212"/>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 name="TextBox 52"/>
          <p:cNvSpPr txBox="1"/>
          <p:nvPr/>
        </p:nvSpPr>
        <p:spPr>
          <a:xfrm>
            <a:off x="838200" y="4343400"/>
            <a:ext cx="47244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err="1" smtClean="0">
                <a:solidFill>
                  <a:srgbClr val="061C23"/>
                </a:solidFill>
                <a:latin typeface="Courier"/>
                <a:cs typeface="Courier"/>
              </a:rPr>
              <a:t>hub#</a:t>
            </a:r>
            <a:r>
              <a:rPr lang="en-US" sz="1000" dirty="0" err="1">
                <a:solidFill>
                  <a:srgbClr val="061C23"/>
                </a:solidFill>
                <a:latin typeface="Courier"/>
                <a:cs typeface="Courier"/>
              </a:rPr>
              <a:t>show</a:t>
            </a:r>
            <a:r>
              <a:rPr lang="en-US" sz="1000" dirty="0">
                <a:solidFill>
                  <a:srgbClr val="061C23"/>
                </a:solidFill>
                <a:latin typeface="Courier"/>
                <a:cs typeface="Courier"/>
              </a:rPr>
              <a:t> </a:t>
            </a:r>
            <a:r>
              <a:rPr lang="en-US" sz="1000" dirty="0" err="1">
                <a:solidFill>
                  <a:srgbClr val="061C23"/>
                </a:solidFill>
                <a:latin typeface="Courier"/>
                <a:cs typeface="Courier"/>
              </a:rPr>
              <a:t>int</a:t>
            </a:r>
            <a:r>
              <a:rPr lang="en-US" sz="1000" dirty="0">
                <a:solidFill>
                  <a:srgbClr val="061C23"/>
                </a:solidFill>
                <a:latin typeface="Courier"/>
                <a:cs typeface="Courier"/>
              </a:rPr>
              <a:t> </a:t>
            </a:r>
            <a:r>
              <a:rPr lang="en-US" sz="1000" dirty="0" smtClean="0">
                <a:solidFill>
                  <a:srgbClr val="061C23"/>
                </a:solidFill>
                <a:latin typeface="Courier"/>
                <a:cs typeface="Courier"/>
              </a:rPr>
              <a:t>g0/2 | </a:t>
            </a:r>
            <a:r>
              <a:rPr lang="en-US" sz="1000" dirty="0" err="1">
                <a:solidFill>
                  <a:srgbClr val="061C23"/>
                </a:solidFill>
                <a:latin typeface="Courier"/>
                <a:cs typeface="Courier"/>
              </a:rPr>
              <a:t>inc</a:t>
            </a:r>
            <a:r>
              <a:rPr lang="en-US" sz="1000" dirty="0">
                <a:solidFill>
                  <a:srgbClr val="061C23"/>
                </a:solidFill>
                <a:latin typeface="Courier"/>
                <a:cs typeface="Courier"/>
              </a:rPr>
              <a:t> rate</a:t>
            </a:r>
          </a:p>
          <a:p>
            <a:r>
              <a:rPr lang="en-US" sz="1000" dirty="0" smtClean="0">
                <a:solidFill>
                  <a:srgbClr val="061C23"/>
                </a:solidFill>
                <a:latin typeface="Courier"/>
                <a:cs typeface="Courier"/>
              </a:rPr>
              <a:t>  30 </a:t>
            </a:r>
            <a:r>
              <a:rPr lang="en-US" sz="1000" dirty="0">
                <a:solidFill>
                  <a:srgbClr val="061C23"/>
                </a:solidFill>
                <a:latin typeface="Courier"/>
                <a:cs typeface="Courier"/>
              </a:rPr>
              <a:t>second input rate 450000 bits/sec, </a:t>
            </a:r>
            <a:r>
              <a:rPr lang="en-US" sz="1000" b="1" dirty="0">
                <a:solidFill>
                  <a:srgbClr val="061C23"/>
                </a:solidFill>
                <a:latin typeface="Courier"/>
                <a:cs typeface="Courier"/>
              </a:rPr>
              <a:t>50 packets/sec</a:t>
            </a:r>
          </a:p>
          <a:p>
            <a:r>
              <a:rPr lang="en-US" sz="1000" dirty="0">
                <a:solidFill>
                  <a:srgbClr val="061C23"/>
                </a:solidFill>
                <a:latin typeface="Courier"/>
                <a:cs typeface="Courier"/>
              </a:rPr>
              <a:t>  30 second output rate 449000 bits/sec, </a:t>
            </a:r>
            <a:r>
              <a:rPr lang="en-US" sz="1000" b="1" dirty="0" smtClean="0">
                <a:solidFill>
                  <a:srgbClr val="061C23"/>
                </a:solidFill>
                <a:latin typeface="Courier"/>
                <a:cs typeface="Courier"/>
              </a:rPr>
              <a:t>50 </a:t>
            </a:r>
            <a:r>
              <a:rPr lang="en-US" sz="1000" b="1" dirty="0">
                <a:solidFill>
                  <a:srgbClr val="061C23"/>
                </a:solidFill>
                <a:latin typeface="Courier"/>
                <a:cs typeface="Courier"/>
              </a:rPr>
              <a:t>packets/</a:t>
            </a:r>
            <a:r>
              <a:rPr lang="en-US" sz="1000" b="1" dirty="0" smtClean="0">
                <a:solidFill>
                  <a:srgbClr val="061C23"/>
                </a:solidFill>
                <a:latin typeface="Courier"/>
                <a:cs typeface="Courier"/>
              </a:rPr>
              <a:t>sec</a:t>
            </a:r>
            <a:endParaRPr lang="en-US" sz="1000" b="1" dirty="0">
              <a:solidFill>
                <a:srgbClr val="061C23"/>
              </a:solidFill>
              <a:latin typeface="Courier"/>
              <a:cs typeface="Courier"/>
            </a:endParaRPr>
          </a:p>
        </p:txBody>
      </p:sp>
      <p:pic>
        <p:nvPicPr>
          <p:cNvPr id="32" name="Picture 105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838200"/>
            <a:ext cx="1152525"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5" name="Group 38"/>
          <p:cNvGrpSpPr>
            <a:grpSpLocks noChangeAspect="1"/>
          </p:cNvGrpSpPr>
          <p:nvPr/>
        </p:nvGrpSpPr>
        <p:grpSpPr bwMode="auto">
          <a:xfrm rot="19796610">
            <a:off x="3133800" y="1453238"/>
            <a:ext cx="996303" cy="206375"/>
            <a:chOff x="3120" y="3600"/>
            <a:chExt cx="2112" cy="200"/>
          </a:xfrm>
        </p:grpSpPr>
        <p:sp>
          <p:nvSpPr>
            <p:cNvPr id="36" name="AutoShape 37"/>
            <p:cNvSpPr>
              <a:spLocks noChangeAspect="1" noChangeArrowheads="1" noTextEdit="1"/>
            </p:cNvSpPr>
            <p:nvPr/>
          </p:nvSpPr>
          <p:spPr bwMode="auto">
            <a:xfrm>
              <a:off x="3120" y="3600"/>
              <a:ext cx="211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48" name="Freeform 39"/>
            <p:cNvSpPr>
              <a:spLocks/>
            </p:cNvSpPr>
            <p:nvPr/>
          </p:nvSpPr>
          <p:spPr bwMode="auto">
            <a:xfrm>
              <a:off x="3134" y="3612"/>
              <a:ext cx="2084" cy="174"/>
            </a:xfrm>
            <a:custGeom>
              <a:avLst/>
              <a:gdLst>
                <a:gd name="T0" fmla="*/ 2058 w 2084"/>
                <a:gd name="T1" fmla="*/ 138 h 174"/>
                <a:gd name="T2" fmla="*/ 2018 w 2084"/>
                <a:gd name="T3" fmla="*/ 172 h 174"/>
                <a:gd name="T4" fmla="*/ 1972 w 2084"/>
                <a:gd name="T5" fmla="*/ 160 h 174"/>
                <a:gd name="T6" fmla="*/ 1934 w 2084"/>
                <a:gd name="T7" fmla="*/ 106 h 174"/>
                <a:gd name="T8" fmla="*/ 1894 w 2084"/>
                <a:gd name="T9" fmla="*/ 30 h 174"/>
                <a:gd name="T10" fmla="*/ 1844 w 2084"/>
                <a:gd name="T11" fmla="*/ 2 h 174"/>
                <a:gd name="T12" fmla="*/ 1800 w 2084"/>
                <a:gd name="T13" fmla="*/ 22 h 174"/>
                <a:gd name="T14" fmla="*/ 1774 w 2084"/>
                <a:gd name="T15" fmla="*/ 66 h 174"/>
                <a:gd name="T16" fmla="*/ 1732 w 2084"/>
                <a:gd name="T17" fmla="*/ 134 h 174"/>
                <a:gd name="T18" fmla="*/ 1676 w 2084"/>
                <a:gd name="T19" fmla="*/ 170 h 174"/>
                <a:gd name="T20" fmla="*/ 1646 w 2084"/>
                <a:gd name="T21" fmla="*/ 150 h 174"/>
                <a:gd name="T22" fmla="*/ 1608 w 2084"/>
                <a:gd name="T23" fmla="*/ 92 h 174"/>
                <a:gd name="T24" fmla="*/ 1574 w 2084"/>
                <a:gd name="T25" fmla="*/ 30 h 174"/>
                <a:gd name="T26" fmla="*/ 1530 w 2084"/>
                <a:gd name="T27" fmla="*/ 2 h 174"/>
                <a:gd name="T28" fmla="*/ 1486 w 2084"/>
                <a:gd name="T29" fmla="*/ 18 h 174"/>
                <a:gd name="T30" fmla="*/ 1448 w 2084"/>
                <a:gd name="T31" fmla="*/ 88 h 174"/>
                <a:gd name="T32" fmla="*/ 1418 w 2084"/>
                <a:gd name="T33" fmla="*/ 138 h 174"/>
                <a:gd name="T34" fmla="*/ 1388 w 2084"/>
                <a:gd name="T35" fmla="*/ 162 h 174"/>
                <a:gd name="T36" fmla="*/ 1350 w 2084"/>
                <a:gd name="T37" fmla="*/ 170 h 174"/>
                <a:gd name="T38" fmla="*/ 1302 w 2084"/>
                <a:gd name="T39" fmla="*/ 124 h 174"/>
                <a:gd name="T40" fmla="*/ 1254 w 2084"/>
                <a:gd name="T41" fmla="*/ 38 h 174"/>
                <a:gd name="T42" fmla="*/ 1216 w 2084"/>
                <a:gd name="T43" fmla="*/ 4 h 174"/>
                <a:gd name="T44" fmla="*/ 1174 w 2084"/>
                <a:gd name="T45" fmla="*/ 12 h 174"/>
                <a:gd name="T46" fmla="*/ 1142 w 2084"/>
                <a:gd name="T47" fmla="*/ 56 h 174"/>
                <a:gd name="T48" fmla="*/ 1108 w 2084"/>
                <a:gd name="T49" fmla="*/ 122 h 174"/>
                <a:gd name="T50" fmla="*/ 1062 w 2084"/>
                <a:gd name="T51" fmla="*/ 166 h 174"/>
                <a:gd name="T52" fmla="*/ 1032 w 2084"/>
                <a:gd name="T53" fmla="*/ 174 h 174"/>
                <a:gd name="T54" fmla="*/ 996 w 2084"/>
                <a:gd name="T55" fmla="*/ 150 h 174"/>
                <a:gd name="T56" fmla="*/ 958 w 2084"/>
                <a:gd name="T57" fmla="*/ 76 h 174"/>
                <a:gd name="T58" fmla="*/ 926 w 2084"/>
                <a:gd name="T59" fmla="*/ 24 h 174"/>
                <a:gd name="T60" fmla="*/ 902 w 2084"/>
                <a:gd name="T61" fmla="*/ 8 h 174"/>
                <a:gd name="T62" fmla="*/ 878 w 2084"/>
                <a:gd name="T63" fmla="*/ 4 h 174"/>
                <a:gd name="T64" fmla="*/ 852 w 2084"/>
                <a:gd name="T65" fmla="*/ 14 h 174"/>
                <a:gd name="T66" fmla="*/ 826 w 2084"/>
                <a:gd name="T67" fmla="*/ 40 h 174"/>
                <a:gd name="T68" fmla="*/ 788 w 2084"/>
                <a:gd name="T69" fmla="*/ 118 h 174"/>
                <a:gd name="T70" fmla="*/ 754 w 2084"/>
                <a:gd name="T71" fmla="*/ 160 h 174"/>
                <a:gd name="T72" fmla="*/ 738 w 2084"/>
                <a:gd name="T73" fmla="*/ 170 h 174"/>
                <a:gd name="T74" fmla="*/ 724 w 2084"/>
                <a:gd name="T75" fmla="*/ 174 h 174"/>
                <a:gd name="T76" fmla="*/ 692 w 2084"/>
                <a:gd name="T77" fmla="*/ 162 h 174"/>
                <a:gd name="T78" fmla="*/ 656 w 2084"/>
                <a:gd name="T79" fmla="*/ 116 h 174"/>
                <a:gd name="T80" fmla="*/ 608 w 2084"/>
                <a:gd name="T81" fmla="*/ 34 h 174"/>
                <a:gd name="T82" fmla="*/ 564 w 2084"/>
                <a:gd name="T83" fmla="*/ 4 h 174"/>
                <a:gd name="T84" fmla="*/ 526 w 2084"/>
                <a:gd name="T85" fmla="*/ 22 h 174"/>
                <a:gd name="T86" fmla="*/ 484 w 2084"/>
                <a:gd name="T87" fmla="*/ 80 h 174"/>
                <a:gd name="T88" fmla="*/ 450 w 2084"/>
                <a:gd name="T89" fmla="*/ 146 h 174"/>
                <a:gd name="T90" fmla="*/ 414 w 2084"/>
                <a:gd name="T91" fmla="*/ 170 h 174"/>
                <a:gd name="T92" fmla="*/ 378 w 2084"/>
                <a:gd name="T93" fmla="*/ 166 h 174"/>
                <a:gd name="T94" fmla="*/ 350 w 2084"/>
                <a:gd name="T95" fmla="*/ 144 h 174"/>
                <a:gd name="T96" fmla="*/ 318 w 2084"/>
                <a:gd name="T97" fmla="*/ 86 h 174"/>
                <a:gd name="T98" fmla="*/ 276 w 2084"/>
                <a:gd name="T99" fmla="*/ 22 h 174"/>
                <a:gd name="T100" fmla="*/ 240 w 2084"/>
                <a:gd name="T101" fmla="*/ 0 h 174"/>
                <a:gd name="T102" fmla="*/ 200 w 2084"/>
                <a:gd name="T103" fmla="*/ 18 h 174"/>
                <a:gd name="T104" fmla="*/ 166 w 2084"/>
                <a:gd name="T105" fmla="*/ 80 h 174"/>
                <a:gd name="T106" fmla="*/ 142 w 2084"/>
                <a:gd name="T107" fmla="*/ 132 h 174"/>
                <a:gd name="T108" fmla="*/ 96 w 2084"/>
                <a:gd name="T109" fmla="*/ 168 h 174"/>
                <a:gd name="T110" fmla="*/ 50 w 2084"/>
                <a:gd name="T111" fmla="*/ 166 h 174"/>
                <a:gd name="T112" fmla="*/ 14 w 2084"/>
                <a:gd name="T113" fmla="*/ 118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4"/>
                <a:gd name="T172" fmla="*/ 0 h 174"/>
                <a:gd name="T173" fmla="*/ 2084 w 2084"/>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4" h="174">
                  <a:moveTo>
                    <a:pt x="2084" y="84"/>
                  </a:moveTo>
                  <a:lnTo>
                    <a:pt x="2074" y="108"/>
                  </a:lnTo>
                  <a:lnTo>
                    <a:pt x="2058" y="138"/>
                  </a:lnTo>
                  <a:lnTo>
                    <a:pt x="2048" y="152"/>
                  </a:lnTo>
                  <a:lnTo>
                    <a:pt x="2034" y="164"/>
                  </a:lnTo>
                  <a:lnTo>
                    <a:pt x="2018" y="172"/>
                  </a:lnTo>
                  <a:lnTo>
                    <a:pt x="2002" y="172"/>
                  </a:lnTo>
                  <a:lnTo>
                    <a:pt x="1988" y="170"/>
                  </a:lnTo>
                  <a:lnTo>
                    <a:pt x="1972" y="160"/>
                  </a:lnTo>
                  <a:lnTo>
                    <a:pt x="1958" y="146"/>
                  </a:lnTo>
                  <a:lnTo>
                    <a:pt x="1946" y="130"/>
                  </a:lnTo>
                  <a:lnTo>
                    <a:pt x="1934" y="106"/>
                  </a:lnTo>
                  <a:lnTo>
                    <a:pt x="1922" y="78"/>
                  </a:lnTo>
                  <a:lnTo>
                    <a:pt x="1910" y="54"/>
                  </a:lnTo>
                  <a:lnTo>
                    <a:pt x="1894" y="30"/>
                  </a:lnTo>
                  <a:lnTo>
                    <a:pt x="1882" y="16"/>
                  </a:lnTo>
                  <a:lnTo>
                    <a:pt x="1864" y="6"/>
                  </a:lnTo>
                  <a:lnTo>
                    <a:pt x="1844" y="2"/>
                  </a:lnTo>
                  <a:lnTo>
                    <a:pt x="1834" y="4"/>
                  </a:lnTo>
                  <a:lnTo>
                    <a:pt x="1822" y="6"/>
                  </a:lnTo>
                  <a:lnTo>
                    <a:pt x="1800" y="22"/>
                  </a:lnTo>
                  <a:lnTo>
                    <a:pt x="1804" y="20"/>
                  </a:lnTo>
                  <a:lnTo>
                    <a:pt x="1788" y="38"/>
                  </a:lnTo>
                  <a:lnTo>
                    <a:pt x="1774" y="66"/>
                  </a:lnTo>
                  <a:lnTo>
                    <a:pt x="1760" y="90"/>
                  </a:lnTo>
                  <a:lnTo>
                    <a:pt x="1746" y="116"/>
                  </a:lnTo>
                  <a:lnTo>
                    <a:pt x="1732" y="134"/>
                  </a:lnTo>
                  <a:lnTo>
                    <a:pt x="1716" y="152"/>
                  </a:lnTo>
                  <a:lnTo>
                    <a:pt x="1698" y="164"/>
                  </a:lnTo>
                  <a:lnTo>
                    <a:pt x="1676" y="170"/>
                  </a:lnTo>
                  <a:lnTo>
                    <a:pt x="1662" y="164"/>
                  </a:lnTo>
                  <a:lnTo>
                    <a:pt x="1656" y="160"/>
                  </a:lnTo>
                  <a:lnTo>
                    <a:pt x="1646" y="150"/>
                  </a:lnTo>
                  <a:lnTo>
                    <a:pt x="1638" y="142"/>
                  </a:lnTo>
                  <a:lnTo>
                    <a:pt x="1624" y="122"/>
                  </a:lnTo>
                  <a:lnTo>
                    <a:pt x="1608" y="92"/>
                  </a:lnTo>
                  <a:lnTo>
                    <a:pt x="1600" y="74"/>
                  </a:lnTo>
                  <a:lnTo>
                    <a:pt x="1590" y="54"/>
                  </a:lnTo>
                  <a:lnTo>
                    <a:pt x="1574" y="30"/>
                  </a:lnTo>
                  <a:lnTo>
                    <a:pt x="1556" y="14"/>
                  </a:lnTo>
                  <a:lnTo>
                    <a:pt x="1544" y="6"/>
                  </a:lnTo>
                  <a:lnTo>
                    <a:pt x="1530" y="2"/>
                  </a:lnTo>
                  <a:lnTo>
                    <a:pt x="1514" y="2"/>
                  </a:lnTo>
                  <a:lnTo>
                    <a:pt x="1500" y="8"/>
                  </a:lnTo>
                  <a:lnTo>
                    <a:pt x="1486" y="18"/>
                  </a:lnTo>
                  <a:lnTo>
                    <a:pt x="1474" y="34"/>
                  </a:lnTo>
                  <a:lnTo>
                    <a:pt x="1462" y="56"/>
                  </a:lnTo>
                  <a:lnTo>
                    <a:pt x="1448" y="88"/>
                  </a:lnTo>
                  <a:lnTo>
                    <a:pt x="1434" y="114"/>
                  </a:lnTo>
                  <a:lnTo>
                    <a:pt x="1426" y="126"/>
                  </a:lnTo>
                  <a:lnTo>
                    <a:pt x="1418" y="138"/>
                  </a:lnTo>
                  <a:lnTo>
                    <a:pt x="1406" y="148"/>
                  </a:lnTo>
                  <a:lnTo>
                    <a:pt x="1402" y="154"/>
                  </a:lnTo>
                  <a:lnTo>
                    <a:pt x="1388" y="162"/>
                  </a:lnTo>
                  <a:lnTo>
                    <a:pt x="1374" y="170"/>
                  </a:lnTo>
                  <a:lnTo>
                    <a:pt x="1360" y="172"/>
                  </a:lnTo>
                  <a:lnTo>
                    <a:pt x="1350" y="170"/>
                  </a:lnTo>
                  <a:lnTo>
                    <a:pt x="1334" y="162"/>
                  </a:lnTo>
                  <a:lnTo>
                    <a:pt x="1318" y="150"/>
                  </a:lnTo>
                  <a:lnTo>
                    <a:pt x="1302" y="124"/>
                  </a:lnTo>
                  <a:lnTo>
                    <a:pt x="1280" y="84"/>
                  </a:lnTo>
                  <a:lnTo>
                    <a:pt x="1266" y="56"/>
                  </a:lnTo>
                  <a:lnTo>
                    <a:pt x="1254" y="38"/>
                  </a:lnTo>
                  <a:lnTo>
                    <a:pt x="1244" y="26"/>
                  </a:lnTo>
                  <a:lnTo>
                    <a:pt x="1226" y="8"/>
                  </a:lnTo>
                  <a:lnTo>
                    <a:pt x="1216" y="4"/>
                  </a:lnTo>
                  <a:lnTo>
                    <a:pt x="1204" y="0"/>
                  </a:lnTo>
                  <a:lnTo>
                    <a:pt x="1188" y="4"/>
                  </a:lnTo>
                  <a:lnTo>
                    <a:pt x="1174" y="12"/>
                  </a:lnTo>
                  <a:lnTo>
                    <a:pt x="1162" y="24"/>
                  </a:lnTo>
                  <a:lnTo>
                    <a:pt x="1152" y="38"/>
                  </a:lnTo>
                  <a:lnTo>
                    <a:pt x="1142" y="56"/>
                  </a:lnTo>
                  <a:lnTo>
                    <a:pt x="1132" y="76"/>
                  </a:lnTo>
                  <a:lnTo>
                    <a:pt x="1122" y="96"/>
                  </a:lnTo>
                  <a:lnTo>
                    <a:pt x="1108" y="122"/>
                  </a:lnTo>
                  <a:lnTo>
                    <a:pt x="1092" y="146"/>
                  </a:lnTo>
                  <a:lnTo>
                    <a:pt x="1078" y="158"/>
                  </a:lnTo>
                  <a:lnTo>
                    <a:pt x="1062" y="166"/>
                  </a:lnTo>
                  <a:lnTo>
                    <a:pt x="1054" y="170"/>
                  </a:lnTo>
                  <a:lnTo>
                    <a:pt x="1044" y="174"/>
                  </a:lnTo>
                  <a:lnTo>
                    <a:pt x="1032" y="174"/>
                  </a:lnTo>
                  <a:lnTo>
                    <a:pt x="1018" y="166"/>
                  </a:lnTo>
                  <a:lnTo>
                    <a:pt x="1004" y="158"/>
                  </a:lnTo>
                  <a:lnTo>
                    <a:pt x="996" y="150"/>
                  </a:lnTo>
                  <a:lnTo>
                    <a:pt x="990" y="138"/>
                  </a:lnTo>
                  <a:lnTo>
                    <a:pt x="972" y="106"/>
                  </a:lnTo>
                  <a:lnTo>
                    <a:pt x="958" y="76"/>
                  </a:lnTo>
                  <a:lnTo>
                    <a:pt x="950" y="56"/>
                  </a:lnTo>
                  <a:lnTo>
                    <a:pt x="940" y="42"/>
                  </a:lnTo>
                  <a:lnTo>
                    <a:pt x="926" y="24"/>
                  </a:lnTo>
                  <a:lnTo>
                    <a:pt x="916" y="14"/>
                  </a:lnTo>
                  <a:lnTo>
                    <a:pt x="910" y="12"/>
                  </a:lnTo>
                  <a:lnTo>
                    <a:pt x="902" y="8"/>
                  </a:lnTo>
                  <a:lnTo>
                    <a:pt x="896" y="4"/>
                  </a:lnTo>
                  <a:lnTo>
                    <a:pt x="888" y="2"/>
                  </a:lnTo>
                  <a:lnTo>
                    <a:pt x="878" y="4"/>
                  </a:lnTo>
                  <a:lnTo>
                    <a:pt x="870" y="6"/>
                  </a:lnTo>
                  <a:lnTo>
                    <a:pt x="860" y="10"/>
                  </a:lnTo>
                  <a:lnTo>
                    <a:pt x="852" y="14"/>
                  </a:lnTo>
                  <a:lnTo>
                    <a:pt x="846" y="18"/>
                  </a:lnTo>
                  <a:lnTo>
                    <a:pt x="838" y="26"/>
                  </a:lnTo>
                  <a:lnTo>
                    <a:pt x="826" y="40"/>
                  </a:lnTo>
                  <a:lnTo>
                    <a:pt x="812" y="64"/>
                  </a:lnTo>
                  <a:lnTo>
                    <a:pt x="800" y="94"/>
                  </a:lnTo>
                  <a:lnTo>
                    <a:pt x="788" y="118"/>
                  </a:lnTo>
                  <a:lnTo>
                    <a:pt x="780" y="132"/>
                  </a:lnTo>
                  <a:lnTo>
                    <a:pt x="770" y="146"/>
                  </a:lnTo>
                  <a:lnTo>
                    <a:pt x="754" y="160"/>
                  </a:lnTo>
                  <a:lnTo>
                    <a:pt x="746" y="166"/>
                  </a:lnTo>
                  <a:lnTo>
                    <a:pt x="740" y="168"/>
                  </a:lnTo>
                  <a:lnTo>
                    <a:pt x="738" y="170"/>
                  </a:lnTo>
                  <a:lnTo>
                    <a:pt x="742" y="168"/>
                  </a:lnTo>
                  <a:lnTo>
                    <a:pt x="732" y="172"/>
                  </a:lnTo>
                  <a:lnTo>
                    <a:pt x="724" y="174"/>
                  </a:lnTo>
                  <a:lnTo>
                    <a:pt x="710" y="172"/>
                  </a:lnTo>
                  <a:lnTo>
                    <a:pt x="700" y="168"/>
                  </a:lnTo>
                  <a:lnTo>
                    <a:pt x="692" y="162"/>
                  </a:lnTo>
                  <a:lnTo>
                    <a:pt x="682" y="154"/>
                  </a:lnTo>
                  <a:lnTo>
                    <a:pt x="666" y="134"/>
                  </a:lnTo>
                  <a:lnTo>
                    <a:pt x="656" y="116"/>
                  </a:lnTo>
                  <a:lnTo>
                    <a:pt x="640" y="88"/>
                  </a:lnTo>
                  <a:lnTo>
                    <a:pt x="624" y="56"/>
                  </a:lnTo>
                  <a:lnTo>
                    <a:pt x="608" y="34"/>
                  </a:lnTo>
                  <a:lnTo>
                    <a:pt x="590" y="12"/>
                  </a:lnTo>
                  <a:lnTo>
                    <a:pt x="578" y="8"/>
                  </a:lnTo>
                  <a:lnTo>
                    <a:pt x="564" y="4"/>
                  </a:lnTo>
                  <a:lnTo>
                    <a:pt x="544" y="8"/>
                  </a:lnTo>
                  <a:lnTo>
                    <a:pt x="530" y="18"/>
                  </a:lnTo>
                  <a:lnTo>
                    <a:pt x="526" y="22"/>
                  </a:lnTo>
                  <a:lnTo>
                    <a:pt x="510" y="40"/>
                  </a:lnTo>
                  <a:lnTo>
                    <a:pt x="494" y="62"/>
                  </a:lnTo>
                  <a:lnTo>
                    <a:pt x="484" y="80"/>
                  </a:lnTo>
                  <a:lnTo>
                    <a:pt x="474" y="102"/>
                  </a:lnTo>
                  <a:lnTo>
                    <a:pt x="464" y="124"/>
                  </a:lnTo>
                  <a:lnTo>
                    <a:pt x="450" y="146"/>
                  </a:lnTo>
                  <a:lnTo>
                    <a:pt x="432" y="160"/>
                  </a:lnTo>
                  <a:lnTo>
                    <a:pt x="422" y="166"/>
                  </a:lnTo>
                  <a:lnTo>
                    <a:pt x="414" y="170"/>
                  </a:lnTo>
                  <a:lnTo>
                    <a:pt x="404" y="172"/>
                  </a:lnTo>
                  <a:lnTo>
                    <a:pt x="390" y="170"/>
                  </a:lnTo>
                  <a:lnTo>
                    <a:pt x="378" y="166"/>
                  </a:lnTo>
                  <a:lnTo>
                    <a:pt x="368" y="160"/>
                  </a:lnTo>
                  <a:lnTo>
                    <a:pt x="356" y="150"/>
                  </a:lnTo>
                  <a:lnTo>
                    <a:pt x="350" y="144"/>
                  </a:lnTo>
                  <a:lnTo>
                    <a:pt x="342" y="128"/>
                  </a:lnTo>
                  <a:lnTo>
                    <a:pt x="332" y="112"/>
                  </a:lnTo>
                  <a:lnTo>
                    <a:pt x="318" y="86"/>
                  </a:lnTo>
                  <a:lnTo>
                    <a:pt x="306" y="64"/>
                  </a:lnTo>
                  <a:lnTo>
                    <a:pt x="292" y="42"/>
                  </a:lnTo>
                  <a:lnTo>
                    <a:pt x="276" y="22"/>
                  </a:lnTo>
                  <a:lnTo>
                    <a:pt x="266" y="12"/>
                  </a:lnTo>
                  <a:lnTo>
                    <a:pt x="254" y="4"/>
                  </a:lnTo>
                  <a:lnTo>
                    <a:pt x="240" y="0"/>
                  </a:lnTo>
                  <a:lnTo>
                    <a:pt x="224" y="4"/>
                  </a:lnTo>
                  <a:lnTo>
                    <a:pt x="212" y="8"/>
                  </a:lnTo>
                  <a:lnTo>
                    <a:pt x="200" y="18"/>
                  </a:lnTo>
                  <a:lnTo>
                    <a:pt x="186" y="38"/>
                  </a:lnTo>
                  <a:lnTo>
                    <a:pt x="174" y="62"/>
                  </a:lnTo>
                  <a:lnTo>
                    <a:pt x="166" y="80"/>
                  </a:lnTo>
                  <a:lnTo>
                    <a:pt x="160" y="98"/>
                  </a:lnTo>
                  <a:lnTo>
                    <a:pt x="152" y="112"/>
                  </a:lnTo>
                  <a:lnTo>
                    <a:pt x="142" y="132"/>
                  </a:lnTo>
                  <a:lnTo>
                    <a:pt x="130" y="146"/>
                  </a:lnTo>
                  <a:lnTo>
                    <a:pt x="120" y="156"/>
                  </a:lnTo>
                  <a:lnTo>
                    <a:pt x="96" y="168"/>
                  </a:lnTo>
                  <a:lnTo>
                    <a:pt x="72" y="174"/>
                  </a:lnTo>
                  <a:lnTo>
                    <a:pt x="56" y="168"/>
                  </a:lnTo>
                  <a:lnTo>
                    <a:pt x="50" y="166"/>
                  </a:lnTo>
                  <a:lnTo>
                    <a:pt x="40" y="156"/>
                  </a:lnTo>
                  <a:lnTo>
                    <a:pt x="30" y="142"/>
                  </a:lnTo>
                  <a:lnTo>
                    <a:pt x="14" y="118"/>
                  </a:lnTo>
                  <a:lnTo>
                    <a:pt x="4" y="100"/>
                  </a:lnTo>
                  <a:lnTo>
                    <a:pt x="0" y="90"/>
                  </a:lnTo>
                </a:path>
              </a:pathLst>
            </a:custGeom>
            <a:noFill/>
            <a:ln w="38100">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 name="Freeform 40"/>
            <p:cNvSpPr>
              <a:spLocks/>
            </p:cNvSpPr>
            <p:nvPr/>
          </p:nvSpPr>
          <p:spPr bwMode="auto">
            <a:xfrm>
              <a:off x="3132" y="3612"/>
              <a:ext cx="2086" cy="174"/>
            </a:xfrm>
            <a:custGeom>
              <a:avLst/>
              <a:gdLst>
                <a:gd name="T0" fmla="*/ 2060 w 2086"/>
                <a:gd name="T1" fmla="*/ 36 h 174"/>
                <a:gd name="T2" fmla="*/ 2020 w 2086"/>
                <a:gd name="T3" fmla="*/ 2 h 174"/>
                <a:gd name="T4" fmla="*/ 1974 w 2086"/>
                <a:gd name="T5" fmla="*/ 14 h 174"/>
                <a:gd name="T6" fmla="*/ 1936 w 2086"/>
                <a:gd name="T7" fmla="*/ 68 h 174"/>
                <a:gd name="T8" fmla="*/ 1896 w 2086"/>
                <a:gd name="T9" fmla="*/ 144 h 174"/>
                <a:gd name="T10" fmla="*/ 1846 w 2086"/>
                <a:gd name="T11" fmla="*/ 172 h 174"/>
                <a:gd name="T12" fmla="*/ 1802 w 2086"/>
                <a:gd name="T13" fmla="*/ 152 h 174"/>
                <a:gd name="T14" fmla="*/ 1774 w 2086"/>
                <a:gd name="T15" fmla="*/ 108 h 174"/>
                <a:gd name="T16" fmla="*/ 1734 w 2086"/>
                <a:gd name="T17" fmla="*/ 40 h 174"/>
                <a:gd name="T18" fmla="*/ 1678 w 2086"/>
                <a:gd name="T19" fmla="*/ 4 h 174"/>
                <a:gd name="T20" fmla="*/ 1648 w 2086"/>
                <a:gd name="T21" fmla="*/ 24 h 174"/>
                <a:gd name="T22" fmla="*/ 1610 w 2086"/>
                <a:gd name="T23" fmla="*/ 82 h 174"/>
                <a:gd name="T24" fmla="*/ 1576 w 2086"/>
                <a:gd name="T25" fmla="*/ 144 h 174"/>
                <a:gd name="T26" fmla="*/ 1532 w 2086"/>
                <a:gd name="T27" fmla="*/ 172 h 174"/>
                <a:gd name="T28" fmla="*/ 1488 w 2086"/>
                <a:gd name="T29" fmla="*/ 156 h 174"/>
                <a:gd name="T30" fmla="*/ 1448 w 2086"/>
                <a:gd name="T31" fmla="*/ 86 h 174"/>
                <a:gd name="T32" fmla="*/ 1420 w 2086"/>
                <a:gd name="T33" fmla="*/ 36 h 174"/>
                <a:gd name="T34" fmla="*/ 1390 w 2086"/>
                <a:gd name="T35" fmla="*/ 12 h 174"/>
                <a:gd name="T36" fmla="*/ 1352 w 2086"/>
                <a:gd name="T37" fmla="*/ 4 h 174"/>
                <a:gd name="T38" fmla="*/ 1304 w 2086"/>
                <a:gd name="T39" fmla="*/ 50 h 174"/>
                <a:gd name="T40" fmla="*/ 1256 w 2086"/>
                <a:gd name="T41" fmla="*/ 136 h 174"/>
                <a:gd name="T42" fmla="*/ 1218 w 2086"/>
                <a:gd name="T43" fmla="*/ 170 h 174"/>
                <a:gd name="T44" fmla="*/ 1174 w 2086"/>
                <a:gd name="T45" fmla="*/ 162 h 174"/>
                <a:gd name="T46" fmla="*/ 1144 w 2086"/>
                <a:gd name="T47" fmla="*/ 118 h 174"/>
                <a:gd name="T48" fmla="*/ 1110 w 2086"/>
                <a:gd name="T49" fmla="*/ 52 h 174"/>
                <a:gd name="T50" fmla="*/ 1064 w 2086"/>
                <a:gd name="T51" fmla="*/ 8 h 174"/>
                <a:gd name="T52" fmla="*/ 1034 w 2086"/>
                <a:gd name="T53" fmla="*/ 0 h 174"/>
                <a:gd name="T54" fmla="*/ 998 w 2086"/>
                <a:gd name="T55" fmla="*/ 24 h 174"/>
                <a:gd name="T56" fmla="*/ 960 w 2086"/>
                <a:gd name="T57" fmla="*/ 98 h 174"/>
                <a:gd name="T58" fmla="*/ 928 w 2086"/>
                <a:gd name="T59" fmla="*/ 150 h 174"/>
                <a:gd name="T60" fmla="*/ 904 w 2086"/>
                <a:gd name="T61" fmla="*/ 166 h 174"/>
                <a:gd name="T62" fmla="*/ 880 w 2086"/>
                <a:gd name="T63" fmla="*/ 170 h 174"/>
                <a:gd name="T64" fmla="*/ 852 w 2086"/>
                <a:gd name="T65" fmla="*/ 160 h 174"/>
                <a:gd name="T66" fmla="*/ 828 w 2086"/>
                <a:gd name="T67" fmla="*/ 134 h 174"/>
                <a:gd name="T68" fmla="*/ 790 w 2086"/>
                <a:gd name="T69" fmla="*/ 56 h 174"/>
                <a:gd name="T70" fmla="*/ 754 w 2086"/>
                <a:gd name="T71" fmla="*/ 14 h 174"/>
                <a:gd name="T72" fmla="*/ 738 w 2086"/>
                <a:gd name="T73" fmla="*/ 4 h 174"/>
                <a:gd name="T74" fmla="*/ 724 w 2086"/>
                <a:gd name="T75" fmla="*/ 0 h 174"/>
                <a:gd name="T76" fmla="*/ 694 w 2086"/>
                <a:gd name="T77" fmla="*/ 10 h 174"/>
                <a:gd name="T78" fmla="*/ 658 w 2086"/>
                <a:gd name="T79" fmla="*/ 58 h 174"/>
                <a:gd name="T80" fmla="*/ 610 w 2086"/>
                <a:gd name="T81" fmla="*/ 140 h 174"/>
                <a:gd name="T82" fmla="*/ 566 w 2086"/>
                <a:gd name="T83" fmla="*/ 170 h 174"/>
                <a:gd name="T84" fmla="*/ 528 w 2086"/>
                <a:gd name="T85" fmla="*/ 152 h 174"/>
                <a:gd name="T86" fmla="*/ 486 w 2086"/>
                <a:gd name="T87" fmla="*/ 94 h 174"/>
                <a:gd name="T88" fmla="*/ 452 w 2086"/>
                <a:gd name="T89" fmla="*/ 28 h 174"/>
                <a:gd name="T90" fmla="*/ 414 w 2086"/>
                <a:gd name="T91" fmla="*/ 4 h 174"/>
                <a:gd name="T92" fmla="*/ 380 w 2086"/>
                <a:gd name="T93" fmla="*/ 8 h 174"/>
                <a:gd name="T94" fmla="*/ 352 w 2086"/>
                <a:gd name="T95" fmla="*/ 30 h 174"/>
                <a:gd name="T96" fmla="*/ 320 w 2086"/>
                <a:gd name="T97" fmla="*/ 88 h 174"/>
                <a:gd name="T98" fmla="*/ 278 w 2086"/>
                <a:gd name="T99" fmla="*/ 152 h 174"/>
                <a:gd name="T100" fmla="*/ 240 w 2086"/>
                <a:gd name="T101" fmla="*/ 174 h 174"/>
                <a:gd name="T102" fmla="*/ 202 w 2086"/>
                <a:gd name="T103" fmla="*/ 156 h 174"/>
                <a:gd name="T104" fmla="*/ 166 w 2086"/>
                <a:gd name="T105" fmla="*/ 94 h 174"/>
                <a:gd name="T106" fmla="*/ 144 w 2086"/>
                <a:gd name="T107" fmla="*/ 42 h 174"/>
                <a:gd name="T108" fmla="*/ 98 w 2086"/>
                <a:gd name="T109" fmla="*/ 6 h 174"/>
                <a:gd name="T110" fmla="*/ 50 w 2086"/>
                <a:gd name="T111" fmla="*/ 8 h 174"/>
                <a:gd name="T112" fmla="*/ 16 w 2086"/>
                <a:gd name="T113" fmla="*/ 56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6"/>
                <a:gd name="T172" fmla="*/ 0 h 174"/>
                <a:gd name="T173" fmla="*/ 2086 w 2086"/>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6" h="174">
                  <a:moveTo>
                    <a:pt x="2086" y="90"/>
                  </a:moveTo>
                  <a:lnTo>
                    <a:pt x="2076" y="66"/>
                  </a:lnTo>
                  <a:lnTo>
                    <a:pt x="2060" y="36"/>
                  </a:lnTo>
                  <a:lnTo>
                    <a:pt x="2050" y="22"/>
                  </a:lnTo>
                  <a:lnTo>
                    <a:pt x="2036" y="10"/>
                  </a:lnTo>
                  <a:lnTo>
                    <a:pt x="2020" y="2"/>
                  </a:lnTo>
                  <a:lnTo>
                    <a:pt x="2004" y="2"/>
                  </a:lnTo>
                  <a:lnTo>
                    <a:pt x="1990" y="4"/>
                  </a:lnTo>
                  <a:lnTo>
                    <a:pt x="1974" y="14"/>
                  </a:lnTo>
                  <a:lnTo>
                    <a:pt x="1960" y="28"/>
                  </a:lnTo>
                  <a:lnTo>
                    <a:pt x="1948" y="44"/>
                  </a:lnTo>
                  <a:lnTo>
                    <a:pt x="1936" y="68"/>
                  </a:lnTo>
                  <a:lnTo>
                    <a:pt x="1924" y="96"/>
                  </a:lnTo>
                  <a:lnTo>
                    <a:pt x="1912" y="120"/>
                  </a:lnTo>
                  <a:lnTo>
                    <a:pt x="1896" y="144"/>
                  </a:lnTo>
                  <a:lnTo>
                    <a:pt x="1882" y="158"/>
                  </a:lnTo>
                  <a:lnTo>
                    <a:pt x="1866" y="168"/>
                  </a:lnTo>
                  <a:lnTo>
                    <a:pt x="1846" y="172"/>
                  </a:lnTo>
                  <a:lnTo>
                    <a:pt x="1834" y="170"/>
                  </a:lnTo>
                  <a:lnTo>
                    <a:pt x="1824" y="168"/>
                  </a:lnTo>
                  <a:lnTo>
                    <a:pt x="1802" y="152"/>
                  </a:lnTo>
                  <a:lnTo>
                    <a:pt x="1806" y="154"/>
                  </a:lnTo>
                  <a:lnTo>
                    <a:pt x="1790" y="136"/>
                  </a:lnTo>
                  <a:lnTo>
                    <a:pt x="1774" y="108"/>
                  </a:lnTo>
                  <a:lnTo>
                    <a:pt x="1760" y="84"/>
                  </a:lnTo>
                  <a:lnTo>
                    <a:pt x="1746" y="58"/>
                  </a:lnTo>
                  <a:lnTo>
                    <a:pt x="1734" y="40"/>
                  </a:lnTo>
                  <a:lnTo>
                    <a:pt x="1718" y="22"/>
                  </a:lnTo>
                  <a:lnTo>
                    <a:pt x="1698" y="10"/>
                  </a:lnTo>
                  <a:lnTo>
                    <a:pt x="1678" y="4"/>
                  </a:lnTo>
                  <a:lnTo>
                    <a:pt x="1664" y="10"/>
                  </a:lnTo>
                  <a:lnTo>
                    <a:pt x="1658" y="14"/>
                  </a:lnTo>
                  <a:lnTo>
                    <a:pt x="1648" y="24"/>
                  </a:lnTo>
                  <a:lnTo>
                    <a:pt x="1638" y="32"/>
                  </a:lnTo>
                  <a:lnTo>
                    <a:pt x="1624" y="52"/>
                  </a:lnTo>
                  <a:lnTo>
                    <a:pt x="1610" y="82"/>
                  </a:lnTo>
                  <a:lnTo>
                    <a:pt x="1600" y="100"/>
                  </a:lnTo>
                  <a:lnTo>
                    <a:pt x="1592" y="120"/>
                  </a:lnTo>
                  <a:lnTo>
                    <a:pt x="1576" y="144"/>
                  </a:lnTo>
                  <a:lnTo>
                    <a:pt x="1558" y="160"/>
                  </a:lnTo>
                  <a:lnTo>
                    <a:pt x="1544" y="168"/>
                  </a:lnTo>
                  <a:lnTo>
                    <a:pt x="1532" y="172"/>
                  </a:lnTo>
                  <a:lnTo>
                    <a:pt x="1514" y="170"/>
                  </a:lnTo>
                  <a:lnTo>
                    <a:pt x="1502" y="166"/>
                  </a:lnTo>
                  <a:lnTo>
                    <a:pt x="1488" y="156"/>
                  </a:lnTo>
                  <a:lnTo>
                    <a:pt x="1476" y="140"/>
                  </a:lnTo>
                  <a:lnTo>
                    <a:pt x="1464" y="118"/>
                  </a:lnTo>
                  <a:lnTo>
                    <a:pt x="1448" y="86"/>
                  </a:lnTo>
                  <a:lnTo>
                    <a:pt x="1436" y="60"/>
                  </a:lnTo>
                  <a:lnTo>
                    <a:pt x="1428" y="48"/>
                  </a:lnTo>
                  <a:lnTo>
                    <a:pt x="1420" y="36"/>
                  </a:lnTo>
                  <a:lnTo>
                    <a:pt x="1408" y="26"/>
                  </a:lnTo>
                  <a:lnTo>
                    <a:pt x="1402" y="20"/>
                  </a:lnTo>
                  <a:lnTo>
                    <a:pt x="1390" y="12"/>
                  </a:lnTo>
                  <a:lnTo>
                    <a:pt x="1376" y="4"/>
                  </a:lnTo>
                  <a:lnTo>
                    <a:pt x="1362" y="2"/>
                  </a:lnTo>
                  <a:lnTo>
                    <a:pt x="1352" y="4"/>
                  </a:lnTo>
                  <a:lnTo>
                    <a:pt x="1336" y="10"/>
                  </a:lnTo>
                  <a:lnTo>
                    <a:pt x="1320" y="24"/>
                  </a:lnTo>
                  <a:lnTo>
                    <a:pt x="1304" y="50"/>
                  </a:lnTo>
                  <a:lnTo>
                    <a:pt x="1282" y="90"/>
                  </a:lnTo>
                  <a:lnTo>
                    <a:pt x="1268" y="118"/>
                  </a:lnTo>
                  <a:lnTo>
                    <a:pt x="1256" y="136"/>
                  </a:lnTo>
                  <a:lnTo>
                    <a:pt x="1246" y="148"/>
                  </a:lnTo>
                  <a:lnTo>
                    <a:pt x="1228" y="166"/>
                  </a:lnTo>
                  <a:lnTo>
                    <a:pt x="1218" y="170"/>
                  </a:lnTo>
                  <a:lnTo>
                    <a:pt x="1206" y="174"/>
                  </a:lnTo>
                  <a:lnTo>
                    <a:pt x="1190" y="170"/>
                  </a:lnTo>
                  <a:lnTo>
                    <a:pt x="1174" y="162"/>
                  </a:lnTo>
                  <a:lnTo>
                    <a:pt x="1164" y="150"/>
                  </a:lnTo>
                  <a:lnTo>
                    <a:pt x="1152" y="136"/>
                  </a:lnTo>
                  <a:lnTo>
                    <a:pt x="1144" y="118"/>
                  </a:lnTo>
                  <a:lnTo>
                    <a:pt x="1134" y="98"/>
                  </a:lnTo>
                  <a:lnTo>
                    <a:pt x="1124" y="78"/>
                  </a:lnTo>
                  <a:lnTo>
                    <a:pt x="1110" y="52"/>
                  </a:lnTo>
                  <a:lnTo>
                    <a:pt x="1094" y="28"/>
                  </a:lnTo>
                  <a:lnTo>
                    <a:pt x="1078" y="16"/>
                  </a:lnTo>
                  <a:lnTo>
                    <a:pt x="1064" y="8"/>
                  </a:lnTo>
                  <a:lnTo>
                    <a:pt x="1056" y="4"/>
                  </a:lnTo>
                  <a:lnTo>
                    <a:pt x="1044" y="0"/>
                  </a:lnTo>
                  <a:lnTo>
                    <a:pt x="1034" y="0"/>
                  </a:lnTo>
                  <a:lnTo>
                    <a:pt x="1018" y="6"/>
                  </a:lnTo>
                  <a:lnTo>
                    <a:pt x="1006" y="16"/>
                  </a:lnTo>
                  <a:lnTo>
                    <a:pt x="998" y="24"/>
                  </a:lnTo>
                  <a:lnTo>
                    <a:pt x="990" y="36"/>
                  </a:lnTo>
                  <a:lnTo>
                    <a:pt x="972" y="68"/>
                  </a:lnTo>
                  <a:lnTo>
                    <a:pt x="960" y="98"/>
                  </a:lnTo>
                  <a:lnTo>
                    <a:pt x="950" y="116"/>
                  </a:lnTo>
                  <a:lnTo>
                    <a:pt x="942" y="132"/>
                  </a:lnTo>
                  <a:lnTo>
                    <a:pt x="928" y="150"/>
                  </a:lnTo>
                  <a:lnTo>
                    <a:pt x="916" y="160"/>
                  </a:lnTo>
                  <a:lnTo>
                    <a:pt x="912" y="162"/>
                  </a:lnTo>
                  <a:lnTo>
                    <a:pt x="904" y="166"/>
                  </a:lnTo>
                  <a:lnTo>
                    <a:pt x="896" y="168"/>
                  </a:lnTo>
                  <a:lnTo>
                    <a:pt x="890" y="172"/>
                  </a:lnTo>
                  <a:lnTo>
                    <a:pt x="880" y="170"/>
                  </a:lnTo>
                  <a:lnTo>
                    <a:pt x="872" y="168"/>
                  </a:lnTo>
                  <a:lnTo>
                    <a:pt x="862" y="164"/>
                  </a:lnTo>
                  <a:lnTo>
                    <a:pt x="852" y="160"/>
                  </a:lnTo>
                  <a:lnTo>
                    <a:pt x="848" y="156"/>
                  </a:lnTo>
                  <a:lnTo>
                    <a:pt x="838" y="148"/>
                  </a:lnTo>
                  <a:lnTo>
                    <a:pt x="828" y="134"/>
                  </a:lnTo>
                  <a:lnTo>
                    <a:pt x="814" y="110"/>
                  </a:lnTo>
                  <a:lnTo>
                    <a:pt x="802" y="80"/>
                  </a:lnTo>
                  <a:lnTo>
                    <a:pt x="790" y="56"/>
                  </a:lnTo>
                  <a:lnTo>
                    <a:pt x="780" y="42"/>
                  </a:lnTo>
                  <a:lnTo>
                    <a:pt x="770" y="28"/>
                  </a:lnTo>
                  <a:lnTo>
                    <a:pt x="754" y="14"/>
                  </a:lnTo>
                  <a:lnTo>
                    <a:pt x="746" y="8"/>
                  </a:lnTo>
                  <a:lnTo>
                    <a:pt x="740" y="4"/>
                  </a:lnTo>
                  <a:lnTo>
                    <a:pt x="738" y="4"/>
                  </a:lnTo>
                  <a:lnTo>
                    <a:pt x="744" y="6"/>
                  </a:lnTo>
                  <a:lnTo>
                    <a:pt x="734" y="2"/>
                  </a:lnTo>
                  <a:lnTo>
                    <a:pt x="724" y="0"/>
                  </a:lnTo>
                  <a:lnTo>
                    <a:pt x="712" y="2"/>
                  </a:lnTo>
                  <a:lnTo>
                    <a:pt x="702" y="6"/>
                  </a:lnTo>
                  <a:lnTo>
                    <a:pt x="694" y="10"/>
                  </a:lnTo>
                  <a:lnTo>
                    <a:pt x="684" y="20"/>
                  </a:lnTo>
                  <a:lnTo>
                    <a:pt x="668" y="40"/>
                  </a:lnTo>
                  <a:lnTo>
                    <a:pt x="658" y="58"/>
                  </a:lnTo>
                  <a:lnTo>
                    <a:pt x="642" y="86"/>
                  </a:lnTo>
                  <a:lnTo>
                    <a:pt x="626" y="118"/>
                  </a:lnTo>
                  <a:lnTo>
                    <a:pt x="610" y="140"/>
                  </a:lnTo>
                  <a:lnTo>
                    <a:pt x="592" y="162"/>
                  </a:lnTo>
                  <a:lnTo>
                    <a:pt x="578" y="166"/>
                  </a:lnTo>
                  <a:lnTo>
                    <a:pt x="566" y="170"/>
                  </a:lnTo>
                  <a:lnTo>
                    <a:pt x="546" y="166"/>
                  </a:lnTo>
                  <a:lnTo>
                    <a:pt x="532" y="156"/>
                  </a:lnTo>
                  <a:lnTo>
                    <a:pt x="528" y="152"/>
                  </a:lnTo>
                  <a:lnTo>
                    <a:pt x="512" y="134"/>
                  </a:lnTo>
                  <a:lnTo>
                    <a:pt x="496" y="112"/>
                  </a:lnTo>
                  <a:lnTo>
                    <a:pt x="486" y="94"/>
                  </a:lnTo>
                  <a:lnTo>
                    <a:pt x="476" y="72"/>
                  </a:lnTo>
                  <a:lnTo>
                    <a:pt x="464" y="50"/>
                  </a:lnTo>
                  <a:lnTo>
                    <a:pt x="452" y="28"/>
                  </a:lnTo>
                  <a:lnTo>
                    <a:pt x="434" y="14"/>
                  </a:lnTo>
                  <a:lnTo>
                    <a:pt x="422" y="8"/>
                  </a:lnTo>
                  <a:lnTo>
                    <a:pt x="414" y="4"/>
                  </a:lnTo>
                  <a:lnTo>
                    <a:pt x="404" y="2"/>
                  </a:lnTo>
                  <a:lnTo>
                    <a:pt x="392" y="4"/>
                  </a:lnTo>
                  <a:lnTo>
                    <a:pt x="380" y="8"/>
                  </a:lnTo>
                  <a:lnTo>
                    <a:pt x="368" y="14"/>
                  </a:lnTo>
                  <a:lnTo>
                    <a:pt x="358" y="24"/>
                  </a:lnTo>
                  <a:lnTo>
                    <a:pt x="352" y="30"/>
                  </a:lnTo>
                  <a:lnTo>
                    <a:pt x="342" y="46"/>
                  </a:lnTo>
                  <a:lnTo>
                    <a:pt x="332" y="62"/>
                  </a:lnTo>
                  <a:lnTo>
                    <a:pt x="320" y="88"/>
                  </a:lnTo>
                  <a:lnTo>
                    <a:pt x="308" y="110"/>
                  </a:lnTo>
                  <a:lnTo>
                    <a:pt x="294" y="132"/>
                  </a:lnTo>
                  <a:lnTo>
                    <a:pt x="278" y="152"/>
                  </a:lnTo>
                  <a:lnTo>
                    <a:pt x="266" y="162"/>
                  </a:lnTo>
                  <a:lnTo>
                    <a:pt x="256" y="170"/>
                  </a:lnTo>
                  <a:lnTo>
                    <a:pt x="240" y="174"/>
                  </a:lnTo>
                  <a:lnTo>
                    <a:pt x="226" y="170"/>
                  </a:lnTo>
                  <a:lnTo>
                    <a:pt x="212" y="164"/>
                  </a:lnTo>
                  <a:lnTo>
                    <a:pt x="202" y="156"/>
                  </a:lnTo>
                  <a:lnTo>
                    <a:pt x="188" y="136"/>
                  </a:lnTo>
                  <a:lnTo>
                    <a:pt x="176" y="112"/>
                  </a:lnTo>
                  <a:lnTo>
                    <a:pt x="166" y="94"/>
                  </a:lnTo>
                  <a:lnTo>
                    <a:pt x="162" y="76"/>
                  </a:lnTo>
                  <a:lnTo>
                    <a:pt x="154" y="62"/>
                  </a:lnTo>
                  <a:lnTo>
                    <a:pt x="144" y="42"/>
                  </a:lnTo>
                  <a:lnTo>
                    <a:pt x="132" y="28"/>
                  </a:lnTo>
                  <a:lnTo>
                    <a:pt x="122" y="18"/>
                  </a:lnTo>
                  <a:lnTo>
                    <a:pt x="98" y="6"/>
                  </a:lnTo>
                  <a:lnTo>
                    <a:pt x="74" y="0"/>
                  </a:lnTo>
                  <a:lnTo>
                    <a:pt x="58" y="4"/>
                  </a:lnTo>
                  <a:lnTo>
                    <a:pt x="50" y="8"/>
                  </a:lnTo>
                  <a:lnTo>
                    <a:pt x="40" y="18"/>
                  </a:lnTo>
                  <a:lnTo>
                    <a:pt x="30" y="32"/>
                  </a:lnTo>
                  <a:lnTo>
                    <a:pt x="16" y="56"/>
                  </a:lnTo>
                  <a:lnTo>
                    <a:pt x="6" y="74"/>
                  </a:lnTo>
                  <a:lnTo>
                    <a:pt x="0" y="84"/>
                  </a:lnTo>
                </a:path>
              </a:pathLst>
            </a:custGeom>
            <a:noFill/>
            <a:ln w="15875">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55" name="Group 38"/>
          <p:cNvGrpSpPr>
            <a:grpSpLocks noChangeAspect="1"/>
          </p:cNvGrpSpPr>
          <p:nvPr/>
        </p:nvGrpSpPr>
        <p:grpSpPr bwMode="auto">
          <a:xfrm rot="1803390" flipH="1">
            <a:off x="4886400" y="1453238"/>
            <a:ext cx="996303" cy="206375"/>
            <a:chOff x="3120" y="3600"/>
            <a:chExt cx="2112" cy="200"/>
          </a:xfrm>
        </p:grpSpPr>
        <p:sp>
          <p:nvSpPr>
            <p:cNvPr id="56" name="AutoShape 37"/>
            <p:cNvSpPr>
              <a:spLocks noChangeAspect="1" noChangeArrowheads="1" noTextEdit="1"/>
            </p:cNvSpPr>
            <p:nvPr/>
          </p:nvSpPr>
          <p:spPr bwMode="auto">
            <a:xfrm>
              <a:off x="3120" y="3600"/>
              <a:ext cx="211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8" name="Freeform 39"/>
            <p:cNvSpPr>
              <a:spLocks/>
            </p:cNvSpPr>
            <p:nvPr/>
          </p:nvSpPr>
          <p:spPr bwMode="auto">
            <a:xfrm>
              <a:off x="3134" y="3612"/>
              <a:ext cx="2084" cy="174"/>
            </a:xfrm>
            <a:custGeom>
              <a:avLst/>
              <a:gdLst>
                <a:gd name="T0" fmla="*/ 2058 w 2084"/>
                <a:gd name="T1" fmla="*/ 138 h 174"/>
                <a:gd name="T2" fmla="*/ 2018 w 2084"/>
                <a:gd name="T3" fmla="*/ 172 h 174"/>
                <a:gd name="T4" fmla="*/ 1972 w 2084"/>
                <a:gd name="T5" fmla="*/ 160 h 174"/>
                <a:gd name="T6" fmla="*/ 1934 w 2084"/>
                <a:gd name="T7" fmla="*/ 106 h 174"/>
                <a:gd name="T8" fmla="*/ 1894 w 2084"/>
                <a:gd name="T9" fmla="*/ 30 h 174"/>
                <a:gd name="T10" fmla="*/ 1844 w 2084"/>
                <a:gd name="T11" fmla="*/ 2 h 174"/>
                <a:gd name="T12" fmla="*/ 1800 w 2084"/>
                <a:gd name="T13" fmla="*/ 22 h 174"/>
                <a:gd name="T14" fmla="*/ 1774 w 2084"/>
                <a:gd name="T15" fmla="*/ 66 h 174"/>
                <a:gd name="T16" fmla="*/ 1732 w 2084"/>
                <a:gd name="T17" fmla="*/ 134 h 174"/>
                <a:gd name="T18" fmla="*/ 1676 w 2084"/>
                <a:gd name="T19" fmla="*/ 170 h 174"/>
                <a:gd name="T20" fmla="*/ 1646 w 2084"/>
                <a:gd name="T21" fmla="*/ 150 h 174"/>
                <a:gd name="T22" fmla="*/ 1608 w 2084"/>
                <a:gd name="T23" fmla="*/ 92 h 174"/>
                <a:gd name="T24" fmla="*/ 1574 w 2084"/>
                <a:gd name="T25" fmla="*/ 30 h 174"/>
                <a:gd name="T26" fmla="*/ 1530 w 2084"/>
                <a:gd name="T27" fmla="*/ 2 h 174"/>
                <a:gd name="T28" fmla="*/ 1486 w 2084"/>
                <a:gd name="T29" fmla="*/ 18 h 174"/>
                <a:gd name="T30" fmla="*/ 1448 w 2084"/>
                <a:gd name="T31" fmla="*/ 88 h 174"/>
                <a:gd name="T32" fmla="*/ 1418 w 2084"/>
                <a:gd name="T33" fmla="*/ 138 h 174"/>
                <a:gd name="T34" fmla="*/ 1388 w 2084"/>
                <a:gd name="T35" fmla="*/ 162 h 174"/>
                <a:gd name="T36" fmla="*/ 1350 w 2084"/>
                <a:gd name="T37" fmla="*/ 170 h 174"/>
                <a:gd name="T38" fmla="*/ 1302 w 2084"/>
                <a:gd name="T39" fmla="*/ 124 h 174"/>
                <a:gd name="T40" fmla="*/ 1254 w 2084"/>
                <a:gd name="T41" fmla="*/ 38 h 174"/>
                <a:gd name="T42" fmla="*/ 1216 w 2084"/>
                <a:gd name="T43" fmla="*/ 4 h 174"/>
                <a:gd name="T44" fmla="*/ 1174 w 2084"/>
                <a:gd name="T45" fmla="*/ 12 h 174"/>
                <a:gd name="T46" fmla="*/ 1142 w 2084"/>
                <a:gd name="T47" fmla="*/ 56 h 174"/>
                <a:gd name="T48" fmla="*/ 1108 w 2084"/>
                <a:gd name="T49" fmla="*/ 122 h 174"/>
                <a:gd name="T50" fmla="*/ 1062 w 2084"/>
                <a:gd name="T51" fmla="*/ 166 h 174"/>
                <a:gd name="T52" fmla="*/ 1032 w 2084"/>
                <a:gd name="T53" fmla="*/ 174 h 174"/>
                <a:gd name="T54" fmla="*/ 996 w 2084"/>
                <a:gd name="T55" fmla="*/ 150 h 174"/>
                <a:gd name="T56" fmla="*/ 958 w 2084"/>
                <a:gd name="T57" fmla="*/ 76 h 174"/>
                <a:gd name="T58" fmla="*/ 926 w 2084"/>
                <a:gd name="T59" fmla="*/ 24 h 174"/>
                <a:gd name="T60" fmla="*/ 902 w 2084"/>
                <a:gd name="T61" fmla="*/ 8 h 174"/>
                <a:gd name="T62" fmla="*/ 878 w 2084"/>
                <a:gd name="T63" fmla="*/ 4 h 174"/>
                <a:gd name="T64" fmla="*/ 852 w 2084"/>
                <a:gd name="T65" fmla="*/ 14 h 174"/>
                <a:gd name="T66" fmla="*/ 826 w 2084"/>
                <a:gd name="T67" fmla="*/ 40 h 174"/>
                <a:gd name="T68" fmla="*/ 788 w 2084"/>
                <a:gd name="T69" fmla="*/ 118 h 174"/>
                <a:gd name="T70" fmla="*/ 754 w 2084"/>
                <a:gd name="T71" fmla="*/ 160 h 174"/>
                <a:gd name="T72" fmla="*/ 738 w 2084"/>
                <a:gd name="T73" fmla="*/ 170 h 174"/>
                <a:gd name="T74" fmla="*/ 724 w 2084"/>
                <a:gd name="T75" fmla="*/ 174 h 174"/>
                <a:gd name="T76" fmla="*/ 692 w 2084"/>
                <a:gd name="T77" fmla="*/ 162 h 174"/>
                <a:gd name="T78" fmla="*/ 656 w 2084"/>
                <a:gd name="T79" fmla="*/ 116 h 174"/>
                <a:gd name="T80" fmla="*/ 608 w 2084"/>
                <a:gd name="T81" fmla="*/ 34 h 174"/>
                <a:gd name="T82" fmla="*/ 564 w 2084"/>
                <a:gd name="T83" fmla="*/ 4 h 174"/>
                <a:gd name="T84" fmla="*/ 526 w 2084"/>
                <a:gd name="T85" fmla="*/ 22 h 174"/>
                <a:gd name="T86" fmla="*/ 484 w 2084"/>
                <a:gd name="T87" fmla="*/ 80 h 174"/>
                <a:gd name="T88" fmla="*/ 450 w 2084"/>
                <a:gd name="T89" fmla="*/ 146 h 174"/>
                <a:gd name="T90" fmla="*/ 414 w 2084"/>
                <a:gd name="T91" fmla="*/ 170 h 174"/>
                <a:gd name="T92" fmla="*/ 378 w 2084"/>
                <a:gd name="T93" fmla="*/ 166 h 174"/>
                <a:gd name="T94" fmla="*/ 350 w 2084"/>
                <a:gd name="T95" fmla="*/ 144 h 174"/>
                <a:gd name="T96" fmla="*/ 318 w 2084"/>
                <a:gd name="T97" fmla="*/ 86 h 174"/>
                <a:gd name="T98" fmla="*/ 276 w 2084"/>
                <a:gd name="T99" fmla="*/ 22 h 174"/>
                <a:gd name="T100" fmla="*/ 240 w 2084"/>
                <a:gd name="T101" fmla="*/ 0 h 174"/>
                <a:gd name="T102" fmla="*/ 200 w 2084"/>
                <a:gd name="T103" fmla="*/ 18 h 174"/>
                <a:gd name="T104" fmla="*/ 166 w 2084"/>
                <a:gd name="T105" fmla="*/ 80 h 174"/>
                <a:gd name="T106" fmla="*/ 142 w 2084"/>
                <a:gd name="T107" fmla="*/ 132 h 174"/>
                <a:gd name="T108" fmla="*/ 96 w 2084"/>
                <a:gd name="T109" fmla="*/ 168 h 174"/>
                <a:gd name="T110" fmla="*/ 50 w 2084"/>
                <a:gd name="T111" fmla="*/ 166 h 174"/>
                <a:gd name="T112" fmla="*/ 14 w 2084"/>
                <a:gd name="T113" fmla="*/ 118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4"/>
                <a:gd name="T172" fmla="*/ 0 h 174"/>
                <a:gd name="T173" fmla="*/ 2084 w 2084"/>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4" h="174">
                  <a:moveTo>
                    <a:pt x="2084" y="84"/>
                  </a:moveTo>
                  <a:lnTo>
                    <a:pt x="2074" y="108"/>
                  </a:lnTo>
                  <a:lnTo>
                    <a:pt x="2058" y="138"/>
                  </a:lnTo>
                  <a:lnTo>
                    <a:pt x="2048" y="152"/>
                  </a:lnTo>
                  <a:lnTo>
                    <a:pt x="2034" y="164"/>
                  </a:lnTo>
                  <a:lnTo>
                    <a:pt x="2018" y="172"/>
                  </a:lnTo>
                  <a:lnTo>
                    <a:pt x="2002" y="172"/>
                  </a:lnTo>
                  <a:lnTo>
                    <a:pt x="1988" y="170"/>
                  </a:lnTo>
                  <a:lnTo>
                    <a:pt x="1972" y="160"/>
                  </a:lnTo>
                  <a:lnTo>
                    <a:pt x="1958" y="146"/>
                  </a:lnTo>
                  <a:lnTo>
                    <a:pt x="1946" y="130"/>
                  </a:lnTo>
                  <a:lnTo>
                    <a:pt x="1934" y="106"/>
                  </a:lnTo>
                  <a:lnTo>
                    <a:pt x="1922" y="78"/>
                  </a:lnTo>
                  <a:lnTo>
                    <a:pt x="1910" y="54"/>
                  </a:lnTo>
                  <a:lnTo>
                    <a:pt x="1894" y="30"/>
                  </a:lnTo>
                  <a:lnTo>
                    <a:pt x="1882" y="16"/>
                  </a:lnTo>
                  <a:lnTo>
                    <a:pt x="1864" y="6"/>
                  </a:lnTo>
                  <a:lnTo>
                    <a:pt x="1844" y="2"/>
                  </a:lnTo>
                  <a:lnTo>
                    <a:pt x="1834" y="4"/>
                  </a:lnTo>
                  <a:lnTo>
                    <a:pt x="1822" y="6"/>
                  </a:lnTo>
                  <a:lnTo>
                    <a:pt x="1800" y="22"/>
                  </a:lnTo>
                  <a:lnTo>
                    <a:pt x="1804" y="20"/>
                  </a:lnTo>
                  <a:lnTo>
                    <a:pt x="1788" y="38"/>
                  </a:lnTo>
                  <a:lnTo>
                    <a:pt x="1774" y="66"/>
                  </a:lnTo>
                  <a:lnTo>
                    <a:pt x="1760" y="90"/>
                  </a:lnTo>
                  <a:lnTo>
                    <a:pt x="1746" y="116"/>
                  </a:lnTo>
                  <a:lnTo>
                    <a:pt x="1732" y="134"/>
                  </a:lnTo>
                  <a:lnTo>
                    <a:pt x="1716" y="152"/>
                  </a:lnTo>
                  <a:lnTo>
                    <a:pt x="1698" y="164"/>
                  </a:lnTo>
                  <a:lnTo>
                    <a:pt x="1676" y="170"/>
                  </a:lnTo>
                  <a:lnTo>
                    <a:pt x="1662" y="164"/>
                  </a:lnTo>
                  <a:lnTo>
                    <a:pt x="1656" y="160"/>
                  </a:lnTo>
                  <a:lnTo>
                    <a:pt x="1646" y="150"/>
                  </a:lnTo>
                  <a:lnTo>
                    <a:pt x="1638" y="142"/>
                  </a:lnTo>
                  <a:lnTo>
                    <a:pt x="1624" y="122"/>
                  </a:lnTo>
                  <a:lnTo>
                    <a:pt x="1608" y="92"/>
                  </a:lnTo>
                  <a:lnTo>
                    <a:pt x="1600" y="74"/>
                  </a:lnTo>
                  <a:lnTo>
                    <a:pt x="1590" y="54"/>
                  </a:lnTo>
                  <a:lnTo>
                    <a:pt x="1574" y="30"/>
                  </a:lnTo>
                  <a:lnTo>
                    <a:pt x="1556" y="14"/>
                  </a:lnTo>
                  <a:lnTo>
                    <a:pt x="1544" y="6"/>
                  </a:lnTo>
                  <a:lnTo>
                    <a:pt x="1530" y="2"/>
                  </a:lnTo>
                  <a:lnTo>
                    <a:pt x="1514" y="2"/>
                  </a:lnTo>
                  <a:lnTo>
                    <a:pt x="1500" y="8"/>
                  </a:lnTo>
                  <a:lnTo>
                    <a:pt x="1486" y="18"/>
                  </a:lnTo>
                  <a:lnTo>
                    <a:pt x="1474" y="34"/>
                  </a:lnTo>
                  <a:lnTo>
                    <a:pt x="1462" y="56"/>
                  </a:lnTo>
                  <a:lnTo>
                    <a:pt x="1448" y="88"/>
                  </a:lnTo>
                  <a:lnTo>
                    <a:pt x="1434" y="114"/>
                  </a:lnTo>
                  <a:lnTo>
                    <a:pt x="1426" y="126"/>
                  </a:lnTo>
                  <a:lnTo>
                    <a:pt x="1418" y="138"/>
                  </a:lnTo>
                  <a:lnTo>
                    <a:pt x="1406" y="148"/>
                  </a:lnTo>
                  <a:lnTo>
                    <a:pt x="1402" y="154"/>
                  </a:lnTo>
                  <a:lnTo>
                    <a:pt x="1388" y="162"/>
                  </a:lnTo>
                  <a:lnTo>
                    <a:pt x="1374" y="170"/>
                  </a:lnTo>
                  <a:lnTo>
                    <a:pt x="1360" y="172"/>
                  </a:lnTo>
                  <a:lnTo>
                    <a:pt x="1350" y="170"/>
                  </a:lnTo>
                  <a:lnTo>
                    <a:pt x="1334" y="162"/>
                  </a:lnTo>
                  <a:lnTo>
                    <a:pt x="1318" y="150"/>
                  </a:lnTo>
                  <a:lnTo>
                    <a:pt x="1302" y="124"/>
                  </a:lnTo>
                  <a:lnTo>
                    <a:pt x="1280" y="84"/>
                  </a:lnTo>
                  <a:lnTo>
                    <a:pt x="1266" y="56"/>
                  </a:lnTo>
                  <a:lnTo>
                    <a:pt x="1254" y="38"/>
                  </a:lnTo>
                  <a:lnTo>
                    <a:pt x="1244" y="26"/>
                  </a:lnTo>
                  <a:lnTo>
                    <a:pt x="1226" y="8"/>
                  </a:lnTo>
                  <a:lnTo>
                    <a:pt x="1216" y="4"/>
                  </a:lnTo>
                  <a:lnTo>
                    <a:pt x="1204" y="0"/>
                  </a:lnTo>
                  <a:lnTo>
                    <a:pt x="1188" y="4"/>
                  </a:lnTo>
                  <a:lnTo>
                    <a:pt x="1174" y="12"/>
                  </a:lnTo>
                  <a:lnTo>
                    <a:pt x="1162" y="24"/>
                  </a:lnTo>
                  <a:lnTo>
                    <a:pt x="1152" y="38"/>
                  </a:lnTo>
                  <a:lnTo>
                    <a:pt x="1142" y="56"/>
                  </a:lnTo>
                  <a:lnTo>
                    <a:pt x="1132" y="76"/>
                  </a:lnTo>
                  <a:lnTo>
                    <a:pt x="1122" y="96"/>
                  </a:lnTo>
                  <a:lnTo>
                    <a:pt x="1108" y="122"/>
                  </a:lnTo>
                  <a:lnTo>
                    <a:pt x="1092" y="146"/>
                  </a:lnTo>
                  <a:lnTo>
                    <a:pt x="1078" y="158"/>
                  </a:lnTo>
                  <a:lnTo>
                    <a:pt x="1062" y="166"/>
                  </a:lnTo>
                  <a:lnTo>
                    <a:pt x="1054" y="170"/>
                  </a:lnTo>
                  <a:lnTo>
                    <a:pt x="1044" y="174"/>
                  </a:lnTo>
                  <a:lnTo>
                    <a:pt x="1032" y="174"/>
                  </a:lnTo>
                  <a:lnTo>
                    <a:pt x="1018" y="166"/>
                  </a:lnTo>
                  <a:lnTo>
                    <a:pt x="1004" y="158"/>
                  </a:lnTo>
                  <a:lnTo>
                    <a:pt x="996" y="150"/>
                  </a:lnTo>
                  <a:lnTo>
                    <a:pt x="990" y="138"/>
                  </a:lnTo>
                  <a:lnTo>
                    <a:pt x="972" y="106"/>
                  </a:lnTo>
                  <a:lnTo>
                    <a:pt x="958" y="76"/>
                  </a:lnTo>
                  <a:lnTo>
                    <a:pt x="950" y="56"/>
                  </a:lnTo>
                  <a:lnTo>
                    <a:pt x="940" y="42"/>
                  </a:lnTo>
                  <a:lnTo>
                    <a:pt x="926" y="24"/>
                  </a:lnTo>
                  <a:lnTo>
                    <a:pt x="916" y="14"/>
                  </a:lnTo>
                  <a:lnTo>
                    <a:pt x="910" y="12"/>
                  </a:lnTo>
                  <a:lnTo>
                    <a:pt x="902" y="8"/>
                  </a:lnTo>
                  <a:lnTo>
                    <a:pt x="896" y="4"/>
                  </a:lnTo>
                  <a:lnTo>
                    <a:pt x="888" y="2"/>
                  </a:lnTo>
                  <a:lnTo>
                    <a:pt x="878" y="4"/>
                  </a:lnTo>
                  <a:lnTo>
                    <a:pt x="870" y="6"/>
                  </a:lnTo>
                  <a:lnTo>
                    <a:pt x="860" y="10"/>
                  </a:lnTo>
                  <a:lnTo>
                    <a:pt x="852" y="14"/>
                  </a:lnTo>
                  <a:lnTo>
                    <a:pt x="846" y="18"/>
                  </a:lnTo>
                  <a:lnTo>
                    <a:pt x="838" y="26"/>
                  </a:lnTo>
                  <a:lnTo>
                    <a:pt x="826" y="40"/>
                  </a:lnTo>
                  <a:lnTo>
                    <a:pt x="812" y="64"/>
                  </a:lnTo>
                  <a:lnTo>
                    <a:pt x="800" y="94"/>
                  </a:lnTo>
                  <a:lnTo>
                    <a:pt x="788" y="118"/>
                  </a:lnTo>
                  <a:lnTo>
                    <a:pt x="780" y="132"/>
                  </a:lnTo>
                  <a:lnTo>
                    <a:pt x="770" y="146"/>
                  </a:lnTo>
                  <a:lnTo>
                    <a:pt x="754" y="160"/>
                  </a:lnTo>
                  <a:lnTo>
                    <a:pt x="746" y="166"/>
                  </a:lnTo>
                  <a:lnTo>
                    <a:pt x="740" y="168"/>
                  </a:lnTo>
                  <a:lnTo>
                    <a:pt x="738" y="170"/>
                  </a:lnTo>
                  <a:lnTo>
                    <a:pt x="742" y="168"/>
                  </a:lnTo>
                  <a:lnTo>
                    <a:pt x="732" y="172"/>
                  </a:lnTo>
                  <a:lnTo>
                    <a:pt x="724" y="174"/>
                  </a:lnTo>
                  <a:lnTo>
                    <a:pt x="710" y="172"/>
                  </a:lnTo>
                  <a:lnTo>
                    <a:pt x="700" y="168"/>
                  </a:lnTo>
                  <a:lnTo>
                    <a:pt x="692" y="162"/>
                  </a:lnTo>
                  <a:lnTo>
                    <a:pt x="682" y="154"/>
                  </a:lnTo>
                  <a:lnTo>
                    <a:pt x="666" y="134"/>
                  </a:lnTo>
                  <a:lnTo>
                    <a:pt x="656" y="116"/>
                  </a:lnTo>
                  <a:lnTo>
                    <a:pt x="640" y="88"/>
                  </a:lnTo>
                  <a:lnTo>
                    <a:pt x="624" y="56"/>
                  </a:lnTo>
                  <a:lnTo>
                    <a:pt x="608" y="34"/>
                  </a:lnTo>
                  <a:lnTo>
                    <a:pt x="590" y="12"/>
                  </a:lnTo>
                  <a:lnTo>
                    <a:pt x="578" y="8"/>
                  </a:lnTo>
                  <a:lnTo>
                    <a:pt x="564" y="4"/>
                  </a:lnTo>
                  <a:lnTo>
                    <a:pt x="544" y="8"/>
                  </a:lnTo>
                  <a:lnTo>
                    <a:pt x="530" y="18"/>
                  </a:lnTo>
                  <a:lnTo>
                    <a:pt x="526" y="22"/>
                  </a:lnTo>
                  <a:lnTo>
                    <a:pt x="510" y="40"/>
                  </a:lnTo>
                  <a:lnTo>
                    <a:pt x="494" y="62"/>
                  </a:lnTo>
                  <a:lnTo>
                    <a:pt x="484" y="80"/>
                  </a:lnTo>
                  <a:lnTo>
                    <a:pt x="474" y="102"/>
                  </a:lnTo>
                  <a:lnTo>
                    <a:pt x="464" y="124"/>
                  </a:lnTo>
                  <a:lnTo>
                    <a:pt x="450" y="146"/>
                  </a:lnTo>
                  <a:lnTo>
                    <a:pt x="432" y="160"/>
                  </a:lnTo>
                  <a:lnTo>
                    <a:pt x="422" y="166"/>
                  </a:lnTo>
                  <a:lnTo>
                    <a:pt x="414" y="170"/>
                  </a:lnTo>
                  <a:lnTo>
                    <a:pt x="404" y="172"/>
                  </a:lnTo>
                  <a:lnTo>
                    <a:pt x="390" y="170"/>
                  </a:lnTo>
                  <a:lnTo>
                    <a:pt x="378" y="166"/>
                  </a:lnTo>
                  <a:lnTo>
                    <a:pt x="368" y="160"/>
                  </a:lnTo>
                  <a:lnTo>
                    <a:pt x="356" y="150"/>
                  </a:lnTo>
                  <a:lnTo>
                    <a:pt x="350" y="144"/>
                  </a:lnTo>
                  <a:lnTo>
                    <a:pt x="342" y="128"/>
                  </a:lnTo>
                  <a:lnTo>
                    <a:pt x="332" y="112"/>
                  </a:lnTo>
                  <a:lnTo>
                    <a:pt x="318" y="86"/>
                  </a:lnTo>
                  <a:lnTo>
                    <a:pt x="306" y="64"/>
                  </a:lnTo>
                  <a:lnTo>
                    <a:pt x="292" y="42"/>
                  </a:lnTo>
                  <a:lnTo>
                    <a:pt x="276" y="22"/>
                  </a:lnTo>
                  <a:lnTo>
                    <a:pt x="266" y="12"/>
                  </a:lnTo>
                  <a:lnTo>
                    <a:pt x="254" y="4"/>
                  </a:lnTo>
                  <a:lnTo>
                    <a:pt x="240" y="0"/>
                  </a:lnTo>
                  <a:lnTo>
                    <a:pt x="224" y="4"/>
                  </a:lnTo>
                  <a:lnTo>
                    <a:pt x="212" y="8"/>
                  </a:lnTo>
                  <a:lnTo>
                    <a:pt x="200" y="18"/>
                  </a:lnTo>
                  <a:lnTo>
                    <a:pt x="186" y="38"/>
                  </a:lnTo>
                  <a:lnTo>
                    <a:pt x="174" y="62"/>
                  </a:lnTo>
                  <a:lnTo>
                    <a:pt x="166" y="80"/>
                  </a:lnTo>
                  <a:lnTo>
                    <a:pt x="160" y="98"/>
                  </a:lnTo>
                  <a:lnTo>
                    <a:pt x="152" y="112"/>
                  </a:lnTo>
                  <a:lnTo>
                    <a:pt x="142" y="132"/>
                  </a:lnTo>
                  <a:lnTo>
                    <a:pt x="130" y="146"/>
                  </a:lnTo>
                  <a:lnTo>
                    <a:pt x="120" y="156"/>
                  </a:lnTo>
                  <a:lnTo>
                    <a:pt x="96" y="168"/>
                  </a:lnTo>
                  <a:lnTo>
                    <a:pt x="72" y="174"/>
                  </a:lnTo>
                  <a:lnTo>
                    <a:pt x="56" y="168"/>
                  </a:lnTo>
                  <a:lnTo>
                    <a:pt x="50" y="166"/>
                  </a:lnTo>
                  <a:lnTo>
                    <a:pt x="40" y="156"/>
                  </a:lnTo>
                  <a:lnTo>
                    <a:pt x="30" y="142"/>
                  </a:lnTo>
                  <a:lnTo>
                    <a:pt x="14" y="118"/>
                  </a:lnTo>
                  <a:lnTo>
                    <a:pt x="4" y="100"/>
                  </a:lnTo>
                  <a:lnTo>
                    <a:pt x="0" y="90"/>
                  </a:lnTo>
                </a:path>
              </a:pathLst>
            </a:custGeom>
            <a:noFill/>
            <a:ln w="38100">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 name="Freeform 40"/>
            <p:cNvSpPr>
              <a:spLocks/>
            </p:cNvSpPr>
            <p:nvPr/>
          </p:nvSpPr>
          <p:spPr bwMode="auto">
            <a:xfrm>
              <a:off x="3132" y="3612"/>
              <a:ext cx="2086" cy="174"/>
            </a:xfrm>
            <a:custGeom>
              <a:avLst/>
              <a:gdLst>
                <a:gd name="T0" fmla="*/ 2060 w 2086"/>
                <a:gd name="T1" fmla="*/ 36 h 174"/>
                <a:gd name="T2" fmla="*/ 2020 w 2086"/>
                <a:gd name="T3" fmla="*/ 2 h 174"/>
                <a:gd name="T4" fmla="*/ 1974 w 2086"/>
                <a:gd name="T5" fmla="*/ 14 h 174"/>
                <a:gd name="T6" fmla="*/ 1936 w 2086"/>
                <a:gd name="T7" fmla="*/ 68 h 174"/>
                <a:gd name="T8" fmla="*/ 1896 w 2086"/>
                <a:gd name="T9" fmla="*/ 144 h 174"/>
                <a:gd name="T10" fmla="*/ 1846 w 2086"/>
                <a:gd name="T11" fmla="*/ 172 h 174"/>
                <a:gd name="T12" fmla="*/ 1802 w 2086"/>
                <a:gd name="T13" fmla="*/ 152 h 174"/>
                <a:gd name="T14" fmla="*/ 1774 w 2086"/>
                <a:gd name="T15" fmla="*/ 108 h 174"/>
                <a:gd name="T16" fmla="*/ 1734 w 2086"/>
                <a:gd name="T17" fmla="*/ 40 h 174"/>
                <a:gd name="T18" fmla="*/ 1678 w 2086"/>
                <a:gd name="T19" fmla="*/ 4 h 174"/>
                <a:gd name="T20" fmla="*/ 1648 w 2086"/>
                <a:gd name="T21" fmla="*/ 24 h 174"/>
                <a:gd name="T22" fmla="*/ 1610 w 2086"/>
                <a:gd name="T23" fmla="*/ 82 h 174"/>
                <a:gd name="T24" fmla="*/ 1576 w 2086"/>
                <a:gd name="T25" fmla="*/ 144 h 174"/>
                <a:gd name="T26" fmla="*/ 1532 w 2086"/>
                <a:gd name="T27" fmla="*/ 172 h 174"/>
                <a:gd name="T28" fmla="*/ 1488 w 2086"/>
                <a:gd name="T29" fmla="*/ 156 h 174"/>
                <a:gd name="T30" fmla="*/ 1448 w 2086"/>
                <a:gd name="T31" fmla="*/ 86 h 174"/>
                <a:gd name="T32" fmla="*/ 1420 w 2086"/>
                <a:gd name="T33" fmla="*/ 36 h 174"/>
                <a:gd name="T34" fmla="*/ 1390 w 2086"/>
                <a:gd name="T35" fmla="*/ 12 h 174"/>
                <a:gd name="T36" fmla="*/ 1352 w 2086"/>
                <a:gd name="T37" fmla="*/ 4 h 174"/>
                <a:gd name="T38" fmla="*/ 1304 w 2086"/>
                <a:gd name="T39" fmla="*/ 50 h 174"/>
                <a:gd name="T40" fmla="*/ 1256 w 2086"/>
                <a:gd name="T41" fmla="*/ 136 h 174"/>
                <a:gd name="T42" fmla="*/ 1218 w 2086"/>
                <a:gd name="T43" fmla="*/ 170 h 174"/>
                <a:gd name="T44" fmla="*/ 1174 w 2086"/>
                <a:gd name="T45" fmla="*/ 162 h 174"/>
                <a:gd name="T46" fmla="*/ 1144 w 2086"/>
                <a:gd name="T47" fmla="*/ 118 h 174"/>
                <a:gd name="T48" fmla="*/ 1110 w 2086"/>
                <a:gd name="T49" fmla="*/ 52 h 174"/>
                <a:gd name="T50" fmla="*/ 1064 w 2086"/>
                <a:gd name="T51" fmla="*/ 8 h 174"/>
                <a:gd name="T52" fmla="*/ 1034 w 2086"/>
                <a:gd name="T53" fmla="*/ 0 h 174"/>
                <a:gd name="T54" fmla="*/ 998 w 2086"/>
                <a:gd name="T55" fmla="*/ 24 h 174"/>
                <a:gd name="T56" fmla="*/ 960 w 2086"/>
                <a:gd name="T57" fmla="*/ 98 h 174"/>
                <a:gd name="T58" fmla="*/ 928 w 2086"/>
                <a:gd name="T59" fmla="*/ 150 h 174"/>
                <a:gd name="T60" fmla="*/ 904 w 2086"/>
                <a:gd name="T61" fmla="*/ 166 h 174"/>
                <a:gd name="T62" fmla="*/ 880 w 2086"/>
                <a:gd name="T63" fmla="*/ 170 h 174"/>
                <a:gd name="T64" fmla="*/ 852 w 2086"/>
                <a:gd name="T65" fmla="*/ 160 h 174"/>
                <a:gd name="T66" fmla="*/ 828 w 2086"/>
                <a:gd name="T67" fmla="*/ 134 h 174"/>
                <a:gd name="T68" fmla="*/ 790 w 2086"/>
                <a:gd name="T69" fmla="*/ 56 h 174"/>
                <a:gd name="T70" fmla="*/ 754 w 2086"/>
                <a:gd name="T71" fmla="*/ 14 h 174"/>
                <a:gd name="T72" fmla="*/ 738 w 2086"/>
                <a:gd name="T73" fmla="*/ 4 h 174"/>
                <a:gd name="T74" fmla="*/ 724 w 2086"/>
                <a:gd name="T75" fmla="*/ 0 h 174"/>
                <a:gd name="T76" fmla="*/ 694 w 2086"/>
                <a:gd name="T77" fmla="*/ 10 h 174"/>
                <a:gd name="T78" fmla="*/ 658 w 2086"/>
                <a:gd name="T79" fmla="*/ 58 h 174"/>
                <a:gd name="T80" fmla="*/ 610 w 2086"/>
                <a:gd name="T81" fmla="*/ 140 h 174"/>
                <a:gd name="T82" fmla="*/ 566 w 2086"/>
                <a:gd name="T83" fmla="*/ 170 h 174"/>
                <a:gd name="T84" fmla="*/ 528 w 2086"/>
                <a:gd name="T85" fmla="*/ 152 h 174"/>
                <a:gd name="T86" fmla="*/ 486 w 2086"/>
                <a:gd name="T87" fmla="*/ 94 h 174"/>
                <a:gd name="T88" fmla="*/ 452 w 2086"/>
                <a:gd name="T89" fmla="*/ 28 h 174"/>
                <a:gd name="T90" fmla="*/ 414 w 2086"/>
                <a:gd name="T91" fmla="*/ 4 h 174"/>
                <a:gd name="T92" fmla="*/ 380 w 2086"/>
                <a:gd name="T93" fmla="*/ 8 h 174"/>
                <a:gd name="T94" fmla="*/ 352 w 2086"/>
                <a:gd name="T95" fmla="*/ 30 h 174"/>
                <a:gd name="T96" fmla="*/ 320 w 2086"/>
                <a:gd name="T97" fmla="*/ 88 h 174"/>
                <a:gd name="T98" fmla="*/ 278 w 2086"/>
                <a:gd name="T99" fmla="*/ 152 h 174"/>
                <a:gd name="T100" fmla="*/ 240 w 2086"/>
                <a:gd name="T101" fmla="*/ 174 h 174"/>
                <a:gd name="T102" fmla="*/ 202 w 2086"/>
                <a:gd name="T103" fmla="*/ 156 h 174"/>
                <a:gd name="T104" fmla="*/ 166 w 2086"/>
                <a:gd name="T105" fmla="*/ 94 h 174"/>
                <a:gd name="T106" fmla="*/ 144 w 2086"/>
                <a:gd name="T107" fmla="*/ 42 h 174"/>
                <a:gd name="T108" fmla="*/ 98 w 2086"/>
                <a:gd name="T109" fmla="*/ 6 h 174"/>
                <a:gd name="T110" fmla="*/ 50 w 2086"/>
                <a:gd name="T111" fmla="*/ 8 h 174"/>
                <a:gd name="T112" fmla="*/ 16 w 2086"/>
                <a:gd name="T113" fmla="*/ 56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6"/>
                <a:gd name="T172" fmla="*/ 0 h 174"/>
                <a:gd name="T173" fmla="*/ 2086 w 2086"/>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6" h="174">
                  <a:moveTo>
                    <a:pt x="2086" y="90"/>
                  </a:moveTo>
                  <a:lnTo>
                    <a:pt x="2076" y="66"/>
                  </a:lnTo>
                  <a:lnTo>
                    <a:pt x="2060" y="36"/>
                  </a:lnTo>
                  <a:lnTo>
                    <a:pt x="2050" y="22"/>
                  </a:lnTo>
                  <a:lnTo>
                    <a:pt x="2036" y="10"/>
                  </a:lnTo>
                  <a:lnTo>
                    <a:pt x="2020" y="2"/>
                  </a:lnTo>
                  <a:lnTo>
                    <a:pt x="2004" y="2"/>
                  </a:lnTo>
                  <a:lnTo>
                    <a:pt x="1990" y="4"/>
                  </a:lnTo>
                  <a:lnTo>
                    <a:pt x="1974" y="14"/>
                  </a:lnTo>
                  <a:lnTo>
                    <a:pt x="1960" y="28"/>
                  </a:lnTo>
                  <a:lnTo>
                    <a:pt x="1948" y="44"/>
                  </a:lnTo>
                  <a:lnTo>
                    <a:pt x="1936" y="68"/>
                  </a:lnTo>
                  <a:lnTo>
                    <a:pt x="1924" y="96"/>
                  </a:lnTo>
                  <a:lnTo>
                    <a:pt x="1912" y="120"/>
                  </a:lnTo>
                  <a:lnTo>
                    <a:pt x="1896" y="144"/>
                  </a:lnTo>
                  <a:lnTo>
                    <a:pt x="1882" y="158"/>
                  </a:lnTo>
                  <a:lnTo>
                    <a:pt x="1866" y="168"/>
                  </a:lnTo>
                  <a:lnTo>
                    <a:pt x="1846" y="172"/>
                  </a:lnTo>
                  <a:lnTo>
                    <a:pt x="1834" y="170"/>
                  </a:lnTo>
                  <a:lnTo>
                    <a:pt x="1824" y="168"/>
                  </a:lnTo>
                  <a:lnTo>
                    <a:pt x="1802" y="152"/>
                  </a:lnTo>
                  <a:lnTo>
                    <a:pt x="1806" y="154"/>
                  </a:lnTo>
                  <a:lnTo>
                    <a:pt x="1790" y="136"/>
                  </a:lnTo>
                  <a:lnTo>
                    <a:pt x="1774" y="108"/>
                  </a:lnTo>
                  <a:lnTo>
                    <a:pt x="1760" y="84"/>
                  </a:lnTo>
                  <a:lnTo>
                    <a:pt x="1746" y="58"/>
                  </a:lnTo>
                  <a:lnTo>
                    <a:pt x="1734" y="40"/>
                  </a:lnTo>
                  <a:lnTo>
                    <a:pt x="1718" y="22"/>
                  </a:lnTo>
                  <a:lnTo>
                    <a:pt x="1698" y="10"/>
                  </a:lnTo>
                  <a:lnTo>
                    <a:pt x="1678" y="4"/>
                  </a:lnTo>
                  <a:lnTo>
                    <a:pt x="1664" y="10"/>
                  </a:lnTo>
                  <a:lnTo>
                    <a:pt x="1658" y="14"/>
                  </a:lnTo>
                  <a:lnTo>
                    <a:pt x="1648" y="24"/>
                  </a:lnTo>
                  <a:lnTo>
                    <a:pt x="1638" y="32"/>
                  </a:lnTo>
                  <a:lnTo>
                    <a:pt x="1624" y="52"/>
                  </a:lnTo>
                  <a:lnTo>
                    <a:pt x="1610" y="82"/>
                  </a:lnTo>
                  <a:lnTo>
                    <a:pt x="1600" y="100"/>
                  </a:lnTo>
                  <a:lnTo>
                    <a:pt x="1592" y="120"/>
                  </a:lnTo>
                  <a:lnTo>
                    <a:pt x="1576" y="144"/>
                  </a:lnTo>
                  <a:lnTo>
                    <a:pt x="1558" y="160"/>
                  </a:lnTo>
                  <a:lnTo>
                    <a:pt x="1544" y="168"/>
                  </a:lnTo>
                  <a:lnTo>
                    <a:pt x="1532" y="172"/>
                  </a:lnTo>
                  <a:lnTo>
                    <a:pt x="1514" y="170"/>
                  </a:lnTo>
                  <a:lnTo>
                    <a:pt x="1502" y="166"/>
                  </a:lnTo>
                  <a:lnTo>
                    <a:pt x="1488" y="156"/>
                  </a:lnTo>
                  <a:lnTo>
                    <a:pt x="1476" y="140"/>
                  </a:lnTo>
                  <a:lnTo>
                    <a:pt x="1464" y="118"/>
                  </a:lnTo>
                  <a:lnTo>
                    <a:pt x="1448" y="86"/>
                  </a:lnTo>
                  <a:lnTo>
                    <a:pt x="1436" y="60"/>
                  </a:lnTo>
                  <a:lnTo>
                    <a:pt x="1428" y="48"/>
                  </a:lnTo>
                  <a:lnTo>
                    <a:pt x="1420" y="36"/>
                  </a:lnTo>
                  <a:lnTo>
                    <a:pt x="1408" y="26"/>
                  </a:lnTo>
                  <a:lnTo>
                    <a:pt x="1402" y="20"/>
                  </a:lnTo>
                  <a:lnTo>
                    <a:pt x="1390" y="12"/>
                  </a:lnTo>
                  <a:lnTo>
                    <a:pt x="1376" y="4"/>
                  </a:lnTo>
                  <a:lnTo>
                    <a:pt x="1362" y="2"/>
                  </a:lnTo>
                  <a:lnTo>
                    <a:pt x="1352" y="4"/>
                  </a:lnTo>
                  <a:lnTo>
                    <a:pt x="1336" y="10"/>
                  </a:lnTo>
                  <a:lnTo>
                    <a:pt x="1320" y="24"/>
                  </a:lnTo>
                  <a:lnTo>
                    <a:pt x="1304" y="50"/>
                  </a:lnTo>
                  <a:lnTo>
                    <a:pt x="1282" y="90"/>
                  </a:lnTo>
                  <a:lnTo>
                    <a:pt x="1268" y="118"/>
                  </a:lnTo>
                  <a:lnTo>
                    <a:pt x="1256" y="136"/>
                  </a:lnTo>
                  <a:lnTo>
                    <a:pt x="1246" y="148"/>
                  </a:lnTo>
                  <a:lnTo>
                    <a:pt x="1228" y="166"/>
                  </a:lnTo>
                  <a:lnTo>
                    <a:pt x="1218" y="170"/>
                  </a:lnTo>
                  <a:lnTo>
                    <a:pt x="1206" y="174"/>
                  </a:lnTo>
                  <a:lnTo>
                    <a:pt x="1190" y="170"/>
                  </a:lnTo>
                  <a:lnTo>
                    <a:pt x="1174" y="162"/>
                  </a:lnTo>
                  <a:lnTo>
                    <a:pt x="1164" y="150"/>
                  </a:lnTo>
                  <a:lnTo>
                    <a:pt x="1152" y="136"/>
                  </a:lnTo>
                  <a:lnTo>
                    <a:pt x="1144" y="118"/>
                  </a:lnTo>
                  <a:lnTo>
                    <a:pt x="1134" y="98"/>
                  </a:lnTo>
                  <a:lnTo>
                    <a:pt x="1124" y="78"/>
                  </a:lnTo>
                  <a:lnTo>
                    <a:pt x="1110" y="52"/>
                  </a:lnTo>
                  <a:lnTo>
                    <a:pt x="1094" y="28"/>
                  </a:lnTo>
                  <a:lnTo>
                    <a:pt x="1078" y="16"/>
                  </a:lnTo>
                  <a:lnTo>
                    <a:pt x="1064" y="8"/>
                  </a:lnTo>
                  <a:lnTo>
                    <a:pt x="1056" y="4"/>
                  </a:lnTo>
                  <a:lnTo>
                    <a:pt x="1044" y="0"/>
                  </a:lnTo>
                  <a:lnTo>
                    <a:pt x="1034" y="0"/>
                  </a:lnTo>
                  <a:lnTo>
                    <a:pt x="1018" y="6"/>
                  </a:lnTo>
                  <a:lnTo>
                    <a:pt x="1006" y="16"/>
                  </a:lnTo>
                  <a:lnTo>
                    <a:pt x="998" y="24"/>
                  </a:lnTo>
                  <a:lnTo>
                    <a:pt x="990" y="36"/>
                  </a:lnTo>
                  <a:lnTo>
                    <a:pt x="972" y="68"/>
                  </a:lnTo>
                  <a:lnTo>
                    <a:pt x="960" y="98"/>
                  </a:lnTo>
                  <a:lnTo>
                    <a:pt x="950" y="116"/>
                  </a:lnTo>
                  <a:lnTo>
                    <a:pt x="942" y="132"/>
                  </a:lnTo>
                  <a:lnTo>
                    <a:pt x="928" y="150"/>
                  </a:lnTo>
                  <a:lnTo>
                    <a:pt x="916" y="160"/>
                  </a:lnTo>
                  <a:lnTo>
                    <a:pt x="912" y="162"/>
                  </a:lnTo>
                  <a:lnTo>
                    <a:pt x="904" y="166"/>
                  </a:lnTo>
                  <a:lnTo>
                    <a:pt x="896" y="168"/>
                  </a:lnTo>
                  <a:lnTo>
                    <a:pt x="890" y="172"/>
                  </a:lnTo>
                  <a:lnTo>
                    <a:pt x="880" y="170"/>
                  </a:lnTo>
                  <a:lnTo>
                    <a:pt x="872" y="168"/>
                  </a:lnTo>
                  <a:lnTo>
                    <a:pt x="862" y="164"/>
                  </a:lnTo>
                  <a:lnTo>
                    <a:pt x="852" y="160"/>
                  </a:lnTo>
                  <a:lnTo>
                    <a:pt x="848" y="156"/>
                  </a:lnTo>
                  <a:lnTo>
                    <a:pt x="838" y="148"/>
                  </a:lnTo>
                  <a:lnTo>
                    <a:pt x="828" y="134"/>
                  </a:lnTo>
                  <a:lnTo>
                    <a:pt x="814" y="110"/>
                  </a:lnTo>
                  <a:lnTo>
                    <a:pt x="802" y="80"/>
                  </a:lnTo>
                  <a:lnTo>
                    <a:pt x="790" y="56"/>
                  </a:lnTo>
                  <a:lnTo>
                    <a:pt x="780" y="42"/>
                  </a:lnTo>
                  <a:lnTo>
                    <a:pt x="770" y="28"/>
                  </a:lnTo>
                  <a:lnTo>
                    <a:pt x="754" y="14"/>
                  </a:lnTo>
                  <a:lnTo>
                    <a:pt x="746" y="8"/>
                  </a:lnTo>
                  <a:lnTo>
                    <a:pt x="740" y="4"/>
                  </a:lnTo>
                  <a:lnTo>
                    <a:pt x="738" y="4"/>
                  </a:lnTo>
                  <a:lnTo>
                    <a:pt x="744" y="6"/>
                  </a:lnTo>
                  <a:lnTo>
                    <a:pt x="734" y="2"/>
                  </a:lnTo>
                  <a:lnTo>
                    <a:pt x="724" y="0"/>
                  </a:lnTo>
                  <a:lnTo>
                    <a:pt x="712" y="2"/>
                  </a:lnTo>
                  <a:lnTo>
                    <a:pt x="702" y="6"/>
                  </a:lnTo>
                  <a:lnTo>
                    <a:pt x="694" y="10"/>
                  </a:lnTo>
                  <a:lnTo>
                    <a:pt x="684" y="20"/>
                  </a:lnTo>
                  <a:lnTo>
                    <a:pt x="668" y="40"/>
                  </a:lnTo>
                  <a:lnTo>
                    <a:pt x="658" y="58"/>
                  </a:lnTo>
                  <a:lnTo>
                    <a:pt x="642" y="86"/>
                  </a:lnTo>
                  <a:lnTo>
                    <a:pt x="626" y="118"/>
                  </a:lnTo>
                  <a:lnTo>
                    <a:pt x="610" y="140"/>
                  </a:lnTo>
                  <a:lnTo>
                    <a:pt x="592" y="162"/>
                  </a:lnTo>
                  <a:lnTo>
                    <a:pt x="578" y="166"/>
                  </a:lnTo>
                  <a:lnTo>
                    <a:pt x="566" y="170"/>
                  </a:lnTo>
                  <a:lnTo>
                    <a:pt x="546" y="166"/>
                  </a:lnTo>
                  <a:lnTo>
                    <a:pt x="532" y="156"/>
                  </a:lnTo>
                  <a:lnTo>
                    <a:pt x="528" y="152"/>
                  </a:lnTo>
                  <a:lnTo>
                    <a:pt x="512" y="134"/>
                  </a:lnTo>
                  <a:lnTo>
                    <a:pt x="496" y="112"/>
                  </a:lnTo>
                  <a:lnTo>
                    <a:pt x="486" y="94"/>
                  </a:lnTo>
                  <a:lnTo>
                    <a:pt x="476" y="72"/>
                  </a:lnTo>
                  <a:lnTo>
                    <a:pt x="464" y="50"/>
                  </a:lnTo>
                  <a:lnTo>
                    <a:pt x="452" y="28"/>
                  </a:lnTo>
                  <a:lnTo>
                    <a:pt x="434" y="14"/>
                  </a:lnTo>
                  <a:lnTo>
                    <a:pt x="422" y="8"/>
                  </a:lnTo>
                  <a:lnTo>
                    <a:pt x="414" y="4"/>
                  </a:lnTo>
                  <a:lnTo>
                    <a:pt x="404" y="2"/>
                  </a:lnTo>
                  <a:lnTo>
                    <a:pt x="392" y="4"/>
                  </a:lnTo>
                  <a:lnTo>
                    <a:pt x="380" y="8"/>
                  </a:lnTo>
                  <a:lnTo>
                    <a:pt x="368" y="14"/>
                  </a:lnTo>
                  <a:lnTo>
                    <a:pt x="358" y="24"/>
                  </a:lnTo>
                  <a:lnTo>
                    <a:pt x="352" y="30"/>
                  </a:lnTo>
                  <a:lnTo>
                    <a:pt x="342" y="46"/>
                  </a:lnTo>
                  <a:lnTo>
                    <a:pt x="332" y="62"/>
                  </a:lnTo>
                  <a:lnTo>
                    <a:pt x="320" y="88"/>
                  </a:lnTo>
                  <a:lnTo>
                    <a:pt x="308" y="110"/>
                  </a:lnTo>
                  <a:lnTo>
                    <a:pt x="294" y="132"/>
                  </a:lnTo>
                  <a:lnTo>
                    <a:pt x="278" y="152"/>
                  </a:lnTo>
                  <a:lnTo>
                    <a:pt x="266" y="162"/>
                  </a:lnTo>
                  <a:lnTo>
                    <a:pt x="256" y="170"/>
                  </a:lnTo>
                  <a:lnTo>
                    <a:pt x="240" y="174"/>
                  </a:lnTo>
                  <a:lnTo>
                    <a:pt x="226" y="170"/>
                  </a:lnTo>
                  <a:lnTo>
                    <a:pt x="212" y="164"/>
                  </a:lnTo>
                  <a:lnTo>
                    <a:pt x="202" y="156"/>
                  </a:lnTo>
                  <a:lnTo>
                    <a:pt x="188" y="136"/>
                  </a:lnTo>
                  <a:lnTo>
                    <a:pt x="176" y="112"/>
                  </a:lnTo>
                  <a:lnTo>
                    <a:pt x="166" y="94"/>
                  </a:lnTo>
                  <a:lnTo>
                    <a:pt x="162" y="76"/>
                  </a:lnTo>
                  <a:lnTo>
                    <a:pt x="154" y="62"/>
                  </a:lnTo>
                  <a:lnTo>
                    <a:pt x="144" y="42"/>
                  </a:lnTo>
                  <a:lnTo>
                    <a:pt x="132" y="28"/>
                  </a:lnTo>
                  <a:lnTo>
                    <a:pt x="122" y="18"/>
                  </a:lnTo>
                  <a:lnTo>
                    <a:pt x="98" y="6"/>
                  </a:lnTo>
                  <a:lnTo>
                    <a:pt x="74" y="0"/>
                  </a:lnTo>
                  <a:lnTo>
                    <a:pt x="58" y="4"/>
                  </a:lnTo>
                  <a:lnTo>
                    <a:pt x="50" y="8"/>
                  </a:lnTo>
                  <a:lnTo>
                    <a:pt x="40" y="18"/>
                  </a:lnTo>
                  <a:lnTo>
                    <a:pt x="30" y="32"/>
                  </a:lnTo>
                  <a:lnTo>
                    <a:pt x="16" y="56"/>
                  </a:lnTo>
                  <a:lnTo>
                    <a:pt x="6" y="74"/>
                  </a:lnTo>
                  <a:lnTo>
                    <a:pt x="0" y="84"/>
                  </a:lnTo>
                </a:path>
              </a:pathLst>
            </a:custGeom>
            <a:noFill/>
            <a:ln w="15875">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60" name="Line Callout 1 59"/>
          <p:cNvSpPr/>
          <p:nvPr/>
        </p:nvSpPr>
        <p:spPr>
          <a:xfrm>
            <a:off x="3449650" y="1905000"/>
            <a:ext cx="2133600" cy="457200"/>
          </a:xfrm>
          <a:prstGeom prst="borderCallout1">
            <a:avLst>
              <a:gd name="adj1" fmla="val 2135"/>
              <a:gd name="adj2" fmla="val 25605"/>
              <a:gd name="adj3" fmla="val -65556"/>
              <a:gd name="adj4" fmla="val 15842"/>
            </a:avLst>
          </a:prstGeom>
          <a:solidFill>
            <a:schemeClr val="tx1">
              <a:lumMod val="20000"/>
              <a:lumOff val="80000"/>
            </a:schemeClr>
          </a:solidFill>
          <a:ln>
            <a:solidFill>
              <a:schemeClr val="accent3">
                <a:lumMod val="10000"/>
              </a:schemeClr>
            </a:solidFill>
            <a:tailEnd type="triangle"/>
          </a:ln>
        </p:spPr>
        <p:style>
          <a:lnRef idx="1">
            <a:schemeClr val="accent1"/>
          </a:lnRef>
          <a:fillRef idx="2">
            <a:schemeClr val="accent1"/>
          </a:fillRef>
          <a:effectRef idx="1">
            <a:schemeClr val="accent1"/>
          </a:effectRef>
          <a:fontRef idx="minor">
            <a:schemeClr val="dk1"/>
          </a:fontRef>
        </p:style>
        <p:txBody>
          <a:bodyPr rtlCol="0" anchor="t"/>
          <a:lstStyle/>
          <a:p>
            <a:pPr algn="ctr"/>
            <a:r>
              <a:rPr lang="en-US" sz="1100" dirty="0" smtClean="0">
                <a:solidFill>
                  <a:srgbClr val="061C23"/>
                </a:solidFill>
              </a:rPr>
              <a:t>Satellite connection</a:t>
            </a:r>
          </a:p>
          <a:p>
            <a:pPr algn="ctr"/>
            <a:r>
              <a:rPr lang="en-US" sz="1100" dirty="0" smtClean="0">
                <a:solidFill>
                  <a:srgbClr val="061C23"/>
                </a:solidFill>
              </a:rPr>
              <a:t>5mbps BW, 1800packets/sec</a:t>
            </a:r>
            <a:endParaRPr lang="en-US" sz="1100" dirty="0">
              <a:solidFill>
                <a:srgbClr val="061C23"/>
              </a:solidFill>
            </a:endParaRPr>
          </a:p>
        </p:txBody>
      </p:sp>
      <p:cxnSp>
        <p:nvCxnSpPr>
          <p:cNvPr id="61" name="Straight Arrow Connector 60"/>
          <p:cNvCxnSpPr>
            <a:endCxn id="56" idx="2"/>
          </p:cNvCxnSpPr>
          <p:nvPr/>
        </p:nvCxnSpPr>
        <p:spPr>
          <a:xfrm flipV="1">
            <a:off x="5181600" y="1645737"/>
            <a:ext cx="151269" cy="259263"/>
          </a:xfrm>
          <a:prstGeom prst="straightConnector1">
            <a:avLst/>
          </a:prstGeom>
          <a:ln w="12700">
            <a:solidFill>
              <a:schemeClr val="accent3">
                <a:lumMod val="1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54" name="TextBox 53"/>
          <p:cNvSpPr txBox="1"/>
          <p:nvPr/>
        </p:nvSpPr>
        <p:spPr>
          <a:xfrm>
            <a:off x="838200" y="3429000"/>
            <a:ext cx="47244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err="1" smtClean="0">
                <a:solidFill>
                  <a:srgbClr val="061C23"/>
                </a:solidFill>
                <a:latin typeface="Courier"/>
                <a:cs typeface="Courier"/>
              </a:rPr>
              <a:t>hub#</a:t>
            </a:r>
            <a:r>
              <a:rPr lang="en-US" sz="1000" dirty="0" err="1">
                <a:solidFill>
                  <a:srgbClr val="061C23"/>
                </a:solidFill>
                <a:latin typeface="Courier"/>
                <a:cs typeface="Courier"/>
              </a:rPr>
              <a:t>show</a:t>
            </a:r>
            <a:r>
              <a:rPr lang="en-US" sz="1000" dirty="0">
                <a:solidFill>
                  <a:srgbClr val="061C23"/>
                </a:solidFill>
                <a:latin typeface="Courier"/>
                <a:cs typeface="Courier"/>
              </a:rPr>
              <a:t> </a:t>
            </a:r>
            <a:r>
              <a:rPr lang="en-US" sz="1000" dirty="0" err="1">
                <a:solidFill>
                  <a:srgbClr val="061C23"/>
                </a:solidFill>
                <a:latin typeface="Courier"/>
                <a:cs typeface="Courier"/>
              </a:rPr>
              <a:t>int</a:t>
            </a:r>
            <a:r>
              <a:rPr lang="en-US" sz="1000" dirty="0">
                <a:solidFill>
                  <a:srgbClr val="061C23"/>
                </a:solidFill>
                <a:latin typeface="Courier"/>
                <a:cs typeface="Courier"/>
              </a:rPr>
              <a:t> </a:t>
            </a:r>
            <a:r>
              <a:rPr lang="en-US" sz="1000" dirty="0" smtClean="0">
                <a:solidFill>
                  <a:srgbClr val="061C23"/>
                </a:solidFill>
                <a:latin typeface="Courier"/>
                <a:cs typeface="Courier"/>
              </a:rPr>
              <a:t>g0/2 | </a:t>
            </a:r>
            <a:r>
              <a:rPr lang="en-US" sz="1000" dirty="0" err="1">
                <a:solidFill>
                  <a:srgbClr val="061C23"/>
                </a:solidFill>
                <a:latin typeface="Courier"/>
                <a:cs typeface="Courier"/>
              </a:rPr>
              <a:t>inc</a:t>
            </a:r>
            <a:r>
              <a:rPr lang="en-US" sz="1000" dirty="0">
                <a:solidFill>
                  <a:srgbClr val="061C23"/>
                </a:solidFill>
                <a:latin typeface="Courier"/>
                <a:cs typeface="Courier"/>
              </a:rPr>
              <a:t> rate</a:t>
            </a:r>
          </a:p>
          <a:p>
            <a:r>
              <a:rPr lang="en-US" sz="1000" dirty="0" smtClean="0">
                <a:solidFill>
                  <a:srgbClr val="061C23"/>
                </a:solidFill>
                <a:latin typeface="Courier"/>
                <a:cs typeface="Courier"/>
              </a:rPr>
              <a:t>  30 </a:t>
            </a:r>
            <a:r>
              <a:rPr lang="en-US" sz="1000" dirty="0">
                <a:solidFill>
                  <a:srgbClr val="061C23"/>
                </a:solidFill>
                <a:latin typeface="Courier"/>
                <a:cs typeface="Courier"/>
              </a:rPr>
              <a:t>second input rate 535000 bits/sec, </a:t>
            </a:r>
            <a:r>
              <a:rPr lang="en-US" sz="1000" b="1" dirty="0">
                <a:solidFill>
                  <a:srgbClr val="061C23"/>
                </a:solidFill>
                <a:latin typeface="Courier"/>
                <a:cs typeface="Courier"/>
              </a:rPr>
              <a:t>903 packets/sec</a:t>
            </a:r>
          </a:p>
          <a:p>
            <a:r>
              <a:rPr lang="en-US" sz="1000" dirty="0">
                <a:solidFill>
                  <a:srgbClr val="061C23"/>
                </a:solidFill>
                <a:latin typeface="Courier"/>
                <a:cs typeface="Courier"/>
              </a:rPr>
              <a:t>  30 second output rate 533000 bits/sec, </a:t>
            </a:r>
            <a:r>
              <a:rPr lang="en-US" sz="1000" b="1" dirty="0">
                <a:solidFill>
                  <a:srgbClr val="061C23"/>
                </a:solidFill>
                <a:latin typeface="Courier"/>
                <a:cs typeface="Courier"/>
              </a:rPr>
              <a:t>901 packets/</a:t>
            </a:r>
            <a:r>
              <a:rPr lang="en-US" sz="1000" b="1" dirty="0" smtClean="0">
                <a:solidFill>
                  <a:srgbClr val="061C23"/>
                </a:solidFill>
                <a:latin typeface="Courier"/>
                <a:cs typeface="Courier"/>
              </a:rPr>
              <a:t>sec</a:t>
            </a:r>
            <a:endParaRPr lang="en-US" sz="1000" b="1" dirty="0">
              <a:solidFill>
                <a:srgbClr val="061C23"/>
              </a:solidFill>
              <a:latin typeface="Courier"/>
              <a:cs typeface="Courier"/>
            </a:endParaRPr>
          </a:p>
        </p:txBody>
      </p:sp>
      <p:sp>
        <p:nvSpPr>
          <p:cNvPr id="4" name="TextBox 3"/>
          <p:cNvSpPr txBox="1"/>
          <p:nvPr/>
        </p:nvSpPr>
        <p:spPr>
          <a:xfrm>
            <a:off x="838200" y="3124200"/>
            <a:ext cx="1232253" cy="307777"/>
          </a:xfrm>
          <a:prstGeom prst="rect">
            <a:avLst/>
          </a:prstGeom>
          <a:noFill/>
        </p:spPr>
        <p:txBody>
          <a:bodyPr wrap="none" rtlCol="0">
            <a:spAutoFit/>
          </a:bodyPr>
          <a:lstStyle/>
          <a:p>
            <a:r>
              <a:rPr lang="en-US" sz="1400" dirty="0" smtClean="0">
                <a:solidFill>
                  <a:schemeClr val="accent3">
                    <a:lumMod val="10000"/>
                  </a:schemeClr>
                </a:solidFill>
              </a:rPr>
              <a:t>Without mux:</a:t>
            </a:r>
            <a:endParaRPr lang="en-US" sz="1400" dirty="0">
              <a:solidFill>
                <a:schemeClr val="accent3">
                  <a:lumMod val="10000"/>
                </a:schemeClr>
              </a:solidFill>
            </a:endParaRPr>
          </a:p>
        </p:txBody>
      </p:sp>
      <p:sp>
        <p:nvSpPr>
          <p:cNvPr id="57" name="TextBox 56"/>
          <p:cNvSpPr txBox="1"/>
          <p:nvPr/>
        </p:nvSpPr>
        <p:spPr>
          <a:xfrm>
            <a:off x="838200" y="4059588"/>
            <a:ext cx="982673" cy="307777"/>
          </a:xfrm>
          <a:prstGeom prst="rect">
            <a:avLst/>
          </a:prstGeom>
          <a:noFill/>
        </p:spPr>
        <p:txBody>
          <a:bodyPr wrap="none" rtlCol="0">
            <a:spAutoFit/>
          </a:bodyPr>
          <a:lstStyle/>
          <a:p>
            <a:r>
              <a:rPr lang="en-US" sz="1400" dirty="0" smtClean="0">
                <a:solidFill>
                  <a:schemeClr val="accent3">
                    <a:lumMod val="10000"/>
                  </a:schemeClr>
                </a:solidFill>
              </a:rPr>
              <a:t>With mux:</a:t>
            </a:r>
            <a:endParaRPr lang="en-US" sz="1400" dirty="0">
              <a:solidFill>
                <a:schemeClr val="accent3">
                  <a:lumMod val="10000"/>
                </a:schemeClr>
              </a:solidFill>
            </a:endParaRPr>
          </a:p>
        </p:txBody>
      </p:sp>
      <p:sp>
        <p:nvSpPr>
          <p:cNvPr id="64" name="Line Callout 1 63"/>
          <p:cNvSpPr/>
          <p:nvPr/>
        </p:nvSpPr>
        <p:spPr>
          <a:xfrm>
            <a:off x="6400800" y="3352800"/>
            <a:ext cx="2209800" cy="457200"/>
          </a:xfrm>
          <a:prstGeom prst="borderCallout1">
            <a:avLst>
              <a:gd name="adj1" fmla="val 48467"/>
              <a:gd name="adj2" fmla="val 724"/>
              <a:gd name="adj3" fmla="val 77090"/>
              <a:gd name="adj4" fmla="val -51729"/>
            </a:avLst>
          </a:prstGeom>
          <a:solidFill>
            <a:schemeClr val="tx1">
              <a:lumMod val="20000"/>
              <a:lumOff val="80000"/>
            </a:schemeClr>
          </a:solidFill>
          <a:ln w="12700">
            <a:solidFill>
              <a:schemeClr val="accent3">
                <a:lumMod val="10000"/>
              </a:schemeClr>
            </a:solidFill>
            <a:headEnd type="none"/>
            <a:tailEnd type="triangle"/>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61C23"/>
                </a:solidFill>
              </a:rPr>
              <a:t>Hub Router, WAN-side interface</a:t>
            </a:r>
          </a:p>
          <a:p>
            <a:pPr algn="ctr"/>
            <a:r>
              <a:rPr lang="en-US" sz="1100" dirty="0" smtClean="0">
                <a:solidFill>
                  <a:srgbClr val="061C23"/>
                </a:solidFill>
              </a:rPr>
              <a:t>1800 packets/sec consumed</a:t>
            </a:r>
          </a:p>
        </p:txBody>
      </p:sp>
      <p:sp>
        <p:nvSpPr>
          <p:cNvPr id="65" name="Line Callout 1 64"/>
          <p:cNvSpPr/>
          <p:nvPr/>
        </p:nvSpPr>
        <p:spPr>
          <a:xfrm>
            <a:off x="6400800" y="4343400"/>
            <a:ext cx="2209800" cy="457200"/>
          </a:xfrm>
          <a:prstGeom prst="borderCallout1">
            <a:avLst>
              <a:gd name="adj1" fmla="val 48467"/>
              <a:gd name="adj2" fmla="val 724"/>
              <a:gd name="adj3" fmla="val 77090"/>
              <a:gd name="adj4" fmla="val -51729"/>
            </a:avLst>
          </a:prstGeom>
          <a:solidFill>
            <a:schemeClr val="tx1">
              <a:lumMod val="20000"/>
              <a:lumOff val="80000"/>
            </a:schemeClr>
          </a:solidFill>
          <a:ln w="12700">
            <a:solidFill>
              <a:schemeClr val="accent3">
                <a:lumMod val="10000"/>
              </a:schemeClr>
            </a:solidFill>
            <a:headEnd type="none"/>
            <a:tailEnd type="triangle"/>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61C23"/>
                </a:solidFill>
              </a:rPr>
              <a:t>Hub Router, WAN-side interface</a:t>
            </a:r>
          </a:p>
          <a:p>
            <a:pPr algn="ctr"/>
            <a:r>
              <a:rPr lang="en-US" sz="1100" dirty="0" smtClean="0">
                <a:solidFill>
                  <a:srgbClr val="061C23"/>
                </a:solidFill>
              </a:rPr>
              <a:t>100 packets/sec consumed</a:t>
            </a:r>
          </a:p>
        </p:txBody>
      </p:sp>
    </p:spTree>
    <p:extLst>
      <p:ext uri="{BB962C8B-B14F-4D97-AF65-F5344CB8AC3E}">
        <p14:creationId xmlns:p14="http://schemas.microsoft.com/office/powerpoint/2010/main" val="3376651753"/>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4"/>
                                        </p:tgtEl>
                                        <p:attrNameLst>
                                          <p:attrName>style.visibility</p:attrName>
                                        </p:attrNameLst>
                                      </p:cBhvr>
                                      <p:to>
                                        <p:strVal val="visible"/>
                                      </p:to>
                                    </p:set>
                                    <p:animEffect transition="in" filter="fade">
                                      <p:cBhvr>
                                        <p:cTn id="11" dur="500"/>
                                        <p:tgtEl>
                                          <p:spTgt spid="54"/>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64"/>
                                        </p:tgtEl>
                                        <p:attrNameLst>
                                          <p:attrName>style.visibility</p:attrName>
                                        </p:attrNameLst>
                                      </p:cBhvr>
                                      <p:to>
                                        <p:strVal val="visible"/>
                                      </p:to>
                                    </p:set>
                                    <p:animEffect transition="in" filter="fade">
                                      <p:cBhvr>
                                        <p:cTn id="17" dur="500"/>
                                        <p:tgtEl>
                                          <p:spTgt spid="6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fade">
                                      <p:cBhvr>
                                        <p:cTn id="22" dur="500"/>
                                        <p:tgtEl>
                                          <p:spTgt spid="5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7"/>
                                        </p:tgtEl>
                                        <p:attrNameLst>
                                          <p:attrName>style.visibility</p:attrName>
                                        </p:attrNameLst>
                                      </p:cBhvr>
                                      <p:to>
                                        <p:strVal val="visible"/>
                                      </p:to>
                                    </p:set>
                                    <p:animEffect transition="in" filter="fade">
                                      <p:cBhvr>
                                        <p:cTn id="25" dur="500"/>
                                        <p:tgtEl>
                                          <p:spTgt spid="57"/>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65"/>
                                        </p:tgtEl>
                                        <p:attrNameLst>
                                          <p:attrName>style.visibility</p:attrName>
                                        </p:attrNameLst>
                                      </p:cBhvr>
                                      <p:to>
                                        <p:strVal val="visible"/>
                                      </p:to>
                                    </p:set>
                                    <p:animEffect transition="in" filter="fade">
                                      <p:cBhvr>
                                        <p:cTn id="28" dur="500"/>
                                        <p:tgtEl>
                                          <p:spTgt spid="65"/>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3" grpId="0" animBg="1"/>
      <p:bldP spid="54" grpId="0" animBg="1"/>
      <p:bldP spid="4" grpId="0"/>
      <p:bldP spid="57" grpId="0"/>
      <p:bldP spid="64" grpId="0" animBg="1"/>
      <p:bldP spid="6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0"/>
            <a:ext cx="8588861" cy="838200"/>
          </a:xfrm>
        </p:spPr>
        <p:txBody>
          <a:bodyPr/>
          <a:lstStyle/>
          <a:p>
            <a:r>
              <a:rPr lang="en-US" dirty="0" smtClean="0"/>
              <a:t>Baseline – No IP mux, with </a:t>
            </a:r>
            <a:r>
              <a:rPr lang="en-US" dirty="0" err="1" smtClean="0"/>
              <a:t>IPsec</a:t>
            </a:r>
            <a:endParaRPr lang="en-US" dirty="0"/>
          </a:p>
        </p:txBody>
      </p:sp>
      <p:sp>
        <p:nvSpPr>
          <p:cNvPr id="3" name="Text Placeholder 2"/>
          <p:cNvSpPr>
            <a:spLocks noGrp="1"/>
          </p:cNvSpPr>
          <p:nvPr>
            <p:ph type="body" sz="quarter" idx="10"/>
          </p:nvPr>
        </p:nvSpPr>
        <p:spPr>
          <a:xfrm>
            <a:off x="228600" y="2819400"/>
            <a:ext cx="8578850" cy="3581400"/>
          </a:xfrm>
        </p:spPr>
        <p:txBody>
          <a:bodyPr>
            <a:normAutofit/>
          </a:bodyPr>
          <a:lstStyle/>
          <a:p>
            <a:r>
              <a:rPr lang="en-US" sz="1800" dirty="0" smtClean="0"/>
              <a:t>18 VoIP calls, G.729 codec (20ms sample), uses 1.8 mbps</a:t>
            </a:r>
          </a:p>
          <a:p>
            <a:pPr marL="692150" lvl="1" indent="-285750">
              <a:buFont typeface="Arial"/>
              <a:buChar char="•"/>
            </a:pPr>
            <a:r>
              <a:rPr lang="en-US" sz="1400" dirty="0" smtClean="0"/>
              <a:t>1 mbps for VoIP traffic</a:t>
            </a:r>
          </a:p>
          <a:p>
            <a:pPr marL="692150" lvl="1" indent="-285750">
              <a:buFont typeface="Arial"/>
              <a:buChar char="•"/>
            </a:pPr>
            <a:r>
              <a:rPr lang="en-US" sz="1400" dirty="0" smtClean="0"/>
              <a:t>800 kbps for </a:t>
            </a:r>
            <a:r>
              <a:rPr lang="en-US" sz="1400" dirty="0" err="1" smtClean="0"/>
              <a:t>IPsec</a:t>
            </a:r>
            <a:r>
              <a:rPr lang="en-US" sz="1400" dirty="0" smtClean="0"/>
              <a:t> overhead</a:t>
            </a:r>
          </a:p>
          <a:p>
            <a:endParaRPr lang="en-US" sz="1800" dirty="0"/>
          </a:p>
          <a:p>
            <a:endParaRPr lang="en-US" sz="1800" dirty="0" smtClean="0"/>
          </a:p>
          <a:p>
            <a:endParaRPr lang="en-US" sz="1800" dirty="0" smtClean="0"/>
          </a:p>
          <a:p>
            <a:r>
              <a:rPr lang="en-US" sz="1800" dirty="0" err="1" smtClean="0"/>
              <a:t>IPsec</a:t>
            </a:r>
            <a:r>
              <a:rPr lang="en-US" sz="1800" dirty="0" smtClean="0"/>
              <a:t> increases bandwidth consumption of VoIP by ~80%</a:t>
            </a:r>
          </a:p>
          <a:p>
            <a:pPr marL="692150" lvl="1" indent="-285750">
              <a:buFont typeface="Arial"/>
              <a:buChar char="•"/>
            </a:pPr>
            <a:r>
              <a:rPr lang="en-US" sz="1400" dirty="0" err="1" smtClean="0"/>
              <a:t>IPsec</a:t>
            </a:r>
            <a:r>
              <a:rPr lang="en-US" sz="1400" dirty="0" smtClean="0"/>
              <a:t> overhead consumes 17% overall link bandwidth</a:t>
            </a:r>
          </a:p>
          <a:p>
            <a:r>
              <a:rPr lang="en-US" sz="1800" dirty="0" smtClean="0"/>
              <a:t>Remaining bandwidth – 3 mbps</a:t>
            </a:r>
          </a:p>
        </p:txBody>
      </p:sp>
      <p:sp>
        <p:nvSpPr>
          <p:cNvPr id="53" name="TextBox 52"/>
          <p:cNvSpPr txBox="1"/>
          <p:nvPr/>
        </p:nvSpPr>
        <p:spPr>
          <a:xfrm>
            <a:off x="838200" y="3886200"/>
            <a:ext cx="4724400" cy="1169551"/>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err="1" smtClean="0">
                <a:solidFill>
                  <a:srgbClr val="061C23"/>
                </a:solidFill>
                <a:latin typeface="Courier"/>
                <a:cs typeface="Courier"/>
              </a:rPr>
              <a:t>hub#</a:t>
            </a:r>
            <a:r>
              <a:rPr lang="en-US" sz="1000" dirty="0" err="1">
                <a:solidFill>
                  <a:srgbClr val="061C23"/>
                </a:solidFill>
                <a:latin typeface="Courier"/>
                <a:cs typeface="Courier"/>
              </a:rPr>
              <a:t>show</a:t>
            </a:r>
            <a:r>
              <a:rPr lang="en-US" sz="1000" dirty="0">
                <a:solidFill>
                  <a:srgbClr val="061C23"/>
                </a:solidFill>
                <a:latin typeface="Courier"/>
                <a:cs typeface="Courier"/>
              </a:rPr>
              <a:t> </a:t>
            </a:r>
            <a:r>
              <a:rPr lang="en-US" sz="1000" dirty="0" err="1">
                <a:solidFill>
                  <a:srgbClr val="061C23"/>
                </a:solidFill>
                <a:latin typeface="Courier"/>
                <a:cs typeface="Courier"/>
              </a:rPr>
              <a:t>int</a:t>
            </a:r>
            <a:r>
              <a:rPr lang="en-US" sz="1000" dirty="0">
                <a:solidFill>
                  <a:srgbClr val="061C23"/>
                </a:solidFill>
                <a:latin typeface="Courier"/>
                <a:cs typeface="Courier"/>
              </a:rPr>
              <a:t> </a:t>
            </a:r>
            <a:r>
              <a:rPr lang="en-US" sz="1000" dirty="0" smtClean="0">
                <a:solidFill>
                  <a:srgbClr val="061C23"/>
                </a:solidFill>
                <a:latin typeface="Courier"/>
                <a:cs typeface="Courier"/>
              </a:rPr>
              <a:t>g0/2 </a:t>
            </a:r>
            <a:r>
              <a:rPr lang="en-US" sz="1000" dirty="0">
                <a:solidFill>
                  <a:srgbClr val="061C23"/>
                </a:solidFill>
                <a:latin typeface="Courier"/>
                <a:cs typeface="Courier"/>
              </a:rPr>
              <a:t>| </a:t>
            </a:r>
            <a:r>
              <a:rPr lang="en-US" sz="1000" dirty="0" err="1">
                <a:solidFill>
                  <a:srgbClr val="061C23"/>
                </a:solidFill>
                <a:latin typeface="Courier"/>
                <a:cs typeface="Courier"/>
              </a:rPr>
              <a:t>inc</a:t>
            </a:r>
            <a:r>
              <a:rPr lang="en-US" sz="1000" dirty="0">
                <a:solidFill>
                  <a:srgbClr val="061C23"/>
                </a:solidFill>
                <a:latin typeface="Courier"/>
                <a:cs typeface="Courier"/>
              </a:rPr>
              <a:t> rate</a:t>
            </a:r>
          </a:p>
          <a:p>
            <a:r>
              <a:rPr lang="en-US" sz="1000" dirty="0" smtClean="0">
                <a:solidFill>
                  <a:srgbClr val="061C23"/>
                </a:solidFill>
                <a:latin typeface="Courier"/>
                <a:cs typeface="Courier"/>
              </a:rPr>
              <a:t>  30 </a:t>
            </a:r>
            <a:r>
              <a:rPr lang="en-US" sz="1000" dirty="0">
                <a:solidFill>
                  <a:srgbClr val="061C23"/>
                </a:solidFill>
                <a:latin typeface="Courier"/>
                <a:cs typeface="Courier"/>
              </a:rPr>
              <a:t>second input rate </a:t>
            </a:r>
            <a:r>
              <a:rPr lang="en-US" sz="1000" b="1" dirty="0">
                <a:solidFill>
                  <a:srgbClr val="061C23"/>
                </a:solidFill>
                <a:latin typeface="Courier"/>
                <a:cs typeface="Courier"/>
              </a:rPr>
              <a:t>969000 bits/sec</a:t>
            </a:r>
            <a:r>
              <a:rPr lang="en-US" sz="1000" dirty="0">
                <a:solidFill>
                  <a:srgbClr val="061C23"/>
                </a:solidFill>
                <a:latin typeface="Courier"/>
                <a:cs typeface="Courier"/>
              </a:rPr>
              <a:t>, 904 packets/sec</a:t>
            </a:r>
          </a:p>
          <a:p>
            <a:r>
              <a:rPr lang="en-US" sz="1000" dirty="0">
                <a:solidFill>
                  <a:srgbClr val="061C23"/>
                </a:solidFill>
                <a:latin typeface="Courier"/>
                <a:cs typeface="Courier"/>
              </a:rPr>
              <a:t>  30 second output rate </a:t>
            </a:r>
            <a:r>
              <a:rPr lang="en-US" sz="1000" b="1" dirty="0">
                <a:solidFill>
                  <a:srgbClr val="061C23"/>
                </a:solidFill>
                <a:latin typeface="Courier"/>
                <a:cs typeface="Courier"/>
              </a:rPr>
              <a:t>966000 bits/sec</a:t>
            </a:r>
            <a:r>
              <a:rPr lang="en-US" sz="1000" dirty="0">
                <a:solidFill>
                  <a:srgbClr val="061C23"/>
                </a:solidFill>
                <a:latin typeface="Courier"/>
                <a:cs typeface="Courier"/>
              </a:rPr>
              <a:t>, 901 packets/</a:t>
            </a:r>
            <a:r>
              <a:rPr lang="en-US" sz="1000" dirty="0" smtClean="0">
                <a:solidFill>
                  <a:srgbClr val="061C23"/>
                </a:solidFill>
                <a:latin typeface="Courier"/>
                <a:cs typeface="Courier"/>
              </a:rPr>
              <a:t>sec</a:t>
            </a:r>
          </a:p>
          <a:p>
            <a:endParaRPr lang="en-US" sz="1000" dirty="0">
              <a:solidFill>
                <a:srgbClr val="061C23"/>
              </a:solidFill>
              <a:latin typeface="Courier"/>
              <a:cs typeface="Courier"/>
            </a:endParaRPr>
          </a:p>
          <a:p>
            <a:r>
              <a:rPr lang="en-US" sz="1000" dirty="0" err="1" smtClean="0">
                <a:solidFill>
                  <a:srgbClr val="061C23"/>
                </a:solidFill>
                <a:latin typeface="Courier"/>
                <a:cs typeface="Courier"/>
              </a:rPr>
              <a:t>hub#</a:t>
            </a:r>
            <a:r>
              <a:rPr lang="en-US" sz="1000" dirty="0" err="1">
                <a:solidFill>
                  <a:srgbClr val="061C23"/>
                </a:solidFill>
                <a:latin typeface="Courier"/>
                <a:cs typeface="Courier"/>
              </a:rPr>
              <a:t>show</a:t>
            </a:r>
            <a:r>
              <a:rPr lang="en-US" sz="1000" dirty="0">
                <a:solidFill>
                  <a:srgbClr val="061C23"/>
                </a:solidFill>
                <a:latin typeface="Courier"/>
                <a:cs typeface="Courier"/>
              </a:rPr>
              <a:t> </a:t>
            </a:r>
            <a:r>
              <a:rPr lang="en-US" sz="1000" dirty="0" err="1">
                <a:solidFill>
                  <a:srgbClr val="061C23"/>
                </a:solidFill>
                <a:latin typeface="Courier"/>
                <a:cs typeface="Courier"/>
              </a:rPr>
              <a:t>int</a:t>
            </a:r>
            <a:r>
              <a:rPr lang="en-US" sz="1000" dirty="0">
                <a:solidFill>
                  <a:srgbClr val="061C23"/>
                </a:solidFill>
                <a:latin typeface="Courier"/>
                <a:cs typeface="Courier"/>
              </a:rPr>
              <a:t> </a:t>
            </a:r>
            <a:r>
              <a:rPr lang="en-US" sz="1000" dirty="0" smtClean="0">
                <a:solidFill>
                  <a:srgbClr val="061C23"/>
                </a:solidFill>
                <a:latin typeface="Courier"/>
                <a:cs typeface="Courier"/>
              </a:rPr>
              <a:t>g0</a:t>
            </a:r>
            <a:r>
              <a:rPr lang="en-US" sz="1000" dirty="0">
                <a:solidFill>
                  <a:srgbClr val="061C23"/>
                </a:solidFill>
                <a:latin typeface="Courier"/>
                <a:cs typeface="Courier"/>
              </a:rPr>
              <a:t>/1 | </a:t>
            </a:r>
            <a:r>
              <a:rPr lang="en-US" sz="1000" dirty="0" err="1">
                <a:solidFill>
                  <a:srgbClr val="061C23"/>
                </a:solidFill>
                <a:latin typeface="Courier"/>
                <a:cs typeface="Courier"/>
              </a:rPr>
              <a:t>inc</a:t>
            </a:r>
            <a:r>
              <a:rPr lang="en-US" sz="1000" dirty="0">
                <a:solidFill>
                  <a:srgbClr val="061C23"/>
                </a:solidFill>
                <a:latin typeface="Courier"/>
                <a:cs typeface="Courier"/>
              </a:rPr>
              <a:t> rate</a:t>
            </a:r>
          </a:p>
          <a:p>
            <a:r>
              <a:rPr lang="en-US" sz="1000" dirty="0" smtClean="0">
                <a:solidFill>
                  <a:srgbClr val="061C23"/>
                </a:solidFill>
                <a:latin typeface="Courier"/>
                <a:cs typeface="Courier"/>
              </a:rPr>
              <a:t>  30 </a:t>
            </a:r>
            <a:r>
              <a:rPr lang="en-US" sz="1000" dirty="0">
                <a:solidFill>
                  <a:srgbClr val="061C23"/>
                </a:solidFill>
                <a:latin typeface="Courier"/>
                <a:cs typeface="Courier"/>
              </a:rPr>
              <a:t>second input rate </a:t>
            </a:r>
            <a:r>
              <a:rPr lang="en-US" sz="1000" b="1" dirty="0">
                <a:solidFill>
                  <a:srgbClr val="061C23"/>
                </a:solidFill>
                <a:latin typeface="Courier"/>
                <a:cs typeface="Courier"/>
              </a:rPr>
              <a:t>534000 bits/sec</a:t>
            </a:r>
            <a:r>
              <a:rPr lang="en-US" sz="1000" dirty="0">
                <a:solidFill>
                  <a:srgbClr val="061C23"/>
                </a:solidFill>
                <a:latin typeface="Courier"/>
                <a:cs typeface="Courier"/>
              </a:rPr>
              <a:t>, 901 packets/sec</a:t>
            </a:r>
          </a:p>
          <a:p>
            <a:r>
              <a:rPr lang="en-US" sz="1000" dirty="0">
                <a:solidFill>
                  <a:srgbClr val="061C23"/>
                </a:solidFill>
                <a:latin typeface="Courier"/>
                <a:cs typeface="Courier"/>
              </a:rPr>
              <a:t>  30 second output rate </a:t>
            </a:r>
            <a:r>
              <a:rPr lang="en-US" sz="1000" b="1" dirty="0">
                <a:solidFill>
                  <a:srgbClr val="061C23"/>
                </a:solidFill>
                <a:latin typeface="Courier"/>
                <a:cs typeface="Courier"/>
              </a:rPr>
              <a:t>535000 bits/sec</a:t>
            </a:r>
            <a:r>
              <a:rPr lang="en-US" sz="1000" dirty="0">
                <a:solidFill>
                  <a:srgbClr val="061C23"/>
                </a:solidFill>
                <a:latin typeface="Courier"/>
                <a:cs typeface="Courier"/>
              </a:rPr>
              <a:t>, 904 packets/sec</a:t>
            </a:r>
          </a:p>
        </p:txBody>
      </p:sp>
      <p:cxnSp>
        <p:nvCxnSpPr>
          <p:cNvPr id="60" name="Straight Connector 59"/>
          <p:cNvCxnSpPr/>
          <p:nvPr/>
        </p:nvCxnSpPr>
        <p:spPr>
          <a:xfrm>
            <a:off x="381000" y="2055812"/>
            <a:ext cx="2057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2438400" y="2114146"/>
            <a:ext cx="6096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2" name="Picture 3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697411"/>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Picture 3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1691736"/>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 name="TextBox 64"/>
          <p:cNvSpPr txBox="1"/>
          <p:nvPr/>
        </p:nvSpPr>
        <p:spPr>
          <a:xfrm>
            <a:off x="2246550" y="2186126"/>
            <a:ext cx="483801" cy="276999"/>
          </a:xfrm>
          <a:prstGeom prst="rect">
            <a:avLst/>
          </a:prstGeom>
          <a:noFill/>
        </p:spPr>
        <p:txBody>
          <a:bodyPr wrap="none" rtlCol="0">
            <a:spAutoFit/>
          </a:bodyPr>
          <a:lstStyle/>
          <a:p>
            <a:r>
              <a:rPr lang="en-US" sz="1200" b="1" dirty="0" smtClean="0">
                <a:solidFill>
                  <a:schemeClr val="bg1"/>
                </a:solidFill>
              </a:rPr>
              <a:t>Hub</a:t>
            </a:r>
            <a:endParaRPr lang="en-US" sz="1200" b="1" dirty="0">
              <a:solidFill>
                <a:schemeClr val="bg1"/>
              </a:solidFill>
            </a:endParaRPr>
          </a:p>
        </p:txBody>
      </p:sp>
      <p:sp>
        <p:nvSpPr>
          <p:cNvPr id="66" name="TextBox 65"/>
          <p:cNvSpPr txBox="1"/>
          <p:nvPr/>
        </p:nvSpPr>
        <p:spPr>
          <a:xfrm>
            <a:off x="6172200" y="2161401"/>
            <a:ext cx="646481" cy="276999"/>
          </a:xfrm>
          <a:prstGeom prst="rect">
            <a:avLst/>
          </a:prstGeom>
          <a:noFill/>
        </p:spPr>
        <p:txBody>
          <a:bodyPr wrap="none" rtlCol="0">
            <a:spAutoFit/>
          </a:bodyPr>
          <a:lstStyle/>
          <a:p>
            <a:r>
              <a:rPr lang="en-US" sz="1200" b="1" dirty="0" smtClean="0">
                <a:solidFill>
                  <a:schemeClr val="bg1"/>
                </a:solidFill>
              </a:rPr>
              <a:t>Spoke</a:t>
            </a:r>
            <a:endParaRPr lang="en-US" sz="1200" b="1" dirty="0">
              <a:solidFill>
                <a:schemeClr val="bg1"/>
              </a:solidFill>
            </a:endParaRPr>
          </a:p>
        </p:txBody>
      </p:sp>
      <p:grpSp>
        <p:nvGrpSpPr>
          <p:cNvPr id="68" name="Group 67"/>
          <p:cNvGrpSpPr/>
          <p:nvPr/>
        </p:nvGrpSpPr>
        <p:grpSpPr>
          <a:xfrm>
            <a:off x="126483" y="1751012"/>
            <a:ext cx="1176351" cy="679075"/>
            <a:chOff x="3810000" y="1600200"/>
            <a:chExt cx="1565724" cy="903849"/>
          </a:xfrm>
        </p:grpSpPr>
        <p:pic>
          <p:nvPicPr>
            <p:cNvPr id="69" name="Picture 2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 name="TextBox 69"/>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pic>
        <p:nvPicPr>
          <p:cNvPr id="71" name="Picture 1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1724025"/>
            <a:ext cx="1181100" cy="714375"/>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 name="TextBox 71"/>
          <p:cNvSpPr txBox="1"/>
          <p:nvPr/>
        </p:nvSpPr>
        <p:spPr>
          <a:xfrm>
            <a:off x="4280335" y="2103437"/>
            <a:ext cx="596465" cy="261610"/>
          </a:xfrm>
          <a:prstGeom prst="rect">
            <a:avLst/>
          </a:prstGeom>
          <a:noFill/>
        </p:spPr>
        <p:txBody>
          <a:bodyPr wrap="square" rtlCol="0">
            <a:spAutoFit/>
          </a:bodyPr>
          <a:lstStyle/>
          <a:p>
            <a:pPr algn="ctr"/>
            <a:r>
              <a:rPr lang="en-US" sz="1100" b="1" dirty="0">
                <a:solidFill>
                  <a:schemeClr val="accent3">
                    <a:lumMod val="10000"/>
                  </a:schemeClr>
                </a:solidFill>
              </a:rPr>
              <a:t>W</a:t>
            </a:r>
            <a:r>
              <a:rPr lang="en-US" sz="1100" b="1" dirty="0" smtClean="0">
                <a:solidFill>
                  <a:schemeClr val="accent3">
                    <a:lumMod val="10000"/>
                  </a:schemeClr>
                </a:solidFill>
              </a:rPr>
              <a:t>AN</a:t>
            </a:r>
          </a:p>
        </p:txBody>
      </p:sp>
      <p:grpSp>
        <p:nvGrpSpPr>
          <p:cNvPr id="73" name="Group 72"/>
          <p:cNvGrpSpPr/>
          <p:nvPr/>
        </p:nvGrpSpPr>
        <p:grpSpPr>
          <a:xfrm>
            <a:off x="7934698" y="1751012"/>
            <a:ext cx="1176351" cy="679075"/>
            <a:chOff x="3810000" y="1600200"/>
            <a:chExt cx="1565724" cy="903849"/>
          </a:xfrm>
        </p:grpSpPr>
        <p:pic>
          <p:nvPicPr>
            <p:cNvPr id="74" name="Picture 2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 name="TextBox 74"/>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pic>
        <p:nvPicPr>
          <p:cNvPr id="76"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083" y="1522412"/>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83" y="22154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9883" y="22154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53400" y="16058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77843" y="219978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0" y="2208212"/>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7" name="Group 46"/>
          <p:cNvGrpSpPr/>
          <p:nvPr/>
        </p:nvGrpSpPr>
        <p:grpSpPr>
          <a:xfrm>
            <a:off x="2971800" y="1871990"/>
            <a:ext cx="3276600" cy="261610"/>
            <a:chOff x="2819400" y="2642401"/>
            <a:chExt cx="3276600" cy="261610"/>
          </a:xfrm>
        </p:grpSpPr>
        <p:sp>
          <p:nvSpPr>
            <p:cNvPr id="48" name="Can 47"/>
            <p:cNvSpPr/>
            <p:nvPr/>
          </p:nvSpPr>
          <p:spPr>
            <a:xfrm rot="16200000">
              <a:off x="4343400" y="1143000"/>
              <a:ext cx="228600" cy="3276600"/>
            </a:xfrm>
            <a:prstGeom prst="can">
              <a:avLst/>
            </a:prstGeom>
            <a:solidFill>
              <a:schemeClr val="bg2">
                <a:lumMod val="85000"/>
              </a:schemeClr>
            </a:solidFill>
            <a:ln w="12700">
              <a:solidFill>
                <a:schemeClr val="accent3">
                  <a:lumMod val="10000"/>
                </a:schemeClr>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49" name="TextBox 48"/>
            <p:cNvSpPr txBox="1"/>
            <p:nvPr/>
          </p:nvSpPr>
          <p:spPr>
            <a:xfrm>
              <a:off x="3733800" y="2642401"/>
              <a:ext cx="1335304" cy="261610"/>
            </a:xfrm>
            <a:prstGeom prst="rect">
              <a:avLst/>
            </a:prstGeom>
            <a:noFill/>
          </p:spPr>
          <p:txBody>
            <a:bodyPr wrap="square" rtlCol="0">
              <a:spAutoFit/>
            </a:bodyPr>
            <a:lstStyle/>
            <a:p>
              <a:pPr algn="ctr"/>
              <a:r>
                <a:rPr lang="en-US" sz="1100" b="1" dirty="0" err="1" smtClean="0">
                  <a:solidFill>
                    <a:schemeClr val="accent3">
                      <a:lumMod val="10000"/>
                    </a:schemeClr>
                  </a:solidFill>
                </a:rPr>
                <a:t>IPsec</a:t>
              </a:r>
              <a:r>
                <a:rPr lang="en-US" sz="1100" b="1" dirty="0" smtClean="0">
                  <a:solidFill>
                    <a:schemeClr val="accent3">
                      <a:lumMod val="10000"/>
                    </a:schemeClr>
                  </a:solidFill>
                </a:rPr>
                <a:t> Tunnel</a:t>
              </a:r>
            </a:p>
          </p:txBody>
        </p:sp>
      </p:grpSp>
      <p:sp>
        <p:nvSpPr>
          <p:cNvPr id="34" name="Line Callout 1 33"/>
          <p:cNvSpPr/>
          <p:nvPr/>
        </p:nvSpPr>
        <p:spPr>
          <a:xfrm>
            <a:off x="6400800" y="3783449"/>
            <a:ext cx="2209800" cy="457200"/>
          </a:xfrm>
          <a:prstGeom prst="borderCallout1">
            <a:avLst>
              <a:gd name="adj1" fmla="val 48467"/>
              <a:gd name="adj2" fmla="val 724"/>
              <a:gd name="adj3" fmla="val 77090"/>
              <a:gd name="adj4" fmla="val -51729"/>
            </a:avLst>
          </a:prstGeom>
          <a:solidFill>
            <a:schemeClr val="tx1">
              <a:lumMod val="20000"/>
              <a:lumOff val="80000"/>
            </a:schemeClr>
          </a:solidFill>
          <a:ln w="12700">
            <a:solidFill>
              <a:schemeClr val="accent3">
                <a:lumMod val="10000"/>
              </a:schemeClr>
            </a:solidFill>
            <a:headEnd type="none"/>
            <a:tailEnd type="triangle"/>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61C23"/>
                </a:solidFill>
              </a:rPr>
              <a:t>Hub Router, WAN-side interface</a:t>
            </a:r>
          </a:p>
          <a:p>
            <a:pPr algn="ctr"/>
            <a:r>
              <a:rPr lang="en-US" sz="1100" dirty="0" smtClean="0">
                <a:solidFill>
                  <a:srgbClr val="061C23"/>
                </a:solidFill>
              </a:rPr>
              <a:t>1.8 mbps consumed</a:t>
            </a:r>
          </a:p>
        </p:txBody>
      </p:sp>
      <p:sp>
        <p:nvSpPr>
          <p:cNvPr id="35" name="Line Callout 1 34"/>
          <p:cNvSpPr/>
          <p:nvPr/>
        </p:nvSpPr>
        <p:spPr>
          <a:xfrm>
            <a:off x="6400800" y="4469249"/>
            <a:ext cx="2209800" cy="457200"/>
          </a:xfrm>
          <a:prstGeom prst="borderCallout1">
            <a:avLst>
              <a:gd name="adj1" fmla="val 48467"/>
              <a:gd name="adj2" fmla="val 724"/>
              <a:gd name="adj3" fmla="val 77090"/>
              <a:gd name="adj4" fmla="val -51729"/>
            </a:avLst>
          </a:prstGeom>
          <a:solidFill>
            <a:schemeClr val="tx1">
              <a:lumMod val="20000"/>
              <a:lumOff val="80000"/>
            </a:schemeClr>
          </a:solidFill>
          <a:ln w="12700">
            <a:solidFill>
              <a:schemeClr val="accent3">
                <a:lumMod val="10000"/>
              </a:schemeClr>
            </a:solidFill>
            <a:headEnd type="none"/>
            <a:tailEnd type="triangle"/>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61C23"/>
                </a:solidFill>
              </a:rPr>
              <a:t>Hub Router, LAN-side interface</a:t>
            </a:r>
          </a:p>
          <a:p>
            <a:pPr algn="ctr"/>
            <a:r>
              <a:rPr lang="en-US" sz="1100" dirty="0" smtClean="0">
                <a:solidFill>
                  <a:srgbClr val="061C23"/>
                </a:solidFill>
              </a:rPr>
              <a:t>1 mbps consumed</a:t>
            </a:r>
          </a:p>
        </p:txBody>
      </p:sp>
      <p:sp>
        <p:nvSpPr>
          <p:cNvPr id="91" name="Line Callout 1 90"/>
          <p:cNvSpPr/>
          <p:nvPr/>
        </p:nvSpPr>
        <p:spPr>
          <a:xfrm>
            <a:off x="3429000" y="1066800"/>
            <a:ext cx="2133600" cy="457200"/>
          </a:xfrm>
          <a:prstGeom prst="borderCallout1">
            <a:avLst>
              <a:gd name="adj1" fmla="val 95973"/>
              <a:gd name="adj2" fmla="val 22388"/>
              <a:gd name="adj3" fmla="val 219712"/>
              <a:gd name="adj4" fmla="val 8201"/>
            </a:avLst>
          </a:prstGeom>
          <a:solidFill>
            <a:schemeClr val="tx1">
              <a:lumMod val="20000"/>
              <a:lumOff val="80000"/>
            </a:schemeClr>
          </a:solidFill>
          <a:ln>
            <a:solidFill>
              <a:schemeClr val="accent3">
                <a:lumMod val="10000"/>
              </a:schemeClr>
            </a:solidFill>
            <a:tailEnd type="triangle"/>
          </a:ln>
        </p:spPr>
        <p:style>
          <a:lnRef idx="1">
            <a:schemeClr val="accent1"/>
          </a:lnRef>
          <a:fillRef idx="2">
            <a:schemeClr val="accent1"/>
          </a:fillRef>
          <a:effectRef idx="1">
            <a:schemeClr val="accent1"/>
          </a:effectRef>
          <a:fontRef idx="minor">
            <a:schemeClr val="dk1"/>
          </a:fontRef>
        </p:style>
        <p:txBody>
          <a:bodyPr rtlCol="0" anchor="t"/>
          <a:lstStyle/>
          <a:p>
            <a:pPr algn="ctr"/>
            <a:r>
              <a:rPr lang="en-US" sz="1100" dirty="0" smtClean="0">
                <a:solidFill>
                  <a:srgbClr val="061C23"/>
                </a:solidFill>
              </a:rPr>
              <a:t>WAN connection</a:t>
            </a:r>
          </a:p>
          <a:p>
            <a:pPr algn="ctr"/>
            <a:r>
              <a:rPr lang="en-US" sz="1100" dirty="0" smtClean="0">
                <a:solidFill>
                  <a:srgbClr val="061C23"/>
                </a:solidFill>
              </a:rPr>
              <a:t>5 mbps bandwidth</a:t>
            </a:r>
            <a:endParaRPr lang="en-US" sz="1100" dirty="0">
              <a:solidFill>
                <a:srgbClr val="061C23"/>
              </a:solidFill>
            </a:endParaRPr>
          </a:p>
        </p:txBody>
      </p:sp>
      <p:cxnSp>
        <p:nvCxnSpPr>
          <p:cNvPr id="44" name="Straight Arrow Connector 43"/>
          <p:cNvCxnSpPr/>
          <p:nvPr/>
        </p:nvCxnSpPr>
        <p:spPr>
          <a:xfrm>
            <a:off x="5181600" y="1524000"/>
            <a:ext cx="304800" cy="533400"/>
          </a:xfrm>
          <a:prstGeom prst="straightConnector1">
            <a:avLst/>
          </a:prstGeom>
          <a:ln w="12700">
            <a:solidFill>
              <a:schemeClr val="accent3">
                <a:lumMod val="10000"/>
              </a:schemeClr>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23903124"/>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par>
                          <p:cTn id="14" fill="hold">
                            <p:stCondLst>
                              <p:cond delay="500"/>
                            </p:stCondLst>
                            <p:childTnLst>
                              <p:par>
                                <p:cTn id="15" presetID="10" presetClass="entr" presetSubtype="0" fill="hold" grpId="0" nodeType="afterEffect">
                                  <p:stCondLst>
                                    <p:cond delay="0"/>
                                  </p:stCondLst>
                                  <p:childTnLst>
                                    <p:set>
                                      <p:cBhvr>
                                        <p:cTn id="16" dur="1" fill="hold">
                                          <p:stCondLst>
                                            <p:cond delay="0"/>
                                          </p:stCondLst>
                                        </p:cTn>
                                        <p:tgtEl>
                                          <p:spTgt spid="53"/>
                                        </p:tgtEl>
                                        <p:attrNameLst>
                                          <p:attrName>style.visibility</p:attrName>
                                        </p:attrNameLst>
                                      </p:cBhvr>
                                      <p:to>
                                        <p:strVal val="visible"/>
                                      </p:to>
                                    </p:set>
                                    <p:animEffect transition="in" filter="fade">
                                      <p:cBhvr>
                                        <p:cTn id="17" dur="500"/>
                                        <p:tgtEl>
                                          <p:spTgt spid="53"/>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fade">
                                      <p:cBhvr>
                                        <p:cTn id="20" dur="500"/>
                                        <p:tgtEl>
                                          <p:spTgt spid="3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fade">
                                      <p:cBhvr>
                                        <p:cTn id="23" dur="500"/>
                                        <p:tgtEl>
                                          <p:spTgt spid="3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
                                        <p:tgtEl>
                                          <p:spTgt spid="3">
                                            <p:txEl>
                                              <p:pRg st="6" end="6"/>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500"/>
                                        <p:tgtEl>
                                          <p:spTgt spid="3">
                                            <p:txEl>
                                              <p:pRg st="7" end="7"/>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fade">
                                      <p:cBhvr>
                                        <p:cTn id="3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3" grpId="0" animBg="1"/>
      <p:bldP spid="34" grpId="0" animBg="1"/>
      <p:bldP spid="3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0"/>
            <a:ext cx="8588861" cy="838200"/>
          </a:xfrm>
        </p:spPr>
        <p:txBody>
          <a:bodyPr/>
          <a:lstStyle/>
          <a:p>
            <a:r>
              <a:rPr lang="en-US" dirty="0" smtClean="0"/>
              <a:t>IP mux, with </a:t>
            </a:r>
            <a:r>
              <a:rPr lang="en-US" dirty="0" err="1" smtClean="0"/>
              <a:t>IPsec</a:t>
            </a:r>
            <a:endParaRPr lang="en-US" dirty="0"/>
          </a:p>
        </p:txBody>
      </p:sp>
      <p:sp>
        <p:nvSpPr>
          <p:cNvPr id="3" name="Text Placeholder 2"/>
          <p:cNvSpPr>
            <a:spLocks noGrp="1"/>
          </p:cNvSpPr>
          <p:nvPr>
            <p:ph type="body" sz="quarter" idx="10"/>
          </p:nvPr>
        </p:nvSpPr>
        <p:spPr>
          <a:xfrm>
            <a:off x="228600" y="2819400"/>
            <a:ext cx="8578850" cy="3352800"/>
          </a:xfrm>
        </p:spPr>
        <p:txBody>
          <a:bodyPr>
            <a:normAutofit lnSpcReduction="10000"/>
          </a:bodyPr>
          <a:lstStyle/>
          <a:p>
            <a:r>
              <a:rPr lang="en-US" sz="1800" dirty="0" smtClean="0"/>
              <a:t>18 VoIP calls, G.729 codec (20ms sample), uses 1.8mbps</a:t>
            </a:r>
          </a:p>
          <a:p>
            <a:endParaRPr lang="en-US" sz="1800" dirty="0"/>
          </a:p>
          <a:p>
            <a:endParaRPr lang="en-US" sz="1800" dirty="0" smtClean="0"/>
          </a:p>
          <a:p>
            <a:endParaRPr lang="en-US" sz="1800" dirty="0"/>
          </a:p>
          <a:p>
            <a:endParaRPr lang="en-US" sz="1800" dirty="0" smtClean="0"/>
          </a:p>
          <a:p>
            <a:endParaRPr lang="en-US" sz="1800" dirty="0" smtClean="0"/>
          </a:p>
          <a:p>
            <a:pPr marL="228600" lvl="1" indent="-228600">
              <a:spcBef>
                <a:spcPts val="1480"/>
              </a:spcBef>
              <a:buSzPct val="90000"/>
              <a:buFont typeface="Arial" pitchFamily="34" charset="0"/>
              <a:buChar char="•"/>
            </a:pPr>
            <a:r>
              <a:rPr lang="en-US" dirty="0" smtClean="0"/>
              <a:t>Mux reduced </a:t>
            </a:r>
            <a:r>
              <a:rPr lang="en-US" dirty="0" err="1" smtClean="0"/>
              <a:t>IPsec</a:t>
            </a:r>
            <a:r>
              <a:rPr lang="en-US" dirty="0" smtClean="0"/>
              <a:t> overhead by 94%</a:t>
            </a:r>
          </a:p>
          <a:p>
            <a:pPr marL="228600" lvl="1" indent="-228600">
              <a:spcBef>
                <a:spcPts val="1480"/>
              </a:spcBef>
              <a:buSzPct val="90000"/>
              <a:buFont typeface="Arial" pitchFamily="34" charset="0"/>
              <a:buChar char="•"/>
            </a:pPr>
            <a:r>
              <a:rPr lang="en-US" dirty="0" smtClean="0"/>
              <a:t>Remaining bandwidth – 4 mbps, a 33% increase</a:t>
            </a:r>
          </a:p>
        </p:txBody>
      </p:sp>
      <p:sp>
        <p:nvSpPr>
          <p:cNvPr id="53" name="TextBox 52"/>
          <p:cNvSpPr txBox="1"/>
          <p:nvPr/>
        </p:nvSpPr>
        <p:spPr>
          <a:xfrm>
            <a:off x="838200" y="4475202"/>
            <a:ext cx="47244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err="1" smtClean="0">
                <a:solidFill>
                  <a:srgbClr val="061C23"/>
                </a:solidFill>
                <a:latin typeface="Courier"/>
                <a:cs typeface="Courier"/>
              </a:rPr>
              <a:t>hub#</a:t>
            </a:r>
            <a:r>
              <a:rPr lang="en-US" sz="1000" dirty="0" err="1">
                <a:solidFill>
                  <a:srgbClr val="061C23"/>
                </a:solidFill>
                <a:latin typeface="Courier"/>
                <a:cs typeface="Courier"/>
              </a:rPr>
              <a:t>show</a:t>
            </a:r>
            <a:r>
              <a:rPr lang="en-US" sz="1000" dirty="0">
                <a:solidFill>
                  <a:srgbClr val="061C23"/>
                </a:solidFill>
                <a:latin typeface="Courier"/>
                <a:cs typeface="Courier"/>
              </a:rPr>
              <a:t> </a:t>
            </a:r>
            <a:r>
              <a:rPr lang="en-US" sz="1000" dirty="0" err="1">
                <a:solidFill>
                  <a:srgbClr val="061C23"/>
                </a:solidFill>
                <a:latin typeface="Courier"/>
                <a:cs typeface="Courier"/>
              </a:rPr>
              <a:t>int</a:t>
            </a:r>
            <a:r>
              <a:rPr lang="en-US" sz="1000" dirty="0">
                <a:solidFill>
                  <a:srgbClr val="061C23"/>
                </a:solidFill>
                <a:latin typeface="Courier"/>
                <a:cs typeface="Courier"/>
              </a:rPr>
              <a:t> </a:t>
            </a:r>
            <a:r>
              <a:rPr lang="en-US" sz="1000" dirty="0" smtClean="0">
                <a:solidFill>
                  <a:srgbClr val="061C23"/>
                </a:solidFill>
                <a:latin typeface="Courier"/>
                <a:cs typeface="Courier"/>
              </a:rPr>
              <a:t>g0/2 </a:t>
            </a:r>
            <a:r>
              <a:rPr lang="en-US" sz="1000" dirty="0">
                <a:solidFill>
                  <a:srgbClr val="061C23"/>
                </a:solidFill>
                <a:latin typeface="Courier"/>
                <a:cs typeface="Courier"/>
              </a:rPr>
              <a:t>| </a:t>
            </a:r>
            <a:r>
              <a:rPr lang="en-US" sz="1000" dirty="0" err="1">
                <a:solidFill>
                  <a:srgbClr val="061C23"/>
                </a:solidFill>
                <a:latin typeface="Courier"/>
                <a:cs typeface="Courier"/>
              </a:rPr>
              <a:t>inc</a:t>
            </a:r>
            <a:r>
              <a:rPr lang="en-US" sz="1000" dirty="0">
                <a:solidFill>
                  <a:srgbClr val="061C23"/>
                </a:solidFill>
                <a:latin typeface="Courier"/>
                <a:cs typeface="Courier"/>
              </a:rPr>
              <a:t> rate</a:t>
            </a:r>
          </a:p>
          <a:p>
            <a:r>
              <a:rPr lang="en-US" sz="1000" dirty="0" smtClean="0">
                <a:solidFill>
                  <a:srgbClr val="061C23"/>
                </a:solidFill>
                <a:latin typeface="Courier"/>
                <a:cs typeface="Courier"/>
              </a:rPr>
              <a:t>  30 </a:t>
            </a:r>
            <a:r>
              <a:rPr lang="en-US" sz="1000" dirty="0">
                <a:solidFill>
                  <a:srgbClr val="061C23"/>
                </a:solidFill>
                <a:latin typeface="Courier"/>
                <a:cs typeface="Courier"/>
              </a:rPr>
              <a:t>second input rate </a:t>
            </a:r>
            <a:r>
              <a:rPr lang="en-US" sz="1000" b="1" dirty="0">
                <a:solidFill>
                  <a:srgbClr val="061C23"/>
                </a:solidFill>
                <a:latin typeface="Courier"/>
                <a:cs typeface="Courier"/>
              </a:rPr>
              <a:t>470000 bits/sec</a:t>
            </a:r>
            <a:r>
              <a:rPr lang="en-US" sz="1000" dirty="0">
                <a:solidFill>
                  <a:srgbClr val="061C23"/>
                </a:solidFill>
                <a:latin typeface="Courier"/>
                <a:cs typeface="Courier"/>
              </a:rPr>
              <a:t>, 50 packets/sec</a:t>
            </a:r>
          </a:p>
          <a:p>
            <a:r>
              <a:rPr lang="en-US" sz="1000" dirty="0">
                <a:solidFill>
                  <a:srgbClr val="061C23"/>
                </a:solidFill>
                <a:latin typeface="Courier"/>
                <a:cs typeface="Courier"/>
              </a:rPr>
              <a:t>  30 second output rate </a:t>
            </a:r>
            <a:r>
              <a:rPr lang="en-US" sz="1000" b="1" dirty="0">
                <a:solidFill>
                  <a:srgbClr val="061C23"/>
                </a:solidFill>
                <a:latin typeface="Courier"/>
                <a:cs typeface="Courier"/>
              </a:rPr>
              <a:t>469000 bits/sec</a:t>
            </a:r>
            <a:r>
              <a:rPr lang="en-US" sz="1000" dirty="0">
                <a:solidFill>
                  <a:srgbClr val="061C23"/>
                </a:solidFill>
                <a:latin typeface="Courier"/>
                <a:cs typeface="Courier"/>
              </a:rPr>
              <a:t>, 51 packets/</a:t>
            </a:r>
            <a:r>
              <a:rPr lang="en-US" sz="1000" dirty="0" smtClean="0">
                <a:solidFill>
                  <a:srgbClr val="061C23"/>
                </a:solidFill>
                <a:latin typeface="Courier"/>
                <a:cs typeface="Courier"/>
              </a:rPr>
              <a:t>sec</a:t>
            </a:r>
          </a:p>
        </p:txBody>
      </p:sp>
      <p:cxnSp>
        <p:nvCxnSpPr>
          <p:cNvPr id="34" name="Straight Connector 33"/>
          <p:cNvCxnSpPr/>
          <p:nvPr/>
        </p:nvCxnSpPr>
        <p:spPr>
          <a:xfrm>
            <a:off x="381000" y="2055812"/>
            <a:ext cx="2057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2438400" y="2114146"/>
            <a:ext cx="6096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36" name="Picture 3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697411"/>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3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1691736"/>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TextBox 37"/>
          <p:cNvSpPr txBox="1"/>
          <p:nvPr/>
        </p:nvSpPr>
        <p:spPr>
          <a:xfrm>
            <a:off x="2246550" y="2186126"/>
            <a:ext cx="483801" cy="276999"/>
          </a:xfrm>
          <a:prstGeom prst="rect">
            <a:avLst/>
          </a:prstGeom>
          <a:noFill/>
        </p:spPr>
        <p:txBody>
          <a:bodyPr wrap="none" rtlCol="0">
            <a:spAutoFit/>
          </a:bodyPr>
          <a:lstStyle/>
          <a:p>
            <a:r>
              <a:rPr lang="en-US" sz="1200" b="1" dirty="0" smtClean="0">
                <a:solidFill>
                  <a:schemeClr val="bg1"/>
                </a:solidFill>
              </a:rPr>
              <a:t>Hub</a:t>
            </a:r>
            <a:endParaRPr lang="en-US" sz="1200" b="1" dirty="0">
              <a:solidFill>
                <a:schemeClr val="bg1"/>
              </a:solidFill>
            </a:endParaRPr>
          </a:p>
        </p:txBody>
      </p:sp>
      <p:sp>
        <p:nvSpPr>
          <p:cNvPr id="39" name="TextBox 38"/>
          <p:cNvSpPr txBox="1"/>
          <p:nvPr/>
        </p:nvSpPr>
        <p:spPr>
          <a:xfrm>
            <a:off x="6172200" y="2161401"/>
            <a:ext cx="646481" cy="276999"/>
          </a:xfrm>
          <a:prstGeom prst="rect">
            <a:avLst/>
          </a:prstGeom>
          <a:noFill/>
        </p:spPr>
        <p:txBody>
          <a:bodyPr wrap="none" rtlCol="0">
            <a:spAutoFit/>
          </a:bodyPr>
          <a:lstStyle/>
          <a:p>
            <a:r>
              <a:rPr lang="en-US" sz="1200" b="1" dirty="0" smtClean="0">
                <a:solidFill>
                  <a:schemeClr val="bg1"/>
                </a:solidFill>
              </a:rPr>
              <a:t>Spoke</a:t>
            </a:r>
            <a:endParaRPr lang="en-US" sz="1200" b="1" dirty="0">
              <a:solidFill>
                <a:schemeClr val="bg1"/>
              </a:solidFill>
            </a:endParaRPr>
          </a:p>
        </p:txBody>
      </p:sp>
      <p:grpSp>
        <p:nvGrpSpPr>
          <p:cNvPr id="40" name="Group 39"/>
          <p:cNvGrpSpPr/>
          <p:nvPr/>
        </p:nvGrpSpPr>
        <p:grpSpPr>
          <a:xfrm>
            <a:off x="126483" y="1751012"/>
            <a:ext cx="1176351" cy="679075"/>
            <a:chOff x="3810000" y="1600200"/>
            <a:chExt cx="1565724" cy="903849"/>
          </a:xfrm>
        </p:grpSpPr>
        <p:pic>
          <p:nvPicPr>
            <p:cNvPr id="41" name="Picture 2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TextBox 41"/>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pic>
        <p:nvPicPr>
          <p:cNvPr id="43" name="Picture 1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1724025"/>
            <a:ext cx="1181100" cy="714375"/>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 name="TextBox 43"/>
          <p:cNvSpPr txBox="1"/>
          <p:nvPr/>
        </p:nvSpPr>
        <p:spPr>
          <a:xfrm>
            <a:off x="4280335" y="2103437"/>
            <a:ext cx="596465" cy="261610"/>
          </a:xfrm>
          <a:prstGeom prst="rect">
            <a:avLst/>
          </a:prstGeom>
          <a:noFill/>
        </p:spPr>
        <p:txBody>
          <a:bodyPr wrap="square" rtlCol="0">
            <a:spAutoFit/>
          </a:bodyPr>
          <a:lstStyle/>
          <a:p>
            <a:pPr algn="ctr"/>
            <a:r>
              <a:rPr lang="en-US" sz="1100" b="1" dirty="0">
                <a:solidFill>
                  <a:schemeClr val="accent3">
                    <a:lumMod val="10000"/>
                  </a:schemeClr>
                </a:solidFill>
              </a:rPr>
              <a:t>W</a:t>
            </a:r>
            <a:r>
              <a:rPr lang="en-US" sz="1100" b="1" dirty="0" smtClean="0">
                <a:solidFill>
                  <a:schemeClr val="accent3">
                    <a:lumMod val="10000"/>
                  </a:schemeClr>
                </a:solidFill>
              </a:rPr>
              <a:t>AN</a:t>
            </a:r>
          </a:p>
        </p:txBody>
      </p:sp>
      <p:grpSp>
        <p:nvGrpSpPr>
          <p:cNvPr id="49" name="Group 48"/>
          <p:cNvGrpSpPr/>
          <p:nvPr/>
        </p:nvGrpSpPr>
        <p:grpSpPr>
          <a:xfrm>
            <a:off x="7934698" y="1751012"/>
            <a:ext cx="1176351" cy="679075"/>
            <a:chOff x="3810000" y="1600200"/>
            <a:chExt cx="1565724" cy="903849"/>
          </a:xfrm>
        </p:grpSpPr>
        <p:pic>
          <p:nvPicPr>
            <p:cNvPr id="52" name="Picture 2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TextBox 53"/>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pic>
        <p:nvPicPr>
          <p:cNvPr id="57"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083" y="1522412"/>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83" y="22154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9883" y="22154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53400" y="16058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77843" y="219978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4"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0" y="2208212"/>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5" name="Group 64"/>
          <p:cNvGrpSpPr/>
          <p:nvPr/>
        </p:nvGrpSpPr>
        <p:grpSpPr>
          <a:xfrm>
            <a:off x="2971800" y="1871990"/>
            <a:ext cx="3276600" cy="261610"/>
            <a:chOff x="2819400" y="2642401"/>
            <a:chExt cx="3276600" cy="261610"/>
          </a:xfrm>
        </p:grpSpPr>
        <p:sp>
          <p:nvSpPr>
            <p:cNvPr id="66" name="Can 65"/>
            <p:cNvSpPr/>
            <p:nvPr/>
          </p:nvSpPr>
          <p:spPr>
            <a:xfrm rot="16200000">
              <a:off x="4343400" y="1143000"/>
              <a:ext cx="228600" cy="3276600"/>
            </a:xfrm>
            <a:prstGeom prst="can">
              <a:avLst/>
            </a:prstGeom>
            <a:solidFill>
              <a:schemeClr val="bg2">
                <a:lumMod val="85000"/>
              </a:schemeClr>
            </a:solidFill>
            <a:ln w="12700">
              <a:solidFill>
                <a:schemeClr val="accent3">
                  <a:lumMod val="10000"/>
                </a:schemeClr>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67" name="TextBox 66"/>
            <p:cNvSpPr txBox="1"/>
            <p:nvPr/>
          </p:nvSpPr>
          <p:spPr>
            <a:xfrm>
              <a:off x="3733800" y="2642401"/>
              <a:ext cx="1335304" cy="261610"/>
            </a:xfrm>
            <a:prstGeom prst="rect">
              <a:avLst/>
            </a:prstGeom>
            <a:noFill/>
          </p:spPr>
          <p:txBody>
            <a:bodyPr wrap="square" rtlCol="0">
              <a:spAutoFit/>
            </a:bodyPr>
            <a:lstStyle/>
            <a:p>
              <a:pPr algn="ctr"/>
              <a:r>
                <a:rPr lang="en-US" sz="1100" b="1" dirty="0" err="1" smtClean="0">
                  <a:solidFill>
                    <a:schemeClr val="accent3">
                      <a:lumMod val="10000"/>
                    </a:schemeClr>
                  </a:solidFill>
                </a:rPr>
                <a:t>IPsec</a:t>
              </a:r>
              <a:r>
                <a:rPr lang="en-US" sz="1100" b="1" dirty="0" smtClean="0">
                  <a:solidFill>
                    <a:schemeClr val="accent3">
                      <a:lumMod val="10000"/>
                    </a:schemeClr>
                  </a:solidFill>
                </a:rPr>
                <a:t> Tunnel</a:t>
              </a:r>
            </a:p>
          </p:txBody>
        </p:sp>
      </p:grpSp>
      <p:sp>
        <p:nvSpPr>
          <p:cNvPr id="68" name="Line Callout 1 67"/>
          <p:cNvSpPr/>
          <p:nvPr/>
        </p:nvSpPr>
        <p:spPr>
          <a:xfrm>
            <a:off x="3429000" y="1066800"/>
            <a:ext cx="2133600" cy="457200"/>
          </a:xfrm>
          <a:prstGeom prst="borderCallout1">
            <a:avLst>
              <a:gd name="adj1" fmla="val 95973"/>
              <a:gd name="adj2" fmla="val 22388"/>
              <a:gd name="adj3" fmla="val 219712"/>
              <a:gd name="adj4" fmla="val 8201"/>
            </a:avLst>
          </a:prstGeom>
          <a:solidFill>
            <a:schemeClr val="tx1">
              <a:lumMod val="20000"/>
              <a:lumOff val="80000"/>
            </a:schemeClr>
          </a:solidFill>
          <a:ln>
            <a:solidFill>
              <a:schemeClr val="accent3">
                <a:lumMod val="10000"/>
              </a:schemeClr>
            </a:solidFill>
            <a:tailEnd type="triangle"/>
          </a:ln>
        </p:spPr>
        <p:style>
          <a:lnRef idx="1">
            <a:schemeClr val="accent1"/>
          </a:lnRef>
          <a:fillRef idx="2">
            <a:schemeClr val="accent1"/>
          </a:fillRef>
          <a:effectRef idx="1">
            <a:schemeClr val="accent1"/>
          </a:effectRef>
          <a:fontRef idx="minor">
            <a:schemeClr val="dk1"/>
          </a:fontRef>
        </p:style>
        <p:txBody>
          <a:bodyPr rtlCol="0" anchor="t"/>
          <a:lstStyle/>
          <a:p>
            <a:pPr algn="ctr"/>
            <a:r>
              <a:rPr lang="en-US" sz="1100" dirty="0" smtClean="0">
                <a:solidFill>
                  <a:srgbClr val="061C23"/>
                </a:solidFill>
              </a:rPr>
              <a:t>WAN connection</a:t>
            </a:r>
          </a:p>
          <a:p>
            <a:pPr algn="ctr"/>
            <a:r>
              <a:rPr lang="en-US" sz="1100" dirty="0" smtClean="0">
                <a:solidFill>
                  <a:srgbClr val="061C23"/>
                </a:solidFill>
              </a:rPr>
              <a:t>5 mbps bandwidth</a:t>
            </a:r>
            <a:endParaRPr lang="en-US" sz="1100" dirty="0">
              <a:solidFill>
                <a:srgbClr val="061C23"/>
              </a:solidFill>
            </a:endParaRPr>
          </a:p>
        </p:txBody>
      </p:sp>
      <p:cxnSp>
        <p:nvCxnSpPr>
          <p:cNvPr id="69" name="Straight Arrow Connector 68"/>
          <p:cNvCxnSpPr/>
          <p:nvPr/>
        </p:nvCxnSpPr>
        <p:spPr>
          <a:xfrm>
            <a:off x="5181600" y="1524000"/>
            <a:ext cx="304800" cy="533400"/>
          </a:xfrm>
          <a:prstGeom prst="straightConnector1">
            <a:avLst/>
          </a:prstGeom>
          <a:ln w="12700">
            <a:solidFill>
              <a:schemeClr val="accent3">
                <a:lumMod val="1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70" name="TextBox 69"/>
          <p:cNvSpPr txBox="1"/>
          <p:nvPr/>
        </p:nvSpPr>
        <p:spPr>
          <a:xfrm>
            <a:off x="838200" y="3560802"/>
            <a:ext cx="47244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err="1" smtClean="0">
                <a:solidFill>
                  <a:srgbClr val="061C23"/>
                </a:solidFill>
                <a:latin typeface="Courier"/>
                <a:cs typeface="Courier"/>
              </a:rPr>
              <a:t>hub#</a:t>
            </a:r>
            <a:r>
              <a:rPr lang="en-US" sz="1000" dirty="0" err="1">
                <a:solidFill>
                  <a:srgbClr val="061C23"/>
                </a:solidFill>
                <a:latin typeface="Courier"/>
                <a:cs typeface="Courier"/>
              </a:rPr>
              <a:t>show</a:t>
            </a:r>
            <a:r>
              <a:rPr lang="en-US" sz="1000" dirty="0">
                <a:solidFill>
                  <a:srgbClr val="061C23"/>
                </a:solidFill>
                <a:latin typeface="Courier"/>
                <a:cs typeface="Courier"/>
              </a:rPr>
              <a:t> </a:t>
            </a:r>
            <a:r>
              <a:rPr lang="en-US" sz="1000" dirty="0" err="1">
                <a:solidFill>
                  <a:srgbClr val="061C23"/>
                </a:solidFill>
                <a:latin typeface="Courier"/>
                <a:cs typeface="Courier"/>
              </a:rPr>
              <a:t>int</a:t>
            </a:r>
            <a:r>
              <a:rPr lang="en-US" sz="1000" dirty="0">
                <a:solidFill>
                  <a:srgbClr val="061C23"/>
                </a:solidFill>
                <a:latin typeface="Courier"/>
                <a:cs typeface="Courier"/>
              </a:rPr>
              <a:t> </a:t>
            </a:r>
            <a:r>
              <a:rPr lang="en-US" sz="1000" dirty="0" smtClean="0">
                <a:solidFill>
                  <a:srgbClr val="061C23"/>
                </a:solidFill>
                <a:latin typeface="Courier"/>
                <a:cs typeface="Courier"/>
              </a:rPr>
              <a:t>g0/2 </a:t>
            </a:r>
            <a:r>
              <a:rPr lang="en-US" sz="1000" dirty="0">
                <a:solidFill>
                  <a:srgbClr val="061C23"/>
                </a:solidFill>
                <a:latin typeface="Courier"/>
                <a:cs typeface="Courier"/>
              </a:rPr>
              <a:t>| </a:t>
            </a:r>
            <a:r>
              <a:rPr lang="en-US" sz="1000" dirty="0" err="1">
                <a:solidFill>
                  <a:srgbClr val="061C23"/>
                </a:solidFill>
                <a:latin typeface="Courier"/>
                <a:cs typeface="Courier"/>
              </a:rPr>
              <a:t>inc</a:t>
            </a:r>
            <a:r>
              <a:rPr lang="en-US" sz="1000" dirty="0">
                <a:solidFill>
                  <a:srgbClr val="061C23"/>
                </a:solidFill>
                <a:latin typeface="Courier"/>
                <a:cs typeface="Courier"/>
              </a:rPr>
              <a:t> rate</a:t>
            </a:r>
          </a:p>
          <a:p>
            <a:r>
              <a:rPr lang="en-US" sz="1000" dirty="0" smtClean="0">
                <a:solidFill>
                  <a:srgbClr val="061C23"/>
                </a:solidFill>
                <a:latin typeface="Courier"/>
                <a:cs typeface="Courier"/>
              </a:rPr>
              <a:t>  30 </a:t>
            </a:r>
            <a:r>
              <a:rPr lang="en-US" sz="1000" dirty="0">
                <a:solidFill>
                  <a:srgbClr val="061C23"/>
                </a:solidFill>
                <a:latin typeface="Courier"/>
                <a:cs typeface="Courier"/>
              </a:rPr>
              <a:t>second input rate </a:t>
            </a:r>
            <a:r>
              <a:rPr lang="en-US" sz="1000" b="1" dirty="0">
                <a:solidFill>
                  <a:srgbClr val="061C23"/>
                </a:solidFill>
                <a:latin typeface="Courier"/>
                <a:cs typeface="Courier"/>
              </a:rPr>
              <a:t>969000 bits/sec</a:t>
            </a:r>
            <a:r>
              <a:rPr lang="en-US" sz="1000" dirty="0">
                <a:solidFill>
                  <a:srgbClr val="061C23"/>
                </a:solidFill>
                <a:latin typeface="Courier"/>
                <a:cs typeface="Courier"/>
              </a:rPr>
              <a:t>, 904 packets/sec</a:t>
            </a:r>
          </a:p>
          <a:p>
            <a:r>
              <a:rPr lang="en-US" sz="1000" dirty="0">
                <a:solidFill>
                  <a:srgbClr val="061C23"/>
                </a:solidFill>
                <a:latin typeface="Courier"/>
                <a:cs typeface="Courier"/>
              </a:rPr>
              <a:t>  30 second output rate </a:t>
            </a:r>
            <a:r>
              <a:rPr lang="en-US" sz="1000" b="1" dirty="0">
                <a:solidFill>
                  <a:srgbClr val="061C23"/>
                </a:solidFill>
                <a:latin typeface="Courier"/>
                <a:cs typeface="Courier"/>
              </a:rPr>
              <a:t>966000 bits/sec</a:t>
            </a:r>
            <a:r>
              <a:rPr lang="en-US" sz="1000" dirty="0">
                <a:solidFill>
                  <a:srgbClr val="061C23"/>
                </a:solidFill>
                <a:latin typeface="Courier"/>
                <a:cs typeface="Courier"/>
              </a:rPr>
              <a:t>, 901 packets/</a:t>
            </a:r>
            <a:r>
              <a:rPr lang="en-US" sz="1000" dirty="0" smtClean="0">
                <a:solidFill>
                  <a:srgbClr val="061C23"/>
                </a:solidFill>
                <a:latin typeface="Courier"/>
                <a:cs typeface="Courier"/>
              </a:rPr>
              <a:t>sec</a:t>
            </a:r>
          </a:p>
        </p:txBody>
      </p:sp>
      <p:sp>
        <p:nvSpPr>
          <p:cNvPr id="72" name="TextBox 71"/>
          <p:cNvSpPr txBox="1"/>
          <p:nvPr/>
        </p:nvSpPr>
        <p:spPr>
          <a:xfrm>
            <a:off x="838200" y="3256002"/>
            <a:ext cx="1232253" cy="307777"/>
          </a:xfrm>
          <a:prstGeom prst="rect">
            <a:avLst/>
          </a:prstGeom>
          <a:noFill/>
        </p:spPr>
        <p:txBody>
          <a:bodyPr wrap="none" rtlCol="0">
            <a:spAutoFit/>
          </a:bodyPr>
          <a:lstStyle/>
          <a:p>
            <a:r>
              <a:rPr lang="en-US" sz="1400" dirty="0" smtClean="0">
                <a:solidFill>
                  <a:schemeClr val="accent3">
                    <a:lumMod val="10000"/>
                  </a:schemeClr>
                </a:solidFill>
              </a:rPr>
              <a:t>Without mux:</a:t>
            </a:r>
            <a:endParaRPr lang="en-US" sz="1400" dirty="0">
              <a:solidFill>
                <a:schemeClr val="accent3">
                  <a:lumMod val="10000"/>
                </a:schemeClr>
              </a:solidFill>
            </a:endParaRPr>
          </a:p>
        </p:txBody>
      </p:sp>
      <p:sp>
        <p:nvSpPr>
          <p:cNvPr id="73" name="TextBox 72"/>
          <p:cNvSpPr txBox="1"/>
          <p:nvPr/>
        </p:nvSpPr>
        <p:spPr>
          <a:xfrm>
            <a:off x="838200" y="4191390"/>
            <a:ext cx="982673" cy="307777"/>
          </a:xfrm>
          <a:prstGeom prst="rect">
            <a:avLst/>
          </a:prstGeom>
          <a:noFill/>
        </p:spPr>
        <p:txBody>
          <a:bodyPr wrap="none" rtlCol="0">
            <a:spAutoFit/>
          </a:bodyPr>
          <a:lstStyle/>
          <a:p>
            <a:r>
              <a:rPr lang="en-US" sz="1400" dirty="0" smtClean="0">
                <a:solidFill>
                  <a:schemeClr val="accent3">
                    <a:lumMod val="10000"/>
                  </a:schemeClr>
                </a:solidFill>
              </a:rPr>
              <a:t>With mux:</a:t>
            </a:r>
            <a:endParaRPr lang="en-US" sz="1400" dirty="0">
              <a:solidFill>
                <a:schemeClr val="accent3">
                  <a:lumMod val="10000"/>
                </a:schemeClr>
              </a:solidFill>
            </a:endParaRPr>
          </a:p>
        </p:txBody>
      </p:sp>
      <p:sp>
        <p:nvSpPr>
          <p:cNvPr id="74" name="Line Callout 1 73"/>
          <p:cNvSpPr/>
          <p:nvPr/>
        </p:nvSpPr>
        <p:spPr>
          <a:xfrm>
            <a:off x="6400800" y="3581400"/>
            <a:ext cx="2209800" cy="457200"/>
          </a:xfrm>
          <a:prstGeom prst="borderCallout1">
            <a:avLst>
              <a:gd name="adj1" fmla="val 48467"/>
              <a:gd name="adj2" fmla="val 724"/>
              <a:gd name="adj3" fmla="val 77090"/>
              <a:gd name="adj4" fmla="val -51729"/>
            </a:avLst>
          </a:prstGeom>
          <a:solidFill>
            <a:schemeClr val="tx1">
              <a:lumMod val="20000"/>
              <a:lumOff val="80000"/>
            </a:schemeClr>
          </a:solidFill>
          <a:ln w="12700">
            <a:solidFill>
              <a:schemeClr val="accent3">
                <a:lumMod val="10000"/>
              </a:schemeClr>
            </a:solidFill>
            <a:headEnd type="none"/>
            <a:tailEnd type="triangle"/>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61C23"/>
                </a:solidFill>
              </a:rPr>
              <a:t>Hub Router, WAN-side interface</a:t>
            </a:r>
          </a:p>
          <a:p>
            <a:pPr algn="ctr"/>
            <a:r>
              <a:rPr lang="en-US" sz="1100" dirty="0" smtClean="0">
                <a:solidFill>
                  <a:srgbClr val="061C23"/>
                </a:solidFill>
              </a:rPr>
              <a:t>1.8 mbps consumed</a:t>
            </a:r>
          </a:p>
        </p:txBody>
      </p:sp>
      <p:sp>
        <p:nvSpPr>
          <p:cNvPr id="75" name="Line Callout 1 74"/>
          <p:cNvSpPr/>
          <p:nvPr/>
        </p:nvSpPr>
        <p:spPr>
          <a:xfrm>
            <a:off x="6400800" y="4495800"/>
            <a:ext cx="2209800" cy="457200"/>
          </a:xfrm>
          <a:prstGeom prst="borderCallout1">
            <a:avLst>
              <a:gd name="adj1" fmla="val 48467"/>
              <a:gd name="adj2" fmla="val 724"/>
              <a:gd name="adj3" fmla="val 77090"/>
              <a:gd name="adj4" fmla="val -51729"/>
            </a:avLst>
          </a:prstGeom>
          <a:solidFill>
            <a:schemeClr val="tx1">
              <a:lumMod val="20000"/>
              <a:lumOff val="80000"/>
            </a:schemeClr>
          </a:solidFill>
          <a:ln w="12700">
            <a:solidFill>
              <a:schemeClr val="accent3">
                <a:lumMod val="10000"/>
              </a:schemeClr>
            </a:solidFill>
            <a:headEnd type="none"/>
            <a:tailEnd type="triangle"/>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61C23"/>
                </a:solidFill>
              </a:rPr>
              <a:t>Hub Router, WAN-side interface</a:t>
            </a:r>
          </a:p>
          <a:p>
            <a:pPr algn="ctr"/>
            <a:r>
              <a:rPr lang="en-US" sz="1100" dirty="0" smtClean="0">
                <a:solidFill>
                  <a:srgbClr val="061C23"/>
                </a:solidFill>
              </a:rPr>
              <a:t>940 kbps consumed</a:t>
            </a:r>
          </a:p>
        </p:txBody>
      </p:sp>
    </p:spTree>
    <p:extLst>
      <p:ext uri="{BB962C8B-B14F-4D97-AF65-F5344CB8AC3E}">
        <p14:creationId xmlns:p14="http://schemas.microsoft.com/office/powerpoint/2010/main" val="2118229341"/>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0"/>
                                        </p:tgtEl>
                                        <p:attrNameLst>
                                          <p:attrName>style.visibility</p:attrName>
                                        </p:attrNameLst>
                                      </p:cBhvr>
                                      <p:to>
                                        <p:strVal val="visible"/>
                                      </p:to>
                                    </p:set>
                                    <p:animEffect transition="in" filter="fade">
                                      <p:cBhvr>
                                        <p:cTn id="11" dur="500"/>
                                        <p:tgtEl>
                                          <p:spTgt spid="70"/>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74"/>
                                        </p:tgtEl>
                                        <p:attrNameLst>
                                          <p:attrName>style.visibility</p:attrName>
                                        </p:attrNameLst>
                                      </p:cBhvr>
                                      <p:to>
                                        <p:strVal val="visible"/>
                                      </p:to>
                                    </p:set>
                                    <p:animEffect transition="in" filter="fade">
                                      <p:cBhvr>
                                        <p:cTn id="14" dur="500"/>
                                        <p:tgtEl>
                                          <p:spTgt spid="74"/>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2"/>
                                        </p:tgtEl>
                                        <p:attrNameLst>
                                          <p:attrName>style.visibility</p:attrName>
                                        </p:attrNameLst>
                                      </p:cBhvr>
                                      <p:to>
                                        <p:strVal val="visible"/>
                                      </p:to>
                                    </p:set>
                                    <p:animEffect transition="in" filter="fade">
                                      <p:cBhvr>
                                        <p:cTn id="17" dur="500"/>
                                        <p:tgtEl>
                                          <p:spTgt spid="7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fade">
                                      <p:cBhvr>
                                        <p:cTn id="22" dur="500"/>
                                        <p:tgtEl>
                                          <p:spTgt spid="5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5"/>
                                        </p:tgtEl>
                                        <p:attrNameLst>
                                          <p:attrName>style.visibility</p:attrName>
                                        </p:attrNameLst>
                                      </p:cBhvr>
                                      <p:to>
                                        <p:strVal val="visible"/>
                                      </p:to>
                                    </p:set>
                                    <p:animEffect transition="in" filter="fade">
                                      <p:cBhvr>
                                        <p:cTn id="25" dur="500"/>
                                        <p:tgtEl>
                                          <p:spTgt spid="7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73"/>
                                        </p:tgtEl>
                                        <p:attrNameLst>
                                          <p:attrName>style.visibility</p:attrName>
                                        </p:attrNameLst>
                                      </p:cBhvr>
                                      <p:to>
                                        <p:strVal val="visible"/>
                                      </p:to>
                                    </p:set>
                                    <p:animEffect transition="in" filter="fade">
                                      <p:cBhvr>
                                        <p:cTn id="28" dur="500"/>
                                        <p:tgtEl>
                                          <p:spTgt spid="73"/>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3" grpId="0" animBg="1"/>
      <p:bldP spid="70" grpId="0" animBg="1"/>
      <p:bldP spid="72" grpId="0"/>
      <p:bldP spid="73" grpId="0"/>
      <p:bldP spid="74" grpId="0" animBg="1"/>
      <p:bldP spid="7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Benefits of Cisco IP Multiplexing</a:t>
            </a:r>
            <a:endParaRPr lang="en-US" dirty="0"/>
          </a:p>
        </p:txBody>
      </p:sp>
      <p:sp>
        <p:nvSpPr>
          <p:cNvPr id="4" name="Text Placeholder 3"/>
          <p:cNvSpPr>
            <a:spLocks noGrp="1"/>
          </p:cNvSpPr>
          <p:nvPr>
            <p:ph type="body" sz="quarter" idx="10"/>
          </p:nvPr>
        </p:nvSpPr>
        <p:spPr/>
        <p:txBody>
          <a:bodyPr>
            <a:normAutofit/>
          </a:bodyPr>
          <a:lstStyle/>
          <a:p>
            <a:r>
              <a:rPr lang="en-US" dirty="0" smtClean="0"/>
              <a:t>Single box solution</a:t>
            </a:r>
          </a:p>
          <a:p>
            <a:pPr marL="692150" lvl="1" indent="-285750">
              <a:buFont typeface="Arial"/>
              <a:buChar char="•"/>
            </a:pPr>
            <a:r>
              <a:rPr lang="en-US" dirty="0" smtClean="0"/>
              <a:t>No need to for additional piece of equipment</a:t>
            </a:r>
          </a:p>
          <a:p>
            <a:pPr marL="692150" lvl="1" indent="-285750">
              <a:buFont typeface="Arial"/>
              <a:buChar char="•"/>
            </a:pPr>
            <a:r>
              <a:rPr lang="en-US" dirty="0" smtClean="0"/>
              <a:t>IOS feature</a:t>
            </a:r>
          </a:p>
          <a:p>
            <a:pPr marL="857250" lvl="2" indent="-285750">
              <a:buFont typeface="Arial"/>
              <a:buChar char="•"/>
            </a:pPr>
            <a:r>
              <a:rPr lang="en-US" dirty="0" smtClean="0"/>
              <a:t>Single CLI, no need for additional configuration, management, or training</a:t>
            </a:r>
          </a:p>
          <a:p>
            <a:pPr marL="857250" lvl="2" indent="-285750">
              <a:buFont typeface="Arial"/>
              <a:buChar char="•"/>
            </a:pPr>
            <a:r>
              <a:rPr lang="en-US" dirty="0" smtClean="0"/>
              <a:t>Easily add IP mux to existing network via IOS software upgrade</a:t>
            </a:r>
          </a:p>
          <a:p>
            <a:r>
              <a:rPr lang="en-US" dirty="0"/>
              <a:t>No manipulation of voice stream, codec quality is </a:t>
            </a:r>
            <a:r>
              <a:rPr lang="en-US" dirty="0" smtClean="0"/>
              <a:t>maintained</a:t>
            </a:r>
          </a:p>
          <a:p>
            <a:r>
              <a:rPr lang="en-US" dirty="0" smtClean="0"/>
              <a:t>No need to duplicate dial plans or deal with complex call routing</a:t>
            </a:r>
          </a:p>
          <a:p>
            <a:pPr marL="692150" lvl="1" indent="-285750">
              <a:buFont typeface="Arial"/>
              <a:buChar char="•"/>
            </a:pPr>
            <a:r>
              <a:rPr lang="en-US" dirty="0" smtClean="0"/>
              <a:t>IP mux does not interact with VoIP</a:t>
            </a:r>
          </a:p>
          <a:p>
            <a:r>
              <a:rPr lang="en-US" dirty="0"/>
              <a:t>Ability to multiplex any IP packet, not just VoIP</a:t>
            </a:r>
          </a:p>
          <a:p>
            <a:pPr marL="692150" lvl="1" indent="-285750">
              <a:buFont typeface="Arial"/>
              <a:buChar char="•"/>
            </a:pPr>
            <a:r>
              <a:rPr lang="en-US" dirty="0"/>
              <a:t>Other good targets include video and other small UDP </a:t>
            </a:r>
            <a:r>
              <a:rPr lang="en-US" dirty="0" smtClean="0"/>
              <a:t>streams</a:t>
            </a:r>
          </a:p>
        </p:txBody>
      </p:sp>
    </p:spTree>
    <p:extLst>
      <p:ext uri="{BB962C8B-B14F-4D97-AF65-F5344CB8AC3E}">
        <p14:creationId xmlns:p14="http://schemas.microsoft.com/office/powerpoint/2010/main" val="3568737589"/>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fade">
                                      <p:cBhvr>
                                        <p:cTn id="20" dur="500"/>
                                        <p:tgtEl>
                                          <p:spTgt spid="4">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fade">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fade">
                                      <p:cBhvr>
                                        <p:cTn id="28" dur="500"/>
                                        <p:tgtEl>
                                          <p:spTgt spid="4">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Effect transition="in" filter="fade">
                                      <p:cBhvr>
                                        <p:cTn id="33" dur="500"/>
                                        <p:tgtEl>
                                          <p:spTgt spid="4">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xEl>
                                              <p:pRg st="7" end="7"/>
                                            </p:txEl>
                                          </p:spTgt>
                                        </p:tgtEl>
                                        <p:attrNameLst>
                                          <p:attrName>style.visibility</p:attrName>
                                        </p:attrNameLst>
                                      </p:cBhvr>
                                      <p:to>
                                        <p:strVal val="visible"/>
                                      </p:to>
                                    </p:set>
                                    <p:animEffect transition="in" filter="fade">
                                      <p:cBhvr>
                                        <p:cTn id="38" dur="500"/>
                                        <p:tgtEl>
                                          <p:spTgt spid="4">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
                                            <p:txEl>
                                              <p:pRg st="8" end="8"/>
                                            </p:txEl>
                                          </p:spTgt>
                                        </p:tgtEl>
                                        <p:attrNameLst>
                                          <p:attrName>style.visibility</p:attrName>
                                        </p:attrNameLst>
                                      </p:cBhvr>
                                      <p:to>
                                        <p:strVal val="visible"/>
                                      </p:to>
                                    </p:set>
                                    <p:animEffect transition="in" filter="fade">
                                      <p:cBhvr>
                                        <p:cTn id="43" dur="500"/>
                                        <p:tgtEl>
                                          <p:spTgt spid="4">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4">
                                            <p:txEl>
                                              <p:pRg st="9" end="9"/>
                                            </p:txEl>
                                          </p:spTgt>
                                        </p:tgtEl>
                                        <p:attrNameLst>
                                          <p:attrName>style.visibility</p:attrName>
                                        </p:attrNameLst>
                                      </p:cBhvr>
                                      <p:to>
                                        <p:strVal val="visible"/>
                                      </p:to>
                                    </p:set>
                                    <p:animEffect transition="in" filter="fade">
                                      <p:cBhvr>
                                        <p:cTn id="48"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0"/>
            <a:ext cx="8588861" cy="838200"/>
          </a:xfrm>
        </p:spPr>
        <p:txBody>
          <a:bodyPr/>
          <a:lstStyle/>
          <a:p>
            <a:r>
              <a:rPr lang="en-US" dirty="0" smtClean="0"/>
              <a:t>Bandwidth reduction methods</a:t>
            </a:r>
            <a:endParaRPr lang="en-US" dirty="0"/>
          </a:p>
        </p:txBody>
      </p:sp>
      <p:sp>
        <p:nvSpPr>
          <p:cNvPr id="3" name="Text Placeholder 2"/>
          <p:cNvSpPr>
            <a:spLocks noGrp="1"/>
          </p:cNvSpPr>
          <p:nvPr>
            <p:ph type="body" sz="quarter" idx="10"/>
          </p:nvPr>
        </p:nvSpPr>
        <p:spPr>
          <a:xfrm>
            <a:off x="239713" y="914400"/>
            <a:ext cx="8578850" cy="5486400"/>
          </a:xfrm>
        </p:spPr>
        <p:txBody>
          <a:bodyPr>
            <a:normAutofit/>
          </a:bodyPr>
          <a:lstStyle/>
          <a:p>
            <a:r>
              <a:rPr lang="en-US" sz="1800" dirty="0" smtClean="0"/>
              <a:t>IP multiplexing does not compress any packets (VoIP or otherwise)</a:t>
            </a:r>
          </a:p>
          <a:p>
            <a:r>
              <a:rPr lang="en-US" sz="1800" dirty="0" smtClean="0"/>
              <a:t>Method 1 - Tune the VoIP </a:t>
            </a:r>
            <a:r>
              <a:rPr lang="en-US" sz="1800" dirty="0" err="1" smtClean="0"/>
              <a:t>packetization</a:t>
            </a:r>
            <a:r>
              <a:rPr lang="en-US" sz="1800" dirty="0" smtClean="0"/>
              <a:t> rate</a:t>
            </a:r>
          </a:p>
          <a:p>
            <a:pPr marL="692150" lvl="1" indent="-285750">
              <a:buFont typeface="Arial"/>
              <a:buChar char="•"/>
            </a:pPr>
            <a:r>
              <a:rPr lang="en-US" sz="1400" dirty="0" smtClean="0"/>
              <a:t>Increase number of voice samples per packet</a:t>
            </a:r>
          </a:p>
          <a:p>
            <a:pPr marL="857250" lvl="2" indent="-285750">
              <a:buFont typeface="Arial"/>
              <a:buChar char="•"/>
            </a:pPr>
            <a:r>
              <a:rPr lang="en-US" sz="1200" dirty="0" smtClean="0"/>
              <a:t>Larger packets, but less overhead</a:t>
            </a:r>
          </a:p>
          <a:p>
            <a:pPr marL="692150" lvl="1" indent="-285750">
              <a:buFont typeface="Arial"/>
              <a:buChar char="•"/>
            </a:pPr>
            <a:r>
              <a:rPr lang="en-US" sz="1400" dirty="0" smtClean="0"/>
              <a:t>Supported by CUCM, CME, IP phones, gateways, CUBE</a:t>
            </a:r>
          </a:p>
          <a:p>
            <a:pPr marL="692150" lvl="1" indent="-285750">
              <a:buFont typeface="Arial"/>
              <a:buChar char="•"/>
            </a:pPr>
            <a:r>
              <a:rPr lang="en-US" sz="1400" dirty="0" smtClean="0"/>
              <a:t>Example, increase sample size from 20ms to 40ms:</a:t>
            </a:r>
          </a:p>
          <a:p>
            <a:endParaRPr lang="en-US" sz="1800" dirty="0"/>
          </a:p>
          <a:p>
            <a:endParaRPr lang="en-US" sz="1800" dirty="0" smtClean="0"/>
          </a:p>
          <a:p>
            <a:endParaRPr lang="en-US" sz="1800" dirty="0"/>
          </a:p>
          <a:p>
            <a:pPr marL="0" indent="0">
              <a:buNone/>
            </a:pPr>
            <a:r>
              <a:rPr lang="en-US" sz="1800" dirty="0"/>
              <a:t/>
            </a:r>
            <a:br>
              <a:rPr lang="en-US" sz="1800" dirty="0"/>
            </a:br>
            <a:endParaRPr lang="en-US" sz="1800" dirty="0"/>
          </a:p>
          <a:p>
            <a:r>
              <a:rPr lang="en-US" sz="1800" dirty="0" smtClean="0"/>
              <a:t>Method 2 - Leverage IP mux on data traffic to reduce </a:t>
            </a:r>
            <a:r>
              <a:rPr lang="en-US" sz="1800" dirty="0" err="1" smtClean="0"/>
              <a:t>IPsec</a:t>
            </a:r>
            <a:r>
              <a:rPr lang="en-US" sz="1800" dirty="0" smtClean="0"/>
              <a:t> overhead</a:t>
            </a:r>
          </a:p>
          <a:p>
            <a:pPr marL="692150" lvl="1" indent="-285750">
              <a:buFont typeface="Arial"/>
              <a:buChar char="•"/>
            </a:pPr>
            <a:r>
              <a:rPr lang="en-US" dirty="0" smtClean="0"/>
              <a:t>Saves </a:t>
            </a:r>
            <a:r>
              <a:rPr lang="en-US" dirty="0"/>
              <a:t>56 bytes per packet</a:t>
            </a:r>
          </a:p>
          <a:p>
            <a:pPr marL="692150" lvl="1" indent="-285750">
              <a:buFont typeface="Arial"/>
              <a:buChar char="•"/>
            </a:pPr>
            <a:r>
              <a:rPr lang="en-US" sz="1600" dirty="0" err="1"/>
              <a:t>cRTP</a:t>
            </a:r>
            <a:r>
              <a:rPr lang="en-US" sz="1600" dirty="0"/>
              <a:t> </a:t>
            </a:r>
            <a:r>
              <a:rPr lang="en-US" sz="1600" dirty="0" smtClean="0"/>
              <a:t>only saves </a:t>
            </a:r>
            <a:r>
              <a:rPr lang="en-US" sz="1600" dirty="0"/>
              <a:t>36 </a:t>
            </a:r>
            <a:r>
              <a:rPr lang="en-US" sz="1600" dirty="0" smtClean="0"/>
              <a:t>bytes </a:t>
            </a:r>
            <a:r>
              <a:rPr lang="en-US" sz="1600" dirty="0"/>
              <a:t>per packet </a:t>
            </a:r>
            <a:r>
              <a:rPr lang="en-US" sz="1600" dirty="0" smtClean="0"/>
              <a:t>and applies </a:t>
            </a:r>
            <a:r>
              <a:rPr lang="en-US" sz="1600" dirty="0"/>
              <a:t>only to Vo</a:t>
            </a:r>
            <a:r>
              <a:rPr lang="en-US" dirty="0"/>
              <a:t>IP</a:t>
            </a:r>
          </a:p>
          <a:p>
            <a:endParaRPr lang="en-US" sz="1800" dirty="0"/>
          </a:p>
        </p:txBody>
      </p:sp>
      <p:sp>
        <p:nvSpPr>
          <p:cNvPr id="4" name="TextBox 3"/>
          <p:cNvSpPr txBox="1"/>
          <p:nvPr/>
        </p:nvSpPr>
        <p:spPr>
          <a:xfrm>
            <a:off x="1371600" y="3173022"/>
            <a:ext cx="45720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err="1" smtClean="0">
                <a:solidFill>
                  <a:srgbClr val="061C23"/>
                </a:solidFill>
                <a:latin typeface="Courier"/>
                <a:cs typeface="Courier"/>
              </a:rPr>
              <a:t>hub#</a:t>
            </a:r>
            <a:r>
              <a:rPr lang="en-US" sz="1000" dirty="0" err="1">
                <a:solidFill>
                  <a:srgbClr val="061C23"/>
                </a:solidFill>
                <a:latin typeface="Courier"/>
                <a:cs typeface="Courier"/>
              </a:rPr>
              <a:t>show</a:t>
            </a:r>
            <a:r>
              <a:rPr lang="en-US" sz="1000" dirty="0">
                <a:solidFill>
                  <a:srgbClr val="061C23"/>
                </a:solidFill>
                <a:latin typeface="Courier"/>
                <a:cs typeface="Courier"/>
              </a:rPr>
              <a:t> </a:t>
            </a:r>
            <a:r>
              <a:rPr lang="en-US" sz="1000" dirty="0" err="1">
                <a:solidFill>
                  <a:srgbClr val="061C23"/>
                </a:solidFill>
                <a:latin typeface="Courier"/>
                <a:cs typeface="Courier"/>
              </a:rPr>
              <a:t>int</a:t>
            </a:r>
            <a:r>
              <a:rPr lang="en-US" sz="1000" dirty="0">
                <a:solidFill>
                  <a:srgbClr val="061C23"/>
                </a:solidFill>
                <a:latin typeface="Courier"/>
                <a:cs typeface="Courier"/>
              </a:rPr>
              <a:t> </a:t>
            </a:r>
            <a:r>
              <a:rPr lang="en-US" sz="1000" dirty="0" smtClean="0">
                <a:solidFill>
                  <a:srgbClr val="061C23"/>
                </a:solidFill>
                <a:latin typeface="Courier"/>
                <a:cs typeface="Courier"/>
              </a:rPr>
              <a:t>g0/2 </a:t>
            </a:r>
            <a:r>
              <a:rPr lang="en-US" sz="1000" dirty="0">
                <a:solidFill>
                  <a:srgbClr val="061C23"/>
                </a:solidFill>
                <a:latin typeface="Courier"/>
                <a:cs typeface="Courier"/>
              </a:rPr>
              <a:t>| </a:t>
            </a:r>
            <a:r>
              <a:rPr lang="en-US" sz="1000" dirty="0" err="1">
                <a:solidFill>
                  <a:srgbClr val="061C23"/>
                </a:solidFill>
                <a:latin typeface="Courier"/>
                <a:cs typeface="Courier"/>
              </a:rPr>
              <a:t>inc</a:t>
            </a:r>
            <a:r>
              <a:rPr lang="en-US" sz="1000" dirty="0">
                <a:solidFill>
                  <a:srgbClr val="061C23"/>
                </a:solidFill>
                <a:latin typeface="Courier"/>
                <a:cs typeface="Courier"/>
              </a:rPr>
              <a:t> rate</a:t>
            </a:r>
          </a:p>
          <a:p>
            <a:r>
              <a:rPr lang="en-US" sz="1000" dirty="0" smtClean="0">
                <a:solidFill>
                  <a:srgbClr val="061C23"/>
                </a:solidFill>
                <a:latin typeface="Courier"/>
                <a:cs typeface="Courier"/>
              </a:rPr>
              <a:t>  30 </a:t>
            </a:r>
            <a:r>
              <a:rPr lang="en-US" sz="1000" dirty="0">
                <a:solidFill>
                  <a:srgbClr val="061C23"/>
                </a:solidFill>
                <a:latin typeface="Courier"/>
                <a:cs typeface="Courier"/>
              </a:rPr>
              <a:t>second input rate </a:t>
            </a:r>
            <a:r>
              <a:rPr lang="en-US" sz="1000" b="1" dirty="0">
                <a:solidFill>
                  <a:srgbClr val="061C23"/>
                </a:solidFill>
                <a:latin typeface="Courier"/>
                <a:cs typeface="Courier"/>
              </a:rPr>
              <a:t>257000 bits/sec, </a:t>
            </a:r>
            <a:r>
              <a:rPr lang="en-US" sz="1000" dirty="0">
                <a:solidFill>
                  <a:srgbClr val="061C23"/>
                </a:solidFill>
                <a:latin typeface="Courier"/>
                <a:cs typeface="Courier"/>
              </a:rPr>
              <a:t>50 packets/sec</a:t>
            </a:r>
          </a:p>
          <a:p>
            <a:r>
              <a:rPr lang="en-US" sz="1000" dirty="0">
                <a:solidFill>
                  <a:srgbClr val="061C23"/>
                </a:solidFill>
                <a:latin typeface="Courier"/>
                <a:cs typeface="Courier"/>
              </a:rPr>
              <a:t>  30 second output rate </a:t>
            </a:r>
            <a:r>
              <a:rPr lang="en-US" sz="1000" b="1" dirty="0">
                <a:solidFill>
                  <a:srgbClr val="061C23"/>
                </a:solidFill>
                <a:latin typeface="Courier"/>
                <a:cs typeface="Courier"/>
              </a:rPr>
              <a:t>257000 bits/sec, </a:t>
            </a:r>
            <a:r>
              <a:rPr lang="en-US" sz="1000" dirty="0">
                <a:solidFill>
                  <a:srgbClr val="061C23"/>
                </a:solidFill>
                <a:latin typeface="Courier"/>
                <a:cs typeface="Courier"/>
              </a:rPr>
              <a:t>50 packets/</a:t>
            </a:r>
            <a:r>
              <a:rPr lang="en-US" sz="1000" dirty="0" smtClean="0">
                <a:solidFill>
                  <a:srgbClr val="061C23"/>
                </a:solidFill>
                <a:latin typeface="Courier"/>
                <a:cs typeface="Courier"/>
              </a:rPr>
              <a:t>sec</a:t>
            </a:r>
          </a:p>
        </p:txBody>
      </p:sp>
      <p:sp>
        <p:nvSpPr>
          <p:cNvPr id="5" name="TextBox 4"/>
          <p:cNvSpPr txBox="1"/>
          <p:nvPr/>
        </p:nvSpPr>
        <p:spPr>
          <a:xfrm>
            <a:off x="1371600" y="4163232"/>
            <a:ext cx="45720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err="1" smtClean="0">
                <a:solidFill>
                  <a:srgbClr val="061C23"/>
                </a:solidFill>
                <a:latin typeface="Courier"/>
                <a:cs typeface="Courier"/>
              </a:rPr>
              <a:t>hub#</a:t>
            </a:r>
            <a:r>
              <a:rPr lang="en-US" sz="1000" dirty="0" err="1">
                <a:solidFill>
                  <a:srgbClr val="061C23"/>
                </a:solidFill>
                <a:latin typeface="Courier"/>
                <a:cs typeface="Courier"/>
              </a:rPr>
              <a:t>sho</a:t>
            </a:r>
            <a:r>
              <a:rPr lang="en-US" sz="1000" dirty="0">
                <a:solidFill>
                  <a:srgbClr val="061C23"/>
                </a:solidFill>
                <a:latin typeface="Courier"/>
                <a:cs typeface="Courier"/>
              </a:rPr>
              <a:t> </a:t>
            </a:r>
            <a:r>
              <a:rPr lang="en-US" sz="1000" dirty="0" err="1">
                <a:solidFill>
                  <a:srgbClr val="061C23"/>
                </a:solidFill>
                <a:latin typeface="Courier"/>
                <a:cs typeface="Courier"/>
              </a:rPr>
              <a:t>int</a:t>
            </a:r>
            <a:r>
              <a:rPr lang="en-US" sz="1000" dirty="0">
                <a:solidFill>
                  <a:srgbClr val="061C23"/>
                </a:solidFill>
                <a:latin typeface="Courier"/>
                <a:cs typeface="Courier"/>
              </a:rPr>
              <a:t> </a:t>
            </a:r>
            <a:r>
              <a:rPr lang="en-US" sz="1000" dirty="0" smtClean="0">
                <a:solidFill>
                  <a:srgbClr val="061C23"/>
                </a:solidFill>
                <a:latin typeface="Courier"/>
                <a:cs typeface="Courier"/>
              </a:rPr>
              <a:t>g0/2 </a:t>
            </a:r>
            <a:r>
              <a:rPr lang="en-US" sz="1000" dirty="0">
                <a:solidFill>
                  <a:srgbClr val="061C23"/>
                </a:solidFill>
                <a:latin typeface="Courier"/>
                <a:cs typeface="Courier"/>
              </a:rPr>
              <a:t>| </a:t>
            </a:r>
            <a:r>
              <a:rPr lang="en-US" sz="1000" dirty="0" err="1">
                <a:solidFill>
                  <a:srgbClr val="061C23"/>
                </a:solidFill>
                <a:latin typeface="Courier"/>
                <a:cs typeface="Courier"/>
              </a:rPr>
              <a:t>inc</a:t>
            </a:r>
            <a:r>
              <a:rPr lang="en-US" sz="1000" dirty="0">
                <a:solidFill>
                  <a:srgbClr val="061C23"/>
                </a:solidFill>
                <a:latin typeface="Courier"/>
                <a:cs typeface="Courier"/>
              </a:rPr>
              <a:t> rate</a:t>
            </a:r>
          </a:p>
          <a:p>
            <a:r>
              <a:rPr lang="en-US" sz="1000" dirty="0" smtClean="0">
                <a:solidFill>
                  <a:srgbClr val="061C23"/>
                </a:solidFill>
                <a:latin typeface="Courier"/>
                <a:cs typeface="Courier"/>
              </a:rPr>
              <a:t>  30 </a:t>
            </a:r>
            <a:r>
              <a:rPr lang="en-US" sz="1000" dirty="0">
                <a:solidFill>
                  <a:srgbClr val="061C23"/>
                </a:solidFill>
                <a:latin typeface="Courier"/>
                <a:cs typeface="Courier"/>
              </a:rPr>
              <a:t>second input rate </a:t>
            </a:r>
            <a:r>
              <a:rPr lang="en-US" sz="1000" b="1" dirty="0">
                <a:solidFill>
                  <a:srgbClr val="061C23"/>
                </a:solidFill>
                <a:latin typeface="Courier"/>
                <a:cs typeface="Courier"/>
              </a:rPr>
              <a:t>169000 bits/sec</a:t>
            </a:r>
            <a:r>
              <a:rPr lang="en-US" sz="1000" dirty="0">
                <a:solidFill>
                  <a:srgbClr val="061C23"/>
                </a:solidFill>
                <a:latin typeface="Courier"/>
                <a:cs typeface="Courier"/>
              </a:rPr>
              <a:t>, 25 packets/sec</a:t>
            </a:r>
          </a:p>
          <a:p>
            <a:r>
              <a:rPr lang="en-US" sz="1000" dirty="0">
                <a:solidFill>
                  <a:srgbClr val="061C23"/>
                </a:solidFill>
                <a:latin typeface="Courier"/>
                <a:cs typeface="Courier"/>
              </a:rPr>
              <a:t>  30 second output rate </a:t>
            </a:r>
            <a:r>
              <a:rPr lang="en-US" sz="1000" b="1" dirty="0">
                <a:solidFill>
                  <a:srgbClr val="061C23"/>
                </a:solidFill>
                <a:latin typeface="Courier"/>
                <a:cs typeface="Courier"/>
              </a:rPr>
              <a:t>169000 bits/sec</a:t>
            </a:r>
            <a:r>
              <a:rPr lang="en-US" sz="1000" dirty="0">
                <a:solidFill>
                  <a:srgbClr val="061C23"/>
                </a:solidFill>
                <a:latin typeface="Courier"/>
                <a:cs typeface="Courier"/>
              </a:rPr>
              <a:t>, 25 packets/</a:t>
            </a:r>
            <a:r>
              <a:rPr lang="en-US" sz="1000" dirty="0" smtClean="0">
                <a:solidFill>
                  <a:srgbClr val="061C23"/>
                </a:solidFill>
                <a:latin typeface="Courier"/>
                <a:cs typeface="Courier"/>
              </a:rPr>
              <a:t>sec</a:t>
            </a:r>
            <a:endParaRPr lang="en-US" sz="1000" dirty="0">
              <a:solidFill>
                <a:srgbClr val="061C23"/>
              </a:solidFill>
              <a:latin typeface="Courier"/>
              <a:cs typeface="Courier"/>
            </a:endParaRPr>
          </a:p>
        </p:txBody>
      </p:sp>
      <p:sp>
        <p:nvSpPr>
          <p:cNvPr id="6" name="TextBox 5"/>
          <p:cNvSpPr txBox="1"/>
          <p:nvPr/>
        </p:nvSpPr>
        <p:spPr>
          <a:xfrm>
            <a:off x="1371600" y="2867832"/>
            <a:ext cx="2765676" cy="307777"/>
          </a:xfrm>
          <a:prstGeom prst="rect">
            <a:avLst/>
          </a:prstGeom>
          <a:noFill/>
        </p:spPr>
        <p:txBody>
          <a:bodyPr wrap="none" rtlCol="0">
            <a:spAutoFit/>
          </a:bodyPr>
          <a:lstStyle/>
          <a:p>
            <a:r>
              <a:rPr lang="en-US" sz="1400" dirty="0" smtClean="0">
                <a:solidFill>
                  <a:schemeClr val="accent3">
                    <a:lumMod val="10000"/>
                  </a:schemeClr>
                </a:solidFill>
              </a:rPr>
              <a:t>10 calls, 20ms rate, with IP mux:</a:t>
            </a:r>
            <a:endParaRPr lang="en-US" sz="1400" dirty="0">
              <a:solidFill>
                <a:schemeClr val="accent3">
                  <a:lumMod val="10000"/>
                </a:schemeClr>
              </a:solidFill>
            </a:endParaRPr>
          </a:p>
        </p:txBody>
      </p:sp>
      <p:sp>
        <p:nvSpPr>
          <p:cNvPr id="12" name="TextBox 11"/>
          <p:cNvSpPr txBox="1"/>
          <p:nvPr/>
        </p:nvSpPr>
        <p:spPr>
          <a:xfrm>
            <a:off x="1371600" y="3855455"/>
            <a:ext cx="2765676" cy="307777"/>
          </a:xfrm>
          <a:prstGeom prst="rect">
            <a:avLst/>
          </a:prstGeom>
          <a:noFill/>
        </p:spPr>
        <p:txBody>
          <a:bodyPr wrap="none" rtlCol="0">
            <a:spAutoFit/>
          </a:bodyPr>
          <a:lstStyle/>
          <a:p>
            <a:r>
              <a:rPr lang="en-US" sz="1400" dirty="0" smtClean="0">
                <a:solidFill>
                  <a:schemeClr val="accent3">
                    <a:lumMod val="10000"/>
                  </a:schemeClr>
                </a:solidFill>
              </a:rPr>
              <a:t>10 calls, 40ms rate, with IP mux:</a:t>
            </a:r>
            <a:endParaRPr lang="en-US" sz="1400" dirty="0">
              <a:solidFill>
                <a:schemeClr val="accent3">
                  <a:lumMod val="10000"/>
                </a:schemeClr>
              </a:solidFill>
            </a:endParaRPr>
          </a:p>
        </p:txBody>
      </p:sp>
      <p:sp>
        <p:nvSpPr>
          <p:cNvPr id="14" name="Line Callout 1 13"/>
          <p:cNvSpPr/>
          <p:nvPr/>
        </p:nvSpPr>
        <p:spPr>
          <a:xfrm>
            <a:off x="6553200" y="3172632"/>
            <a:ext cx="2209800" cy="457200"/>
          </a:xfrm>
          <a:prstGeom prst="borderCallout1">
            <a:avLst>
              <a:gd name="adj1" fmla="val 48467"/>
              <a:gd name="adj2" fmla="val 724"/>
              <a:gd name="adj3" fmla="val 77090"/>
              <a:gd name="adj4" fmla="val -36736"/>
            </a:avLst>
          </a:prstGeom>
          <a:solidFill>
            <a:schemeClr val="tx1">
              <a:lumMod val="20000"/>
              <a:lumOff val="80000"/>
            </a:schemeClr>
          </a:solidFill>
          <a:ln w="12700">
            <a:solidFill>
              <a:schemeClr val="accent3">
                <a:lumMod val="10000"/>
              </a:schemeClr>
            </a:solidFill>
            <a:headEnd type="none"/>
            <a:tailEnd type="triangle"/>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61C23"/>
                </a:solidFill>
              </a:rPr>
              <a:t>Hub Router, WAN-side interface</a:t>
            </a:r>
          </a:p>
          <a:p>
            <a:pPr algn="ctr"/>
            <a:r>
              <a:rPr lang="en-US" sz="1100" dirty="0" smtClean="0">
                <a:solidFill>
                  <a:srgbClr val="061C23"/>
                </a:solidFill>
              </a:rPr>
              <a:t>500 kbps consumed</a:t>
            </a:r>
          </a:p>
        </p:txBody>
      </p:sp>
      <p:sp>
        <p:nvSpPr>
          <p:cNvPr id="15" name="Line Callout 1 14"/>
          <p:cNvSpPr/>
          <p:nvPr/>
        </p:nvSpPr>
        <p:spPr>
          <a:xfrm>
            <a:off x="6553200" y="4010832"/>
            <a:ext cx="2209800" cy="609600"/>
          </a:xfrm>
          <a:prstGeom prst="borderCallout1">
            <a:avLst>
              <a:gd name="adj1" fmla="val 48467"/>
              <a:gd name="adj2" fmla="val 724"/>
              <a:gd name="adj3" fmla="val 79355"/>
              <a:gd name="adj4" fmla="val -40484"/>
            </a:avLst>
          </a:prstGeom>
          <a:solidFill>
            <a:schemeClr val="tx1">
              <a:lumMod val="20000"/>
              <a:lumOff val="80000"/>
            </a:schemeClr>
          </a:solidFill>
          <a:ln w="12700">
            <a:solidFill>
              <a:schemeClr val="accent3">
                <a:lumMod val="10000"/>
              </a:schemeClr>
            </a:solidFill>
            <a:headEnd type="none"/>
            <a:tailEnd type="triangle"/>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61C23"/>
                </a:solidFill>
              </a:rPr>
              <a:t>Hub Router, WAN-side interface</a:t>
            </a:r>
          </a:p>
          <a:p>
            <a:pPr algn="ctr"/>
            <a:r>
              <a:rPr lang="en-US" sz="1100" dirty="0" smtClean="0">
                <a:solidFill>
                  <a:srgbClr val="061C23"/>
                </a:solidFill>
              </a:rPr>
              <a:t>330 kbps consumed</a:t>
            </a:r>
          </a:p>
          <a:p>
            <a:pPr algn="ctr"/>
            <a:r>
              <a:rPr lang="en-US" sz="1100" dirty="0" smtClean="0">
                <a:solidFill>
                  <a:srgbClr val="061C23"/>
                </a:solidFill>
              </a:rPr>
              <a:t>34% bandwidth reduction</a:t>
            </a:r>
          </a:p>
        </p:txBody>
      </p:sp>
    </p:spTree>
    <p:extLst>
      <p:ext uri="{BB962C8B-B14F-4D97-AF65-F5344CB8AC3E}">
        <p14:creationId xmlns:p14="http://schemas.microsoft.com/office/powerpoint/2010/main" val="1004697742"/>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500"/>
                                        <p:tgtEl>
                                          <p:spTgt spid="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fade">
                                      <p:cBhvr>
                                        <p:cTn id="40" dur="500"/>
                                        <p:tgtEl>
                                          <p:spTgt spid="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500"/>
                                        <p:tgtEl>
                                          <p:spTgt spid="12"/>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500"/>
                                        <p:tgtEl>
                                          <p:spTgt spid="15"/>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Effect transition="in" filter="fade">
                                      <p:cBhvr>
                                        <p:cTn id="51" dur="500"/>
                                        <p:tgtEl>
                                          <p:spTgt spid="3">
                                            <p:txEl>
                                              <p:pRg st="10" end="10"/>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
                                            <p:txEl>
                                              <p:pRg st="11" end="11"/>
                                            </p:txEl>
                                          </p:spTgt>
                                        </p:tgtEl>
                                        <p:attrNameLst>
                                          <p:attrName>style.visibility</p:attrName>
                                        </p:attrNameLst>
                                      </p:cBhvr>
                                      <p:to>
                                        <p:strVal val="visible"/>
                                      </p:to>
                                    </p:set>
                                    <p:animEffect transition="in" filter="fade">
                                      <p:cBhvr>
                                        <p:cTn id="54" dur="500"/>
                                        <p:tgtEl>
                                          <p:spTgt spid="3">
                                            <p:txEl>
                                              <p:pRg st="11" end="11"/>
                                            </p:txEl>
                                          </p:spTgt>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Effect transition="in" filter="fade">
                                      <p:cBhvr>
                                        <p:cTn id="5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p:bldP spid="12" grpId="0"/>
      <p:bldP spid="14" grpId="0" animBg="1"/>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Configuration</a:t>
            </a:r>
            <a:endParaRPr lang="en-US" dirty="0"/>
          </a:p>
        </p:txBody>
      </p:sp>
    </p:spTree>
    <p:extLst>
      <p:ext uri="{BB962C8B-B14F-4D97-AF65-F5344CB8AC3E}">
        <p14:creationId xmlns:p14="http://schemas.microsoft.com/office/powerpoint/2010/main" val="2483597456"/>
      </p:ext>
    </p:extLst>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Configuration checklist</a:t>
            </a:r>
            <a:endParaRPr lang="en-US" dirty="0"/>
          </a:p>
        </p:txBody>
      </p:sp>
      <p:sp>
        <p:nvSpPr>
          <p:cNvPr id="7" name="Text Placeholder 6"/>
          <p:cNvSpPr>
            <a:spLocks noGrp="1"/>
          </p:cNvSpPr>
          <p:nvPr>
            <p:ph type="body" sz="quarter" idx="10"/>
          </p:nvPr>
        </p:nvSpPr>
        <p:spPr/>
        <p:txBody>
          <a:bodyPr>
            <a:normAutofit/>
          </a:bodyPr>
          <a:lstStyle/>
          <a:p>
            <a:r>
              <a:rPr lang="en-US" dirty="0" smtClean="0"/>
              <a:t>Create ACL to identify interesting traffic</a:t>
            </a:r>
          </a:p>
          <a:p>
            <a:r>
              <a:rPr lang="en-US" dirty="0" smtClean="0"/>
              <a:t>Create </a:t>
            </a:r>
            <a:r>
              <a:rPr lang="en-US" dirty="0" err="1" smtClean="0"/>
              <a:t>ip</a:t>
            </a:r>
            <a:r>
              <a:rPr lang="en-US" dirty="0" smtClean="0"/>
              <a:t> mux profile</a:t>
            </a:r>
          </a:p>
          <a:p>
            <a:pPr marL="692150" lvl="1" indent="-285750">
              <a:buFont typeface="Arial"/>
              <a:buChar char="•"/>
            </a:pPr>
            <a:r>
              <a:rPr lang="en-US" dirty="0" smtClean="0"/>
              <a:t>Attach ACL to profile</a:t>
            </a:r>
          </a:p>
          <a:p>
            <a:pPr marL="692150" lvl="1" indent="-285750">
              <a:buFont typeface="Arial"/>
              <a:buChar char="•"/>
            </a:pPr>
            <a:r>
              <a:rPr lang="en-US" dirty="0" smtClean="0"/>
              <a:t>Define source interface / address</a:t>
            </a:r>
          </a:p>
          <a:p>
            <a:pPr marL="692150" lvl="1" indent="-285750">
              <a:buFont typeface="Arial"/>
              <a:buChar char="•"/>
            </a:pPr>
            <a:r>
              <a:rPr lang="en-US" dirty="0" smtClean="0"/>
              <a:t>Define destination address</a:t>
            </a:r>
          </a:p>
          <a:p>
            <a:r>
              <a:rPr lang="en-US" dirty="0" smtClean="0"/>
              <a:t>Enable </a:t>
            </a:r>
            <a:r>
              <a:rPr lang="en-US" dirty="0" err="1" smtClean="0"/>
              <a:t>ip</a:t>
            </a:r>
            <a:r>
              <a:rPr lang="en-US" dirty="0" smtClean="0"/>
              <a:t> mux on egress interface</a:t>
            </a:r>
          </a:p>
          <a:p>
            <a:r>
              <a:rPr lang="en-US" dirty="0" smtClean="0"/>
              <a:t>Activate </a:t>
            </a:r>
            <a:r>
              <a:rPr lang="en-US" dirty="0" err="1" smtClean="0"/>
              <a:t>ip</a:t>
            </a:r>
            <a:r>
              <a:rPr lang="en-US" dirty="0" smtClean="0"/>
              <a:t> mux profile</a:t>
            </a:r>
          </a:p>
          <a:p>
            <a:r>
              <a:rPr lang="en-US" dirty="0" smtClean="0"/>
              <a:t>IP mux policies (optional)</a:t>
            </a:r>
            <a:endParaRPr lang="en-US" dirty="0"/>
          </a:p>
          <a:p>
            <a:r>
              <a:rPr lang="en-US" dirty="0" smtClean="0"/>
              <a:t>Additional commands (optional)</a:t>
            </a:r>
          </a:p>
        </p:txBody>
      </p:sp>
    </p:spTree>
    <p:extLst>
      <p:ext uri="{BB962C8B-B14F-4D97-AF65-F5344CB8AC3E}">
        <p14:creationId xmlns:p14="http://schemas.microsoft.com/office/powerpoint/2010/main" val="2314595358"/>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fade">
                                      <p:cBhvr>
                                        <p:cTn id="18" dur="500"/>
                                        <p:tgtEl>
                                          <p:spTgt spid="7">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animEffect transition="in" filter="fade">
                                      <p:cBhvr>
                                        <p:cTn id="21" dur="500"/>
                                        <p:tgtEl>
                                          <p:spTgt spid="7">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7">
                                            <p:txEl>
                                              <p:pRg st="5" end="5"/>
                                            </p:txEl>
                                          </p:spTgt>
                                        </p:tgtEl>
                                        <p:attrNameLst>
                                          <p:attrName>style.visibility</p:attrName>
                                        </p:attrNameLst>
                                      </p:cBhvr>
                                      <p:to>
                                        <p:strVal val="visible"/>
                                      </p:to>
                                    </p:set>
                                    <p:animEffect transition="in" filter="fade">
                                      <p:cBhvr>
                                        <p:cTn id="26" dur="500"/>
                                        <p:tgtEl>
                                          <p:spTgt spid="7">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Effect transition="in" filter="fade">
                                      <p:cBhvr>
                                        <p:cTn id="31" dur="500"/>
                                        <p:tgtEl>
                                          <p:spTgt spid="7">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7">
                                            <p:txEl>
                                              <p:pRg st="7" end="7"/>
                                            </p:txEl>
                                          </p:spTgt>
                                        </p:tgtEl>
                                        <p:attrNameLst>
                                          <p:attrName>style.visibility</p:attrName>
                                        </p:attrNameLst>
                                      </p:cBhvr>
                                      <p:to>
                                        <p:strVal val="visible"/>
                                      </p:to>
                                    </p:set>
                                    <p:animEffect transition="in" filter="fade">
                                      <p:cBhvr>
                                        <p:cTn id="36" dur="500"/>
                                        <p:tgtEl>
                                          <p:spTgt spid="7">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7">
                                            <p:txEl>
                                              <p:pRg st="8" end="8"/>
                                            </p:txEl>
                                          </p:spTgt>
                                        </p:tgtEl>
                                        <p:attrNameLst>
                                          <p:attrName>style.visibility</p:attrName>
                                        </p:attrNameLst>
                                      </p:cBhvr>
                                      <p:to>
                                        <p:strVal val="visible"/>
                                      </p:to>
                                    </p:set>
                                    <p:animEffect transition="in" filter="fade">
                                      <p:cBhvr>
                                        <p:cTn id="41"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0"/>
            <a:ext cx="8588861" cy="838200"/>
          </a:xfrm>
        </p:spPr>
        <p:txBody>
          <a:bodyPr/>
          <a:lstStyle/>
          <a:p>
            <a:r>
              <a:rPr lang="en-US" dirty="0" smtClean="0"/>
              <a:t>Creating ACLs for IP mux</a:t>
            </a:r>
            <a:endParaRPr lang="en-US" dirty="0"/>
          </a:p>
        </p:txBody>
      </p:sp>
      <p:sp>
        <p:nvSpPr>
          <p:cNvPr id="3" name="Text Placeholder 2"/>
          <p:cNvSpPr>
            <a:spLocks noGrp="1"/>
          </p:cNvSpPr>
          <p:nvPr>
            <p:ph type="body" sz="quarter" idx="10"/>
          </p:nvPr>
        </p:nvSpPr>
        <p:spPr>
          <a:xfrm>
            <a:off x="239713" y="914401"/>
            <a:ext cx="8578850" cy="5054600"/>
          </a:xfrm>
        </p:spPr>
        <p:txBody>
          <a:bodyPr>
            <a:normAutofit/>
          </a:bodyPr>
          <a:lstStyle/>
          <a:p>
            <a:r>
              <a:rPr lang="en-US" dirty="0" smtClean="0"/>
              <a:t>Access lists are used to identify interesting traffic</a:t>
            </a:r>
          </a:p>
          <a:p>
            <a:r>
              <a:rPr lang="en-US" dirty="0" smtClean="0"/>
              <a:t>Numbered and named lists are supported</a:t>
            </a:r>
          </a:p>
          <a:p>
            <a:r>
              <a:rPr lang="en-US" dirty="0" smtClean="0"/>
              <a:t>Access list criteria is restricted, use only:</a:t>
            </a:r>
          </a:p>
          <a:p>
            <a:pPr marL="692150" lvl="1" indent="-285750">
              <a:buFont typeface="Arial"/>
              <a:buChar char="•"/>
            </a:pPr>
            <a:r>
              <a:rPr lang="en-US" dirty="0" smtClean="0"/>
              <a:t>Destination IP address</a:t>
            </a:r>
          </a:p>
          <a:p>
            <a:pPr marL="692150" lvl="1" indent="-285750">
              <a:buFont typeface="Arial"/>
              <a:buChar char="•"/>
            </a:pPr>
            <a:r>
              <a:rPr lang="en-US" dirty="0" smtClean="0"/>
              <a:t>Destination port (or port range)</a:t>
            </a:r>
          </a:p>
          <a:p>
            <a:pPr marL="692150" lvl="1" indent="-285750">
              <a:buFont typeface="Arial"/>
              <a:buChar char="•"/>
            </a:pPr>
            <a:r>
              <a:rPr lang="en-US" dirty="0" smtClean="0"/>
              <a:t>Protocol</a:t>
            </a:r>
          </a:p>
          <a:p>
            <a:pPr marL="692150" lvl="1" indent="-285750">
              <a:buFont typeface="Arial"/>
              <a:buChar char="•"/>
            </a:pPr>
            <a:r>
              <a:rPr lang="en-US" dirty="0" smtClean="0"/>
              <a:t>DSCP</a:t>
            </a:r>
          </a:p>
          <a:p>
            <a:r>
              <a:rPr lang="en-US" dirty="0" smtClean="0"/>
              <a:t>Do not create overlapping / ambiguous ACLs</a:t>
            </a:r>
          </a:p>
          <a:p>
            <a:r>
              <a:rPr lang="en-US" dirty="0" smtClean="0"/>
              <a:t>Any time changes are made to an ACL already attached to a profile that profile </a:t>
            </a:r>
            <a:r>
              <a:rPr lang="en-US" b="1" dirty="0" smtClean="0"/>
              <a:t>MUST</a:t>
            </a:r>
            <a:r>
              <a:rPr lang="en-US" dirty="0" smtClean="0"/>
              <a:t> be reset with “shutdown / no shutdown”</a:t>
            </a:r>
          </a:p>
          <a:p>
            <a:pPr marL="692150" lvl="1" indent="-285750">
              <a:buFont typeface="Arial"/>
              <a:buChar char="•"/>
            </a:pPr>
            <a:r>
              <a:rPr lang="en-US" dirty="0" smtClean="0"/>
              <a:t>Console messages will remind you which profile to reset:</a:t>
            </a:r>
          </a:p>
          <a:p>
            <a:pPr lvl="1"/>
            <a:endParaRPr lang="en-US" dirty="0"/>
          </a:p>
        </p:txBody>
      </p:sp>
      <p:sp>
        <p:nvSpPr>
          <p:cNvPr id="4" name="TextBox 3"/>
          <p:cNvSpPr txBox="1"/>
          <p:nvPr/>
        </p:nvSpPr>
        <p:spPr>
          <a:xfrm>
            <a:off x="1752600" y="5486400"/>
            <a:ext cx="6172200" cy="246221"/>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a:solidFill>
                  <a:srgbClr val="061C23"/>
                </a:solidFill>
                <a:latin typeface="Courier"/>
                <a:cs typeface="Courier"/>
              </a:rPr>
              <a:t>% You must shut/no shut profile </a:t>
            </a:r>
            <a:r>
              <a:rPr lang="en-US" sz="1000" b="1" dirty="0" smtClean="0">
                <a:solidFill>
                  <a:srgbClr val="061C23"/>
                </a:solidFill>
                <a:latin typeface="Courier"/>
                <a:cs typeface="Courier"/>
              </a:rPr>
              <a:t>profile-1</a:t>
            </a:r>
            <a:r>
              <a:rPr lang="en-US" sz="1000" dirty="0" smtClean="0">
                <a:solidFill>
                  <a:srgbClr val="061C23"/>
                </a:solidFill>
                <a:latin typeface="Courier"/>
                <a:cs typeface="Courier"/>
              </a:rPr>
              <a:t> to </a:t>
            </a:r>
            <a:r>
              <a:rPr lang="en-US" sz="1000" dirty="0">
                <a:solidFill>
                  <a:srgbClr val="061C23"/>
                </a:solidFill>
                <a:latin typeface="Courier"/>
                <a:cs typeface="Courier"/>
              </a:rPr>
              <a:t>use this ACL for IP Multiplexing.</a:t>
            </a:r>
            <a:endParaRPr lang="en-US" sz="1000" dirty="0" smtClean="0">
              <a:solidFill>
                <a:srgbClr val="061C23"/>
              </a:solidFill>
              <a:latin typeface="Courier"/>
              <a:cs typeface="Courier"/>
            </a:endParaRPr>
          </a:p>
        </p:txBody>
      </p:sp>
    </p:spTree>
    <p:extLst>
      <p:ext uri="{BB962C8B-B14F-4D97-AF65-F5344CB8AC3E}">
        <p14:creationId xmlns:p14="http://schemas.microsoft.com/office/powerpoint/2010/main" val="1457745897"/>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500"/>
                                        <p:tgtEl>
                                          <p:spTgt spid="3">
                                            <p:txEl>
                                              <p:pRg st="8" end="8"/>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childTnLst>
                          </p:cTn>
                        </p:par>
                        <p:par>
                          <p:cTn id="43" fill="hold">
                            <p:stCondLst>
                              <p:cond delay="500"/>
                            </p:stCondLst>
                            <p:childTnLst>
                              <p:par>
                                <p:cTn id="44" presetID="10" presetClass="entr" presetSubtype="0" fill="hold" grpId="0" nodeType="afterEffect">
                                  <p:stCondLst>
                                    <p:cond delay="0"/>
                                  </p:stCondLst>
                                  <p:childTnLst>
                                    <p:set>
                                      <p:cBhvr>
                                        <p:cTn id="45" dur="1" fill="hold">
                                          <p:stCondLst>
                                            <p:cond delay="0"/>
                                          </p:stCondLst>
                                        </p:cTn>
                                        <p:tgtEl>
                                          <p:spTgt spid="4"/>
                                        </p:tgtEl>
                                        <p:attrNameLst>
                                          <p:attrName>style.visibility</p:attrName>
                                        </p:attrNameLst>
                                      </p:cBhvr>
                                      <p:to>
                                        <p:strVal val="visible"/>
                                      </p:to>
                                    </p:set>
                                    <p:animEffect transition="in" filter="fade">
                                      <p:cBhvr>
                                        <p:cTn id="4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 mux profiles</a:t>
            </a:r>
            <a:endParaRPr lang="en-US" dirty="0"/>
          </a:p>
        </p:txBody>
      </p:sp>
      <p:sp>
        <p:nvSpPr>
          <p:cNvPr id="3" name="Text Placeholder 2"/>
          <p:cNvSpPr>
            <a:spLocks noGrp="1"/>
          </p:cNvSpPr>
          <p:nvPr>
            <p:ph type="body" sz="quarter" idx="10"/>
          </p:nvPr>
        </p:nvSpPr>
        <p:spPr/>
        <p:txBody>
          <a:bodyPr/>
          <a:lstStyle/>
          <a:p>
            <a:r>
              <a:rPr lang="en-US" dirty="0" smtClean="0"/>
              <a:t>Creates a point-to-point IP mux connection</a:t>
            </a:r>
            <a:endParaRPr lang="en-US" dirty="0"/>
          </a:p>
          <a:p>
            <a:r>
              <a:rPr lang="en-US" dirty="0" smtClean="0"/>
              <a:t>Profiles start in “shutdown” state</a:t>
            </a:r>
          </a:p>
          <a:p>
            <a:pPr marL="692150" lvl="1" indent="-285750">
              <a:buFont typeface="Arial"/>
              <a:buChar char="•"/>
            </a:pPr>
            <a:r>
              <a:rPr lang="en-US" dirty="0" smtClean="0"/>
              <a:t>multiplex operation </a:t>
            </a:r>
            <a:r>
              <a:rPr lang="en-US" b="1" i="1" dirty="0" smtClean="0"/>
              <a:t>will not </a:t>
            </a:r>
            <a:r>
              <a:rPr lang="en-US" dirty="0" smtClean="0"/>
              <a:t>happen when profile is shutdown</a:t>
            </a:r>
          </a:p>
          <a:p>
            <a:pPr marL="692150" lvl="1" indent="-285750">
              <a:buFont typeface="Arial"/>
              <a:buChar char="•"/>
            </a:pPr>
            <a:r>
              <a:rPr lang="en-US" dirty="0" err="1" smtClean="0"/>
              <a:t>demultiplex</a:t>
            </a:r>
            <a:r>
              <a:rPr lang="en-US" dirty="0" smtClean="0"/>
              <a:t> operation </a:t>
            </a:r>
            <a:r>
              <a:rPr lang="en-US" b="1" i="1" dirty="0" smtClean="0"/>
              <a:t>will </a:t>
            </a:r>
            <a:r>
              <a:rPr lang="en-US" dirty="0" smtClean="0"/>
              <a:t>happen with profile shutdown</a:t>
            </a:r>
          </a:p>
          <a:p>
            <a:pPr marL="692150" lvl="1" indent="-285750">
              <a:buFont typeface="Arial"/>
              <a:buChar char="•"/>
            </a:pPr>
            <a:r>
              <a:rPr lang="en-US" dirty="0" smtClean="0"/>
              <a:t>Configure </a:t>
            </a:r>
            <a:r>
              <a:rPr lang="en-US" b="1" i="1" dirty="0" smtClean="0"/>
              <a:t>BOTH</a:t>
            </a:r>
            <a:r>
              <a:rPr lang="en-US" dirty="0" smtClean="0"/>
              <a:t> routers before issuing “no shut” on the respective profiles</a:t>
            </a:r>
          </a:p>
          <a:p>
            <a:r>
              <a:rPr lang="en-US" dirty="0" smtClean="0"/>
              <a:t>Profiles have global scope</a:t>
            </a:r>
            <a:endParaRPr lang="en-US" dirty="0"/>
          </a:p>
          <a:p>
            <a:pPr marL="692150" lvl="1" indent="-285750">
              <a:buFont typeface="Arial"/>
              <a:buChar char="•"/>
            </a:pPr>
            <a:r>
              <a:rPr lang="en-US" dirty="0" smtClean="0"/>
              <a:t>all profiles apply to all interfaces with “</a:t>
            </a:r>
            <a:r>
              <a:rPr lang="en-US" dirty="0" err="1" smtClean="0"/>
              <a:t>ip</a:t>
            </a:r>
            <a:r>
              <a:rPr lang="en-US" dirty="0" smtClean="0"/>
              <a:t> mux” configured</a:t>
            </a:r>
          </a:p>
          <a:p>
            <a:r>
              <a:rPr lang="en-US" dirty="0" smtClean="0"/>
              <a:t>Source / destination addresses must match at each end</a:t>
            </a:r>
          </a:p>
          <a:p>
            <a:pPr marL="692150" lvl="1" indent="-285750">
              <a:buFont typeface="Arial"/>
              <a:buChar char="•"/>
            </a:pPr>
            <a:r>
              <a:rPr lang="en-US" dirty="0" smtClean="0"/>
              <a:t>Incoming </a:t>
            </a:r>
            <a:r>
              <a:rPr lang="en-US" dirty="0" err="1" smtClean="0"/>
              <a:t>superframes</a:t>
            </a:r>
            <a:r>
              <a:rPr lang="en-US" dirty="0" smtClean="0"/>
              <a:t> will be ignored otherwise</a:t>
            </a:r>
          </a:p>
        </p:txBody>
      </p:sp>
      <p:sp>
        <p:nvSpPr>
          <p:cNvPr id="4" name="Text Placeholder 3"/>
          <p:cNvSpPr>
            <a:spLocks noGrp="1"/>
          </p:cNvSpPr>
          <p:nvPr>
            <p:ph type="body" sz="quarter" idx="11"/>
          </p:nvPr>
        </p:nvSpPr>
        <p:spPr/>
        <p:txBody>
          <a:bodyPr/>
          <a:lstStyle/>
          <a:p>
            <a:r>
              <a:rPr lang="en-US" dirty="0" smtClean="0"/>
              <a:t>Mandatory items</a:t>
            </a:r>
          </a:p>
          <a:p>
            <a:pPr marL="692150" lvl="1" indent="-285750">
              <a:buFont typeface="Arial"/>
              <a:buChar char="•"/>
            </a:pPr>
            <a:r>
              <a:rPr lang="en-US" dirty="0" smtClean="0"/>
              <a:t>source address</a:t>
            </a:r>
          </a:p>
          <a:p>
            <a:pPr marL="692150" lvl="1" indent="-285750">
              <a:buFont typeface="Arial"/>
              <a:buChar char="•"/>
            </a:pPr>
            <a:r>
              <a:rPr lang="en-US" dirty="0" smtClean="0"/>
              <a:t>destination address</a:t>
            </a:r>
          </a:p>
          <a:p>
            <a:pPr marL="692150" lvl="1" indent="-285750">
              <a:buFont typeface="Arial"/>
              <a:buChar char="•"/>
            </a:pPr>
            <a:r>
              <a:rPr lang="en-US" dirty="0" smtClean="0"/>
              <a:t>access-list</a:t>
            </a:r>
          </a:p>
        </p:txBody>
      </p:sp>
      <p:sp>
        <p:nvSpPr>
          <p:cNvPr id="5" name="TextBox 4"/>
          <p:cNvSpPr txBox="1"/>
          <p:nvPr/>
        </p:nvSpPr>
        <p:spPr>
          <a:xfrm>
            <a:off x="4724400" y="2743200"/>
            <a:ext cx="3962400" cy="1938992"/>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err="1">
                <a:solidFill>
                  <a:srgbClr val="061C23"/>
                </a:solidFill>
                <a:latin typeface="Courier"/>
                <a:cs typeface="Courier"/>
              </a:rPr>
              <a:t>ip</a:t>
            </a:r>
            <a:r>
              <a:rPr lang="en-US" sz="1000" dirty="0">
                <a:solidFill>
                  <a:srgbClr val="061C23"/>
                </a:solidFill>
                <a:latin typeface="Courier"/>
                <a:cs typeface="Courier"/>
              </a:rPr>
              <a:t> mux profile </a:t>
            </a:r>
            <a:r>
              <a:rPr lang="en-US" sz="1000" dirty="0" err="1">
                <a:solidFill>
                  <a:srgbClr val="061C23"/>
                </a:solidFill>
                <a:latin typeface="Courier"/>
                <a:cs typeface="Courier"/>
              </a:rPr>
              <a:t>rtp</a:t>
            </a:r>
            <a:endParaRPr lang="en-US" sz="1000" dirty="0">
              <a:solidFill>
                <a:srgbClr val="061C23"/>
              </a:solidFill>
              <a:latin typeface="Courier"/>
              <a:cs typeface="Courier"/>
            </a:endParaRPr>
          </a:p>
          <a:p>
            <a:r>
              <a:rPr lang="en-US" sz="1000" dirty="0">
                <a:solidFill>
                  <a:srgbClr val="061C23"/>
                </a:solidFill>
                <a:latin typeface="Courier"/>
                <a:cs typeface="Courier"/>
              </a:rPr>
              <a:t>  destination 20.1.1.2</a:t>
            </a:r>
          </a:p>
          <a:p>
            <a:r>
              <a:rPr lang="en-US" sz="1000" dirty="0">
                <a:solidFill>
                  <a:srgbClr val="061C23"/>
                </a:solidFill>
                <a:latin typeface="Courier"/>
                <a:cs typeface="Courier"/>
              </a:rPr>
              <a:t>  source </a:t>
            </a:r>
            <a:r>
              <a:rPr lang="en-US" sz="1000" dirty="0" smtClean="0">
                <a:solidFill>
                  <a:srgbClr val="061C23"/>
                </a:solidFill>
                <a:latin typeface="Courier"/>
                <a:cs typeface="Courier"/>
              </a:rPr>
              <a:t>interface g0/0</a:t>
            </a:r>
            <a:endParaRPr lang="en-US" sz="1000" dirty="0">
              <a:solidFill>
                <a:srgbClr val="061C23"/>
              </a:solidFill>
              <a:latin typeface="Courier"/>
              <a:cs typeface="Courier"/>
            </a:endParaRPr>
          </a:p>
          <a:p>
            <a:r>
              <a:rPr lang="en-US" sz="1000" dirty="0">
                <a:solidFill>
                  <a:srgbClr val="061C23"/>
                </a:solidFill>
                <a:latin typeface="Courier"/>
                <a:cs typeface="Courier"/>
              </a:rPr>
              <a:t>  access-list </a:t>
            </a:r>
            <a:r>
              <a:rPr lang="en-US" sz="1000" dirty="0" smtClean="0">
                <a:solidFill>
                  <a:srgbClr val="061C23"/>
                </a:solidFill>
                <a:latin typeface="Courier"/>
                <a:cs typeface="Courier"/>
              </a:rPr>
              <a:t>mux-</a:t>
            </a:r>
            <a:r>
              <a:rPr lang="en-US" sz="1000" dirty="0" err="1" smtClean="0">
                <a:solidFill>
                  <a:srgbClr val="061C23"/>
                </a:solidFill>
                <a:latin typeface="Courier"/>
                <a:cs typeface="Courier"/>
              </a:rPr>
              <a:t>rtp</a:t>
            </a:r>
            <a:endParaRPr lang="en-US" sz="1000" dirty="0">
              <a:solidFill>
                <a:srgbClr val="061C23"/>
              </a:solidFill>
              <a:latin typeface="Courier"/>
              <a:cs typeface="Courier"/>
            </a:endParaRPr>
          </a:p>
          <a:p>
            <a:r>
              <a:rPr lang="en-US" sz="1000" dirty="0">
                <a:solidFill>
                  <a:srgbClr val="061C23"/>
                </a:solidFill>
                <a:latin typeface="Courier"/>
                <a:cs typeface="Courier"/>
              </a:rPr>
              <a:t>  no </a:t>
            </a:r>
            <a:r>
              <a:rPr lang="en-US" sz="1000" dirty="0" smtClean="0">
                <a:solidFill>
                  <a:srgbClr val="061C23"/>
                </a:solidFill>
                <a:latin typeface="Courier"/>
                <a:cs typeface="Courier"/>
              </a:rPr>
              <a:t>shutdown</a:t>
            </a:r>
          </a:p>
          <a:p>
            <a:r>
              <a:rPr lang="en-US" sz="1000" dirty="0">
                <a:solidFill>
                  <a:srgbClr val="061C23"/>
                </a:solidFill>
                <a:latin typeface="Courier"/>
                <a:cs typeface="Courier"/>
              </a:rPr>
              <a:t>!</a:t>
            </a:r>
          </a:p>
          <a:p>
            <a:r>
              <a:rPr lang="en-US" sz="1000" dirty="0" err="1">
                <a:solidFill>
                  <a:srgbClr val="061C23"/>
                </a:solidFill>
                <a:latin typeface="Courier"/>
                <a:cs typeface="Courier"/>
              </a:rPr>
              <a:t>ip</a:t>
            </a:r>
            <a:r>
              <a:rPr lang="en-US" sz="1000" dirty="0">
                <a:solidFill>
                  <a:srgbClr val="061C23"/>
                </a:solidFill>
                <a:latin typeface="Courier"/>
                <a:cs typeface="Courier"/>
              </a:rPr>
              <a:t> mux profile </a:t>
            </a:r>
            <a:r>
              <a:rPr lang="en-US" sz="1000" dirty="0" err="1">
                <a:solidFill>
                  <a:srgbClr val="061C23"/>
                </a:solidFill>
                <a:latin typeface="Courier"/>
                <a:cs typeface="Courier"/>
              </a:rPr>
              <a:t>sjc</a:t>
            </a:r>
            <a:endParaRPr lang="en-US" sz="1000" dirty="0">
              <a:solidFill>
                <a:srgbClr val="061C23"/>
              </a:solidFill>
              <a:latin typeface="Courier"/>
              <a:cs typeface="Courier"/>
            </a:endParaRPr>
          </a:p>
          <a:p>
            <a:r>
              <a:rPr lang="en-US" sz="1000" dirty="0">
                <a:solidFill>
                  <a:srgbClr val="061C23"/>
                </a:solidFill>
                <a:latin typeface="Courier"/>
                <a:cs typeface="Courier"/>
              </a:rPr>
              <a:t>  destination 30.1.1.2</a:t>
            </a:r>
          </a:p>
          <a:p>
            <a:r>
              <a:rPr lang="en-US" sz="1000" dirty="0">
                <a:solidFill>
                  <a:srgbClr val="061C23"/>
                </a:solidFill>
                <a:latin typeface="Courier"/>
                <a:cs typeface="Courier"/>
              </a:rPr>
              <a:t>  source </a:t>
            </a:r>
            <a:r>
              <a:rPr lang="en-US" sz="1000" dirty="0" smtClean="0">
                <a:solidFill>
                  <a:srgbClr val="061C23"/>
                </a:solidFill>
                <a:latin typeface="Courier"/>
                <a:cs typeface="Courier"/>
              </a:rPr>
              <a:t>interface g0/1</a:t>
            </a:r>
            <a:endParaRPr lang="en-US" sz="1000" dirty="0">
              <a:solidFill>
                <a:srgbClr val="061C23"/>
              </a:solidFill>
              <a:latin typeface="Courier"/>
              <a:cs typeface="Courier"/>
            </a:endParaRPr>
          </a:p>
          <a:p>
            <a:r>
              <a:rPr lang="en-US" sz="1000" dirty="0">
                <a:solidFill>
                  <a:srgbClr val="061C23"/>
                </a:solidFill>
                <a:latin typeface="Courier"/>
                <a:cs typeface="Courier"/>
              </a:rPr>
              <a:t>  access-list </a:t>
            </a:r>
            <a:r>
              <a:rPr lang="en-US" sz="1000" dirty="0" smtClean="0">
                <a:solidFill>
                  <a:srgbClr val="061C23"/>
                </a:solidFill>
                <a:latin typeface="Courier"/>
                <a:cs typeface="Courier"/>
              </a:rPr>
              <a:t>mux-</a:t>
            </a:r>
            <a:r>
              <a:rPr lang="en-US" sz="1000" dirty="0" err="1" smtClean="0">
                <a:solidFill>
                  <a:srgbClr val="061C23"/>
                </a:solidFill>
                <a:latin typeface="Courier"/>
                <a:cs typeface="Courier"/>
              </a:rPr>
              <a:t>sjc</a:t>
            </a:r>
            <a:endParaRPr lang="en-US" sz="1000" dirty="0">
              <a:solidFill>
                <a:srgbClr val="061C23"/>
              </a:solidFill>
              <a:latin typeface="Courier"/>
              <a:cs typeface="Courier"/>
            </a:endParaRPr>
          </a:p>
          <a:p>
            <a:r>
              <a:rPr lang="en-US" sz="1000" dirty="0">
                <a:solidFill>
                  <a:srgbClr val="061C23"/>
                </a:solidFill>
                <a:latin typeface="Courier"/>
                <a:cs typeface="Courier"/>
              </a:rPr>
              <a:t>  no shutdown</a:t>
            </a:r>
          </a:p>
          <a:p>
            <a:r>
              <a:rPr lang="en-US" sz="1000" dirty="0">
                <a:solidFill>
                  <a:srgbClr val="061C23"/>
                </a:solidFill>
                <a:latin typeface="Courier"/>
                <a:cs typeface="Courier"/>
              </a:rPr>
              <a:t>!</a:t>
            </a:r>
            <a:endParaRPr lang="en-US" sz="1000" dirty="0" smtClean="0">
              <a:solidFill>
                <a:srgbClr val="061C23"/>
              </a:solidFill>
              <a:latin typeface="Courier"/>
              <a:cs typeface="Courier"/>
            </a:endParaRPr>
          </a:p>
        </p:txBody>
      </p:sp>
    </p:spTree>
    <p:extLst>
      <p:ext uri="{BB962C8B-B14F-4D97-AF65-F5344CB8AC3E}">
        <p14:creationId xmlns:p14="http://schemas.microsoft.com/office/powerpoint/2010/main" val="809272118"/>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0" end="0"/>
                                            </p:txEl>
                                          </p:spTgt>
                                        </p:tgtEl>
                                        <p:attrNameLst>
                                          <p:attrName>style.visibility</p:attrName>
                                        </p:attrNameLst>
                                      </p:cBhvr>
                                      <p:to>
                                        <p:strVal val="visible"/>
                                      </p:to>
                                    </p:set>
                                    <p:animEffect transition="in" filter="fade">
                                      <p:cBhvr>
                                        <p:cTn id="52" dur="500"/>
                                        <p:tgtEl>
                                          <p:spTgt spid="4">
                                            <p:txEl>
                                              <p:pRg st="0" end="0"/>
                                            </p:tx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4">
                                            <p:txEl>
                                              <p:pRg st="1" end="1"/>
                                            </p:txEl>
                                          </p:spTgt>
                                        </p:tgtEl>
                                        <p:attrNameLst>
                                          <p:attrName>style.visibility</p:attrName>
                                        </p:attrNameLst>
                                      </p:cBhvr>
                                      <p:to>
                                        <p:strVal val="visible"/>
                                      </p:to>
                                    </p:set>
                                    <p:animEffect transition="in" filter="fade">
                                      <p:cBhvr>
                                        <p:cTn id="55" dur="500"/>
                                        <p:tgtEl>
                                          <p:spTgt spid="4">
                                            <p:txEl>
                                              <p:pRg st="1" end="1"/>
                                            </p:txEl>
                                          </p:spTgt>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4">
                                            <p:txEl>
                                              <p:pRg st="2" end="2"/>
                                            </p:txEl>
                                          </p:spTgt>
                                        </p:tgtEl>
                                        <p:attrNameLst>
                                          <p:attrName>style.visibility</p:attrName>
                                        </p:attrNameLst>
                                      </p:cBhvr>
                                      <p:to>
                                        <p:strVal val="visible"/>
                                      </p:to>
                                    </p:set>
                                    <p:animEffect transition="in" filter="fade">
                                      <p:cBhvr>
                                        <p:cTn id="58" dur="500"/>
                                        <p:tgtEl>
                                          <p:spTgt spid="4">
                                            <p:txEl>
                                              <p:pRg st="2" end="2"/>
                                            </p:txEl>
                                          </p:spTgt>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4">
                                            <p:txEl>
                                              <p:pRg st="3" end="3"/>
                                            </p:txEl>
                                          </p:spTgt>
                                        </p:tgtEl>
                                        <p:attrNameLst>
                                          <p:attrName>style.visibility</p:attrName>
                                        </p:attrNameLst>
                                      </p:cBhvr>
                                      <p:to>
                                        <p:strVal val="visible"/>
                                      </p:to>
                                    </p:set>
                                    <p:animEffect transition="in" filter="fade">
                                      <p:cBhvr>
                                        <p:cTn id="61" dur="500"/>
                                        <p:tgtEl>
                                          <p:spTgt spid="4">
                                            <p:txEl>
                                              <p:pRg st="3" end="3"/>
                                            </p:txEl>
                                          </p:spTgt>
                                        </p:tgtEl>
                                      </p:cBhvr>
                                    </p:animEffect>
                                  </p:childTnLst>
                                </p:cTn>
                              </p:par>
                            </p:childTnLst>
                          </p:cTn>
                        </p:par>
                        <p:par>
                          <p:cTn id="62" fill="hold">
                            <p:stCondLst>
                              <p:cond delay="500"/>
                            </p:stCondLst>
                            <p:childTnLst>
                              <p:par>
                                <p:cTn id="63" presetID="10" presetClass="entr" presetSubtype="0" fill="hold" grpId="0" nodeType="afterEffect">
                                  <p:stCondLst>
                                    <p:cond delay="0"/>
                                  </p:stCondLst>
                                  <p:childTnLst>
                                    <p:set>
                                      <p:cBhvr>
                                        <p:cTn id="64" dur="1" fill="hold">
                                          <p:stCondLst>
                                            <p:cond delay="0"/>
                                          </p:stCondLst>
                                        </p:cTn>
                                        <p:tgtEl>
                                          <p:spTgt spid="5"/>
                                        </p:tgtEl>
                                        <p:attrNameLst>
                                          <p:attrName>style.visibility</p:attrName>
                                        </p:attrNameLst>
                                      </p:cBhvr>
                                      <p:to>
                                        <p:strVal val="visible"/>
                                      </p:to>
                                    </p:set>
                                    <p:animEffect transition="in" filter="fade">
                                      <p:cBhvr>
                                        <p:cTn id="6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build="p"/>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Enable mux on egress interface</a:t>
            </a:r>
            <a:endParaRPr lang="en-US" dirty="0"/>
          </a:p>
        </p:txBody>
      </p:sp>
      <p:sp>
        <p:nvSpPr>
          <p:cNvPr id="6" name="Text Placeholder 5"/>
          <p:cNvSpPr>
            <a:spLocks noGrp="1"/>
          </p:cNvSpPr>
          <p:nvPr>
            <p:ph type="body" sz="quarter" idx="10"/>
          </p:nvPr>
        </p:nvSpPr>
        <p:spPr/>
        <p:txBody>
          <a:bodyPr/>
          <a:lstStyle/>
          <a:p>
            <a:r>
              <a:rPr lang="en-US" dirty="0" smtClean="0"/>
              <a:t>Mux is enabled on a per interface basis</a:t>
            </a:r>
          </a:p>
          <a:p>
            <a:r>
              <a:rPr lang="en-US" dirty="0" smtClean="0"/>
              <a:t>All profiles are evaluated by any interface with mux enabled</a:t>
            </a:r>
          </a:p>
          <a:p>
            <a:r>
              <a:rPr lang="en-US" dirty="0" smtClean="0"/>
              <a:t>Supported interface types</a:t>
            </a:r>
          </a:p>
          <a:p>
            <a:pPr marL="692150" lvl="1" indent="-285750">
              <a:buFont typeface="Arial"/>
              <a:buChar char="•"/>
            </a:pPr>
            <a:r>
              <a:rPr lang="en-US" dirty="0" smtClean="0"/>
              <a:t>Ethernet</a:t>
            </a:r>
          </a:p>
          <a:p>
            <a:pPr marL="692150" lvl="1" indent="-285750">
              <a:buFont typeface="Arial"/>
              <a:buChar char="•"/>
            </a:pPr>
            <a:r>
              <a:rPr lang="en-US" dirty="0" smtClean="0"/>
              <a:t>GRE (IPv4 / IPv6)</a:t>
            </a:r>
          </a:p>
          <a:p>
            <a:pPr marL="692150" lvl="1" indent="-285750">
              <a:buFont typeface="Arial"/>
              <a:buChar char="•"/>
            </a:pPr>
            <a:r>
              <a:rPr lang="en-US" dirty="0" smtClean="0"/>
              <a:t>VLAN</a:t>
            </a:r>
          </a:p>
          <a:p>
            <a:pPr marL="692150" lvl="1" indent="-285750">
              <a:buFont typeface="Arial"/>
              <a:buChar char="•"/>
            </a:pPr>
            <a:r>
              <a:rPr lang="en-US" dirty="0" smtClean="0"/>
              <a:t>VMI over Ethernet</a:t>
            </a:r>
          </a:p>
          <a:p>
            <a:pPr marL="692150" lvl="1" indent="-285750">
              <a:buFont typeface="Arial"/>
              <a:buChar char="•"/>
            </a:pPr>
            <a:r>
              <a:rPr lang="en-US" dirty="0" smtClean="0"/>
              <a:t>Virtual Template on VMI</a:t>
            </a:r>
            <a:endParaRPr lang="en-US" dirty="0"/>
          </a:p>
        </p:txBody>
      </p:sp>
      <p:sp>
        <p:nvSpPr>
          <p:cNvPr id="7" name="TextBox 6"/>
          <p:cNvSpPr txBox="1"/>
          <p:nvPr/>
        </p:nvSpPr>
        <p:spPr>
          <a:xfrm>
            <a:off x="4724400" y="2743200"/>
            <a:ext cx="39624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a:solidFill>
                  <a:srgbClr val="061C23"/>
                </a:solidFill>
                <a:latin typeface="Courier"/>
                <a:cs typeface="Courier"/>
              </a:rPr>
              <a:t>interface GigabitEthernet0/</a:t>
            </a:r>
            <a:r>
              <a:rPr lang="en-US" sz="1000" dirty="0" smtClean="0">
                <a:solidFill>
                  <a:srgbClr val="061C23"/>
                </a:solidFill>
                <a:latin typeface="Courier"/>
                <a:cs typeface="Courier"/>
              </a:rPr>
              <a:t>0</a:t>
            </a:r>
          </a:p>
          <a:p>
            <a:r>
              <a:rPr lang="en-US" sz="1000" dirty="0">
                <a:solidFill>
                  <a:srgbClr val="061C23"/>
                </a:solidFill>
                <a:latin typeface="Courier"/>
                <a:cs typeface="Courier"/>
              </a:rPr>
              <a:t> </a:t>
            </a:r>
            <a:r>
              <a:rPr lang="en-US" sz="1000" dirty="0" err="1" smtClean="0">
                <a:solidFill>
                  <a:srgbClr val="061C23"/>
                </a:solidFill>
                <a:latin typeface="Courier"/>
                <a:cs typeface="Courier"/>
              </a:rPr>
              <a:t>ip</a:t>
            </a:r>
            <a:r>
              <a:rPr lang="en-US" sz="1000" dirty="0" smtClean="0">
                <a:solidFill>
                  <a:srgbClr val="061C23"/>
                </a:solidFill>
                <a:latin typeface="Courier"/>
                <a:cs typeface="Courier"/>
              </a:rPr>
              <a:t> mux</a:t>
            </a:r>
          </a:p>
          <a:p>
            <a:r>
              <a:rPr lang="en-US" sz="1000" dirty="0">
                <a:solidFill>
                  <a:srgbClr val="061C23"/>
                </a:solidFill>
                <a:latin typeface="Courier"/>
                <a:cs typeface="Courier"/>
              </a:rPr>
              <a:t>!</a:t>
            </a:r>
            <a:endParaRPr lang="en-US" sz="1000" dirty="0" smtClean="0">
              <a:solidFill>
                <a:srgbClr val="061C23"/>
              </a:solidFill>
              <a:latin typeface="Courier"/>
              <a:cs typeface="Courier"/>
            </a:endParaRPr>
          </a:p>
        </p:txBody>
      </p:sp>
    </p:spTree>
    <p:extLst>
      <p:ext uri="{BB962C8B-B14F-4D97-AF65-F5344CB8AC3E}">
        <p14:creationId xmlns:p14="http://schemas.microsoft.com/office/powerpoint/2010/main" val="1459178889"/>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animEffect transition="in" filter="fade">
                                      <p:cBhvr>
                                        <p:cTn id="20" dur="500"/>
                                        <p:tgtEl>
                                          <p:spTgt spid="6">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fade">
                                      <p:cBhvr>
                                        <p:cTn id="23" dur="500"/>
                                        <p:tgtEl>
                                          <p:spTgt spid="6">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
                                            <p:txEl>
                                              <p:pRg st="5" end="5"/>
                                            </p:txEl>
                                          </p:spTgt>
                                        </p:tgtEl>
                                        <p:attrNameLst>
                                          <p:attrName>style.visibility</p:attrName>
                                        </p:attrNameLst>
                                      </p:cBhvr>
                                      <p:to>
                                        <p:strVal val="visible"/>
                                      </p:to>
                                    </p:set>
                                    <p:animEffect transition="in" filter="fade">
                                      <p:cBhvr>
                                        <p:cTn id="26" dur="500"/>
                                        <p:tgtEl>
                                          <p:spTgt spid="6">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
                                            <p:txEl>
                                              <p:pRg st="6" end="6"/>
                                            </p:txEl>
                                          </p:spTgt>
                                        </p:tgtEl>
                                        <p:attrNameLst>
                                          <p:attrName>style.visibility</p:attrName>
                                        </p:attrNameLst>
                                      </p:cBhvr>
                                      <p:to>
                                        <p:strVal val="visible"/>
                                      </p:to>
                                    </p:set>
                                    <p:animEffect transition="in" filter="fade">
                                      <p:cBhvr>
                                        <p:cTn id="29" dur="500"/>
                                        <p:tgtEl>
                                          <p:spTgt spid="6">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
                                            <p:txEl>
                                              <p:pRg st="7" end="7"/>
                                            </p:txEl>
                                          </p:spTgt>
                                        </p:tgtEl>
                                        <p:attrNameLst>
                                          <p:attrName>style.visibility</p:attrName>
                                        </p:attrNameLst>
                                      </p:cBhvr>
                                      <p:to>
                                        <p:strVal val="visible"/>
                                      </p:to>
                                    </p:set>
                                    <p:animEffect transition="in" filter="fade">
                                      <p:cBhvr>
                                        <p:cTn id="32" dur="500"/>
                                        <p:tgtEl>
                                          <p:spTgt spid="6">
                                            <p:txEl>
                                              <p:pRg st="7" end="7"/>
                                            </p:txEl>
                                          </p:spTgt>
                                        </p:tgtEl>
                                      </p:cBhvr>
                                    </p:animEffect>
                                  </p:childTnLst>
                                </p:cTn>
                              </p:par>
                            </p:childTnLst>
                          </p:cTn>
                        </p:par>
                        <p:par>
                          <p:cTn id="33" fill="hold">
                            <p:stCondLst>
                              <p:cond delay="500"/>
                            </p:stCondLst>
                            <p:childTnLst>
                              <p:par>
                                <p:cTn id="34" presetID="10" presetClass="entr" presetSubtype="0" fill="hold" grpId="0" nodeType="after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Important note:</a:t>
            </a:r>
            <a:endParaRPr lang="en-US" dirty="0"/>
          </a:p>
        </p:txBody>
      </p:sp>
      <p:sp>
        <p:nvSpPr>
          <p:cNvPr id="5" name="Text Placeholder 4"/>
          <p:cNvSpPr>
            <a:spLocks noGrp="1"/>
          </p:cNvSpPr>
          <p:nvPr>
            <p:ph type="body" sz="quarter" idx="10"/>
          </p:nvPr>
        </p:nvSpPr>
        <p:spPr/>
        <p:txBody>
          <a:bodyPr/>
          <a:lstStyle/>
          <a:p>
            <a:r>
              <a:rPr lang="en-US" dirty="0" smtClean="0"/>
              <a:t>A number of the slides in this presentation are animated. When viewing this presentation please run it in slideshow mode.</a:t>
            </a:r>
            <a:endParaRPr lang="en-US" dirty="0"/>
          </a:p>
        </p:txBody>
      </p:sp>
    </p:spTree>
    <p:extLst>
      <p:ext uri="{BB962C8B-B14F-4D97-AF65-F5344CB8AC3E}">
        <p14:creationId xmlns:p14="http://schemas.microsoft.com/office/powerpoint/2010/main" val="3033071019"/>
      </p:ext>
    </p:extLst>
  </p:cSld>
  <p:clrMapOvr>
    <a:masterClrMapping/>
  </p:clrMapOvr>
  <p:transition xmlns:p14="http://schemas.microsoft.com/office/powerpoint/2010/mai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9702" y="0"/>
            <a:ext cx="8588861" cy="838200"/>
          </a:xfrm>
        </p:spPr>
        <p:txBody>
          <a:bodyPr/>
          <a:lstStyle/>
          <a:p>
            <a:r>
              <a:rPr lang="en-US" dirty="0" smtClean="0"/>
              <a:t>Example </a:t>
            </a:r>
            <a:r>
              <a:rPr lang="en-US" dirty="0" err="1" smtClean="0"/>
              <a:t>Config</a:t>
            </a:r>
            <a:endParaRPr lang="en-US" dirty="0"/>
          </a:p>
        </p:txBody>
      </p:sp>
      <p:cxnSp>
        <p:nvCxnSpPr>
          <p:cNvPr id="4" name="Straight Connector 3"/>
          <p:cNvCxnSpPr/>
          <p:nvPr/>
        </p:nvCxnSpPr>
        <p:spPr>
          <a:xfrm>
            <a:off x="609600" y="1676441"/>
            <a:ext cx="7924800" cy="0"/>
          </a:xfrm>
          <a:prstGeom prst="line">
            <a:avLst/>
          </a:prstGeom>
        </p:spPr>
        <p:style>
          <a:lnRef idx="2">
            <a:schemeClr val="accent1"/>
          </a:lnRef>
          <a:fillRef idx="0">
            <a:schemeClr val="accent1"/>
          </a:fillRef>
          <a:effectRef idx="1">
            <a:schemeClr val="accent1"/>
          </a:effectRef>
          <a:fontRef idx="minor">
            <a:schemeClr val="tx1"/>
          </a:fontRef>
        </p:style>
      </p:cxnSp>
      <p:pic>
        <p:nvPicPr>
          <p:cNvPr id="5" name="Picture 3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259706"/>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1254031"/>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2250254" y="1034820"/>
            <a:ext cx="492946" cy="261610"/>
          </a:xfrm>
          <a:prstGeom prst="rect">
            <a:avLst/>
          </a:prstGeom>
          <a:noFill/>
        </p:spPr>
        <p:txBody>
          <a:bodyPr wrap="square" rtlCol="0">
            <a:spAutoFit/>
          </a:bodyPr>
          <a:lstStyle/>
          <a:p>
            <a:pPr algn="ctr"/>
            <a:r>
              <a:rPr lang="en-US" sz="1100" b="1" dirty="0" smtClean="0"/>
              <a:t>Hub</a:t>
            </a:r>
          </a:p>
        </p:txBody>
      </p:sp>
      <p:sp>
        <p:nvSpPr>
          <p:cNvPr id="8" name="TextBox 7"/>
          <p:cNvSpPr txBox="1"/>
          <p:nvPr/>
        </p:nvSpPr>
        <p:spPr>
          <a:xfrm>
            <a:off x="7115760" y="1667122"/>
            <a:ext cx="592868" cy="246221"/>
          </a:xfrm>
          <a:prstGeom prst="rect">
            <a:avLst/>
          </a:prstGeom>
          <a:noFill/>
        </p:spPr>
        <p:txBody>
          <a:bodyPr wrap="square" rtlCol="0">
            <a:spAutoFit/>
          </a:bodyPr>
          <a:lstStyle/>
          <a:p>
            <a:r>
              <a:rPr lang="en-US" sz="1000" dirty="0" smtClean="0"/>
              <a:t>Fa0/1</a:t>
            </a:r>
          </a:p>
        </p:txBody>
      </p:sp>
      <p:sp>
        <p:nvSpPr>
          <p:cNvPr id="9" name="TextBox 8"/>
          <p:cNvSpPr txBox="1"/>
          <p:nvPr/>
        </p:nvSpPr>
        <p:spPr>
          <a:xfrm>
            <a:off x="3139880" y="1676686"/>
            <a:ext cx="1050068" cy="246221"/>
          </a:xfrm>
          <a:prstGeom prst="rect">
            <a:avLst/>
          </a:prstGeom>
          <a:noFill/>
        </p:spPr>
        <p:txBody>
          <a:bodyPr wrap="square" rtlCol="0">
            <a:spAutoFit/>
          </a:bodyPr>
          <a:lstStyle/>
          <a:p>
            <a:r>
              <a:rPr lang="en-US" sz="1000" dirty="0" smtClean="0"/>
              <a:t>Gig0/2.14</a:t>
            </a:r>
          </a:p>
        </p:txBody>
      </p:sp>
      <p:sp>
        <p:nvSpPr>
          <p:cNvPr id="10" name="TextBox 9"/>
          <p:cNvSpPr txBox="1"/>
          <p:nvPr/>
        </p:nvSpPr>
        <p:spPr>
          <a:xfrm>
            <a:off x="4817332" y="1676686"/>
            <a:ext cx="1050068" cy="246221"/>
          </a:xfrm>
          <a:prstGeom prst="rect">
            <a:avLst/>
          </a:prstGeom>
          <a:noFill/>
        </p:spPr>
        <p:txBody>
          <a:bodyPr wrap="square" rtlCol="0">
            <a:spAutoFit/>
          </a:bodyPr>
          <a:lstStyle/>
          <a:p>
            <a:pPr algn="r"/>
            <a:r>
              <a:rPr lang="en-US" sz="1000" dirty="0" smtClean="0"/>
              <a:t>Fa0/0</a:t>
            </a:r>
          </a:p>
        </p:txBody>
      </p:sp>
      <p:sp>
        <p:nvSpPr>
          <p:cNvPr id="11" name="TextBox 10"/>
          <p:cNvSpPr txBox="1"/>
          <p:nvPr/>
        </p:nvSpPr>
        <p:spPr>
          <a:xfrm>
            <a:off x="2246550" y="1748421"/>
            <a:ext cx="496650" cy="276999"/>
          </a:xfrm>
          <a:prstGeom prst="rect">
            <a:avLst/>
          </a:prstGeom>
          <a:noFill/>
        </p:spPr>
        <p:txBody>
          <a:bodyPr wrap="none" rtlCol="0">
            <a:spAutoFit/>
          </a:bodyPr>
          <a:lstStyle/>
          <a:p>
            <a:r>
              <a:rPr lang="en-US" sz="1200" b="1" dirty="0" smtClean="0">
                <a:solidFill>
                  <a:schemeClr val="bg1"/>
                </a:solidFill>
              </a:rPr>
              <a:t>3945</a:t>
            </a:r>
            <a:endParaRPr lang="en-US" sz="1200" b="1" dirty="0">
              <a:solidFill>
                <a:schemeClr val="bg1"/>
              </a:solidFill>
            </a:endParaRPr>
          </a:p>
        </p:txBody>
      </p:sp>
      <p:sp>
        <p:nvSpPr>
          <p:cNvPr id="12" name="TextBox 11"/>
          <p:cNvSpPr txBox="1"/>
          <p:nvPr/>
        </p:nvSpPr>
        <p:spPr>
          <a:xfrm>
            <a:off x="6254793" y="1758784"/>
            <a:ext cx="527007" cy="276999"/>
          </a:xfrm>
          <a:prstGeom prst="rect">
            <a:avLst/>
          </a:prstGeom>
          <a:noFill/>
        </p:spPr>
        <p:txBody>
          <a:bodyPr wrap="none" rtlCol="0">
            <a:spAutoFit/>
          </a:bodyPr>
          <a:lstStyle/>
          <a:p>
            <a:r>
              <a:rPr lang="en-US" sz="1200" b="1" dirty="0" smtClean="0">
                <a:solidFill>
                  <a:schemeClr val="bg1"/>
                </a:solidFill>
              </a:rPr>
              <a:t>5915</a:t>
            </a:r>
            <a:endParaRPr lang="en-US" sz="1200" b="1" dirty="0">
              <a:solidFill>
                <a:schemeClr val="bg1"/>
              </a:solidFill>
            </a:endParaRPr>
          </a:p>
        </p:txBody>
      </p:sp>
      <p:sp>
        <p:nvSpPr>
          <p:cNvPr id="13" name="TextBox 12"/>
          <p:cNvSpPr txBox="1"/>
          <p:nvPr/>
        </p:nvSpPr>
        <p:spPr>
          <a:xfrm>
            <a:off x="6131071" y="1023131"/>
            <a:ext cx="656112" cy="323733"/>
          </a:xfrm>
          <a:prstGeom prst="rect">
            <a:avLst/>
          </a:prstGeom>
          <a:noFill/>
        </p:spPr>
        <p:txBody>
          <a:bodyPr wrap="square" rtlCol="0">
            <a:spAutoFit/>
          </a:bodyPr>
          <a:lstStyle/>
          <a:p>
            <a:pPr algn="ctr"/>
            <a:r>
              <a:rPr lang="en-US" sz="1100" b="1" dirty="0" smtClean="0"/>
              <a:t>Spoke</a:t>
            </a:r>
          </a:p>
        </p:txBody>
      </p:sp>
      <p:grpSp>
        <p:nvGrpSpPr>
          <p:cNvPr id="14" name="Group 13"/>
          <p:cNvGrpSpPr/>
          <p:nvPr/>
        </p:nvGrpSpPr>
        <p:grpSpPr>
          <a:xfrm>
            <a:off x="126483" y="1313307"/>
            <a:ext cx="1176351" cy="679075"/>
            <a:chOff x="3810000" y="1600200"/>
            <a:chExt cx="1565724" cy="903849"/>
          </a:xfrm>
        </p:grpSpPr>
        <p:pic>
          <p:nvPicPr>
            <p:cNvPr id="15" name="Picture 2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sp>
        <p:nvSpPr>
          <p:cNvPr id="17" name="TextBox 16"/>
          <p:cNvSpPr txBox="1"/>
          <p:nvPr/>
        </p:nvSpPr>
        <p:spPr>
          <a:xfrm>
            <a:off x="1219200" y="1673580"/>
            <a:ext cx="652010" cy="430887"/>
          </a:xfrm>
          <a:prstGeom prst="rect">
            <a:avLst/>
          </a:prstGeom>
          <a:noFill/>
        </p:spPr>
        <p:txBody>
          <a:bodyPr wrap="square" rtlCol="0">
            <a:spAutoFit/>
          </a:bodyPr>
          <a:lstStyle/>
          <a:p>
            <a:pPr algn="r"/>
            <a:r>
              <a:rPr lang="en-US" sz="1000" dirty="0" smtClean="0"/>
              <a:t>Gig0/1</a:t>
            </a:r>
          </a:p>
          <a:p>
            <a:pPr algn="r"/>
            <a:endParaRPr lang="en-US" sz="1100" b="1" dirty="0" smtClean="0"/>
          </a:p>
        </p:txBody>
      </p:sp>
      <p:pic>
        <p:nvPicPr>
          <p:cNvPr id="18" name="Picture 1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1313307"/>
            <a:ext cx="1181100" cy="714375"/>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p:cNvSpPr txBox="1"/>
          <p:nvPr/>
        </p:nvSpPr>
        <p:spPr>
          <a:xfrm>
            <a:off x="4280335" y="1541907"/>
            <a:ext cx="596465" cy="261610"/>
          </a:xfrm>
          <a:prstGeom prst="rect">
            <a:avLst/>
          </a:prstGeom>
          <a:noFill/>
        </p:spPr>
        <p:txBody>
          <a:bodyPr wrap="square" rtlCol="0">
            <a:spAutoFit/>
          </a:bodyPr>
          <a:lstStyle/>
          <a:p>
            <a:pPr algn="ctr"/>
            <a:r>
              <a:rPr lang="en-US" sz="1100" b="1" dirty="0">
                <a:solidFill>
                  <a:schemeClr val="accent3">
                    <a:lumMod val="10000"/>
                  </a:schemeClr>
                </a:solidFill>
              </a:rPr>
              <a:t>W</a:t>
            </a:r>
            <a:r>
              <a:rPr lang="en-US" sz="1100" b="1" dirty="0" smtClean="0">
                <a:solidFill>
                  <a:schemeClr val="accent3">
                    <a:lumMod val="10000"/>
                  </a:schemeClr>
                </a:solidFill>
              </a:rPr>
              <a:t>AN</a:t>
            </a:r>
          </a:p>
        </p:txBody>
      </p:sp>
      <p:grpSp>
        <p:nvGrpSpPr>
          <p:cNvPr id="20" name="Group 19"/>
          <p:cNvGrpSpPr/>
          <p:nvPr/>
        </p:nvGrpSpPr>
        <p:grpSpPr>
          <a:xfrm>
            <a:off x="7934698" y="1313307"/>
            <a:ext cx="1176351" cy="679075"/>
            <a:chOff x="3810000" y="1600200"/>
            <a:chExt cx="1565724" cy="903849"/>
          </a:xfrm>
        </p:grpSpPr>
        <p:pic>
          <p:nvPicPr>
            <p:cNvPr id="21" name="Picture 2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Box 21"/>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pic>
        <p:nvPicPr>
          <p:cNvPr id="23"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083" y="1084707"/>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83" y="1777758"/>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9883" y="1777758"/>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53400" y="1168158"/>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77843" y="1762078"/>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0" y="1770507"/>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TextBox 28"/>
          <p:cNvSpPr txBox="1"/>
          <p:nvPr/>
        </p:nvSpPr>
        <p:spPr>
          <a:xfrm>
            <a:off x="304800" y="2227707"/>
            <a:ext cx="867825" cy="248436"/>
          </a:xfrm>
          <a:prstGeom prst="rect">
            <a:avLst/>
          </a:prstGeom>
          <a:noFill/>
        </p:spPr>
        <p:txBody>
          <a:bodyPr wrap="square" rtlCol="0">
            <a:spAutoFit/>
          </a:bodyPr>
          <a:lstStyle/>
          <a:p>
            <a:pPr algn="ctr"/>
            <a:r>
              <a:rPr lang="en-US" sz="1000" dirty="0" smtClean="0"/>
              <a:t>10.1.1.x/24</a:t>
            </a:r>
            <a:endParaRPr lang="en-US" sz="1100" b="1" dirty="0" smtClean="0"/>
          </a:p>
        </p:txBody>
      </p:sp>
      <p:sp>
        <p:nvSpPr>
          <p:cNvPr id="30" name="TextBox 29"/>
          <p:cNvSpPr txBox="1"/>
          <p:nvPr/>
        </p:nvSpPr>
        <p:spPr>
          <a:xfrm>
            <a:off x="8077200" y="2227707"/>
            <a:ext cx="867825" cy="248436"/>
          </a:xfrm>
          <a:prstGeom prst="rect">
            <a:avLst/>
          </a:prstGeom>
          <a:noFill/>
        </p:spPr>
        <p:txBody>
          <a:bodyPr wrap="square" rtlCol="0">
            <a:spAutoFit/>
          </a:bodyPr>
          <a:lstStyle/>
          <a:p>
            <a:pPr algn="ctr"/>
            <a:r>
              <a:rPr lang="en-US" sz="1000" dirty="0" smtClean="0"/>
              <a:t>10.1.3.x/24</a:t>
            </a:r>
            <a:endParaRPr lang="en-US" sz="1100" b="1" dirty="0" smtClean="0"/>
          </a:p>
        </p:txBody>
      </p:sp>
      <p:sp>
        <p:nvSpPr>
          <p:cNvPr id="31" name="TextBox 30"/>
          <p:cNvSpPr txBox="1"/>
          <p:nvPr/>
        </p:nvSpPr>
        <p:spPr>
          <a:xfrm>
            <a:off x="3120315" y="1829885"/>
            <a:ext cx="867825" cy="248436"/>
          </a:xfrm>
          <a:prstGeom prst="rect">
            <a:avLst/>
          </a:prstGeom>
          <a:noFill/>
        </p:spPr>
        <p:txBody>
          <a:bodyPr wrap="square" rtlCol="0">
            <a:spAutoFit/>
          </a:bodyPr>
          <a:lstStyle/>
          <a:p>
            <a:pPr algn="ctr"/>
            <a:r>
              <a:rPr lang="en-US" sz="1000" dirty="0" smtClean="0"/>
              <a:t>30.1.1.1/24</a:t>
            </a:r>
            <a:endParaRPr lang="en-US" sz="1100" b="1" dirty="0" smtClean="0"/>
          </a:p>
        </p:txBody>
      </p:sp>
      <p:sp>
        <p:nvSpPr>
          <p:cNvPr id="32" name="TextBox 31"/>
          <p:cNvSpPr txBox="1"/>
          <p:nvPr/>
        </p:nvSpPr>
        <p:spPr>
          <a:xfrm>
            <a:off x="5037100" y="1813063"/>
            <a:ext cx="867825" cy="248436"/>
          </a:xfrm>
          <a:prstGeom prst="rect">
            <a:avLst/>
          </a:prstGeom>
          <a:noFill/>
        </p:spPr>
        <p:txBody>
          <a:bodyPr wrap="square" rtlCol="0">
            <a:spAutoFit/>
          </a:bodyPr>
          <a:lstStyle/>
          <a:p>
            <a:pPr algn="ctr"/>
            <a:r>
              <a:rPr lang="en-US" sz="1000" dirty="0" smtClean="0"/>
              <a:t>30.1.1.2/24</a:t>
            </a:r>
            <a:endParaRPr lang="en-US" sz="1100" b="1" dirty="0" smtClean="0"/>
          </a:p>
        </p:txBody>
      </p:sp>
      <p:sp>
        <p:nvSpPr>
          <p:cNvPr id="33" name="TextBox 32"/>
          <p:cNvSpPr txBox="1"/>
          <p:nvPr/>
        </p:nvSpPr>
        <p:spPr>
          <a:xfrm>
            <a:off x="304800" y="2933343"/>
            <a:ext cx="3962400" cy="2554545"/>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err="1">
                <a:solidFill>
                  <a:srgbClr val="061C23"/>
                </a:solidFill>
                <a:latin typeface="Courier"/>
                <a:cs typeface="Courier"/>
              </a:rPr>
              <a:t>ip</a:t>
            </a:r>
            <a:r>
              <a:rPr lang="en-US" sz="1000" dirty="0">
                <a:solidFill>
                  <a:srgbClr val="061C23"/>
                </a:solidFill>
                <a:latin typeface="Courier"/>
                <a:cs typeface="Courier"/>
              </a:rPr>
              <a:t> access-list extended </a:t>
            </a:r>
            <a:r>
              <a:rPr lang="en-US" sz="1000" dirty="0" smtClean="0">
                <a:solidFill>
                  <a:srgbClr val="061C23"/>
                </a:solidFill>
                <a:latin typeface="Courier"/>
                <a:cs typeface="Courier"/>
              </a:rPr>
              <a:t>profile-1-acl</a:t>
            </a:r>
            <a:endParaRPr lang="en-US" sz="1000" dirty="0">
              <a:solidFill>
                <a:srgbClr val="061C23"/>
              </a:solidFill>
              <a:latin typeface="Courier"/>
              <a:cs typeface="Courier"/>
            </a:endParaRPr>
          </a:p>
          <a:p>
            <a:r>
              <a:rPr lang="en-US" sz="1000" dirty="0">
                <a:solidFill>
                  <a:srgbClr val="061C23"/>
                </a:solidFill>
                <a:latin typeface="Courier"/>
                <a:cs typeface="Courier"/>
              </a:rPr>
              <a:t> permit </a:t>
            </a:r>
            <a:r>
              <a:rPr lang="en-US" sz="1000" dirty="0" err="1">
                <a:solidFill>
                  <a:srgbClr val="061C23"/>
                </a:solidFill>
                <a:latin typeface="Courier"/>
                <a:cs typeface="Courier"/>
              </a:rPr>
              <a:t>udp</a:t>
            </a:r>
            <a:r>
              <a:rPr lang="en-US" sz="1000" dirty="0">
                <a:solidFill>
                  <a:srgbClr val="061C23"/>
                </a:solidFill>
                <a:latin typeface="Courier"/>
                <a:cs typeface="Courier"/>
              </a:rPr>
              <a:t> </a:t>
            </a:r>
            <a:r>
              <a:rPr lang="en-US" sz="1000" dirty="0" smtClean="0">
                <a:solidFill>
                  <a:srgbClr val="061C23"/>
                </a:solidFill>
                <a:latin typeface="Courier"/>
                <a:cs typeface="Courier"/>
              </a:rPr>
              <a:t>any 10.1.3.0 0.0.0.255</a:t>
            </a:r>
          </a:p>
          <a:p>
            <a:r>
              <a:rPr lang="en-US" sz="1000" dirty="0" smtClean="0">
                <a:solidFill>
                  <a:srgbClr val="061C23"/>
                </a:solidFill>
                <a:latin typeface="Courier"/>
                <a:cs typeface="Courier"/>
              </a:rPr>
              <a:t>!</a:t>
            </a:r>
          </a:p>
          <a:p>
            <a:r>
              <a:rPr lang="en-US" sz="1000" dirty="0" err="1">
                <a:solidFill>
                  <a:srgbClr val="061C23"/>
                </a:solidFill>
                <a:latin typeface="Courier"/>
                <a:cs typeface="Courier"/>
              </a:rPr>
              <a:t>ip</a:t>
            </a:r>
            <a:r>
              <a:rPr lang="en-US" sz="1000" dirty="0">
                <a:solidFill>
                  <a:srgbClr val="061C23"/>
                </a:solidFill>
                <a:latin typeface="Courier"/>
                <a:cs typeface="Courier"/>
              </a:rPr>
              <a:t> mux profile </a:t>
            </a:r>
            <a:r>
              <a:rPr lang="en-US" sz="1000" dirty="0" smtClean="0">
                <a:solidFill>
                  <a:srgbClr val="061C23"/>
                </a:solidFill>
                <a:latin typeface="Courier"/>
                <a:cs typeface="Courier"/>
              </a:rPr>
              <a:t>profile-1</a:t>
            </a:r>
            <a:endParaRPr lang="en-US" sz="1000" dirty="0">
              <a:solidFill>
                <a:srgbClr val="061C23"/>
              </a:solidFill>
              <a:latin typeface="Courier"/>
              <a:cs typeface="Courier"/>
            </a:endParaRPr>
          </a:p>
          <a:p>
            <a:r>
              <a:rPr lang="en-US" sz="1000" dirty="0">
                <a:solidFill>
                  <a:srgbClr val="061C23"/>
                </a:solidFill>
                <a:latin typeface="Courier"/>
                <a:cs typeface="Courier"/>
              </a:rPr>
              <a:t>  destination 30.1.1.2</a:t>
            </a:r>
          </a:p>
          <a:p>
            <a:r>
              <a:rPr lang="en-US" sz="1000" dirty="0">
                <a:solidFill>
                  <a:srgbClr val="061C23"/>
                </a:solidFill>
                <a:latin typeface="Courier"/>
                <a:cs typeface="Courier"/>
              </a:rPr>
              <a:t>  source interface GigabitEthernet0/</a:t>
            </a:r>
            <a:r>
              <a:rPr lang="en-US" sz="1000" dirty="0" smtClean="0">
                <a:solidFill>
                  <a:srgbClr val="061C23"/>
                </a:solidFill>
                <a:latin typeface="Courier"/>
                <a:cs typeface="Courier"/>
              </a:rPr>
              <a:t>2.14</a:t>
            </a:r>
          </a:p>
          <a:p>
            <a:r>
              <a:rPr lang="en-US" sz="1000" dirty="0" smtClean="0">
                <a:solidFill>
                  <a:srgbClr val="061C23"/>
                </a:solidFill>
                <a:latin typeface="Courier"/>
                <a:cs typeface="Courier"/>
              </a:rPr>
              <a:t>  </a:t>
            </a:r>
            <a:r>
              <a:rPr lang="en-US" sz="1000" dirty="0">
                <a:solidFill>
                  <a:srgbClr val="061C23"/>
                </a:solidFill>
                <a:latin typeface="Courier"/>
                <a:cs typeface="Courier"/>
              </a:rPr>
              <a:t>access-list </a:t>
            </a:r>
            <a:r>
              <a:rPr lang="en-US" sz="1000" dirty="0" smtClean="0">
                <a:solidFill>
                  <a:srgbClr val="061C23"/>
                </a:solidFill>
                <a:latin typeface="Courier"/>
                <a:cs typeface="Courier"/>
              </a:rPr>
              <a:t>profile-1-acl</a:t>
            </a:r>
            <a:endParaRPr lang="en-US" sz="1000" dirty="0">
              <a:solidFill>
                <a:srgbClr val="061C23"/>
              </a:solidFill>
              <a:latin typeface="Courier"/>
              <a:cs typeface="Courier"/>
            </a:endParaRPr>
          </a:p>
          <a:p>
            <a:r>
              <a:rPr lang="en-US" sz="1000" dirty="0" smtClean="0">
                <a:solidFill>
                  <a:srgbClr val="061C23"/>
                </a:solidFill>
                <a:latin typeface="Courier"/>
                <a:cs typeface="Courier"/>
              </a:rPr>
              <a:t>!</a:t>
            </a:r>
          </a:p>
          <a:p>
            <a:r>
              <a:rPr lang="en-US" sz="1000" dirty="0" smtClean="0">
                <a:solidFill>
                  <a:srgbClr val="061C23"/>
                </a:solidFill>
                <a:latin typeface="Courier"/>
                <a:cs typeface="Courier"/>
              </a:rPr>
              <a:t>interface </a:t>
            </a:r>
            <a:r>
              <a:rPr lang="en-US" sz="1000" dirty="0">
                <a:solidFill>
                  <a:srgbClr val="061C23"/>
                </a:solidFill>
                <a:latin typeface="Courier"/>
                <a:cs typeface="Courier"/>
              </a:rPr>
              <a:t>GigabitEthernet0/2.14</a:t>
            </a:r>
          </a:p>
          <a:p>
            <a:r>
              <a:rPr lang="en-US" sz="1000" dirty="0">
                <a:solidFill>
                  <a:srgbClr val="061C23"/>
                </a:solidFill>
                <a:latin typeface="Courier"/>
                <a:cs typeface="Courier"/>
              </a:rPr>
              <a:t> description to </a:t>
            </a:r>
            <a:r>
              <a:rPr lang="en-US" sz="1000" dirty="0" smtClean="0">
                <a:solidFill>
                  <a:srgbClr val="061C23"/>
                </a:solidFill>
                <a:latin typeface="Courier"/>
                <a:cs typeface="Courier"/>
              </a:rPr>
              <a:t>5915</a:t>
            </a:r>
            <a:endParaRPr lang="en-US" sz="1000" dirty="0">
              <a:solidFill>
                <a:srgbClr val="061C23"/>
              </a:solidFill>
              <a:latin typeface="Courier"/>
              <a:cs typeface="Courier"/>
            </a:endParaRPr>
          </a:p>
          <a:p>
            <a:r>
              <a:rPr lang="en-US" sz="1000" dirty="0" smtClean="0">
                <a:solidFill>
                  <a:srgbClr val="061C23"/>
                </a:solidFill>
                <a:latin typeface="Courier"/>
                <a:cs typeface="Courier"/>
              </a:rPr>
              <a:t> </a:t>
            </a:r>
            <a:r>
              <a:rPr lang="en-US" sz="1000" dirty="0" err="1" smtClean="0">
                <a:solidFill>
                  <a:srgbClr val="061C23"/>
                </a:solidFill>
                <a:latin typeface="Courier"/>
                <a:cs typeface="Courier"/>
              </a:rPr>
              <a:t>ip</a:t>
            </a:r>
            <a:r>
              <a:rPr lang="en-US" sz="1000" dirty="0" smtClean="0">
                <a:solidFill>
                  <a:srgbClr val="061C23"/>
                </a:solidFill>
                <a:latin typeface="Courier"/>
                <a:cs typeface="Courier"/>
              </a:rPr>
              <a:t> </a:t>
            </a:r>
            <a:r>
              <a:rPr lang="en-US" sz="1000" dirty="0">
                <a:solidFill>
                  <a:srgbClr val="061C23"/>
                </a:solidFill>
                <a:latin typeface="Courier"/>
                <a:cs typeface="Courier"/>
              </a:rPr>
              <a:t>address 30.1.1.1 255.255.255.0</a:t>
            </a:r>
          </a:p>
          <a:p>
            <a:r>
              <a:rPr lang="en-US" sz="1000" dirty="0">
                <a:solidFill>
                  <a:srgbClr val="061C23"/>
                </a:solidFill>
                <a:latin typeface="Courier"/>
                <a:cs typeface="Courier"/>
              </a:rPr>
              <a:t> </a:t>
            </a:r>
            <a:r>
              <a:rPr lang="en-US" sz="1000" dirty="0" err="1">
                <a:solidFill>
                  <a:srgbClr val="061C23"/>
                </a:solidFill>
                <a:latin typeface="Courier"/>
                <a:cs typeface="Courier"/>
              </a:rPr>
              <a:t>ip</a:t>
            </a:r>
            <a:r>
              <a:rPr lang="en-US" sz="1000" dirty="0">
                <a:solidFill>
                  <a:srgbClr val="061C23"/>
                </a:solidFill>
                <a:latin typeface="Courier"/>
                <a:cs typeface="Courier"/>
              </a:rPr>
              <a:t> mux</a:t>
            </a:r>
          </a:p>
          <a:p>
            <a:r>
              <a:rPr lang="en-US" sz="1000" dirty="0" smtClean="0">
                <a:solidFill>
                  <a:srgbClr val="061C23"/>
                </a:solidFill>
                <a:latin typeface="Courier"/>
                <a:cs typeface="Courier"/>
              </a:rPr>
              <a:t>!</a:t>
            </a:r>
          </a:p>
          <a:p>
            <a:r>
              <a:rPr lang="en-US" sz="1000" dirty="0" err="1" smtClean="0">
                <a:solidFill>
                  <a:srgbClr val="061C23"/>
                </a:solidFill>
                <a:latin typeface="Courier"/>
                <a:cs typeface="Courier"/>
              </a:rPr>
              <a:t>ip</a:t>
            </a:r>
            <a:r>
              <a:rPr lang="en-US" sz="1000" dirty="0" smtClean="0">
                <a:solidFill>
                  <a:srgbClr val="061C23"/>
                </a:solidFill>
                <a:latin typeface="Courier"/>
                <a:cs typeface="Courier"/>
              </a:rPr>
              <a:t> mux profile profile-1</a:t>
            </a:r>
          </a:p>
          <a:p>
            <a:r>
              <a:rPr lang="en-US" sz="1000" dirty="0">
                <a:solidFill>
                  <a:srgbClr val="061C23"/>
                </a:solidFill>
                <a:latin typeface="Courier"/>
                <a:cs typeface="Courier"/>
              </a:rPr>
              <a:t> </a:t>
            </a:r>
            <a:r>
              <a:rPr lang="en-US" sz="1000" dirty="0" smtClean="0">
                <a:solidFill>
                  <a:srgbClr val="061C23"/>
                </a:solidFill>
                <a:latin typeface="Courier"/>
                <a:cs typeface="Courier"/>
              </a:rPr>
              <a:t>no shutdown</a:t>
            </a:r>
          </a:p>
          <a:p>
            <a:r>
              <a:rPr lang="en-US" sz="1000" dirty="0">
                <a:solidFill>
                  <a:srgbClr val="061C23"/>
                </a:solidFill>
                <a:latin typeface="Courier"/>
                <a:cs typeface="Courier"/>
              </a:rPr>
              <a:t>!</a:t>
            </a:r>
            <a:endParaRPr lang="en-US" sz="1000" dirty="0" smtClean="0">
              <a:solidFill>
                <a:srgbClr val="061C23"/>
              </a:solidFill>
              <a:latin typeface="Courier"/>
              <a:cs typeface="Courier"/>
            </a:endParaRPr>
          </a:p>
        </p:txBody>
      </p:sp>
      <p:sp>
        <p:nvSpPr>
          <p:cNvPr id="34" name="TextBox 33"/>
          <p:cNvSpPr txBox="1"/>
          <p:nvPr/>
        </p:nvSpPr>
        <p:spPr>
          <a:xfrm>
            <a:off x="4800600" y="2934831"/>
            <a:ext cx="3962400" cy="2554545"/>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err="1">
                <a:solidFill>
                  <a:srgbClr val="061C23"/>
                </a:solidFill>
                <a:latin typeface="Courier"/>
                <a:cs typeface="Courier"/>
              </a:rPr>
              <a:t>ip</a:t>
            </a:r>
            <a:r>
              <a:rPr lang="en-US" sz="1000" dirty="0">
                <a:solidFill>
                  <a:srgbClr val="061C23"/>
                </a:solidFill>
                <a:latin typeface="Courier"/>
                <a:cs typeface="Courier"/>
              </a:rPr>
              <a:t> access-list extended </a:t>
            </a:r>
            <a:r>
              <a:rPr lang="en-US" sz="1000" dirty="0" smtClean="0">
                <a:solidFill>
                  <a:srgbClr val="061C23"/>
                </a:solidFill>
                <a:latin typeface="Courier"/>
                <a:cs typeface="Courier"/>
              </a:rPr>
              <a:t>profile-2-acl</a:t>
            </a:r>
            <a:endParaRPr lang="en-US" sz="1000" dirty="0">
              <a:solidFill>
                <a:srgbClr val="061C23"/>
              </a:solidFill>
              <a:latin typeface="Courier"/>
              <a:cs typeface="Courier"/>
            </a:endParaRPr>
          </a:p>
          <a:p>
            <a:r>
              <a:rPr lang="en-US" sz="1000" dirty="0">
                <a:solidFill>
                  <a:srgbClr val="061C23"/>
                </a:solidFill>
                <a:latin typeface="Courier"/>
                <a:cs typeface="Courier"/>
              </a:rPr>
              <a:t> permit </a:t>
            </a:r>
            <a:r>
              <a:rPr lang="en-US" sz="1000" dirty="0" err="1">
                <a:solidFill>
                  <a:srgbClr val="061C23"/>
                </a:solidFill>
                <a:latin typeface="Courier"/>
                <a:cs typeface="Courier"/>
              </a:rPr>
              <a:t>udp</a:t>
            </a:r>
            <a:r>
              <a:rPr lang="en-US" sz="1000" dirty="0">
                <a:solidFill>
                  <a:srgbClr val="061C23"/>
                </a:solidFill>
                <a:latin typeface="Courier"/>
                <a:cs typeface="Courier"/>
              </a:rPr>
              <a:t> </a:t>
            </a:r>
            <a:r>
              <a:rPr lang="en-US" sz="1000" dirty="0" smtClean="0">
                <a:solidFill>
                  <a:srgbClr val="061C23"/>
                </a:solidFill>
                <a:latin typeface="Courier"/>
                <a:cs typeface="Courier"/>
              </a:rPr>
              <a:t>any 10.1.1.0 0.0.0.255</a:t>
            </a:r>
          </a:p>
          <a:p>
            <a:r>
              <a:rPr lang="en-US" sz="1000" dirty="0" smtClean="0">
                <a:solidFill>
                  <a:srgbClr val="061C23"/>
                </a:solidFill>
                <a:latin typeface="Courier"/>
                <a:cs typeface="Courier"/>
              </a:rPr>
              <a:t>!</a:t>
            </a:r>
          </a:p>
          <a:p>
            <a:r>
              <a:rPr lang="en-US" sz="1000" dirty="0" err="1" smtClean="0">
                <a:solidFill>
                  <a:srgbClr val="061C23"/>
                </a:solidFill>
                <a:latin typeface="Courier"/>
                <a:cs typeface="Courier"/>
              </a:rPr>
              <a:t>ip</a:t>
            </a:r>
            <a:r>
              <a:rPr lang="en-US" sz="1000" dirty="0" smtClean="0">
                <a:solidFill>
                  <a:srgbClr val="061C23"/>
                </a:solidFill>
                <a:latin typeface="Courier"/>
                <a:cs typeface="Courier"/>
              </a:rPr>
              <a:t> </a:t>
            </a:r>
            <a:r>
              <a:rPr lang="en-US" sz="1000" dirty="0">
                <a:solidFill>
                  <a:srgbClr val="061C23"/>
                </a:solidFill>
                <a:latin typeface="Courier"/>
                <a:cs typeface="Courier"/>
              </a:rPr>
              <a:t>mux profile </a:t>
            </a:r>
            <a:r>
              <a:rPr lang="en-US" sz="1000" dirty="0" smtClean="0">
                <a:solidFill>
                  <a:srgbClr val="061C23"/>
                </a:solidFill>
                <a:latin typeface="Courier"/>
                <a:cs typeface="Courier"/>
              </a:rPr>
              <a:t>profile-2</a:t>
            </a:r>
            <a:endParaRPr lang="en-US" sz="1000" dirty="0">
              <a:solidFill>
                <a:srgbClr val="061C23"/>
              </a:solidFill>
              <a:latin typeface="Courier"/>
              <a:cs typeface="Courier"/>
            </a:endParaRPr>
          </a:p>
          <a:p>
            <a:r>
              <a:rPr lang="en-US" sz="1000" dirty="0">
                <a:solidFill>
                  <a:srgbClr val="061C23"/>
                </a:solidFill>
                <a:latin typeface="Courier"/>
                <a:cs typeface="Courier"/>
              </a:rPr>
              <a:t>  destination 30.1.1.1</a:t>
            </a:r>
          </a:p>
          <a:p>
            <a:r>
              <a:rPr lang="en-US" sz="1000" dirty="0">
                <a:solidFill>
                  <a:srgbClr val="061C23"/>
                </a:solidFill>
                <a:latin typeface="Courier"/>
                <a:cs typeface="Courier"/>
              </a:rPr>
              <a:t>  source interface FastEthernet0/</a:t>
            </a:r>
            <a:r>
              <a:rPr lang="en-US" sz="1000" dirty="0" smtClean="0">
                <a:solidFill>
                  <a:srgbClr val="061C23"/>
                </a:solidFill>
                <a:latin typeface="Courier"/>
                <a:cs typeface="Courier"/>
              </a:rPr>
              <a:t>0</a:t>
            </a:r>
          </a:p>
          <a:p>
            <a:r>
              <a:rPr lang="en-US" sz="1000" dirty="0" smtClean="0">
                <a:solidFill>
                  <a:srgbClr val="061C23"/>
                </a:solidFill>
                <a:latin typeface="Courier"/>
                <a:cs typeface="Courier"/>
              </a:rPr>
              <a:t>  </a:t>
            </a:r>
            <a:r>
              <a:rPr lang="en-US" sz="1000" dirty="0">
                <a:solidFill>
                  <a:srgbClr val="061C23"/>
                </a:solidFill>
                <a:latin typeface="Courier"/>
                <a:cs typeface="Courier"/>
              </a:rPr>
              <a:t>access-list </a:t>
            </a:r>
            <a:r>
              <a:rPr lang="en-US" sz="1000" dirty="0" smtClean="0">
                <a:solidFill>
                  <a:srgbClr val="061C23"/>
                </a:solidFill>
                <a:latin typeface="Courier"/>
                <a:cs typeface="Courier"/>
              </a:rPr>
              <a:t>profile-2-acl</a:t>
            </a:r>
            <a:endParaRPr lang="en-US" sz="1000" dirty="0">
              <a:solidFill>
                <a:srgbClr val="061C23"/>
              </a:solidFill>
              <a:latin typeface="Courier"/>
              <a:cs typeface="Courier"/>
            </a:endParaRPr>
          </a:p>
          <a:p>
            <a:r>
              <a:rPr lang="en-US" sz="1000" dirty="0" smtClean="0">
                <a:solidFill>
                  <a:srgbClr val="061C23"/>
                </a:solidFill>
                <a:latin typeface="Courier"/>
                <a:cs typeface="Courier"/>
              </a:rPr>
              <a:t>!</a:t>
            </a:r>
          </a:p>
          <a:p>
            <a:r>
              <a:rPr lang="en-US" sz="1000" dirty="0">
                <a:solidFill>
                  <a:srgbClr val="061C23"/>
                </a:solidFill>
                <a:latin typeface="Courier"/>
                <a:cs typeface="Courier"/>
              </a:rPr>
              <a:t>interface FastEthernet0/0</a:t>
            </a:r>
          </a:p>
          <a:p>
            <a:r>
              <a:rPr lang="en-US" sz="1000" dirty="0">
                <a:solidFill>
                  <a:srgbClr val="061C23"/>
                </a:solidFill>
                <a:latin typeface="Courier"/>
                <a:cs typeface="Courier"/>
              </a:rPr>
              <a:t> description </a:t>
            </a:r>
            <a:r>
              <a:rPr lang="en-US" sz="1000" dirty="0" smtClean="0">
                <a:solidFill>
                  <a:srgbClr val="061C23"/>
                </a:solidFill>
                <a:latin typeface="Courier"/>
                <a:cs typeface="Courier"/>
              </a:rPr>
              <a:t>to 3945</a:t>
            </a:r>
            <a:endParaRPr lang="en-US" sz="1000" dirty="0">
              <a:solidFill>
                <a:srgbClr val="061C23"/>
              </a:solidFill>
              <a:latin typeface="Courier"/>
              <a:cs typeface="Courier"/>
            </a:endParaRPr>
          </a:p>
          <a:p>
            <a:r>
              <a:rPr lang="en-US" sz="1000" dirty="0">
                <a:solidFill>
                  <a:srgbClr val="061C23"/>
                </a:solidFill>
                <a:latin typeface="Courier"/>
                <a:cs typeface="Courier"/>
              </a:rPr>
              <a:t> </a:t>
            </a:r>
            <a:r>
              <a:rPr lang="en-US" sz="1000" dirty="0" err="1">
                <a:solidFill>
                  <a:srgbClr val="061C23"/>
                </a:solidFill>
                <a:latin typeface="Courier"/>
                <a:cs typeface="Courier"/>
              </a:rPr>
              <a:t>ip</a:t>
            </a:r>
            <a:r>
              <a:rPr lang="en-US" sz="1000" dirty="0">
                <a:solidFill>
                  <a:srgbClr val="061C23"/>
                </a:solidFill>
                <a:latin typeface="Courier"/>
                <a:cs typeface="Courier"/>
              </a:rPr>
              <a:t> address 30.1.1.2 255.255.255.0</a:t>
            </a:r>
          </a:p>
          <a:p>
            <a:r>
              <a:rPr lang="en-US" sz="1000" dirty="0" smtClean="0">
                <a:solidFill>
                  <a:srgbClr val="061C23"/>
                </a:solidFill>
                <a:latin typeface="Courier"/>
                <a:cs typeface="Courier"/>
              </a:rPr>
              <a:t> </a:t>
            </a:r>
            <a:r>
              <a:rPr lang="en-US" sz="1000" dirty="0" err="1" smtClean="0">
                <a:solidFill>
                  <a:srgbClr val="061C23"/>
                </a:solidFill>
                <a:latin typeface="Courier"/>
                <a:cs typeface="Courier"/>
              </a:rPr>
              <a:t>ip</a:t>
            </a:r>
            <a:r>
              <a:rPr lang="en-US" sz="1000" dirty="0" smtClean="0">
                <a:solidFill>
                  <a:srgbClr val="061C23"/>
                </a:solidFill>
                <a:latin typeface="Courier"/>
                <a:cs typeface="Courier"/>
              </a:rPr>
              <a:t> </a:t>
            </a:r>
            <a:r>
              <a:rPr lang="en-US" sz="1000" dirty="0">
                <a:solidFill>
                  <a:srgbClr val="061C23"/>
                </a:solidFill>
                <a:latin typeface="Courier"/>
                <a:cs typeface="Courier"/>
              </a:rPr>
              <a:t>mux</a:t>
            </a:r>
          </a:p>
          <a:p>
            <a:r>
              <a:rPr lang="en-US" sz="1000" dirty="0" smtClean="0">
                <a:solidFill>
                  <a:srgbClr val="061C23"/>
                </a:solidFill>
                <a:latin typeface="Courier"/>
                <a:cs typeface="Courier"/>
              </a:rPr>
              <a:t>!</a:t>
            </a:r>
          </a:p>
          <a:p>
            <a:r>
              <a:rPr lang="en-US" sz="1000" dirty="0" err="1" smtClean="0">
                <a:solidFill>
                  <a:srgbClr val="061C23"/>
                </a:solidFill>
                <a:latin typeface="Courier"/>
                <a:cs typeface="Courier"/>
              </a:rPr>
              <a:t>ip</a:t>
            </a:r>
            <a:r>
              <a:rPr lang="en-US" sz="1000" dirty="0" smtClean="0">
                <a:solidFill>
                  <a:srgbClr val="061C23"/>
                </a:solidFill>
                <a:latin typeface="Courier"/>
                <a:cs typeface="Courier"/>
              </a:rPr>
              <a:t> mux profile profile-2</a:t>
            </a:r>
          </a:p>
          <a:p>
            <a:r>
              <a:rPr lang="en-US" sz="1000" dirty="0">
                <a:solidFill>
                  <a:srgbClr val="061C23"/>
                </a:solidFill>
                <a:latin typeface="Courier"/>
                <a:cs typeface="Courier"/>
              </a:rPr>
              <a:t> </a:t>
            </a:r>
            <a:r>
              <a:rPr lang="en-US" sz="1000" dirty="0" smtClean="0">
                <a:solidFill>
                  <a:srgbClr val="061C23"/>
                </a:solidFill>
                <a:latin typeface="Courier"/>
                <a:cs typeface="Courier"/>
              </a:rPr>
              <a:t>no shutdown</a:t>
            </a:r>
          </a:p>
          <a:p>
            <a:r>
              <a:rPr lang="en-US" sz="1000" dirty="0">
                <a:solidFill>
                  <a:srgbClr val="061C23"/>
                </a:solidFill>
                <a:latin typeface="Courier"/>
                <a:cs typeface="Courier"/>
              </a:rPr>
              <a:t>!</a:t>
            </a:r>
            <a:endParaRPr lang="en-US" sz="1000" dirty="0" smtClean="0">
              <a:solidFill>
                <a:srgbClr val="061C23"/>
              </a:solidFill>
              <a:latin typeface="Courier"/>
              <a:cs typeface="Courier"/>
            </a:endParaRPr>
          </a:p>
        </p:txBody>
      </p:sp>
      <p:sp>
        <p:nvSpPr>
          <p:cNvPr id="2" name="TextBox 1"/>
          <p:cNvSpPr txBox="1"/>
          <p:nvPr/>
        </p:nvSpPr>
        <p:spPr>
          <a:xfrm>
            <a:off x="304800" y="2590800"/>
            <a:ext cx="2045301" cy="369332"/>
          </a:xfrm>
          <a:prstGeom prst="rect">
            <a:avLst/>
          </a:prstGeom>
          <a:noFill/>
        </p:spPr>
        <p:txBody>
          <a:bodyPr wrap="none" rtlCol="0">
            <a:spAutoFit/>
          </a:bodyPr>
          <a:lstStyle/>
          <a:p>
            <a:r>
              <a:rPr lang="en-US" dirty="0" smtClean="0">
                <a:solidFill>
                  <a:schemeClr val="accent3">
                    <a:lumMod val="10000"/>
                  </a:schemeClr>
                </a:solidFill>
              </a:rPr>
              <a:t>Hub Configuration</a:t>
            </a:r>
            <a:endParaRPr lang="en-US" dirty="0">
              <a:solidFill>
                <a:schemeClr val="accent3">
                  <a:lumMod val="10000"/>
                </a:schemeClr>
              </a:solidFill>
            </a:endParaRPr>
          </a:p>
        </p:txBody>
      </p:sp>
      <p:sp>
        <p:nvSpPr>
          <p:cNvPr id="37" name="TextBox 36"/>
          <p:cNvSpPr txBox="1"/>
          <p:nvPr/>
        </p:nvSpPr>
        <p:spPr>
          <a:xfrm>
            <a:off x="4812699" y="2590800"/>
            <a:ext cx="2276359" cy="369332"/>
          </a:xfrm>
          <a:prstGeom prst="rect">
            <a:avLst/>
          </a:prstGeom>
          <a:noFill/>
        </p:spPr>
        <p:txBody>
          <a:bodyPr wrap="none" rtlCol="0">
            <a:spAutoFit/>
          </a:bodyPr>
          <a:lstStyle/>
          <a:p>
            <a:r>
              <a:rPr lang="en-US" dirty="0" smtClean="0">
                <a:solidFill>
                  <a:schemeClr val="accent3">
                    <a:lumMod val="10000"/>
                  </a:schemeClr>
                </a:solidFill>
              </a:rPr>
              <a:t>Spoke Configuration</a:t>
            </a:r>
            <a:endParaRPr lang="en-US" dirty="0">
              <a:solidFill>
                <a:schemeClr val="accent3">
                  <a:lumMod val="10000"/>
                </a:schemeClr>
              </a:solidFill>
            </a:endParaRPr>
          </a:p>
        </p:txBody>
      </p:sp>
    </p:spTree>
    <p:extLst>
      <p:ext uri="{BB962C8B-B14F-4D97-AF65-F5344CB8AC3E}">
        <p14:creationId xmlns:p14="http://schemas.microsoft.com/office/powerpoint/2010/main" val="3432796674"/>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fade">
                                      <p:cBhvr>
                                        <p:cTn id="15" dur="500"/>
                                        <p:tgtEl>
                                          <p:spTgt spid="3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7"/>
                                        </p:tgtEl>
                                        <p:attrNameLst>
                                          <p:attrName>style.visibility</p:attrName>
                                        </p:attrNameLst>
                                      </p:cBhvr>
                                      <p:to>
                                        <p:strVal val="visible"/>
                                      </p:to>
                                    </p:set>
                                    <p:animEffect transition="in" filter="fade">
                                      <p:cBhvr>
                                        <p:cTn id="18"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2" grpId="0"/>
      <p:bldP spid="3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profile commands</a:t>
            </a:r>
            <a:endParaRPr lang="en-US" dirty="0"/>
          </a:p>
        </p:txBody>
      </p:sp>
      <p:sp>
        <p:nvSpPr>
          <p:cNvPr id="4" name="TextBox 3"/>
          <p:cNvSpPr txBox="1"/>
          <p:nvPr/>
        </p:nvSpPr>
        <p:spPr>
          <a:xfrm>
            <a:off x="990600" y="1905000"/>
            <a:ext cx="45720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smtClean="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a:t>
            </a:r>
            <a:r>
              <a:rPr lang="en-US" sz="1000" dirty="0">
                <a:solidFill>
                  <a:srgbClr val="061C23"/>
                </a:solidFill>
                <a:latin typeface="Courier"/>
                <a:cs typeface="Courier"/>
              </a:rPr>
              <a:t> mux profile </a:t>
            </a:r>
            <a:r>
              <a:rPr lang="en-US" sz="1000" dirty="0" smtClean="0">
                <a:solidFill>
                  <a:srgbClr val="061C23"/>
                </a:solidFill>
                <a:latin typeface="Courier"/>
                <a:cs typeface="Courier"/>
              </a:rPr>
              <a:t>profile-1</a:t>
            </a:r>
            <a:endParaRPr lang="en-US" sz="1000" dirty="0">
              <a:solidFill>
                <a:srgbClr val="061C23"/>
              </a:solidFill>
              <a:latin typeface="Courier"/>
              <a:cs typeface="Courier"/>
            </a:endParaRPr>
          </a:p>
          <a:p>
            <a:r>
              <a:rPr lang="en-US" sz="1000" dirty="0" smtClean="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ipmux</a:t>
            </a:r>
            <a:r>
              <a:rPr lang="en-US" sz="1000" dirty="0">
                <a:solidFill>
                  <a:srgbClr val="061C23"/>
                </a:solidFill>
                <a:latin typeface="Courier"/>
                <a:cs typeface="Courier"/>
              </a:rPr>
              <a:t>-profile)#</a:t>
            </a:r>
            <a:r>
              <a:rPr lang="en-US" sz="1000" dirty="0" err="1">
                <a:solidFill>
                  <a:srgbClr val="061C23"/>
                </a:solidFill>
                <a:latin typeface="Courier"/>
                <a:cs typeface="Courier"/>
              </a:rPr>
              <a:t>maxlength</a:t>
            </a:r>
            <a:r>
              <a:rPr lang="en-US" sz="1000" dirty="0">
                <a:solidFill>
                  <a:srgbClr val="061C23"/>
                </a:solidFill>
                <a:latin typeface="Courier"/>
                <a:cs typeface="Courier"/>
              </a:rPr>
              <a:t> ?</a:t>
            </a:r>
          </a:p>
          <a:p>
            <a:r>
              <a:rPr lang="en-US" sz="1000" dirty="0">
                <a:solidFill>
                  <a:srgbClr val="061C23"/>
                </a:solidFill>
                <a:latin typeface="Courier"/>
                <a:cs typeface="Courier"/>
              </a:rPr>
              <a:t>  &lt;64</a:t>
            </a:r>
            <a:r>
              <a:rPr lang="en-US" sz="1000" dirty="0" smtClean="0">
                <a:solidFill>
                  <a:srgbClr val="061C23"/>
                </a:solidFill>
                <a:latin typeface="Courier"/>
                <a:cs typeface="Courier"/>
              </a:rPr>
              <a:t>-1472&gt;  </a:t>
            </a:r>
            <a:r>
              <a:rPr lang="en-US" sz="1000" dirty="0">
                <a:solidFill>
                  <a:srgbClr val="061C23"/>
                </a:solidFill>
                <a:latin typeface="Courier"/>
                <a:cs typeface="Courier"/>
              </a:rPr>
              <a:t>IP total length value</a:t>
            </a:r>
            <a:endParaRPr lang="en-US" sz="1000" dirty="0" smtClean="0">
              <a:solidFill>
                <a:srgbClr val="061C23"/>
              </a:solidFill>
              <a:latin typeface="Courier"/>
              <a:cs typeface="Courier"/>
            </a:endParaRPr>
          </a:p>
        </p:txBody>
      </p:sp>
      <p:sp>
        <p:nvSpPr>
          <p:cNvPr id="5" name="Text Placeholder 2"/>
          <p:cNvSpPr txBox="1">
            <a:spLocks/>
          </p:cNvSpPr>
          <p:nvPr/>
        </p:nvSpPr>
        <p:spPr>
          <a:xfrm>
            <a:off x="228600" y="1447800"/>
            <a:ext cx="8578850" cy="3810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dirty="0" err="1" smtClean="0"/>
              <a:t>maxlength</a:t>
            </a:r>
            <a:r>
              <a:rPr lang="en-US" sz="1800" dirty="0" smtClean="0"/>
              <a:t> (default: 1472 bytes)</a:t>
            </a:r>
          </a:p>
        </p:txBody>
      </p:sp>
      <p:sp>
        <p:nvSpPr>
          <p:cNvPr id="7" name="Text Placeholder 2"/>
          <p:cNvSpPr txBox="1">
            <a:spLocks/>
          </p:cNvSpPr>
          <p:nvPr/>
        </p:nvSpPr>
        <p:spPr>
          <a:xfrm>
            <a:off x="228600" y="2590800"/>
            <a:ext cx="8578850" cy="9906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92150" lvl="1" indent="-285750">
              <a:buFont typeface="Arial"/>
              <a:buChar char="•"/>
            </a:pPr>
            <a:r>
              <a:rPr lang="en-US" sz="1400" dirty="0" smtClean="0"/>
              <a:t>How large of a packet should we multiplex with other packets?</a:t>
            </a:r>
          </a:p>
          <a:p>
            <a:pPr marL="857250" lvl="2" indent="-285750">
              <a:buFont typeface="Arial"/>
              <a:buChar char="•"/>
            </a:pPr>
            <a:r>
              <a:rPr lang="en-US" sz="1200" dirty="0" smtClean="0"/>
              <a:t>The larger the packets, the lower the mux ratio</a:t>
            </a:r>
          </a:p>
          <a:p>
            <a:pPr marL="857250" lvl="2" indent="-285750">
              <a:buFont typeface="Arial"/>
              <a:buChar char="•"/>
            </a:pPr>
            <a:r>
              <a:rPr lang="en-US" sz="1200" dirty="0" smtClean="0"/>
              <a:t>Cannot be set above the </a:t>
            </a:r>
            <a:r>
              <a:rPr lang="en-US" sz="1200" dirty="0" err="1" smtClean="0"/>
              <a:t>mtu</a:t>
            </a:r>
            <a:endParaRPr lang="en-US" sz="1200" dirty="0" smtClean="0"/>
          </a:p>
        </p:txBody>
      </p:sp>
      <p:sp>
        <p:nvSpPr>
          <p:cNvPr id="8" name="TextBox 7"/>
          <p:cNvSpPr txBox="1"/>
          <p:nvPr/>
        </p:nvSpPr>
        <p:spPr>
          <a:xfrm>
            <a:off x="990600" y="4191000"/>
            <a:ext cx="45720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smtClean="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a:t>
            </a:r>
            <a:r>
              <a:rPr lang="en-US" sz="1000" dirty="0">
                <a:solidFill>
                  <a:srgbClr val="061C23"/>
                </a:solidFill>
                <a:latin typeface="Courier"/>
                <a:cs typeface="Courier"/>
              </a:rPr>
              <a:t> mux profile </a:t>
            </a:r>
            <a:r>
              <a:rPr lang="en-US" sz="1000" dirty="0" smtClean="0">
                <a:solidFill>
                  <a:srgbClr val="061C23"/>
                </a:solidFill>
                <a:latin typeface="Courier"/>
                <a:cs typeface="Courier"/>
              </a:rPr>
              <a:t>profile-1</a:t>
            </a:r>
            <a:endParaRPr lang="en-US" sz="1000" dirty="0">
              <a:solidFill>
                <a:srgbClr val="061C23"/>
              </a:solidFill>
              <a:latin typeface="Courier"/>
              <a:cs typeface="Courier"/>
            </a:endParaRPr>
          </a:p>
          <a:p>
            <a:r>
              <a:rPr lang="en-US" sz="1000" dirty="0" smtClean="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ipmux</a:t>
            </a:r>
            <a:r>
              <a:rPr lang="en-US" sz="1000" dirty="0">
                <a:solidFill>
                  <a:srgbClr val="061C23"/>
                </a:solidFill>
                <a:latin typeface="Courier"/>
                <a:cs typeface="Courier"/>
              </a:rPr>
              <a:t>-profile)#</a:t>
            </a:r>
            <a:r>
              <a:rPr lang="en-US" sz="1000" dirty="0" err="1">
                <a:solidFill>
                  <a:srgbClr val="061C23"/>
                </a:solidFill>
                <a:latin typeface="Courier"/>
                <a:cs typeface="Courier"/>
              </a:rPr>
              <a:t>mtu</a:t>
            </a:r>
            <a:r>
              <a:rPr lang="en-US" sz="1000" dirty="0">
                <a:solidFill>
                  <a:srgbClr val="061C23"/>
                </a:solidFill>
                <a:latin typeface="Courier"/>
                <a:cs typeface="Courier"/>
              </a:rPr>
              <a:t> ?</a:t>
            </a:r>
          </a:p>
          <a:p>
            <a:r>
              <a:rPr lang="en-US" sz="1000" dirty="0">
                <a:solidFill>
                  <a:srgbClr val="061C23"/>
                </a:solidFill>
                <a:latin typeface="Courier"/>
                <a:cs typeface="Courier"/>
              </a:rPr>
              <a:t>  &lt;256-1500&gt;  Maximum super-frame length</a:t>
            </a:r>
            <a:endParaRPr lang="en-US" sz="1000" dirty="0" smtClean="0">
              <a:solidFill>
                <a:srgbClr val="061C23"/>
              </a:solidFill>
              <a:latin typeface="Courier"/>
              <a:cs typeface="Courier"/>
            </a:endParaRPr>
          </a:p>
        </p:txBody>
      </p:sp>
      <p:sp>
        <p:nvSpPr>
          <p:cNvPr id="9" name="Text Placeholder 2"/>
          <p:cNvSpPr txBox="1">
            <a:spLocks/>
          </p:cNvSpPr>
          <p:nvPr/>
        </p:nvSpPr>
        <p:spPr>
          <a:xfrm>
            <a:off x="228600" y="3733800"/>
            <a:ext cx="8578850" cy="3810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dirty="0" err="1"/>
              <a:t>m</a:t>
            </a:r>
            <a:r>
              <a:rPr lang="en-US" sz="1800" b="1" dirty="0" err="1" smtClean="0"/>
              <a:t>tu</a:t>
            </a:r>
            <a:r>
              <a:rPr lang="en-US" sz="1800" dirty="0" smtClean="0"/>
              <a:t> (default: 1500 bytes)</a:t>
            </a:r>
          </a:p>
        </p:txBody>
      </p:sp>
      <p:sp>
        <p:nvSpPr>
          <p:cNvPr id="10" name="Text Placeholder 2"/>
          <p:cNvSpPr txBox="1">
            <a:spLocks/>
          </p:cNvSpPr>
          <p:nvPr/>
        </p:nvSpPr>
        <p:spPr>
          <a:xfrm>
            <a:off x="228600" y="4876800"/>
            <a:ext cx="8578850" cy="14478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92150" lvl="1" indent="-285750">
              <a:buFont typeface="Arial"/>
              <a:buChar char="•"/>
            </a:pPr>
            <a:r>
              <a:rPr lang="en-US" sz="1400" dirty="0" smtClean="0"/>
              <a:t>How large of a multiplexed packet should we make?</a:t>
            </a:r>
          </a:p>
          <a:p>
            <a:pPr marL="857250" lvl="2" indent="-285750">
              <a:buFont typeface="Arial"/>
              <a:buChar char="•"/>
            </a:pPr>
            <a:r>
              <a:rPr lang="en-US" sz="1200" dirty="0" smtClean="0"/>
              <a:t>Value includes IP mux overhead</a:t>
            </a:r>
            <a:r>
              <a:rPr lang="en-US" sz="1000" dirty="0"/>
              <a:t> </a:t>
            </a:r>
            <a:r>
              <a:rPr lang="en-US" sz="1000" dirty="0" smtClean="0"/>
              <a:t>( 28 bytes )</a:t>
            </a:r>
          </a:p>
          <a:p>
            <a:pPr marL="974725" lvl="3" indent="-285750">
              <a:buFont typeface="Arial"/>
              <a:buChar char="•"/>
            </a:pPr>
            <a:r>
              <a:rPr lang="en-US" sz="1000" dirty="0" smtClean="0"/>
              <a:t>“</a:t>
            </a:r>
            <a:r>
              <a:rPr lang="en-US" sz="1000" dirty="0" err="1" smtClean="0"/>
              <a:t>mtu</a:t>
            </a:r>
            <a:r>
              <a:rPr lang="en-US" sz="1000" dirty="0" smtClean="0"/>
              <a:t> 1500” will mux a maximum of 1472 bytes</a:t>
            </a:r>
          </a:p>
          <a:p>
            <a:pPr marL="692150" lvl="1" indent="-285750">
              <a:buFont typeface="Arial"/>
              <a:buChar char="•"/>
            </a:pPr>
            <a:r>
              <a:rPr lang="en-US" sz="1400" dirty="0" smtClean="0"/>
              <a:t>Interface MTU is </a:t>
            </a:r>
            <a:r>
              <a:rPr lang="en-US" sz="1400" b="1" i="1" dirty="0" smtClean="0"/>
              <a:t>NOT</a:t>
            </a:r>
            <a:r>
              <a:rPr lang="en-US" sz="1400" dirty="0" smtClean="0"/>
              <a:t> automatically calculated</a:t>
            </a:r>
            <a:endParaRPr lang="en-US" sz="1200" dirty="0"/>
          </a:p>
          <a:p>
            <a:pPr marL="857250" lvl="2" indent="-285750">
              <a:buFont typeface="Arial"/>
              <a:buChar char="•"/>
            </a:pPr>
            <a:r>
              <a:rPr lang="en-US" sz="1200" dirty="0" smtClean="0"/>
              <a:t>Do not set mux MTU higher than interface MTU</a:t>
            </a:r>
          </a:p>
        </p:txBody>
      </p:sp>
    </p:spTree>
    <p:extLst>
      <p:ext uri="{BB962C8B-B14F-4D97-AF65-F5344CB8AC3E}">
        <p14:creationId xmlns:p14="http://schemas.microsoft.com/office/powerpoint/2010/main" val="849920047"/>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par>
                          <p:cTn id="25" fill="hold">
                            <p:stCondLst>
                              <p:cond delay="1000"/>
                            </p:stCondLst>
                            <p:childTnLst>
                              <p:par>
                                <p:cTn id="26" presetID="10" presetClass="entr" presetSubtype="0" fill="hold" grpId="0"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7" grpId="0"/>
      <p:bldP spid="8" grpId="0" animBg="1"/>
      <p:bldP spid="9"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profile commands continued…</a:t>
            </a:r>
            <a:endParaRPr lang="en-US" dirty="0"/>
          </a:p>
        </p:txBody>
      </p:sp>
      <p:sp>
        <p:nvSpPr>
          <p:cNvPr id="4" name="TextBox 3"/>
          <p:cNvSpPr txBox="1"/>
          <p:nvPr/>
        </p:nvSpPr>
        <p:spPr>
          <a:xfrm>
            <a:off x="990600" y="1905000"/>
            <a:ext cx="45720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smtClean="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a:t>
            </a:r>
            <a:r>
              <a:rPr lang="en-US" sz="1000" dirty="0">
                <a:solidFill>
                  <a:srgbClr val="061C23"/>
                </a:solidFill>
                <a:latin typeface="Courier"/>
                <a:cs typeface="Courier"/>
              </a:rPr>
              <a:t> mux profile </a:t>
            </a:r>
            <a:r>
              <a:rPr lang="en-US" sz="1000" dirty="0" smtClean="0">
                <a:solidFill>
                  <a:srgbClr val="061C23"/>
                </a:solidFill>
                <a:latin typeface="Courier"/>
                <a:cs typeface="Courier"/>
              </a:rPr>
              <a:t>profile-1</a:t>
            </a:r>
            <a:endParaRPr lang="en-US" sz="1000" dirty="0">
              <a:solidFill>
                <a:srgbClr val="061C23"/>
              </a:solidFill>
              <a:latin typeface="Courier"/>
              <a:cs typeface="Courier"/>
            </a:endParaRPr>
          </a:p>
          <a:p>
            <a:r>
              <a:rPr lang="en-US" sz="1000" dirty="0" smtClean="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ipmux</a:t>
            </a:r>
            <a:r>
              <a:rPr lang="en-US" sz="1000" dirty="0">
                <a:solidFill>
                  <a:srgbClr val="061C23"/>
                </a:solidFill>
                <a:latin typeface="Courier"/>
                <a:cs typeface="Courier"/>
              </a:rPr>
              <a:t>-profile)#</a:t>
            </a:r>
            <a:r>
              <a:rPr lang="en-US" sz="1000" dirty="0" err="1">
                <a:solidFill>
                  <a:srgbClr val="061C23"/>
                </a:solidFill>
                <a:latin typeface="Courier"/>
                <a:cs typeface="Courier"/>
              </a:rPr>
              <a:t>holdtime</a:t>
            </a:r>
            <a:r>
              <a:rPr lang="en-US" sz="1000" dirty="0">
                <a:solidFill>
                  <a:srgbClr val="061C23"/>
                </a:solidFill>
                <a:latin typeface="Courier"/>
                <a:cs typeface="Courier"/>
              </a:rPr>
              <a:t> ?</a:t>
            </a:r>
          </a:p>
          <a:p>
            <a:r>
              <a:rPr lang="en-US" sz="1000" dirty="0">
                <a:solidFill>
                  <a:srgbClr val="061C23"/>
                </a:solidFill>
                <a:latin typeface="Courier"/>
                <a:cs typeface="Courier"/>
              </a:rPr>
              <a:t>  &lt;20-250&gt;  Number of milliseconds</a:t>
            </a:r>
            <a:endParaRPr lang="en-US" sz="1000" dirty="0" smtClean="0">
              <a:solidFill>
                <a:srgbClr val="061C23"/>
              </a:solidFill>
              <a:latin typeface="Courier"/>
              <a:cs typeface="Courier"/>
            </a:endParaRPr>
          </a:p>
        </p:txBody>
      </p:sp>
      <p:sp>
        <p:nvSpPr>
          <p:cNvPr id="5" name="Text Placeholder 2"/>
          <p:cNvSpPr txBox="1">
            <a:spLocks/>
          </p:cNvSpPr>
          <p:nvPr/>
        </p:nvSpPr>
        <p:spPr>
          <a:xfrm>
            <a:off x="228600" y="1447800"/>
            <a:ext cx="8578850" cy="3810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dirty="0" err="1" smtClean="0"/>
              <a:t>holdtime</a:t>
            </a:r>
            <a:r>
              <a:rPr lang="en-US" sz="1800" dirty="0" smtClean="0"/>
              <a:t> (default: 20 </a:t>
            </a:r>
            <a:r>
              <a:rPr lang="en-US" sz="1800" dirty="0" err="1" smtClean="0"/>
              <a:t>ms</a:t>
            </a:r>
            <a:r>
              <a:rPr lang="en-US" sz="1800" dirty="0" smtClean="0"/>
              <a:t>)</a:t>
            </a:r>
          </a:p>
        </p:txBody>
      </p:sp>
      <p:sp>
        <p:nvSpPr>
          <p:cNvPr id="7" name="Text Placeholder 2"/>
          <p:cNvSpPr txBox="1">
            <a:spLocks/>
          </p:cNvSpPr>
          <p:nvPr/>
        </p:nvSpPr>
        <p:spPr>
          <a:xfrm>
            <a:off x="228600" y="2590800"/>
            <a:ext cx="8578850" cy="7620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92150" lvl="1" indent="-285750">
              <a:buFont typeface="Arial"/>
              <a:buChar char="•"/>
            </a:pPr>
            <a:r>
              <a:rPr lang="en-US" sz="1400" dirty="0" smtClean="0"/>
              <a:t>How long should we hold packets in the hold-queue?</a:t>
            </a:r>
          </a:p>
          <a:p>
            <a:pPr marL="857250" lvl="2" indent="-285750">
              <a:buFont typeface="Arial"/>
              <a:buChar char="•"/>
            </a:pPr>
            <a:r>
              <a:rPr lang="en-US" sz="1200" dirty="0" smtClean="0"/>
              <a:t>The longer the </a:t>
            </a:r>
            <a:r>
              <a:rPr lang="en-US" sz="1200" dirty="0" err="1" smtClean="0"/>
              <a:t>holdtime</a:t>
            </a:r>
            <a:r>
              <a:rPr lang="en-US" sz="1200" dirty="0" smtClean="0"/>
              <a:t> the more (potential) delay IP mux will add</a:t>
            </a:r>
          </a:p>
        </p:txBody>
      </p:sp>
      <p:sp>
        <p:nvSpPr>
          <p:cNvPr id="10" name="TextBox 9"/>
          <p:cNvSpPr txBox="1"/>
          <p:nvPr/>
        </p:nvSpPr>
        <p:spPr>
          <a:xfrm>
            <a:off x="990600" y="4038600"/>
            <a:ext cx="45720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smtClean="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a:t>
            </a:r>
            <a:r>
              <a:rPr lang="en-US" sz="1000" dirty="0">
                <a:solidFill>
                  <a:srgbClr val="061C23"/>
                </a:solidFill>
                <a:latin typeface="Courier"/>
                <a:cs typeface="Courier"/>
              </a:rPr>
              <a:t> mux profile </a:t>
            </a:r>
            <a:r>
              <a:rPr lang="en-US" sz="1000" dirty="0" smtClean="0">
                <a:solidFill>
                  <a:srgbClr val="061C23"/>
                </a:solidFill>
                <a:latin typeface="Courier"/>
                <a:cs typeface="Courier"/>
              </a:rPr>
              <a:t>profile-1</a:t>
            </a:r>
            <a:endParaRPr lang="en-US" sz="1000" dirty="0">
              <a:solidFill>
                <a:srgbClr val="061C23"/>
              </a:solidFill>
              <a:latin typeface="Courier"/>
              <a:cs typeface="Courier"/>
            </a:endParaRPr>
          </a:p>
          <a:p>
            <a:r>
              <a:rPr lang="en-US" sz="1000" dirty="0" smtClean="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ipmux</a:t>
            </a:r>
            <a:r>
              <a:rPr lang="en-US" sz="1000" dirty="0">
                <a:solidFill>
                  <a:srgbClr val="061C23"/>
                </a:solidFill>
                <a:latin typeface="Courier"/>
                <a:cs typeface="Courier"/>
              </a:rPr>
              <a:t>-profile)#</a:t>
            </a:r>
            <a:r>
              <a:rPr lang="en-US" sz="1000" dirty="0" err="1">
                <a:solidFill>
                  <a:srgbClr val="061C23"/>
                </a:solidFill>
                <a:latin typeface="Courier"/>
                <a:cs typeface="Courier"/>
              </a:rPr>
              <a:t>ttl</a:t>
            </a:r>
            <a:r>
              <a:rPr lang="en-US" sz="1000" dirty="0">
                <a:solidFill>
                  <a:srgbClr val="061C23"/>
                </a:solidFill>
                <a:latin typeface="Courier"/>
                <a:cs typeface="Courier"/>
              </a:rPr>
              <a:t> ?</a:t>
            </a:r>
          </a:p>
          <a:p>
            <a:r>
              <a:rPr lang="en-US" sz="1000" dirty="0">
                <a:solidFill>
                  <a:srgbClr val="061C23"/>
                </a:solidFill>
                <a:latin typeface="Courier"/>
                <a:cs typeface="Courier"/>
              </a:rPr>
              <a:t>  &lt;1-255&gt;  TTL Value</a:t>
            </a:r>
            <a:endParaRPr lang="en-US" sz="1000" dirty="0" smtClean="0">
              <a:solidFill>
                <a:srgbClr val="061C23"/>
              </a:solidFill>
              <a:latin typeface="Courier"/>
              <a:cs typeface="Courier"/>
            </a:endParaRPr>
          </a:p>
        </p:txBody>
      </p:sp>
      <p:sp>
        <p:nvSpPr>
          <p:cNvPr id="12" name="Text Placeholder 2"/>
          <p:cNvSpPr txBox="1">
            <a:spLocks/>
          </p:cNvSpPr>
          <p:nvPr/>
        </p:nvSpPr>
        <p:spPr>
          <a:xfrm>
            <a:off x="228600" y="3581400"/>
            <a:ext cx="8578850" cy="3810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dirty="0" err="1" smtClean="0"/>
              <a:t>ttl</a:t>
            </a:r>
            <a:r>
              <a:rPr lang="en-US" sz="1800" b="1" dirty="0" smtClean="0"/>
              <a:t> </a:t>
            </a:r>
            <a:r>
              <a:rPr lang="en-US" sz="1800" dirty="0" smtClean="0"/>
              <a:t>(default: 64)</a:t>
            </a:r>
          </a:p>
        </p:txBody>
      </p:sp>
      <p:sp>
        <p:nvSpPr>
          <p:cNvPr id="13" name="Text Placeholder 2"/>
          <p:cNvSpPr txBox="1">
            <a:spLocks/>
          </p:cNvSpPr>
          <p:nvPr/>
        </p:nvSpPr>
        <p:spPr>
          <a:xfrm>
            <a:off x="228600" y="4724400"/>
            <a:ext cx="8578850" cy="10668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92150" lvl="1" indent="-285750">
              <a:buFont typeface="Arial"/>
              <a:buChar char="•"/>
            </a:pPr>
            <a:r>
              <a:rPr lang="en-US" sz="1400" dirty="0" smtClean="0"/>
              <a:t>Sets TTL value in IP header of superframe</a:t>
            </a:r>
          </a:p>
          <a:p>
            <a:pPr marL="857250" lvl="2" indent="-285750">
              <a:buFont typeface="Arial"/>
              <a:buChar char="•"/>
            </a:pPr>
            <a:r>
              <a:rPr lang="en-US" sz="1200" dirty="0" smtClean="0"/>
              <a:t>Most customers should never need to adjust this</a:t>
            </a:r>
          </a:p>
        </p:txBody>
      </p:sp>
    </p:spTree>
    <p:extLst>
      <p:ext uri="{BB962C8B-B14F-4D97-AF65-F5344CB8AC3E}">
        <p14:creationId xmlns:p14="http://schemas.microsoft.com/office/powerpoint/2010/main" val="3435234300"/>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childTnLst>
                          </p:cTn>
                        </p:par>
                        <p:par>
                          <p:cTn id="25" fill="hold">
                            <p:stCondLst>
                              <p:cond delay="1000"/>
                            </p:stCondLst>
                            <p:childTnLst>
                              <p:par>
                                <p:cTn id="26" presetID="10" presetClass="entr" presetSubtype="0" fill="hold" grpId="0"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7" grpId="0"/>
      <p:bldP spid="10" grpId="0" animBg="1"/>
      <p:bldP spid="12" grpId="0"/>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Additional general commands</a:t>
            </a:r>
            <a:endParaRPr lang="en-US" dirty="0"/>
          </a:p>
        </p:txBody>
      </p:sp>
      <p:sp>
        <p:nvSpPr>
          <p:cNvPr id="5" name="TextBox 4"/>
          <p:cNvSpPr txBox="1"/>
          <p:nvPr/>
        </p:nvSpPr>
        <p:spPr>
          <a:xfrm>
            <a:off x="990600" y="1828800"/>
            <a:ext cx="4572000" cy="400110"/>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a:t>
            </a:r>
            <a:r>
              <a:rPr lang="en-US" sz="1000" dirty="0">
                <a:solidFill>
                  <a:srgbClr val="061C23"/>
                </a:solidFill>
                <a:latin typeface="Courier"/>
                <a:cs typeface="Courier"/>
              </a:rPr>
              <a:t> mux profile </a:t>
            </a:r>
            <a:r>
              <a:rPr lang="en-US" sz="1000" dirty="0" smtClean="0">
                <a:solidFill>
                  <a:srgbClr val="061C23"/>
                </a:solidFill>
                <a:latin typeface="Courier"/>
                <a:cs typeface="Courier"/>
              </a:rPr>
              <a:t>profile-1</a:t>
            </a:r>
            <a:endParaRPr lang="en-US" sz="1000" dirty="0">
              <a:solidFill>
                <a:srgbClr val="061C23"/>
              </a:solidFill>
              <a:latin typeface="Courier"/>
              <a:cs typeface="Courier"/>
            </a:endParaRPr>
          </a:p>
          <a:p>
            <a:r>
              <a:rPr lang="en-US" sz="1000" dirty="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ipmux</a:t>
            </a:r>
            <a:r>
              <a:rPr lang="en-US" sz="1000" dirty="0">
                <a:solidFill>
                  <a:srgbClr val="061C23"/>
                </a:solidFill>
                <a:latin typeface="Courier"/>
                <a:cs typeface="Courier"/>
              </a:rPr>
              <a:t>-profile)</a:t>
            </a:r>
            <a:r>
              <a:rPr lang="en-US" sz="1000" dirty="0" smtClean="0">
                <a:solidFill>
                  <a:srgbClr val="061C23"/>
                </a:solidFill>
                <a:latin typeface="Courier"/>
                <a:cs typeface="Courier"/>
              </a:rPr>
              <a:t>#[no] shutdown</a:t>
            </a:r>
            <a:endParaRPr lang="en-US" sz="1000" dirty="0">
              <a:solidFill>
                <a:srgbClr val="061C23"/>
              </a:solidFill>
              <a:latin typeface="Courier"/>
              <a:cs typeface="Courier"/>
            </a:endParaRPr>
          </a:p>
        </p:txBody>
      </p:sp>
      <p:sp>
        <p:nvSpPr>
          <p:cNvPr id="6" name="Text Placeholder 2"/>
          <p:cNvSpPr txBox="1">
            <a:spLocks/>
          </p:cNvSpPr>
          <p:nvPr/>
        </p:nvSpPr>
        <p:spPr>
          <a:xfrm>
            <a:off x="228600" y="1371600"/>
            <a:ext cx="8578850" cy="3810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dirty="0" smtClean="0"/>
              <a:t>shutdown </a:t>
            </a:r>
            <a:r>
              <a:rPr lang="en-US" sz="1800" dirty="0" smtClean="0"/>
              <a:t>(default: shutdown)</a:t>
            </a:r>
          </a:p>
        </p:txBody>
      </p:sp>
      <p:sp>
        <p:nvSpPr>
          <p:cNvPr id="7" name="Text Placeholder 2"/>
          <p:cNvSpPr txBox="1">
            <a:spLocks/>
          </p:cNvSpPr>
          <p:nvPr/>
        </p:nvSpPr>
        <p:spPr>
          <a:xfrm>
            <a:off x="381000" y="2362200"/>
            <a:ext cx="8578850" cy="9906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92150" lvl="1" indent="-285750">
              <a:buFont typeface="Arial"/>
              <a:buChar char="•"/>
            </a:pPr>
            <a:r>
              <a:rPr lang="en-US" sz="1400" dirty="0" smtClean="0"/>
              <a:t>Profiles default to “shutdown” state</a:t>
            </a:r>
          </a:p>
          <a:p>
            <a:pPr marL="692150" lvl="1" indent="-285750">
              <a:buFont typeface="Arial"/>
              <a:buChar char="•"/>
            </a:pPr>
            <a:r>
              <a:rPr lang="en-US" sz="1400" dirty="0" smtClean="0"/>
              <a:t>Profile must be “shutdown” when making changes to the attached ACL</a:t>
            </a:r>
          </a:p>
        </p:txBody>
      </p:sp>
      <p:sp>
        <p:nvSpPr>
          <p:cNvPr id="8" name="TextBox 7"/>
          <p:cNvSpPr txBox="1"/>
          <p:nvPr/>
        </p:nvSpPr>
        <p:spPr>
          <a:xfrm>
            <a:off x="990600" y="4114800"/>
            <a:ext cx="4572000" cy="400110"/>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smtClean="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a:t>
            </a:r>
            <a:r>
              <a:rPr lang="en-US" sz="1000" dirty="0">
                <a:solidFill>
                  <a:srgbClr val="061C23"/>
                </a:solidFill>
                <a:latin typeface="Courier"/>
                <a:cs typeface="Courier"/>
              </a:rPr>
              <a:t> mux </a:t>
            </a:r>
            <a:r>
              <a:rPr lang="en-US" sz="1000" dirty="0" err="1">
                <a:solidFill>
                  <a:srgbClr val="061C23"/>
                </a:solidFill>
                <a:latin typeface="Courier"/>
                <a:cs typeface="Courier"/>
              </a:rPr>
              <a:t>udpport</a:t>
            </a:r>
            <a:r>
              <a:rPr lang="en-US" sz="1000" dirty="0">
                <a:solidFill>
                  <a:srgbClr val="061C23"/>
                </a:solidFill>
                <a:latin typeface="Courier"/>
                <a:cs typeface="Courier"/>
              </a:rPr>
              <a:t> ?</a:t>
            </a:r>
          </a:p>
          <a:p>
            <a:r>
              <a:rPr lang="en-US" sz="1000" dirty="0">
                <a:solidFill>
                  <a:srgbClr val="061C23"/>
                </a:solidFill>
                <a:latin typeface="Courier"/>
                <a:cs typeface="Courier"/>
              </a:rPr>
              <a:t>  &lt;1024-49151&gt;  UDP port number</a:t>
            </a:r>
          </a:p>
        </p:txBody>
      </p:sp>
      <p:sp>
        <p:nvSpPr>
          <p:cNvPr id="9" name="Text Placeholder 2"/>
          <p:cNvSpPr txBox="1">
            <a:spLocks/>
          </p:cNvSpPr>
          <p:nvPr/>
        </p:nvSpPr>
        <p:spPr>
          <a:xfrm>
            <a:off x="228600" y="3657600"/>
            <a:ext cx="8578850" cy="3810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dirty="0" err="1" smtClean="0"/>
              <a:t>ip</a:t>
            </a:r>
            <a:r>
              <a:rPr lang="en-US" sz="1800" b="1" dirty="0" smtClean="0"/>
              <a:t> mux </a:t>
            </a:r>
            <a:r>
              <a:rPr lang="en-US" sz="1800" b="1" dirty="0" err="1" smtClean="0"/>
              <a:t>udpport</a:t>
            </a:r>
            <a:r>
              <a:rPr lang="en-US" sz="1800" b="1" dirty="0" smtClean="0"/>
              <a:t> </a:t>
            </a:r>
            <a:r>
              <a:rPr lang="en-US" sz="1800" dirty="0" smtClean="0"/>
              <a:t>(default: 6682)</a:t>
            </a:r>
          </a:p>
        </p:txBody>
      </p:sp>
      <p:sp>
        <p:nvSpPr>
          <p:cNvPr id="10" name="Text Placeholder 2"/>
          <p:cNvSpPr txBox="1">
            <a:spLocks/>
          </p:cNvSpPr>
          <p:nvPr/>
        </p:nvSpPr>
        <p:spPr>
          <a:xfrm>
            <a:off x="381000" y="4648200"/>
            <a:ext cx="8578850" cy="990600"/>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92150" lvl="1" indent="-285750">
              <a:buFont typeface="Arial"/>
              <a:buChar char="•"/>
            </a:pPr>
            <a:r>
              <a:rPr lang="en-US" sz="1400" dirty="0" smtClean="0"/>
              <a:t>Specifies the source / destination port for IP mux operation</a:t>
            </a:r>
          </a:p>
          <a:p>
            <a:pPr marL="857250" lvl="2" indent="-285750">
              <a:buFont typeface="Arial"/>
              <a:buChar char="•"/>
            </a:pPr>
            <a:r>
              <a:rPr lang="en-US" sz="1200" dirty="0" smtClean="0"/>
              <a:t>must be the same on all routers</a:t>
            </a:r>
          </a:p>
        </p:txBody>
      </p:sp>
    </p:spTree>
    <p:extLst>
      <p:ext uri="{BB962C8B-B14F-4D97-AF65-F5344CB8AC3E}">
        <p14:creationId xmlns:p14="http://schemas.microsoft.com/office/powerpoint/2010/main" val="2584339905"/>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par>
                          <p:cTn id="25" fill="hold">
                            <p:stCondLst>
                              <p:cond delay="1000"/>
                            </p:stCondLst>
                            <p:childTnLst>
                              <p:par>
                                <p:cTn id="26" presetID="10" presetClass="entr" presetSubtype="0" fill="hold" grpId="0"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animBg="1"/>
      <p:bldP spid="9"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 name="Table 37"/>
          <p:cNvGraphicFramePr>
            <a:graphicFrameLocks noGrp="1"/>
          </p:cNvGraphicFramePr>
          <p:nvPr>
            <p:extLst>
              <p:ext uri="{D42A27DB-BD31-4B8C-83A1-F6EECF244321}">
                <p14:modId xmlns:p14="http://schemas.microsoft.com/office/powerpoint/2010/main" val="3953183439"/>
              </p:ext>
            </p:extLst>
          </p:nvPr>
        </p:nvGraphicFramePr>
        <p:xfrm>
          <a:off x="3998337" y="3962400"/>
          <a:ext cx="1259463" cy="1398963"/>
        </p:xfrm>
        <a:graphic>
          <a:graphicData uri="http://schemas.openxmlformats.org/drawingml/2006/table">
            <a:tbl>
              <a:tblPr firstRow="1" bandRow="1">
                <a:tableStyleId>{EB9631B5-78F2-41C9-869B-9F39066F8104}</a:tableStyleId>
              </a:tblPr>
              <a:tblGrid>
                <a:gridCol w="1259463"/>
              </a:tblGrid>
              <a:tr h="228600">
                <a:tc>
                  <a:txBody>
                    <a:bodyPr/>
                    <a:lstStyle/>
                    <a:p>
                      <a:pPr algn="ctr"/>
                      <a:r>
                        <a:rPr lang="en-US" sz="1000" dirty="0" smtClean="0"/>
                        <a:t>Mux Hold</a:t>
                      </a:r>
                      <a:r>
                        <a:rPr lang="en-US" sz="1000" baseline="0" dirty="0" smtClean="0"/>
                        <a:t>-Queue</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155123">
                <a:tc>
                  <a:txBody>
                    <a:bodyPr/>
                    <a:lstStyle/>
                    <a:p>
                      <a:pPr algn="ctr"/>
                      <a:endParaRPr lang="en-US" sz="1000" dirty="0" smtClean="0"/>
                    </a:p>
                    <a:p>
                      <a:pPr algn="ctr"/>
                      <a:endParaRPr lang="en-US" sz="1000" dirty="0" smtClean="0"/>
                    </a:p>
                    <a:p>
                      <a:pPr algn="ctr"/>
                      <a:endParaRPr lang="en-US" sz="1000" dirty="0" smtClean="0"/>
                    </a:p>
                    <a:p>
                      <a:pPr algn="ctr"/>
                      <a:endParaRPr lang="en-US" sz="1000" dirty="0" smtClean="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Title 3"/>
          <p:cNvSpPr>
            <a:spLocks noGrp="1"/>
          </p:cNvSpPr>
          <p:nvPr>
            <p:ph type="title"/>
          </p:nvPr>
        </p:nvSpPr>
        <p:spPr/>
        <p:txBody>
          <a:bodyPr/>
          <a:lstStyle/>
          <a:p>
            <a:r>
              <a:rPr lang="en-US" dirty="0" smtClean="0"/>
              <a:t>Understanding the </a:t>
            </a:r>
            <a:r>
              <a:rPr lang="en-US" dirty="0" err="1" smtClean="0"/>
              <a:t>QoS</a:t>
            </a:r>
            <a:r>
              <a:rPr lang="en-US" dirty="0" smtClean="0"/>
              <a:t> impact</a:t>
            </a:r>
            <a:endParaRPr lang="en-US" dirty="0"/>
          </a:p>
        </p:txBody>
      </p:sp>
      <p:sp>
        <p:nvSpPr>
          <p:cNvPr id="5" name="Text Placeholder 4"/>
          <p:cNvSpPr>
            <a:spLocks noGrp="1"/>
          </p:cNvSpPr>
          <p:nvPr>
            <p:ph type="body" sz="quarter" idx="10"/>
          </p:nvPr>
        </p:nvSpPr>
        <p:spPr>
          <a:xfrm>
            <a:off x="239713" y="1441345"/>
            <a:ext cx="8578850" cy="1682855"/>
          </a:xfrm>
        </p:spPr>
        <p:txBody>
          <a:bodyPr>
            <a:normAutofit/>
          </a:bodyPr>
          <a:lstStyle/>
          <a:p>
            <a:r>
              <a:rPr lang="en-US" dirty="0" smtClean="0"/>
              <a:t>Similar to the “</a:t>
            </a:r>
            <a:r>
              <a:rPr lang="en-US" dirty="0" err="1" smtClean="0"/>
              <a:t>qos</a:t>
            </a:r>
            <a:r>
              <a:rPr lang="en-US" dirty="0"/>
              <a:t> </a:t>
            </a:r>
            <a:r>
              <a:rPr lang="en-US" dirty="0" smtClean="0"/>
              <a:t>pre-classify” problem of </a:t>
            </a:r>
            <a:r>
              <a:rPr lang="en-US" dirty="0" err="1" smtClean="0"/>
              <a:t>IPsec</a:t>
            </a:r>
            <a:endParaRPr lang="en-US" dirty="0" smtClean="0"/>
          </a:p>
          <a:p>
            <a:pPr marL="692150" lvl="1" indent="-285750">
              <a:buFont typeface="Arial"/>
              <a:buChar char="•"/>
            </a:pPr>
            <a:r>
              <a:rPr lang="en-US" dirty="0" smtClean="0"/>
              <a:t>Traffic classifiers see only the IP header of the superframe</a:t>
            </a:r>
          </a:p>
          <a:p>
            <a:pPr marL="857250" lvl="2" indent="-285750">
              <a:buFont typeface="Arial"/>
              <a:buChar char="•"/>
            </a:pPr>
            <a:r>
              <a:rPr lang="en-US" dirty="0" smtClean="0"/>
              <a:t>By default the DSCP is 0</a:t>
            </a:r>
          </a:p>
          <a:p>
            <a:pPr marL="692150" lvl="1" indent="-285750">
              <a:buFont typeface="Arial"/>
              <a:buChar char="•"/>
            </a:pPr>
            <a:r>
              <a:rPr lang="en-US" dirty="0" err="1"/>
              <a:t>QoS</a:t>
            </a:r>
            <a:r>
              <a:rPr lang="en-US" dirty="0"/>
              <a:t> classification via DSCP is no longer </a:t>
            </a:r>
            <a:r>
              <a:rPr lang="en-US" dirty="0" smtClean="0"/>
              <a:t>accurate</a:t>
            </a:r>
          </a:p>
        </p:txBody>
      </p:sp>
      <p:grpSp>
        <p:nvGrpSpPr>
          <p:cNvPr id="22" name="Group 21"/>
          <p:cNvGrpSpPr/>
          <p:nvPr/>
        </p:nvGrpSpPr>
        <p:grpSpPr>
          <a:xfrm>
            <a:off x="1178937" y="3352800"/>
            <a:ext cx="2286000" cy="762000"/>
            <a:chOff x="152400" y="3657600"/>
            <a:chExt cx="2286000" cy="762000"/>
          </a:xfrm>
        </p:grpSpPr>
        <p:sp>
          <p:nvSpPr>
            <p:cNvPr id="19" name="Right Arrow 18"/>
            <p:cNvSpPr/>
            <p:nvPr/>
          </p:nvSpPr>
          <p:spPr>
            <a:xfrm>
              <a:off x="152400" y="3657600"/>
              <a:ext cx="2286000" cy="762000"/>
            </a:xfrm>
            <a:prstGeom prst="rightArrow">
              <a:avLst/>
            </a:prstGeom>
            <a:solidFill>
              <a:srgbClr val="0096D6"/>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8" name="TextBox 17"/>
            <p:cNvSpPr txBox="1"/>
            <p:nvPr/>
          </p:nvSpPr>
          <p:spPr>
            <a:xfrm>
              <a:off x="228600" y="3886200"/>
              <a:ext cx="1749197" cy="276999"/>
            </a:xfrm>
            <a:prstGeom prst="rect">
              <a:avLst/>
            </a:prstGeom>
            <a:noFill/>
          </p:spPr>
          <p:txBody>
            <a:bodyPr wrap="none" rtlCol="0">
              <a:spAutoFit/>
            </a:bodyPr>
            <a:lstStyle/>
            <a:p>
              <a:r>
                <a:rPr lang="en-US" sz="1200" dirty="0" smtClean="0">
                  <a:solidFill>
                    <a:srgbClr val="061C23"/>
                  </a:solidFill>
                </a:rPr>
                <a:t>ACL matching Packets</a:t>
              </a:r>
              <a:endParaRPr lang="en-US" sz="1200" dirty="0">
                <a:solidFill>
                  <a:srgbClr val="061C23"/>
                </a:solidFill>
              </a:endParaRPr>
            </a:p>
          </p:txBody>
        </p:sp>
      </p:grpSp>
      <p:grpSp>
        <p:nvGrpSpPr>
          <p:cNvPr id="23" name="Group 22"/>
          <p:cNvGrpSpPr/>
          <p:nvPr/>
        </p:nvGrpSpPr>
        <p:grpSpPr>
          <a:xfrm>
            <a:off x="5979537" y="3352800"/>
            <a:ext cx="2286000" cy="762000"/>
            <a:chOff x="152400" y="3657600"/>
            <a:chExt cx="2286000" cy="762000"/>
          </a:xfrm>
        </p:grpSpPr>
        <p:sp>
          <p:nvSpPr>
            <p:cNvPr id="24" name="Right Arrow 23"/>
            <p:cNvSpPr/>
            <p:nvPr/>
          </p:nvSpPr>
          <p:spPr>
            <a:xfrm>
              <a:off x="152400" y="3657600"/>
              <a:ext cx="2286000" cy="762000"/>
            </a:xfrm>
            <a:prstGeom prst="rightArrow">
              <a:avLst/>
            </a:prstGeom>
            <a:solidFill>
              <a:srgbClr val="0096D6"/>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5" name="TextBox 24"/>
            <p:cNvSpPr txBox="1"/>
            <p:nvPr/>
          </p:nvSpPr>
          <p:spPr>
            <a:xfrm>
              <a:off x="381000" y="3914001"/>
              <a:ext cx="1655997" cy="276999"/>
            </a:xfrm>
            <a:prstGeom prst="rect">
              <a:avLst/>
            </a:prstGeom>
            <a:noFill/>
          </p:spPr>
          <p:txBody>
            <a:bodyPr wrap="none" rtlCol="0">
              <a:spAutoFit/>
            </a:bodyPr>
            <a:lstStyle/>
            <a:p>
              <a:r>
                <a:rPr lang="en-US" sz="1200" dirty="0" smtClean="0">
                  <a:solidFill>
                    <a:srgbClr val="061C23"/>
                  </a:solidFill>
                </a:rPr>
                <a:t>Outgoing Superframe</a:t>
              </a:r>
              <a:endParaRPr lang="en-US" sz="1200" dirty="0">
                <a:solidFill>
                  <a:srgbClr val="061C23"/>
                </a:solidFill>
              </a:endParaRPr>
            </a:p>
          </p:txBody>
        </p:sp>
      </p:grpSp>
      <p:graphicFrame>
        <p:nvGraphicFramePr>
          <p:cNvPr id="31" name="Table 30"/>
          <p:cNvGraphicFramePr>
            <a:graphicFrameLocks noGrp="1"/>
          </p:cNvGraphicFramePr>
          <p:nvPr>
            <p:extLst>
              <p:ext uri="{D42A27DB-BD31-4B8C-83A1-F6EECF244321}">
                <p14:modId xmlns:p14="http://schemas.microsoft.com/office/powerpoint/2010/main" val="3223237429"/>
              </p:ext>
            </p:extLst>
          </p:nvPr>
        </p:nvGraphicFramePr>
        <p:xfrm>
          <a:off x="1712337" y="4267200"/>
          <a:ext cx="891972" cy="243840"/>
        </p:xfrm>
        <a:graphic>
          <a:graphicData uri="http://schemas.openxmlformats.org/drawingml/2006/table">
            <a:tbl>
              <a:tblPr firstRow="1" bandRow="1">
                <a:tableStyleId>{5C22544A-7EE6-4342-B048-85BDC9FD1C3A}</a:tableStyleId>
              </a:tblPr>
              <a:tblGrid>
                <a:gridCol w="891972"/>
              </a:tblGrid>
              <a:tr h="243840">
                <a:tc>
                  <a:txBody>
                    <a:bodyPr/>
                    <a:lstStyle/>
                    <a:p>
                      <a:pPr algn="ctr"/>
                      <a:r>
                        <a:rPr lang="en-US" sz="1000" dirty="0" smtClean="0"/>
                        <a:t>DSCP 0</a:t>
                      </a:r>
                      <a:endParaRPr lang="en-US" sz="1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36" name="Table 35"/>
          <p:cNvGraphicFramePr>
            <a:graphicFrameLocks noGrp="1"/>
          </p:cNvGraphicFramePr>
          <p:nvPr>
            <p:extLst>
              <p:ext uri="{D42A27DB-BD31-4B8C-83A1-F6EECF244321}">
                <p14:modId xmlns:p14="http://schemas.microsoft.com/office/powerpoint/2010/main" val="3484549670"/>
              </p:ext>
            </p:extLst>
          </p:nvPr>
        </p:nvGraphicFramePr>
        <p:xfrm>
          <a:off x="1712337" y="4648200"/>
          <a:ext cx="891972" cy="243840"/>
        </p:xfrm>
        <a:graphic>
          <a:graphicData uri="http://schemas.openxmlformats.org/drawingml/2006/table">
            <a:tbl>
              <a:tblPr firstRow="1" bandRow="1">
                <a:tableStyleId>{5C22544A-7EE6-4342-B048-85BDC9FD1C3A}</a:tableStyleId>
              </a:tblPr>
              <a:tblGrid>
                <a:gridCol w="891972"/>
              </a:tblGrid>
              <a:tr h="152400">
                <a:tc>
                  <a:txBody>
                    <a:bodyPr/>
                    <a:lstStyle/>
                    <a:p>
                      <a:pPr algn="ctr"/>
                      <a:r>
                        <a:rPr lang="en-US" sz="1000" dirty="0" smtClean="0"/>
                        <a:t>DSCP EF</a:t>
                      </a:r>
                      <a:endParaRPr lang="en-US" sz="1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37" name="Table 36"/>
          <p:cNvGraphicFramePr>
            <a:graphicFrameLocks noGrp="1"/>
          </p:cNvGraphicFramePr>
          <p:nvPr>
            <p:extLst>
              <p:ext uri="{D42A27DB-BD31-4B8C-83A1-F6EECF244321}">
                <p14:modId xmlns:p14="http://schemas.microsoft.com/office/powerpoint/2010/main" val="1083198554"/>
              </p:ext>
            </p:extLst>
          </p:nvPr>
        </p:nvGraphicFramePr>
        <p:xfrm>
          <a:off x="1712337" y="5029200"/>
          <a:ext cx="891972" cy="243840"/>
        </p:xfrm>
        <a:graphic>
          <a:graphicData uri="http://schemas.openxmlformats.org/drawingml/2006/table">
            <a:tbl>
              <a:tblPr firstRow="1" bandRow="1">
                <a:tableStyleId>{5C22544A-7EE6-4342-B048-85BDC9FD1C3A}</a:tableStyleId>
              </a:tblPr>
              <a:tblGrid>
                <a:gridCol w="891972"/>
              </a:tblGrid>
              <a:tr h="152400">
                <a:tc>
                  <a:txBody>
                    <a:bodyPr/>
                    <a:lstStyle/>
                    <a:p>
                      <a:pPr algn="ctr"/>
                      <a:r>
                        <a:rPr lang="en-US" sz="1000" dirty="0" smtClean="0"/>
                        <a:t>DSCP CS7</a:t>
                      </a:r>
                      <a:endParaRPr lang="en-US" sz="1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39" name="Table 38"/>
          <p:cNvGraphicFramePr>
            <a:graphicFrameLocks noGrp="1"/>
          </p:cNvGraphicFramePr>
          <p:nvPr>
            <p:extLst>
              <p:ext uri="{D42A27DB-BD31-4B8C-83A1-F6EECF244321}">
                <p14:modId xmlns:p14="http://schemas.microsoft.com/office/powerpoint/2010/main" val="2935131304"/>
              </p:ext>
            </p:extLst>
          </p:nvPr>
        </p:nvGraphicFramePr>
        <p:xfrm>
          <a:off x="5827137" y="4572000"/>
          <a:ext cx="2478663" cy="396240"/>
        </p:xfrm>
        <a:graphic>
          <a:graphicData uri="http://schemas.openxmlformats.org/drawingml/2006/table">
            <a:tbl>
              <a:tblPr firstRow="1" bandRow="1">
                <a:tableStyleId>{5C22544A-7EE6-4342-B048-85BDC9FD1C3A}</a:tableStyleId>
              </a:tblPr>
              <a:tblGrid>
                <a:gridCol w="647861"/>
                <a:gridCol w="580539"/>
                <a:gridCol w="580539"/>
                <a:gridCol w="669724"/>
              </a:tblGrid>
              <a:tr h="370840">
                <a:tc>
                  <a:txBody>
                    <a:bodyPr/>
                    <a:lstStyle/>
                    <a:p>
                      <a:pPr algn="ctr"/>
                      <a:r>
                        <a:rPr lang="en-US" sz="1000" dirty="0" smtClean="0"/>
                        <a:t>DSCP CS7</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000" dirty="0" smtClean="0"/>
                        <a:t>DSCP EF</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000" dirty="0" smtClean="0"/>
                        <a:t>DSCP 0</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000" dirty="0" smtClean="0"/>
                        <a:t>IP/UDP</a:t>
                      </a:r>
                    </a:p>
                    <a:p>
                      <a:pPr algn="ctr"/>
                      <a:r>
                        <a:rPr lang="en-US" sz="1000" dirty="0" smtClean="0"/>
                        <a:t>DSCP 0</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008041"/>
                    </a:solidFill>
                  </a:tcPr>
                </a:tc>
              </a:tr>
            </a:tbl>
          </a:graphicData>
        </a:graphic>
      </p:graphicFrame>
      <p:sp>
        <p:nvSpPr>
          <p:cNvPr id="15" name="Line Callout 1 14"/>
          <p:cNvSpPr/>
          <p:nvPr/>
        </p:nvSpPr>
        <p:spPr>
          <a:xfrm>
            <a:off x="5791200" y="5513763"/>
            <a:ext cx="2971800" cy="381000"/>
          </a:xfrm>
          <a:prstGeom prst="borderCallout1">
            <a:avLst>
              <a:gd name="adj1" fmla="val -3608"/>
              <a:gd name="adj2" fmla="val 54135"/>
              <a:gd name="adj3" fmla="val -129198"/>
              <a:gd name="adj4" fmla="val 71360"/>
            </a:avLst>
          </a:prstGeom>
          <a:solidFill>
            <a:schemeClr val="tx1">
              <a:lumMod val="20000"/>
              <a:lumOff val="80000"/>
            </a:schemeClr>
          </a:solidFill>
          <a:ln w="12700">
            <a:solidFill>
              <a:schemeClr val="accent3">
                <a:lumMod val="10000"/>
              </a:schemeClr>
            </a:solidFill>
            <a:headEnd type="none"/>
            <a:tailEnd type="triangle"/>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solidFill>
                  <a:srgbClr val="061C23"/>
                </a:solidFill>
              </a:rPr>
              <a:t>Superframe header masks the DSCP values of the packets contained therein</a:t>
            </a:r>
            <a:endParaRPr lang="en-US" sz="1100" dirty="0">
              <a:solidFill>
                <a:srgbClr val="061C23"/>
              </a:solidFill>
            </a:endParaRPr>
          </a:p>
        </p:txBody>
      </p:sp>
    </p:spTree>
    <p:extLst>
      <p:ext uri="{BB962C8B-B14F-4D97-AF65-F5344CB8AC3E}">
        <p14:creationId xmlns:p14="http://schemas.microsoft.com/office/powerpoint/2010/main" val="338174784"/>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fade">
                                      <p:cBhvr>
                                        <p:cTn id="25" dur="500"/>
                                        <p:tgtEl>
                                          <p:spTgt spid="38"/>
                                        </p:tgtEl>
                                      </p:cBhvr>
                                    </p:animEffect>
                                  </p:childTnLst>
                                </p:cTn>
                              </p:par>
                              <p:par>
                                <p:cTn id="26" presetID="10" presetClass="entr" presetSubtype="0" fill="hold" nodeType="with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fade">
                                      <p:cBhvr>
                                        <p:cTn id="28" dur="500"/>
                                        <p:tgtEl>
                                          <p:spTgt spid="22"/>
                                        </p:tgtEl>
                                      </p:cBhvr>
                                    </p:animEffect>
                                  </p:childTnLst>
                                </p:cTn>
                              </p:par>
                              <p:par>
                                <p:cTn id="29" presetID="10" presetClass="entr" presetSubtype="0" fill="hold" nodeType="with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fade">
                                      <p:cBhvr>
                                        <p:cTn id="31" dur="500"/>
                                        <p:tgtEl>
                                          <p:spTgt spid="31"/>
                                        </p:tgtEl>
                                      </p:cBhvr>
                                    </p:animEffect>
                                  </p:childTnLst>
                                </p:cTn>
                              </p:par>
                              <p:par>
                                <p:cTn id="32" presetID="10" presetClass="entr" presetSubtype="0" fill="hold" nodeType="withEffect">
                                  <p:stCondLst>
                                    <p:cond delay="0"/>
                                  </p:stCondLst>
                                  <p:childTnLst>
                                    <p:set>
                                      <p:cBhvr>
                                        <p:cTn id="33" dur="1" fill="hold">
                                          <p:stCondLst>
                                            <p:cond delay="0"/>
                                          </p:stCondLst>
                                        </p:cTn>
                                        <p:tgtEl>
                                          <p:spTgt spid="36"/>
                                        </p:tgtEl>
                                        <p:attrNameLst>
                                          <p:attrName>style.visibility</p:attrName>
                                        </p:attrNameLst>
                                      </p:cBhvr>
                                      <p:to>
                                        <p:strVal val="visible"/>
                                      </p:to>
                                    </p:set>
                                    <p:animEffect transition="in" filter="fade">
                                      <p:cBhvr>
                                        <p:cTn id="34" dur="500"/>
                                        <p:tgtEl>
                                          <p:spTgt spid="36"/>
                                        </p:tgtEl>
                                      </p:cBhvr>
                                    </p:animEffect>
                                  </p:childTnLst>
                                </p:cTn>
                              </p:par>
                              <p:par>
                                <p:cTn id="35" presetID="10" presetClass="entr" presetSubtype="0" fill="hold" nodeType="with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fade">
                                      <p:cBhvr>
                                        <p:cTn id="37" dur="500"/>
                                        <p:tgtEl>
                                          <p:spTgt spid="37"/>
                                        </p:tgtEl>
                                      </p:cBhvr>
                                    </p:animEffect>
                                  </p:childTnLst>
                                </p:cTn>
                              </p:par>
                            </p:childTnLst>
                          </p:cTn>
                        </p:par>
                      </p:childTnLst>
                    </p:cTn>
                  </p:par>
                  <p:par>
                    <p:cTn id="38" fill="hold">
                      <p:stCondLst>
                        <p:cond delay="indefinite"/>
                      </p:stCondLst>
                      <p:childTnLst>
                        <p:par>
                          <p:cTn id="39" fill="hold">
                            <p:stCondLst>
                              <p:cond delay="0"/>
                            </p:stCondLst>
                            <p:childTnLst>
                              <p:par>
                                <p:cTn id="40" presetID="0" presetClass="path" presetSubtype="0" accel="50000" decel="50000" fill="hold" nodeType="clickEffect">
                                  <p:stCondLst>
                                    <p:cond delay="0"/>
                                  </p:stCondLst>
                                  <p:childTnLst>
                                    <p:animMotion origin="layout" path="M 3.55085E-6 -7.89535E-7 C 3.55085E-6 -7.89535E-7 0.13173 0.0007 0.26362 0.00139 " pathEditMode="relative" ptsTypes="aA">
                                      <p:cBhvr>
                                        <p:cTn id="41" dur="2000" fill="hold"/>
                                        <p:tgtEl>
                                          <p:spTgt spid="31"/>
                                        </p:tgtEl>
                                        <p:attrNameLst>
                                          <p:attrName>ppt_x</p:attrName>
                                          <p:attrName>ppt_y</p:attrName>
                                        </p:attrNameLst>
                                      </p:cBhvr>
                                    </p:animMotion>
                                  </p:childTnLst>
                                </p:cTn>
                              </p:par>
                              <p:par>
                                <p:cTn id="42" presetID="0" presetClass="path" presetSubtype="0" accel="50000" decel="50000" fill="hold" nodeType="withEffect">
                                  <p:stCondLst>
                                    <p:cond delay="0"/>
                                  </p:stCondLst>
                                  <p:childTnLst>
                                    <p:animMotion origin="layout" path="M 1.3051E-6 -1.49109E-6 C 1.3051E-6 -1.49109E-6 0.13173 -0.00139 0.26345 -0.00255 " pathEditMode="relative" ptsTypes="aA">
                                      <p:cBhvr>
                                        <p:cTn id="43" dur="2000" fill="hold"/>
                                        <p:tgtEl>
                                          <p:spTgt spid="36"/>
                                        </p:tgtEl>
                                        <p:attrNameLst>
                                          <p:attrName>ppt_x</p:attrName>
                                          <p:attrName>ppt_y</p:attrName>
                                        </p:attrNameLst>
                                      </p:cBhvr>
                                    </p:animMotion>
                                  </p:childTnLst>
                                </p:cTn>
                              </p:par>
                              <p:par>
                                <p:cTn id="44" presetID="0" presetClass="path" presetSubtype="0" accel="50000" decel="50000" fill="hold" nodeType="withEffect">
                                  <p:stCondLst>
                                    <p:cond delay="0"/>
                                  </p:stCondLst>
                                  <p:childTnLst>
                                    <p:animMotion origin="layout" path="M 3.55085E-6 7.89535E-7 C 3.55085E-6 7.89535E-7 0.13121 -0.0007 0.26258 -0.00116 " pathEditMode="relative" ptsTypes="aA">
                                      <p:cBhvr>
                                        <p:cTn id="45" dur="2000" fill="hold"/>
                                        <p:tgtEl>
                                          <p:spTgt spid="37"/>
                                        </p:tgtEl>
                                        <p:attrNameLst>
                                          <p:attrName>ppt_x</p:attrName>
                                          <p:attrName>ppt_y</p:attrName>
                                        </p:attrNameLst>
                                      </p:cBhvr>
                                    </p:animMotion>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23"/>
                                        </p:tgtEl>
                                        <p:attrNameLst>
                                          <p:attrName>style.visibility</p:attrName>
                                        </p:attrNameLst>
                                      </p:cBhvr>
                                      <p:to>
                                        <p:strVal val="visible"/>
                                      </p:to>
                                    </p:set>
                                    <p:animEffect transition="in" filter="fade">
                                      <p:cBhvr>
                                        <p:cTn id="50" dur="500"/>
                                        <p:tgtEl>
                                          <p:spTgt spid="23"/>
                                        </p:tgtEl>
                                      </p:cBhvr>
                                    </p:animEffect>
                                  </p:childTnLst>
                                </p:cTn>
                              </p:par>
                              <p:par>
                                <p:cTn id="51" presetID="10" presetClass="exit" presetSubtype="0" fill="hold" nodeType="withEffect">
                                  <p:stCondLst>
                                    <p:cond delay="0"/>
                                  </p:stCondLst>
                                  <p:childTnLst>
                                    <p:animEffect transition="out" filter="fade">
                                      <p:cBhvr>
                                        <p:cTn id="52" dur="500"/>
                                        <p:tgtEl>
                                          <p:spTgt spid="31"/>
                                        </p:tgtEl>
                                      </p:cBhvr>
                                    </p:animEffect>
                                    <p:set>
                                      <p:cBhvr>
                                        <p:cTn id="53" dur="1" fill="hold">
                                          <p:stCondLst>
                                            <p:cond delay="499"/>
                                          </p:stCondLst>
                                        </p:cTn>
                                        <p:tgtEl>
                                          <p:spTgt spid="31"/>
                                        </p:tgtEl>
                                        <p:attrNameLst>
                                          <p:attrName>style.visibility</p:attrName>
                                        </p:attrNameLst>
                                      </p:cBhvr>
                                      <p:to>
                                        <p:strVal val="hidden"/>
                                      </p:to>
                                    </p:set>
                                  </p:childTnLst>
                                </p:cTn>
                              </p:par>
                              <p:par>
                                <p:cTn id="54" presetID="10" presetClass="exit" presetSubtype="0" fill="hold" nodeType="withEffect">
                                  <p:stCondLst>
                                    <p:cond delay="0"/>
                                  </p:stCondLst>
                                  <p:childTnLst>
                                    <p:animEffect transition="out" filter="fade">
                                      <p:cBhvr>
                                        <p:cTn id="55" dur="500"/>
                                        <p:tgtEl>
                                          <p:spTgt spid="36"/>
                                        </p:tgtEl>
                                      </p:cBhvr>
                                    </p:animEffect>
                                    <p:set>
                                      <p:cBhvr>
                                        <p:cTn id="56" dur="1" fill="hold">
                                          <p:stCondLst>
                                            <p:cond delay="499"/>
                                          </p:stCondLst>
                                        </p:cTn>
                                        <p:tgtEl>
                                          <p:spTgt spid="36"/>
                                        </p:tgtEl>
                                        <p:attrNameLst>
                                          <p:attrName>style.visibility</p:attrName>
                                        </p:attrNameLst>
                                      </p:cBhvr>
                                      <p:to>
                                        <p:strVal val="hidden"/>
                                      </p:to>
                                    </p:set>
                                  </p:childTnLst>
                                </p:cTn>
                              </p:par>
                              <p:par>
                                <p:cTn id="57" presetID="10" presetClass="exit" presetSubtype="0" fill="hold" nodeType="withEffect">
                                  <p:stCondLst>
                                    <p:cond delay="0"/>
                                  </p:stCondLst>
                                  <p:childTnLst>
                                    <p:animEffect transition="out" filter="fade">
                                      <p:cBhvr>
                                        <p:cTn id="58" dur="500"/>
                                        <p:tgtEl>
                                          <p:spTgt spid="37"/>
                                        </p:tgtEl>
                                      </p:cBhvr>
                                    </p:animEffect>
                                    <p:set>
                                      <p:cBhvr>
                                        <p:cTn id="59" dur="1" fill="hold">
                                          <p:stCondLst>
                                            <p:cond delay="499"/>
                                          </p:stCondLst>
                                        </p:cTn>
                                        <p:tgtEl>
                                          <p:spTgt spid="37"/>
                                        </p:tgtEl>
                                        <p:attrNameLst>
                                          <p:attrName>style.visibility</p:attrName>
                                        </p:attrNameLst>
                                      </p:cBhvr>
                                      <p:to>
                                        <p:strVal val="hidden"/>
                                      </p:to>
                                    </p:set>
                                  </p:childTnLst>
                                </p:cTn>
                              </p:par>
                              <p:par>
                                <p:cTn id="60" presetID="10" presetClass="entr" presetSubtype="0" fill="hold" nodeType="with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fade">
                                      <p:cBhvr>
                                        <p:cTn id="62" dur="500"/>
                                        <p:tgtEl>
                                          <p:spTgt spid="39"/>
                                        </p:tgtEl>
                                      </p:cBhvr>
                                    </p:animEffect>
                                  </p:childTnLst>
                                </p:cTn>
                              </p:par>
                            </p:childTnLst>
                          </p:cTn>
                        </p:par>
                        <p:par>
                          <p:cTn id="63" fill="hold">
                            <p:stCondLst>
                              <p:cond delay="500"/>
                            </p:stCondLst>
                            <p:childTnLst>
                              <p:par>
                                <p:cTn id="64" presetID="10" presetClass="entr" presetSubtype="0" fill="hold" grpId="0" nodeType="afterEffect">
                                  <p:stCondLst>
                                    <p:cond delay="0"/>
                                  </p:stCondLst>
                                  <p:childTnLst>
                                    <p:set>
                                      <p:cBhvr>
                                        <p:cTn id="65" dur="1" fill="hold">
                                          <p:stCondLst>
                                            <p:cond delay="0"/>
                                          </p:stCondLst>
                                        </p:cTn>
                                        <p:tgtEl>
                                          <p:spTgt spid="15"/>
                                        </p:tgtEl>
                                        <p:attrNameLst>
                                          <p:attrName>style.visibility</p:attrName>
                                        </p:attrNameLst>
                                      </p:cBhvr>
                                      <p:to>
                                        <p:strVal val="visible"/>
                                      </p:to>
                                    </p:set>
                                    <p:animEffect transition="in" filter="fade">
                                      <p:cBhvr>
                                        <p:cTn id="6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P spid="1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0"/>
            <a:ext cx="8588861" cy="838200"/>
          </a:xfrm>
        </p:spPr>
        <p:txBody>
          <a:bodyPr/>
          <a:lstStyle/>
          <a:p>
            <a:r>
              <a:rPr lang="en-US" dirty="0" err="1" smtClean="0"/>
              <a:t>QoS</a:t>
            </a:r>
            <a:r>
              <a:rPr lang="en-US" dirty="0" smtClean="0"/>
              <a:t> Solution</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3232671"/>
              </p:ext>
            </p:extLst>
          </p:nvPr>
        </p:nvGraphicFramePr>
        <p:xfrm>
          <a:off x="3962400" y="1828800"/>
          <a:ext cx="1143000" cy="1341120"/>
        </p:xfrm>
        <a:graphic>
          <a:graphicData uri="http://schemas.openxmlformats.org/drawingml/2006/table">
            <a:tbl>
              <a:tblPr firstRow="1" bandRow="1">
                <a:tableStyleId>{7DF18680-E054-41AD-8BC1-D1AEF772440D}</a:tableStyleId>
              </a:tblPr>
              <a:tblGrid>
                <a:gridCol w="1143000"/>
              </a:tblGrid>
              <a:tr h="152400">
                <a:tc>
                  <a:txBody>
                    <a:bodyPr/>
                    <a:lstStyle/>
                    <a:p>
                      <a:pPr algn="ctr"/>
                      <a:r>
                        <a:rPr lang="en-US" sz="1000" dirty="0" smtClean="0"/>
                        <a:t>policy QUEUE</a:t>
                      </a:r>
                      <a:r>
                        <a:rPr lang="en-US" sz="1000" baseline="0" dirty="0" smtClean="0"/>
                        <a:t> 1</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endParaRPr lang="en-US" sz="1000" dirty="0" smtClean="0"/>
                    </a:p>
                    <a:p>
                      <a:pPr algn="ctr"/>
                      <a:endParaRPr lang="en-US" sz="1000" dirty="0" smtClean="0"/>
                    </a:p>
                    <a:p>
                      <a:pPr algn="ctr"/>
                      <a:endParaRPr lang="en-US" sz="1000" dirty="0" smtClean="0"/>
                    </a:p>
                    <a:p>
                      <a:pPr algn="ctr"/>
                      <a:endParaRPr lang="en-US" sz="1000" dirty="0" smtClean="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000" dirty="0" smtClean="0">
                          <a:solidFill>
                            <a:srgbClr val="061C23"/>
                          </a:solidFill>
                        </a:rPr>
                        <a:t>Match</a:t>
                      </a:r>
                      <a:r>
                        <a:rPr lang="en-US" sz="1000" baseline="0" dirty="0" smtClean="0">
                          <a:solidFill>
                            <a:srgbClr val="061C23"/>
                          </a:solidFill>
                        </a:rPr>
                        <a:t> CS7, EF</a:t>
                      </a:r>
                    </a:p>
                    <a:p>
                      <a:pPr algn="ctr"/>
                      <a:r>
                        <a:rPr lang="en-US" sz="1000" baseline="0" dirty="0" smtClean="0">
                          <a:solidFill>
                            <a:srgbClr val="061C23"/>
                          </a:solidFill>
                        </a:rPr>
                        <a:t>Set EF</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753033202"/>
              </p:ext>
            </p:extLst>
          </p:nvPr>
        </p:nvGraphicFramePr>
        <p:xfrm>
          <a:off x="3962400" y="3291840"/>
          <a:ext cx="1143000" cy="1341120"/>
        </p:xfrm>
        <a:graphic>
          <a:graphicData uri="http://schemas.openxmlformats.org/drawingml/2006/table">
            <a:tbl>
              <a:tblPr firstRow="1" bandRow="1">
                <a:tableStyleId>{93296810-A885-4BE3-A3E7-6D5BEEA58F35}</a:tableStyleId>
              </a:tblPr>
              <a:tblGrid>
                <a:gridCol w="1143000"/>
              </a:tblGrid>
              <a:tr h="152400">
                <a:tc>
                  <a:txBody>
                    <a:bodyPr/>
                    <a:lstStyle/>
                    <a:p>
                      <a:pPr algn="ctr"/>
                      <a:r>
                        <a:rPr lang="en-US" sz="1000" dirty="0" smtClean="0"/>
                        <a:t>policy QUEUE</a:t>
                      </a:r>
                      <a:r>
                        <a:rPr lang="en-US" sz="1000" baseline="0" dirty="0" smtClean="0"/>
                        <a:t> 2</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endParaRPr lang="en-US" sz="1000" dirty="0" smtClean="0"/>
                    </a:p>
                    <a:p>
                      <a:pPr algn="ctr"/>
                      <a:endParaRPr lang="en-US" sz="1000" dirty="0" smtClean="0"/>
                    </a:p>
                    <a:p>
                      <a:pPr algn="ctr"/>
                      <a:endParaRPr lang="en-US" sz="1000" dirty="0" smtClean="0"/>
                    </a:p>
                    <a:p>
                      <a:pPr algn="ct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000" dirty="0" smtClean="0">
                          <a:solidFill>
                            <a:srgbClr val="061C23"/>
                          </a:solidFill>
                        </a:rPr>
                        <a:t>Match</a:t>
                      </a:r>
                      <a:r>
                        <a:rPr lang="en-US" sz="1000" baseline="0" dirty="0" smtClean="0">
                          <a:solidFill>
                            <a:srgbClr val="061C23"/>
                          </a:solidFill>
                        </a:rPr>
                        <a:t> AF31</a:t>
                      </a:r>
                    </a:p>
                    <a:p>
                      <a:pPr algn="ctr"/>
                      <a:r>
                        <a:rPr lang="en-US" sz="1000" baseline="0" dirty="0" smtClean="0">
                          <a:solidFill>
                            <a:srgbClr val="061C23"/>
                          </a:solidFill>
                        </a:rPr>
                        <a:t>Set AF31</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527430643"/>
              </p:ext>
            </p:extLst>
          </p:nvPr>
        </p:nvGraphicFramePr>
        <p:xfrm>
          <a:off x="3962400" y="4739640"/>
          <a:ext cx="1143000" cy="1341120"/>
        </p:xfrm>
        <a:graphic>
          <a:graphicData uri="http://schemas.openxmlformats.org/drawingml/2006/table">
            <a:tbl>
              <a:tblPr firstRow="1" bandRow="1">
                <a:tableStyleId>{17292A2E-F333-43FB-9621-5CBBE7FDCDCB}</a:tableStyleId>
              </a:tblPr>
              <a:tblGrid>
                <a:gridCol w="1143000"/>
              </a:tblGrid>
              <a:tr h="152400">
                <a:tc>
                  <a:txBody>
                    <a:bodyPr/>
                    <a:lstStyle/>
                    <a:p>
                      <a:pPr algn="ctr"/>
                      <a:r>
                        <a:rPr lang="en-US" sz="1000" dirty="0" smtClean="0"/>
                        <a:t>Default Queue</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endParaRPr lang="en-US" sz="1000" dirty="0" smtClean="0"/>
                    </a:p>
                    <a:p>
                      <a:pPr algn="ctr"/>
                      <a:endParaRPr lang="en-US" sz="1000" dirty="0" smtClean="0"/>
                    </a:p>
                    <a:p>
                      <a:pPr algn="ctr"/>
                      <a:endParaRPr lang="en-US" sz="1000" dirty="0" smtClean="0"/>
                    </a:p>
                    <a:p>
                      <a:pPr algn="ct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000" baseline="0" dirty="0" smtClean="0">
                          <a:solidFill>
                            <a:srgbClr val="061C23"/>
                          </a:solidFill>
                        </a:rPr>
                        <a:t>Match All</a:t>
                      </a:r>
                    </a:p>
                    <a:p>
                      <a:pPr algn="ctr"/>
                      <a:r>
                        <a:rPr lang="en-US" sz="1000" baseline="0" dirty="0" smtClean="0">
                          <a:solidFill>
                            <a:srgbClr val="061C23"/>
                          </a:solidFill>
                        </a:rPr>
                        <a:t>Set 0</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3972890314"/>
              </p:ext>
            </p:extLst>
          </p:nvPr>
        </p:nvGraphicFramePr>
        <p:xfrm>
          <a:off x="1447800" y="5074920"/>
          <a:ext cx="891972" cy="243840"/>
        </p:xfrm>
        <a:graphic>
          <a:graphicData uri="http://schemas.openxmlformats.org/drawingml/2006/table">
            <a:tbl>
              <a:tblPr firstRow="1" bandRow="1">
                <a:tableStyleId>{5C22544A-7EE6-4342-B048-85BDC9FD1C3A}</a:tableStyleId>
              </a:tblPr>
              <a:tblGrid>
                <a:gridCol w="891972"/>
              </a:tblGrid>
              <a:tr h="0">
                <a:tc>
                  <a:txBody>
                    <a:bodyPr/>
                    <a:lstStyle/>
                    <a:p>
                      <a:pPr algn="ctr"/>
                      <a:r>
                        <a:rPr lang="en-US" sz="1000" dirty="0" smtClean="0"/>
                        <a:t>DSCP CS7</a:t>
                      </a:r>
                      <a:endParaRPr lang="en-US" sz="1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437614051"/>
              </p:ext>
            </p:extLst>
          </p:nvPr>
        </p:nvGraphicFramePr>
        <p:xfrm>
          <a:off x="1447800" y="3535680"/>
          <a:ext cx="891972" cy="243840"/>
        </p:xfrm>
        <a:graphic>
          <a:graphicData uri="http://schemas.openxmlformats.org/drawingml/2006/table">
            <a:tbl>
              <a:tblPr firstRow="1" bandRow="1">
                <a:tableStyleId>{5C22544A-7EE6-4342-B048-85BDC9FD1C3A}</a:tableStyleId>
              </a:tblPr>
              <a:tblGrid>
                <a:gridCol w="891972"/>
              </a:tblGrid>
              <a:tr h="152400">
                <a:tc>
                  <a:txBody>
                    <a:bodyPr/>
                    <a:lstStyle/>
                    <a:p>
                      <a:pPr algn="ctr"/>
                      <a:r>
                        <a:rPr lang="en-US" sz="1000" dirty="0" smtClean="0"/>
                        <a:t>DSCP EF</a:t>
                      </a:r>
                      <a:endParaRPr lang="en-US" sz="1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pSp>
        <p:nvGrpSpPr>
          <p:cNvPr id="21" name="Group 20"/>
          <p:cNvGrpSpPr/>
          <p:nvPr/>
        </p:nvGrpSpPr>
        <p:grpSpPr>
          <a:xfrm>
            <a:off x="838200" y="2118360"/>
            <a:ext cx="2286000" cy="762000"/>
            <a:chOff x="152400" y="3657600"/>
            <a:chExt cx="2286000" cy="762000"/>
          </a:xfrm>
        </p:grpSpPr>
        <p:sp>
          <p:nvSpPr>
            <p:cNvPr id="22" name="Right Arrow 21"/>
            <p:cNvSpPr/>
            <p:nvPr/>
          </p:nvSpPr>
          <p:spPr>
            <a:xfrm>
              <a:off x="152400" y="3657600"/>
              <a:ext cx="2286000" cy="762000"/>
            </a:xfrm>
            <a:prstGeom prst="rightArrow">
              <a:avLst/>
            </a:prstGeom>
            <a:solidFill>
              <a:srgbClr val="0096D6"/>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3" name="TextBox 22"/>
            <p:cNvSpPr txBox="1"/>
            <p:nvPr/>
          </p:nvSpPr>
          <p:spPr>
            <a:xfrm>
              <a:off x="228600" y="3886200"/>
              <a:ext cx="1749197" cy="276999"/>
            </a:xfrm>
            <a:prstGeom prst="rect">
              <a:avLst/>
            </a:prstGeom>
            <a:noFill/>
          </p:spPr>
          <p:txBody>
            <a:bodyPr wrap="none" rtlCol="0">
              <a:spAutoFit/>
            </a:bodyPr>
            <a:lstStyle/>
            <a:p>
              <a:r>
                <a:rPr lang="en-US" sz="1200" dirty="0" smtClean="0">
                  <a:solidFill>
                    <a:srgbClr val="061C23"/>
                  </a:solidFill>
                </a:rPr>
                <a:t>ACL matching Packets</a:t>
              </a:r>
              <a:endParaRPr lang="en-US" sz="1200" dirty="0">
                <a:solidFill>
                  <a:srgbClr val="061C23"/>
                </a:solidFill>
              </a:endParaRPr>
            </a:p>
          </p:txBody>
        </p:sp>
      </p:grpSp>
      <p:graphicFrame>
        <p:nvGraphicFramePr>
          <p:cNvPr id="24" name="Table 23"/>
          <p:cNvGraphicFramePr>
            <a:graphicFrameLocks noGrp="1"/>
          </p:cNvGraphicFramePr>
          <p:nvPr>
            <p:extLst>
              <p:ext uri="{D42A27DB-BD31-4B8C-83A1-F6EECF244321}">
                <p14:modId xmlns:p14="http://schemas.microsoft.com/office/powerpoint/2010/main" val="2176502676"/>
              </p:ext>
            </p:extLst>
          </p:nvPr>
        </p:nvGraphicFramePr>
        <p:xfrm>
          <a:off x="1447800" y="3931920"/>
          <a:ext cx="891972" cy="243840"/>
        </p:xfrm>
        <a:graphic>
          <a:graphicData uri="http://schemas.openxmlformats.org/drawingml/2006/table">
            <a:tbl>
              <a:tblPr firstRow="1" bandRow="1">
                <a:tableStyleId>{5C22544A-7EE6-4342-B048-85BDC9FD1C3A}</a:tableStyleId>
              </a:tblPr>
              <a:tblGrid>
                <a:gridCol w="891972"/>
              </a:tblGrid>
              <a:tr h="152400">
                <a:tc>
                  <a:txBody>
                    <a:bodyPr/>
                    <a:lstStyle/>
                    <a:p>
                      <a:pPr algn="ctr"/>
                      <a:r>
                        <a:rPr lang="en-US" sz="1000" dirty="0" smtClean="0"/>
                        <a:t>DSCP AF31</a:t>
                      </a:r>
                      <a:endParaRPr lang="en-US" sz="1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25" name="Table 24"/>
          <p:cNvGraphicFramePr>
            <a:graphicFrameLocks noGrp="1"/>
          </p:cNvGraphicFramePr>
          <p:nvPr>
            <p:extLst>
              <p:ext uri="{D42A27DB-BD31-4B8C-83A1-F6EECF244321}">
                <p14:modId xmlns:p14="http://schemas.microsoft.com/office/powerpoint/2010/main" val="1134668993"/>
              </p:ext>
            </p:extLst>
          </p:nvPr>
        </p:nvGraphicFramePr>
        <p:xfrm>
          <a:off x="1447800" y="4693920"/>
          <a:ext cx="891972" cy="243840"/>
        </p:xfrm>
        <a:graphic>
          <a:graphicData uri="http://schemas.openxmlformats.org/drawingml/2006/table">
            <a:tbl>
              <a:tblPr firstRow="1" bandRow="1">
                <a:tableStyleId>{5C22544A-7EE6-4342-B048-85BDC9FD1C3A}</a:tableStyleId>
              </a:tblPr>
              <a:tblGrid>
                <a:gridCol w="891972"/>
              </a:tblGrid>
              <a:tr h="152400">
                <a:tc>
                  <a:txBody>
                    <a:bodyPr/>
                    <a:lstStyle/>
                    <a:p>
                      <a:pPr algn="ctr"/>
                      <a:r>
                        <a:rPr lang="en-US" sz="1000" dirty="0" smtClean="0"/>
                        <a:t>DSCP AF31</a:t>
                      </a:r>
                      <a:endParaRPr lang="en-US" sz="1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26" name="Table 25"/>
          <p:cNvGraphicFramePr>
            <a:graphicFrameLocks noGrp="1"/>
          </p:cNvGraphicFramePr>
          <p:nvPr>
            <p:extLst>
              <p:ext uri="{D42A27DB-BD31-4B8C-83A1-F6EECF244321}">
                <p14:modId xmlns:p14="http://schemas.microsoft.com/office/powerpoint/2010/main" val="2189871084"/>
              </p:ext>
            </p:extLst>
          </p:nvPr>
        </p:nvGraphicFramePr>
        <p:xfrm>
          <a:off x="1447800" y="3169920"/>
          <a:ext cx="891972" cy="243840"/>
        </p:xfrm>
        <a:graphic>
          <a:graphicData uri="http://schemas.openxmlformats.org/drawingml/2006/table">
            <a:tbl>
              <a:tblPr firstRow="1" bandRow="1">
                <a:tableStyleId>{5C22544A-7EE6-4342-B048-85BDC9FD1C3A}</a:tableStyleId>
              </a:tblPr>
              <a:tblGrid>
                <a:gridCol w="891972"/>
              </a:tblGrid>
              <a:tr h="152400">
                <a:tc>
                  <a:txBody>
                    <a:bodyPr/>
                    <a:lstStyle/>
                    <a:p>
                      <a:pPr algn="ctr"/>
                      <a:r>
                        <a:rPr lang="en-US" sz="1000" dirty="0" smtClean="0"/>
                        <a:t>DSCP 0</a:t>
                      </a:r>
                      <a:endParaRPr lang="en-US" sz="1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27" name="Table 26"/>
          <p:cNvGraphicFramePr>
            <a:graphicFrameLocks noGrp="1"/>
          </p:cNvGraphicFramePr>
          <p:nvPr>
            <p:extLst>
              <p:ext uri="{D42A27DB-BD31-4B8C-83A1-F6EECF244321}">
                <p14:modId xmlns:p14="http://schemas.microsoft.com/office/powerpoint/2010/main" val="956796395"/>
              </p:ext>
            </p:extLst>
          </p:nvPr>
        </p:nvGraphicFramePr>
        <p:xfrm>
          <a:off x="1447800" y="4312920"/>
          <a:ext cx="891972" cy="243840"/>
        </p:xfrm>
        <a:graphic>
          <a:graphicData uri="http://schemas.openxmlformats.org/drawingml/2006/table">
            <a:tbl>
              <a:tblPr firstRow="1" bandRow="1">
                <a:tableStyleId>{5C22544A-7EE6-4342-B048-85BDC9FD1C3A}</a:tableStyleId>
              </a:tblPr>
              <a:tblGrid>
                <a:gridCol w="891972"/>
              </a:tblGrid>
              <a:tr h="152400">
                <a:tc>
                  <a:txBody>
                    <a:bodyPr/>
                    <a:lstStyle/>
                    <a:p>
                      <a:pPr algn="ctr"/>
                      <a:r>
                        <a:rPr lang="en-US" sz="1000" dirty="0" smtClean="0"/>
                        <a:t>DSCP CS5</a:t>
                      </a:r>
                      <a:endParaRPr lang="en-US" sz="10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pSp>
        <p:nvGrpSpPr>
          <p:cNvPr id="28" name="Group 27"/>
          <p:cNvGrpSpPr/>
          <p:nvPr/>
        </p:nvGrpSpPr>
        <p:grpSpPr>
          <a:xfrm>
            <a:off x="5867400" y="2118360"/>
            <a:ext cx="2286000" cy="762000"/>
            <a:chOff x="152400" y="3657600"/>
            <a:chExt cx="2286000" cy="762000"/>
          </a:xfrm>
        </p:grpSpPr>
        <p:sp>
          <p:nvSpPr>
            <p:cNvPr id="29" name="Right Arrow 28"/>
            <p:cNvSpPr/>
            <p:nvPr/>
          </p:nvSpPr>
          <p:spPr>
            <a:xfrm>
              <a:off x="152400" y="3657600"/>
              <a:ext cx="2286000" cy="762000"/>
            </a:xfrm>
            <a:prstGeom prst="rightArrow">
              <a:avLst/>
            </a:prstGeom>
            <a:solidFill>
              <a:srgbClr val="0096D6"/>
            </a:solidFill>
            <a:ln>
              <a:no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30" name="TextBox 29"/>
            <p:cNvSpPr txBox="1"/>
            <p:nvPr/>
          </p:nvSpPr>
          <p:spPr>
            <a:xfrm>
              <a:off x="381000" y="3914001"/>
              <a:ext cx="1736373" cy="276999"/>
            </a:xfrm>
            <a:prstGeom prst="rect">
              <a:avLst/>
            </a:prstGeom>
            <a:noFill/>
          </p:spPr>
          <p:txBody>
            <a:bodyPr wrap="none" rtlCol="0">
              <a:spAutoFit/>
            </a:bodyPr>
            <a:lstStyle/>
            <a:p>
              <a:r>
                <a:rPr lang="en-US" sz="1200" dirty="0" smtClean="0">
                  <a:solidFill>
                    <a:srgbClr val="061C23"/>
                  </a:solidFill>
                </a:rPr>
                <a:t>Outgoing </a:t>
              </a:r>
              <a:r>
                <a:rPr lang="en-US" sz="1200" dirty="0" err="1" smtClean="0">
                  <a:solidFill>
                    <a:srgbClr val="061C23"/>
                  </a:solidFill>
                </a:rPr>
                <a:t>Superframes</a:t>
              </a:r>
              <a:endParaRPr lang="en-US" sz="1200" dirty="0">
                <a:solidFill>
                  <a:srgbClr val="061C23"/>
                </a:solidFill>
              </a:endParaRPr>
            </a:p>
          </p:txBody>
        </p:sp>
      </p:grpSp>
      <p:graphicFrame>
        <p:nvGraphicFramePr>
          <p:cNvPr id="33" name="Table 32"/>
          <p:cNvGraphicFramePr>
            <a:graphicFrameLocks noGrp="1"/>
          </p:cNvGraphicFramePr>
          <p:nvPr>
            <p:extLst>
              <p:ext uri="{D42A27DB-BD31-4B8C-83A1-F6EECF244321}">
                <p14:modId xmlns:p14="http://schemas.microsoft.com/office/powerpoint/2010/main" val="119888674"/>
              </p:ext>
            </p:extLst>
          </p:nvPr>
        </p:nvGraphicFramePr>
        <p:xfrm>
          <a:off x="5791200" y="3794760"/>
          <a:ext cx="2478662" cy="396240"/>
        </p:xfrm>
        <a:graphic>
          <a:graphicData uri="http://schemas.openxmlformats.org/drawingml/2006/table">
            <a:tbl>
              <a:tblPr firstRow="1" bandRow="1">
                <a:tableStyleId>{5C22544A-7EE6-4342-B048-85BDC9FD1C3A}</a:tableStyleId>
              </a:tblPr>
              <a:tblGrid>
                <a:gridCol w="846008"/>
                <a:gridCol w="758096"/>
                <a:gridCol w="874558"/>
              </a:tblGrid>
              <a:tr h="370840">
                <a:tc>
                  <a:txBody>
                    <a:bodyPr/>
                    <a:lstStyle/>
                    <a:p>
                      <a:pPr algn="ctr"/>
                      <a:r>
                        <a:rPr lang="en-US" sz="1000" dirty="0" smtClean="0"/>
                        <a:t>DSCP AF31</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000" dirty="0" smtClean="0"/>
                        <a:t>DSCP AF31</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000" dirty="0" smtClean="0"/>
                        <a:t>IP/UDP</a:t>
                      </a:r>
                    </a:p>
                    <a:p>
                      <a:pPr algn="ctr"/>
                      <a:r>
                        <a:rPr lang="en-US" sz="1000" dirty="0" smtClean="0"/>
                        <a:t>DSCP AF31</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652D89"/>
                    </a:solidFill>
                  </a:tcPr>
                </a:tc>
              </a:tr>
            </a:tbl>
          </a:graphicData>
        </a:graphic>
      </p:graphicFrame>
      <p:graphicFrame>
        <p:nvGraphicFramePr>
          <p:cNvPr id="35" name="Table 34"/>
          <p:cNvGraphicFramePr>
            <a:graphicFrameLocks noGrp="1"/>
          </p:cNvGraphicFramePr>
          <p:nvPr>
            <p:extLst>
              <p:ext uri="{D42A27DB-BD31-4B8C-83A1-F6EECF244321}">
                <p14:modId xmlns:p14="http://schemas.microsoft.com/office/powerpoint/2010/main" val="822487510"/>
              </p:ext>
            </p:extLst>
          </p:nvPr>
        </p:nvGraphicFramePr>
        <p:xfrm>
          <a:off x="5791200" y="3108960"/>
          <a:ext cx="2478662" cy="396240"/>
        </p:xfrm>
        <a:graphic>
          <a:graphicData uri="http://schemas.openxmlformats.org/drawingml/2006/table">
            <a:tbl>
              <a:tblPr firstRow="1" bandRow="1">
                <a:tableStyleId>{5C22544A-7EE6-4342-B048-85BDC9FD1C3A}</a:tableStyleId>
              </a:tblPr>
              <a:tblGrid>
                <a:gridCol w="846008"/>
                <a:gridCol w="758096"/>
                <a:gridCol w="874558"/>
              </a:tblGrid>
              <a:tr h="370840">
                <a:tc>
                  <a:txBody>
                    <a:bodyPr/>
                    <a:lstStyle/>
                    <a:p>
                      <a:pPr algn="ctr"/>
                      <a:r>
                        <a:rPr lang="en-US" sz="1000" dirty="0" smtClean="0"/>
                        <a:t>DSCP CS7</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000" dirty="0" smtClean="0"/>
                        <a:t>DSCP EF</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000" dirty="0" smtClean="0"/>
                        <a:t>IP/UDP</a:t>
                      </a:r>
                    </a:p>
                    <a:p>
                      <a:pPr algn="ctr"/>
                      <a:r>
                        <a:rPr lang="en-US" sz="1000" dirty="0" smtClean="0"/>
                        <a:t>DSCP EF</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B8D333"/>
                    </a:solidFill>
                  </a:tcPr>
                </a:tc>
              </a:tr>
            </a:tbl>
          </a:graphicData>
        </a:graphic>
      </p:graphicFrame>
      <p:graphicFrame>
        <p:nvGraphicFramePr>
          <p:cNvPr id="36" name="Table 35"/>
          <p:cNvGraphicFramePr>
            <a:graphicFrameLocks noGrp="1"/>
          </p:cNvGraphicFramePr>
          <p:nvPr>
            <p:extLst>
              <p:ext uri="{D42A27DB-BD31-4B8C-83A1-F6EECF244321}">
                <p14:modId xmlns:p14="http://schemas.microsoft.com/office/powerpoint/2010/main" val="1616866391"/>
              </p:ext>
            </p:extLst>
          </p:nvPr>
        </p:nvGraphicFramePr>
        <p:xfrm>
          <a:off x="5791200" y="4480560"/>
          <a:ext cx="2478662" cy="396240"/>
        </p:xfrm>
        <a:graphic>
          <a:graphicData uri="http://schemas.openxmlformats.org/drawingml/2006/table">
            <a:tbl>
              <a:tblPr firstRow="1" bandRow="1">
                <a:tableStyleId>{5C22544A-7EE6-4342-B048-85BDC9FD1C3A}</a:tableStyleId>
              </a:tblPr>
              <a:tblGrid>
                <a:gridCol w="846008"/>
                <a:gridCol w="758096"/>
                <a:gridCol w="874558"/>
              </a:tblGrid>
              <a:tr h="370840">
                <a:tc>
                  <a:txBody>
                    <a:bodyPr/>
                    <a:lstStyle/>
                    <a:p>
                      <a:pPr algn="ctr"/>
                      <a:r>
                        <a:rPr lang="en-US" sz="1000" dirty="0" smtClean="0"/>
                        <a:t>DSCP CS5</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000" dirty="0" smtClean="0"/>
                        <a:t>DSCP 0</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sz="1000" dirty="0" smtClean="0"/>
                        <a:t>IP/UDP</a:t>
                      </a:r>
                    </a:p>
                    <a:p>
                      <a:pPr algn="ctr"/>
                      <a:r>
                        <a:rPr lang="en-US" sz="1000" dirty="0" smtClean="0"/>
                        <a:t>DSCP</a:t>
                      </a:r>
                      <a:r>
                        <a:rPr lang="en-US" sz="1000" baseline="0" dirty="0" smtClean="0"/>
                        <a:t> 0</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008041"/>
                    </a:solidFill>
                  </a:tcPr>
                </a:tc>
              </a:tr>
            </a:tbl>
          </a:graphicData>
        </a:graphic>
      </p:graphicFrame>
      <p:sp>
        <p:nvSpPr>
          <p:cNvPr id="38" name="Text Placeholder 4"/>
          <p:cNvSpPr>
            <a:spLocks noGrp="1"/>
          </p:cNvSpPr>
          <p:nvPr>
            <p:ph type="body" sz="quarter" idx="10"/>
          </p:nvPr>
        </p:nvSpPr>
        <p:spPr>
          <a:xfrm>
            <a:off x="239713" y="914401"/>
            <a:ext cx="8578850" cy="762000"/>
          </a:xfrm>
        </p:spPr>
        <p:txBody>
          <a:bodyPr>
            <a:normAutofit/>
          </a:bodyPr>
          <a:lstStyle/>
          <a:p>
            <a:r>
              <a:rPr lang="en-US" dirty="0" smtClean="0"/>
              <a:t>IP multiplex policies</a:t>
            </a:r>
          </a:p>
          <a:p>
            <a:pPr marL="692150" lvl="1" indent="-285750">
              <a:buFont typeface="Arial"/>
              <a:buChar char="•"/>
            </a:pPr>
            <a:r>
              <a:rPr lang="en-US" dirty="0" smtClean="0"/>
              <a:t>Match DSCP values, assign DSCP value to IP multiplex header</a:t>
            </a:r>
            <a:endParaRPr lang="en-US" dirty="0"/>
          </a:p>
        </p:txBody>
      </p:sp>
    </p:spTree>
    <p:extLst>
      <p:ext uri="{BB962C8B-B14F-4D97-AF65-F5344CB8AC3E}">
        <p14:creationId xmlns:p14="http://schemas.microsoft.com/office/powerpoint/2010/main" val="3835986104"/>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par>
                                <p:cTn id="17" presetID="10" presetClass="entr" presetSubtype="0"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500"/>
                                        <p:tgtEl>
                                          <p:spTgt spid="17"/>
                                        </p:tgtEl>
                                      </p:cBhvr>
                                    </p:animEffect>
                                  </p:childTnLst>
                                </p:cTn>
                              </p:par>
                              <p:par>
                                <p:cTn id="20" presetID="10" presetClass="entr" presetSubtype="0" fill="hold"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par>
                                <p:cTn id="23" presetID="10" presetClass="entr" presetSubtype="0" fill="hold" nodeType="with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500"/>
                                        <p:tgtEl>
                                          <p:spTgt spid="24"/>
                                        </p:tgtEl>
                                      </p:cBhvr>
                                    </p:animEffect>
                                  </p:childTnLst>
                                </p:cTn>
                              </p:par>
                              <p:par>
                                <p:cTn id="26" presetID="10" presetClass="entr" presetSubtype="0" fill="hold" nodeType="with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fade">
                                      <p:cBhvr>
                                        <p:cTn id="28" dur="500"/>
                                        <p:tgtEl>
                                          <p:spTgt spid="25"/>
                                        </p:tgtEl>
                                      </p:cBhvr>
                                    </p:animEffect>
                                  </p:childTnLst>
                                </p:cTn>
                              </p:par>
                              <p:par>
                                <p:cTn id="29" presetID="10" presetClass="entr" presetSubtype="0" fill="hold" nodeType="with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fade">
                                      <p:cBhvr>
                                        <p:cTn id="31" dur="500"/>
                                        <p:tgtEl>
                                          <p:spTgt spid="26"/>
                                        </p:tgtEl>
                                      </p:cBhvr>
                                    </p:animEffect>
                                  </p:childTnLst>
                                </p:cTn>
                              </p:par>
                              <p:par>
                                <p:cTn id="32" presetID="10" presetClass="entr" presetSubtype="0" fill="hold" nodeType="with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fade">
                                      <p:cBhvr>
                                        <p:cTn id="34" dur="500"/>
                                        <p:tgtEl>
                                          <p:spTgt spid="27"/>
                                        </p:tgtEl>
                                      </p:cBhvr>
                                    </p:animEffect>
                                  </p:childTnLst>
                                </p:cTn>
                              </p:par>
                            </p:childTnLst>
                          </p:cTn>
                        </p:par>
                      </p:childTnLst>
                    </p:cTn>
                  </p:par>
                  <p:par>
                    <p:cTn id="35" fill="hold">
                      <p:stCondLst>
                        <p:cond delay="indefinite"/>
                      </p:stCondLst>
                      <p:childTnLst>
                        <p:par>
                          <p:cTn id="36" fill="hold">
                            <p:stCondLst>
                              <p:cond delay="0"/>
                            </p:stCondLst>
                            <p:childTnLst>
                              <p:par>
                                <p:cTn id="37" presetID="0" presetClass="path" presetSubtype="0" accel="50000" decel="50000" fill="hold" nodeType="clickEffect">
                                  <p:stCondLst>
                                    <p:cond delay="0"/>
                                  </p:stCondLst>
                                  <p:childTnLst>
                                    <p:animMotion origin="layout" path="M -0.00017 -0.00023 C 0.05522 -0.01783 0.11061 -0.0352 0.12763 0.00718 C 0.14465 0.04956 0.07484 0.20959 0.10193 0.25382 C 0.12902 0.29805 0.20976 0.28508 0.29051 0.27211 " pathEditMode="relative" ptsTypes="aaaA">
                                      <p:cBhvr>
                                        <p:cTn id="38" dur="2000" fill="hold"/>
                                        <p:tgtEl>
                                          <p:spTgt spid="26"/>
                                        </p:tgtEl>
                                        <p:attrNameLst>
                                          <p:attrName>ppt_x</p:attrName>
                                          <p:attrName>ppt_y</p:attrName>
                                        </p:attrNameLst>
                                      </p:cBhvr>
                                    </p:animMotion>
                                  </p:childTnLst>
                                </p:cTn>
                              </p:par>
                              <p:par>
                                <p:cTn id="39" presetID="0" presetClass="path" presetSubtype="0" accel="50000" decel="50000" fill="hold" nodeType="withEffect">
                                  <p:stCondLst>
                                    <p:cond delay="0"/>
                                  </p:stCondLst>
                                  <p:childTnLst>
                                    <p:animMotion origin="layout" path="M 3.64126E-6 2.05651E-6 C 0.05244 -0.00672 0.10488 -0.0132 0.12329 0.01112 C 0.14169 0.03543 0.08265 0.12251 0.11044 0.1459 C 0.13822 0.16929 0.21393 0.16072 0.28981 0.15215 " pathEditMode="relative" ptsTypes="aaaA">
                                      <p:cBhvr>
                                        <p:cTn id="40" dur="2000" fill="hold"/>
                                        <p:tgtEl>
                                          <p:spTgt spid="27"/>
                                        </p:tgtEl>
                                        <p:attrNameLst>
                                          <p:attrName>ppt_x</p:attrName>
                                          <p:attrName>ppt_y</p:attrName>
                                        </p:attrNameLst>
                                      </p:cBhvr>
                                    </p:animMotion>
                                  </p:childTnLst>
                                </p:cTn>
                              </p:par>
                            </p:childTnLst>
                          </p:cTn>
                        </p:par>
                        <p:par>
                          <p:cTn id="41" fill="hold">
                            <p:stCondLst>
                              <p:cond delay="2000"/>
                            </p:stCondLst>
                            <p:childTnLst>
                              <p:par>
                                <p:cTn id="42" presetID="0" presetClass="path" presetSubtype="0" accel="50000" decel="50000" fill="hold" nodeType="afterEffect">
                                  <p:stCondLst>
                                    <p:cond delay="0"/>
                                  </p:stCondLst>
                                  <p:childTnLst>
                                    <p:animMotion origin="layout" path="M 5.43497E-6 2.70959E-6 C 0.04602 0.01575 0.09204 0.0315 0.11774 0.01343 C 0.14344 -0.00463 0.14743 -0.07411 0.15455 -0.10815 C 0.16167 -0.1422 0.13736 -0.17554 0.16011 -0.19152 C 0.18285 -0.2075 0.23668 -0.20565 0.29068 -0.2038 " pathEditMode="relative" ptsTypes="aaaaA">
                                      <p:cBhvr>
                                        <p:cTn id="43" dur="2000" fill="hold"/>
                                        <p:tgtEl>
                                          <p:spTgt spid="17"/>
                                        </p:tgtEl>
                                        <p:attrNameLst>
                                          <p:attrName>ppt_x</p:attrName>
                                          <p:attrName>ppt_y</p:attrName>
                                        </p:attrNameLst>
                                      </p:cBhvr>
                                    </p:animMotion>
                                  </p:childTnLst>
                                </p:cTn>
                              </p:par>
                              <p:par>
                                <p:cTn id="44" presetID="0" presetClass="path" presetSubtype="0" accel="50000" decel="50000" fill="hold" nodeType="withEffect">
                                  <p:stCondLst>
                                    <p:cond delay="0"/>
                                  </p:stCondLst>
                                  <p:childTnLst>
                                    <p:animMotion origin="layout" path="M -0.00017 -0.00069 C 0.05574 0.02849 0.11166 0.0579 0.13788 0.00047 C 0.1641 -0.05697 0.13249 -0.28161 0.15715 -0.34553 C 0.18181 -0.40944 0.2339 -0.39648 0.28599 -0.38351 " pathEditMode="relative" ptsTypes="aaaA">
                                      <p:cBhvr>
                                        <p:cTn id="45" dur="2000" fill="hold"/>
                                        <p:tgtEl>
                                          <p:spTgt spid="13"/>
                                        </p:tgtEl>
                                        <p:attrNameLst>
                                          <p:attrName>ppt_x</p:attrName>
                                          <p:attrName>ppt_y</p:attrName>
                                        </p:attrNameLst>
                                      </p:cBhvr>
                                    </p:animMotion>
                                  </p:childTnLst>
                                </p:cTn>
                              </p:par>
                            </p:childTnLst>
                          </p:cTn>
                        </p:par>
                        <p:par>
                          <p:cTn id="46" fill="hold">
                            <p:stCondLst>
                              <p:cond delay="4000"/>
                            </p:stCondLst>
                            <p:childTnLst>
                              <p:par>
                                <p:cTn id="47" presetID="0" presetClass="path" presetSubtype="0" accel="50000" decel="50000" fill="hold" nodeType="afterEffect">
                                  <p:stCondLst>
                                    <p:cond delay="0"/>
                                  </p:stCondLst>
                                  <p:childTnLst>
                                    <p:animMotion origin="layout" path="M -0.00017 -0.00093 C 0.04637 0.00764 0.0929 0.01621 0.11947 0.01135 C 0.14604 0.00648 0.13128 -0.02084 0.15906 -0.03034 C 0.18684 -0.03983 0.23633 -0.04261 0.28599 -0.04516 " pathEditMode="relative" ptsTypes="aaaA">
                                      <p:cBhvr>
                                        <p:cTn id="48" dur="2000" fill="hold"/>
                                        <p:tgtEl>
                                          <p:spTgt spid="24"/>
                                        </p:tgtEl>
                                        <p:attrNameLst>
                                          <p:attrName>ppt_x</p:attrName>
                                          <p:attrName>ppt_y</p:attrName>
                                        </p:attrNameLst>
                                      </p:cBhvr>
                                    </p:animMotion>
                                  </p:childTnLst>
                                </p:cTn>
                              </p:par>
                              <p:par>
                                <p:cTn id="49" presetID="0" presetClass="path" presetSubtype="0" accel="50000" decel="50000" fill="hold" nodeType="withEffect">
                                  <p:stCondLst>
                                    <p:cond delay="0"/>
                                  </p:stCondLst>
                                  <p:childTnLst>
                                    <p:animMotion origin="layout" path="M 3.64126E-6 5.70171E-6 C 0.05591 0.00719 0.11183 0.01437 0.13805 -0.00138 C 0.16427 -0.01713 0.13214 -0.07572 0.15732 -0.09448 C 0.1825 -0.11324 0.23563 -0.1137 0.28877 -0.11417 " pathEditMode="relative" ptsTypes="aaaA">
                                      <p:cBhvr>
                                        <p:cTn id="50" dur="2000" fill="hold"/>
                                        <p:tgtEl>
                                          <p:spTgt spid="25"/>
                                        </p:tgtEl>
                                        <p:attrNameLst>
                                          <p:attrName>ppt_x</p:attrName>
                                          <p:attrName>ppt_y</p:attrName>
                                        </p:attrNameLst>
                                      </p:cBhvr>
                                    </p:animMotion>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28"/>
                                        </p:tgtEl>
                                        <p:attrNameLst>
                                          <p:attrName>style.visibility</p:attrName>
                                        </p:attrNameLst>
                                      </p:cBhvr>
                                      <p:to>
                                        <p:strVal val="visible"/>
                                      </p:to>
                                    </p:set>
                                    <p:animEffect transition="in" filter="fade">
                                      <p:cBhvr>
                                        <p:cTn id="55" dur="500"/>
                                        <p:tgtEl>
                                          <p:spTgt spid="28"/>
                                        </p:tgtEl>
                                      </p:cBhvr>
                                    </p:animEffect>
                                  </p:childTnLst>
                                </p:cTn>
                              </p:par>
                              <p:par>
                                <p:cTn id="56" presetID="10" presetClass="entr" presetSubtype="0" fill="hold" nodeType="withEffect">
                                  <p:stCondLst>
                                    <p:cond delay="0"/>
                                  </p:stCondLst>
                                  <p:childTnLst>
                                    <p:set>
                                      <p:cBhvr>
                                        <p:cTn id="57" dur="1" fill="hold">
                                          <p:stCondLst>
                                            <p:cond delay="0"/>
                                          </p:stCondLst>
                                        </p:cTn>
                                        <p:tgtEl>
                                          <p:spTgt spid="35"/>
                                        </p:tgtEl>
                                        <p:attrNameLst>
                                          <p:attrName>style.visibility</p:attrName>
                                        </p:attrNameLst>
                                      </p:cBhvr>
                                      <p:to>
                                        <p:strVal val="visible"/>
                                      </p:to>
                                    </p:set>
                                    <p:animEffect transition="in" filter="fade">
                                      <p:cBhvr>
                                        <p:cTn id="58" dur="500"/>
                                        <p:tgtEl>
                                          <p:spTgt spid="35"/>
                                        </p:tgtEl>
                                      </p:cBhvr>
                                    </p:animEffect>
                                  </p:childTnLst>
                                </p:cTn>
                              </p:par>
                              <p:par>
                                <p:cTn id="59" presetID="10" presetClass="entr" presetSubtype="0" fill="hold" nodeType="withEffect">
                                  <p:stCondLst>
                                    <p:cond delay="0"/>
                                  </p:stCondLst>
                                  <p:childTnLst>
                                    <p:set>
                                      <p:cBhvr>
                                        <p:cTn id="60" dur="1" fill="hold">
                                          <p:stCondLst>
                                            <p:cond delay="0"/>
                                          </p:stCondLst>
                                        </p:cTn>
                                        <p:tgtEl>
                                          <p:spTgt spid="33"/>
                                        </p:tgtEl>
                                        <p:attrNameLst>
                                          <p:attrName>style.visibility</p:attrName>
                                        </p:attrNameLst>
                                      </p:cBhvr>
                                      <p:to>
                                        <p:strVal val="visible"/>
                                      </p:to>
                                    </p:set>
                                    <p:animEffect transition="in" filter="fade">
                                      <p:cBhvr>
                                        <p:cTn id="61" dur="500"/>
                                        <p:tgtEl>
                                          <p:spTgt spid="33"/>
                                        </p:tgtEl>
                                      </p:cBhvr>
                                    </p:animEffect>
                                  </p:childTnLst>
                                </p:cTn>
                              </p:par>
                              <p:par>
                                <p:cTn id="62" presetID="10" presetClass="entr" presetSubtype="0" fill="hold" nodeType="with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fade">
                                      <p:cBhvr>
                                        <p:cTn id="64" dur="500"/>
                                        <p:tgtEl>
                                          <p:spTgt spid="36"/>
                                        </p:tgtEl>
                                      </p:cBhvr>
                                    </p:animEffect>
                                  </p:childTnLst>
                                </p:cTn>
                              </p:par>
                              <p:par>
                                <p:cTn id="65" presetID="10" presetClass="exit" presetSubtype="0" fill="hold" nodeType="withEffect">
                                  <p:stCondLst>
                                    <p:cond delay="0"/>
                                  </p:stCondLst>
                                  <p:childTnLst>
                                    <p:animEffect transition="out" filter="fade">
                                      <p:cBhvr>
                                        <p:cTn id="66" dur="500"/>
                                        <p:tgtEl>
                                          <p:spTgt spid="13"/>
                                        </p:tgtEl>
                                      </p:cBhvr>
                                    </p:animEffect>
                                    <p:set>
                                      <p:cBhvr>
                                        <p:cTn id="67" dur="1" fill="hold">
                                          <p:stCondLst>
                                            <p:cond delay="499"/>
                                          </p:stCondLst>
                                        </p:cTn>
                                        <p:tgtEl>
                                          <p:spTgt spid="13"/>
                                        </p:tgtEl>
                                        <p:attrNameLst>
                                          <p:attrName>style.visibility</p:attrName>
                                        </p:attrNameLst>
                                      </p:cBhvr>
                                      <p:to>
                                        <p:strVal val="hidden"/>
                                      </p:to>
                                    </p:set>
                                  </p:childTnLst>
                                </p:cTn>
                              </p:par>
                              <p:par>
                                <p:cTn id="68" presetID="10" presetClass="exit" presetSubtype="0" fill="hold" nodeType="withEffect">
                                  <p:stCondLst>
                                    <p:cond delay="0"/>
                                  </p:stCondLst>
                                  <p:childTnLst>
                                    <p:animEffect transition="out" filter="fade">
                                      <p:cBhvr>
                                        <p:cTn id="69" dur="500"/>
                                        <p:tgtEl>
                                          <p:spTgt spid="17"/>
                                        </p:tgtEl>
                                      </p:cBhvr>
                                    </p:animEffect>
                                    <p:set>
                                      <p:cBhvr>
                                        <p:cTn id="70" dur="1" fill="hold">
                                          <p:stCondLst>
                                            <p:cond delay="499"/>
                                          </p:stCondLst>
                                        </p:cTn>
                                        <p:tgtEl>
                                          <p:spTgt spid="17"/>
                                        </p:tgtEl>
                                        <p:attrNameLst>
                                          <p:attrName>style.visibility</p:attrName>
                                        </p:attrNameLst>
                                      </p:cBhvr>
                                      <p:to>
                                        <p:strVal val="hidden"/>
                                      </p:to>
                                    </p:set>
                                  </p:childTnLst>
                                </p:cTn>
                              </p:par>
                              <p:par>
                                <p:cTn id="71" presetID="10" presetClass="exit" presetSubtype="0" fill="hold" nodeType="withEffect">
                                  <p:stCondLst>
                                    <p:cond delay="0"/>
                                  </p:stCondLst>
                                  <p:childTnLst>
                                    <p:animEffect transition="out" filter="fade">
                                      <p:cBhvr>
                                        <p:cTn id="72" dur="500"/>
                                        <p:tgtEl>
                                          <p:spTgt spid="24"/>
                                        </p:tgtEl>
                                      </p:cBhvr>
                                    </p:animEffect>
                                    <p:set>
                                      <p:cBhvr>
                                        <p:cTn id="73" dur="1" fill="hold">
                                          <p:stCondLst>
                                            <p:cond delay="499"/>
                                          </p:stCondLst>
                                        </p:cTn>
                                        <p:tgtEl>
                                          <p:spTgt spid="24"/>
                                        </p:tgtEl>
                                        <p:attrNameLst>
                                          <p:attrName>style.visibility</p:attrName>
                                        </p:attrNameLst>
                                      </p:cBhvr>
                                      <p:to>
                                        <p:strVal val="hidden"/>
                                      </p:to>
                                    </p:set>
                                  </p:childTnLst>
                                </p:cTn>
                              </p:par>
                              <p:par>
                                <p:cTn id="74" presetID="10" presetClass="exit" presetSubtype="0" fill="hold" nodeType="withEffect">
                                  <p:stCondLst>
                                    <p:cond delay="0"/>
                                  </p:stCondLst>
                                  <p:childTnLst>
                                    <p:animEffect transition="out" filter="fade">
                                      <p:cBhvr>
                                        <p:cTn id="75" dur="500"/>
                                        <p:tgtEl>
                                          <p:spTgt spid="25"/>
                                        </p:tgtEl>
                                      </p:cBhvr>
                                    </p:animEffect>
                                    <p:set>
                                      <p:cBhvr>
                                        <p:cTn id="76" dur="1" fill="hold">
                                          <p:stCondLst>
                                            <p:cond delay="499"/>
                                          </p:stCondLst>
                                        </p:cTn>
                                        <p:tgtEl>
                                          <p:spTgt spid="25"/>
                                        </p:tgtEl>
                                        <p:attrNameLst>
                                          <p:attrName>style.visibility</p:attrName>
                                        </p:attrNameLst>
                                      </p:cBhvr>
                                      <p:to>
                                        <p:strVal val="hidden"/>
                                      </p:to>
                                    </p:set>
                                  </p:childTnLst>
                                </p:cTn>
                              </p:par>
                              <p:par>
                                <p:cTn id="77" presetID="10" presetClass="exit" presetSubtype="0" fill="hold" nodeType="withEffect">
                                  <p:stCondLst>
                                    <p:cond delay="0"/>
                                  </p:stCondLst>
                                  <p:childTnLst>
                                    <p:animEffect transition="out" filter="fade">
                                      <p:cBhvr>
                                        <p:cTn id="78" dur="500"/>
                                        <p:tgtEl>
                                          <p:spTgt spid="26"/>
                                        </p:tgtEl>
                                      </p:cBhvr>
                                    </p:animEffect>
                                    <p:set>
                                      <p:cBhvr>
                                        <p:cTn id="79" dur="1" fill="hold">
                                          <p:stCondLst>
                                            <p:cond delay="499"/>
                                          </p:stCondLst>
                                        </p:cTn>
                                        <p:tgtEl>
                                          <p:spTgt spid="26"/>
                                        </p:tgtEl>
                                        <p:attrNameLst>
                                          <p:attrName>style.visibility</p:attrName>
                                        </p:attrNameLst>
                                      </p:cBhvr>
                                      <p:to>
                                        <p:strVal val="hidden"/>
                                      </p:to>
                                    </p:set>
                                  </p:childTnLst>
                                </p:cTn>
                              </p:par>
                              <p:par>
                                <p:cTn id="80" presetID="10" presetClass="exit" presetSubtype="0" fill="hold" nodeType="withEffect">
                                  <p:stCondLst>
                                    <p:cond delay="0"/>
                                  </p:stCondLst>
                                  <p:childTnLst>
                                    <p:animEffect transition="out" filter="fade">
                                      <p:cBhvr>
                                        <p:cTn id="81" dur="500"/>
                                        <p:tgtEl>
                                          <p:spTgt spid="27"/>
                                        </p:tgtEl>
                                      </p:cBhvr>
                                    </p:animEffect>
                                    <p:set>
                                      <p:cBhvr>
                                        <p:cTn id="82" dur="1" fill="hold">
                                          <p:stCondLst>
                                            <p:cond delay="499"/>
                                          </p:stCondLst>
                                        </p:cTn>
                                        <p:tgtEl>
                                          <p:spTgt spid="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0"/>
            <a:ext cx="8588861" cy="838200"/>
          </a:xfrm>
        </p:spPr>
        <p:txBody>
          <a:bodyPr/>
          <a:lstStyle/>
          <a:p>
            <a:r>
              <a:rPr lang="en-US" dirty="0" smtClean="0"/>
              <a:t>Understanding profiles and policies</a:t>
            </a:r>
            <a:endParaRPr lang="en-US" dirty="0"/>
          </a:p>
        </p:txBody>
      </p:sp>
      <p:sp>
        <p:nvSpPr>
          <p:cNvPr id="5" name="Text Placeholder 4"/>
          <p:cNvSpPr>
            <a:spLocks noGrp="1"/>
          </p:cNvSpPr>
          <p:nvPr>
            <p:ph type="body" sz="quarter" idx="10"/>
          </p:nvPr>
        </p:nvSpPr>
        <p:spPr>
          <a:xfrm>
            <a:off x="239713" y="1066800"/>
            <a:ext cx="4865687" cy="5238645"/>
          </a:xfrm>
        </p:spPr>
        <p:txBody>
          <a:bodyPr/>
          <a:lstStyle/>
          <a:p>
            <a:r>
              <a:rPr lang="en-US" dirty="0" smtClean="0"/>
              <a:t>Each </a:t>
            </a:r>
            <a:r>
              <a:rPr lang="en-US" dirty="0"/>
              <a:t>profile has at least </a:t>
            </a:r>
            <a:r>
              <a:rPr lang="en-US" dirty="0" smtClean="0"/>
              <a:t>one policy (default)</a:t>
            </a:r>
          </a:p>
          <a:p>
            <a:pPr marL="692150" lvl="1" indent="-285750">
              <a:buFont typeface="Arial"/>
              <a:buChar char="•"/>
            </a:pPr>
            <a:r>
              <a:rPr lang="en-US" dirty="0" smtClean="0"/>
              <a:t>Sets DSCP 0 on outbound </a:t>
            </a:r>
            <a:r>
              <a:rPr lang="en-US" dirty="0" err="1" smtClean="0"/>
              <a:t>superframes</a:t>
            </a:r>
            <a:endParaRPr lang="en-US" dirty="0" smtClean="0"/>
          </a:p>
          <a:p>
            <a:r>
              <a:rPr lang="en-US" dirty="0" smtClean="0"/>
              <a:t>Default policy is used if no match is found in other policies (or no other policies exist)</a:t>
            </a:r>
          </a:p>
          <a:p>
            <a:r>
              <a:rPr lang="en-US" dirty="0" smtClean="0"/>
              <a:t>Each </a:t>
            </a:r>
            <a:r>
              <a:rPr lang="en-US" b="1" dirty="0" err="1" smtClean="0"/>
              <a:t>ip</a:t>
            </a:r>
            <a:r>
              <a:rPr lang="en-US" b="1" dirty="0" smtClean="0"/>
              <a:t> mux policy </a:t>
            </a:r>
            <a:r>
              <a:rPr lang="en-US" dirty="0" smtClean="0"/>
              <a:t>adds a new hold queue to ALL configured profiles</a:t>
            </a:r>
          </a:p>
        </p:txBody>
      </p:sp>
      <p:grpSp>
        <p:nvGrpSpPr>
          <p:cNvPr id="6" name="Group 5"/>
          <p:cNvGrpSpPr/>
          <p:nvPr/>
        </p:nvGrpSpPr>
        <p:grpSpPr>
          <a:xfrm>
            <a:off x="5486400" y="1600200"/>
            <a:ext cx="1371600" cy="308036"/>
            <a:chOff x="1600200" y="304800"/>
            <a:chExt cx="1371600" cy="308036"/>
          </a:xfrm>
          <a:effectLst/>
        </p:grpSpPr>
        <p:sp>
          <p:nvSpPr>
            <p:cNvPr id="7" name="Rectangle 6"/>
            <p:cNvSpPr/>
            <p:nvPr/>
          </p:nvSpPr>
          <p:spPr>
            <a:xfrm>
              <a:off x="1600200" y="304800"/>
              <a:ext cx="1371600" cy="304800"/>
            </a:xfrm>
            <a:prstGeom prst="rect">
              <a:avLst/>
            </a:prstGeom>
            <a:solidFill>
              <a:schemeClr val="tx2">
                <a:lumMod val="20000"/>
                <a:lumOff val="80000"/>
              </a:schemeClr>
            </a:solidFill>
            <a:ln w="12700">
              <a:solidFill>
                <a:schemeClr val="accent3">
                  <a:lumMod val="1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 name="TextBox 7"/>
            <p:cNvSpPr txBox="1"/>
            <p:nvPr/>
          </p:nvSpPr>
          <p:spPr>
            <a:xfrm>
              <a:off x="1600527" y="335837"/>
              <a:ext cx="1371273" cy="276999"/>
            </a:xfrm>
            <a:prstGeom prst="rect">
              <a:avLst/>
            </a:prstGeom>
            <a:noFill/>
          </p:spPr>
          <p:txBody>
            <a:bodyPr wrap="square" rtlCol="0">
              <a:spAutoFit/>
            </a:bodyPr>
            <a:lstStyle/>
            <a:p>
              <a:pPr algn="ctr"/>
              <a:r>
                <a:rPr lang="en-US" sz="1200" dirty="0" err="1" smtClean="0">
                  <a:solidFill>
                    <a:schemeClr val="accent3">
                      <a:lumMod val="10000"/>
                    </a:schemeClr>
                  </a:solidFill>
                </a:rPr>
                <a:t>ip</a:t>
              </a:r>
              <a:r>
                <a:rPr lang="en-US" sz="1200" dirty="0" smtClean="0">
                  <a:solidFill>
                    <a:schemeClr val="accent3">
                      <a:lumMod val="10000"/>
                    </a:schemeClr>
                  </a:solidFill>
                </a:rPr>
                <a:t> mux profile </a:t>
              </a:r>
              <a:r>
                <a:rPr lang="en-US" sz="1200" dirty="0" err="1" smtClean="0">
                  <a:solidFill>
                    <a:schemeClr val="accent3">
                      <a:lumMod val="10000"/>
                    </a:schemeClr>
                  </a:solidFill>
                </a:rPr>
                <a:t>rtp</a:t>
              </a:r>
              <a:endParaRPr lang="en-US" sz="1200" dirty="0">
                <a:solidFill>
                  <a:schemeClr val="accent3">
                    <a:lumMod val="10000"/>
                  </a:schemeClr>
                </a:solidFill>
              </a:endParaRPr>
            </a:p>
          </p:txBody>
        </p:sp>
      </p:grpSp>
      <p:sp>
        <p:nvSpPr>
          <p:cNvPr id="20" name="TextBox 19"/>
          <p:cNvSpPr txBox="1"/>
          <p:nvPr/>
        </p:nvSpPr>
        <p:spPr>
          <a:xfrm>
            <a:off x="1500316" y="3429000"/>
            <a:ext cx="2233484" cy="1169551"/>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400" dirty="0" err="1">
                <a:solidFill>
                  <a:schemeClr val="accent3">
                    <a:lumMod val="10000"/>
                  </a:schemeClr>
                </a:solidFill>
                <a:latin typeface="Courier"/>
                <a:cs typeface="Courier"/>
              </a:rPr>
              <a:t>ip</a:t>
            </a:r>
            <a:r>
              <a:rPr lang="en-US" sz="1400" dirty="0">
                <a:solidFill>
                  <a:schemeClr val="accent3">
                    <a:lumMod val="10000"/>
                  </a:schemeClr>
                </a:solidFill>
                <a:latin typeface="Courier"/>
                <a:cs typeface="Courier"/>
              </a:rPr>
              <a:t> mux policy </a:t>
            </a:r>
            <a:r>
              <a:rPr lang="en-US" sz="1400" dirty="0" smtClean="0">
                <a:solidFill>
                  <a:schemeClr val="accent3">
                    <a:lumMod val="10000"/>
                  </a:schemeClr>
                </a:solidFill>
                <a:latin typeface="Courier"/>
                <a:cs typeface="Courier"/>
              </a:rPr>
              <a:t>one</a:t>
            </a:r>
          </a:p>
          <a:p>
            <a:r>
              <a:rPr lang="en-US" sz="1400" dirty="0" smtClean="0">
                <a:solidFill>
                  <a:schemeClr val="accent3">
                    <a:lumMod val="10000"/>
                  </a:schemeClr>
                </a:solidFill>
                <a:latin typeface="Courier"/>
                <a:cs typeface="Courier"/>
              </a:rPr>
              <a:t>  </a:t>
            </a:r>
            <a:r>
              <a:rPr lang="en-US" sz="1400" dirty="0" err="1" smtClean="0">
                <a:solidFill>
                  <a:schemeClr val="accent3">
                    <a:lumMod val="10000"/>
                  </a:schemeClr>
                </a:solidFill>
                <a:latin typeface="Courier"/>
                <a:cs typeface="Courier"/>
              </a:rPr>
              <a:t>matchdscp</a:t>
            </a:r>
            <a:r>
              <a:rPr lang="en-US" sz="1400" dirty="0" smtClean="0">
                <a:solidFill>
                  <a:schemeClr val="accent3">
                    <a:lumMod val="10000"/>
                  </a:schemeClr>
                </a:solidFill>
                <a:latin typeface="Courier"/>
                <a:cs typeface="Courier"/>
              </a:rPr>
              <a:t> cs7</a:t>
            </a:r>
            <a:endParaRPr lang="en-US" sz="1400" dirty="0">
              <a:solidFill>
                <a:schemeClr val="accent3">
                  <a:lumMod val="10000"/>
                </a:schemeClr>
              </a:solidFill>
              <a:latin typeface="Courier"/>
              <a:cs typeface="Courier"/>
            </a:endParaRPr>
          </a:p>
          <a:p>
            <a:r>
              <a:rPr lang="en-US" sz="1400" dirty="0">
                <a:solidFill>
                  <a:schemeClr val="accent3">
                    <a:lumMod val="10000"/>
                  </a:schemeClr>
                </a:solidFill>
                <a:latin typeface="Courier"/>
                <a:cs typeface="Courier"/>
              </a:rPr>
              <a:t>  </a:t>
            </a:r>
            <a:r>
              <a:rPr lang="en-US" sz="1400" dirty="0" err="1">
                <a:solidFill>
                  <a:schemeClr val="accent3">
                    <a:lumMod val="10000"/>
                  </a:schemeClr>
                </a:solidFill>
                <a:latin typeface="Courier"/>
                <a:cs typeface="Courier"/>
              </a:rPr>
              <a:t>matchdscp</a:t>
            </a:r>
            <a:r>
              <a:rPr lang="en-US" sz="1400" dirty="0">
                <a:solidFill>
                  <a:schemeClr val="accent3">
                    <a:lumMod val="10000"/>
                  </a:schemeClr>
                </a:solidFill>
                <a:latin typeface="Courier"/>
                <a:cs typeface="Courier"/>
              </a:rPr>
              <a:t> </a:t>
            </a:r>
            <a:r>
              <a:rPr lang="en-US" sz="1400" dirty="0" err="1">
                <a:solidFill>
                  <a:schemeClr val="accent3">
                    <a:lumMod val="10000"/>
                  </a:schemeClr>
                </a:solidFill>
                <a:latin typeface="Courier"/>
                <a:cs typeface="Courier"/>
              </a:rPr>
              <a:t>ef</a:t>
            </a:r>
            <a:endParaRPr lang="en-US" sz="1400" dirty="0">
              <a:solidFill>
                <a:schemeClr val="accent3">
                  <a:lumMod val="10000"/>
                </a:schemeClr>
              </a:solidFill>
              <a:latin typeface="Courier"/>
              <a:cs typeface="Courier"/>
            </a:endParaRPr>
          </a:p>
          <a:p>
            <a:r>
              <a:rPr lang="en-US" sz="1400" dirty="0">
                <a:solidFill>
                  <a:schemeClr val="accent3">
                    <a:lumMod val="10000"/>
                  </a:schemeClr>
                </a:solidFill>
                <a:latin typeface="Courier"/>
                <a:cs typeface="Courier"/>
              </a:rPr>
              <a:t>  </a:t>
            </a:r>
            <a:r>
              <a:rPr lang="en-US" sz="1400" dirty="0" err="1">
                <a:solidFill>
                  <a:schemeClr val="accent3">
                    <a:lumMod val="10000"/>
                  </a:schemeClr>
                </a:solidFill>
                <a:latin typeface="Courier"/>
                <a:cs typeface="Courier"/>
              </a:rPr>
              <a:t>outdscp</a:t>
            </a:r>
            <a:r>
              <a:rPr lang="en-US" sz="1400" dirty="0">
                <a:solidFill>
                  <a:schemeClr val="accent3">
                    <a:lumMod val="10000"/>
                  </a:schemeClr>
                </a:solidFill>
                <a:latin typeface="Courier"/>
                <a:cs typeface="Courier"/>
              </a:rPr>
              <a:t> </a:t>
            </a:r>
            <a:r>
              <a:rPr lang="en-US" sz="1400" dirty="0" err="1">
                <a:solidFill>
                  <a:schemeClr val="accent3">
                    <a:lumMod val="10000"/>
                  </a:schemeClr>
                </a:solidFill>
                <a:latin typeface="Courier"/>
                <a:cs typeface="Courier"/>
              </a:rPr>
              <a:t>ef</a:t>
            </a:r>
            <a:endParaRPr lang="en-US" sz="1400" dirty="0">
              <a:solidFill>
                <a:schemeClr val="accent3">
                  <a:lumMod val="10000"/>
                </a:schemeClr>
              </a:solidFill>
              <a:latin typeface="Courier"/>
              <a:cs typeface="Courier"/>
            </a:endParaRPr>
          </a:p>
          <a:p>
            <a:r>
              <a:rPr lang="en-US" sz="1400" dirty="0">
                <a:solidFill>
                  <a:schemeClr val="accent3">
                    <a:lumMod val="10000"/>
                  </a:schemeClr>
                </a:solidFill>
                <a:latin typeface="Courier"/>
                <a:cs typeface="Courier"/>
              </a:rPr>
              <a:t>!</a:t>
            </a:r>
          </a:p>
        </p:txBody>
      </p:sp>
      <p:sp>
        <p:nvSpPr>
          <p:cNvPr id="23" name="TextBox 22"/>
          <p:cNvSpPr txBox="1"/>
          <p:nvPr/>
        </p:nvSpPr>
        <p:spPr>
          <a:xfrm>
            <a:off x="1500316" y="4800600"/>
            <a:ext cx="2233484" cy="1169551"/>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400" dirty="0" err="1">
                <a:solidFill>
                  <a:schemeClr val="accent3">
                    <a:lumMod val="10000"/>
                  </a:schemeClr>
                </a:solidFill>
                <a:latin typeface="Courier"/>
                <a:cs typeface="Courier"/>
              </a:rPr>
              <a:t>ip</a:t>
            </a:r>
            <a:r>
              <a:rPr lang="en-US" sz="1400" dirty="0">
                <a:solidFill>
                  <a:schemeClr val="accent3">
                    <a:lumMod val="10000"/>
                  </a:schemeClr>
                </a:solidFill>
                <a:latin typeface="Courier"/>
                <a:cs typeface="Courier"/>
              </a:rPr>
              <a:t> mux policy </a:t>
            </a:r>
            <a:r>
              <a:rPr lang="en-US" sz="1400" dirty="0" smtClean="0">
                <a:solidFill>
                  <a:schemeClr val="accent3">
                    <a:lumMod val="10000"/>
                  </a:schemeClr>
                </a:solidFill>
                <a:latin typeface="Courier"/>
                <a:cs typeface="Courier"/>
              </a:rPr>
              <a:t>two</a:t>
            </a:r>
          </a:p>
          <a:p>
            <a:r>
              <a:rPr lang="en-US" sz="1400" dirty="0" smtClean="0">
                <a:solidFill>
                  <a:schemeClr val="accent3">
                    <a:lumMod val="10000"/>
                  </a:schemeClr>
                </a:solidFill>
                <a:latin typeface="Courier"/>
                <a:cs typeface="Courier"/>
              </a:rPr>
              <a:t>  </a:t>
            </a:r>
            <a:r>
              <a:rPr lang="en-US" sz="1400" dirty="0" err="1" smtClean="0">
                <a:solidFill>
                  <a:schemeClr val="accent3">
                    <a:lumMod val="10000"/>
                  </a:schemeClr>
                </a:solidFill>
                <a:latin typeface="Courier"/>
                <a:cs typeface="Courier"/>
              </a:rPr>
              <a:t>matchdscp</a:t>
            </a:r>
            <a:r>
              <a:rPr lang="en-US" sz="1400" dirty="0" smtClean="0">
                <a:solidFill>
                  <a:schemeClr val="accent3">
                    <a:lumMod val="10000"/>
                  </a:schemeClr>
                </a:solidFill>
                <a:latin typeface="Courier"/>
                <a:cs typeface="Courier"/>
              </a:rPr>
              <a:t> cs7</a:t>
            </a:r>
            <a:endParaRPr lang="en-US" sz="1400" dirty="0">
              <a:solidFill>
                <a:schemeClr val="accent3">
                  <a:lumMod val="10000"/>
                </a:schemeClr>
              </a:solidFill>
              <a:latin typeface="Courier"/>
              <a:cs typeface="Courier"/>
            </a:endParaRPr>
          </a:p>
          <a:p>
            <a:r>
              <a:rPr lang="en-US" sz="1400" dirty="0">
                <a:solidFill>
                  <a:schemeClr val="accent3">
                    <a:lumMod val="10000"/>
                  </a:schemeClr>
                </a:solidFill>
                <a:latin typeface="Courier"/>
                <a:cs typeface="Courier"/>
              </a:rPr>
              <a:t>  </a:t>
            </a:r>
            <a:r>
              <a:rPr lang="en-US" sz="1400" dirty="0" err="1">
                <a:solidFill>
                  <a:schemeClr val="accent3">
                    <a:lumMod val="10000"/>
                  </a:schemeClr>
                </a:solidFill>
                <a:latin typeface="Courier"/>
                <a:cs typeface="Courier"/>
              </a:rPr>
              <a:t>matchdscp</a:t>
            </a:r>
            <a:r>
              <a:rPr lang="en-US" sz="1400" dirty="0">
                <a:solidFill>
                  <a:schemeClr val="accent3">
                    <a:lumMod val="10000"/>
                  </a:schemeClr>
                </a:solidFill>
                <a:latin typeface="Courier"/>
                <a:cs typeface="Courier"/>
              </a:rPr>
              <a:t> </a:t>
            </a:r>
            <a:r>
              <a:rPr lang="en-US" sz="1400" dirty="0" err="1">
                <a:solidFill>
                  <a:schemeClr val="accent3">
                    <a:lumMod val="10000"/>
                  </a:schemeClr>
                </a:solidFill>
                <a:latin typeface="Courier"/>
                <a:cs typeface="Courier"/>
              </a:rPr>
              <a:t>ef</a:t>
            </a:r>
            <a:endParaRPr lang="en-US" sz="1400" dirty="0">
              <a:solidFill>
                <a:schemeClr val="accent3">
                  <a:lumMod val="10000"/>
                </a:schemeClr>
              </a:solidFill>
              <a:latin typeface="Courier"/>
              <a:cs typeface="Courier"/>
            </a:endParaRPr>
          </a:p>
          <a:p>
            <a:r>
              <a:rPr lang="en-US" sz="1400" dirty="0" smtClean="0">
                <a:solidFill>
                  <a:schemeClr val="accent3">
                    <a:lumMod val="10000"/>
                  </a:schemeClr>
                </a:solidFill>
                <a:latin typeface="Courier"/>
                <a:cs typeface="Courier"/>
              </a:rPr>
              <a:t>  </a:t>
            </a:r>
            <a:r>
              <a:rPr lang="en-US" sz="1400" dirty="0" err="1" smtClean="0">
                <a:solidFill>
                  <a:schemeClr val="accent3">
                    <a:lumMod val="10000"/>
                  </a:schemeClr>
                </a:solidFill>
                <a:latin typeface="Courier"/>
                <a:cs typeface="Courier"/>
              </a:rPr>
              <a:t>outdscp</a:t>
            </a:r>
            <a:r>
              <a:rPr lang="en-US" sz="1400" dirty="0" smtClean="0">
                <a:solidFill>
                  <a:schemeClr val="accent3">
                    <a:lumMod val="10000"/>
                  </a:schemeClr>
                </a:solidFill>
                <a:latin typeface="Courier"/>
                <a:cs typeface="Courier"/>
              </a:rPr>
              <a:t> </a:t>
            </a:r>
            <a:r>
              <a:rPr lang="en-US" sz="1400" dirty="0" err="1" smtClean="0">
                <a:solidFill>
                  <a:schemeClr val="accent3">
                    <a:lumMod val="10000"/>
                  </a:schemeClr>
                </a:solidFill>
                <a:latin typeface="Courier"/>
                <a:cs typeface="Courier"/>
              </a:rPr>
              <a:t>ef</a:t>
            </a:r>
            <a:endParaRPr lang="en-US" sz="1400" dirty="0">
              <a:solidFill>
                <a:schemeClr val="accent3">
                  <a:lumMod val="10000"/>
                </a:schemeClr>
              </a:solidFill>
              <a:latin typeface="Courier"/>
              <a:cs typeface="Courier"/>
            </a:endParaRPr>
          </a:p>
          <a:p>
            <a:r>
              <a:rPr lang="en-US" sz="1400" dirty="0">
                <a:solidFill>
                  <a:schemeClr val="accent3">
                    <a:lumMod val="10000"/>
                  </a:schemeClr>
                </a:solidFill>
                <a:latin typeface="Courier"/>
                <a:cs typeface="Courier"/>
              </a:rPr>
              <a:t>!</a:t>
            </a:r>
          </a:p>
        </p:txBody>
      </p:sp>
      <p:grpSp>
        <p:nvGrpSpPr>
          <p:cNvPr id="30" name="Group 29"/>
          <p:cNvGrpSpPr/>
          <p:nvPr/>
        </p:nvGrpSpPr>
        <p:grpSpPr>
          <a:xfrm>
            <a:off x="7315200" y="1600200"/>
            <a:ext cx="1371600" cy="308036"/>
            <a:chOff x="1600200" y="304800"/>
            <a:chExt cx="1371600" cy="308036"/>
          </a:xfrm>
          <a:effectLst/>
        </p:grpSpPr>
        <p:sp>
          <p:nvSpPr>
            <p:cNvPr id="31" name="Rectangle 30"/>
            <p:cNvSpPr/>
            <p:nvPr/>
          </p:nvSpPr>
          <p:spPr>
            <a:xfrm>
              <a:off x="1600200" y="304800"/>
              <a:ext cx="1371600" cy="304800"/>
            </a:xfrm>
            <a:prstGeom prst="rect">
              <a:avLst/>
            </a:prstGeom>
            <a:solidFill>
              <a:schemeClr val="tx2">
                <a:lumMod val="20000"/>
                <a:lumOff val="80000"/>
              </a:schemeClr>
            </a:solidFill>
            <a:ln w="12700">
              <a:solidFill>
                <a:schemeClr val="accent3">
                  <a:lumMod val="1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32" name="TextBox 31"/>
            <p:cNvSpPr txBox="1"/>
            <p:nvPr/>
          </p:nvSpPr>
          <p:spPr>
            <a:xfrm>
              <a:off x="1600527" y="335837"/>
              <a:ext cx="1371273" cy="276999"/>
            </a:xfrm>
            <a:prstGeom prst="rect">
              <a:avLst/>
            </a:prstGeom>
            <a:noFill/>
          </p:spPr>
          <p:txBody>
            <a:bodyPr wrap="square" rtlCol="0">
              <a:spAutoFit/>
            </a:bodyPr>
            <a:lstStyle/>
            <a:p>
              <a:pPr algn="ctr"/>
              <a:r>
                <a:rPr lang="en-US" sz="1200" dirty="0" err="1" smtClean="0">
                  <a:solidFill>
                    <a:schemeClr val="accent3">
                      <a:lumMod val="10000"/>
                    </a:schemeClr>
                  </a:solidFill>
                </a:rPr>
                <a:t>ip</a:t>
              </a:r>
              <a:r>
                <a:rPr lang="en-US" sz="1200" dirty="0" smtClean="0">
                  <a:solidFill>
                    <a:schemeClr val="accent3">
                      <a:lumMod val="10000"/>
                    </a:schemeClr>
                  </a:solidFill>
                </a:rPr>
                <a:t> mux profile </a:t>
              </a:r>
              <a:r>
                <a:rPr lang="en-US" sz="1200" dirty="0" err="1" smtClean="0">
                  <a:solidFill>
                    <a:schemeClr val="accent3">
                      <a:lumMod val="10000"/>
                    </a:schemeClr>
                  </a:solidFill>
                </a:rPr>
                <a:t>sjc</a:t>
              </a:r>
              <a:endParaRPr lang="en-US" sz="1200" dirty="0">
                <a:solidFill>
                  <a:schemeClr val="accent3">
                    <a:lumMod val="10000"/>
                  </a:schemeClr>
                </a:solidFill>
              </a:endParaRPr>
            </a:p>
          </p:txBody>
        </p:sp>
      </p:grpSp>
      <p:graphicFrame>
        <p:nvGraphicFramePr>
          <p:cNvPr id="33" name="Table 32"/>
          <p:cNvGraphicFramePr>
            <a:graphicFrameLocks noGrp="1"/>
          </p:cNvGraphicFramePr>
          <p:nvPr>
            <p:extLst>
              <p:ext uri="{D42A27DB-BD31-4B8C-83A1-F6EECF244321}">
                <p14:modId xmlns:p14="http://schemas.microsoft.com/office/powerpoint/2010/main" val="2427439463"/>
              </p:ext>
            </p:extLst>
          </p:nvPr>
        </p:nvGraphicFramePr>
        <p:xfrm>
          <a:off x="7315200" y="1935480"/>
          <a:ext cx="1371600" cy="1036320"/>
        </p:xfrm>
        <a:graphic>
          <a:graphicData uri="http://schemas.openxmlformats.org/drawingml/2006/table">
            <a:tbl>
              <a:tblPr firstRow="1" bandRow="1">
                <a:tableStyleId>{7DF18680-E054-41AD-8BC1-D1AEF772440D}</a:tableStyleId>
              </a:tblPr>
              <a:tblGrid>
                <a:gridCol w="1371600"/>
              </a:tblGrid>
              <a:tr h="0">
                <a:tc>
                  <a:txBody>
                    <a:bodyPr/>
                    <a:lstStyle/>
                    <a:p>
                      <a:pPr algn="ctr"/>
                      <a:r>
                        <a:rPr lang="en-US" sz="1000" dirty="0" smtClean="0"/>
                        <a:t>policy QUEUE</a:t>
                      </a:r>
                      <a:r>
                        <a:rPr lang="en-US" sz="1000" baseline="0" dirty="0" smtClean="0"/>
                        <a:t> one</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0">
                <a:tc>
                  <a:txBody>
                    <a:bodyPr/>
                    <a:lstStyle/>
                    <a:p>
                      <a:pPr algn="ctr"/>
                      <a:endParaRPr lang="en-US" sz="1000" dirty="0" smtClean="0"/>
                    </a:p>
                    <a:p>
                      <a:pPr algn="ctr"/>
                      <a:endParaRPr lang="en-US" sz="1000" dirty="0" smtClean="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0">
                <a:tc>
                  <a:txBody>
                    <a:bodyPr/>
                    <a:lstStyle/>
                    <a:p>
                      <a:pPr algn="ctr"/>
                      <a:r>
                        <a:rPr lang="en-US" sz="1000" dirty="0" smtClean="0">
                          <a:solidFill>
                            <a:srgbClr val="061C23"/>
                          </a:solidFill>
                        </a:rPr>
                        <a:t>Match</a:t>
                      </a:r>
                      <a:r>
                        <a:rPr lang="en-US" sz="1000" baseline="0" dirty="0" smtClean="0">
                          <a:solidFill>
                            <a:srgbClr val="061C23"/>
                          </a:solidFill>
                        </a:rPr>
                        <a:t> CS7, EF</a:t>
                      </a:r>
                    </a:p>
                    <a:p>
                      <a:pPr algn="ctr"/>
                      <a:r>
                        <a:rPr lang="en-US" sz="1000" baseline="0" dirty="0" smtClean="0">
                          <a:solidFill>
                            <a:srgbClr val="061C23"/>
                          </a:solidFill>
                        </a:rPr>
                        <a:t>Set EF</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34" name="Table 33"/>
          <p:cNvGraphicFramePr>
            <a:graphicFrameLocks noGrp="1"/>
          </p:cNvGraphicFramePr>
          <p:nvPr>
            <p:extLst>
              <p:ext uri="{D42A27DB-BD31-4B8C-83A1-F6EECF244321}">
                <p14:modId xmlns:p14="http://schemas.microsoft.com/office/powerpoint/2010/main" val="3699908399"/>
              </p:ext>
            </p:extLst>
          </p:nvPr>
        </p:nvGraphicFramePr>
        <p:xfrm>
          <a:off x="7315200" y="3002280"/>
          <a:ext cx="1371600" cy="1036320"/>
        </p:xfrm>
        <a:graphic>
          <a:graphicData uri="http://schemas.openxmlformats.org/drawingml/2006/table">
            <a:tbl>
              <a:tblPr firstRow="1" bandRow="1">
                <a:tableStyleId>{93296810-A885-4BE3-A3E7-6D5BEEA58F35}</a:tableStyleId>
              </a:tblPr>
              <a:tblGrid>
                <a:gridCol w="1371600"/>
              </a:tblGrid>
              <a:tr h="152400">
                <a:tc>
                  <a:txBody>
                    <a:bodyPr/>
                    <a:lstStyle/>
                    <a:p>
                      <a:pPr algn="ctr"/>
                      <a:r>
                        <a:rPr lang="en-US" sz="1000" dirty="0" smtClean="0"/>
                        <a:t>policy QUEUE</a:t>
                      </a:r>
                      <a:r>
                        <a:rPr lang="en-US" sz="1000" baseline="0" dirty="0" smtClean="0"/>
                        <a:t> two</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endParaRPr lang="en-US" sz="1000" dirty="0" smtClean="0"/>
                    </a:p>
                    <a:p>
                      <a:pPr algn="ct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000" dirty="0" smtClean="0">
                          <a:solidFill>
                            <a:srgbClr val="061C23"/>
                          </a:solidFill>
                        </a:rPr>
                        <a:t>Match</a:t>
                      </a:r>
                      <a:r>
                        <a:rPr lang="en-US" sz="1000" baseline="0" dirty="0" smtClean="0">
                          <a:solidFill>
                            <a:srgbClr val="061C23"/>
                          </a:solidFill>
                        </a:rPr>
                        <a:t> AF31</a:t>
                      </a:r>
                    </a:p>
                    <a:p>
                      <a:pPr algn="ctr"/>
                      <a:r>
                        <a:rPr lang="en-US" sz="1000" baseline="0" dirty="0" smtClean="0">
                          <a:solidFill>
                            <a:srgbClr val="061C23"/>
                          </a:solidFill>
                        </a:rPr>
                        <a:t>Set AF31</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35" name="Table 34"/>
          <p:cNvGraphicFramePr>
            <a:graphicFrameLocks noGrp="1"/>
          </p:cNvGraphicFramePr>
          <p:nvPr>
            <p:extLst>
              <p:ext uri="{D42A27DB-BD31-4B8C-83A1-F6EECF244321}">
                <p14:modId xmlns:p14="http://schemas.microsoft.com/office/powerpoint/2010/main" val="1855625609"/>
              </p:ext>
            </p:extLst>
          </p:nvPr>
        </p:nvGraphicFramePr>
        <p:xfrm>
          <a:off x="7315200" y="4069080"/>
          <a:ext cx="1371600" cy="1021080"/>
        </p:xfrm>
        <a:graphic>
          <a:graphicData uri="http://schemas.openxmlformats.org/drawingml/2006/table">
            <a:tbl>
              <a:tblPr firstRow="1" bandRow="1">
                <a:tableStyleId>{17292A2E-F333-43FB-9621-5CBBE7FDCDCB}</a:tableStyleId>
              </a:tblPr>
              <a:tblGrid>
                <a:gridCol w="1371600"/>
              </a:tblGrid>
              <a:tr h="152400">
                <a:tc>
                  <a:txBody>
                    <a:bodyPr/>
                    <a:lstStyle/>
                    <a:p>
                      <a:pPr algn="ctr"/>
                      <a:r>
                        <a:rPr lang="en-US" sz="900" dirty="0" smtClean="0"/>
                        <a:t>Default</a:t>
                      </a:r>
                      <a:r>
                        <a:rPr lang="en-US" sz="900" baseline="0" dirty="0" smtClean="0"/>
                        <a:t> Policy Queue</a:t>
                      </a:r>
                      <a:endParaRPr lang="en-US" sz="9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endParaRPr lang="en-US" sz="1000" dirty="0" smtClean="0"/>
                    </a:p>
                    <a:p>
                      <a:pPr algn="ct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000" baseline="0" dirty="0" smtClean="0">
                          <a:solidFill>
                            <a:srgbClr val="061C23"/>
                          </a:solidFill>
                        </a:rPr>
                        <a:t>Match All</a:t>
                      </a:r>
                    </a:p>
                    <a:p>
                      <a:pPr algn="ctr"/>
                      <a:r>
                        <a:rPr lang="en-US" sz="1000" baseline="0" dirty="0" smtClean="0">
                          <a:solidFill>
                            <a:srgbClr val="061C23"/>
                          </a:solidFill>
                        </a:rPr>
                        <a:t>Set 0</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37" name="Table 36"/>
          <p:cNvGraphicFramePr>
            <a:graphicFrameLocks noGrp="1"/>
          </p:cNvGraphicFramePr>
          <p:nvPr>
            <p:extLst>
              <p:ext uri="{D42A27DB-BD31-4B8C-83A1-F6EECF244321}">
                <p14:modId xmlns:p14="http://schemas.microsoft.com/office/powerpoint/2010/main" val="4057824378"/>
              </p:ext>
            </p:extLst>
          </p:nvPr>
        </p:nvGraphicFramePr>
        <p:xfrm>
          <a:off x="5486400" y="1935480"/>
          <a:ext cx="1371600" cy="1036320"/>
        </p:xfrm>
        <a:graphic>
          <a:graphicData uri="http://schemas.openxmlformats.org/drawingml/2006/table">
            <a:tbl>
              <a:tblPr firstRow="1" bandRow="1">
                <a:tableStyleId>{7DF18680-E054-41AD-8BC1-D1AEF772440D}</a:tableStyleId>
              </a:tblPr>
              <a:tblGrid>
                <a:gridCol w="1371600"/>
              </a:tblGrid>
              <a:tr h="0">
                <a:tc>
                  <a:txBody>
                    <a:bodyPr/>
                    <a:lstStyle/>
                    <a:p>
                      <a:pPr algn="ctr"/>
                      <a:r>
                        <a:rPr lang="en-US" sz="1000" dirty="0" smtClean="0"/>
                        <a:t>policy QUEUE</a:t>
                      </a:r>
                      <a:r>
                        <a:rPr lang="en-US" sz="1000" baseline="0" dirty="0" smtClean="0"/>
                        <a:t> one</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0">
                <a:tc>
                  <a:txBody>
                    <a:bodyPr/>
                    <a:lstStyle/>
                    <a:p>
                      <a:pPr algn="ctr"/>
                      <a:endParaRPr lang="en-US" sz="1000" dirty="0" smtClean="0"/>
                    </a:p>
                    <a:p>
                      <a:pPr algn="ctr"/>
                      <a:endParaRPr lang="en-US" sz="1000" dirty="0" smtClean="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0">
                <a:tc>
                  <a:txBody>
                    <a:bodyPr/>
                    <a:lstStyle/>
                    <a:p>
                      <a:pPr algn="ctr"/>
                      <a:r>
                        <a:rPr lang="en-US" sz="1000" dirty="0" smtClean="0">
                          <a:solidFill>
                            <a:srgbClr val="061C23"/>
                          </a:solidFill>
                        </a:rPr>
                        <a:t>Match</a:t>
                      </a:r>
                      <a:r>
                        <a:rPr lang="en-US" sz="1000" baseline="0" dirty="0" smtClean="0">
                          <a:solidFill>
                            <a:srgbClr val="061C23"/>
                          </a:solidFill>
                        </a:rPr>
                        <a:t> CS7, EF</a:t>
                      </a:r>
                    </a:p>
                    <a:p>
                      <a:pPr algn="ctr"/>
                      <a:r>
                        <a:rPr lang="en-US" sz="1000" baseline="0" dirty="0" smtClean="0">
                          <a:solidFill>
                            <a:srgbClr val="061C23"/>
                          </a:solidFill>
                        </a:rPr>
                        <a:t>Set EF</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38" name="Table 37"/>
          <p:cNvGraphicFramePr>
            <a:graphicFrameLocks noGrp="1"/>
          </p:cNvGraphicFramePr>
          <p:nvPr>
            <p:extLst>
              <p:ext uri="{D42A27DB-BD31-4B8C-83A1-F6EECF244321}">
                <p14:modId xmlns:p14="http://schemas.microsoft.com/office/powerpoint/2010/main" val="2039959186"/>
              </p:ext>
            </p:extLst>
          </p:nvPr>
        </p:nvGraphicFramePr>
        <p:xfrm>
          <a:off x="5486400" y="3002280"/>
          <a:ext cx="1371600" cy="1036320"/>
        </p:xfrm>
        <a:graphic>
          <a:graphicData uri="http://schemas.openxmlformats.org/drawingml/2006/table">
            <a:tbl>
              <a:tblPr firstRow="1" bandRow="1">
                <a:tableStyleId>{93296810-A885-4BE3-A3E7-6D5BEEA58F35}</a:tableStyleId>
              </a:tblPr>
              <a:tblGrid>
                <a:gridCol w="1371600"/>
              </a:tblGrid>
              <a:tr h="152400">
                <a:tc>
                  <a:txBody>
                    <a:bodyPr/>
                    <a:lstStyle/>
                    <a:p>
                      <a:pPr algn="ctr"/>
                      <a:r>
                        <a:rPr lang="en-US" sz="1000" dirty="0" smtClean="0"/>
                        <a:t>policy QUEUE</a:t>
                      </a:r>
                      <a:r>
                        <a:rPr lang="en-US" sz="1000" baseline="0" dirty="0" smtClean="0"/>
                        <a:t> two</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endParaRPr lang="en-US" sz="1000" dirty="0" smtClean="0"/>
                    </a:p>
                    <a:p>
                      <a:pPr algn="ct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000" dirty="0" smtClean="0">
                          <a:solidFill>
                            <a:srgbClr val="061C23"/>
                          </a:solidFill>
                        </a:rPr>
                        <a:t>Match</a:t>
                      </a:r>
                      <a:r>
                        <a:rPr lang="en-US" sz="1000" baseline="0" dirty="0" smtClean="0">
                          <a:solidFill>
                            <a:srgbClr val="061C23"/>
                          </a:solidFill>
                        </a:rPr>
                        <a:t> AF31</a:t>
                      </a:r>
                    </a:p>
                    <a:p>
                      <a:pPr algn="ctr"/>
                      <a:r>
                        <a:rPr lang="en-US" sz="1000" baseline="0" dirty="0" smtClean="0">
                          <a:solidFill>
                            <a:srgbClr val="061C23"/>
                          </a:solidFill>
                        </a:rPr>
                        <a:t>Set AF31</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39" name="Table 38"/>
          <p:cNvGraphicFramePr>
            <a:graphicFrameLocks noGrp="1"/>
          </p:cNvGraphicFramePr>
          <p:nvPr>
            <p:extLst>
              <p:ext uri="{D42A27DB-BD31-4B8C-83A1-F6EECF244321}">
                <p14:modId xmlns:p14="http://schemas.microsoft.com/office/powerpoint/2010/main" val="1462059436"/>
              </p:ext>
            </p:extLst>
          </p:nvPr>
        </p:nvGraphicFramePr>
        <p:xfrm>
          <a:off x="5486400" y="4069080"/>
          <a:ext cx="1371600" cy="1021080"/>
        </p:xfrm>
        <a:graphic>
          <a:graphicData uri="http://schemas.openxmlformats.org/drawingml/2006/table">
            <a:tbl>
              <a:tblPr firstRow="1" bandRow="1">
                <a:tableStyleId>{17292A2E-F333-43FB-9621-5CBBE7FDCDCB}</a:tableStyleId>
              </a:tblPr>
              <a:tblGrid>
                <a:gridCol w="1371600"/>
              </a:tblGrid>
              <a:tr h="152400">
                <a:tc>
                  <a:txBody>
                    <a:bodyPr/>
                    <a:lstStyle/>
                    <a:p>
                      <a:pPr algn="ctr"/>
                      <a:r>
                        <a:rPr lang="en-US" sz="900" dirty="0" smtClean="0"/>
                        <a:t>Default</a:t>
                      </a:r>
                      <a:r>
                        <a:rPr lang="en-US" sz="900" baseline="0" dirty="0" smtClean="0"/>
                        <a:t> Policy Queue</a:t>
                      </a:r>
                      <a:endParaRPr lang="en-US" sz="9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endParaRPr lang="en-US" sz="1000" dirty="0" smtClean="0"/>
                    </a:p>
                    <a:p>
                      <a:pPr algn="ct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70840">
                <a:tc>
                  <a:txBody>
                    <a:bodyPr/>
                    <a:lstStyle/>
                    <a:p>
                      <a:pPr algn="ctr"/>
                      <a:r>
                        <a:rPr lang="en-US" sz="1000" baseline="0" dirty="0" smtClean="0">
                          <a:solidFill>
                            <a:srgbClr val="061C23"/>
                          </a:solidFill>
                        </a:rPr>
                        <a:t>Match All</a:t>
                      </a:r>
                    </a:p>
                    <a:p>
                      <a:pPr algn="ctr"/>
                      <a:r>
                        <a:rPr lang="en-US" sz="1000" baseline="0" dirty="0" smtClean="0">
                          <a:solidFill>
                            <a:srgbClr val="061C23"/>
                          </a:solidFill>
                        </a:rPr>
                        <a:t>Set 0</a:t>
                      </a:r>
                      <a:endParaRPr lang="en-US" sz="1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5441444" y="1557714"/>
            <a:ext cx="1447800" cy="3581400"/>
          </a:xfrm>
          <a:prstGeom prst="rect">
            <a:avLst/>
          </a:prstGeom>
          <a:noFill/>
          <a:ln>
            <a:solidFill>
              <a:schemeClr val="accent3">
                <a:lumMod val="10000"/>
              </a:schemeClr>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9" name="Rectangle 18"/>
          <p:cNvSpPr/>
          <p:nvPr/>
        </p:nvSpPr>
        <p:spPr>
          <a:xfrm>
            <a:off x="7272717" y="1557714"/>
            <a:ext cx="1447800" cy="3581400"/>
          </a:xfrm>
          <a:prstGeom prst="rect">
            <a:avLst/>
          </a:prstGeom>
          <a:noFill/>
          <a:ln>
            <a:solidFill>
              <a:schemeClr val="accent3">
                <a:lumMod val="10000"/>
              </a:schemeClr>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Tree>
    <p:extLst>
      <p:ext uri="{BB962C8B-B14F-4D97-AF65-F5344CB8AC3E}">
        <p14:creationId xmlns:p14="http://schemas.microsoft.com/office/powerpoint/2010/main" val="3901302125"/>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childTnLst>
                          </p:cTn>
                        </p:par>
                        <p:par>
                          <p:cTn id="25" fill="hold">
                            <p:stCondLst>
                              <p:cond delay="1000"/>
                            </p:stCondLst>
                            <p:childTnLst>
                              <p:par>
                                <p:cTn id="26" presetID="10" presetClass="entr" presetSubtype="0" fill="hold" grpId="0" nodeType="after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500"/>
                                        <p:tgtEl>
                                          <p:spTgt spid="23"/>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500"/>
                                        <p:tgtEl>
                                          <p:spTgt spid="6"/>
                                        </p:tgtEl>
                                      </p:cBhvr>
                                    </p:animEffect>
                                  </p:childTnLst>
                                </p:cTn>
                              </p:par>
                              <p:par>
                                <p:cTn id="34" presetID="10" presetClass="entr" presetSubtype="0" fill="hold" nodeType="with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fade">
                                      <p:cBhvr>
                                        <p:cTn id="36" dur="500"/>
                                        <p:tgtEl>
                                          <p:spTgt spid="30"/>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fade">
                                      <p:cBhvr>
                                        <p:cTn id="39" dur="500"/>
                                        <p:tgtEl>
                                          <p:spTgt spid="3"/>
                                        </p:tgtEl>
                                      </p:cBhvr>
                                    </p:animEffect>
                                  </p:childTnLst>
                                </p:cTn>
                              </p:par>
                              <p:par>
                                <p:cTn id="40" presetID="10" presetClass="entr" presetSubtype="0" fill="hold"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fade">
                                      <p:cBhvr>
                                        <p:cTn id="42" dur="500"/>
                                        <p:tgtEl>
                                          <p:spTgt spid="33"/>
                                        </p:tgtEl>
                                      </p:cBhvr>
                                    </p:animEffect>
                                  </p:childTnLst>
                                </p:cTn>
                              </p:par>
                              <p:par>
                                <p:cTn id="43" presetID="10" presetClass="entr" presetSubtype="0" fill="hold" nodeType="with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fade">
                                      <p:cBhvr>
                                        <p:cTn id="45" dur="500"/>
                                        <p:tgtEl>
                                          <p:spTgt spid="34"/>
                                        </p:tgtEl>
                                      </p:cBhvr>
                                    </p:animEffect>
                                  </p:childTnLst>
                                </p:cTn>
                              </p:par>
                              <p:par>
                                <p:cTn id="46" presetID="10" presetClass="entr" presetSubtype="0" fill="hold" nodeType="withEffect">
                                  <p:stCondLst>
                                    <p:cond delay="0"/>
                                  </p:stCondLst>
                                  <p:childTnLst>
                                    <p:set>
                                      <p:cBhvr>
                                        <p:cTn id="47" dur="1" fill="hold">
                                          <p:stCondLst>
                                            <p:cond delay="0"/>
                                          </p:stCondLst>
                                        </p:cTn>
                                        <p:tgtEl>
                                          <p:spTgt spid="35"/>
                                        </p:tgtEl>
                                        <p:attrNameLst>
                                          <p:attrName>style.visibility</p:attrName>
                                        </p:attrNameLst>
                                      </p:cBhvr>
                                      <p:to>
                                        <p:strVal val="visible"/>
                                      </p:to>
                                    </p:set>
                                    <p:animEffect transition="in" filter="fade">
                                      <p:cBhvr>
                                        <p:cTn id="48" dur="500"/>
                                        <p:tgtEl>
                                          <p:spTgt spid="35"/>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fade">
                                      <p:cBhvr>
                                        <p:cTn id="51" dur="500"/>
                                        <p:tgtEl>
                                          <p:spTgt spid="19"/>
                                        </p:tgtEl>
                                      </p:cBhvr>
                                    </p:animEffect>
                                  </p:childTnLst>
                                </p:cTn>
                              </p:par>
                              <p:par>
                                <p:cTn id="52" presetID="10" presetClass="entr" presetSubtype="0" fill="hold" nodeType="with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fade">
                                      <p:cBhvr>
                                        <p:cTn id="54" dur="500"/>
                                        <p:tgtEl>
                                          <p:spTgt spid="37"/>
                                        </p:tgtEl>
                                      </p:cBhvr>
                                    </p:animEffect>
                                  </p:childTnLst>
                                </p:cTn>
                              </p:par>
                              <p:par>
                                <p:cTn id="55" presetID="10" presetClass="entr" presetSubtype="0" fill="hold" nodeType="withEffect">
                                  <p:stCondLst>
                                    <p:cond delay="0"/>
                                  </p:stCondLst>
                                  <p:childTnLst>
                                    <p:set>
                                      <p:cBhvr>
                                        <p:cTn id="56" dur="1" fill="hold">
                                          <p:stCondLst>
                                            <p:cond delay="0"/>
                                          </p:stCondLst>
                                        </p:cTn>
                                        <p:tgtEl>
                                          <p:spTgt spid="38"/>
                                        </p:tgtEl>
                                        <p:attrNameLst>
                                          <p:attrName>style.visibility</p:attrName>
                                        </p:attrNameLst>
                                      </p:cBhvr>
                                      <p:to>
                                        <p:strVal val="visible"/>
                                      </p:to>
                                    </p:set>
                                    <p:animEffect transition="in" filter="fade">
                                      <p:cBhvr>
                                        <p:cTn id="57" dur="500"/>
                                        <p:tgtEl>
                                          <p:spTgt spid="38"/>
                                        </p:tgtEl>
                                      </p:cBhvr>
                                    </p:animEffect>
                                  </p:childTnLst>
                                </p:cTn>
                              </p:par>
                              <p:par>
                                <p:cTn id="58" presetID="10" presetClass="entr" presetSubtype="0" fill="hold" nodeType="withEffect">
                                  <p:stCondLst>
                                    <p:cond delay="0"/>
                                  </p:stCondLst>
                                  <p:childTnLst>
                                    <p:set>
                                      <p:cBhvr>
                                        <p:cTn id="59" dur="1" fill="hold">
                                          <p:stCondLst>
                                            <p:cond delay="0"/>
                                          </p:stCondLst>
                                        </p:cTn>
                                        <p:tgtEl>
                                          <p:spTgt spid="39"/>
                                        </p:tgtEl>
                                        <p:attrNameLst>
                                          <p:attrName>style.visibility</p:attrName>
                                        </p:attrNameLst>
                                      </p:cBhvr>
                                      <p:to>
                                        <p:strVal val="visible"/>
                                      </p:to>
                                    </p:set>
                                    <p:animEffect transition="in" filter="fade">
                                      <p:cBhvr>
                                        <p:cTn id="60"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0" grpId="0" animBg="1"/>
      <p:bldP spid="23" grpId="0" animBg="1"/>
      <p:bldP spid="3" grpId="0" animBg="1"/>
      <p:bldP spid="1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0"/>
            <a:ext cx="8588861" cy="838200"/>
          </a:xfrm>
        </p:spPr>
        <p:txBody>
          <a:bodyPr/>
          <a:lstStyle/>
          <a:p>
            <a:r>
              <a:rPr lang="en-US" dirty="0" smtClean="0"/>
              <a:t>“</a:t>
            </a:r>
            <a:r>
              <a:rPr lang="en-US" dirty="0" err="1" smtClean="0"/>
              <a:t>singlepacket</a:t>
            </a:r>
            <a:r>
              <a:rPr lang="en-US" dirty="0" smtClean="0"/>
              <a:t>” command</a:t>
            </a:r>
            <a:endParaRPr lang="en-US" dirty="0"/>
          </a:p>
        </p:txBody>
      </p:sp>
      <p:sp>
        <p:nvSpPr>
          <p:cNvPr id="3" name="Text Placeholder 2"/>
          <p:cNvSpPr>
            <a:spLocks noGrp="1"/>
          </p:cNvSpPr>
          <p:nvPr>
            <p:ph type="body" sz="quarter" idx="10"/>
          </p:nvPr>
        </p:nvSpPr>
        <p:spPr>
          <a:xfrm>
            <a:off x="239713" y="1136545"/>
            <a:ext cx="8578850" cy="2216255"/>
          </a:xfrm>
        </p:spPr>
        <p:txBody>
          <a:bodyPr/>
          <a:lstStyle/>
          <a:p>
            <a:r>
              <a:rPr lang="en-US" dirty="0" smtClean="0"/>
              <a:t>By default, IP multiplexing generates </a:t>
            </a:r>
            <a:r>
              <a:rPr lang="en-US" dirty="0" err="1" smtClean="0"/>
              <a:t>superframes</a:t>
            </a:r>
            <a:r>
              <a:rPr lang="en-US" dirty="0" smtClean="0"/>
              <a:t> containing a single packet</a:t>
            </a:r>
          </a:p>
          <a:p>
            <a:pPr marL="692150" lvl="1" indent="-285750">
              <a:buFont typeface="Arial"/>
              <a:buChar char="•"/>
            </a:pPr>
            <a:r>
              <a:rPr lang="en-US" dirty="0" smtClean="0"/>
              <a:t>Packets will always be </a:t>
            </a:r>
            <a:r>
              <a:rPr lang="en-US" dirty="0" err="1" smtClean="0"/>
              <a:t>muxed</a:t>
            </a:r>
            <a:r>
              <a:rPr lang="en-US" dirty="0" smtClean="0"/>
              <a:t>, even if only one is in the queue</a:t>
            </a:r>
          </a:p>
          <a:p>
            <a:pPr marL="692150" lvl="1" indent="-285750">
              <a:buFont typeface="Arial"/>
              <a:buChar char="•"/>
            </a:pPr>
            <a:endParaRPr lang="en-US" dirty="0"/>
          </a:p>
          <a:p>
            <a:pPr marL="692150" lvl="1" indent="-285750">
              <a:buFont typeface="Arial"/>
              <a:buChar char="•"/>
            </a:pPr>
            <a:endParaRPr lang="en-US" dirty="0" smtClean="0"/>
          </a:p>
          <a:p>
            <a:pPr marL="692150" lvl="1" indent="-285750">
              <a:buFont typeface="Arial"/>
              <a:buChar char="•"/>
            </a:pPr>
            <a:r>
              <a:rPr lang="en-US" dirty="0" smtClean="0"/>
              <a:t>Can be used to simplify firewall rule sets:</a:t>
            </a:r>
            <a:endParaRPr lang="en-US" dirty="0"/>
          </a:p>
          <a:p>
            <a:pPr marL="0" indent="0">
              <a:buNone/>
            </a:pPr>
            <a:endParaRPr lang="en-US" dirty="0" smtClean="0"/>
          </a:p>
        </p:txBody>
      </p:sp>
      <p:sp>
        <p:nvSpPr>
          <p:cNvPr id="4" name="TextBox 3"/>
          <p:cNvSpPr txBox="1"/>
          <p:nvPr/>
        </p:nvSpPr>
        <p:spPr>
          <a:xfrm>
            <a:off x="2362200" y="2362200"/>
            <a:ext cx="4572000" cy="400110"/>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a:t>
            </a:r>
            <a:r>
              <a:rPr lang="en-US" sz="1000" dirty="0">
                <a:solidFill>
                  <a:srgbClr val="061C23"/>
                </a:solidFill>
                <a:latin typeface="Courier"/>
                <a:cs typeface="Courier"/>
              </a:rPr>
              <a:t> mux profile </a:t>
            </a:r>
            <a:r>
              <a:rPr lang="en-US" sz="1000" dirty="0" smtClean="0">
                <a:solidFill>
                  <a:srgbClr val="061C23"/>
                </a:solidFill>
                <a:latin typeface="Courier"/>
                <a:cs typeface="Courier"/>
              </a:rPr>
              <a:t>profile-1</a:t>
            </a:r>
            <a:endParaRPr lang="en-US" sz="1000" dirty="0">
              <a:solidFill>
                <a:srgbClr val="061C23"/>
              </a:solidFill>
              <a:latin typeface="Courier"/>
              <a:cs typeface="Courier"/>
            </a:endParaRPr>
          </a:p>
          <a:p>
            <a:r>
              <a:rPr lang="en-US" sz="1000" dirty="0">
                <a:solidFill>
                  <a:srgbClr val="061C23"/>
                </a:solidFill>
                <a:latin typeface="Courier"/>
                <a:cs typeface="Courier"/>
              </a:rPr>
              <a:t>spoke(</a:t>
            </a:r>
            <a:r>
              <a:rPr lang="en-US" sz="1000" dirty="0" err="1">
                <a:solidFill>
                  <a:srgbClr val="061C23"/>
                </a:solidFill>
                <a:latin typeface="Courier"/>
                <a:cs typeface="Courier"/>
              </a:rPr>
              <a:t>config</a:t>
            </a:r>
            <a:r>
              <a:rPr lang="en-US" sz="1000" dirty="0">
                <a:solidFill>
                  <a:srgbClr val="061C23"/>
                </a:solidFill>
                <a:latin typeface="Courier"/>
                <a:cs typeface="Courier"/>
              </a:rPr>
              <a:t>-</a:t>
            </a:r>
            <a:r>
              <a:rPr lang="en-US" sz="1000" dirty="0" err="1">
                <a:solidFill>
                  <a:srgbClr val="061C23"/>
                </a:solidFill>
                <a:latin typeface="Courier"/>
                <a:cs typeface="Courier"/>
              </a:rPr>
              <a:t>ipmux</a:t>
            </a:r>
            <a:r>
              <a:rPr lang="en-US" sz="1000" dirty="0">
                <a:solidFill>
                  <a:srgbClr val="061C23"/>
                </a:solidFill>
                <a:latin typeface="Courier"/>
                <a:cs typeface="Courier"/>
              </a:rPr>
              <a:t>-profile)</a:t>
            </a:r>
            <a:r>
              <a:rPr lang="en-US" sz="1000" dirty="0" smtClean="0">
                <a:solidFill>
                  <a:srgbClr val="061C23"/>
                </a:solidFill>
                <a:latin typeface="Courier"/>
                <a:cs typeface="Courier"/>
              </a:rPr>
              <a:t>#[no] </a:t>
            </a:r>
            <a:r>
              <a:rPr lang="en-US" sz="1000" dirty="0" err="1" smtClean="0">
                <a:solidFill>
                  <a:srgbClr val="061C23"/>
                </a:solidFill>
                <a:latin typeface="Courier"/>
                <a:cs typeface="Courier"/>
              </a:rPr>
              <a:t>singlepacket</a:t>
            </a:r>
            <a:endParaRPr lang="en-US" sz="1000" dirty="0">
              <a:solidFill>
                <a:srgbClr val="061C23"/>
              </a:solidFill>
              <a:latin typeface="Courier"/>
              <a:cs typeface="Courier"/>
            </a:endParaRPr>
          </a:p>
        </p:txBody>
      </p:sp>
      <p:cxnSp>
        <p:nvCxnSpPr>
          <p:cNvPr id="6" name="Straight Connector 5"/>
          <p:cNvCxnSpPr/>
          <p:nvPr/>
        </p:nvCxnSpPr>
        <p:spPr>
          <a:xfrm>
            <a:off x="609600" y="4158510"/>
            <a:ext cx="7924800" cy="0"/>
          </a:xfrm>
          <a:prstGeom prst="line">
            <a:avLst/>
          </a:prstGeom>
        </p:spPr>
        <p:style>
          <a:lnRef idx="2">
            <a:schemeClr val="accent1"/>
          </a:lnRef>
          <a:fillRef idx="0">
            <a:schemeClr val="accent1"/>
          </a:fillRef>
          <a:effectRef idx="1">
            <a:schemeClr val="accent1"/>
          </a:effectRef>
          <a:fontRef idx="minor">
            <a:schemeClr val="tx1"/>
          </a:fontRef>
        </p:style>
      </p:cxnSp>
      <p:pic>
        <p:nvPicPr>
          <p:cNvPr id="7" name="Picture 37"/>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3741775"/>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7"/>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3736100"/>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2250254" y="3516889"/>
            <a:ext cx="492946" cy="261610"/>
          </a:xfrm>
          <a:prstGeom prst="rect">
            <a:avLst/>
          </a:prstGeom>
          <a:noFill/>
        </p:spPr>
        <p:txBody>
          <a:bodyPr wrap="square" rtlCol="0">
            <a:spAutoFit/>
          </a:bodyPr>
          <a:lstStyle/>
          <a:p>
            <a:pPr algn="ctr"/>
            <a:r>
              <a:rPr lang="en-US" sz="1100" b="1" dirty="0" smtClean="0"/>
              <a:t>Hub</a:t>
            </a:r>
          </a:p>
        </p:txBody>
      </p:sp>
      <p:sp>
        <p:nvSpPr>
          <p:cNvPr id="10" name="TextBox 9"/>
          <p:cNvSpPr txBox="1"/>
          <p:nvPr/>
        </p:nvSpPr>
        <p:spPr>
          <a:xfrm>
            <a:off x="7115760" y="4149191"/>
            <a:ext cx="592868" cy="246221"/>
          </a:xfrm>
          <a:prstGeom prst="rect">
            <a:avLst/>
          </a:prstGeom>
          <a:noFill/>
        </p:spPr>
        <p:txBody>
          <a:bodyPr wrap="square" rtlCol="0">
            <a:spAutoFit/>
          </a:bodyPr>
          <a:lstStyle/>
          <a:p>
            <a:r>
              <a:rPr lang="en-US" sz="1000" dirty="0" smtClean="0"/>
              <a:t>Fa0/1</a:t>
            </a:r>
          </a:p>
        </p:txBody>
      </p:sp>
      <p:sp>
        <p:nvSpPr>
          <p:cNvPr id="12" name="TextBox 11"/>
          <p:cNvSpPr txBox="1"/>
          <p:nvPr/>
        </p:nvSpPr>
        <p:spPr>
          <a:xfrm>
            <a:off x="2246550" y="4230490"/>
            <a:ext cx="496650" cy="276999"/>
          </a:xfrm>
          <a:prstGeom prst="rect">
            <a:avLst/>
          </a:prstGeom>
          <a:noFill/>
        </p:spPr>
        <p:txBody>
          <a:bodyPr wrap="none" rtlCol="0">
            <a:spAutoFit/>
          </a:bodyPr>
          <a:lstStyle/>
          <a:p>
            <a:r>
              <a:rPr lang="en-US" sz="1200" b="1" dirty="0" smtClean="0">
                <a:solidFill>
                  <a:schemeClr val="bg1"/>
                </a:solidFill>
              </a:rPr>
              <a:t>3945</a:t>
            </a:r>
            <a:endParaRPr lang="en-US" sz="1200" b="1" dirty="0">
              <a:solidFill>
                <a:schemeClr val="bg1"/>
              </a:solidFill>
            </a:endParaRPr>
          </a:p>
        </p:txBody>
      </p:sp>
      <p:sp>
        <p:nvSpPr>
          <p:cNvPr id="13" name="TextBox 12"/>
          <p:cNvSpPr txBox="1"/>
          <p:nvPr/>
        </p:nvSpPr>
        <p:spPr>
          <a:xfrm>
            <a:off x="6254793" y="4240853"/>
            <a:ext cx="527007" cy="276999"/>
          </a:xfrm>
          <a:prstGeom prst="rect">
            <a:avLst/>
          </a:prstGeom>
          <a:noFill/>
        </p:spPr>
        <p:txBody>
          <a:bodyPr wrap="none" rtlCol="0">
            <a:spAutoFit/>
          </a:bodyPr>
          <a:lstStyle/>
          <a:p>
            <a:r>
              <a:rPr lang="en-US" sz="1200" b="1" dirty="0" smtClean="0">
                <a:solidFill>
                  <a:schemeClr val="bg1"/>
                </a:solidFill>
              </a:rPr>
              <a:t>5915</a:t>
            </a:r>
            <a:endParaRPr lang="en-US" sz="1200" b="1" dirty="0">
              <a:solidFill>
                <a:schemeClr val="bg1"/>
              </a:solidFill>
            </a:endParaRPr>
          </a:p>
        </p:txBody>
      </p:sp>
      <p:sp>
        <p:nvSpPr>
          <p:cNvPr id="14" name="TextBox 13"/>
          <p:cNvSpPr txBox="1"/>
          <p:nvPr/>
        </p:nvSpPr>
        <p:spPr>
          <a:xfrm>
            <a:off x="6131071" y="3505200"/>
            <a:ext cx="656112" cy="323733"/>
          </a:xfrm>
          <a:prstGeom prst="rect">
            <a:avLst/>
          </a:prstGeom>
          <a:noFill/>
        </p:spPr>
        <p:txBody>
          <a:bodyPr wrap="square" rtlCol="0">
            <a:spAutoFit/>
          </a:bodyPr>
          <a:lstStyle/>
          <a:p>
            <a:pPr algn="ctr"/>
            <a:r>
              <a:rPr lang="en-US" sz="1100" b="1" dirty="0" smtClean="0"/>
              <a:t>Spoke</a:t>
            </a:r>
          </a:p>
        </p:txBody>
      </p:sp>
      <p:grpSp>
        <p:nvGrpSpPr>
          <p:cNvPr id="15" name="Group 14"/>
          <p:cNvGrpSpPr/>
          <p:nvPr/>
        </p:nvGrpSpPr>
        <p:grpSpPr>
          <a:xfrm>
            <a:off x="126483" y="3795376"/>
            <a:ext cx="1176351" cy="679075"/>
            <a:chOff x="3810000" y="1600200"/>
            <a:chExt cx="1565724" cy="903849"/>
          </a:xfrm>
        </p:grpSpPr>
        <p:pic>
          <p:nvPicPr>
            <p:cNvPr id="16" name="Picture 2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16"/>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sp>
        <p:nvSpPr>
          <p:cNvPr id="18" name="TextBox 17"/>
          <p:cNvSpPr txBox="1"/>
          <p:nvPr/>
        </p:nvSpPr>
        <p:spPr>
          <a:xfrm>
            <a:off x="1219200" y="4155649"/>
            <a:ext cx="652010" cy="430887"/>
          </a:xfrm>
          <a:prstGeom prst="rect">
            <a:avLst/>
          </a:prstGeom>
          <a:noFill/>
        </p:spPr>
        <p:txBody>
          <a:bodyPr wrap="square" rtlCol="0">
            <a:spAutoFit/>
          </a:bodyPr>
          <a:lstStyle/>
          <a:p>
            <a:pPr algn="r"/>
            <a:r>
              <a:rPr lang="en-US" sz="1000" dirty="0" smtClean="0"/>
              <a:t>Gig0/1</a:t>
            </a:r>
          </a:p>
          <a:p>
            <a:pPr algn="r"/>
            <a:endParaRPr lang="en-US" sz="1100" b="1" dirty="0" smtClean="0"/>
          </a:p>
        </p:txBody>
      </p:sp>
      <p:pic>
        <p:nvPicPr>
          <p:cNvPr id="19" name="Picture 1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3795376"/>
            <a:ext cx="1181100" cy="714375"/>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9"/>
          <p:cNvSpPr txBox="1"/>
          <p:nvPr/>
        </p:nvSpPr>
        <p:spPr>
          <a:xfrm>
            <a:off x="4280335" y="4120012"/>
            <a:ext cx="596465" cy="261610"/>
          </a:xfrm>
          <a:prstGeom prst="rect">
            <a:avLst/>
          </a:prstGeom>
          <a:noFill/>
        </p:spPr>
        <p:txBody>
          <a:bodyPr wrap="square" rtlCol="0">
            <a:spAutoFit/>
          </a:bodyPr>
          <a:lstStyle/>
          <a:p>
            <a:pPr algn="ctr"/>
            <a:r>
              <a:rPr lang="en-US" sz="1100" b="1" dirty="0">
                <a:solidFill>
                  <a:schemeClr val="accent3">
                    <a:lumMod val="10000"/>
                  </a:schemeClr>
                </a:solidFill>
              </a:rPr>
              <a:t>W</a:t>
            </a:r>
            <a:r>
              <a:rPr lang="en-US" sz="1100" b="1" dirty="0" smtClean="0">
                <a:solidFill>
                  <a:schemeClr val="accent3">
                    <a:lumMod val="10000"/>
                  </a:schemeClr>
                </a:solidFill>
              </a:rPr>
              <a:t>AN</a:t>
            </a:r>
          </a:p>
        </p:txBody>
      </p:sp>
      <p:grpSp>
        <p:nvGrpSpPr>
          <p:cNvPr id="21" name="Group 20"/>
          <p:cNvGrpSpPr/>
          <p:nvPr/>
        </p:nvGrpSpPr>
        <p:grpSpPr>
          <a:xfrm>
            <a:off x="7934698" y="3795376"/>
            <a:ext cx="1176351" cy="679075"/>
            <a:chOff x="3810000" y="1600200"/>
            <a:chExt cx="1565724" cy="903849"/>
          </a:xfrm>
        </p:grpSpPr>
        <p:pic>
          <p:nvPicPr>
            <p:cNvPr id="22" name="Picture 2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Box 22"/>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pic>
        <p:nvPicPr>
          <p:cNvPr id="24" name="Picture 51" descr="IP Phon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083" y="3566776"/>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51" descr="IP Phon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83" y="4259827"/>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51" descr="IP Phon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9883" y="4259827"/>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51" descr="IP Phon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53400" y="3650227"/>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Picture 51" descr="IP Phon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77843" y="4244147"/>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51" descr="IP Phon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0" y="4252576"/>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extBox 29"/>
          <p:cNvSpPr txBox="1"/>
          <p:nvPr/>
        </p:nvSpPr>
        <p:spPr>
          <a:xfrm>
            <a:off x="304800" y="4709776"/>
            <a:ext cx="867825" cy="248436"/>
          </a:xfrm>
          <a:prstGeom prst="rect">
            <a:avLst/>
          </a:prstGeom>
          <a:noFill/>
        </p:spPr>
        <p:txBody>
          <a:bodyPr wrap="square" rtlCol="0">
            <a:spAutoFit/>
          </a:bodyPr>
          <a:lstStyle/>
          <a:p>
            <a:pPr algn="ctr"/>
            <a:r>
              <a:rPr lang="en-US" sz="1000" dirty="0" smtClean="0"/>
              <a:t>10.1.1.x/24</a:t>
            </a:r>
            <a:endParaRPr lang="en-US" sz="1100" b="1" dirty="0" smtClean="0"/>
          </a:p>
        </p:txBody>
      </p:sp>
      <p:sp>
        <p:nvSpPr>
          <p:cNvPr id="31" name="TextBox 30"/>
          <p:cNvSpPr txBox="1"/>
          <p:nvPr/>
        </p:nvSpPr>
        <p:spPr>
          <a:xfrm>
            <a:off x="8077200" y="4709776"/>
            <a:ext cx="867825" cy="248436"/>
          </a:xfrm>
          <a:prstGeom prst="rect">
            <a:avLst/>
          </a:prstGeom>
          <a:noFill/>
        </p:spPr>
        <p:txBody>
          <a:bodyPr wrap="square" rtlCol="0">
            <a:spAutoFit/>
          </a:bodyPr>
          <a:lstStyle/>
          <a:p>
            <a:pPr algn="ctr"/>
            <a:r>
              <a:rPr lang="en-US" sz="1000" dirty="0" smtClean="0"/>
              <a:t>10.1.3.x/24</a:t>
            </a:r>
            <a:endParaRPr lang="en-US" sz="1100" b="1" dirty="0" smtClean="0"/>
          </a:p>
        </p:txBody>
      </p:sp>
      <p:sp>
        <p:nvSpPr>
          <p:cNvPr id="32" name="TextBox 31"/>
          <p:cNvSpPr txBox="1"/>
          <p:nvPr/>
        </p:nvSpPr>
        <p:spPr>
          <a:xfrm>
            <a:off x="5228175" y="4481176"/>
            <a:ext cx="867825" cy="248436"/>
          </a:xfrm>
          <a:prstGeom prst="rect">
            <a:avLst/>
          </a:prstGeom>
          <a:noFill/>
        </p:spPr>
        <p:txBody>
          <a:bodyPr wrap="square" rtlCol="0">
            <a:spAutoFit/>
          </a:bodyPr>
          <a:lstStyle/>
          <a:p>
            <a:pPr algn="ctr"/>
            <a:r>
              <a:rPr lang="en-US" sz="1000" dirty="0" smtClean="0"/>
              <a:t>30.1.1.2/24</a:t>
            </a:r>
            <a:endParaRPr lang="en-US" sz="1100" b="1" dirty="0" smtClean="0"/>
          </a:p>
        </p:txBody>
      </p:sp>
      <p:pic>
        <p:nvPicPr>
          <p:cNvPr id="33" name="Picture 1028"/>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2800" y="3625069"/>
            <a:ext cx="423863"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4" name="Group 33"/>
          <p:cNvGrpSpPr/>
          <p:nvPr/>
        </p:nvGrpSpPr>
        <p:grpSpPr>
          <a:xfrm>
            <a:off x="2971800" y="3815212"/>
            <a:ext cx="3276600" cy="261610"/>
            <a:chOff x="2819400" y="2642401"/>
            <a:chExt cx="3276600" cy="261610"/>
          </a:xfrm>
        </p:grpSpPr>
        <p:sp>
          <p:nvSpPr>
            <p:cNvPr id="35" name="Can 34"/>
            <p:cNvSpPr/>
            <p:nvPr/>
          </p:nvSpPr>
          <p:spPr>
            <a:xfrm rot="16200000">
              <a:off x="4343400" y="1143000"/>
              <a:ext cx="228600" cy="3276600"/>
            </a:xfrm>
            <a:prstGeom prst="can">
              <a:avLst/>
            </a:prstGeom>
            <a:solidFill>
              <a:schemeClr val="accent2">
                <a:lumMod val="60000"/>
                <a:lumOff val="40000"/>
              </a:schemeClr>
            </a:solidFill>
            <a:ln w="12700">
              <a:solidFill>
                <a:schemeClr val="accent3">
                  <a:lumMod val="10000"/>
                </a:schemeClr>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36" name="TextBox 35"/>
            <p:cNvSpPr txBox="1"/>
            <p:nvPr/>
          </p:nvSpPr>
          <p:spPr>
            <a:xfrm>
              <a:off x="3657600" y="2642401"/>
              <a:ext cx="1676400" cy="261610"/>
            </a:xfrm>
            <a:prstGeom prst="rect">
              <a:avLst/>
            </a:prstGeom>
            <a:noFill/>
          </p:spPr>
          <p:txBody>
            <a:bodyPr wrap="square" rtlCol="0">
              <a:spAutoFit/>
            </a:bodyPr>
            <a:lstStyle/>
            <a:p>
              <a:pPr algn="ctr"/>
              <a:r>
                <a:rPr lang="en-US" sz="1100" b="1" dirty="0" smtClean="0">
                  <a:solidFill>
                    <a:schemeClr val="accent3">
                      <a:lumMod val="10000"/>
                    </a:schemeClr>
                  </a:solidFill>
                </a:rPr>
                <a:t>IP Multiplex Tunnel</a:t>
              </a:r>
            </a:p>
          </p:txBody>
        </p:sp>
      </p:grpSp>
      <p:sp>
        <p:nvSpPr>
          <p:cNvPr id="37" name="Text Placeholder 2"/>
          <p:cNvSpPr txBox="1">
            <a:spLocks/>
          </p:cNvSpPr>
          <p:nvPr/>
        </p:nvSpPr>
        <p:spPr>
          <a:xfrm>
            <a:off x="235120" y="5263012"/>
            <a:ext cx="8578850" cy="1149455"/>
          </a:xfrm>
          <a:prstGeom prst="rect">
            <a:avLst/>
          </a:prstGeom>
        </p:spPr>
        <p:txBody>
          <a:bodyPr vert="horz" lIns="91440" tIns="45720" rIns="91440" bIns="45720" rtlCol="0">
            <a:normAutofit/>
          </a:bodyPr>
          <a:lstStyle>
            <a:lvl1pPr marL="228600" indent="-228600" algn="l" defTabSz="914400" rtl="0" eaLnBrk="1" latinLnBrk="0" hangingPunct="1">
              <a:lnSpc>
                <a:spcPct val="95000"/>
              </a:lnSpc>
              <a:spcBef>
                <a:spcPts val="1480"/>
              </a:spcBef>
              <a:buClr>
                <a:schemeClr val="tx2"/>
              </a:buClr>
              <a:buSzPct val="90000"/>
              <a:buFont typeface="Arial" pitchFamily="34" charset="0"/>
              <a:buChar char="•"/>
              <a:tabLst/>
              <a:defRPr lang="en-US" sz="2200" kern="1200">
                <a:solidFill>
                  <a:srgbClr val="435153"/>
                </a:solidFill>
                <a:latin typeface="+mj-lt"/>
                <a:ea typeface="+mn-ea"/>
                <a:cs typeface="+mn-cs"/>
              </a:defRPr>
            </a:lvl1pPr>
            <a:lvl2pPr marL="406400" indent="0" algn="l" defTabSz="914400" rtl="0" eaLnBrk="1" latinLnBrk="0" hangingPunct="1">
              <a:lnSpc>
                <a:spcPct val="95000"/>
              </a:lnSpc>
              <a:spcBef>
                <a:spcPts val="600"/>
              </a:spcBef>
              <a:buClr>
                <a:schemeClr val="tx2"/>
              </a:buClr>
              <a:buFontTx/>
              <a:buNone/>
              <a:defRPr lang="en-US" sz="1800" kern="120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dirty="0" smtClean="0"/>
              <a:t>Firewall only needs to permit </a:t>
            </a:r>
            <a:r>
              <a:rPr lang="en-US" sz="1800" dirty="0" err="1" smtClean="0"/>
              <a:t>udp</a:t>
            </a:r>
            <a:r>
              <a:rPr lang="en-US" sz="1800" dirty="0" smtClean="0"/>
              <a:t> traffic from 30.1.1.2:6682 to 30.1.1.1:6682</a:t>
            </a:r>
          </a:p>
          <a:p>
            <a:r>
              <a:rPr lang="en-US" sz="1800" dirty="0" smtClean="0"/>
              <a:t>IP phone media traffic will be obscured by the IP multiplex tunnel</a:t>
            </a:r>
          </a:p>
          <a:p>
            <a:pPr marL="692150" lvl="1" indent="-285750">
              <a:buFont typeface="Arial"/>
              <a:buChar char="•"/>
            </a:pPr>
            <a:r>
              <a:rPr lang="en-US" sz="1400" dirty="0" smtClean="0"/>
              <a:t>End-to-end firewall configuration is not required</a:t>
            </a:r>
          </a:p>
        </p:txBody>
      </p:sp>
      <p:sp>
        <p:nvSpPr>
          <p:cNvPr id="38" name="TextBox 37"/>
          <p:cNvSpPr txBox="1"/>
          <p:nvPr/>
        </p:nvSpPr>
        <p:spPr>
          <a:xfrm>
            <a:off x="2561175" y="4557376"/>
            <a:ext cx="867825" cy="248436"/>
          </a:xfrm>
          <a:prstGeom prst="rect">
            <a:avLst/>
          </a:prstGeom>
          <a:noFill/>
        </p:spPr>
        <p:txBody>
          <a:bodyPr wrap="square" rtlCol="0">
            <a:spAutoFit/>
          </a:bodyPr>
          <a:lstStyle/>
          <a:p>
            <a:pPr algn="ctr"/>
            <a:r>
              <a:rPr lang="en-US" sz="1000" dirty="0" smtClean="0"/>
              <a:t>30.1.1.1/24</a:t>
            </a:r>
            <a:endParaRPr lang="en-US" sz="1100" b="1" dirty="0" smtClean="0"/>
          </a:p>
        </p:txBody>
      </p:sp>
    </p:spTree>
    <p:extLst>
      <p:ext uri="{BB962C8B-B14F-4D97-AF65-F5344CB8AC3E}">
        <p14:creationId xmlns:p14="http://schemas.microsoft.com/office/powerpoint/2010/main" val="237730123"/>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par>
                                <p:cTn id="25" presetID="10"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par>
                                <p:cTn id="28" presetID="10" presetClass="entr" presetSubtype="0"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500"/>
                                        <p:tgtEl>
                                          <p:spTgt spid="9"/>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500"/>
                                        <p:tgtEl>
                                          <p:spTgt spid="10"/>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500"/>
                                        <p:tgtEl>
                                          <p:spTgt spid="12"/>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fade">
                                      <p:cBhvr>
                                        <p:cTn id="45" dur="500"/>
                                        <p:tgtEl>
                                          <p:spTgt spid="14"/>
                                        </p:tgtEl>
                                      </p:cBhvr>
                                    </p:animEffect>
                                  </p:childTnLst>
                                </p:cTn>
                              </p:par>
                              <p:par>
                                <p:cTn id="46" presetID="10" presetClass="entr" presetSubtype="0" fill="hold"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fade">
                                      <p:cBhvr>
                                        <p:cTn id="51" dur="500"/>
                                        <p:tgtEl>
                                          <p:spTgt spid="18"/>
                                        </p:tgtEl>
                                      </p:cBhvr>
                                    </p:animEffect>
                                  </p:childTnLst>
                                </p:cTn>
                              </p:par>
                              <p:par>
                                <p:cTn id="52" presetID="10" presetClass="entr" presetSubtype="0" fill="hold" nodeType="with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fade">
                                      <p:cBhvr>
                                        <p:cTn id="54" dur="500"/>
                                        <p:tgtEl>
                                          <p:spTgt spid="19"/>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fade">
                                      <p:cBhvr>
                                        <p:cTn id="57" dur="500"/>
                                        <p:tgtEl>
                                          <p:spTgt spid="20"/>
                                        </p:tgtEl>
                                      </p:cBhvr>
                                    </p:animEffect>
                                  </p:childTnLst>
                                </p:cTn>
                              </p:par>
                              <p:par>
                                <p:cTn id="58" presetID="10" presetClass="entr" presetSubtype="0" fill="hold" nodeType="withEffect">
                                  <p:stCondLst>
                                    <p:cond delay="0"/>
                                  </p:stCondLst>
                                  <p:childTnLst>
                                    <p:set>
                                      <p:cBhvr>
                                        <p:cTn id="59" dur="1" fill="hold">
                                          <p:stCondLst>
                                            <p:cond delay="0"/>
                                          </p:stCondLst>
                                        </p:cTn>
                                        <p:tgtEl>
                                          <p:spTgt spid="21"/>
                                        </p:tgtEl>
                                        <p:attrNameLst>
                                          <p:attrName>style.visibility</p:attrName>
                                        </p:attrNameLst>
                                      </p:cBhvr>
                                      <p:to>
                                        <p:strVal val="visible"/>
                                      </p:to>
                                    </p:set>
                                    <p:animEffect transition="in" filter="fade">
                                      <p:cBhvr>
                                        <p:cTn id="60" dur="500"/>
                                        <p:tgtEl>
                                          <p:spTgt spid="21"/>
                                        </p:tgtEl>
                                      </p:cBhvr>
                                    </p:animEffect>
                                  </p:childTnLst>
                                </p:cTn>
                              </p:par>
                              <p:par>
                                <p:cTn id="61" presetID="10" presetClass="entr" presetSubtype="0" fill="hold" nodeType="with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fade">
                                      <p:cBhvr>
                                        <p:cTn id="63" dur="500"/>
                                        <p:tgtEl>
                                          <p:spTgt spid="24"/>
                                        </p:tgtEl>
                                      </p:cBhvr>
                                    </p:animEffect>
                                  </p:childTnLst>
                                </p:cTn>
                              </p:par>
                              <p:par>
                                <p:cTn id="64" presetID="10" presetClass="entr" presetSubtype="0" fill="hold" nodeType="withEffect">
                                  <p:stCondLst>
                                    <p:cond delay="0"/>
                                  </p:stCondLst>
                                  <p:childTnLst>
                                    <p:set>
                                      <p:cBhvr>
                                        <p:cTn id="65" dur="1" fill="hold">
                                          <p:stCondLst>
                                            <p:cond delay="0"/>
                                          </p:stCondLst>
                                        </p:cTn>
                                        <p:tgtEl>
                                          <p:spTgt spid="25"/>
                                        </p:tgtEl>
                                        <p:attrNameLst>
                                          <p:attrName>style.visibility</p:attrName>
                                        </p:attrNameLst>
                                      </p:cBhvr>
                                      <p:to>
                                        <p:strVal val="visible"/>
                                      </p:to>
                                    </p:set>
                                    <p:animEffect transition="in" filter="fade">
                                      <p:cBhvr>
                                        <p:cTn id="66" dur="500"/>
                                        <p:tgtEl>
                                          <p:spTgt spid="25"/>
                                        </p:tgtEl>
                                      </p:cBhvr>
                                    </p:animEffect>
                                  </p:childTnLst>
                                </p:cTn>
                              </p:par>
                              <p:par>
                                <p:cTn id="67" presetID="10" presetClass="entr" presetSubtype="0" fill="hold" nodeType="withEffect">
                                  <p:stCondLst>
                                    <p:cond delay="0"/>
                                  </p:stCondLst>
                                  <p:childTnLst>
                                    <p:set>
                                      <p:cBhvr>
                                        <p:cTn id="68" dur="1" fill="hold">
                                          <p:stCondLst>
                                            <p:cond delay="0"/>
                                          </p:stCondLst>
                                        </p:cTn>
                                        <p:tgtEl>
                                          <p:spTgt spid="26"/>
                                        </p:tgtEl>
                                        <p:attrNameLst>
                                          <p:attrName>style.visibility</p:attrName>
                                        </p:attrNameLst>
                                      </p:cBhvr>
                                      <p:to>
                                        <p:strVal val="visible"/>
                                      </p:to>
                                    </p:set>
                                    <p:animEffect transition="in" filter="fade">
                                      <p:cBhvr>
                                        <p:cTn id="69" dur="500"/>
                                        <p:tgtEl>
                                          <p:spTgt spid="26"/>
                                        </p:tgtEl>
                                      </p:cBhvr>
                                    </p:animEffect>
                                  </p:childTnLst>
                                </p:cTn>
                              </p:par>
                              <p:par>
                                <p:cTn id="70" presetID="10" presetClass="entr" presetSubtype="0" fill="hold" nodeType="withEffect">
                                  <p:stCondLst>
                                    <p:cond delay="0"/>
                                  </p:stCondLst>
                                  <p:childTnLst>
                                    <p:set>
                                      <p:cBhvr>
                                        <p:cTn id="71" dur="1" fill="hold">
                                          <p:stCondLst>
                                            <p:cond delay="0"/>
                                          </p:stCondLst>
                                        </p:cTn>
                                        <p:tgtEl>
                                          <p:spTgt spid="27"/>
                                        </p:tgtEl>
                                        <p:attrNameLst>
                                          <p:attrName>style.visibility</p:attrName>
                                        </p:attrNameLst>
                                      </p:cBhvr>
                                      <p:to>
                                        <p:strVal val="visible"/>
                                      </p:to>
                                    </p:set>
                                    <p:animEffect transition="in" filter="fade">
                                      <p:cBhvr>
                                        <p:cTn id="72" dur="500"/>
                                        <p:tgtEl>
                                          <p:spTgt spid="27"/>
                                        </p:tgtEl>
                                      </p:cBhvr>
                                    </p:animEffect>
                                  </p:childTnLst>
                                </p:cTn>
                              </p:par>
                              <p:par>
                                <p:cTn id="73" presetID="10" presetClass="entr" presetSubtype="0" fill="hold" nodeType="withEffect">
                                  <p:stCondLst>
                                    <p:cond delay="0"/>
                                  </p:stCondLst>
                                  <p:childTnLst>
                                    <p:set>
                                      <p:cBhvr>
                                        <p:cTn id="74" dur="1" fill="hold">
                                          <p:stCondLst>
                                            <p:cond delay="0"/>
                                          </p:stCondLst>
                                        </p:cTn>
                                        <p:tgtEl>
                                          <p:spTgt spid="28"/>
                                        </p:tgtEl>
                                        <p:attrNameLst>
                                          <p:attrName>style.visibility</p:attrName>
                                        </p:attrNameLst>
                                      </p:cBhvr>
                                      <p:to>
                                        <p:strVal val="visible"/>
                                      </p:to>
                                    </p:set>
                                    <p:animEffect transition="in" filter="fade">
                                      <p:cBhvr>
                                        <p:cTn id="75" dur="500"/>
                                        <p:tgtEl>
                                          <p:spTgt spid="28"/>
                                        </p:tgtEl>
                                      </p:cBhvr>
                                    </p:animEffect>
                                  </p:childTnLst>
                                </p:cTn>
                              </p:par>
                              <p:par>
                                <p:cTn id="76" presetID="10" presetClass="entr" presetSubtype="0" fill="hold" nodeType="withEffect">
                                  <p:stCondLst>
                                    <p:cond delay="0"/>
                                  </p:stCondLst>
                                  <p:childTnLst>
                                    <p:set>
                                      <p:cBhvr>
                                        <p:cTn id="77" dur="1" fill="hold">
                                          <p:stCondLst>
                                            <p:cond delay="0"/>
                                          </p:stCondLst>
                                        </p:cTn>
                                        <p:tgtEl>
                                          <p:spTgt spid="29"/>
                                        </p:tgtEl>
                                        <p:attrNameLst>
                                          <p:attrName>style.visibility</p:attrName>
                                        </p:attrNameLst>
                                      </p:cBhvr>
                                      <p:to>
                                        <p:strVal val="visible"/>
                                      </p:to>
                                    </p:set>
                                    <p:animEffect transition="in" filter="fade">
                                      <p:cBhvr>
                                        <p:cTn id="78" dur="500"/>
                                        <p:tgtEl>
                                          <p:spTgt spid="29"/>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30"/>
                                        </p:tgtEl>
                                        <p:attrNameLst>
                                          <p:attrName>style.visibility</p:attrName>
                                        </p:attrNameLst>
                                      </p:cBhvr>
                                      <p:to>
                                        <p:strVal val="visible"/>
                                      </p:to>
                                    </p:set>
                                    <p:animEffect transition="in" filter="fade">
                                      <p:cBhvr>
                                        <p:cTn id="81" dur="500"/>
                                        <p:tgtEl>
                                          <p:spTgt spid="30"/>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31"/>
                                        </p:tgtEl>
                                        <p:attrNameLst>
                                          <p:attrName>style.visibility</p:attrName>
                                        </p:attrNameLst>
                                      </p:cBhvr>
                                      <p:to>
                                        <p:strVal val="visible"/>
                                      </p:to>
                                    </p:set>
                                    <p:animEffect transition="in" filter="fade">
                                      <p:cBhvr>
                                        <p:cTn id="84" dur="500"/>
                                        <p:tgtEl>
                                          <p:spTgt spid="31"/>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32"/>
                                        </p:tgtEl>
                                        <p:attrNameLst>
                                          <p:attrName>style.visibility</p:attrName>
                                        </p:attrNameLst>
                                      </p:cBhvr>
                                      <p:to>
                                        <p:strVal val="visible"/>
                                      </p:to>
                                    </p:set>
                                    <p:animEffect transition="in" filter="fade">
                                      <p:cBhvr>
                                        <p:cTn id="87" dur="500"/>
                                        <p:tgtEl>
                                          <p:spTgt spid="32"/>
                                        </p:tgtEl>
                                      </p:cBhvr>
                                    </p:animEffect>
                                  </p:childTnLst>
                                </p:cTn>
                              </p:par>
                              <p:par>
                                <p:cTn id="88" presetID="10" presetClass="entr" presetSubtype="0" fill="hold" nodeType="withEffect">
                                  <p:stCondLst>
                                    <p:cond delay="0"/>
                                  </p:stCondLst>
                                  <p:childTnLst>
                                    <p:set>
                                      <p:cBhvr>
                                        <p:cTn id="89" dur="1" fill="hold">
                                          <p:stCondLst>
                                            <p:cond delay="0"/>
                                          </p:stCondLst>
                                        </p:cTn>
                                        <p:tgtEl>
                                          <p:spTgt spid="33"/>
                                        </p:tgtEl>
                                        <p:attrNameLst>
                                          <p:attrName>style.visibility</p:attrName>
                                        </p:attrNameLst>
                                      </p:cBhvr>
                                      <p:to>
                                        <p:strVal val="visible"/>
                                      </p:to>
                                    </p:set>
                                    <p:animEffect transition="in" filter="fade">
                                      <p:cBhvr>
                                        <p:cTn id="90" dur="500"/>
                                        <p:tgtEl>
                                          <p:spTgt spid="33"/>
                                        </p:tgtEl>
                                      </p:cBhvr>
                                    </p:animEffect>
                                  </p:childTnLst>
                                </p:cTn>
                              </p:par>
                              <p:par>
                                <p:cTn id="91" presetID="10" presetClass="entr" presetSubtype="0" fill="hold" nodeType="withEffect">
                                  <p:stCondLst>
                                    <p:cond delay="0"/>
                                  </p:stCondLst>
                                  <p:childTnLst>
                                    <p:set>
                                      <p:cBhvr>
                                        <p:cTn id="92" dur="1" fill="hold">
                                          <p:stCondLst>
                                            <p:cond delay="0"/>
                                          </p:stCondLst>
                                        </p:cTn>
                                        <p:tgtEl>
                                          <p:spTgt spid="34"/>
                                        </p:tgtEl>
                                        <p:attrNameLst>
                                          <p:attrName>style.visibility</p:attrName>
                                        </p:attrNameLst>
                                      </p:cBhvr>
                                      <p:to>
                                        <p:strVal val="visible"/>
                                      </p:to>
                                    </p:set>
                                    <p:animEffect transition="in" filter="fade">
                                      <p:cBhvr>
                                        <p:cTn id="93" dur="500"/>
                                        <p:tgtEl>
                                          <p:spTgt spid="34"/>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38"/>
                                        </p:tgtEl>
                                        <p:attrNameLst>
                                          <p:attrName>style.visibility</p:attrName>
                                        </p:attrNameLst>
                                      </p:cBhvr>
                                      <p:to>
                                        <p:strVal val="visible"/>
                                      </p:to>
                                    </p:set>
                                    <p:animEffect transition="in" filter="fade">
                                      <p:cBhvr>
                                        <p:cTn id="96" dur="500"/>
                                        <p:tgtEl>
                                          <p:spTgt spid="38"/>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37">
                                            <p:txEl>
                                              <p:pRg st="0" end="0"/>
                                            </p:txEl>
                                          </p:spTgt>
                                        </p:tgtEl>
                                        <p:attrNameLst>
                                          <p:attrName>style.visibility</p:attrName>
                                        </p:attrNameLst>
                                      </p:cBhvr>
                                      <p:to>
                                        <p:strVal val="visible"/>
                                      </p:to>
                                    </p:set>
                                    <p:animEffect transition="in" filter="fade">
                                      <p:cBhvr>
                                        <p:cTn id="101" dur="500"/>
                                        <p:tgtEl>
                                          <p:spTgt spid="37">
                                            <p:txEl>
                                              <p:pRg st="0" end="0"/>
                                            </p:txEl>
                                          </p:spTgt>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37">
                                            <p:txEl>
                                              <p:pRg st="1" end="1"/>
                                            </p:txEl>
                                          </p:spTgt>
                                        </p:tgtEl>
                                        <p:attrNameLst>
                                          <p:attrName>style.visibility</p:attrName>
                                        </p:attrNameLst>
                                      </p:cBhvr>
                                      <p:to>
                                        <p:strVal val="visible"/>
                                      </p:to>
                                    </p:set>
                                    <p:animEffect transition="in" filter="fade">
                                      <p:cBhvr>
                                        <p:cTn id="106" dur="500"/>
                                        <p:tgtEl>
                                          <p:spTgt spid="37">
                                            <p:txEl>
                                              <p:pRg st="1" end="1"/>
                                            </p:txEl>
                                          </p:spTgt>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37">
                                            <p:txEl>
                                              <p:pRg st="2" end="2"/>
                                            </p:txEl>
                                          </p:spTgt>
                                        </p:tgtEl>
                                        <p:attrNameLst>
                                          <p:attrName>style.visibility</p:attrName>
                                        </p:attrNameLst>
                                      </p:cBhvr>
                                      <p:to>
                                        <p:strVal val="visible"/>
                                      </p:to>
                                    </p:set>
                                    <p:animEffect transition="in" filter="fade">
                                      <p:cBhvr>
                                        <p:cTn id="109" dur="500"/>
                                        <p:tgtEl>
                                          <p:spTgt spid="3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animBg="1"/>
      <p:bldP spid="9" grpId="0"/>
      <p:bldP spid="10" grpId="0"/>
      <p:bldP spid="12" grpId="0"/>
      <p:bldP spid="13" grpId="0"/>
      <p:bldP spid="14" grpId="0"/>
      <p:bldP spid="18" grpId="0"/>
      <p:bldP spid="20" grpId="0"/>
      <p:bldP spid="30" grpId="0"/>
      <p:bldP spid="31" grpId="0"/>
      <p:bldP spid="32" grpId="0"/>
      <p:bldP spid="37" grpId="0" build="p"/>
      <p:bldP spid="3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71268516"/>
      </p:ext>
    </p:extLst>
  </p:cSld>
  <p:clrMapOvr>
    <a:masterClrMapping/>
  </p:clrMapOvr>
  <p:transition xmlns:p14="http://schemas.microsoft.com/office/powerpoint/2010/mai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1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0843" y="2481590"/>
            <a:ext cx="1676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smtClean="0"/>
              <a:t>VoIP over Satellite – the </a:t>
            </a:r>
            <a:r>
              <a:rPr lang="en-US" dirty="0" err="1" smtClean="0"/>
              <a:t>pps</a:t>
            </a:r>
            <a:r>
              <a:rPr lang="en-US" dirty="0" smtClean="0"/>
              <a:t> problem</a:t>
            </a:r>
            <a:endParaRPr lang="en-US" dirty="0"/>
          </a:p>
        </p:txBody>
      </p:sp>
      <p:sp>
        <p:nvSpPr>
          <p:cNvPr id="3" name="Text Placeholder 2"/>
          <p:cNvSpPr>
            <a:spLocks noGrp="1"/>
          </p:cNvSpPr>
          <p:nvPr>
            <p:ph type="body" sz="quarter" idx="10"/>
          </p:nvPr>
        </p:nvSpPr>
        <p:spPr>
          <a:xfrm>
            <a:off x="239713" y="4267200"/>
            <a:ext cx="8578850" cy="1676400"/>
          </a:xfrm>
        </p:spPr>
        <p:txBody>
          <a:bodyPr>
            <a:normAutofit fontScale="77500" lnSpcReduction="20000"/>
          </a:bodyPr>
          <a:lstStyle/>
          <a:p>
            <a:r>
              <a:rPr lang="en-US" dirty="0" smtClean="0"/>
              <a:t>Satellite modems can transmit a limited number of packets per second</a:t>
            </a:r>
          </a:p>
          <a:p>
            <a:pPr marL="692150" lvl="1" indent="-285750">
              <a:buFont typeface="Arial"/>
              <a:buChar char="•"/>
            </a:pPr>
            <a:r>
              <a:rPr lang="en-US" dirty="0" smtClean="0"/>
              <a:t>Typically 1800 – 2000 </a:t>
            </a:r>
            <a:r>
              <a:rPr lang="en-US" dirty="0" err="1" smtClean="0"/>
              <a:t>pps</a:t>
            </a:r>
            <a:endParaRPr lang="en-US" dirty="0" smtClean="0"/>
          </a:p>
          <a:p>
            <a:r>
              <a:rPr lang="en-US" dirty="0" smtClean="0"/>
              <a:t>VoIP generates a large number of small packets</a:t>
            </a:r>
          </a:p>
          <a:p>
            <a:pPr marL="692150" lvl="1" indent="-285750">
              <a:buFont typeface="Arial"/>
              <a:buChar char="•"/>
            </a:pPr>
            <a:r>
              <a:rPr lang="en-US" dirty="0" smtClean="0"/>
              <a:t>Common rate is 100 </a:t>
            </a:r>
            <a:r>
              <a:rPr lang="en-US" dirty="0" err="1" smtClean="0"/>
              <a:t>pps</a:t>
            </a:r>
            <a:r>
              <a:rPr lang="en-US" dirty="0" smtClean="0"/>
              <a:t> for each call</a:t>
            </a:r>
          </a:p>
          <a:p>
            <a:pPr marL="692150" lvl="1" indent="-285750">
              <a:buFont typeface="Arial"/>
              <a:buChar char="•"/>
            </a:pPr>
            <a:r>
              <a:rPr lang="en-US" dirty="0" smtClean="0"/>
              <a:t>Causes inefficient use of available bandwidth</a:t>
            </a:r>
          </a:p>
          <a:p>
            <a:pPr marL="692150" lvl="1" indent="-285750">
              <a:buFont typeface="Arial"/>
              <a:buChar char="•"/>
            </a:pPr>
            <a:r>
              <a:rPr lang="en-US" dirty="0" smtClean="0"/>
              <a:t>Modem runs out of packet-per-second “slots” before all available bandwidth is utilized</a:t>
            </a:r>
          </a:p>
        </p:txBody>
      </p:sp>
      <p:grpSp>
        <p:nvGrpSpPr>
          <p:cNvPr id="59" name="Group 38"/>
          <p:cNvGrpSpPr>
            <a:grpSpLocks noChangeAspect="1"/>
          </p:cNvGrpSpPr>
          <p:nvPr/>
        </p:nvGrpSpPr>
        <p:grpSpPr bwMode="auto">
          <a:xfrm rot="19796610">
            <a:off x="3444043" y="2224999"/>
            <a:ext cx="996303" cy="206375"/>
            <a:chOff x="3120" y="3600"/>
            <a:chExt cx="2112" cy="200"/>
          </a:xfrm>
        </p:grpSpPr>
        <p:sp>
          <p:nvSpPr>
            <p:cNvPr id="60" name="AutoShape 37"/>
            <p:cNvSpPr>
              <a:spLocks noChangeAspect="1" noChangeArrowheads="1" noTextEdit="1"/>
            </p:cNvSpPr>
            <p:nvPr/>
          </p:nvSpPr>
          <p:spPr bwMode="auto">
            <a:xfrm>
              <a:off x="3120" y="3600"/>
              <a:ext cx="211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61" name="Freeform 39"/>
            <p:cNvSpPr>
              <a:spLocks/>
            </p:cNvSpPr>
            <p:nvPr/>
          </p:nvSpPr>
          <p:spPr bwMode="auto">
            <a:xfrm>
              <a:off x="3134" y="3612"/>
              <a:ext cx="2084" cy="174"/>
            </a:xfrm>
            <a:custGeom>
              <a:avLst/>
              <a:gdLst>
                <a:gd name="T0" fmla="*/ 2058 w 2084"/>
                <a:gd name="T1" fmla="*/ 138 h 174"/>
                <a:gd name="T2" fmla="*/ 2018 w 2084"/>
                <a:gd name="T3" fmla="*/ 172 h 174"/>
                <a:gd name="T4" fmla="*/ 1972 w 2084"/>
                <a:gd name="T5" fmla="*/ 160 h 174"/>
                <a:gd name="T6" fmla="*/ 1934 w 2084"/>
                <a:gd name="T7" fmla="*/ 106 h 174"/>
                <a:gd name="T8" fmla="*/ 1894 w 2084"/>
                <a:gd name="T9" fmla="*/ 30 h 174"/>
                <a:gd name="T10" fmla="*/ 1844 w 2084"/>
                <a:gd name="T11" fmla="*/ 2 h 174"/>
                <a:gd name="T12" fmla="*/ 1800 w 2084"/>
                <a:gd name="T13" fmla="*/ 22 h 174"/>
                <a:gd name="T14" fmla="*/ 1774 w 2084"/>
                <a:gd name="T15" fmla="*/ 66 h 174"/>
                <a:gd name="T16" fmla="*/ 1732 w 2084"/>
                <a:gd name="T17" fmla="*/ 134 h 174"/>
                <a:gd name="T18" fmla="*/ 1676 w 2084"/>
                <a:gd name="T19" fmla="*/ 170 h 174"/>
                <a:gd name="T20" fmla="*/ 1646 w 2084"/>
                <a:gd name="T21" fmla="*/ 150 h 174"/>
                <a:gd name="T22" fmla="*/ 1608 w 2084"/>
                <a:gd name="T23" fmla="*/ 92 h 174"/>
                <a:gd name="T24" fmla="*/ 1574 w 2084"/>
                <a:gd name="T25" fmla="*/ 30 h 174"/>
                <a:gd name="T26" fmla="*/ 1530 w 2084"/>
                <a:gd name="T27" fmla="*/ 2 h 174"/>
                <a:gd name="T28" fmla="*/ 1486 w 2084"/>
                <a:gd name="T29" fmla="*/ 18 h 174"/>
                <a:gd name="T30" fmla="*/ 1448 w 2084"/>
                <a:gd name="T31" fmla="*/ 88 h 174"/>
                <a:gd name="T32" fmla="*/ 1418 w 2084"/>
                <a:gd name="T33" fmla="*/ 138 h 174"/>
                <a:gd name="T34" fmla="*/ 1388 w 2084"/>
                <a:gd name="T35" fmla="*/ 162 h 174"/>
                <a:gd name="T36" fmla="*/ 1350 w 2084"/>
                <a:gd name="T37" fmla="*/ 170 h 174"/>
                <a:gd name="T38" fmla="*/ 1302 w 2084"/>
                <a:gd name="T39" fmla="*/ 124 h 174"/>
                <a:gd name="T40" fmla="*/ 1254 w 2084"/>
                <a:gd name="T41" fmla="*/ 38 h 174"/>
                <a:gd name="T42" fmla="*/ 1216 w 2084"/>
                <a:gd name="T43" fmla="*/ 4 h 174"/>
                <a:gd name="T44" fmla="*/ 1174 w 2084"/>
                <a:gd name="T45" fmla="*/ 12 h 174"/>
                <a:gd name="T46" fmla="*/ 1142 w 2084"/>
                <a:gd name="T47" fmla="*/ 56 h 174"/>
                <a:gd name="T48" fmla="*/ 1108 w 2084"/>
                <a:gd name="T49" fmla="*/ 122 h 174"/>
                <a:gd name="T50" fmla="*/ 1062 w 2084"/>
                <a:gd name="T51" fmla="*/ 166 h 174"/>
                <a:gd name="T52" fmla="*/ 1032 w 2084"/>
                <a:gd name="T53" fmla="*/ 174 h 174"/>
                <a:gd name="T54" fmla="*/ 996 w 2084"/>
                <a:gd name="T55" fmla="*/ 150 h 174"/>
                <a:gd name="T56" fmla="*/ 958 w 2084"/>
                <a:gd name="T57" fmla="*/ 76 h 174"/>
                <a:gd name="T58" fmla="*/ 926 w 2084"/>
                <a:gd name="T59" fmla="*/ 24 h 174"/>
                <a:gd name="T60" fmla="*/ 902 w 2084"/>
                <a:gd name="T61" fmla="*/ 8 h 174"/>
                <a:gd name="T62" fmla="*/ 878 w 2084"/>
                <a:gd name="T63" fmla="*/ 4 h 174"/>
                <a:gd name="T64" fmla="*/ 852 w 2084"/>
                <a:gd name="T65" fmla="*/ 14 h 174"/>
                <a:gd name="T66" fmla="*/ 826 w 2084"/>
                <a:gd name="T67" fmla="*/ 40 h 174"/>
                <a:gd name="T68" fmla="*/ 788 w 2084"/>
                <a:gd name="T69" fmla="*/ 118 h 174"/>
                <a:gd name="T70" fmla="*/ 754 w 2084"/>
                <a:gd name="T71" fmla="*/ 160 h 174"/>
                <a:gd name="T72" fmla="*/ 738 w 2084"/>
                <a:gd name="T73" fmla="*/ 170 h 174"/>
                <a:gd name="T74" fmla="*/ 724 w 2084"/>
                <a:gd name="T75" fmla="*/ 174 h 174"/>
                <a:gd name="T76" fmla="*/ 692 w 2084"/>
                <a:gd name="T77" fmla="*/ 162 h 174"/>
                <a:gd name="T78" fmla="*/ 656 w 2084"/>
                <a:gd name="T79" fmla="*/ 116 h 174"/>
                <a:gd name="T80" fmla="*/ 608 w 2084"/>
                <a:gd name="T81" fmla="*/ 34 h 174"/>
                <a:gd name="T82" fmla="*/ 564 w 2084"/>
                <a:gd name="T83" fmla="*/ 4 h 174"/>
                <a:gd name="T84" fmla="*/ 526 w 2084"/>
                <a:gd name="T85" fmla="*/ 22 h 174"/>
                <a:gd name="T86" fmla="*/ 484 w 2084"/>
                <a:gd name="T87" fmla="*/ 80 h 174"/>
                <a:gd name="T88" fmla="*/ 450 w 2084"/>
                <a:gd name="T89" fmla="*/ 146 h 174"/>
                <a:gd name="T90" fmla="*/ 414 w 2084"/>
                <a:gd name="T91" fmla="*/ 170 h 174"/>
                <a:gd name="T92" fmla="*/ 378 w 2084"/>
                <a:gd name="T93" fmla="*/ 166 h 174"/>
                <a:gd name="T94" fmla="*/ 350 w 2084"/>
                <a:gd name="T95" fmla="*/ 144 h 174"/>
                <a:gd name="T96" fmla="*/ 318 w 2084"/>
                <a:gd name="T97" fmla="*/ 86 h 174"/>
                <a:gd name="T98" fmla="*/ 276 w 2084"/>
                <a:gd name="T99" fmla="*/ 22 h 174"/>
                <a:gd name="T100" fmla="*/ 240 w 2084"/>
                <a:gd name="T101" fmla="*/ 0 h 174"/>
                <a:gd name="T102" fmla="*/ 200 w 2084"/>
                <a:gd name="T103" fmla="*/ 18 h 174"/>
                <a:gd name="T104" fmla="*/ 166 w 2084"/>
                <a:gd name="T105" fmla="*/ 80 h 174"/>
                <a:gd name="T106" fmla="*/ 142 w 2084"/>
                <a:gd name="T107" fmla="*/ 132 h 174"/>
                <a:gd name="T108" fmla="*/ 96 w 2084"/>
                <a:gd name="T109" fmla="*/ 168 h 174"/>
                <a:gd name="T110" fmla="*/ 50 w 2084"/>
                <a:gd name="T111" fmla="*/ 166 h 174"/>
                <a:gd name="T112" fmla="*/ 14 w 2084"/>
                <a:gd name="T113" fmla="*/ 118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4"/>
                <a:gd name="T172" fmla="*/ 0 h 174"/>
                <a:gd name="T173" fmla="*/ 2084 w 2084"/>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4" h="174">
                  <a:moveTo>
                    <a:pt x="2084" y="84"/>
                  </a:moveTo>
                  <a:lnTo>
                    <a:pt x="2074" y="108"/>
                  </a:lnTo>
                  <a:lnTo>
                    <a:pt x="2058" y="138"/>
                  </a:lnTo>
                  <a:lnTo>
                    <a:pt x="2048" y="152"/>
                  </a:lnTo>
                  <a:lnTo>
                    <a:pt x="2034" y="164"/>
                  </a:lnTo>
                  <a:lnTo>
                    <a:pt x="2018" y="172"/>
                  </a:lnTo>
                  <a:lnTo>
                    <a:pt x="2002" y="172"/>
                  </a:lnTo>
                  <a:lnTo>
                    <a:pt x="1988" y="170"/>
                  </a:lnTo>
                  <a:lnTo>
                    <a:pt x="1972" y="160"/>
                  </a:lnTo>
                  <a:lnTo>
                    <a:pt x="1958" y="146"/>
                  </a:lnTo>
                  <a:lnTo>
                    <a:pt x="1946" y="130"/>
                  </a:lnTo>
                  <a:lnTo>
                    <a:pt x="1934" y="106"/>
                  </a:lnTo>
                  <a:lnTo>
                    <a:pt x="1922" y="78"/>
                  </a:lnTo>
                  <a:lnTo>
                    <a:pt x="1910" y="54"/>
                  </a:lnTo>
                  <a:lnTo>
                    <a:pt x="1894" y="30"/>
                  </a:lnTo>
                  <a:lnTo>
                    <a:pt x="1882" y="16"/>
                  </a:lnTo>
                  <a:lnTo>
                    <a:pt x="1864" y="6"/>
                  </a:lnTo>
                  <a:lnTo>
                    <a:pt x="1844" y="2"/>
                  </a:lnTo>
                  <a:lnTo>
                    <a:pt x="1834" y="4"/>
                  </a:lnTo>
                  <a:lnTo>
                    <a:pt x="1822" y="6"/>
                  </a:lnTo>
                  <a:lnTo>
                    <a:pt x="1800" y="22"/>
                  </a:lnTo>
                  <a:lnTo>
                    <a:pt x="1804" y="20"/>
                  </a:lnTo>
                  <a:lnTo>
                    <a:pt x="1788" y="38"/>
                  </a:lnTo>
                  <a:lnTo>
                    <a:pt x="1774" y="66"/>
                  </a:lnTo>
                  <a:lnTo>
                    <a:pt x="1760" y="90"/>
                  </a:lnTo>
                  <a:lnTo>
                    <a:pt x="1746" y="116"/>
                  </a:lnTo>
                  <a:lnTo>
                    <a:pt x="1732" y="134"/>
                  </a:lnTo>
                  <a:lnTo>
                    <a:pt x="1716" y="152"/>
                  </a:lnTo>
                  <a:lnTo>
                    <a:pt x="1698" y="164"/>
                  </a:lnTo>
                  <a:lnTo>
                    <a:pt x="1676" y="170"/>
                  </a:lnTo>
                  <a:lnTo>
                    <a:pt x="1662" y="164"/>
                  </a:lnTo>
                  <a:lnTo>
                    <a:pt x="1656" y="160"/>
                  </a:lnTo>
                  <a:lnTo>
                    <a:pt x="1646" y="150"/>
                  </a:lnTo>
                  <a:lnTo>
                    <a:pt x="1638" y="142"/>
                  </a:lnTo>
                  <a:lnTo>
                    <a:pt x="1624" y="122"/>
                  </a:lnTo>
                  <a:lnTo>
                    <a:pt x="1608" y="92"/>
                  </a:lnTo>
                  <a:lnTo>
                    <a:pt x="1600" y="74"/>
                  </a:lnTo>
                  <a:lnTo>
                    <a:pt x="1590" y="54"/>
                  </a:lnTo>
                  <a:lnTo>
                    <a:pt x="1574" y="30"/>
                  </a:lnTo>
                  <a:lnTo>
                    <a:pt x="1556" y="14"/>
                  </a:lnTo>
                  <a:lnTo>
                    <a:pt x="1544" y="6"/>
                  </a:lnTo>
                  <a:lnTo>
                    <a:pt x="1530" y="2"/>
                  </a:lnTo>
                  <a:lnTo>
                    <a:pt x="1514" y="2"/>
                  </a:lnTo>
                  <a:lnTo>
                    <a:pt x="1500" y="8"/>
                  </a:lnTo>
                  <a:lnTo>
                    <a:pt x="1486" y="18"/>
                  </a:lnTo>
                  <a:lnTo>
                    <a:pt x="1474" y="34"/>
                  </a:lnTo>
                  <a:lnTo>
                    <a:pt x="1462" y="56"/>
                  </a:lnTo>
                  <a:lnTo>
                    <a:pt x="1448" y="88"/>
                  </a:lnTo>
                  <a:lnTo>
                    <a:pt x="1434" y="114"/>
                  </a:lnTo>
                  <a:lnTo>
                    <a:pt x="1426" y="126"/>
                  </a:lnTo>
                  <a:lnTo>
                    <a:pt x="1418" y="138"/>
                  </a:lnTo>
                  <a:lnTo>
                    <a:pt x="1406" y="148"/>
                  </a:lnTo>
                  <a:lnTo>
                    <a:pt x="1402" y="154"/>
                  </a:lnTo>
                  <a:lnTo>
                    <a:pt x="1388" y="162"/>
                  </a:lnTo>
                  <a:lnTo>
                    <a:pt x="1374" y="170"/>
                  </a:lnTo>
                  <a:lnTo>
                    <a:pt x="1360" y="172"/>
                  </a:lnTo>
                  <a:lnTo>
                    <a:pt x="1350" y="170"/>
                  </a:lnTo>
                  <a:lnTo>
                    <a:pt x="1334" y="162"/>
                  </a:lnTo>
                  <a:lnTo>
                    <a:pt x="1318" y="150"/>
                  </a:lnTo>
                  <a:lnTo>
                    <a:pt x="1302" y="124"/>
                  </a:lnTo>
                  <a:lnTo>
                    <a:pt x="1280" y="84"/>
                  </a:lnTo>
                  <a:lnTo>
                    <a:pt x="1266" y="56"/>
                  </a:lnTo>
                  <a:lnTo>
                    <a:pt x="1254" y="38"/>
                  </a:lnTo>
                  <a:lnTo>
                    <a:pt x="1244" y="26"/>
                  </a:lnTo>
                  <a:lnTo>
                    <a:pt x="1226" y="8"/>
                  </a:lnTo>
                  <a:lnTo>
                    <a:pt x="1216" y="4"/>
                  </a:lnTo>
                  <a:lnTo>
                    <a:pt x="1204" y="0"/>
                  </a:lnTo>
                  <a:lnTo>
                    <a:pt x="1188" y="4"/>
                  </a:lnTo>
                  <a:lnTo>
                    <a:pt x="1174" y="12"/>
                  </a:lnTo>
                  <a:lnTo>
                    <a:pt x="1162" y="24"/>
                  </a:lnTo>
                  <a:lnTo>
                    <a:pt x="1152" y="38"/>
                  </a:lnTo>
                  <a:lnTo>
                    <a:pt x="1142" y="56"/>
                  </a:lnTo>
                  <a:lnTo>
                    <a:pt x="1132" y="76"/>
                  </a:lnTo>
                  <a:lnTo>
                    <a:pt x="1122" y="96"/>
                  </a:lnTo>
                  <a:lnTo>
                    <a:pt x="1108" y="122"/>
                  </a:lnTo>
                  <a:lnTo>
                    <a:pt x="1092" y="146"/>
                  </a:lnTo>
                  <a:lnTo>
                    <a:pt x="1078" y="158"/>
                  </a:lnTo>
                  <a:lnTo>
                    <a:pt x="1062" y="166"/>
                  </a:lnTo>
                  <a:lnTo>
                    <a:pt x="1054" y="170"/>
                  </a:lnTo>
                  <a:lnTo>
                    <a:pt x="1044" y="174"/>
                  </a:lnTo>
                  <a:lnTo>
                    <a:pt x="1032" y="174"/>
                  </a:lnTo>
                  <a:lnTo>
                    <a:pt x="1018" y="166"/>
                  </a:lnTo>
                  <a:lnTo>
                    <a:pt x="1004" y="158"/>
                  </a:lnTo>
                  <a:lnTo>
                    <a:pt x="996" y="150"/>
                  </a:lnTo>
                  <a:lnTo>
                    <a:pt x="990" y="138"/>
                  </a:lnTo>
                  <a:lnTo>
                    <a:pt x="972" y="106"/>
                  </a:lnTo>
                  <a:lnTo>
                    <a:pt x="958" y="76"/>
                  </a:lnTo>
                  <a:lnTo>
                    <a:pt x="950" y="56"/>
                  </a:lnTo>
                  <a:lnTo>
                    <a:pt x="940" y="42"/>
                  </a:lnTo>
                  <a:lnTo>
                    <a:pt x="926" y="24"/>
                  </a:lnTo>
                  <a:lnTo>
                    <a:pt x="916" y="14"/>
                  </a:lnTo>
                  <a:lnTo>
                    <a:pt x="910" y="12"/>
                  </a:lnTo>
                  <a:lnTo>
                    <a:pt x="902" y="8"/>
                  </a:lnTo>
                  <a:lnTo>
                    <a:pt x="896" y="4"/>
                  </a:lnTo>
                  <a:lnTo>
                    <a:pt x="888" y="2"/>
                  </a:lnTo>
                  <a:lnTo>
                    <a:pt x="878" y="4"/>
                  </a:lnTo>
                  <a:lnTo>
                    <a:pt x="870" y="6"/>
                  </a:lnTo>
                  <a:lnTo>
                    <a:pt x="860" y="10"/>
                  </a:lnTo>
                  <a:lnTo>
                    <a:pt x="852" y="14"/>
                  </a:lnTo>
                  <a:lnTo>
                    <a:pt x="846" y="18"/>
                  </a:lnTo>
                  <a:lnTo>
                    <a:pt x="838" y="26"/>
                  </a:lnTo>
                  <a:lnTo>
                    <a:pt x="826" y="40"/>
                  </a:lnTo>
                  <a:lnTo>
                    <a:pt x="812" y="64"/>
                  </a:lnTo>
                  <a:lnTo>
                    <a:pt x="800" y="94"/>
                  </a:lnTo>
                  <a:lnTo>
                    <a:pt x="788" y="118"/>
                  </a:lnTo>
                  <a:lnTo>
                    <a:pt x="780" y="132"/>
                  </a:lnTo>
                  <a:lnTo>
                    <a:pt x="770" y="146"/>
                  </a:lnTo>
                  <a:lnTo>
                    <a:pt x="754" y="160"/>
                  </a:lnTo>
                  <a:lnTo>
                    <a:pt x="746" y="166"/>
                  </a:lnTo>
                  <a:lnTo>
                    <a:pt x="740" y="168"/>
                  </a:lnTo>
                  <a:lnTo>
                    <a:pt x="738" y="170"/>
                  </a:lnTo>
                  <a:lnTo>
                    <a:pt x="742" y="168"/>
                  </a:lnTo>
                  <a:lnTo>
                    <a:pt x="732" y="172"/>
                  </a:lnTo>
                  <a:lnTo>
                    <a:pt x="724" y="174"/>
                  </a:lnTo>
                  <a:lnTo>
                    <a:pt x="710" y="172"/>
                  </a:lnTo>
                  <a:lnTo>
                    <a:pt x="700" y="168"/>
                  </a:lnTo>
                  <a:lnTo>
                    <a:pt x="692" y="162"/>
                  </a:lnTo>
                  <a:lnTo>
                    <a:pt x="682" y="154"/>
                  </a:lnTo>
                  <a:lnTo>
                    <a:pt x="666" y="134"/>
                  </a:lnTo>
                  <a:lnTo>
                    <a:pt x="656" y="116"/>
                  </a:lnTo>
                  <a:lnTo>
                    <a:pt x="640" y="88"/>
                  </a:lnTo>
                  <a:lnTo>
                    <a:pt x="624" y="56"/>
                  </a:lnTo>
                  <a:lnTo>
                    <a:pt x="608" y="34"/>
                  </a:lnTo>
                  <a:lnTo>
                    <a:pt x="590" y="12"/>
                  </a:lnTo>
                  <a:lnTo>
                    <a:pt x="578" y="8"/>
                  </a:lnTo>
                  <a:lnTo>
                    <a:pt x="564" y="4"/>
                  </a:lnTo>
                  <a:lnTo>
                    <a:pt x="544" y="8"/>
                  </a:lnTo>
                  <a:lnTo>
                    <a:pt x="530" y="18"/>
                  </a:lnTo>
                  <a:lnTo>
                    <a:pt x="526" y="22"/>
                  </a:lnTo>
                  <a:lnTo>
                    <a:pt x="510" y="40"/>
                  </a:lnTo>
                  <a:lnTo>
                    <a:pt x="494" y="62"/>
                  </a:lnTo>
                  <a:lnTo>
                    <a:pt x="484" y="80"/>
                  </a:lnTo>
                  <a:lnTo>
                    <a:pt x="474" y="102"/>
                  </a:lnTo>
                  <a:lnTo>
                    <a:pt x="464" y="124"/>
                  </a:lnTo>
                  <a:lnTo>
                    <a:pt x="450" y="146"/>
                  </a:lnTo>
                  <a:lnTo>
                    <a:pt x="432" y="160"/>
                  </a:lnTo>
                  <a:lnTo>
                    <a:pt x="422" y="166"/>
                  </a:lnTo>
                  <a:lnTo>
                    <a:pt x="414" y="170"/>
                  </a:lnTo>
                  <a:lnTo>
                    <a:pt x="404" y="172"/>
                  </a:lnTo>
                  <a:lnTo>
                    <a:pt x="390" y="170"/>
                  </a:lnTo>
                  <a:lnTo>
                    <a:pt x="378" y="166"/>
                  </a:lnTo>
                  <a:lnTo>
                    <a:pt x="368" y="160"/>
                  </a:lnTo>
                  <a:lnTo>
                    <a:pt x="356" y="150"/>
                  </a:lnTo>
                  <a:lnTo>
                    <a:pt x="350" y="144"/>
                  </a:lnTo>
                  <a:lnTo>
                    <a:pt x="342" y="128"/>
                  </a:lnTo>
                  <a:lnTo>
                    <a:pt x="332" y="112"/>
                  </a:lnTo>
                  <a:lnTo>
                    <a:pt x="318" y="86"/>
                  </a:lnTo>
                  <a:lnTo>
                    <a:pt x="306" y="64"/>
                  </a:lnTo>
                  <a:lnTo>
                    <a:pt x="292" y="42"/>
                  </a:lnTo>
                  <a:lnTo>
                    <a:pt x="276" y="22"/>
                  </a:lnTo>
                  <a:lnTo>
                    <a:pt x="266" y="12"/>
                  </a:lnTo>
                  <a:lnTo>
                    <a:pt x="254" y="4"/>
                  </a:lnTo>
                  <a:lnTo>
                    <a:pt x="240" y="0"/>
                  </a:lnTo>
                  <a:lnTo>
                    <a:pt x="224" y="4"/>
                  </a:lnTo>
                  <a:lnTo>
                    <a:pt x="212" y="8"/>
                  </a:lnTo>
                  <a:lnTo>
                    <a:pt x="200" y="18"/>
                  </a:lnTo>
                  <a:lnTo>
                    <a:pt x="186" y="38"/>
                  </a:lnTo>
                  <a:lnTo>
                    <a:pt x="174" y="62"/>
                  </a:lnTo>
                  <a:lnTo>
                    <a:pt x="166" y="80"/>
                  </a:lnTo>
                  <a:lnTo>
                    <a:pt x="160" y="98"/>
                  </a:lnTo>
                  <a:lnTo>
                    <a:pt x="152" y="112"/>
                  </a:lnTo>
                  <a:lnTo>
                    <a:pt x="142" y="132"/>
                  </a:lnTo>
                  <a:lnTo>
                    <a:pt x="130" y="146"/>
                  </a:lnTo>
                  <a:lnTo>
                    <a:pt x="120" y="156"/>
                  </a:lnTo>
                  <a:lnTo>
                    <a:pt x="96" y="168"/>
                  </a:lnTo>
                  <a:lnTo>
                    <a:pt x="72" y="174"/>
                  </a:lnTo>
                  <a:lnTo>
                    <a:pt x="56" y="168"/>
                  </a:lnTo>
                  <a:lnTo>
                    <a:pt x="50" y="166"/>
                  </a:lnTo>
                  <a:lnTo>
                    <a:pt x="40" y="156"/>
                  </a:lnTo>
                  <a:lnTo>
                    <a:pt x="30" y="142"/>
                  </a:lnTo>
                  <a:lnTo>
                    <a:pt x="14" y="118"/>
                  </a:lnTo>
                  <a:lnTo>
                    <a:pt x="4" y="100"/>
                  </a:lnTo>
                  <a:lnTo>
                    <a:pt x="0" y="90"/>
                  </a:lnTo>
                </a:path>
              </a:pathLst>
            </a:custGeom>
            <a:noFill/>
            <a:ln w="38100">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2" name="Freeform 40"/>
            <p:cNvSpPr>
              <a:spLocks/>
            </p:cNvSpPr>
            <p:nvPr/>
          </p:nvSpPr>
          <p:spPr bwMode="auto">
            <a:xfrm>
              <a:off x="3132" y="3612"/>
              <a:ext cx="2086" cy="174"/>
            </a:xfrm>
            <a:custGeom>
              <a:avLst/>
              <a:gdLst>
                <a:gd name="T0" fmla="*/ 2060 w 2086"/>
                <a:gd name="T1" fmla="*/ 36 h 174"/>
                <a:gd name="T2" fmla="*/ 2020 w 2086"/>
                <a:gd name="T3" fmla="*/ 2 h 174"/>
                <a:gd name="T4" fmla="*/ 1974 w 2086"/>
                <a:gd name="T5" fmla="*/ 14 h 174"/>
                <a:gd name="T6" fmla="*/ 1936 w 2086"/>
                <a:gd name="T7" fmla="*/ 68 h 174"/>
                <a:gd name="T8" fmla="*/ 1896 w 2086"/>
                <a:gd name="T9" fmla="*/ 144 h 174"/>
                <a:gd name="T10" fmla="*/ 1846 w 2086"/>
                <a:gd name="T11" fmla="*/ 172 h 174"/>
                <a:gd name="T12" fmla="*/ 1802 w 2086"/>
                <a:gd name="T13" fmla="*/ 152 h 174"/>
                <a:gd name="T14" fmla="*/ 1774 w 2086"/>
                <a:gd name="T15" fmla="*/ 108 h 174"/>
                <a:gd name="T16" fmla="*/ 1734 w 2086"/>
                <a:gd name="T17" fmla="*/ 40 h 174"/>
                <a:gd name="T18" fmla="*/ 1678 w 2086"/>
                <a:gd name="T19" fmla="*/ 4 h 174"/>
                <a:gd name="T20" fmla="*/ 1648 w 2086"/>
                <a:gd name="T21" fmla="*/ 24 h 174"/>
                <a:gd name="T22" fmla="*/ 1610 w 2086"/>
                <a:gd name="T23" fmla="*/ 82 h 174"/>
                <a:gd name="T24" fmla="*/ 1576 w 2086"/>
                <a:gd name="T25" fmla="*/ 144 h 174"/>
                <a:gd name="T26" fmla="*/ 1532 w 2086"/>
                <a:gd name="T27" fmla="*/ 172 h 174"/>
                <a:gd name="T28" fmla="*/ 1488 w 2086"/>
                <a:gd name="T29" fmla="*/ 156 h 174"/>
                <a:gd name="T30" fmla="*/ 1448 w 2086"/>
                <a:gd name="T31" fmla="*/ 86 h 174"/>
                <a:gd name="T32" fmla="*/ 1420 w 2086"/>
                <a:gd name="T33" fmla="*/ 36 h 174"/>
                <a:gd name="T34" fmla="*/ 1390 w 2086"/>
                <a:gd name="T35" fmla="*/ 12 h 174"/>
                <a:gd name="T36" fmla="*/ 1352 w 2086"/>
                <a:gd name="T37" fmla="*/ 4 h 174"/>
                <a:gd name="T38" fmla="*/ 1304 w 2086"/>
                <a:gd name="T39" fmla="*/ 50 h 174"/>
                <a:gd name="T40" fmla="*/ 1256 w 2086"/>
                <a:gd name="T41" fmla="*/ 136 h 174"/>
                <a:gd name="T42" fmla="*/ 1218 w 2086"/>
                <a:gd name="T43" fmla="*/ 170 h 174"/>
                <a:gd name="T44" fmla="*/ 1174 w 2086"/>
                <a:gd name="T45" fmla="*/ 162 h 174"/>
                <a:gd name="T46" fmla="*/ 1144 w 2086"/>
                <a:gd name="T47" fmla="*/ 118 h 174"/>
                <a:gd name="T48" fmla="*/ 1110 w 2086"/>
                <a:gd name="T49" fmla="*/ 52 h 174"/>
                <a:gd name="T50" fmla="*/ 1064 w 2086"/>
                <a:gd name="T51" fmla="*/ 8 h 174"/>
                <a:gd name="T52" fmla="*/ 1034 w 2086"/>
                <a:gd name="T53" fmla="*/ 0 h 174"/>
                <a:gd name="T54" fmla="*/ 998 w 2086"/>
                <a:gd name="T55" fmla="*/ 24 h 174"/>
                <a:gd name="T56" fmla="*/ 960 w 2086"/>
                <a:gd name="T57" fmla="*/ 98 h 174"/>
                <a:gd name="T58" fmla="*/ 928 w 2086"/>
                <a:gd name="T59" fmla="*/ 150 h 174"/>
                <a:gd name="T60" fmla="*/ 904 w 2086"/>
                <a:gd name="T61" fmla="*/ 166 h 174"/>
                <a:gd name="T62" fmla="*/ 880 w 2086"/>
                <a:gd name="T63" fmla="*/ 170 h 174"/>
                <a:gd name="T64" fmla="*/ 852 w 2086"/>
                <a:gd name="T65" fmla="*/ 160 h 174"/>
                <a:gd name="T66" fmla="*/ 828 w 2086"/>
                <a:gd name="T67" fmla="*/ 134 h 174"/>
                <a:gd name="T68" fmla="*/ 790 w 2086"/>
                <a:gd name="T69" fmla="*/ 56 h 174"/>
                <a:gd name="T70" fmla="*/ 754 w 2086"/>
                <a:gd name="T71" fmla="*/ 14 h 174"/>
                <a:gd name="T72" fmla="*/ 738 w 2086"/>
                <a:gd name="T73" fmla="*/ 4 h 174"/>
                <a:gd name="T74" fmla="*/ 724 w 2086"/>
                <a:gd name="T75" fmla="*/ 0 h 174"/>
                <a:gd name="T76" fmla="*/ 694 w 2086"/>
                <a:gd name="T77" fmla="*/ 10 h 174"/>
                <a:gd name="T78" fmla="*/ 658 w 2086"/>
                <a:gd name="T79" fmla="*/ 58 h 174"/>
                <a:gd name="T80" fmla="*/ 610 w 2086"/>
                <a:gd name="T81" fmla="*/ 140 h 174"/>
                <a:gd name="T82" fmla="*/ 566 w 2086"/>
                <a:gd name="T83" fmla="*/ 170 h 174"/>
                <a:gd name="T84" fmla="*/ 528 w 2086"/>
                <a:gd name="T85" fmla="*/ 152 h 174"/>
                <a:gd name="T86" fmla="*/ 486 w 2086"/>
                <a:gd name="T87" fmla="*/ 94 h 174"/>
                <a:gd name="T88" fmla="*/ 452 w 2086"/>
                <a:gd name="T89" fmla="*/ 28 h 174"/>
                <a:gd name="T90" fmla="*/ 414 w 2086"/>
                <a:gd name="T91" fmla="*/ 4 h 174"/>
                <a:gd name="T92" fmla="*/ 380 w 2086"/>
                <a:gd name="T93" fmla="*/ 8 h 174"/>
                <a:gd name="T94" fmla="*/ 352 w 2086"/>
                <a:gd name="T95" fmla="*/ 30 h 174"/>
                <a:gd name="T96" fmla="*/ 320 w 2086"/>
                <a:gd name="T97" fmla="*/ 88 h 174"/>
                <a:gd name="T98" fmla="*/ 278 w 2086"/>
                <a:gd name="T99" fmla="*/ 152 h 174"/>
                <a:gd name="T100" fmla="*/ 240 w 2086"/>
                <a:gd name="T101" fmla="*/ 174 h 174"/>
                <a:gd name="T102" fmla="*/ 202 w 2086"/>
                <a:gd name="T103" fmla="*/ 156 h 174"/>
                <a:gd name="T104" fmla="*/ 166 w 2086"/>
                <a:gd name="T105" fmla="*/ 94 h 174"/>
                <a:gd name="T106" fmla="*/ 144 w 2086"/>
                <a:gd name="T107" fmla="*/ 42 h 174"/>
                <a:gd name="T108" fmla="*/ 98 w 2086"/>
                <a:gd name="T109" fmla="*/ 6 h 174"/>
                <a:gd name="T110" fmla="*/ 50 w 2086"/>
                <a:gd name="T111" fmla="*/ 8 h 174"/>
                <a:gd name="T112" fmla="*/ 16 w 2086"/>
                <a:gd name="T113" fmla="*/ 56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6"/>
                <a:gd name="T172" fmla="*/ 0 h 174"/>
                <a:gd name="T173" fmla="*/ 2086 w 2086"/>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6" h="174">
                  <a:moveTo>
                    <a:pt x="2086" y="90"/>
                  </a:moveTo>
                  <a:lnTo>
                    <a:pt x="2076" y="66"/>
                  </a:lnTo>
                  <a:lnTo>
                    <a:pt x="2060" y="36"/>
                  </a:lnTo>
                  <a:lnTo>
                    <a:pt x="2050" y="22"/>
                  </a:lnTo>
                  <a:lnTo>
                    <a:pt x="2036" y="10"/>
                  </a:lnTo>
                  <a:lnTo>
                    <a:pt x="2020" y="2"/>
                  </a:lnTo>
                  <a:lnTo>
                    <a:pt x="2004" y="2"/>
                  </a:lnTo>
                  <a:lnTo>
                    <a:pt x="1990" y="4"/>
                  </a:lnTo>
                  <a:lnTo>
                    <a:pt x="1974" y="14"/>
                  </a:lnTo>
                  <a:lnTo>
                    <a:pt x="1960" y="28"/>
                  </a:lnTo>
                  <a:lnTo>
                    <a:pt x="1948" y="44"/>
                  </a:lnTo>
                  <a:lnTo>
                    <a:pt x="1936" y="68"/>
                  </a:lnTo>
                  <a:lnTo>
                    <a:pt x="1924" y="96"/>
                  </a:lnTo>
                  <a:lnTo>
                    <a:pt x="1912" y="120"/>
                  </a:lnTo>
                  <a:lnTo>
                    <a:pt x="1896" y="144"/>
                  </a:lnTo>
                  <a:lnTo>
                    <a:pt x="1882" y="158"/>
                  </a:lnTo>
                  <a:lnTo>
                    <a:pt x="1866" y="168"/>
                  </a:lnTo>
                  <a:lnTo>
                    <a:pt x="1846" y="172"/>
                  </a:lnTo>
                  <a:lnTo>
                    <a:pt x="1834" y="170"/>
                  </a:lnTo>
                  <a:lnTo>
                    <a:pt x="1824" y="168"/>
                  </a:lnTo>
                  <a:lnTo>
                    <a:pt x="1802" y="152"/>
                  </a:lnTo>
                  <a:lnTo>
                    <a:pt x="1806" y="154"/>
                  </a:lnTo>
                  <a:lnTo>
                    <a:pt x="1790" y="136"/>
                  </a:lnTo>
                  <a:lnTo>
                    <a:pt x="1774" y="108"/>
                  </a:lnTo>
                  <a:lnTo>
                    <a:pt x="1760" y="84"/>
                  </a:lnTo>
                  <a:lnTo>
                    <a:pt x="1746" y="58"/>
                  </a:lnTo>
                  <a:lnTo>
                    <a:pt x="1734" y="40"/>
                  </a:lnTo>
                  <a:lnTo>
                    <a:pt x="1718" y="22"/>
                  </a:lnTo>
                  <a:lnTo>
                    <a:pt x="1698" y="10"/>
                  </a:lnTo>
                  <a:lnTo>
                    <a:pt x="1678" y="4"/>
                  </a:lnTo>
                  <a:lnTo>
                    <a:pt x="1664" y="10"/>
                  </a:lnTo>
                  <a:lnTo>
                    <a:pt x="1658" y="14"/>
                  </a:lnTo>
                  <a:lnTo>
                    <a:pt x="1648" y="24"/>
                  </a:lnTo>
                  <a:lnTo>
                    <a:pt x="1638" y="32"/>
                  </a:lnTo>
                  <a:lnTo>
                    <a:pt x="1624" y="52"/>
                  </a:lnTo>
                  <a:lnTo>
                    <a:pt x="1610" y="82"/>
                  </a:lnTo>
                  <a:lnTo>
                    <a:pt x="1600" y="100"/>
                  </a:lnTo>
                  <a:lnTo>
                    <a:pt x="1592" y="120"/>
                  </a:lnTo>
                  <a:lnTo>
                    <a:pt x="1576" y="144"/>
                  </a:lnTo>
                  <a:lnTo>
                    <a:pt x="1558" y="160"/>
                  </a:lnTo>
                  <a:lnTo>
                    <a:pt x="1544" y="168"/>
                  </a:lnTo>
                  <a:lnTo>
                    <a:pt x="1532" y="172"/>
                  </a:lnTo>
                  <a:lnTo>
                    <a:pt x="1514" y="170"/>
                  </a:lnTo>
                  <a:lnTo>
                    <a:pt x="1502" y="166"/>
                  </a:lnTo>
                  <a:lnTo>
                    <a:pt x="1488" y="156"/>
                  </a:lnTo>
                  <a:lnTo>
                    <a:pt x="1476" y="140"/>
                  </a:lnTo>
                  <a:lnTo>
                    <a:pt x="1464" y="118"/>
                  </a:lnTo>
                  <a:lnTo>
                    <a:pt x="1448" y="86"/>
                  </a:lnTo>
                  <a:lnTo>
                    <a:pt x="1436" y="60"/>
                  </a:lnTo>
                  <a:lnTo>
                    <a:pt x="1428" y="48"/>
                  </a:lnTo>
                  <a:lnTo>
                    <a:pt x="1420" y="36"/>
                  </a:lnTo>
                  <a:lnTo>
                    <a:pt x="1408" y="26"/>
                  </a:lnTo>
                  <a:lnTo>
                    <a:pt x="1402" y="20"/>
                  </a:lnTo>
                  <a:lnTo>
                    <a:pt x="1390" y="12"/>
                  </a:lnTo>
                  <a:lnTo>
                    <a:pt x="1376" y="4"/>
                  </a:lnTo>
                  <a:lnTo>
                    <a:pt x="1362" y="2"/>
                  </a:lnTo>
                  <a:lnTo>
                    <a:pt x="1352" y="4"/>
                  </a:lnTo>
                  <a:lnTo>
                    <a:pt x="1336" y="10"/>
                  </a:lnTo>
                  <a:lnTo>
                    <a:pt x="1320" y="24"/>
                  </a:lnTo>
                  <a:lnTo>
                    <a:pt x="1304" y="50"/>
                  </a:lnTo>
                  <a:lnTo>
                    <a:pt x="1282" y="90"/>
                  </a:lnTo>
                  <a:lnTo>
                    <a:pt x="1268" y="118"/>
                  </a:lnTo>
                  <a:lnTo>
                    <a:pt x="1256" y="136"/>
                  </a:lnTo>
                  <a:lnTo>
                    <a:pt x="1246" y="148"/>
                  </a:lnTo>
                  <a:lnTo>
                    <a:pt x="1228" y="166"/>
                  </a:lnTo>
                  <a:lnTo>
                    <a:pt x="1218" y="170"/>
                  </a:lnTo>
                  <a:lnTo>
                    <a:pt x="1206" y="174"/>
                  </a:lnTo>
                  <a:lnTo>
                    <a:pt x="1190" y="170"/>
                  </a:lnTo>
                  <a:lnTo>
                    <a:pt x="1174" y="162"/>
                  </a:lnTo>
                  <a:lnTo>
                    <a:pt x="1164" y="150"/>
                  </a:lnTo>
                  <a:lnTo>
                    <a:pt x="1152" y="136"/>
                  </a:lnTo>
                  <a:lnTo>
                    <a:pt x="1144" y="118"/>
                  </a:lnTo>
                  <a:lnTo>
                    <a:pt x="1134" y="98"/>
                  </a:lnTo>
                  <a:lnTo>
                    <a:pt x="1124" y="78"/>
                  </a:lnTo>
                  <a:lnTo>
                    <a:pt x="1110" y="52"/>
                  </a:lnTo>
                  <a:lnTo>
                    <a:pt x="1094" y="28"/>
                  </a:lnTo>
                  <a:lnTo>
                    <a:pt x="1078" y="16"/>
                  </a:lnTo>
                  <a:lnTo>
                    <a:pt x="1064" y="8"/>
                  </a:lnTo>
                  <a:lnTo>
                    <a:pt x="1056" y="4"/>
                  </a:lnTo>
                  <a:lnTo>
                    <a:pt x="1044" y="0"/>
                  </a:lnTo>
                  <a:lnTo>
                    <a:pt x="1034" y="0"/>
                  </a:lnTo>
                  <a:lnTo>
                    <a:pt x="1018" y="6"/>
                  </a:lnTo>
                  <a:lnTo>
                    <a:pt x="1006" y="16"/>
                  </a:lnTo>
                  <a:lnTo>
                    <a:pt x="998" y="24"/>
                  </a:lnTo>
                  <a:lnTo>
                    <a:pt x="990" y="36"/>
                  </a:lnTo>
                  <a:lnTo>
                    <a:pt x="972" y="68"/>
                  </a:lnTo>
                  <a:lnTo>
                    <a:pt x="960" y="98"/>
                  </a:lnTo>
                  <a:lnTo>
                    <a:pt x="950" y="116"/>
                  </a:lnTo>
                  <a:lnTo>
                    <a:pt x="942" y="132"/>
                  </a:lnTo>
                  <a:lnTo>
                    <a:pt x="928" y="150"/>
                  </a:lnTo>
                  <a:lnTo>
                    <a:pt x="916" y="160"/>
                  </a:lnTo>
                  <a:lnTo>
                    <a:pt x="912" y="162"/>
                  </a:lnTo>
                  <a:lnTo>
                    <a:pt x="904" y="166"/>
                  </a:lnTo>
                  <a:lnTo>
                    <a:pt x="896" y="168"/>
                  </a:lnTo>
                  <a:lnTo>
                    <a:pt x="890" y="172"/>
                  </a:lnTo>
                  <a:lnTo>
                    <a:pt x="880" y="170"/>
                  </a:lnTo>
                  <a:lnTo>
                    <a:pt x="872" y="168"/>
                  </a:lnTo>
                  <a:lnTo>
                    <a:pt x="862" y="164"/>
                  </a:lnTo>
                  <a:lnTo>
                    <a:pt x="852" y="160"/>
                  </a:lnTo>
                  <a:lnTo>
                    <a:pt x="848" y="156"/>
                  </a:lnTo>
                  <a:lnTo>
                    <a:pt x="838" y="148"/>
                  </a:lnTo>
                  <a:lnTo>
                    <a:pt x="828" y="134"/>
                  </a:lnTo>
                  <a:lnTo>
                    <a:pt x="814" y="110"/>
                  </a:lnTo>
                  <a:lnTo>
                    <a:pt x="802" y="80"/>
                  </a:lnTo>
                  <a:lnTo>
                    <a:pt x="790" y="56"/>
                  </a:lnTo>
                  <a:lnTo>
                    <a:pt x="780" y="42"/>
                  </a:lnTo>
                  <a:lnTo>
                    <a:pt x="770" y="28"/>
                  </a:lnTo>
                  <a:lnTo>
                    <a:pt x="754" y="14"/>
                  </a:lnTo>
                  <a:lnTo>
                    <a:pt x="746" y="8"/>
                  </a:lnTo>
                  <a:lnTo>
                    <a:pt x="740" y="4"/>
                  </a:lnTo>
                  <a:lnTo>
                    <a:pt x="738" y="4"/>
                  </a:lnTo>
                  <a:lnTo>
                    <a:pt x="744" y="6"/>
                  </a:lnTo>
                  <a:lnTo>
                    <a:pt x="734" y="2"/>
                  </a:lnTo>
                  <a:lnTo>
                    <a:pt x="724" y="0"/>
                  </a:lnTo>
                  <a:lnTo>
                    <a:pt x="712" y="2"/>
                  </a:lnTo>
                  <a:lnTo>
                    <a:pt x="702" y="6"/>
                  </a:lnTo>
                  <a:lnTo>
                    <a:pt x="694" y="10"/>
                  </a:lnTo>
                  <a:lnTo>
                    <a:pt x="684" y="20"/>
                  </a:lnTo>
                  <a:lnTo>
                    <a:pt x="668" y="40"/>
                  </a:lnTo>
                  <a:lnTo>
                    <a:pt x="658" y="58"/>
                  </a:lnTo>
                  <a:lnTo>
                    <a:pt x="642" y="86"/>
                  </a:lnTo>
                  <a:lnTo>
                    <a:pt x="626" y="118"/>
                  </a:lnTo>
                  <a:lnTo>
                    <a:pt x="610" y="140"/>
                  </a:lnTo>
                  <a:lnTo>
                    <a:pt x="592" y="162"/>
                  </a:lnTo>
                  <a:lnTo>
                    <a:pt x="578" y="166"/>
                  </a:lnTo>
                  <a:lnTo>
                    <a:pt x="566" y="170"/>
                  </a:lnTo>
                  <a:lnTo>
                    <a:pt x="546" y="166"/>
                  </a:lnTo>
                  <a:lnTo>
                    <a:pt x="532" y="156"/>
                  </a:lnTo>
                  <a:lnTo>
                    <a:pt x="528" y="152"/>
                  </a:lnTo>
                  <a:lnTo>
                    <a:pt x="512" y="134"/>
                  </a:lnTo>
                  <a:lnTo>
                    <a:pt x="496" y="112"/>
                  </a:lnTo>
                  <a:lnTo>
                    <a:pt x="486" y="94"/>
                  </a:lnTo>
                  <a:lnTo>
                    <a:pt x="476" y="72"/>
                  </a:lnTo>
                  <a:lnTo>
                    <a:pt x="464" y="50"/>
                  </a:lnTo>
                  <a:lnTo>
                    <a:pt x="452" y="28"/>
                  </a:lnTo>
                  <a:lnTo>
                    <a:pt x="434" y="14"/>
                  </a:lnTo>
                  <a:lnTo>
                    <a:pt x="422" y="8"/>
                  </a:lnTo>
                  <a:lnTo>
                    <a:pt x="414" y="4"/>
                  </a:lnTo>
                  <a:lnTo>
                    <a:pt x="404" y="2"/>
                  </a:lnTo>
                  <a:lnTo>
                    <a:pt x="392" y="4"/>
                  </a:lnTo>
                  <a:lnTo>
                    <a:pt x="380" y="8"/>
                  </a:lnTo>
                  <a:lnTo>
                    <a:pt x="368" y="14"/>
                  </a:lnTo>
                  <a:lnTo>
                    <a:pt x="358" y="24"/>
                  </a:lnTo>
                  <a:lnTo>
                    <a:pt x="352" y="30"/>
                  </a:lnTo>
                  <a:lnTo>
                    <a:pt x="342" y="46"/>
                  </a:lnTo>
                  <a:lnTo>
                    <a:pt x="332" y="62"/>
                  </a:lnTo>
                  <a:lnTo>
                    <a:pt x="320" y="88"/>
                  </a:lnTo>
                  <a:lnTo>
                    <a:pt x="308" y="110"/>
                  </a:lnTo>
                  <a:lnTo>
                    <a:pt x="294" y="132"/>
                  </a:lnTo>
                  <a:lnTo>
                    <a:pt x="278" y="152"/>
                  </a:lnTo>
                  <a:lnTo>
                    <a:pt x="266" y="162"/>
                  </a:lnTo>
                  <a:lnTo>
                    <a:pt x="256" y="170"/>
                  </a:lnTo>
                  <a:lnTo>
                    <a:pt x="240" y="174"/>
                  </a:lnTo>
                  <a:lnTo>
                    <a:pt x="226" y="170"/>
                  </a:lnTo>
                  <a:lnTo>
                    <a:pt x="212" y="164"/>
                  </a:lnTo>
                  <a:lnTo>
                    <a:pt x="202" y="156"/>
                  </a:lnTo>
                  <a:lnTo>
                    <a:pt x="188" y="136"/>
                  </a:lnTo>
                  <a:lnTo>
                    <a:pt x="176" y="112"/>
                  </a:lnTo>
                  <a:lnTo>
                    <a:pt x="166" y="94"/>
                  </a:lnTo>
                  <a:lnTo>
                    <a:pt x="162" y="76"/>
                  </a:lnTo>
                  <a:lnTo>
                    <a:pt x="154" y="62"/>
                  </a:lnTo>
                  <a:lnTo>
                    <a:pt x="144" y="42"/>
                  </a:lnTo>
                  <a:lnTo>
                    <a:pt x="132" y="28"/>
                  </a:lnTo>
                  <a:lnTo>
                    <a:pt x="122" y="18"/>
                  </a:lnTo>
                  <a:lnTo>
                    <a:pt x="98" y="6"/>
                  </a:lnTo>
                  <a:lnTo>
                    <a:pt x="74" y="0"/>
                  </a:lnTo>
                  <a:lnTo>
                    <a:pt x="58" y="4"/>
                  </a:lnTo>
                  <a:lnTo>
                    <a:pt x="50" y="8"/>
                  </a:lnTo>
                  <a:lnTo>
                    <a:pt x="40" y="18"/>
                  </a:lnTo>
                  <a:lnTo>
                    <a:pt x="30" y="32"/>
                  </a:lnTo>
                  <a:lnTo>
                    <a:pt x="16" y="56"/>
                  </a:lnTo>
                  <a:lnTo>
                    <a:pt x="6" y="74"/>
                  </a:lnTo>
                  <a:lnTo>
                    <a:pt x="0" y="84"/>
                  </a:lnTo>
                </a:path>
              </a:pathLst>
            </a:custGeom>
            <a:noFill/>
            <a:ln w="15875">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38" name="TextBox 37"/>
          <p:cNvSpPr txBox="1"/>
          <p:nvPr/>
        </p:nvSpPr>
        <p:spPr>
          <a:xfrm>
            <a:off x="1858536" y="3200400"/>
            <a:ext cx="960864" cy="261610"/>
          </a:xfrm>
          <a:prstGeom prst="rect">
            <a:avLst/>
          </a:prstGeom>
          <a:noFill/>
        </p:spPr>
        <p:txBody>
          <a:bodyPr wrap="none" rtlCol="0">
            <a:spAutoFit/>
          </a:bodyPr>
          <a:lstStyle/>
          <a:p>
            <a:r>
              <a:rPr lang="en-US" sz="1100" dirty="0" smtClean="0">
                <a:solidFill>
                  <a:srgbClr val="000000"/>
                </a:solidFill>
              </a:rPr>
              <a:t>Remote Site</a:t>
            </a:r>
            <a:endParaRPr lang="en-US" sz="1100" dirty="0">
              <a:solidFill>
                <a:srgbClr val="000000"/>
              </a:solidFill>
            </a:endParaRPr>
          </a:p>
        </p:txBody>
      </p:sp>
      <p:sp>
        <p:nvSpPr>
          <p:cNvPr id="7" name="Rectangle 6"/>
          <p:cNvSpPr/>
          <p:nvPr/>
        </p:nvSpPr>
        <p:spPr>
          <a:xfrm>
            <a:off x="1758043" y="20574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9" name="Rectangle 78"/>
          <p:cNvSpPr/>
          <p:nvPr/>
        </p:nvSpPr>
        <p:spPr>
          <a:xfrm>
            <a:off x="1986643" y="20574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0" name="Rectangle 79"/>
          <p:cNvSpPr/>
          <p:nvPr/>
        </p:nvSpPr>
        <p:spPr>
          <a:xfrm>
            <a:off x="2215243" y="20574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1" name="Rectangle 80"/>
          <p:cNvSpPr/>
          <p:nvPr/>
        </p:nvSpPr>
        <p:spPr>
          <a:xfrm>
            <a:off x="2443843" y="20574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2" name="Rectangle 81"/>
          <p:cNvSpPr/>
          <p:nvPr/>
        </p:nvSpPr>
        <p:spPr>
          <a:xfrm>
            <a:off x="2672443" y="20574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3" name="Rectangle 82"/>
          <p:cNvSpPr/>
          <p:nvPr/>
        </p:nvSpPr>
        <p:spPr>
          <a:xfrm>
            <a:off x="2901043" y="20574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4" name="Rectangle 83"/>
          <p:cNvSpPr/>
          <p:nvPr/>
        </p:nvSpPr>
        <p:spPr>
          <a:xfrm>
            <a:off x="3129643" y="20574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5" name="Straight Connector 14"/>
          <p:cNvCxnSpPr/>
          <p:nvPr/>
        </p:nvCxnSpPr>
        <p:spPr>
          <a:xfrm>
            <a:off x="1910443" y="2286000"/>
            <a:ext cx="1066800" cy="304800"/>
          </a:xfrm>
          <a:prstGeom prst="line">
            <a:avLst/>
          </a:prstGeom>
          <a:ln w="3175"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a:stCxn id="84" idx="2"/>
          </p:cNvCxnSpPr>
          <p:nvPr/>
        </p:nvCxnSpPr>
        <p:spPr>
          <a:xfrm flipH="1">
            <a:off x="3129643" y="2286000"/>
            <a:ext cx="114300" cy="304800"/>
          </a:xfrm>
          <a:prstGeom prst="line">
            <a:avLst/>
          </a:prstGeom>
          <a:ln w="3175" cmpd="sng">
            <a:solidFill>
              <a:srgbClr val="000000"/>
            </a:solidFill>
          </a:ln>
        </p:spPr>
        <p:style>
          <a:lnRef idx="2">
            <a:schemeClr val="accent1"/>
          </a:lnRef>
          <a:fillRef idx="0">
            <a:schemeClr val="accent1"/>
          </a:fillRef>
          <a:effectRef idx="1">
            <a:schemeClr val="accent1"/>
          </a:effectRef>
          <a:fontRef idx="minor">
            <a:schemeClr val="tx1"/>
          </a:fontRef>
        </p:style>
      </p:cxnSp>
      <p:pic>
        <p:nvPicPr>
          <p:cNvPr id="85" name="Picture 1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143321" y="2549617"/>
            <a:ext cx="1676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 name="TextBox 89"/>
          <p:cNvSpPr txBox="1"/>
          <p:nvPr/>
        </p:nvSpPr>
        <p:spPr>
          <a:xfrm>
            <a:off x="6400800" y="3243590"/>
            <a:ext cx="772686" cy="261610"/>
          </a:xfrm>
          <a:prstGeom prst="rect">
            <a:avLst/>
          </a:prstGeom>
          <a:noFill/>
        </p:spPr>
        <p:txBody>
          <a:bodyPr wrap="none" rtlCol="0">
            <a:spAutoFit/>
          </a:bodyPr>
          <a:lstStyle/>
          <a:p>
            <a:r>
              <a:rPr lang="en-US" sz="1100" dirty="0" smtClean="0">
                <a:solidFill>
                  <a:srgbClr val="000000"/>
                </a:solidFill>
              </a:rPr>
              <a:t>Main Site</a:t>
            </a:r>
            <a:endParaRPr lang="en-US" sz="1100" dirty="0">
              <a:solidFill>
                <a:srgbClr val="000000"/>
              </a:solidFill>
            </a:endParaRPr>
          </a:p>
        </p:txBody>
      </p:sp>
      <p:grpSp>
        <p:nvGrpSpPr>
          <p:cNvPr id="93" name="Group 38"/>
          <p:cNvGrpSpPr>
            <a:grpSpLocks noChangeAspect="1"/>
          </p:cNvGrpSpPr>
          <p:nvPr/>
        </p:nvGrpSpPr>
        <p:grpSpPr bwMode="auto">
          <a:xfrm rot="1803390" flipH="1">
            <a:off x="4968043" y="2216826"/>
            <a:ext cx="996303" cy="206375"/>
            <a:chOff x="3120" y="3600"/>
            <a:chExt cx="2112" cy="200"/>
          </a:xfrm>
        </p:grpSpPr>
        <p:sp>
          <p:nvSpPr>
            <p:cNvPr id="94" name="AutoShape 37"/>
            <p:cNvSpPr>
              <a:spLocks noChangeAspect="1" noChangeArrowheads="1" noTextEdit="1"/>
            </p:cNvSpPr>
            <p:nvPr/>
          </p:nvSpPr>
          <p:spPr bwMode="auto">
            <a:xfrm>
              <a:off x="3120" y="3600"/>
              <a:ext cx="211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5" name="Freeform 39"/>
            <p:cNvSpPr>
              <a:spLocks/>
            </p:cNvSpPr>
            <p:nvPr/>
          </p:nvSpPr>
          <p:spPr bwMode="auto">
            <a:xfrm>
              <a:off x="3134" y="3612"/>
              <a:ext cx="2084" cy="174"/>
            </a:xfrm>
            <a:custGeom>
              <a:avLst/>
              <a:gdLst>
                <a:gd name="T0" fmla="*/ 2058 w 2084"/>
                <a:gd name="T1" fmla="*/ 138 h 174"/>
                <a:gd name="T2" fmla="*/ 2018 w 2084"/>
                <a:gd name="T3" fmla="*/ 172 h 174"/>
                <a:gd name="T4" fmla="*/ 1972 w 2084"/>
                <a:gd name="T5" fmla="*/ 160 h 174"/>
                <a:gd name="T6" fmla="*/ 1934 w 2084"/>
                <a:gd name="T7" fmla="*/ 106 h 174"/>
                <a:gd name="T8" fmla="*/ 1894 w 2084"/>
                <a:gd name="T9" fmla="*/ 30 h 174"/>
                <a:gd name="T10" fmla="*/ 1844 w 2084"/>
                <a:gd name="T11" fmla="*/ 2 h 174"/>
                <a:gd name="T12" fmla="*/ 1800 w 2084"/>
                <a:gd name="T13" fmla="*/ 22 h 174"/>
                <a:gd name="T14" fmla="*/ 1774 w 2084"/>
                <a:gd name="T15" fmla="*/ 66 h 174"/>
                <a:gd name="T16" fmla="*/ 1732 w 2084"/>
                <a:gd name="T17" fmla="*/ 134 h 174"/>
                <a:gd name="T18" fmla="*/ 1676 w 2084"/>
                <a:gd name="T19" fmla="*/ 170 h 174"/>
                <a:gd name="T20" fmla="*/ 1646 w 2084"/>
                <a:gd name="T21" fmla="*/ 150 h 174"/>
                <a:gd name="T22" fmla="*/ 1608 w 2084"/>
                <a:gd name="T23" fmla="*/ 92 h 174"/>
                <a:gd name="T24" fmla="*/ 1574 w 2084"/>
                <a:gd name="T25" fmla="*/ 30 h 174"/>
                <a:gd name="T26" fmla="*/ 1530 w 2084"/>
                <a:gd name="T27" fmla="*/ 2 h 174"/>
                <a:gd name="T28" fmla="*/ 1486 w 2084"/>
                <a:gd name="T29" fmla="*/ 18 h 174"/>
                <a:gd name="T30" fmla="*/ 1448 w 2084"/>
                <a:gd name="T31" fmla="*/ 88 h 174"/>
                <a:gd name="T32" fmla="*/ 1418 w 2084"/>
                <a:gd name="T33" fmla="*/ 138 h 174"/>
                <a:gd name="T34" fmla="*/ 1388 w 2084"/>
                <a:gd name="T35" fmla="*/ 162 h 174"/>
                <a:gd name="T36" fmla="*/ 1350 w 2084"/>
                <a:gd name="T37" fmla="*/ 170 h 174"/>
                <a:gd name="T38" fmla="*/ 1302 w 2084"/>
                <a:gd name="T39" fmla="*/ 124 h 174"/>
                <a:gd name="T40" fmla="*/ 1254 w 2084"/>
                <a:gd name="T41" fmla="*/ 38 h 174"/>
                <a:gd name="T42" fmla="*/ 1216 w 2084"/>
                <a:gd name="T43" fmla="*/ 4 h 174"/>
                <a:gd name="T44" fmla="*/ 1174 w 2084"/>
                <a:gd name="T45" fmla="*/ 12 h 174"/>
                <a:gd name="T46" fmla="*/ 1142 w 2084"/>
                <a:gd name="T47" fmla="*/ 56 h 174"/>
                <a:gd name="T48" fmla="*/ 1108 w 2084"/>
                <a:gd name="T49" fmla="*/ 122 h 174"/>
                <a:gd name="T50" fmla="*/ 1062 w 2084"/>
                <a:gd name="T51" fmla="*/ 166 h 174"/>
                <a:gd name="T52" fmla="*/ 1032 w 2084"/>
                <a:gd name="T53" fmla="*/ 174 h 174"/>
                <a:gd name="T54" fmla="*/ 996 w 2084"/>
                <a:gd name="T55" fmla="*/ 150 h 174"/>
                <a:gd name="T56" fmla="*/ 958 w 2084"/>
                <a:gd name="T57" fmla="*/ 76 h 174"/>
                <a:gd name="T58" fmla="*/ 926 w 2084"/>
                <a:gd name="T59" fmla="*/ 24 h 174"/>
                <a:gd name="T60" fmla="*/ 902 w 2084"/>
                <a:gd name="T61" fmla="*/ 8 h 174"/>
                <a:gd name="T62" fmla="*/ 878 w 2084"/>
                <a:gd name="T63" fmla="*/ 4 h 174"/>
                <a:gd name="T64" fmla="*/ 852 w 2084"/>
                <a:gd name="T65" fmla="*/ 14 h 174"/>
                <a:gd name="T66" fmla="*/ 826 w 2084"/>
                <a:gd name="T67" fmla="*/ 40 h 174"/>
                <a:gd name="T68" fmla="*/ 788 w 2084"/>
                <a:gd name="T69" fmla="*/ 118 h 174"/>
                <a:gd name="T70" fmla="*/ 754 w 2084"/>
                <a:gd name="T71" fmla="*/ 160 h 174"/>
                <a:gd name="T72" fmla="*/ 738 w 2084"/>
                <a:gd name="T73" fmla="*/ 170 h 174"/>
                <a:gd name="T74" fmla="*/ 724 w 2084"/>
                <a:gd name="T75" fmla="*/ 174 h 174"/>
                <a:gd name="T76" fmla="*/ 692 w 2084"/>
                <a:gd name="T77" fmla="*/ 162 h 174"/>
                <a:gd name="T78" fmla="*/ 656 w 2084"/>
                <a:gd name="T79" fmla="*/ 116 h 174"/>
                <a:gd name="T80" fmla="*/ 608 w 2084"/>
                <a:gd name="T81" fmla="*/ 34 h 174"/>
                <a:gd name="T82" fmla="*/ 564 w 2084"/>
                <a:gd name="T83" fmla="*/ 4 h 174"/>
                <a:gd name="T84" fmla="*/ 526 w 2084"/>
                <a:gd name="T85" fmla="*/ 22 h 174"/>
                <a:gd name="T86" fmla="*/ 484 w 2084"/>
                <a:gd name="T87" fmla="*/ 80 h 174"/>
                <a:gd name="T88" fmla="*/ 450 w 2084"/>
                <a:gd name="T89" fmla="*/ 146 h 174"/>
                <a:gd name="T90" fmla="*/ 414 w 2084"/>
                <a:gd name="T91" fmla="*/ 170 h 174"/>
                <a:gd name="T92" fmla="*/ 378 w 2084"/>
                <a:gd name="T93" fmla="*/ 166 h 174"/>
                <a:gd name="T94" fmla="*/ 350 w 2084"/>
                <a:gd name="T95" fmla="*/ 144 h 174"/>
                <a:gd name="T96" fmla="*/ 318 w 2084"/>
                <a:gd name="T97" fmla="*/ 86 h 174"/>
                <a:gd name="T98" fmla="*/ 276 w 2084"/>
                <a:gd name="T99" fmla="*/ 22 h 174"/>
                <a:gd name="T100" fmla="*/ 240 w 2084"/>
                <a:gd name="T101" fmla="*/ 0 h 174"/>
                <a:gd name="T102" fmla="*/ 200 w 2084"/>
                <a:gd name="T103" fmla="*/ 18 h 174"/>
                <a:gd name="T104" fmla="*/ 166 w 2084"/>
                <a:gd name="T105" fmla="*/ 80 h 174"/>
                <a:gd name="T106" fmla="*/ 142 w 2084"/>
                <a:gd name="T107" fmla="*/ 132 h 174"/>
                <a:gd name="T108" fmla="*/ 96 w 2084"/>
                <a:gd name="T109" fmla="*/ 168 h 174"/>
                <a:gd name="T110" fmla="*/ 50 w 2084"/>
                <a:gd name="T111" fmla="*/ 166 h 174"/>
                <a:gd name="T112" fmla="*/ 14 w 2084"/>
                <a:gd name="T113" fmla="*/ 118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4"/>
                <a:gd name="T172" fmla="*/ 0 h 174"/>
                <a:gd name="T173" fmla="*/ 2084 w 2084"/>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4" h="174">
                  <a:moveTo>
                    <a:pt x="2084" y="84"/>
                  </a:moveTo>
                  <a:lnTo>
                    <a:pt x="2074" y="108"/>
                  </a:lnTo>
                  <a:lnTo>
                    <a:pt x="2058" y="138"/>
                  </a:lnTo>
                  <a:lnTo>
                    <a:pt x="2048" y="152"/>
                  </a:lnTo>
                  <a:lnTo>
                    <a:pt x="2034" y="164"/>
                  </a:lnTo>
                  <a:lnTo>
                    <a:pt x="2018" y="172"/>
                  </a:lnTo>
                  <a:lnTo>
                    <a:pt x="2002" y="172"/>
                  </a:lnTo>
                  <a:lnTo>
                    <a:pt x="1988" y="170"/>
                  </a:lnTo>
                  <a:lnTo>
                    <a:pt x="1972" y="160"/>
                  </a:lnTo>
                  <a:lnTo>
                    <a:pt x="1958" y="146"/>
                  </a:lnTo>
                  <a:lnTo>
                    <a:pt x="1946" y="130"/>
                  </a:lnTo>
                  <a:lnTo>
                    <a:pt x="1934" y="106"/>
                  </a:lnTo>
                  <a:lnTo>
                    <a:pt x="1922" y="78"/>
                  </a:lnTo>
                  <a:lnTo>
                    <a:pt x="1910" y="54"/>
                  </a:lnTo>
                  <a:lnTo>
                    <a:pt x="1894" y="30"/>
                  </a:lnTo>
                  <a:lnTo>
                    <a:pt x="1882" y="16"/>
                  </a:lnTo>
                  <a:lnTo>
                    <a:pt x="1864" y="6"/>
                  </a:lnTo>
                  <a:lnTo>
                    <a:pt x="1844" y="2"/>
                  </a:lnTo>
                  <a:lnTo>
                    <a:pt x="1834" y="4"/>
                  </a:lnTo>
                  <a:lnTo>
                    <a:pt x="1822" y="6"/>
                  </a:lnTo>
                  <a:lnTo>
                    <a:pt x="1800" y="22"/>
                  </a:lnTo>
                  <a:lnTo>
                    <a:pt x="1804" y="20"/>
                  </a:lnTo>
                  <a:lnTo>
                    <a:pt x="1788" y="38"/>
                  </a:lnTo>
                  <a:lnTo>
                    <a:pt x="1774" y="66"/>
                  </a:lnTo>
                  <a:lnTo>
                    <a:pt x="1760" y="90"/>
                  </a:lnTo>
                  <a:lnTo>
                    <a:pt x="1746" y="116"/>
                  </a:lnTo>
                  <a:lnTo>
                    <a:pt x="1732" y="134"/>
                  </a:lnTo>
                  <a:lnTo>
                    <a:pt x="1716" y="152"/>
                  </a:lnTo>
                  <a:lnTo>
                    <a:pt x="1698" y="164"/>
                  </a:lnTo>
                  <a:lnTo>
                    <a:pt x="1676" y="170"/>
                  </a:lnTo>
                  <a:lnTo>
                    <a:pt x="1662" y="164"/>
                  </a:lnTo>
                  <a:lnTo>
                    <a:pt x="1656" y="160"/>
                  </a:lnTo>
                  <a:lnTo>
                    <a:pt x="1646" y="150"/>
                  </a:lnTo>
                  <a:lnTo>
                    <a:pt x="1638" y="142"/>
                  </a:lnTo>
                  <a:lnTo>
                    <a:pt x="1624" y="122"/>
                  </a:lnTo>
                  <a:lnTo>
                    <a:pt x="1608" y="92"/>
                  </a:lnTo>
                  <a:lnTo>
                    <a:pt x="1600" y="74"/>
                  </a:lnTo>
                  <a:lnTo>
                    <a:pt x="1590" y="54"/>
                  </a:lnTo>
                  <a:lnTo>
                    <a:pt x="1574" y="30"/>
                  </a:lnTo>
                  <a:lnTo>
                    <a:pt x="1556" y="14"/>
                  </a:lnTo>
                  <a:lnTo>
                    <a:pt x="1544" y="6"/>
                  </a:lnTo>
                  <a:lnTo>
                    <a:pt x="1530" y="2"/>
                  </a:lnTo>
                  <a:lnTo>
                    <a:pt x="1514" y="2"/>
                  </a:lnTo>
                  <a:lnTo>
                    <a:pt x="1500" y="8"/>
                  </a:lnTo>
                  <a:lnTo>
                    <a:pt x="1486" y="18"/>
                  </a:lnTo>
                  <a:lnTo>
                    <a:pt x="1474" y="34"/>
                  </a:lnTo>
                  <a:lnTo>
                    <a:pt x="1462" y="56"/>
                  </a:lnTo>
                  <a:lnTo>
                    <a:pt x="1448" y="88"/>
                  </a:lnTo>
                  <a:lnTo>
                    <a:pt x="1434" y="114"/>
                  </a:lnTo>
                  <a:lnTo>
                    <a:pt x="1426" y="126"/>
                  </a:lnTo>
                  <a:lnTo>
                    <a:pt x="1418" y="138"/>
                  </a:lnTo>
                  <a:lnTo>
                    <a:pt x="1406" y="148"/>
                  </a:lnTo>
                  <a:lnTo>
                    <a:pt x="1402" y="154"/>
                  </a:lnTo>
                  <a:lnTo>
                    <a:pt x="1388" y="162"/>
                  </a:lnTo>
                  <a:lnTo>
                    <a:pt x="1374" y="170"/>
                  </a:lnTo>
                  <a:lnTo>
                    <a:pt x="1360" y="172"/>
                  </a:lnTo>
                  <a:lnTo>
                    <a:pt x="1350" y="170"/>
                  </a:lnTo>
                  <a:lnTo>
                    <a:pt x="1334" y="162"/>
                  </a:lnTo>
                  <a:lnTo>
                    <a:pt x="1318" y="150"/>
                  </a:lnTo>
                  <a:lnTo>
                    <a:pt x="1302" y="124"/>
                  </a:lnTo>
                  <a:lnTo>
                    <a:pt x="1280" y="84"/>
                  </a:lnTo>
                  <a:lnTo>
                    <a:pt x="1266" y="56"/>
                  </a:lnTo>
                  <a:lnTo>
                    <a:pt x="1254" y="38"/>
                  </a:lnTo>
                  <a:lnTo>
                    <a:pt x="1244" y="26"/>
                  </a:lnTo>
                  <a:lnTo>
                    <a:pt x="1226" y="8"/>
                  </a:lnTo>
                  <a:lnTo>
                    <a:pt x="1216" y="4"/>
                  </a:lnTo>
                  <a:lnTo>
                    <a:pt x="1204" y="0"/>
                  </a:lnTo>
                  <a:lnTo>
                    <a:pt x="1188" y="4"/>
                  </a:lnTo>
                  <a:lnTo>
                    <a:pt x="1174" y="12"/>
                  </a:lnTo>
                  <a:lnTo>
                    <a:pt x="1162" y="24"/>
                  </a:lnTo>
                  <a:lnTo>
                    <a:pt x="1152" y="38"/>
                  </a:lnTo>
                  <a:lnTo>
                    <a:pt x="1142" y="56"/>
                  </a:lnTo>
                  <a:lnTo>
                    <a:pt x="1132" y="76"/>
                  </a:lnTo>
                  <a:lnTo>
                    <a:pt x="1122" y="96"/>
                  </a:lnTo>
                  <a:lnTo>
                    <a:pt x="1108" y="122"/>
                  </a:lnTo>
                  <a:lnTo>
                    <a:pt x="1092" y="146"/>
                  </a:lnTo>
                  <a:lnTo>
                    <a:pt x="1078" y="158"/>
                  </a:lnTo>
                  <a:lnTo>
                    <a:pt x="1062" y="166"/>
                  </a:lnTo>
                  <a:lnTo>
                    <a:pt x="1054" y="170"/>
                  </a:lnTo>
                  <a:lnTo>
                    <a:pt x="1044" y="174"/>
                  </a:lnTo>
                  <a:lnTo>
                    <a:pt x="1032" y="174"/>
                  </a:lnTo>
                  <a:lnTo>
                    <a:pt x="1018" y="166"/>
                  </a:lnTo>
                  <a:lnTo>
                    <a:pt x="1004" y="158"/>
                  </a:lnTo>
                  <a:lnTo>
                    <a:pt x="996" y="150"/>
                  </a:lnTo>
                  <a:lnTo>
                    <a:pt x="990" y="138"/>
                  </a:lnTo>
                  <a:lnTo>
                    <a:pt x="972" y="106"/>
                  </a:lnTo>
                  <a:lnTo>
                    <a:pt x="958" y="76"/>
                  </a:lnTo>
                  <a:lnTo>
                    <a:pt x="950" y="56"/>
                  </a:lnTo>
                  <a:lnTo>
                    <a:pt x="940" y="42"/>
                  </a:lnTo>
                  <a:lnTo>
                    <a:pt x="926" y="24"/>
                  </a:lnTo>
                  <a:lnTo>
                    <a:pt x="916" y="14"/>
                  </a:lnTo>
                  <a:lnTo>
                    <a:pt x="910" y="12"/>
                  </a:lnTo>
                  <a:lnTo>
                    <a:pt x="902" y="8"/>
                  </a:lnTo>
                  <a:lnTo>
                    <a:pt x="896" y="4"/>
                  </a:lnTo>
                  <a:lnTo>
                    <a:pt x="888" y="2"/>
                  </a:lnTo>
                  <a:lnTo>
                    <a:pt x="878" y="4"/>
                  </a:lnTo>
                  <a:lnTo>
                    <a:pt x="870" y="6"/>
                  </a:lnTo>
                  <a:lnTo>
                    <a:pt x="860" y="10"/>
                  </a:lnTo>
                  <a:lnTo>
                    <a:pt x="852" y="14"/>
                  </a:lnTo>
                  <a:lnTo>
                    <a:pt x="846" y="18"/>
                  </a:lnTo>
                  <a:lnTo>
                    <a:pt x="838" y="26"/>
                  </a:lnTo>
                  <a:lnTo>
                    <a:pt x="826" y="40"/>
                  </a:lnTo>
                  <a:lnTo>
                    <a:pt x="812" y="64"/>
                  </a:lnTo>
                  <a:lnTo>
                    <a:pt x="800" y="94"/>
                  </a:lnTo>
                  <a:lnTo>
                    <a:pt x="788" y="118"/>
                  </a:lnTo>
                  <a:lnTo>
                    <a:pt x="780" y="132"/>
                  </a:lnTo>
                  <a:lnTo>
                    <a:pt x="770" y="146"/>
                  </a:lnTo>
                  <a:lnTo>
                    <a:pt x="754" y="160"/>
                  </a:lnTo>
                  <a:lnTo>
                    <a:pt x="746" y="166"/>
                  </a:lnTo>
                  <a:lnTo>
                    <a:pt x="740" y="168"/>
                  </a:lnTo>
                  <a:lnTo>
                    <a:pt x="738" y="170"/>
                  </a:lnTo>
                  <a:lnTo>
                    <a:pt x="742" y="168"/>
                  </a:lnTo>
                  <a:lnTo>
                    <a:pt x="732" y="172"/>
                  </a:lnTo>
                  <a:lnTo>
                    <a:pt x="724" y="174"/>
                  </a:lnTo>
                  <a:lnTo>
                    <a:pt x="710" y="172"/>
                  </a:lnTo>
                  <a:lnTo>
                    <a:pt x="700" y="168"/>
                  </a:lnTo>
                  <a:lnTo>
                    <a:pt x="692" y="162"/>
                  </a:lnTo>
                  <a:lnTo>
                    <a:pt x="682" y="154"/>
                  </a:lnTo>
                  <a:lnTo>
                    <a:pt x="666" y="134"/>
                  </a:lnTo>
                  <a:lnTo>
                    <a:pt x="656" y="116"/>
                  </a:lnTo>
                  <a:lnTo>
                    <a:pt x="640" y="88"/>
                  </a:lnTo>
                  <a:lnTo>
                    <a:pt x="624" y="56"/>
                  </a:lnTo>
                  <a:lnTo>
                    <a:pt x="608" y="34"/>
                  </a:lnTo>
                  <a:lnTo>
                    <a:pt x="590" y="12"/>
                  </a:lnTo>
                  <a:lnTo>
                    <a:pt x="578" y="8"/>
                  </a:lnTo>
                  <a:lnTo>
                    <a:pt x="564" y="4"/>
                  </a:lnTo>
                  <a:lnTo>
                    <a:pt x="544" y="8"/>
                  </a:lnTo>
                  <a:lnTo>
                    <a:pt x="530" y="18"/>
                  </a:lnTo>
                  <a:lnTo>
                    <a:pt x="526" y="22"/>
                  </a:lnTo>
                  <a:lnTo>
                    <a:pt x="510" y="40"/>
                  </a:lnTo>
                  <a:lnTo>
                    <a:pt x="494" y="62"/>
                  </a:lnTo>
                  <a:lnTo>
                    <a:pt x="484" y="80"/>
                  </a:lnTo>
                  <a:lnTo>
                    <a:pt x="474" y="102"/>
                  </a:lnTo>
                  <a:lnTo>
                    <a:pt x="464" y="124"/>
                  </a:lnTo>
                  <a:lnTo>
                    <a:pt x="450" y="146"/>
                  </a:lnTo>
                  <a:lnTo>
                    <a:pt x="432" y="160"/>
                  </a:lnTo>
                  <a:lnTo>
                    <a:pt x="422" y="166"/>
                  </a:lnTo>
                  <a:lnTo>
                    <a:pt x="414" y="170"/>
                  </a:lnTo>
                  <a:lnTo>
                    <a:pt x="404" y="172"/>
                  </a:lnTo>
                  <a:lnTo>
                    <a:pt x="390" y="170"/>
                  </a:lnTo>
                  <a:lnTo>
                    <a:pt x="378" y="166"/>
                  </a:lnTo>
                  <a:lnTo>
                    <a:pt x="368" y="160"/>
                  </a:lnTo>
                  <a:lnTo>
                    <a:pt x="356" y="150"/>
                  </a:lnTo>
                  <a:lnTo>
                    <a:pt x="350" y="144"/>
                  </a:lnTo>
                  <a:lnTo>
                    <a:pt x="342" y="128"/>
                  </a:lnTo>
                  <a:lnTo>
                    <a:pt x="332" y="112"/>
                  </a:lnTo>
                  <a:lnTo>
                    <a:pt x="318" y="86"/>
                  </a:lnTo>
                  <a:lnTo>
                    <a:pt x="306" y="64"/>
                  </a:lnTo>
                  <a:lnTo>
                    <a:pt x="292" y="42"/>
                  </a:lnTo>
                  <a:lnTo>
                    <a:pt x="276" y="22"/>
                  </a:lnTo>
                  <a:lnTo>
                    <a:pt x="266" y="12"/>
                  </a:lnTo>
                  <a:lnTo>
                    <a:pt x="254" y="4"/>
                  </a:lnTo>
                  <a:lnTo>
                    <a:pt x="240" y="0"/>
                  </a:lnTo>
                  <a:lnTo>
                    <a:pt x="224" y="4"/>
                  </a:lnTo>
                  <a:lnTo>
                    <a:pt x="212" y="8"/>
                  </a:lnTo>
                  <a:lnTo>
                    <a:pt x="200" y="18"/>
                  </a:lnTo>
                  <a:lnTo>
                    <a:pt x="186" y="38"/>
                  </a:lnTo>
                  <a:lnTo>
                    <a:pt x="174" y="62"/>
                  </a:lnTo>
                  <a:lnTo>
                    <a:pt x="166" y="80"/>
                  </a:lnTo>
                  <a:lnTo>
                    <a:pt x="160" y="98"/>
                  </a:lnTo>
                  <a:lnTo>
                    <a:pt x="152" y="112"/>
                  </a:lnTo>
                  <a:lnTo>
                    <a:pt x="142" y="132"/>
                  </a:lnTo>
                  <a:lnTo>
                    <a:pt x="130" y="146"/>
                  </a:lnTo>
                  <a:lnTo>
                    <a:pt x="120" y="156"/>
                  </a:lnTo>
                  <a:lnTo>
                    <a:pt x="96" y="168"/>
                  </a:lnTo>
                  <a:lnTo>
                    <a:pt x="72" y="174"/>
                  </a:lnTo>
                  <a:lnTo>
                    <a:pt x="56" y="168"/>
                  </a:lnTo>
                  <a:lnTo>
                    <a:pt x="50" y="166"/>
                  </a:lnTo>
                  <a:lnTo>
                    <a:pt x="40" y="156"/>
                  </a:lnTo>
                  <a:lnTo>
                    <a:pt x="30" y="142"/>
                  </a:lnTo>
                  <a:lnTo>
                    <a:pt x="14" y="118"/>
                  </a:lnTo>
                  <a:lnTo>
                    <a:pt x="4" y="100"/>
                  </a:lnTo>
                  <a:lnTo>
                    <a:pt x="0" y="90"/>
                  </a:lnTo>
                </a:path>
              </a:pathLst>
            </a:custGeom>
            <a:noFill/>
            <a:ln w="38100">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6" name="Freeform 40"/>
            <p:cNvSpPr>
              <a:spLocks/>
            </p:cNvSpPr>
            <p:nvPr/>
          </p:nvSpPr>
          <p:spPr bwMode="auto">
            <a:xfrm>
              <a:off x="3132" y="3612"/>
              <a:ext cx="2086" cy="174"/>
            </a:xfrm>
            <a:custGeom>
              <a:avLst/>
              <a:gdLst>
                <a:gd name="T0" fmla="*/ 2060 w 2086"/>
                <a:gd name="T1" fmla="*/ 36 h 174"/>
                <a:gd name="T2" fmla="*/ 2020 w 2086"/>
                <a:gd name="T3" fmla="*/ 2 h 174"/>
                <a:gd name="T4" fmla="*/ 1974 w 2086"/>
                <a:gd name="T5" fmla="*/ 14 h 174"/>
                <a:gd name="T6" fmla="*/ 1936 w 2086"/>
                <a:gd name="T7" fmla="*/ 68 h 174"/>
                <a:gd name="T8" fmla="*/ 1896 w 2086"/>
                <a:gd name="T9" fmla="*/ 144 h 174"/>
                <a:gd name="T10" fmla="*/ 1846 w 2086"/>
                <a:gd name="T11" fmla="*/ 172 h 174"/>
                <a:gd name="T12" fmla="*/ 1802 w 2086"/>
                <a:gd name="T13" fmla="*/ 152 h 174"/>
                <a:gd name="T14" fmla="*/ 1774 w 2086"/>
                <a:gd name="T15" fmla="*/ 108 h 174"/>
                <a:gd name="T16" fmla="*/ 1734 w 2086"/>
                <a:gd name="T17" fmla="*/ 40 h 174"/>
                <a:gd name="T18" fmla="*/ 1678 w 2086"/>
                <a:gd name="T19" fmla="*/ 4 h 174"/>
                <a:gd name="T20" fmla="*/ 1648 w 2086"/>
                <a:gd name="T21" fmla="*/ 24 h 174"/>
                <a:gd name="T22" fmla="*/ 1610 w 2086"/>
                <a:gd name="T23" fmla="*/ 82 h 174"/>
                <a:gd name="T24" fmla="*/ 1576 w 2086"/>
                <a:gd name="T25" fmla="*/ 144 h 174"/>
                <a:gd name="T26" fmla="*/ 1532 w 2086"/>
                <a:gd name="T27" fmla="*/ 172 h 174"/>
                <a:gd name="T28" fmla="*/ 1488 w 2086"/>
                <a:gd name="T29" fmla="*/ 156 h 174"/>
                <a:gd name="T30" fmla="*/ 1448 w 2086"/>
                <a:gd name="T31" fmla="*/ 86 h 174"/>
                <a:gd name="T32" fmla="*/ 1420 w 2086"/>
                <a:gd name="T33" fmla="*/ 36 h 174"/>
                <a:gd name="T34" fmla="*/ 1390 w 2086"/>
                <a:gd name="T35" fmla="*/ 12 h 174"/>
                <a:gd name="T36" fmla="*/ 1352 w 2086"/>
                <a:gd name="T37" fmla="*/ 4 h 174"/>
                <a:gd name="T38" fmla="*/ 1304 w 2086"/>
                <a:gd name="T39" fmla="*/ 50 h 174"/>
                <a:gd name="T40" fmla="*/ 1256 w 2086"/>
                <a:gd name="T41" fmla="*/ 136 h 174"/>
                <a:gd name="T42" fmla="*/ 1218 w 2086"/>
                <a:gd name="T43" fmla="*/ 170 h 174"/>
                <a:gd name="T44" fmla="*/ 1174 w 2086"/>
                <a:gd name="T45" fmla="*/ 162 h 174"/>
                <a:gd name="T46" fmla="*/ 1144 w 2086"/>
                <a:gd name="T47" fmla="*/ 118 h 174"/>
                <a:gd name="T48" fmla="*/ 1110 w 2086"/>
                <a:gd name="T49" fmla="*/ 52 h 174"/>
                <a:gd name="T50" fmla="*/ 1064 w 2086"/>
                <a:gd name="T51" fmla="*/ 8 h 174"/>
                <a:gd name="T52" fmla="*/ 1034 w 2086"/>
                <a:gd name="T53" fmla="*/ 0 h 174"/>
                <a:gd name="T54" fmla="*/ 998 w 2086"/>
                <a:gd name="T55" fmla="*/ 24 h 174"/>
                <a:gd name="T56" fmla="*/ 960 w 2086"/>
                <a:gd name="T57" fmla="*/ 98 h 174"/>
                <a:gd name="T58" fmla="*/ 928 w 2086"/>
                <a:gd name="T59" fmla="*/ 150 h 174"/>
                <a:gd name="T60" fmla="*/ 904 w 2086"/>
                <a:gd name="T61" fmla="*/ 166 h 174"/>
                <a:gd name="T62" fmla="*/ 880 w 2086"/>
                <a:gd name="T63" fmla="*/ 170 h 174"/>
                <a:gd name="T64" fmla="*/ 852 w 2086"/>
                <a:gd name="T65" fmla="*/ 160 h 174"/>
                <a:gd name="T66" fmla="*/ 828 w 2086"/>
                <a:gd name="T67" fmla="*/ 134 h 174"/>
                <a:gd name="T68" fmla="*/ 790 w 2086"/>
                <a:gd name="T69" fmla="*/ 56 h 174"/>
                <a:gd name="T70" fmla="*/ 754 w 2086"/>
                <a:gd name="T71" fmla="*/ 14 h 174"/>
                <a:gd name="T72" fmla="*/ 738 w 2086"/>
                <a:gd name="T73" fmla="*/ 4 h 174"/>
                <a:gd name="T74" fmla="*/ 724 w 2086"/>
                <a:gd name="T75" fmla="*/ 0 h 174"/>
                <a:gd name="T76" fmla="*/ 694 w 2086"/>
                <a:gd name="T77" fmla="*/ 10 h 174"/>
                <a:gd name="T78" fmla="*/ 658 w 2086"/>
                <a:gd name="T79" fmla="*/ 58 h 174"/>
                <a:gd name="T80" fmla="*/ 610 w 2086"/>
                <a:gd name="T81" fmla="*/ 140 h 174"/>
                <a:gd name="T82" fmla="*/ 566 w 2086"/>
                <a:gd name="T83" fmla="*/ 170 h 174"/>
                <a:gd name="T84" fmla="*/ 528 w 2086"/>
                <a:gd name="T85" fmla="*/ 152 h 174"/>
                <a:gd name="T86" fmla="*/ 486 w 2086"/>
                <a:gd name="T87" fmla="*/ 94 h 174"/>
                <a:gd name="T88" fmla="*/ 452 w 2086"/>
                <a:gd name="T89" fmla="*/ 28 h 174"/>
                <a:gd name="T90" fmla="*/ 414 w 2086"/>
                <a:gd name="T91" fmla="*/ 4 h 174"/>
                <a:gd name="T92" fmla="*/ 380 w 2086"/>
                <a:gd name="T93" fmla="*/ 8 h 174"/>
                <a:gd name="T94" fmla="*/ 352 w 2086"/>
                <a:gd name="T95" fmla="*/ 30 h 174"/>
                <a:gd name="T96" fmla="*/ 320 w 2086"/>
                <a:gd name="T97" fmla="*/ 88 h 174"/>
                <a:gd name="T98" fmla="*/ 278 w 2086"/>
                <a:gd name="T99" fmla="*/ 152 h 174"/>
                <a:gd name="T100" fmla="*/ 240 w 2086"/>
                <a:gd name="T101" fmla="*/ 174 h 174"/>
                <a:gd name="T102" fmla="*/ 202 w 2086"/>
                <a:gd name="T103" fmla="*/ 156 h 174"/>
                <a:gd name="T104" fmla="*/ 166 w 2086"/>
                <a:gd name="T105" fmla="*/ 94 h 174"/>
                <a:gd name="T106" fmla="*/ 144 w 2086"/>
                <a:gd name="T107" fmla="*/ 42 h 174"/>
                <a:gd name="T108" fmla="*/ 98 w 2086"/>
                <a:gd name="T109" fmla="*/ 6 h 174"/>
                <a:gd name="T110" fmla="*/ 50 w 2086"/>
                <a:gd name="T111" fmla="*/ 8 h 174"/>
                <a:gd name="T112" fmla="*/ 16 w 2086"/>
                <a:gd name="T113" fmla="*/ 56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6"/>
                <a:gd name="T172" fmla="*/ 0 h 174"/>
                <a:gd name="T173" fmla="*/ 2086 w 2086"/>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6" h="174">
                  <a:moveTo>
                    <a:pt x="2086" y="90"/>
                  </a:moveTo>
                  <a:lnTo>
                    <a:pt x="2076" y="66"/>
                  </a:lnTo>
                  <a:lnTo>
                    <a:pt x="2060" y="36"/>
                  </a:lnTo>
                  <a:lnTo>
                    <a:pt x="2050" y="22"/>
                  </a:lnTo>
                  <a:lnTo>
                    <a:pt x="2036" y="10"/>
                  </a:lnTo>
                  <a:lnTo>
                    <a:pt x="2020" y="2"/>
                  </a:lnTo>
                  <a:lnTo>
                    <a:pt x="2004" y="2"/>
                  </a:lnTo>
                  <a:lnTo>
                    <a:pt x="1990" y="4"/>
                  </a:lnTo>
                  <a:lnTo>
                    <a:pt x="1974" y="14"/>
                  </a:lnTo>
                  <a:lnTo>
                    <a:pt x="1960" y="28"/>
                  </a:lnTo>
                  <a:lnTo>
                    <a:pt x="1948" y="44"/>
                  </a:lnTo>
                  <a:lnTo>
                    <a:pt x="1936" y="68"/>
                  </a:lnTo>
                  <a:lnTo>
                    <a:pt x="1924" y="96"/>
                  </a:lnTo>
                  <a:lnTo>
                    <a:pt x="1912" y="120"/>
                  </a:lnTo>
                  <a:lnTo>
                    <a:pt x="1896" y="144"/>
                  </a:lnTo>
                  <a:lnTo>
                    <a:pt x="1882" y="158"/>
                  </a:lnTo>
                  <a:lnTo>
                    <a:pt x="1866" y="168"/>
                  </a:lnTo>
                  <a:lnTo>
                    <a:pt x="1846" y="172"/>
                  </a:lnTo>
                  <a:lnTo>
                    <a:pt x="1834" y="170"/>
                  </a:lnTo>
                  <a:lnTo>
                    <a:pt x="1824" y="168"/>
                  </a:lnTo>
                  <a:lnTo>
                    <a:pt x="1802" y="152"/>
                  </a:lnTo>
                  <a:lnTo>
                    <a:pt x="1806" y="154"/>
                  </a:lnTo>
                  <a:lnTo>
                    <a:pt x="1790" y="136"/>
                  </a:lnTo>
                  <a:lnTo>
                    <a:pt x="1774" y="108"/>
                  </a:lnTo>
                  <a:lnTo>
                    <a:pt x="1760" y="84"/>
                  </a:lnTo>
                  <a:lnTo>
                    <a:pt x="1746" y="58"/>
                  </a:lnTo>
                  <a:lnTo>
                    <a:pt x="1734" y="40"/>
                  </a:lnTo>
                  <a:lnTo>
                    <a:pt x="1718" y="22"/>
                  </a:lnTo>
                  <a:lnTo>
                    <a:pt x="1698" y="10"/>
                  </a:lnTo>
                  <a:lnTo>
                    <a:pt x="1678" y="4"/>
                  </a:lnTo>
                  <a:lnTo>
                    <a:pt x="1664" y="10"/>
                  </a:lnTo>
                  <a:lnTo>
                    <a:pt x="1658" y="14"/>
                  </a:lnTo>
                  <a:lnTo>
                    <a:pt x="1648" y="24"/>
                  </a:lnTo>
                  <a:lnTo>
                    <a:pt x="1638" y="32"/>
                  </a:lnTo>
                  <a:lnTo>
                    <a:pt x="1624" y="52"/>
                  </a:lnTo>
                  <a:lnTo>
                    <a:pt x="1610" y="82"/>
                  </a:lnTo>
                  <a:lnTo>
                    <a:pt x="1600" y="100"/>
                  </a:lnTo>
                  <a:lnTo>
                    <a:pt x="1592" y="120"/>
                  </a:lnTo>
                  <a:lnTo>
                    <a:pt x="1576" y="144"/>
                  </a:lnTo>
                  <a:lnTo>
                    <a:pt x="1558" y="160"/>
                  </a:lnTo>
                  <a:lnTo>
                    <a:pt x="1544" y="168"/>
                  </a:lnTo>
                  <a:lnTo>
                    <a:pt x="1532" y="172"/>
                  </a:lnTo>
                  <a:lnTo>
                    <a:pt x="1514" y="170"/>
                  </a:lnTo>
                  <a:lnTo>
                    <a:pt x="1502" y="166"/>
                  </a:lnTo>
                  <a:lnTo>
                    <a:pt x="1488" y="156"/>
                  </a:lnTo>
                  <a:lnTo>
                    <a:pt x="1476" y="140"/>
                  </a:lnTo>
                  <a:lnTo>
                    <a:pt x="1464" y="118"/>
                  </a:lnTo>
                  <a:lnTo>
                    <a:pt x="1448" y="86"/>
                  </a:lnTo>
                  <a:lnTo>
                    <a:pt x="1436" y="60"/>
                  </a:lnTo>
                  <a:lnTo>
                    <a:pt x="1428" y="48"/>
                  </a:lnTo>
                  <a:lnTo>
                    <a:pt x="1420" y="36"/>
                  </a:lnTo>
                  <a:lnTo>
                    <a:pt x="1408" y="26"/>
                  </a:lnTo>
                  <a:lnTo>
                    <a:pt x="1402" y="20"/>
                  </a:lnTo>
                  <a:lnTo>
                    <a:pt x="1390" y="12"/>
                  </a:lnTo>
                  <a:lnTo>
                    <a:pt x="1376" y="4"/>
                  </a:lnTo>
                  <a:lnTo>
                    <a:pt x="1362" y="2"/>
                  </a:lnTo>
                  <a:lnTo>
                    <a:pt x="1352" y="4"/>
                  </a:lnTo>
                  <a:lnTo>
                    <a:pt x="1336" y="10"/>
                  </a:lnTo>
                  <a:lnTo>
                    <a:pt x="1320" y="24"/>
                  </a:lnTo>
                  <a:lnTo>
                    <a:pt x="1304" y="50"/>
                  </a:lnTo>
                  <a:lnTo>
                    <a:pt x="1282" y="90"/>
                  </a:lnTo>
                  <a:lnTo>
                    <a:pt x="1268" y="118"/>
                  </a:lnTo>
                  <a:lnTo>
                    <a:pt x="1256" y="136"/>
                  </a:lnTo>
                  <a:lnTo>
                    <a:pt x="1246" y="148"/>
                  </a:lnTo>
                  <a:lnTo>
                    <a:pt x="1228" y="166"/>
                  </a:lnTo>
                  <a:lnTo>
                    <a:pt x="1218" y="170"/>
                  </a:lnTo>
                  <a:lnTo>
                    <a:pt x="1206" y="174"/>
                  </a:lnTo>
                  <a:lnTo>
                    <a:pt x="1190" y="170"/>
                  </a:lnTo>
                  <a:lnTo>
                    <a:pt x="1174" y="162"/>
                  </a:lnTo>
                  <a:lnTo>
                    <a:pt x="1164" y="150"/>
                  </a:lnTo>
                  <a:lnTo>
                    <a:pt x="1152" y="136"/>
                  </a:lnTo>
                  <a:lnTo>
                    <a:pt x="1144" y="118"/>
                  </a:lnTo>
                  <a:lnTo>
                    <a:pt x="1134" y="98"/>
                  </a:lnTo>
                  <a:lnTo>
                    <a:pt x="1124" y="78"/>
                  </a:lnTo>
                  <a:lnTo>
                    <a:pt x="1110" y="52"/>
                  </a:lnTo>
                  <a:lnTo>
                    <a:pt x="1094" y="28"/>
                  </a:lnTo>
                  <a:lnTo>
                    <a:pt x="1078" y="16"/>
                  </a:lnTo>
                  <a:lnTo>
                    <a:pt x="1064" y="8"/>
                  </a:lnTo>
                  <a:lnTo>
                    <a:pt x="1056" y="4"/>
                  </a:lnTo>
                  <a:lnTo>
                    <a:pt x="1044" y="0"/>
                  </a:lnTo>
                  <a:lnTo>
                    <a:pt x="1034" y="0"/>
                  </a:lnTo>
                  <a:lnTo>
                    <a:pt x="1018" y="6"/>
                  </a:lnTo>
                  <a:lnTo>
                    <a:pt x="1006" y="16"/>
                  </a:lnTo>
                  <a:lnTo>
                    <a:pt x="998" y="24"/>
                  </a:lnTo>
                  <a:lnTo>
                    <a:pt x="990" y="36"/>
                  </a:lnTo>
                  <a:lnTo>
                    <a:pt x="972" y="68"/>
                  </a:lnTo>
                  <a:lnTo>
                    <a:pt x="960" y="98"/>
                  </a:lnTo>
                  <a:lnTo>
                    <a:pt x="950" y="116"/>
                  </a:lnTo>
                  <a:lnTo>
                    <a:pt x="942" y="132"/>
                  </a:lnTo>
                  <a:lnTo>
                    <a:pt x="928" y="150"/>
                  </a:lnTo>
                  <a:lnTo>
                    <a:pt x="916" y="160"/>
                  </a:lnTo>
                  <a:lnTo>
                    <a:pt x="912" y="162"/>
                  </a:lnTo>
                  <a:lnTo>
                    <a:pt x="904" y="166"/>
                  </a:lnTo>
                  <a:lnTo>
                    <a:pt x="896" y="168"/>
                  </a:lnTo>
                  <a:lnTo>
                    <a:pt x="890" y="172"/>
                  </a:lnTo>
                  <a:lnTo>
                    <a:pt x="880" y="170"/>
                  </a:lnTo>
                  <a:lnTo>
                    <a:pt x="872" y="168"/>
                  </a:lnTo>
                  <a:lnTo>
                    <a:pt x="862" y="164"/>
                  </a:lnTo>
                  <a:lnTo>
                    <a:pt x="852" y="160"/>
                  </a:lnTo>
                  <a:lnTo>
                    <a:pt x="848" y="156"/>
                  </a:lnTo>
                  <a:lnTo>
                    <a:pt x="838" y="148"/>
                  </a:lnTo>
                  <a:lnTo>
                    <a:pt x="828" y="134"/>
                  </a:lnTo>
                  <a:lnTo>
                    <a:pt x="814" y="110"/>
                  </a:lnTo>
                  <a:lnTo>
                    <a:pt x="802" y="80"/>
                  </a:lnTo>
                  <a:lnTo>
                    <a:pt x="790" y="56"/>
                  </a:lnTo>
                  <a:lnTo>
                    <a:pt x="780" y="42"/>
                  </a:lnTo>
                  <a:lnTo>
                    <a:pt x="770" y="28"/>
                  </a:lnTo>
                  <a:lnTo>
                    <a:pt x="754" y="14"/>
                  </a:lnTo>
                  <a:lnTo>
                    <a:pt x="746" y="8"/>
                  </a:lnTo>
                  <a:lnTo>
                    <a:pt x="740" y="4"/>
                  </a:lnTo>
                  <a:lnTo>
                    <a:pt x="738" y="4"/>
                  </a:lnTo>
                  <a:lnTo>
                    <a:pt x="744" y="6"/>
                  </a:lnTo>
                  <a:lnTo>
                    <a:pt x="734" y="2"/>
                  </a:lnTo>
                  <a:lnTo>
                    <a:pt x="724" y="0"/>
                  </a:lnTo>
                  <a:lnTo>
                    <a:pt x="712" y="2"/>
                  </a:lnTo>
                  <a:lnTo>
                    <a:pt x="702" y="6"/>
                  </a:lnTo>
                  <a:lnTo>
                    <a:pt x="694" y="10"/>
                  </a:lnTo>
                  <a:lnTo>
                    <a:pt x="684" y="20"/>
                  </a:lnTo>
                  <a:lnTo>
                    <a:pt x="668" y="40"/>
                  </a:lnTo>
                  <a:lnTo>
                    <a:pt x="658" y="58"/>
                  </a:lnTo>
                  <a:lnTo>
                    <a:pt x="642" y="86"/>
                  </a:lnTo>
                  <a:lnTo>
                    <a:pt x="626" y="118"/>
                  </a:lnTo>
                  <a:lnTo>
                    <a:pt x="610" y="140"/>
                  </a:lnTo>
                  <a:lnTo>
                    <a:pt x="592" y="162"/>
                  </a:lnTo>
                  <a:lnTo>
                    <a:pt x="578" y="166"/>
                  </a:lnTo>
                  <a:lnTo>
                    <a:pt x="566" y="170"/>
                  </a:lnTo>
                  <a:lnTo>
                    <a:pt x="546" y="166"/>
                  </a:lnTo>
                  <a:lnTo>
                    <a:pt x="532" y="156"/>
                  </a:lnTo>
                  <a:lnTo>
                    <a:pt x="528" y="152"/>
                  </a:lnTo>
                  <a:lnTo>
                    <a:pt x="512" y="134"/>
                  </a:lnTo>
                  <a:lnTo>
                    <a:pt x="496" y="112"/>
                  </a:lnTo>
                  <a:lnTo>
                    <a:pt x="486" y="94"/>
                  </a:lnTo>
                  <a:lnTo>
                    <a:pt x="476" y="72"/>
                  </a:lnTo>
                  <a:lnTo>
                    <a:pt x="464" y="50"/>
                  </a:lnTo>
                  <a:lnTo>
                    <a:pt x="452" y="28"/>
                  </a:lnTo>
                  <a:lnTo>
                    <a:pt x="434" y="14"/>
                  </a:lnTo>
                  <a:lnTo>
                    <a:pt x="422" y="8"/>
                  </a:lnTo>
                  <a:lnTo>
                    <a:pt x="414" y="4"/>
                  </a:lnTo>
                  <a:lnTo>
                    <a:pt x="404" y="2"/>
                  </a:lnTo>
                  <a:lnTo>
                    <a:pt x="392" y="4"/>
                  </a:lnTo>
                  <a:lnTo>
                    <a:pt x="380" y="8"/>
                  </a:lnTo>
                  <a:lnTo>
                    <a:pt x="368" y="14"/>
                  </a:lnTo>
                  <a:lnTo>
                    <a:pt x="358" y="24"/>
                  </a:lnTo>
                  <a:lnTo>
                    <a:pt x="352" y="30"/>
                  </a:lnTo>
                  <a:lnTo>
                    <a:pt x="342" y="46"/>
                  </a:lnTo>
                  <a:lnTo>
                    <a:pt x="332" y="62"/>
                  </a:lnTo>
                  <a:lnTo>
                    <a:pt x="320" y="88"/>
                  </a:lnTo>
                  <a:lnTo>
                    <a:pt x="308" y="110"/>
                  </a:lnTo>
                  <a:lnTo>
                    <a:pt x="294" y="132"/>
                  </a:lnTo>
                  <a:lnTo>
                    <a:pt x="278" y="152"/>
                  </a:lnTo>
                  <a:lnTo>
                    <a:pt x="266" y="162"/>
                  </a:lnTo>
                  <a:lnTo>
                    <a:pt x="256" y="170"/>
                  </a:lnTo>
                  <a:lnTo>
                    <a:pt x="240" y="174"/>
                  </a:lnTo>
                  <a:lnTo>
                    <a:pt x="226" y="170"/>
                  </a:lnTo>
                  <a:lnTo>
                    <a:pt x="212" y="164"/>
                  </a:lnTo>
                  <a:lnTo>
                    <a:pt x="202" y="156"/>
                  </a:lnTo>
                  <a:lnTo>
                    <a:pt x="188" y="136"/>
                  </a:lnTo>
                  <a:lnTo>
                    <a:pt x="176" y="112"/>
                  </a:lnTo>
                  <a:lnTo>
                    <a:pt x="166" y="94"/>
                  </a:lnTo>
                  <a:lnTo>
                    <a:pt x="162" y="76"/>
                  </a:lnTo>
                  <a:lnTo>
                    <a:pt x="154" y="62"/>
                  </a:lnTo>
                  <a:lnTo>
                    <a:pt x="144" y="42"/>
                  </a:lnTo>
                  <a:lnTo>
                    <a:pt x="132" y="28"/>
                  </a:lnTo>
                  <a:lnTo>
                    <a:pt x="122" y="18"/>
                  </a:lnTo>
                  <a:lnTo>
                    <a:pt x="98" y="6"/>
                  </a:lnTo>
                  <a:lnTo>
                    <a:pt x="74" y="0"/>
                  </a:lnTo>
                  <a:lnTo>
                    <a:pt x="58" y="4"/>
                  </a:lnTo>
                  <a:lnTo>
                    <a:pt x="50" y="8"/>
                  </a:lnTo>
                  <a:lnTo>
                    <a:pt x="40" y="18"/>
                  </a:lnTo>
                  <a:lnTo>
                    <a:pt x="30" y="32"/>
                  </a:lnTo>
                  <a:lnTo>
                    <a:pt x="16" y="56"/>
                  </a:lnTo>
                  <a:lnTo>
                    <a:pt x="6" y="74"/>
                  </a:lnTo>
                  <a:lnTo>
                    <a:pt x="0" y="84"/>
                  </a:lnTo>
                </a:path>
              </a:pathLst>
            </a:custGeom>
            <a:noFill/>
            <a:ln w="15875">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02" name="Rectangle 101"/>
          <p:cNvSpPr/>
          <p:nvPr/>
        </p:nvSpPr>
        <p:spPr>
          <a:xfrm>
            <a:off x="1752600" y="16002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3" name="Rectangle 102"/>
          <p:cNvSpPr/>
          <p:nvPr/>
        </p:nvSpPr>
        <p:spPr>
          <a:xfrm>
            <a:off x="1981200" y="16002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4" name="Rectangle 103"/>
          <p:cNvSpPr/>
          <p:nvPr/>
        </p:nvSpPr>
        <p:spPr>
          <a:xfrm>
            <a:off x="2209800" y="16002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5" name="Rectangle 104"/>
          <p:cNvSpPr/>
          <p:nvPr/>
        </p:nvSpPr>
        <p:spPr>
          <a:xfrm>
            <a:off x="2438400" y="16002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6" name="Rectangle 105"/>
          <p:cNvSpPr/>
          <p:nvPr/>
        </p:nvSpPr>
        <p:spPr>
          <a:xfrm>
            <a:off x="2667000" y="16002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7" name="Rectangle 106"/>
          <p:cNvSpPr/>
          <p:nvPr/>
        </p:nvSpPr>
        <p:spPr>
          <a:xfrm>
            <a:off x="2895600" y="16002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8" name="Rectangle 107"/>
          <p:cNvSpPr/>
          <p:nvPr/>
        </p:nvSpPr>
        <p:spPr>
          <a:xfrm>
            <a:off x="3124200" y="160020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12" name="TextBox 111"/>
          <p:cNvSpPr txBox="1"/>
          <p:nvPr/>
        </p:nvSpPr>
        <p:spPr>
          <a:xfrm>
            <a:off x="1828800" y="1371600"/>
            <a:ext cx="1266962" cy="261610"/>
          </a:xfrm>
          <a:prstGeom prst="rect">
            <a:avLst/>
          </a:prstGeom>
          <a:noFill/>
        </p:spPr>
        <p:txBody>
          <a:bodyPr wrap="none" rtlCol="0">
            <a:spAutoFit/>
          </a:bodyPr>
          <a:lstStyle/>
          <a:p>
            <a:r>
              <a:rPr lang="en-US" sz="1100" dirty="0" smtClean="0">
                <a:solidFill>
                  <a:srgbClr val="000000"/>
                </a:solidFill>
              </a:rPr>
              <a:t>Bandwidth usage</a:t>
            </a:r>
            <a:endParaRPr lang="en-US" sz="1100" dirty="0">
              <a:solidFill>
                <a:srgbClr val="000000"/>
              </a:solidFill>
            </a:endParaRPr>
          </a:p>
        </p:txBody>
      </p:sp>
      <p:sp>
        <p:nvSpPr>
          <p:cNvPr id="113" name="TextBox 112"/>
          <p:cNvSpPr txBox="1"/>
          <p:nvPr/>
        </p:nvSpPr>
        <p:spPr>
          <a:xfrm>
            <a:off x="1676400" y="1828800"/>
            <a:ext cx="1423593" cy="261610"/>
          </a:xfrm>
          <a:prstGeom prst="rect">
            <a:avLst/>
          </a:prstGeom>
          <a:noFill/>
        </p:spPr>
        <p:txBody>
          <a:bodyPr wrap="none" rtlCol="0">
            <a:spAutoFit/>
          </a:bodyPr>
          <a:lstStyle/>
          <a:p>
            <a:r>
              <a:rPr lang="en-US" sz="1100" dirty="0" smtClean="0">
                <a:solidFill>
                  <a:srgbClr val="000000"/>
                </a:solidFill>
              </a:rPr>
              <a:t>Packets per second</a:t>
            </a:r>
            <a:endParaRPr lang="en-US" sz="1100" dirty="0">
              <a:solidFill>
                <a:srgbClr val="000000"/>
              </a:solidFill>
            </a:endParaRPr>
          </a:p>
        </p:txBody>
      </p:sp>
      <p:sp>
        <p:nvSpPr>
          <p:cNvPr id="114" name="TextBox 113"/>
          <p:cNvSpPr txBox="1"/>
          <p:nvPr/>
        </p:nvSpPr>
        <p:spPr>
          <a:xfrm>
            <a:off x="1447800" y="2024390"/>
            <a:ext cx="381000" cy="261610"/>
          </a:xfrm>
          <a:prstGeom prst="rect">
            <a:avLst/>
          </a:prstGeom>
          <a:noFill/>
        </p:spPr>
        <p:txBody>
          <a:bodyPr wrap="square" rtlCol="0">
            <a:spAutoFit/>
          </a:bodyPr>
          <a:lstStyle/>
          <a:p>
            <a:r>
              <a:rPr lang="en-US" sz="1100" b="1" dirty="0" smtClean="0">
                <a:solidFill>
                  <a:srgbClr val="000000"/>
                </a:solidFill>
              </a:rPr>
              <a:t>0%</a:t>
            </a:r>
            <a:endParaRPr lang="en-US" sz="1100" b="1" dirty="0">
              <a:solidFill>
                <a:srgbClr val="000000"/>
              </a:solidFill>
            </a:endParaRPr>
          </a:p>
        </p:txBody>
      </p:sp>
      <p:sp>
        <p:nvSpPr>
          <p:cNvPr id="115" name="TextBox 114"/>
          <p:cNvSpPr txBox="1"/>
          <p:nvPr/>
        </p:nvSpPr>
        <p:spPr>
          <a:xfrm>
            <a:off x="1447800" y="1574705"/>
            <a:ext cx="388548" cy="261610"/>
          </a:xfrm>
          <a:prstGeom prst="rect">
            <a:avLst/>
          </a:prstGeom>
          <a:noFill/>
        </p:spPr>
        <p:txBody>
          <a:bodyPr wrap="none" rtlCol="0">
            <a:spAutoFit/>
          </a:bodyPr>
          <a:lstStyle/>
          <a:p>
            <a:r>
              <a:rPr lang="en-US" sz="1100" b="1" dirty="0" smtClean="0">
                <a:solidFill>
                  <a:srgbClr val="000000"/>
                </a:solidFill>
              </a:rPr>
              <a:t>0%</a:t>
            </a:r>
            <a:endParaRPr lang="en-US" sz="1100" b="1" dirty="0">
              <a:solidFill>
                <a:srgbClr val="000000"/>
              </a:solidFill>
            </a:endParaRPr>
          </a:p>
        </p:txBody>
      </p:sp>
      <p:sp>
        <p:nvSpPr>
          <p:cNvPr id="116" name="TextBox 115"/>
          <p:cNvSpPr txBox="1"/>
          <p:nvPr/>
        </p:nvSpPr>
        <p:spPr>
          <a:xfrm>
            <a:off x="3340746" y="1567190"/>
            <a:ext cx="545454" cy="261610"/>
          </a:xfrm>
          <a:prstGeom prst="rect">
            <a:avLst/>
          </a:prstGeom>
          <a:noFill/>
        </p:spPr>
        <p:txBody>
          <a:bodyPr wrap="none" rtlCol="0">
            <a:spAutoFit/>
          </a:bodyPr>
          <a:lstStyle/>
          <a:p>
            <a:r>
              <a:rPr lang="en-US" sz="1100" b="1" dirty="0" smtClean="0">
                <a:solidFill>
                  <a:srgbClr val="000000"/>
                </a:solidFill>
              </a:rPr>
              <a:t>100%</a:t>
            </a:r>
            <a:endParaRPr lang="en-US" sz="1100" b="1" dirty="0">
              <a:solidFill>
                <a:srgbClr val="000000"/>
              </a:solidFill>
            </a:endParaRPr>
          </a:p>
        </p:txBody>
      </p:sp>
      <p:sp>
        <p:nvSpPr>
          <p:cNvPr id="117" name="TextBox 116"/>
          <p:cNvSpPr txBox="1"/>
          <p:nvPr/>
        </p:nvSpPr>
        <p:spPr>
          <a:xfrm>
            <a:off x="3340746" y="2024390"/>
            <a:ext cx="545454" cy="261610"/>
          </a:xfrm>
          <a:prstGeom prst="rect">
            <a:avLst/>
          </a:prstGeom>
          <a:noFill/>
        </p:spPr>
        <p:txBody>
          <a:bodyPr wrap="none" rtlCol="0">
            <a:spAutoFit/>
          </a:bodyPr>
          <a:lstStyle/>
          <a:p>
            <a:r>
              <a:rPr lang="en-US" sz="1100" b="1" dirty="0" smtClean="0">
                <a:solidFill>
                  <a:srgbClr val="000000"/>
                </a:solidFill>
              </a:rPr>
              <a:t>100%</a:t>
            </a:r>
            <a:endParaRPr lang="en-US" sz="1100" b="1" dirty="0">
              <a:solidFill>
                <a:srgbClr val="000000"/>
              </a:solidFill>
            </a:endParaRPr>
          </a:p>
        </p:txBody>
      </p:sp>
      <p:sp>
        <p:nvSpPr>
          <p:cNvPr id="21" name="Freeform 20"/>
          <p:cNvSpPr/>
          <p:nvPr/>
        </p:nvSpPr>
        <p:spPr>
          <a:xfrm>
            <a:off x="1232477" y="1940865"/>
            <a:ext cx="6658380" cy="1202341"/>
          </a:xfrm>
          <a:custGeom>
            <a:avLst/>
            <a:gdLst>
              <a:gd name="connsiteX0" fmla="*/ 0 w 6658380"/>
              <a:gd name="connsiteY0" fmla="*/ 1194826 h 1202341"/>
              <a:gd name="connsiteX1" fmla="*/ 1014538 w 6658380"/>
              <a:gd name="connsiteY1" fmla="*/ 849155 h 1202341"/>
              <a:gd name="connsiteX2" fmla="*/ 1803624 w 6658380"/>
              <a:gd name="connsiteY2" fmla="*/ 766495 h 1202341"/>
              <a:gd name="connsiteX3" fmla="*/ 3517067 w 6658380"/>
              <a:gd name="connsiteY3" fmla="*/ 7 h 1202341"/>
              <a:gd name="connsiteX4" fmla="*/ 4884816 w 6658380"/>
              <a:gd name="connsiteY4" fmla="*/ 781524 h 1202341"/>
              <a:gd name="connsiteX5" fmla="*/ 5824204 w 6658380"/>
              <a:gd name="connsiteY5" fmla="*/ 826611 h 1202341"/>
              <a:gd name="connsiteX6" fmla="*/ 6658380 w 6658380"/>
              <a:gd name="connsiteY6" fmla="*/ 1202341 h 120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58380" h="1202341">
                <a:moveTo>
                  <a:pt x="0" y="1194826"/>
                </a:moveTo>
                <a:cubicBezTo>
                  <a:pt x="356967" y="1057684"/>
                  <a:pt x="713934" y="920543"/>
                  <a:pt x="1014538" y="849155"/>
                </a:cubicBezTo>
                <a:cubicBezTo>
                  <a:pt x="1315142" y="777766"/>
                  <a:pt x="1386536" y="908020"/>
                  <a:pt x="1803624" y="766495"/>
                </a:cubicBezTo>
                <a:cubicBezTo>
                  <a:pt x="2220712" y="624970"/>
                  <a:pt x="3003535" y="-2498"/>
                  <a:pt x="3517067" y="7"/>
                </a:cubicBezTo>
                <a:cubicBezTo>
                  <a:pt x="4030599" y="2512"/>
                  <a:pt x="4500293" y="643757"/>
                  <a:pt x="4884816" y="781524"/>
                </a:cubicBezTo>
                <a:cubicBezTo>
                  <a:pt x="5269339" y="919291"/>
                  <a:pt x="5528610" y="756475"/>
                  <a:pt x="5824204" y="826611"/>
                </a:cubicBezTo>
                <a:cubicBezTo>
                  <a:pt x="6119798" y="896747"/>
                  <a:pt x="6627067" y="1073341"/>
                  <a:pt x="6658380" y="1202341"/>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8" name="Freeform 117"/>
          <p:cNvSpPr/>
          <p:nvPr/>
        </p:nvSpPr>
        <p:spPr>
          <a:xfrm>
            <a:off x="1219200" y="1981200"/>
            <a:ext cx="6658380" cy="1202341"/>
          </a:xfrm>
          <a:custGeom>
            <a:avLst/>
            <a:gdLst>
              <a:gd name="connsiteX0" fmla="*/ 0 w 6658380"/>
              <a:gd name="connsiteY0" fmla="*/ 1194826 h 1202341"/>
              <a:gd name="connsiteX1" fmla="*/ 1014538 w 6658380"/>
              <a:gd name="connsiteY1" fmla="*/ 849155 h 1202341"/>
              <a:gd name="connsiteX2" fmla="*/ 1803624 w 6658380"/>
              <a:gd name="connsiteY2" fmla="*/ 766495 h 1202341"/>
              <a:gd name="connsiteX3" fmla="*/ 3517067 w 6658380"/>
              <a:gd name="connsiteY3" fmla="*/ 7 h 1202341"/>
              <a:gd name="connsiteX4" fmla="*/ 4884816 w 6658380"/>
              <a:gd name="connsiteY4" fmla="*/ 781524 h 1202341"/>
              <a:gd name="connsiteX5" fmla="*/ 5824204 w 6658380"/>
              <a:gd name="connsiteY5" fmla="*/ 826611 h 1202341"/>
              <a:gd name="connsiteX6" fmla="*/ 6658380 w 6658380"/>
              <a:gd name="connsiteY6" fmla="*/ 1202341 h 120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58380" h="1202341">
                <a:moveTo>
                  <a:pt x="0" y="1194826"/>
                </a:moveTo>
                <a:cubicBezTo>
                  <a:pt x="356967" y="1057684"/>
                  <a:pt x="713934" y="920543"/>
                  <a:pt x="1014538" y="849155"/>
                </a:cubicBezTo>
                <a:cubicBezTo>
                  <a:pt x="1315142" y="777766"/>
                  <a:pt x="1386536" y="908020"/>
                  <a:pt x="1803624" y="766495"/>
                </a:cubicBezTo>
                <a:cubicBezTo>
                  <a:pt x="2220712" y="624970"/>
                  <a:pt x="3003535" y="-2498"/>
                  <a:pt x="3517067" y="7"/>
                </a:cubicBezTo>
                <a:cubicBezTo>
                  <a:pt x="4030599" y="2512"/>
                  <a:pt x="4500293" y="643757"/>
                  <a:pt x="4884816" y="781524"/>
                </a:cubicBezTo>
                <a:cubicBezTo>
                  <a:pt x="5269339" y="919291"/>
                  <a:pt x="5528610" y="756475"/>
                  <a:pt x="5824204" y="826611"/>
                </a:cubicBezTo>
                <a:cubicBezTo>
                  <a:pt x="6119798" y="896747"/>
                  <a:pt x="6627067" y="1073341"/>
                  <a:pt x="6658380" y="1202341"/>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9" name="Freeform 118"/>
          <p:cNvSpPr/>
          <p:nvPr/>
        </p:nvSpPr>
        <p:spPr>
          <a:xfrm>
            <a:off x="1219200" y="2029169"/>
            <a:ext cx="6658380" cy="1202341"/>
          </a:xfrm>
          <a:custGeom>
            <a:avLst/>
            <a:gdLst>
              <a:gd name="connsiteX0" fmla="*/ 0 w 6658380"/>
              <a:gd name="connsiteY0" fmla="*/ 1194826 h 1202341"/>
              <a:gd name="connsiteX1" fmla="*/ 1014538 w 6658380"/>
              <a:gd name="connsiteY1" fmla="*/ 849155 h 1202341"/>
              <a:gd name="connsiteX2" fmla="*/ 1803624 w 6658380"/>
              <a:gd name="connsiteY2" fmla="*/ 766495 h 1202341"/>
              <a:gd name="connsiteX3" fmla="*/ 3517067 w 6658380"/>
              <a:gd name="connsiteY3" fmla="*/ 7 h 1202341"/>
              <a:gd name="connsiteX4" fmla="*/ 4884816 w 6658380"/>
              <a:gd name="connsiteY4" fmla="*/ 781524 h 1202341"/>
              <a:gd name="connsiteX5" fmla="*/ 5824204 w 6658380"/>
              <a:gd name="connsiteY5" fmla="*/ 826611 h 1202341"/>
              <a:gd name="connsiteX6" fmla="*/ 6658380 w 6658380"/>
              <a:gd name="connsiteY6" fmla="*/ 1202341 h 120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58380" h="1202341">
                <a:moveTo>
                  <a:pt x="0" y="1194826"/>
                </a:moveTo>
                <a:cubicBezTo>
                  <a:pt x="356967" y="1057684"/>
                  <a:pt x="713934" y="920543"/>
                  <a:pt x="1014538" y="849155"/>
                </a:cubicBezTo>
                <a:cubicBezTo>
                  <a:pt x="1315142" y="777766"/>
                  <a:pt x="1386536" y="908020"/>
                  <a:pt x="1803624" y="766495"/>
                </a:cubicBezTo>
                <a:cubicBezTo>
                  <a:pt x="2220712" y="624970"/>
                  <a:pt x="3003535" y="-2498"/>
                  <a:pt x="3517067" y="7"/>
                </a:cubicBezTo>
                <a:cubicBezTo>
                  <a:pt x="4030599" y="2512"/>
                  <a:pt x="4500293" y="643757"/>
                  <a:pt x="4884816" y="781524"/>
                </a:cubicBezTo>
                <a:cubicBezTo>
                  <a:pt x="5269339" y="919291"/>
                  <a:pt x="5528610" y="756475"/>
                  <a:pt x="5824204" y="826611"/>
                </a:cubicBezTo>
                <a:cubicBezTo>
                  <a:pt x="6119798" y="896747"/>
                  <a:pt x="6627067" y="1073341"/>
                  <a:pt x="6658380" y="1202341"/>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0" name="Freeform 119"/>
          <p:cNvSpPr/>
          <p:nvPr/>
        </p:nvSpPr>
        <p:spPr>
          <a:xfrm>
            <a:off x="1219200" y="2075309"/>
            <a:ext cx="6658380" cy="1202341"/>
          </a:xfrm>
          <a:custGeom>
            <a:avLst/>
            <a:gdLst>
              <a:gd name="connsiteX0" fmla="*/ 0 w 6658380"/>
              <a:gd name="connsiteY0" fmla="*/ 1194826 h 1202341"/>
              <a:gd name="connsiteX1" fmla="*/ 1014538 w 6658380"/>
              <a:gd name="connsiteY1" fmla="*/ 849155 h 1202341"/>
              <a:gd name="connsiteX2" fmla="*/ 1803624 w 6658380"/>
              <a:gd name="connsiteY2" fmla="*/ 766495 h 1202341"/>
              <a:gd name="connsiteX3" fmla="*/ 3517067 w 6658380"/>
              <a:gd name="connsiteY3" fmla="*/ 7 h 1202341"/>
              <a:gd name="connsiteX4" fmla="*/ 4884816 w 6658380"/>
              <a:gd name="connsiteY4" fmla="*/ 781524 h 1202341"/>
              <a:gd name="connsiteX5" fmla="*/ 5824204 w 6658380"/>
              <a:gd name="connsiteY5" fmla="*/ 826611 h 1202341"/>
              <a:gd name="connsiteX6" fmla="*/ 6658380 w 6658380"/>
              <a:gd name="connsiteY6" fmla="*/ 1202341 h 120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58380" h="1202341">
                <a:moveTo>
                  <a:pt x="0" y="1194826"/>
                </a:moveTo>
                <a:cubicBezTo>
                  <a:pt x="356967" y="1057684"/>
                  <a:pt x="713934" y="920543"/>
                  <a:pt x="1014538" y="849155"/>
                </a:cubicBezTo>
                <a:cubicBezTo>
                  <a:pt x="1315142" y="777766"/>
                  <a:pt x="1386536" y="908020"/>
                  <a:pt x="1803624" y="766495"/>
                </a:cubicBezTo>
                <a:cubicBezTo>
                  <a:pt x="2220712" y="624970"/>
                  <a:pt x="3003535" y="-2498"/>
                  <a:pt x="3517067" y="7"/>
                </a:cubicBezTo>
                <a:cubicBezTo>
                  <a:pt x="4030599" y="2512"/>
                  <a:pt x="4500293" y="643757"/>
                  <a:pt x="4884816" y="781524"/>
                </a:cubicBezTo>
                <a:cubicBezTo>
                  <a:pt x="5269339" y="919291"/>
                  <a:pt x="5528610" y="756475"/>
                  <a:pt x="5824204" y="826611"/>
                </a:cubicBezTo>
                <a:cubicBezTo>
                  <a:pt x="6119798" y="896747"/>
                  <a:pt x="6627067" y="1073341"/>
                  <a:pt x="6658380" y="1202341"/>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1" name="Freeform 120"/>
          <p:cNvSpPr/>
          <p:nvPr/>
        </p:nvSpPr>
        <p:spPr>
          <a:xfrm>
            <a:off x="1219200" y="2131064"/>
            <a:ext cx="6658380" cy="1202341"/>
          </a:xfrm>
          <a:custGeom>
            <a:avLst/>
            <a:gdLst>
              <a:gd name="connsiteX0" fmla="*/ 0 w 6658380"/>
              <a:gd name="connsiteY0" fmla="*/ 1194826 h 1202341"/>
              <a:gd name="connsiteX1" fmla="*/ 1014538 w 6658380"/>
              <a:gd name="connsiteY1" fmla="*/ 849155 h 1202341"/>
              <a:gd name="connsiteX2" fmla="*/ 1803624 w 6658380"/>
              <a:gd name="connsiteY2" fmla="*/ 766495 h 1202341"/>
              <a:gd name="connsiteX3" fmla="*/ 3517067 w 6658380"/>
              <a:gd name="connsiteY3" fmla="*/ 7 h 1202341"/>
              <a:gd name="connsiteX4" fmla="*/ 4884816 w 6658380"/>
              <a:gd name="connsiteY4" fmla="*/ 781524 h 1202341"/>
              <a:gd name="connsiteX5" fmla="*/ 5824204 w 6658380"/>
              <a:gd name="connsiteY5" fmla="*/ 826611 h 1202341"/>
              <a:gd name="connsiteX6" fmla="*/ 6658380 w 6658380"/>
              <a:gd name="connsiteY6" fmla="*/ 1202341 h 120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58380" h="1202341">
                <a:moveTo>
                  <a:pt x="0" y="1194826"/>
                </a:moveTo>
                <a:cubicBezTo>
                  <a:pt x="356967" y="1057684"/>
                  <a:pt x="713934" y="920543"/>
                  <a:pt x="1014538" y="849155"/>
                </a:cubicBezTo>
                <a:cubicBezTo>
                  <a:pt x="1315142" y="777766"/>
                  <a:pt x="1386536" y="908020"/>
                  <a:pt x="1803624" y="766495"/>
                </a:cubicBezTo>
                <a:cubicBezTo>
                  <a:pt x="2220712" y="624970"/>
                  <a:pt x="3003535" y="-2498"/>
                  <a:pt x="3517067" y="7"/>
                </a:cubicBezTo>
                <a:cubicBezTo>
                  <a:pt x="4030599" y="2512"/>
                  <a:pt x="4500293" y="643757"/>
                  <a:pt x="4884816" y="781524"/>
                </a:cubicBezTo>
                <a:cubicBezTo>
                  <a:pt x="5269339" y="919291"/>
                  <a:pt x="5528610" y="756475"/>
                  <a:pt x="5824204" y="826611"/>
                </a:cubicBezTo>
                <a:cubicBezTo>
                  <a:pt x="6119798" y="896747"/>
                  <a:pt x="6627067" y="1073341"/>
                  <a:pt x="6658380" y="1202341"/>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52" name="Picture 53" descr="Mod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flipH="1">
            <a:off x="2880104" y="2273929"/>
            <a:ext cx="304800" cy="72012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 name="Freeform 121"/>
          <p:cNvSpPr/>
          <p:nvPr/>
        </p:nvSpPr>
        <p:spPr>
          <a:xfrm>
            <a:off x="1219200" y="2189084"/>
            <a:ext cx="6658380" cy="1202341"/>
          </a:xfrm>
          <a:custGeom>
            <a:avLst/>
            <a:gdLst>
              <a:gd name="connsiteX0" fmla="*/ 0 w 6658380"/>
              <a:gd name="connsiteY0" fmla="*/ 1194826 h 1202341"/>
              <a:gd name="connsiteX1" fmla="*/ 1014538 w 6658380"/>
              <a:gd name="connsiteY1" fmla="*/ 849155 h 1202341"/>
              <a:gd name="connsiteX2" fmla="*/ 1803624 w 6658380"/>
              <a:gd name="connsiteY2" fmla="*/ 766495 h 1202341"/>
              <a:gd name="connsiteX3" fmla="*/ 3517067 w 6658380"/>
              <a:gd name="connsiteY3" fmla="*/ 7 h 1202341"/>
              <a:gd name="connsiteX4" fmla="*/ 4884816 w 6658380"/>
              <a:gd name="connsiteY4" fmla="*/ 781524 h 1202341"/>
              <a:gd name="connsiteX5" fmla="*/ 5824204 w 6658380"/>
              <a:gd name="connsiteY5" fmla="*/ 826611 h 1202341"/>
              <a:gd name="connsiteX6" fmla="*/ 6658380 w 6658380"/>
              <a:gd name="connsiteY6" fmla="*/ 1202341 h 120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58380" h="1202341">
                <a:moveTo>
                  <a:pt x="0" y="1194826"/>
                </a:moveTo>
                <a:cubicBezTo>
                  <a:pt x="356967" y="1057684"/>
                  <a:pt x="713934" y="920543"/>
                  <a:pt x="1014538" y="849155"/>
                </a:cubicBezTo>
                <a:cubicBezTo>
                  <a:pt x="1315142" y="777766"/>
                  <a:pt x="1386536" y="908020"/>
                  <a:pt x="1803624" y="766495"/>
                </a:cubicBezTo>
                <a:cubicBezTo>
                  <a:pt x="2220712" y="624970"/>
                  <a:pt x="3003535" y="-2498"/>
                  <a:pt x="3517067" y="7"/>
                </a:cubicBezTo>
                <a:cubicBezTo>
                  <a:pt x="4030599" y="2512"/>
                  <a:pt x="4500293" y="643757"/>
                  <a:pt x="4884816" y="781524"/>
                </a:cubicBezTo>
                <a:cubicBezTo>
                  <a:pt x="5269339" y="919291"/>
                  <a:pt x="5528610" y="756475"/>
                  <a:pt x="5824204" y="826611"/>
                </a:cubicBezTo>
                <a:cubicBezTo>
                  <a:pt x="6119798" y="896747"/>
                  <a:pt x="6627067" y="1073341"/>
                  <a:pt x="6658380" y="1202341"/>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3" name="Freeform 122"/>
          <p:cNvSpPr/>
          <p:nvPr/>
        </p:nvSpPr>
        <p:spPr>
          <a:xfrm>
            <a:off x="1228815" y="2230859"/>
            <a:ext cx="6658380" cy="1202341"/>
          </a:xfrm>
          <a:custGeom>
            <a:avLst/>
            <a:gdLst>
              <a:gd name="connsiteX0" fmla="*/ 0 w 6658380"/>
              <a:gd name="connsiteY0" fmla="*/ 1194826 h 1202341"/>
              <a:gd name="connsiteX1" fmla="*/ 1014538 w 6658380"/>
              <a:gd name="connsiteY1" fmla="*/ 849155 h 1202341"/>
              <a:gd name="connsiteX2" fmla="*/ 1803624 w 6658380"/>
              <a:gd name="connsiteY2" fmla="*/ 766495 h 1202341"/>
              <a:gd name="connsiteX3" fmla="*/ 3517067 w 6658380"/>
              <a:gd name="connsiteY3" fmla="*/ 7 h 1202341"/>
              <a:gd name="connsiteX4" fmla="*/ 4884816 w 6658380"/>
              <a:gd name="connsiteY4" fmla="*/ 781524 h 1202341"/>
              <a:gd name="connsiteX5" fmla="*/ 5824204 w 6658380"/>
              <a:gd name="connsiteY5" fmla="*/ 826611 h 1202341"/>
              <a:gd name="connsiteX6" fmla="*/ 6658380 w 6658380"/>
              <a:gd name="connsiteY6" fmla="*/ 1202341 h 120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58380" h="1202341">
                <a:moveTo>
                  <a:pt x="0" y="1194826"/>
                </a:moveTo>
                <a:cubicBezTo>
                  <a:pt x="356967" y="1057684"/>
                  <a:pt x="713934" y="920543"/>
                  <a:pt x="1014538" y="849155"/>
                </a:cubicBezTo>
                <a:cubicBezTo>
                  <a:pt x="1315142" y="777766"/>
                  <a:pt x="1386536" y="908020"/>
                  <a:pt x="1803624" y="766495"/>
                </a:cubicBezTo>
                <a:cubicBezTo>
                  <a:pt x="2220712" y="624970"/>
                  <a:pt x="3003535" y="-2498"/>
                  <a:pt x="3517067" y="7"/>
                </a:cubicBezTo>
                <a:cubicBezTo>
                  <a:pt x="4030599" y="2512"/>
                  <a:pt x="4500293" y="643757"/>
                  <a:pt x="4884816" y="781524"/>
                </a:cubicBezTo>
                <a:cubicBezTo>
                  <a:pt x="5269339" y="919291"/>
                  <a:pt x="5528610" y="756475"/>
                  <a:pt x="5824204" y="826611"/>
                </a:cubicBezTo>
                <a:cubicBezTo>
                  <a:pt x="6119798" y="896747"/>
                  <a:pt x="6627067" y="1073341"/>
                  <a:pt x="6658380" y="1202341"/>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86" name="Picture 51" descr="IP Ph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2826651"/>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 name="TextBox 88"/>
          <p:cNvSpPr txBox="1"/>
          <p:nvPr/>
        </p:nvSpPr>
        <p:spPr>
          <a:xfrm>
            <a:off x="7472776" y="3472190"/>
            <a:ext cx="833024" cy="261610"/>
          </a:xfrm>
          <a:prstGeom prst="rect">
            <a:avLst/>
          </a:prstGeom>
          <a:noFill/>
        </p:spPr>
        <p:txBody>
          <a:bodyPr wrap="none" rtlCol="0">
            <a:spAutoFit/>
          </a:bodyPr>
          <a:lstStyle/>
          <a:p>
            <a:r>
              <a:rPr lang="en-US" sz="1100" dirty="0" smtClean="0">
                <a:solidFill>
                  <a:srgbClr val="000000"/>
                </a:solidFill>
              </a:rPr>
              <a:t>IP Phones</a:t>
            </a:r>
            <a:endParaRPr lang="en-US" sz="1100" dirty="0">
              <a:solidFill>
                <a:srgbClr val="000000"/>
              </a:solidFill>
            </a:endParaRPr>
          </a:p>
        </p:txBody>
      </p:sp>
      <p:pic>
        <p:nvPicPr>
          <p:cNvPr id="110" name="Picture 51" descr="IP Ph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2979051"/>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1" name="Picture 51" descr="IP Ph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6200" y="3131451"/>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 name="Picture 51" descr="IP Ph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1243" y="2786390"/>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51" descr="IP Ph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3643" y="2938790"/>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51" descr="IP Ph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6043" y="3091190"/>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TextBox 35"/>
          <p:cNvSpPr txBox="1"/>
          <p:nvPr/>
        </p:nvSpPr>
        <p:spPr>
          <a:xfrm>
            <a:off x="767443" y="3472190"/>
            <a:ext cx="833024" cy="261610"/>
          </a:xfrm>
          <a:prstGeom prst="rect">
            <a:avLst/>
          </a:prstGeom>
          <a:noFill/>
        </p:spPr>
        <p:txBody>
          <a:bodyPr wrap="none" rtlCol="0">
            <a:spAutoFit/>
          </a:bodyPr>
          <a:lstStyle/>
          <a:p>
            <a:r>
              <a:rPr lang="en-US" sz="1100" dirty="0" smtClean="0">
                <a:solidFill>
                  <a:srgbClr val="000000"/>
                </a:solidFill>
              </a:rPr>
              <a:t>IP Phones</a:t>
            </a:r>
            <a:endParaRPr lang="en-US" sz="1100" dirty="0">
              <a:solidFill>
                <a:srgbClr val="000000"/>
              </a:solidFill>
            </a:endParaRPr>
          </a:p>
        </p:txBody>
      </p:sp>
      <p:cxnSp>
        <p:nvCxnSpPr>
          <p:cNvPr id="27" name="Straight Connector 26"/>
          <p:cNvCxnSpPr/>
          <p:nvPr/>
        </p:nvCxnSpPr>
        <p:spPr>
          <a:xfrm>
            <a:off x="7467600" y="3962400"/>
            <a:ext cx="838200" cy="0"/>
          </a:xfrm>
          <a:prstGeom prst="line">
            <a:avLst/>
          </a:prstGeom>
          <a:ln>
            <a:solidFill>
              <a:srgbClr val="FF6600"/>
            </a:solidFill>
          </a:ln>
        </p:spPr>
        <p:style>
          <a:lnRef idx="2">
            <a:schemeClr val="accent1"/>
          </a:lnRef>
          <a:fillRef idx="0">
            <a:schemeClr val="accent1"/>
          </a:fillRef>
          <a:effectRef idx="1">
            <a:schemeClr val="accent1"/>
          </a:effectRef>
          <a:fontRef idx="minor">
            <a:schemeClr val="tx1"/>
          </a:fontRef>
        </p:style>
      </p:cxnSp>
      <p:sp>
        <p:nvSpPr>
          <p:cNvPr id="124" name="TextBox 123"/>
          <p:cNvSpPr txBox="1"/>
          <p:nvPr/>
        </p:nvSpPr>
        <p:spPr>
          <a:xfrm>
            <a:off x="7500562" y="3947370"/>
            <a:ext cx="775178" cy="261610"/>
          </a:xfrm>
          <a:prstGeom prst="rect">
            <a:avLst/>
          </a:prstGeom>
          <a:noFill/>
        </p:spPr>
        <p:txBody>
          <a:bodyPr wrap="none" rtlCol="0">
            <a:spAutoFit/>
          </a:bodyPr>
          <a:lstStyle/>
          <a:p>
            <a:pPr algn="ctr"/>
            <a:r>
              <a:rPr lang="en-US" sz="1050" dirty="0" smtClean="0">
                <a:solidFill>
                  <a:srgbClr val="000000"/>
                </a:solidFill>
              </a:rPr>
              <a:t>VoIP Call</a:t>
            </a:r>
            <a:endParaRPr lang="en-US" sz="1050" dirty="0">
              <a:solidFill>
                <a:srgbClr val="000000"/>
              </a:solidFill>
            </a:endParaRPr>
          </a:p>
        </p:txBody>
      </p:sp>
      <p:pic>
        <p:nvPicPr>
          <p:cNvPr id="92" name="Picture 53" descr="Mod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flipH="1">
            <a:off x="6004304" y="2341956"/>
            <a:ext cx="304800" cy="72012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 name="Picture 105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20243" y="1601788"/>
            <a:ext cx="1152525"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5" name="Picture 37"/>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4581" y="2557790"/>
            <a:ext cx="525462" cy="414010"/>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6" name="Picture 37"/>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37338" y="2572820"/>
            <a:ext cx="525462" cy="414010"/>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 name="TextBox 62"/>
          <p:cNvSpPr txBox="1"/>
          <p:nvPr/>
        </p:nvSpPr>
        <p:spPr>
          <a:xfrm>
            <a:off x="2918714" y="2743200"/>
            <a:ext cx="1196086" cy="261610"/>
          </a:xfrm>
          <a:prstGeom prst="rect">
            <a:avLst/>
          </a:prstGeom>
          <a:noFill/>
        </p:spPr>
        <p:txBody>
          <a:bodyPr wrap="none" rtlCol="0">
            <a:spAutoFit/>
          </a:bodyPr>
          <a:lstStyle/>
          <a:p>
            <a:r>
              <a:rPr lang="en-US" sz="1100" dirty="0" smtClean="0">
                <a:solidFill>
                  <a:srgbClr val="000000"/>
                </a:solidFill>
              </a:rPr>
              <a:t>Satellite Modem</a:t>
            </a:r>
            <a:endParaRPr lang="en-US" sz="1100" dirty="0">
              <a:solidFill>
                <a:srgbClr val="000000"/>
              </a:solidFill>
            </a:endParaRPr>
          </a:p>
        </p:txBody>
      </p:sp>
      <p:sp>
        <p:nvSpPr>
          <p:cNvPr id="64" name="TextBox 63"/>
          <p:cNvSpPr txBox="1"/>
          <p:nvPr/>
        </p:nvSpPr>
        <p:spPr>
          <a:xfrm>
            <a:off x="5029200" y="2819400"/>
            <a:ext cx="1196086" cy="261610"/>
          </a:xfrm>
          <a:prstGeom prst="rect">
            <a:avLst/>
          </a:prstGeom>
          <a:noFill/>
        </p:spPr>
        <p:txBody>
          <a:bodyPr wrap="none" rtlCol="0">
            <a:spAutoFit/>
          </a:bodyPr>
          <a:lstStyle/>
          <a:p>
            <a:r>
              <a:rPr lang="en-US" sz="1100" dirty="0" smtClean="0">
                <a:solidFill>
                  <a:srgbClr val="000000"/>
                </a:solidFill>
              </a:rPr>
              <a:t>Satellite Modem</a:t>
            </a:r>
            <a:endParaRPr lang="en-US" sz="1100" dirty="0">
              <a:solidFill>
                <a:srgbClr val="000000"/>
              </a:solidFill>
            </a:endParaRPr>
          </a:p>
        </p:txBody>
      </p:sp>
    </p:spTree>
    <p:extLst>
      <p:ext uri="{BB962C8B-B14F-4D97-AF65-F5344CB8AC3E}">
        <p14:creationId xmlns:p14="http://schemas.microsoft.com/office/powerpoint/2010/main" val="3231664364"/>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500"/>
                                        <p:tgtEl>
                                          <p:spTgt spid="3">
                                            <p:txEl>
                                              <p:pRg st="2" end="2"/>
                                            </p:txEl>
                                          </p:spTgt>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childTnLst>
                          </p:cTn>
                        </p:par>
                        <p:par>
                          <p:cTn id="25" fill="hold">
                            <p:stCondLst>
                              <p:cond delay="1500"/>
                            </p:stCondLst>
                            <p:childTnLst>
                              <p:par>
                                <p:cTn id="26" presetID="10" presetClass="entr" presetSubtype="0" fill="hold" grpId="0" nodeType="after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fade">
                                      <p:cBhvr>
                                        <p:cTn id="28" dur="500"/>
                                        <p:tgtEl>
                                          <p:spTgt spid="21"/>
                                        </p:tgtEl>
                                      </p:cBhvr>
                                    </p:animEffect>
                                  </p:childTnLst>
                                </p:cTn>
                              </p:par>
                              <p:par>
                                <p:cTn id="29" presetID="1" presetClass="emph" presetSubtype="2" fill="hold" nodeType="withEffect">
                                  <p:stCondLst>
                                    <p:cond delay="0"/>
                                  </p:stCondLst>
                                  <p:childTnLst>
                                    <p:animClr clrSpc="rgb" dir="cw">
                                      <p:cBhvr>
                                        <p:cTn id="30" dur="1000" fill="hold"/>
                                        <p:tgtEl>
                                          <p:spTgt spid="7"/>
                                        </p:tgtEl>
                                        <p:attrNameLst>
                                          <p:attrName>fillcolor</p:attrName>
                                        </p:attrNameLst>
                                      </p:cBhvr>
                                      <p:to>
                                        <a:schemeClr val="accent2"/>
                                      </p:to>
                                    </p:animClr>
                                    <p:set>
                                      <p:cBhvr>
                                        <p:cTn id="31" dur="1000" fill="hold"/>
                                        <p:tgtEl>
                                          <p:spTgt spid="7"/>
                                        </p:tgtEl>
                                        <p:attrNameLst>
                                          <p:attrName>fill.type</p:attrName>
                                        </p:attrNameLst>
                                      </p:cBhvr>
                                      <p:to>
                                        <p:strVal val="solid"/>
                                      </p:to>
                                    </p:set>
                                    <p:set>
                                      <p:cBhvr>
                                        <p:cTn id="32" dur="1000" fill="hold"/>
                                        <p:tgtEl>
                                          <p:spTgt spid="7"/>
                                        </p:tgtEl>
                                        <p:attrNameLst>
                                          <p:attrName>fill.on</p:attrName>
                                        </p:attrNameLst>
                                      </p:cBhvr>
                                      <p:to>
                                        <p:strVal val="true"/>
                                      </p:to>
                                    </p:set>
                                  </p:childTnLst>
                                </p:cTn>
                              </p:par>
                              <p:par>
                                <p:cTn id="33" presetID="1" presetClass="emph" presetSubtype="2" fill="hold" nodeType="withEffect">
                                  <p:stCondLst>
                                    <p:cond delay="0"/>
                                  </p:stCondLst>
                                  <p:childTnLst>
                                    <p:animClr clrSpc="rgb" dir="cw">
                                      <p:cBhvr>
                                        <p:cTn id="34" dur="1000" fill="hold"/>
                                        <p:tgtEl>
                                          <p:spTgt spid="102"/>
                                        </p:tgtEl>
                                        <p:attrNameLst>
                                          <p:attrName>fillcolor</p:attrName>
                                        </p:attrNameLst>
                                      </p:cBhvr>
                                      <p:to>
                                        <a:schemeClr val="accent2"/>
                                      </p:to>
                                    </p:animClr>
                                    <p:set>
                                      <p:cBhvr>
                                        <p:cTn id="35" dur="1000" fill="hold"/>
                                        <p:tgtEl>
                                          <p:spTgt spid="102"/>
                                        </p:tgtEl>
                                        <p:attrNameLst>
                                          <p:attrName>fill.type</p:attrName>
                                        </p:attrNameLst>
                                      </p:cBhvr>
                                      <p:to>
                                        <p:strVal val="solid"/>
                                      </p:to>
                                    </p:set>
                                    <p:set>
                                      <p:cBhvr>
                                        <p:cTn id="36" dur="1000" fill="hold"/>
                                        <p:tgtEl>
                                          <p:spTgt spid="102"/>
                                        </p:tgtEl>
                                        <p:attrNameLst>
                                          <p:attrName>fill.on</p:attrName>
                                        </p:attrNameLst>
                                      </p:cBhvr>
                                      <p:to>
                                        <p:strVal val="true"/>
                                      </p:to>
                                    </p:set>
                                  </p:childTnLst>
                                </p:cTn>
                              </p:par>
                            </p:childTnLst>
                          </p:cTn>
                        </p:par>
                        <p:par>
                          <p:cTn id="37" fill="hold">
                            <p:stCondLst>
                              <p:cond delay="2500"/>
                            </p:stCondLst>
                            <p:childTnLst>
                              <p:par>
                                <p:cTn id="38" presetID="10" presetClass="entr" presetSubtype="0" fill="hold" grpId="0" nodeType="afterEffect">
                                  <p:stCondLst>
                                    <p:cond delay="0"/>
                                  </p:stCondLst>
                                  <p:childTnLst>
                                    <p:set>
                                      <p:cBhvr>
                                        <p:cTn id="39" dur="1" fill="hold">
                                          <p:stCondLst>
                                            <p:cond delay="0"/>
                                          </p:stCondLst>
                                        </p:cTn>
                                        <p:tgtEl>
                                          <p:spTgt spid="118"/>
                                        </p:tgtEl>
                                        <p:attrNameLst>
                                          <p:attrName>style.visibility</p:attrName>
                                        </p:attrNameLst>
                                      </p:cBhvr>
                                      <p:to>
                                        <p:strVal val="visible"/>
                                      </p:to>
                                    </p:set>
                                    <p:animEffect transition="in" filter="fade">
                                      <p:cBhvr>
                                        <p:cTn id="40" dur="500"/>
                                        <p:tgtEl>
                                          <p:spTgt spid="118"/>
                                        </p:tgtEl>
                                      </p:cBhvr>
                                    </p:animEffect>
                                  </p:childTnLst>
                                </p:cTn>
                              </p:par>
                              <p:par>
                                <p:cTn id="41" presetID="1" presetClass="emph" presetSubtype="2" fill="hold" nodeType="withEffect">
                                  <p:stCondLst>
                                    <p:cond delay="0"/>
                                  </p:stCondLst>
                                  <p:childTnLst>
                                    <p:animClr clrSpc="rgb" dir="cw">
                                      <p:cBhvr>
                                        <p:cTn id="42" dur="1000" fill="hold"/>
                                        <p:tgtEl>
                                          <p:spTgt spid="79"/>
                                        </p:tgtEl>
                                        <p:attrNameLst>
                                          <p:attrName>fillcolor</p:attrName>
                                        </p:attrNameLst>
                                      </p:cBhvr>
                                      <p:to>
                                        <a:srgbClr val="BFDD07"/>
                                      </p:to>
                                    </p:animClr>
                                    <p:set>
                                      <p:cBhvr>
                                        <p:cTn id="43" dur="1000" fill="hold"/>
                                        <p:tgtEl>
                                          <p:spTgt spid="79"/>
                                        </p:tgtEl>
                                        <p:attrNameLst>
                                          <p:attrName>fill.type</p:attrName>
                                        </p:attrNameLst>
                                      </p:cBhvr>
                                      <p:to>
                                        <p:strVal val="solid"/>
                                      </p:to>
                                    </p:set>
                                    <p:set>
                                      <p:cBhvr>
                                        <p:cTn id="44" dur="1000" fill="hold"/>
                                        <p:tgtEl>
                                          <p:spTgt spid="79"/>
                                        </p:tgtEl>
                                        <p:attrNameLst>
                                          <p:attrName>fill.on</p:attrName>
                                        </p:attrNameLst>
                                      </p:cBhvr>
                                      <p:to>
                                        <p:strVal val="true"/>
                                      </p:to>
                                    </p:set>
                                  </p:childTnLst>
                                </p:cTn>
                              </p:par>
                            </p:childTnLst>
                          </p:cTn>
                        </p:par>
                        <p:par>
                          <p:cTn id="45" fill="hold">
                            <p:stCondLst>
                              <p:cond delay="3500"/>
                            </p:stCondLst>
                            <p:childTnLst>
                              <p:par>
                                <p:cTn id="46" presetID="10" presetClass="entr" presetSubtype="0" fill="hold" grpId="0" nodeType="afterEffect">
                                  <p:stCondLst>
                                    <p:cond delay="0"/>
                                  </p:stCondLst>
                                  <p:childTnLst>
                                    <p:set>
                                      <p:cBhvr>
                                        <p:cTn id="47" dur="1" fill="hold">
                                          <p:stCondLst>
                                            <p:cond delay="0"/>
                                          </p:stCondLst>
                                        </p:cTn>
                                        <p:tgtEl>
                                          <p:spTgt spid="119"/>
                                        </p:tgtEl>
                                        <p:attrNameLst>
                                          <p:attrName>style.visibility</p:attrName>
                                        </p:attrNameLst>
                                      </p:cBhvr>
                                      <p:to>
                                        <p:strVal val="visible"/>
                                      </p:to>
                                    </p:set>
                                    <p:animEffect transition="in" filter="fade">
                                      <p:cBhvr>
                                        <p:cTn id="48" dur="500"/>
                                        <p:tgtEl>
                                          <p:spTgt spid="119"/>
                                        </p:tgtEl>
                                      </p:cBhvr>
                                    </p:animEffect>
                                  </p:childTnLst>
                                </p:cTn>
                              </p:par>
                              <p:par>
                                <p:cTn id="49" presetID="1" presetClass="emph" presetSubtype="2" fill="hold" nodeType="withEffect">
                                  <p:stCondLst>
                                    <p:cond delay="0"/>
                                  </p:stCondLst>
                                  <p:childTnLst>
                                    <p:animClr clrSpc="rgb" dir="cw">
                                      <p:cBhvr>
                                        <p:cTn id="50" dur="1000" fill="hold"/>
                                        <p:tgtEl>
                                          <p:spTgt spid="80"/>
                                        </p:tgtEl>
                                        <p:attrNameLst>
                                          <p:attrName>fillcolor</p:attrName>
                                        </p:attrNameLst>
                                      </p:cBhvr>
                                      <p:to>
                                        <a:srgbClr val="FFFF00"/>
                                      </p:to>
                                    </p:animClr>
                                    <p:set>
                                      <p:cBhvr>
                                        <p:cTn id="51" dur="1000" fill="hold"/>
                                        <p:tgtEl>
                                          <p:spTgt spid="80"/>
                                        </p:tgtEl>
                                        <p:attrNameLst>
                                          <p:attrName>fill.type</p:attrName>
                                        </p:attrNameLst>
                                      </p:cBhvr>
                                      <p:to>
                                        <p:strVal val="solid"/>
                                      </p:to>
                                    </p:set>
                                    <p:set>
                                      <p:cBhvr>
                                        <p:cTn id="52" dur="1000" fill="hold"/>
                                        <p:tgtEl>
                                          <p:spTgt spid="80"/>
                                        </p:tgtEl>
                                        <p:attrNameLst>
                                          <p:attrName>fill.on</p:attrName>
                                        </p:attrNameLst>
                                      </p:cBhvr>
                                      <p:to>
                                        <p:strVal val="true"/>
                                      </p:to>
                                    </p:set>
                                  </p:childTnLst>
                                </p:cTn>
                              </p:par>
                              <p:par>
                                <p:cTn id="53" presetID="1" presetClass="emph" presetSubtype="2" fill="hold" nodeType="withEffect">
                                  <p:stCondLst>
                                    <p:cond delay="0"/>
                                  </p:stCondLst>
                                  <p:childTnLst>
                                    <p:animClr clrSpc="rgb" dir="cw">
                                      <p:cBhvr>
                                        <p:cTn id="54" dur="1000" fill="hold"/>
                                        <p:tgtEl>
                                          <p:spTgt spid="103"/>
                                        </p:tgtEl>
                                        <p:attrNameLst>
                                          <p:attrName>fillcolor</p:attrName>
                                        </p:attrNameLst>
                                      </p:cBhvr>
                                      <p:to>
                                        <a:srgbClr val="BFDD07"/>
                                      </p:to>
                                    </p:animClr>
                                    <p:set>
                                      <p:cBhvr>
                                        <p:cTn id="55" dur="1000" fill="hold"/>
                                        <p:tgtEl>
                                          <p:spTgt spid="103"/>
                                        </p:tgtEl>
                                        <p:attrNameLst>
                                          <p:attrName>fill.type</p:attrName>
                                        </p:attrNameLst>
                                      </p:cBhvr>
                                      <p:to>
                                        <p:strVal val="solid"/>
                                      </p:to>
                                    </p:set>
                                    <p:set>
                                      <p:cBhvr>
                                        <p:cTn id="56" dur="1000" fill="hold"/>
                                        <p:tgtEl>
                                          <p:spTgt spid="103"/>
                                        </p:tgtEl>
                                        <p:attrNameLst>
                                          <p:attrName>fill.on</p:attrName>
                                        </p:attrNameLst>
                                      </p:cBhvr>
                                      <p:to>
                                        <p:strVal val="true"/>
                                      </p:to>
                                    </p:set>
                                  </p:childTnLst>
                                </p:cTn>
                              </p:par>
                            </p:childTnLst>
                          </p:cTn>
                        </p:par>
                        <p:par>
                          <p:cTn id="57" fill="hold">
                            <p:stCondLst>
                              <p:cond delay="4500"/>
                            </p:stCondLst>
                            <p:childTnLst>
                              <p:par>
                                <p:cTn id="58" presetID="10" presetClass="entr" presetSubtype="0" fill="hold" grpId="0" nodeType="afterEffect">
                                  <p:stCondLst>
                                    <p:cond delay="0"/>
                                  </p:stCondLst>
                                  <p:childTnLst>
                                    <p:set>
                                      <p:cBhvr>
                                        <p:cTn id="59" dur="1" fill="hold">
                                          <p:stCondLst>
                                            <p:cond delay="0"/>
                                          </p:stCondLst>
                                        </p:cTn>
                                        <p:tgtEl>
                                          <p:spTgt spid="120"/>
                                        </p:tgtEl>
                                        <p:attrNameLst>
                                          <p:attrName>style.visibility</p:attrName>
                                        </p:attrNameLst>
                                      </p:cBhvr>
                                      <p:to>
                                        <p:strVal val="visible"/>
                                      </p:to>
                                    </p:set>
                                    <p:animEffect transition="in" filter="fade">
                                      <p:cBhvr>
                                        <p:cTn id="60" dur="500"/>
                                        <p:tgtEl>
                                          <p:spTgt spid="120"/>
                                        </p:tgtEl>
                                      </p:cBhvr>
                                    </p:animEffect>
                                  </p:childTnLst>
                                </p:cTn>
                              </p:par>
                              <p:par>
                                <p:cTn id="61" presetID="1" presetClass="emph" presetSubtype="2" fill="hold" nodeType="withEffect">
                                  <p:stCondLst>
                                    <p:cond delay="0"/>
                                  </p:stCondLst>
                                  <p:childTnLst>
                                    <p:animClr clrSpc="rgb" dir="cw">
                                      <p:cBhvr>
                                        <p:cTn id="62" dur="1000" fill="hold"/>
                                        <p:tgtEl>
                                          <p:spTgt spid="81"/>
                                        </p:tgtEl>
                                        <p:attrNameLst>
                                          <p:attrName>fillcolor</p:attrName>
                                        </p:attrNameLst>
                                      </p:cBhvr>
                                      <p:to>
                                        <a:srgbClr val="FFFF00"/>
                                      </p:to>
                                    </p:animClr>
                                    <p:set>
                                      <p:cBhvr>
                                        <p:cTn id="63" dur="1000" fill="hold"/>
                                        <p:tgtEl>
                                          <p:spTgt spid="81"/>
                                        </p:tgtEl>
                                        <p:attrNameLst>
                                          <p:attrName>fill.type</p:attrName>
                                        </p:attrNameLst>
                                      </p:cBhvr>
                                      <p:to>
                                        <p:strVal val="solid"/>
                                      </p:to>
                                    </p:set>
                                    <p:set>
                                      <p:cBhvr>
                                        <p:cTn id="64" dur="1000" fill="hold"/>
                                        <p:tgtEl>
                                          <p:spTgt spid="81"/>
                                        </p:tgtEl>
                                        <p:attrNameLst>
                                          <p:attrName>fill.on</p:attrName>
                                        </p:attrNameLst>
                                      </p:cBhvr>
                                      <p:to>
                                        <p:strVal val="true"/>
                                      </p:to>
                                    </p:set>
                                  </p:childTnLst>
                                </p:cTn>
                              </p:par>
                            </p:childTnLst>
                          </p:cTn>
                        </p:par>
                        <p:par>
                          <p:cTn id="65" fill="hold">
                            <p:stCondLst>
                              <p:cond delay="5500"/>
                            </p:stCondLst>
                            <p:childTnLst>
                              <p:par>
                                <p:cTn id="66" presetID="10" presetClass="entr" presetSubtype="0" fill="hold" grpId="0" nodeType="afterEffect">
                                  <p:stCondLst>
                                    <p:cond delay="0"/>
                                  </p:stCondLst>
                                  <p:childTnLst>
                                    <p:set>
                                      <p:cBhvr>
                                        <p:cTn id="67" dur="1" fill="hold">
                                          <p:stCondLst>
                                            <p:cond delay="0"/>
                                          </p:stCondLst>
                                        </p:cTn>
                                        <p:tgtEl>
                                          <p:spTgt spid="121"/>
                                        </p:tgtEl>
                                        <p:attrNameLst>
                                          <p:attrName>style.visibility</p:attrName>
                                        </p:attrNameLst>
                                      </p:cBhvr>
                                      <p:to>
                                        <p:strVal val="visible"/>
                                      </p:to>
                                    </p:set>
                                    <p:animEffect transition="in" filter="fade">
                                      <p:cBhvr>
                                        <p:cTn id="68" dur="500"/>
                                        <p:tgtEl>
                                          <p:spTgt spid="121"/>
                                        </p:tgtEl>
                                      </p:cBhvr>
                                    </p:animEffect>
                                  </p:childTnLst>
                                </p:cTn>
                              </p:par>
                              <p:par>
                                <p:cTn id="69" presetID="1" presetClass="emph" presetSubtype="2" fill="hold" nodeType="withEffect">
                                  <p:stCondLst>
                                    <p:cond delay="0"/>
                                  </p:stCondLst>
                                  <p:childTnLst>
                                    <p:animClr clrSpc="rgb" dir="cw">
                                      <p:cBhvr>
                                        <p:cTn id="70" dur="1000" fill="hold"/>
                                        <p:tgtEl>
                                          <p:spTgt spid="82"/>
                                        </p:tgtEl>
                                        <p:attrNameLst>
                                          <p:attrName>fillcolor</p:attrName>
                                        </p:attrNameLst>
                                      </p:cBhvr>
                                      <p:to>
                                        <a:srgbClr val="FFC10F"/>
                                      </p:to>
                                    </p:animClr>
                                    <p:set>
                                      <p:cBhvr>
                                        <p:cTn id="71" dur="1000" fill="hold"/>
                                        <p:tgtEl>
                                          <p:spTgt spid="82"/>
                                        </p:tgtEl>
                                        <p:attrNameLst>
                                          <p:attrName>fill.type</p:attrName>
                                        </p:attrNameLst>
                                      </p:cBhvr>
                                      <p:to>
                                        <p:strVal val="solid"/>
                                      </p:to>
                                    </p:set>
                                    <p:set>
                                      <p:cBhvr>
                                        <p:cTn id="72" dur="1000" fill="hold"/>
                                        <p:tgtEl>
                                          <p:spTgt spid="82"/>
                                        </p:tgtEl>
                                        <p:attrNameLst>
                                          <p:attrName>fill.on</p:attrName>
                                        </p:attrNameLst>
                                      </p:cBhvr>
                                      <p:to>
                                        <p:strVal val="true"/>
                                      </p:to>
                                    </p:set>
                                  </p:childTnLst>
                                </p:cTn>
                              </p:par>
                            </p:childTnLst>
                          </p:cTn>
                        </p:par>
                        <p:par>
                          <p:cTn id="73" fill="hold">
                            <p:stCondLst>
                              <p:cond delay="6500"/>
                            </p:stCondLst>
                            <p:childTnLst>
                              <p:par>
                                <p:cTn id="74" presetID="10" presetClass="entr" presetSubtype="0" fill="hold" grpId="0" nodeType="afterEffect">
                                  <p:stCondLst>
                                    <p:cond delay="0"/>
                                  </p:stCondLst>
                                  <p:childTnLst>
                                    <p:set>
                                      <p:cBhvr>
                                        <p:cTn id="75" dur="1" fill="hold">
                                          <p:stCondLst>
                                            <p:cond delay="0"/>
                                          </p:stCondLst>
                                        </p:cTn>
                                        <p:tgtEl>
                                          <p:spTgt spid="122"/>
                                        </p:tgtEl>
                                        <p:attrNameLst>
                                          <p:attrName>style.visibility</p:attrName>
                                        </p:attrNameLst>
                                      </p:cBhvr>
                                      <p:to>
                                        <p:strVal val="visible"/>
                                      </p:to>
                                    </p:set>
                                    <p:animEffect transition="in" filter="fade">
                                      <p:cBhvr>
                                        <p:cTn id="76" dur="500"/>
                                        <p:tgtEl>
                                          <p:spTgt spid="122"/>
                                        </p:tgtEl>
                                      </p:cBhvr>
                                    </p:animEffect>
                                  </p:childTnLst>
                                </p:cTn>
                              </p:par>
                              <p:par>
                                <p:cTn id="77" presetID="1" presetClass="emph" presetSubtype="2" fill="hold" nodeType="withEffect">
                                  <p:stCondLst>
                                    <p:cond delay="0"/>
                                  </p:stCondLst>
                                  <p:childTnLst>
                                    <p:animClr clrSpc="rgb" dir="cw">
                                      <p:cBhvr>
                                        <p:cTn id="78" dur="1000" fill="hold"/>
                                        <p:tgtEl>
                                          <p:spTgt spid="83"/>
                                        </p:tgtEl>
                                        <p:attrNameLst>
                                          <p:attrName>fillcolor</p:attrName>
                                        </p:attrNameLst>
                                      </p:cBhvr>
                                      <p:to>
                                        <a:srgbClr val="FF5B0C"/>
                                      </p:to>
                                    </p:animClr>
                                    <p:set>
                                      <p:cBhvr>
                                        <p:cTn id="79" dur="1000" fill="hold"/>
                                        <p:tgtEl>
                                          <p:spTgt spid="83"/>
                                        </p:tgtEl>
                                        <p:attrNameLst>
                                          <p:attrName>fill.type</p:attrName>
                                        </p:attrNameLst>
                                      </p:cBhvr>
                                      <p:to>
                                        <p:strVal val="solid"/>
                                      </p:to>
                                    </p:set>
                                    <p:set>
                                      <p:cBhvr>
                                        <p:cTn id="80" dur="1000" fill="hold"/>
                                        <p:tgtEl>
                                          <p:spTgt spid="83"/>
                                        </p:tgtEl>
                                        <p:attrNameLst>
                                          <p:attrName>fill.on</p:attrName>
                                        </p:attrNameLst>
                                      </p:cBhvr>
                                      <p:to>
                                        <p:strVal val="true"/>
                                      </p:to>
                                    </p:set>
                                  </p:childTnLst>
                                </p:cTn>
                              </p:par>
                            </p:childTnLst>
                          </p:cTn>
                        </p:par>
                        <p:par>
                          <p:cTn id="81" fill="hold">
                            <p:stCondLst>
                              <p:cond delay="7500"/>
                            </p:stCondLst>
                            <p:childTnLst>
                              <p:par>
                                <p:cTn id="82" presetID="10" presetClass="entr" presetSubtype="0" fill="hold" grpId="0" nodeType="afterEffect">
                                  <p:stCondLst>
                                    <p:cond delay="0"/>
                                  </p:stCondLst>
                                  <p:childTnLst>
                                    <p:set>
                                      <p:cBhvr>
                                        <p:cTn id="83" dur="1" fill="hold">
                                          <p:stCondLst>
                                            <p:cond delay="0"/>
                                          </p:stCondLst>
                                        </p:cTn>
                                        <p:tgtEl>
                                          <p:spTgt spid="123"/>
                                        </p:tgtEl>
                                        <p:attrNameLst>
                                          <p:attrName>style.visibility</p:attrName>
                                        </p:attrNameLst>
                                      </p:cBhvr>
                                      <p:to>
                                        <p:strVal val="visible"/>
                                      </p:to>
                                    </p:set>
                                    <p:animEffect transition="in" filter="fade">
                                      <p:cBhvr>
                                        <p:cTn id="84" dur="500"/>
                                        <p:tgtEl>
                                          <p:spTgt spid="123"/>
                                        </p:tgtEl>
                                      </p:cBhvr>
                                    </p:animEffect>
                                  </p:childTnLst>
                                </p:cTn>
                              </p:par>
                              <p:par>
                                <p:cTn id="85" presetID="1" presetClass="emph" presetSubtype="2" fill="hold" nodeType="withEffect">
                                  <p:stCondLst>
                                    <p:cond delay="0"/>
                                  </p:stCondLst>
                                  <p:childTnLst>
                                    <p:animClr clrSpc="rgb" dir="cw">
                                      <p:cBhvr>
                                        <p:cTn id="86" dur="1000" fill="hold"/>
                                        <p:tgtEl>
                                          <p:spTgt spid="84"/>
                                        </p:tgtEl>
                                        <p:attrNameLst>
                                          <p:attrName>fillcolor</p:attrName>
                                        </p:attrNameLst>
                                      </p:cBhvr>
                                      <p:to>
                                        <a:srgbClr val="FF0000"/>
                                      </p:to>
                                    </p:animClr>
                                    <p:set>
                                      <p:cBhvr>
                                        <p:cTn id="87" dur="1000" fill="hold"/>
                                        <p:tgtEl>
                                          <p:spTgt spid="84"/>
                                        </p:tgtEl>
                                        <p:attrNameLst>
                                          <p:attrName>fill.type</p:attrName>
                                        </p:attrNameLst>
                                      </p:cBhvr>
                                      <p:to>
                                        <p:strVal val="solid"/>
                                      </p:to>
                                    </p:set>
                                    <p:set>
                                      <p:cBhvr>
                                        <p:cTn id="88" dur="1000" fill="hold"/>
                                        <p:tgtEl>
                                          <p:spTgt spid="84"/>
                                        </p:tgtEl>
                                        <p:attrNameLst>
                                          <p:attrName>fill.on</p:attrName>
                                        </p:attrNameLst>
                                      </p:cBhvr>
                                      <p:to>
                                        <p:strVal val="true"/>
                                      </p:to>
                                    </p:set>
                                  </p:childTnLst>
                                </p:cTn>
                              </p:par>
                              <p:par>
                                <p:cTn id="89" presetID="1" presetClass="emph" presetSubtype="2" fill="hold" nodeType="withEffect">
                                  <p:stCondLst>
                                    <p:cond delay="0"/>
                                  </p:stCondLst>
                                  <p:childTnLst>
                                    <p:animClr clrSpc="rgb" dir="cw">
                                      <p:cBhvr>
                                        <p:cTn id="90" dur="1000" fill="hold"/>
                                        <p:tgtEl>
                                          <p:spTgt spid="104"/>
                                        </p:tgtEl>
                                        <p:attrNameLst>
                                          <p:attrName>fillcolor</p:attrName>
                                        </p:attrNameLst>
                                      </p:cBhvr>
                                      <p:to>
                                        <a:srgbClr val="FFFF00"/>
                                      </p:to>
                                    </p:animClr>
                                    <p:set>
                                      <p:cBhvr>
                                        <p:cTn id="91" dur="1000" fill="hold"/>
                                        <p:tgtEl>
                                          <p:spTgt spid="104"/>
                                        </p:tgtEl>
                                        <p:attrNameLst>
                                          <p:attrName>fill.type</p:attrName>
                                        </p:attrNameLst>
                                      </p:cBhvr>
                                      <p:to>
                                        <p:strVal val="solid"/>
                                      </p:to>
                                    </p:set>
                                    <p:set>
                                      <p:cBhvr>
                                        <p:cTn id="92" dur="1000" fill="hold"/>
                                        <p:tgtEl>
                                          <p:spTgt spid="104"/>
                                        </p:tgtEl>
                                        <p:attrNameLst>
                                          <p:attrName>fill.on</p:attrName>
                                        </p:attrNameLst>
                                      </p:cBhvr>
                                      <p:to>
                                        <p:strVal val="true"/>
                                      </p:to>
                                    </p:set>
                                  </p:childTnLst>
                                </p:cTn>
                              </p:par>
                            </p:childTnLst>
                          </p:cTn>
                        </p:par>
                        <p:par>
                          <p:cTn id="93" fill="hold">
                            <p:stCondLst>
                              <p:cond delay="8500"/>
                            </p:stCondLst>
                            <p:childTnLst>
                              <p:par>
                                <p:cTn id="94" presetID="10" presetClass="entr" presetSubtype="0" fill="hold" grpId="0" nodeType="afterEffect">
                                  <p:stCondLst>
                                    <p:cond delay="0"/>
                                  </p:stCondLst>
                                  <p:childTnLst>
                                    <p:set>
                                      <p:cBhvr>
                                        <p:cTn id="95" dur="1" fill="hold">
                                          <p:stCondLst>
                                            <p:cond delay="0"/>
                                          </p:stCondLst>
                                        </p:cTn>
                                        <p:tgtEl>
                                          <p:spTgt spid="3">
                                            <p:txEl>
                                              <p:pRg st="5" end="5"/>
                                            </p:txEl>
                                          </p:spTgt>
                                        </p:tgtEl>
                                        <p:attrNameLst>
                                          <p:attrName>style.visibility</p:attrName>
                                        </p:attrNameLst>
                                      </p:cBhvr>
                                      <p:to>
                                        <p:strVal val="visible"/>
                                      </p:to>
                                    </p:set>
                                    <p:animEffect transition="in" filter="fade">
                                      <p:cBhvr>
                                        <p:cTn id="9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21" grpId="0" animBg="1"/>
      <p:bldP spid="118" grpId="0" animBg="1"/>
      <p:bldP spid="119" grpId="0" animBg="1"/>
      <p:bldP spid="120" grpId="0" animBg="1"/>
      <p:bldP spid="121" grpId="0" animBg="1"/>
      <p:bldP spid="122" grpId="0" animBg="1"/>
      <p:bldP spid="12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1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0843" y="2463610"/>
            <a:ext cx="1676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smtClean="0"/>
              <a:t>VoIP over Satellite – the </a:t>
            </a:r>
            <a:r>
              <a:rPr lang="en-US" dirty="0" err="1" smtClean="0"/>
              <a:t>pps</a:t>
            </a:r>
            <a:r>
              <a:rPr lang="en-US" dirty="0" smtClean="0"/>
              <a:t> solution</a:t>
            </a:r>
            <a:endParaRPr lang="en-US" dirty="0"/>
          </a:p>
        </p:txBody>
      </p:sp>
      <p:sp>
        <p:nvSpPr>
          <p:cNvPr id="3" name="Text Placeholder 2"/>
          <p:cNvSpPr>
            <a:spLocks noGrp="1"/>
          </p:cNvSpPr>
          <p:nvPr>
            <p:ph type="body" sz="quarter" idx="10"/>
          </p:nvPr>
        </p:nvSpPr>
        <p:spPr>
          <a:xfrm>
            <a:off x="239713" y="4267200"/>
            <a:ext cx="8578850" cy="1676400"/>
          </a:xfrm>
        </p:spPr>
        <p:txBody>
          <a:bodyPr>
            <a:normAutofit fontScale="85000" lnSpcReduction="10000"/>
          </a:bodyPr>
          <a:lstStyle/>
          <a:p>
            <a:r>
              <a:rPr lang="en-US" dirty="0" smtClean="0"/>
              <a:t>Cisco IP multiplexing combines many smaller packets into one larger packet</a:t>
            </a:r>
          </a:p>
          <a:p>
            <a:pPr marL="692150" lvl="1" indent="-285750">
              <a:buFont typeface="Arial"/>
              <a:buChar char="•"/>
            </a:pPr>
            <a:r>
              <a:rPr lang="en-US" dirty="0" smtClean="0"/>
              <a:t>automatically engages when multiple packets are heading for the same destination</a:t>
            </a:r>
          </a:p>
          <a:p>
            <a:r>
              <a:rPr lang="en-US" dirty="0" smtClean="0"/>
              <a:t>Larger packets allow for increased packets-per-second efficiency</a:t>
            </a:r>
          </a:p>
          <a:p>
            <a:pPr marL="692150" lvl="1" indent="-285750">
              <a:buFont typeface="Arial"/>
              <a:buChar char="•"/>
            </a:pPr>
            <a:r>
              <a:rPr lang="en-US" dirty="0" smtClean="0"/>
              <a:t>Connecting additional VoIP calls does not increase packets-per-second</a:t>
            </a:r>
          </a:p>
          <a:p>
            <a:pPr marL="692150" lvl="1" indent="-285750">
              <a:buFont typeface="Arial"/>
              <a:buChar char="•"/>
            </a:pPr>
            <a:r>
              <a:rPr lang="en-US" dirty="0" smtClean="0"/>
              <a:t>Remaining packets-per-second makes bandwidth available for other applications</a:t>
            </a:r>
          </a:p>
        </p:txBody>
      </p:sp>
      <p:grpSp>
        <p:nvGrpSpPr>
          <p:cNvPr id="59" name="Group 38"/>
          <p:cNvGrpSpPr>
            <a:grpSpLocks noChangeAspect="1"/>
          </p:cNvGrpSpPr>
          <p:nvPr/>
        </p:nvGrpSpPr>
        <p:grpSpPr bwMode="auto">
          <a:xfrm rot="19796610">
            <a:off x="3444043" y="2207019"/>
            <a:ext cx="996303" cy="206375"/>
            <a:chOff x="3120" y="3600"/>
            <a:chExt cx="2112" cy="200"/>
          </a:xfrm>
        </p:grpSpPr>
        <p:sp>
          <p:nvSpPr>
            <p:cNvPr id="60" name="AutoShape 37"/>
            <p:cNvSpPr>
              <a:spLocks noChangeAspect="1" noChangeArrowheads="1" noTextEdit="1"/>
            </p:cNvSpPr>
            <p:nvPr/>
          </p:nvSpPr>
          <p:spPr bwMode="auto">
            <a:xfrm>
              <a:off x="3120" y="3600"/>
              <a:ext cx="211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61" name="Freeform 39"/>
            <p:cNvSpPr>
              <a:spLocks/>
            </p:cNvSpPr>
            <p:nvPr/>
          </p:nvSpPr>
          <p:spPr bwMode="auto">
            <a:xfrm>
              <a:off x="3134" y="3612"/>
              <a:ext cx="2084" cy="174"/>
            </a:xfrm>
            <a:custGeom>
              <a:avLst/>
              <a:gdLst>
                <a:gd name="T0" fmla="*/ 2058 w 2084"/>
                <a:gd name="T1" fmla="*/ 138 h 174"/>
                <a:gd name="T2" fmla="*/ 2018 w 2084"/>
                <a:gd name="T3" fmla="*/ 172 h 174"/>
                <a:gd name="T4" fmla="*/ 1972 w 2084"/>
                <a:gd name="T5" fmla="*/ 160 h 174"/>
                <a:gd name="T6" fmla="*/ 1934 w 2084"/>
                <a:gd name="T7" fmla="*/ 106 h 174"/>
                <a:gd name="T8" fmla="*/ 1894 w 2084"/>
                <a:gd name="T9" fmla="*/ 30 h 174"/>
                <a:gd name="T10" fmla="*/ 1844 w 2084"/>
                <a:gd name="T11" fmla="*/ 2 h 174"/>
                <a:gd name="T12" fmla="*/ 1800 w 2084"/>
                <a:gd name="T13" fmla="*/ 22 h 174"/>
                <a:gd name="T14" fmla="*/ 1774 w 2084"/>
                <a:gd name="T15" fmla="*/ 66 h 174"/>
                <a:gd name="T16" fmla="*/ 1732 w 2084"/>
                <a:gd name="T17" fmla="*/ 134 h 174"/>
                <a:gd name="T18" fmla="*/ 1676 w 2084"/>
                <a:gd name="T19" fmla="*/ 170 h 174"/>
                <a:gd name="T20" fmla="*/ 1646 w 2084"/>
                <a:gd name="T21" fmla="*/ 150 h 174"/>
                <a:gd name="T22" fmla="*/ 1608 w 2084"/>
                <a:gd name="T23" fmla="*/ 92 h 174"/>
                <a:gd name="T24" fmla="*/ 1574 w 2084"/>
                <a:gd name="T25" fmla="*/ 30 h 174"/>
                <a:gd name="T26" fmla="*/ 1530 w 2084"/>
                <a:gd name="T27" fmla="*/ 2 h 174"/>
                <a:gd name="T28" fmla="*/ 1486 w 2084"/>
                <a:gd name="T29" fmla="*/ 18 h 174"/>
                <a:gd name="T30" fmla="*/ 1448 w 2084"/>
                <a:gd name="T31" fmla="*/ 88 h 174"/>
                <a:gd name="T32" fmla="*/ 1418 w 2084"/>
                <a:gd name="T33" fmla="*/ 138 h 174"/>
                <a:gd name="T34" fmla="*/ 1388 w 2084"/>
                <a:gd name="T35" fmla="*/ 162 h 174"/>
                <a:gd name="T36" fmla="*/ 1350 w 2084"/>
                <a:gd name="T37" fmla="*/ 170 h 174"/>
                <a:gd name="T38" fmla="*/ 1302 w 2084"/>
                <a:gd name="T39" fmla="*/ 124 h 174"/>
                <a:gd name="T40" fmla="*/ 1254 w 2084"/>
                <a:gd name="T41" fmla="*/ 38 h 174"/>
                <a:gd name="T42" fmla="*/ 1216 w 2084"/>
                <a:gd name="T43" fmla="*/ 4 h 174"/>
                <a:gd name="T44" fmla="*/ 1174 w 2084"/>
                <a:gd name="T45" fmla="*/ 12 h 174"/>
                <a:gd name="T46" fmla="*/ 1142 w 2084"/>
                <a:gd name="T47" fmla="*/ 56 h 174"/>
                <a:gd name="T48" fmla="*/ 1108 w 2084"/>
                <a:gd name="T49" fmla="*/ 122 h 174"/>
                <a:gd name="T50" fmla="*/ 1062 w 2084"/>
                <a:gd name="T51" fmla="*/ 166 h 174"/>
                <a:gd name="T52" fmla="*/ 1032 w 2084"/>
                <a:gd name="T53" fmla="*/ 174 h 174"/>
                <a:gd name="T54" fmla="*/ 996 w 2084"/>
                <a:gd name="T55" fmla="*/ 150 h 174"/>
                <a:gd name="T56" fmla="*/ 958 w 2084"/>
                <a:gd name="T57" fmla="*/ 76 h 174"/>
                <a:gd name="T58" fmla="*/ 926 w 2084"/>
                <a:gd name="T59" fmla="*/ 24 h 174"/>
                <a:gd name="T60" fmla="*/ 902 w 2084"/>
                <a:gd name="T61" fmla="*/ 8 h 174"/>
                <a:gd name="T62" fmla="*/ 878 w 2084"/>
                <a:gd name="T63" fmla="*/ 4 h 174"/>
                <a:gd name="T64" fmla="*/ 852 w 2084"/>
                <a:gd name="T65" fmla="*/ 14 h 174"/>
                <a:gd name="T66" fmla="*/ 826 w 2084"/>
                <a:gd name="T67" fmla="*/ 40 h 174"/>
                <a:gd name="T68" fmla="*/ 788 w 2084"/>
                <a:gd name="T69" fmla="*/ 118 h 174"/>
                <a:gd name="T70" fmla="*/ 754 w 2084"/>
                <a:gd name="T71" fmla="*/ 160 h 174"/>
                <a:gd name="T72" fmla="*/ 738 w 2084"/>
                <a:gd name="T73" fmla="*/ 170 h 174"/>
                <a:gd name="T74" fmla="*/ 724 w 2084"/>
                <a:gd name="T75" fmla="*/ 174 h 174"/>
                <a:gd name="T76" fmla="*/ 692 w 2084"/>
                <a:gd name="T77" fmla="*/ 162 h 174"/>
                <a:gd name="T78" fmla="*/ 656 w 2084"/>
                <a:gd name="T79" fmla="*/ 116 h 174"/>
                <a:gd name="T80" fmla="*/ 608 w 2084"/>
                <a:gd name="T81" fmla="*/ 34 h 174"/>
                <a:gd name="T82" fmla="*/ 564 w 2084"/>
                <a:gd name="T83" fmla="*/ 4 h 174"/>
                <a:gd name="T84" fmla="*/ 526 w 2084"/>
                <a:gd name="T85" fmla="*/ 22 h 174"/>
                <a:gd name="T86" fmla="*/ 484 w 2084"/>
                <a:gd name="T87" fmla="*/ 80 h 174"/>
                <a:gd name="T88" fmla="*/ 450 w 2084"/>
                <a:gd name="T89" fmla="*/ 146 h 174"/>
                <a:gd name="T90" fmla="*/ 414 w 2084"/>
                <a:gd name="T91" fmla="*/ 170 h 174"/>
                <a:gd name="T92" fmla="*/ 378 w 2084"/>
                <a:gd name="T93" fmla="*/ 166 h 174"/>
                <a:gd name="T94" fmla="*/ 350 w 2084"/>
                <a:gd name="T95" fmla="*/ 144 h 174"/>
                <a:gd name="T96" fmla="*/ 318 w 2084"/>
                <a:gd name="T97" fmla="*/ 86 h 174"/>
                <a:gd name="T98" fmla="*/ 276 w 2084"/>
                <a:gd name="T99" fmla="*/ 22 h 174"/>
                <a:gd name="T100" fmla="*/ 240 w 2084"/>
                <a:gd name="T101" fmla="*/ 0 h 174"/>
                <a:gd name="T102" fmla="*/ 200 w 2084"/>
                <a:gd name="T103" fmla="*/ 18 h 174"/>
                <a:gd name="T104" fmla="*/ 166 w 2084"/>
                <a:gd name="T105" fmla="*/ 80 h 174"/>
                <a:gd name="T106" fmla="*/ 142 w 2084"/>
                <a:gd name="T107" fmla="*/ 132 h 174"/>
                <a:gd name="T108" fmla="*/ 96 w 2084"/>
                <a:gd name="T109" fmla="*/ 168 h 174"/>
                <a:gd name="T110" fmla="*/ 50 w 2084"/>
                <a:gd name="T111" fmla="*/ 166 h 174"/>
                <a:gd name="T112" fmla="*/ 14 w 2084"/>
                <a:gd name="T113" fmla="*/ 118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4"/>
                <a:gd name="T172" fmla="*/ 0 h 174"/>
                <a:gd name="T173" fmla="*/ 2084 w 2084"/>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4" h="174">
                  <a:moveTo>
                    <a:pt x="2084" y="84"/>
                  </a:moveTo>
                  <a:lnTo>
                    <a:pt x="2074" y="108"/>
                  </a:lnTo>
                  <a:lnTo>
                    <a:pt x="2058" y="138"/>
                  </a:lnTo>
                  <a:lnTo>
                    <a:pt x="2048" y="152"/>
                  </a:lnTo>
                  <a:lnTo>
                    <a:pt x="2034" y="164"/>
                  </a:lnTo>
                  <a:lnTo>
                    <a:pt x="2018" y="172"/>
                  </a:lnTo>
                  <a:lnTo>
                    <a:pt x="2002" y="172"/>
                  </a:lnTo>
                  <a:lnTo>
                    <a:pt x="1988" y="170"/>
                  </a:lnTo>
                  <a:lnTo>
                    <a:pt x="1972" y="160"/>
                  </a:lnTo>
                  <a:lnTo>
                    <a:pt x="1958" y="146"/>
                  </a:lnTo>
                  <a:lnTo>
                    <a:pt x="1946" y="130"/>
                  </a:lnTo>
                  <a:lnTo>
                    <a:pt x="1934" y="106"/>
                  </a:lnTo>
                  <a:lnTo>
                    <a:pt x="1922" y="78"/>
                  </a:lnTo>
                  <a:lnTo>
                    <a:pt x="1910" y="54"/>
                  </a:lnTo>
                  <a:lnTo>
                    <a:pt x="1894" y="30"/>
                  </a:lnTo>
                  <a:lnTo>
                    <a:pt x="1882" y="16"/>
                  </a:lnTo>
                  <a:lnTo>
                    <a:pt x="1864" y="6"/>
                  </a:lnTo>
                  <a:lnTo>
                    <a:pt x="1844" y="2"/>
                  </a:lnTo>
                  <a:lnTo>
                    <a:pt x="1834" y="4"/>
                  </a:lnTo>
                  <a:lnTo>
                    <a:pt x="1822" y="6"/>
                  </a:lnTo>
                  <a:lnTo>
                    <a:pt x="1800" y="22"/>
                  </a:lnTo>
                  <a:lnTo>
                    <a:pt x="1804" y="20"/>
                  </a:lnTo>
                  <a:lnTo>
                    <a:pt x="1788" y="38"/>
                  </a:lnTo>
                  <a:lnTo>
                    <a:pt x="1774" y="66"/>
                  </a:lnTo>
                  <a:lnTo>
                    <a:pt x="1760" y="90"/>
                  </a:lnTo>
                  <a:lnTo>
                    <a:pt x="1746" y="116"/>
                  </a:lnTo>
                  <a:lnTo>
                    <a:pt x="1732" y="134"/>
                  </a:lnTo>
                  <a:lnTo>
                    <a:pt x="1716" y="152"/>
                  </a:lnTo>
                  <a:lnTo>
                    <a:pt x="1698" y="164"/>
                  </a:lnTo>
                  <a:lnTo>
                    <a:pt x="1676" y="170"/>
                  </a:lnTo>
                  <a:lnTo>
                    <a:pt x="1662" y="164"/>
                  </a:lnTo>
                  <a:lnTo>
                    <a:pt x="1656" y="160"/>
                  </a:lnTo>
                  <a:lnTo>
                    <a:pt x="1646" y="150"/>
                  </a:lnTo>
                  <a:lnTo>
                    <a:pt x="1638" y="142"/>
                  </a:lnTo>
                  <a:lnTo>
                    <a:pt x="1624" y="122"/>
                  </a:lnTo>
                  <a:lnTo>
                    <a:pt x="1608" y="92"/>
                  </a:lnTo>
                  <a:lnTo>
                    <a:pt x="1600" y="74"/>
                  </a:lnTo>
                  <a:lnTo>
                    <a:pt x="1590" y="54"/>
                  </a:lnTo>
                  <a:lnTo>
                    <a:pt x="1574" y="30"/>
                  </a:lnTo>
                  <a:lnTo>
                    <a:pt x="1556" y="14"/>
                  </a:lnTo>
                  <a:lnTo>
                    <a:pt x="1544" y="6"/>
                  </a:lnTo>
                  <a:lnTo>
                    <a:pt x="1530" y="2"/>
                  </a:lnTo>
                  <a:lnTo>
                    <a:pt x="1514" y="2"/>
                  </a:lnTo>
                  <a:lnTo>
                    <a:pt x="1500" y="8"/>
                  </a:lnTo>
                  <a:lnTo>
                    <a:pt x="1486" y="18"/>
                  </a:lnTo>
                  <a:lnTo>
                    <a:pt x="1474" y="34"/>
                  </a:lnTo>
                  <a:lnTo>
                    <a:pt x="1462" y="56"/>
                  </a:lnTo>
                  <a:lnTo>
                    <a:pt x="1448" y="88"/>
                  </a:lnTo>
                  <a:lnTo>
                    <a:pt x="1434" y="114"/>
                  </a:lnTo>
                  <a:lnTo>
                    <a:pt x="1426" y="126"/>
                  </a:lnTo>
                  <a:lnTo>
                    <a:pt x="1418" y="138"/>
                  </a:lnTo>
                  <a:lnTo>
                    <a:pt x="1406" y="148"/>
                  </a:lnTo>
                  <a:lnTo>
                    <a:pt x="1402" y="154"/>
                  </a:lnTo>
                  <a:lnTo>
                    <a:pt x="1388" y="162"/>
                  </a:lnTo>
                  <a:lnTo>
                    <a:pt x="1374" y="170"/>
                  </a:lnTo>
                  <a:lnTo>
                    <a:pt x="1360" y="172"/>
                  </a:lnTo>
                  <a:lnTo>
                    <a:pt x="1350" y="170"/>
                  </a:lnTo>
                  <a:lnTo>
                    <a:pt x="1334" y="162"/>
                  </a:lnTo>
                  <a:lnTo>
                    <a:pt x="1318" y="150"/>
                  </a:lnTo>
                  <a:lnTo>
                    <a:pt x="1302" y="124"/>
                  </a:lnTo>
                  <a:lnTo>
                    <a:pt x="1280" y="84"/>
                  </a:lnTo>
                  <a:lnTo>
                    <a:pt x="1266" y="56"/>
                  </a:lnTo>
                  <a:lnTo>
                    <a:pt x="1254" y="38"/>
                  </a:lnTo>
                  <a:lnTo>
                    <a:pt x="1244" y="26"/>
                  </a:lnTo>
                  <a:lnTo>
                    <a:pt x="1226" y="8"/>
                  </a:lnTo>
                  <a:lnTo>
                    <a:pt x="1216" y="4"/>
                  </a:lnTo>
                  <a:lnTo>
                    <a:pt x="1204" y="0"/>
                  </a:lnTo>
                  <a:lnTo>
                    <a:pt x="1188" y="4"/>
                  </a:lnTo>
                  <a:lnTo>
                    <a:pt x="1174" y="12"/>
                  </a:lnTo>
                  <a:lnTo>
                    <a:pt x="1162" y="24"/>
                  </a:lnTo>
                  <a:lnTo>
                    <a:pt x="1152" y="38"/>
                  </a:lnTo>
                  <a:lnTo>
                    <a:pt x="1142" y="56"/>
                  </a:lnTo>
                  <a:lnTo>
                    <a:pt x="1132" y="76"/>
                  </a:lnTo>
                  <a:lnTo>
                    <a:pt x="1122" y="96"/>
                  </a:lnTo>
                  <a:lnTo>
                    <a:pt x="1108" y="122"/>
                  </a:lnTo>
                  <a:lnTo>
                    <a:pt x="1092" y="146"/>
                  </a:lnTo>
                  <a:lnTo>
                    <a:pt x="1078" y="158"/>
                  </a:lnTo>
                  <a:lnTo>
                    <a:pt x="1062" y="166"/>
                  </a:lnTo>
                  <a:lnTo>
                    <a:pt x="1054" y="170"/>
                  </a:lnTo>
                  <a:lnTo>
                    <a:pt x="1044" y="174"/>
                  </a:lnTo>
                  <a:lnTo>
                    <a:pt x="1032" y="174"/>
                  </a:lnTo>
                  <a:lnTo>
                    <a:pt x="1018" y="166"/>
                  </a:lnTo>
                  <a:lnTo>
                    <a:pt x="1004" y="158"/>
                  </a:lnTo>
                  <a:lnTo>
                    <a:pt x="996" y="150"/>
                  </a:lnTo>
                  <a:lnTo>
                    <a:pt x="990" y="138"/>
                  </a:lnTo>
                  <a:lnTo>
                    <a:pt x="972" y="106"/>
                  </a:lnTo>
                  <a:lnTo>
                    <a:pt x="958" y="76"/>
                  </a:lnTo>
                  <a:lnTo>
                    <a:pt x="950" y="56"/>
                  </a:lnTo>
                  <a:lnTo>
                    <a:pt x="940" y="42"/>
                  </a:lnTo>
                  <a:lnTo>
                    <a:pt x="926" y="24"/>
                  </a:lnTo>
                  <a:lnTo>
                    <a:pt x="916" y="14"/>
                  </a:lnTo>
                  <a:lnTo>
                    <a:pt x="910" y="12"/>
                  </a:lnTo>
                  <a:lnTo>
                    <a:pt x="902" y="8"/>
                  </a:lnTo>
                  <a:lnTo>
                    <a:pt x="896" y="4"/>
                  </a:lnTo>
                  <a:lnTo>
                    <a:pt x="888" y="2"/>
                  </a:lnTo>
                  <a:lnTo>
                    <a:pt x="878" y="4"/>
                  </a:lnTo>
                  <a:lnTo>
                    <a:pt x="870" y="6"/>
                  </a:lnTo>
                  <a:lnTo>
                    <a:pt x="860" y="10"/>
                  </a:lnTo>
                  <a:lnTo>
                    <a:pt x="852" y="14"/>
                  </a:lnTo>
                  <a:lnTo>
                    <a:pt x="846" y="18"/>
                  </a:lnTo>
                  <a:lnTo>
                    <a:pt x="838" y="26"/>
                  </a:lnTo>
                  <a:lnTo>
                    <a:pt x="826" y="40"/>
                  </a:lnTo>
                  <a:lnTo>
                    <a:pt x="812" y="64"/>
                  </a:lnTo>
                  <a:lnTo>
                    <a:pt x="800" y="94"/>
                  </a:lnTo>
                  <a:lnTo>
                    <a:pt x="788" y="118"/>
                  </a:lnTo>
                  <a:lnTo>
                    <a:pt x="780" y="132"/>
                  </a:lnTo>
                  <a:lnTo>
                    <a:pt x="770" y="146"/>
                  </a:lnTo>
                  <a:lnTo>
                    <a:pt x="754" y="160"/>
                  </a:lnTo>
                  <a:lnTo>
                    <a:pt x="746" y="166"/>
                  </a:lnTo>
                  <a:lnTo>
                    <a:pt x="740" y="168"/>
                  </a:lnTo>
                  <a:lnTo>
                    <a:pt x="738" y="170"/>
                  </a:lnTo>
                  <a:lnTo>
                    <a:pt x="742" y="168"/>
                  </a:lnTo>
                  <a:lnTo>
                    <a:pt x="732" y="172"/>
                  </a:lnTo>
                  <a:lnTo>
                    <a:pt x="724" y="174"/>
                  </a:lnTo>
                  <a:lnTo>
                    <a:pt x="710" y="172"/>
                  </a:lnTo>
                  <a:lnTo>
                    <a:pt x="700" y="168"/>
                  </a:lnTo>
                  <a:lnTo>
                    <a:pt x="692" y="162"/>
                  </a:lnTo>
                  <a:lnTo>
                    <a:pt x="682" y="154"/>
                  </a:lnTo>
                  <a:lnTo>
                    <a:pt x="666" y="134"/>
                  </a:lnTo>
                  <a:lnTo>
                    <a:pt x="656" y="116"/>
                  </a:lnTo>
                  <a:lnTo>
                    <a:pt x="640" y="88"/>
                  </a:lnTo>
                  <a:lnTo>
                    <a:pt x="624" y="56"/>
                  </a:lnTo>
                  <a:lnTo>
                    <a:pt x="608" y="34"/>
                  </a:lnTo>
                  <a:lnTo>
                    <a:pt x="590" y="12"/>
                  </a:lnTo>
                  <a:lnTo>
                    <a:pt x="578" y="8"/>
                  </a:lnTo>
                  <a:lnTo>
                    <a:pt x="564" y="4"/>
                  </a:lnTo>
                  <a:lnTo>
                    <a:pt x="544" y="8"/>
                  </a:lnTo>
                  <a:lnTo>
                    <a:pt x="530" y="18"/>
                  </a:lnTo>
                  <a:lnTo>
                    <a:pt x="526" y="22"/>
                  </a:lnTo>
                  <a:lnTo>
                    <a:pt x="510" y="40"/>
                  </a:lnTo>
                  <a:lnTo>
                    <a:pt x="494" y="62"/>
                  </a:lnTo>
                  <a:lnTo>
                    <a:pt x="484" y="80"/>
                  </a:lnTo>
                  <a:lnTo>
                    <a:pt x="474" y="102"/>
                  </a:lnTo>
                  <a:lnTo>
                    <a:pt x="464" y="124"/>
                  </a:lnTo>
                  <a:lnTo>
                    <a:pt x="450" y="146"/>
                  </a:lnTo>
                  <a:lnTo>
                    <a:pt x="432" y="160"/>
                  </a:lnTo>
                  <a:lnTo>
                    <a:pt x="422" y="166"/>
                  </a:lnTo>
                  <a:lnTo>
                    <a:pt x="414" y="170"/>
                  </a:lnTo>
                  <a:lnTo>
                    <a:pt x="404" y="172"/>
                  </a:lnTo>
                  <a:lnTo>
                    <a:pt x="390" y="170"/>
                  </a:lnTo>
                  <a:lnTo>
                    <a:pt x="378" y="166"/>
                  </a:lnTo>
                  <a:lnTo>
                    <a:pt x="368" y="160"/>
                  </a:lnTo>
                  <a:lnTo>
                    <a:pt x="356" y="150"/>
                  </a:lnTo>
                  <a:lnTo>
                    <a:pt x="350" y="144"/>
                  </a:lnTo>
                  <a:lnTo>
                    <a:pt x="342" y="128"/>
                  </a:lnTo>
                  <a:lnTo>
                    <a:pt x="332" y="112"/>
                  </a:lnTo>
                  <a:lnTo>
                    <a:pt x="318" y="86"/>
                  </a:lnTo>
                  <a:lnTo>
                    <a:pt x="306" y="64"/>
                  </a:lnTo>
                  <a:lnTo>
                    <a:pt x="292" y="42"/>
                  </a:lnTo>
                  <a:lnTo>
                    <a:pt x="276" y="22"/>
                  </a:lnTo>
                  <a:lnTo>
                    <a:pt x="266" y="12"/>
                  </a:lnTo>
                  <a:lnTo>
                    <a:pt x="254" y="4"/>
                  </a:lnTo>
                  <a:lnTo>
                    <a:pt x="240" y="0"/>
                  </a:lnTo>
                  <a:lnTo>
                    <a:pt x="224" y="4"/>
                  </a:lnTo>
                  <a:lnTo>
                    <a:pt x="212" y="8"/>
                  </a:lnTo>
                  <a:lnTo>
                    <a:pt x="200" y="18"/>
                  </a:lnTo>
                  <a:lnTo>
                    <a:pt x="186" y="38"/>
                  </a:lnTo>
                  <a:lnTo>
                    <a:pt x="174" y="62"/>
                  </a:lnTo>
                  <a:lnTo>
                    <a:pt x="166" y="80"/>
                  </a:lnTo>
                  <a:lnTo>
                    <a:pt x="160" y="98"/>
                  </a:lnTo>
                  <a:lnTo>
                    <a:pt x="152" y="112"/>
                  </a:lnTo>
                  <a:lnTo>
                    <a:pt x="142" y="132"/>
                  </a:lnTo>
                  <a:lnTo>
                    <a:pt x="130" y="146"/>
                  </a:lnTo>
                  <a:lnTo>
                    <a:pt x="120" y="156"/>
                  </a:lnTo>
                  <a:lnTo>
                    <a:pt x="96" y="168"/>
                  </a:lnTo>
                  <a:lnTo>
                    <a:pt x="72" y="174"/>
                  </a:lnTo>
                  <a:lnTo>
                    <a:pt x="56" y="168"/>
                  </a:lnTo>
                  <a:lnTo>
                    <a:pt x="50" y="166"/>
                  </a:lnTo>
                  <a:lnTo>
                    <a:pt x="40" y="156"/>
                  </a:lnTo>
                  <a:lnTo>
                    <a:pt x="30" y="142"/>
                  </a:lnTo>
                  <a:lnTo>
                    <a:pt x="14" y="118"/>
                  </a:lnTo>
                  <a:lnTo>
                    <a:pt x="4" y="100"/>
                  </a:lnTo>
                  <a:lnTo>
                    <a:pt x="0" y="90"/>
                  </a:lnTo>
                </a:path>
              </a:pathLst>
            </a:custGeom>
            <a:noFill/>
            <a:ln w="38100">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2" name="Freeform 40"/>
            <p:cNvSpPr>
              <a:spLocks/>
            </p:cNvSpPr>
            <p:nvPr/>
          </p:nvSpPr>
          <p:spPr bwMode="auto">
            <a:xfrm>
              <a:off x="3132" y="3612"/>
              <a:ext cx="2086" cy="174"/>
            </a:xfrm>
            <a:custGeom>
              <a:avLst/>
              <a:gdLst>
                <a:gd name="T0" fmla="*/ 2060 w 2086"/>
                <a:gd name="T1" fmla="*/ 36 h 174"/>
                <a:gd name="T2" fmla="*/ 2020 w 2086"/>
                <a:gd name="T3" fmla="*/ 2 h 174"/>
                <a:gd name="T4" fmla="*/ 1974 w 2086"/>
                <a:gd name="T5" fmla="*/ 14 h 174"/>
                <a:gd name="T6" fmla="*/ 1936 w 2086"/>
                <a:gd name="T7" fmla="*/ 68 h 174"/>
                <a:gd name="T8" fmla="*/ 1896 w 2086"/>
                <a:gd name="T9" fmla="*/ 144 h 174"/>
                <a:gd name="T10" fmla="*/ 1846 w 2086"/>
                <a:gd name="T11" fmla="*/ 172 h 174"/>
                <a:gd name="T12" fmla="*/ 1802 w 2086"/>
                <a:gd name="T13" fmla="*/ 152 h 174"/>
                <a:gd name="T14" fmla="*/ 1774 w 2086"/>
                <a:gd name="T15" fmla="*/ 108 h 174"/>
                <a:gd name="T16" fmla="*/ 1734 w 2086"/>
                <a:gd name="T17" fmla="*/ 40 h 174"/>
                <a:gd name="T18" fmla="*/ 1678 w 2086"/>
                <a:gd name="T19" fmla="*/ 4 h 174"/>
                <a:gd name="T20" fmla="*/ 1648 w 2086"/>
                <a:gd name="T21" fmla="*/ 24 h 174"/>
                <a:gd name="T22" fmla="*/ 1610 w 2086"/>
                <a:gd name="T23" fmla="*/ 82 h 174"/>
                <a:gd name="T24" fmla="*/ 1576 w 2086"/>
                <a:gd name="T25" fmla="*/ 144 h 174"/>
                <a:gd name="T26" fmla="*/ 1532 w 2086"/>
                <a:gd name="T27" fmla="*/ 172 h 174"/>
                <a:gd name="T28" fmla="*/ 1488 w 2086"/>
                <a:gd name="T29" fmla="*/ 156 h 174"/>
                <a:gd name="T30" fmla="*/ 1448 w 2086"/>
                <a:gd name="T31" fmla="*/ 86 h 174"/>
                <a:gd name="T32" fmla="*/ 1420 w 2086"/>
                <a:gd name="T33" fmla="*/ 36 h 174"/>
                <a:gd name="T34" fmla="*/ 1390 w 2086"/>
                <a:gd name="T35" fmla="*/ 12 h 174"/>
                <a:gd name="T36" fmla="*/ 1352 w 2086"/>
                <a:gd name="T37" fmla="*/ 4 h 174"/>
                <a:gd name="T38" fmla="*/ 1304 w 2086"/>
                <a:gd name="T39" fmla="*/ 50 h 174"/>
                <a:gd name="T40" fmla="*/ 1256 w 2086"/>
                <a:gd name="T41" fmla="*/ 136 h 174"/>
                <a:gd name="T42" fmla="*/ 1218 w 2086"/>
                <a:gd name="T43" fmla="*/ 170 h 174"/>
                <a:gd name="T44" fmla="*/ 1174 w 2086"/>
                <a:gd name="T45" fmla="*/ 162 h 174"/>
                <a:gd name="T46" fmla="*/ 1144 w 2086"/>
                <a:gd name="T47" fmla="*/ 118 h 174"/>
                <a:gd name="T48" fmla="*/ 1110 w 2086"/>
                <a:gd name="T49" fmla="*/ 52 h 174"/>
                <a:gd name="T50" fmla="*/ 1064 w 2086"/>
                <a:gd name="T51" fmla="*/ 8 h 174"/>
                <a:gd name="T52" fmla="*/ 1034 w 2086"/>
                <a:gd name="T53" fmla="*/ 0 h 174"/>
                <a:gd name="T54" fmla="*/ 998 w 2086"/>
                <a:gd name="T55" fmla="*/ 24 h 174"/>
                <a:gd name="T56" fmla="*/ 960 w 2086"/>
                <a:gd name="T57" fmla="*/ 98 h 174"/>
                <a:gd name="T58" fmla="*/ 928 w 2086"/>
                <a:gd name="T59" fmla="*/ 150 h 174"/>
                <a:gd name="T60" fmla="*/ 904 w 2086"/>
                <a:gd name="T61" fmla="*/ 166 h 174"/>
                <a:gd name="T62" fmla="*/ 880 w 2086"/>
                <a:gd name="T63" fmla="*/ 170 h 174"/>
                <a:gd name="T64" fmla="*/ 852 w 2086"/>
                <a:gd name="T65" fmla="*/ 160 h 174"/>
                <a:gd name="T66" fmla="*/ 828 w 2086"/>
                <a:gd name="T67" fmla="*/ 134 h 174"/>
                <a:gd name="T68" fmla="*/ 790 w 2086"/>
                <a:gd name="T69" fmla="*/ 56 h 174"/>
                <a:gd name="T70" fmla="*/ 754 w 2086"/>
                <a:gd name="T71" fmla="*/ 14 h 174"/>
                <a:gd name="T72" fmla="*/ 738 w 2086"/>
                <a:gd name="T73" fmla="*/ 4 h 174"/>
                <a:gd name="T74" fmla="*/ 724 w 2086"/>
                <a:gd name="T75" fmla="*/ 0 h 174"/>
                <a:gd name="T76" fmla="*/ 694 w 2086"/>
                <a:gd name="T77" fmla="*/ 10 h 174"/>
                <a:gd name="T78" fmla="*/ 658 w 2086"/>
                <a:gd name="T79" fmla="*/ 58 h 174"/>
                <a:gd name="T80" fmla="*/ 610 w 2086"/>
                <a:gd name="T81" fmla="*/ 140 h 174"/>
                <a:gd name="T82" fmla="*/ 566 w 2086"/>
                <a:gd name="T83" fmla="*/ 170 h 174"/>
                <a:gd name="T84" fmla="*/ 528 w 2086"/>
                <a:gd name="T85" fmla="*/ 152 h 174"/>
                <a:gd name="T86" fmla="*/ 486 w 2086"/>
                <a:gd name="T87" fmla="*/ 94 h 174"/>
                <a:gd name="T88" fmla="*/ 452 w 2086"/>
                <a:gd name="T89" fmla="*/ 28 h 174"/>
                <a:gd name="T90" fmla="*/ 414 w 2086"/>
                <a:gd name="T91" fmla="*/ 4 h 174"/>
                <a:gd name="T92" fmla="*/ 380 w 2086"/>
                <a:gd name="T93" fmla="*/ 8 h 174"/>
                <a:gd name="T94" fmla="*/ 352 w 2086"/>
                <a:gd name="T95" fmla="*/ 30 h 174"/>
                <a:gd name="T96" fmla="*/ 320 w 2086"/>
                <a:gd name="T97" fmla="*/ 88 h 174"/>
                <a:gd name="T98" fmla="*/ 278 w 2086"/>
                <a:gd name="T99" fmla="*/ 152 h 174"/>
                <a:gd name="T100" fmla="*/ 240 w 2086"/>
                <a:gd name="T101" fmla="*/ 174 h 174"/>
                <a:gd name="T102" fmla="*/ 202 w 2086"/>
                <a:gd name="T103" fmla="*/ 156 h 174"/>
                <a:gd name="T104" fmla="*/ 166 w 2086"/>
                <a:gd name="T105" fmla="*/ 94 h 174"/>
                <a:gd name="T106" fmla="*/ 144 w 2086"/>
                <a:gd name="T107" fmla="*/ 42 h 174"/>
                <a:gd name="T108" fmla="*/ 98 w 2086"/>
                <a:gd name="T109" fmla="*/ 6 h 174"/>
                <a:gd name="T110" fmla="*/ 50 w 2086"/>
                <a:gd name="T111" fmla="*/ 8 h 174"/>
                <a:gd name="T112" fmla="*/ 16 w 2086"/>
                <a:gd name="T113" fmla="*/ 56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6"/>
                <a:gd name="T172" fmla="*/ 0 h 174"/>
                <a:gd name="T173" fmla="*/ 2086 w 2086"/>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6" h="174">
                  <a:moveTo>
                    <a:pt x="2086" y="90"/>
                  </a:moveTo>
                  <a:lnTo>
                    <a:pt x="2076" y="66"/>
                  </a:lnTo>
                  <a:lnTo>
                    <a:pt x="2060" y="36"/>
                  </a:lnTo>
                  <a:lnTo>
                    <a:pt x="2050" y="22"/>
                  </a:lnTo>
                  <a:lnTo>
                    <a:pt x="2036" y="10"/>
                  </a:lnTo>
                  <a:lnTo>
                    <a:pt x="2020" y="2"/>
                  </a:lnTo>
                  <a:lnTo>
                    <a:pt x="2004" y="2"/>
                  </a:lnTo>
                  <a:lnTo>
                    <a:pt x="1990" y="4"/>
                  </a:lnTo>
                  <a:lnTo>
                    <a:pt x="1974" y="14"/>
                  </a:lnTo>
                  <a:lnTo>
                    <a:pt x="1960" y="28"/>
                  </a:lnTo>
                  <a:lnTo>
                    <a:pt x="1948" y="44"/>
                  </a:lnTo>
                  <a:lnTo>
                    <a:pt x="1936" y="68"/>
                  </a:lnTo>
                  <a:lnTo>
                    <a:pt x="1924" y="96"/>
                  </a:lnTo>
                  <a:lnTo>
                    <a:pt x="1912" y="120"/>
                  </a:lnTo>
                  <a:lnTo>
                    <a:pt x="1896" y="144"/>
                  </a:lnTo>
                  <a:lnTo>
                    <a:pt x="1882" y="158"/>
                  </a:lnTo>
                  <a:lnTo>
                    <a:pt x="1866" y="168"/>
                  </a:lnTo>
                  <a:lnTo>
                    <a:pt x="1846" y="172"/>
                  </a:lnTo>
                  <a:lnTo>
                    <a:pt x="1834" y="170"/>
                  </a:lnTo>
                  <a:lnTo>
                    <a:pt x="1824" y="168"/>
                  </a:lnTo>
                  <a:lnTo>
                    <a:pt x="1802" y="152"/>
                  </a:lnTo>
                  <a:lnTo>
                    <a:pt x="1806" y="154"/>
                  </a:lnTo>
                  <a:lnTo>
                    <a:pt x="1790" y="136"/>
                  </a:lnTo>
                  <a:lnTo>
                    <a:pt x="1774" y="108"/>
                  </a:lnTo>
                  <a:lnTo>
                    <a:pt x="1760" y="84"/>
                  </a:lnTo>
                  <a:lnTo>
                    <a:pt x="1746" y="58"/>
                  </a:lnTo>
                  <a:lnTo>
                    <a:pt x="1734" y="40"/>
                  </a:lnTo>
                  <a:lnTo>
                    <a:pt x="1718" y="22"/>
                  </a:lnTo>
                  <a:lnTo>
                    <a:pt x="1698" y="10"/>
                  </a:lnTo>
                  <a:lnTo>
                    <a:pt x="1678" y="4"/>
                  </a:lnTo>
                  <a:lnTo>
                    <a:pt x="1664" y="10"/>
                  </a:lnTo>
                  <a:lnTo>
                    <a:pt x="1658" y="14"/>
                  </a:lnTo>
                  <a:lnTo>
                    <a:pt x="1648" y="24"/>
                  </a:lnTo>
                  <a:lnTo>
                    <a:pt x="1638" y="32"/>
                  </a:lnTo>
                  <a:lnTo>
                    <a:pt x="1624" y="52"/>
                  </a:lnTo>
                  <a:lnTo>
                    <a:pt x="1610" y="82"/>
                  </a:lnTo>
                  <a:lnTo>
                    <a:pt x="1600" y="100"/>
                  </a:lnTo>
                  <a:lnTo>
                    <a:pt x="1592" y="120"/>
                  </a:lnTo>
                  <a:lnTo>
                    <a:pt x="1576" y="144"/>
                  </a:lnTo>
                  <a:lnTo>
                    <a:pt x="1558" y="160"/>
                  </a:lnTo>
                  <a:lnTo>
                    <a:pt x="1544" y="168"/>
                  </a:lnTo>
                  <a:lnTo>
                    <a:pt x="1532" y="172"/>
                  </a:lnTo>
                  <a:lnTo>
                    <a:pt x="1514" y="170"/>
                  </a:lnTo>
                  <a:lnTo>
                    <a:pt x="1502" y="166"/>
                  </a:lnTo>
                  <a:lnTo>
                    <a:pt x="1488" y="156"/>
                  </a:lnTo>
                  <a:lnTo>
                    <a:pt x="1476" y="140"/>
                  </a:lnTo>
                  <a:lnTo>
                    <a:pt x="1464" y="118"/>
                  </a:lnTo>
                  <a:lnTo>
                    <a:pt x="1448" y="86"/>
                  </a:lnTo>
                  <a:lnTo>
                    <a:pt x="1436" y="60"/>
                  </a:lnTo>
                  <a:lnTo>
                    <a:pt x="1428" y="48"/>
                  </a:lnTo>
                  <a:lnTo>
                    <a:pt x="1420" y="36"/>
                  </a:lnTo>
                  <a:lnTo>
                    <a:pt x="1408" y="26"/>
                  </a:lnTo>
                  <a:lnTo>
                    <a:pt x="1402" y="20"/>
                  </a:lnTo>
                  <a:lnTo>
                    <a:pt x="1390" y="12"/>
                  </a:lnTo>
                  <a:lnTo>
                    <a:pt x="1376" y="4"/>
                  </a:lnTo>
                  <a:lnTo>
                    <a:pt x="1362" y="2"/>
                  </a:lnTo>
                  <a:lnTo>
                    <a:pt x="1352" y="4"/>
                  </a:lnTo>
                  <a:lnTo>
                    <a:pt x="1336" y="10"/>
                  </a:lnTo>
                  <a:lnTo>
                    <a:pt x="1320" y="24"/>
                  </a:lnTo>
                  <a:lnTo>
                    <a:pt x="1304" y="50"/>
                  </a:lnTo>
                  <a:lnTo>
                    <a:pt x="1282" y="90"/>
                  </a:lnTo>
                  <a:lnTo>
                    <a:pt x="1268" y="118"/>
                  </a:lnTo>
                  <a:lnTo>
                    <a:pt x="1256" y="136"/>
                  </a:lnTo>
                  <a:lnTo>
                    <a:pt x="1246" y="148"/>
                  </a:lnTo>
                  <a:lnTo>
                    <a:pt x="1228" y="166"/>
                  </a:lnTo>
                  <a:lnTo>
                    <a:pt x="1218" y="170"/>
                  </a:lnTo>
                  <a:lnTo>
                    <a:pt x="1206" y="174"/>
                  </a:lnTo>
                  <a:lnTo>
                    <a:pt x="1190" y="170"/>
                  </a:lnTo>
                  <a:lnTo>
                    <a:pt x="1174" y="162"/>
                  </a:lnTo>
                  <a:lnTo>
                    <a:pt x="1164" y="150"/>
                  </a:lnTo>
                  <a:lnTo>
                    <a:pt x="1152" y="136"/>
                  </a:lnTo>
                  <a:lnTo>
                    <a:pt x="1144" y="118"/>
                  </a:lnTo>
                  <a:lnTo>
                    <a:pt x="1134" y="98"/>
                  </a:lnTo>
                  <a:lnTo>
                    <a:pt x="1124" y="78"/>
                  </a:lnTo>
                  <a:lnTo>
                    <a:pt x="1110" y="52"/>
                  </a:lnTo>
                  <a:lnTo>
                    <a:pt x="1094" y="28"/>
                  </a:lnTo>
                  <a:lnTo>
                    <a:pt x="1078" y="16"/>
                  </a:lnTo>
                  <a:lnTo>
                    <a:pt x="1064" y="8"/>
                  </a:lnTo>
                  <a:lnTo>
                    <a:pt x="1056" y="4"/>
                  </a:lnTo>
                  <a:lnTo>
                    <a:pt x="1044" y="0"/>
                  </a:lnTo>
                  <a:lnTo>
                    <a:pt x="1034" y="0"/>
                  </a:lnTo>
                  <a:lnTo>
                    <a:pt x="1018" y="6"/>
                  </a:lnTo>
                  <a:lnTo>
                    <a:pt x="1006" y="16"/>
                  </a:lnTo>
                  <a:lnTo>
                    <a:pt x="998" y="24"/>
                  </a:lnTo>
                  <a:lnTo>
                    <a:pt x="990" y="36"/>
                  </a:lnTo>
                  <a:lnTo>
                    <a:pt x="972" y="68"/>
                  </a:lnTo>
                  <a:lnTo>
                    <a:pt x="960" y="98"/>
                  </a:lnTo>
                  <a:lnTo>
                    <a:pt x="950" y="116"/>
                  </a:lnTo>
                  <a:lnTo>
                    <a:pt x="942" y="132"/>
                  </a:lnTo>
                  <a:lnTo>
                    <a:pt x="928" y="150"/>
                  </a:lnTo>
                  <a:lnTo>
                    <a:pt x="916" y="160"/>
                  </a:lnTo>
                  <a:lnTo>
                    <a:pt x="912" y="162"/>
                  </a:lnTo>
                  <a:lnTo>
                    <a:pt x="904" y="166"/>
                  </a:lnTo>
                  <a:lnTo>
                    <a:pt x="896" y="168"/>
                  </a:lnTo>
                  <a:lnTo>
                    <a:pt x="890" y="172"/>
                  </a:lnTo>
                  <a:lnTo>
                    <a:pt x="880" y="170"/>
                  </a:lnTo>
                  <a:lnTo>
                    <a:pt x="872" y="168"/>
                  </a:lnTo>
                  <a:lnTo>
                    <a:pt x="862" y="164"/>
                  </a:lnTo>
                  <a:lnTo>
                    <a:pt x="852" y="160"/>
                  </a:lnTo>
                  <a:lnTo>
                    <a:pt x="848" y="156"/>
                  </a:lnTo>
                  <a:lnTo>
                    <a:pt x="838" y="148"/>
                  </a:lnTo>
                  <a:lnTo>
                    <a:pt x="828" y="134"/>
                  </a:lnTo>
                  <a:lnTo>
                    <a:pt x="814" y="110"/>
                  </a:lnTo>
                  <a:lnTo>
                    <a:pt x="802" y="80"/>
                  </a:lnTo>
                  <a:lnTo>
                    <a:pt x="790" y="56"/>
                  </a:lnTo>
                  <a:lnTo>
                    <a:pt x="780" y="42"/>
                  </a:lnTo>
                  <a:lnTo>
                    <a:pt x="770" y="28"/>
                  </a:lnTo>
                  <a:lnTo>
                    <a:pt x="754" y="14"/>
                  </a:lnTo>
                  <a:lnTo>
                    <a:pt x="746" y="8"/>
                  </a:lnTo>
                  <a:lnTo>
                    <a:pt x="740" y="4"/>
                  </a:lnTo>
                  <a:lnTo>
                    <a:pt x="738" y="4"/>
                  </a:lnTo>
                  <a:lnTo>
                    <a:pt x="744" y="6"/>
                  </a:lnTo>
                  <a:lnTo>
                    <a:pt x="734" y="2"/>
                  </a:lnTo>
                  <a:lnTo>
                    <a:pt x="724" y="0"/>
                  </a:lnTo>
                  <a:lnTo>
                    <a:pt x="712" y="2"/>
                  </a:lnTo>
                  <a:lnTo>
                    <a:pt x="702" y="6"/>
                  </a:lnTo>
                  <a:lnTo>
                    <a:pt x="694" y="10"/>
                  </a:lnTo>
                  <a:lnTo>
                    <a:pt x="684" y="20"/>
                  </a:lnTo>
                  <a:lnTo>
                    <a:pt x="668" y="40"/>
                  </a:lnTo>
                  <a:lnTo>
                    <a:pt x="658" y="58"/>
                  </a:lnTo>
                  <a:lnTo>
                    <a:pt x="642" y="86"/>
                  </a:lnTo>
                  <a:lnTo>
                    <a:pt x="626" y="118"/>
                  </a:lnTo>
                  <a:lnTo>
                    <a:pt x="610" y="140"/>
                  </a:lnTo>
                  <a:lnTo>
                    <a:pt x="592" y="162"/>
                  </a:lnTo>
                  <a:lnTo>
                    <a:pt x="578" y="166"/>
                  </a:lnTo>
                  <a:lnTo>
                    <a:pt x="566" y="170"/>
                  </a:lnTo>
                  <a:lnTo>
                    <a:pt x="546" y="166"/>
                  </a:lnTo>
                  <a:lnTo>
                    <a:pt x="532" y="156"/>
                  </a:lnTo>
                  <a:lnTo>
                    <a:pt x="528" y="152"/>
                  </a:lnTo>
                  <a:lnTo>
                    <a:pt x="512" y="134"/>
                  </a:lnTo>
                  <a:lnTo>
                    <a:pt x="496" y="112"/>
                  </a:lnTo>
                  <a:lnTo>
                    <a:pt x="486" y="94"/>
                  </a:lnTo>
                  <a:lnTo>
                    <a:pt x="476" y="72"/>
                  </a:lnTo>
                  <a:lnTo>
                    <a:pt x="464" y="50"/>
                  </a:lnTo>
                  <a:lnTo>
                    <a:pt x="452" y="28"/>
                  </a:lnTo>
                  <a:lnTo>
                    <a:pt x="434" y="14"/>
                  </a:lnTo>
                  <a:lnTo>
                    <a:pt x="422" y="8"/>
                  </a:lnTo>
                  <a:lnTo>
                    <a:pt x="414" y="4"/>
                  </a:lnTo>
                  <a:lnTo>
                    <a:pt x="404" y="2"/>
                  </a:lnTo>
                  <a:lnTo>
                    <a:pt x="392" y="4"/>
                  </a:lnTo>
                  <a:lnTo>
                    <a:pt x="380" y="8"/>
                  </a:lnTo>
                  <a:lnTo>
                    <a:pt x="368" y="14"/>
                  </a:lnTo>
                  <a:lnTo>
                    <a:pt x="358" y="24"/>
                  </a:lnTo>
                  <a:lnTo>
                    <a:pt x="352" y="30"/>
                  </a:lnTo>
                  <a:lnTo>
                    <a:pt x="342" y="46"/>
                  </a:lnTo>
                  <a:lnTo>
                    <a:pt x="332" y="62"/>
                  </a:lnTo>
                  <a:lnTo>
                    <a:pt x="320" y="88"/>
                  </a:lnTo>
                  <a:lnTo>
                    <a:pt x="308" y="110"/>
                  </a:lnTo>
                  <a:lnTo>
                    <a:pt x="294" y="132"/>
                  </a:lnTo>
                  <a:lnTo>
                    <a:pt x="278" y="152"/>
                  </a:lnTo>
                  <a:lnTo>
                    <a:pt x="266" y="162"/>
                  </a:lnTo>
                  <a:lnTo>
                    <a:pt x="256" y="170"/>
                  </a:lnTo>
                  <a:lnTo>
                    <a:pt x="240" y="174"/>
                  </a:lnTo>
                  <a:lnTo>
                    <a:pt x="226" y="170"/>
                  </a:lnTo>
                  <a:lnTo>
                    <a:pt x="212" y="164"/>
                  </a:lnTo>
                  <a:lnTo>
                    <a:pt x="202" y="156"/>
                  </a:lnTo>
                  <a:lnTo>
                    <a:pt x="188" y="136"/>
                  </a:lnTo>
                  <a:lnTo>
                    <a:pt x="176" y="112"/>
                  </a:lnTo>
                  <a:lnTo>
                    <a:pt x="166" y="94"/>
                  </a:lnTo>
                  <a:lnTo>
                    <a:pt x="162" y="76"/>
                  </a:lnTo>
                  <a:lnTo>
                    <a:pt x="154" y="62"/>
                  </a:lnTo>
                  <a:lnTo>
                    <a:pt x="144" y="42"/>
                  </a:lnTo>
                  <a:lnTo>
                    <a:pt x="132" y="28"/>
                  </a:lnTo>
                  <a:lnTo>
                    <a:pt x="122" y="18"/>
                  </a:lnTo>
                  <a:lnTo>
                    <a:pt x="98" y="6"/>
                  </a:lnTo>
                  <a:lnTo>
                    <a:pt x="74" y="0"/>
                  </a:lnTo>
                  <a:lnTo>
                    <a:pt x="58" y="4"/>
                  </a:lnTo>
                  <a:lnTo>
                    <a:pt x="50" y="8"/>
                  </a:lnTo>
                  <a:lnTo>
                    <a:pt x="40" y="18"/>
                  </a:lnTo>
                  <a:lnTo>
                    <a:pt x="30" y="32"/>
                  </a:lnTo>
                  <a:lnTo>
                    <a:pt x="16" y="56"/>
                  </a:lnTo>
                  <a:lnTo>
                    <a:pt x="6" y="74"/>
                  </a:lnTo>
                  <a:lnTo>
                    <a:pt x="0" y="84"/>
                  </a:lnTo>
                </a:path>
              </a:pathLst>
            </a:custGeom>
            <a:noFill/>
            <a:ln w="15875">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38" name="TextBox 37"/>
          <p:cNvSpPr txBox="1"/>
          <p:nvPr/>
        </p:nvSpPr>
        <p:spPr>
          <a:xfrm>
            <a:off x="1858536" y="3182420"/>
            <a:ext cx="960864" cy="261610"/>
          </a:xfrm>
          <a:prstGeom prst="rect">
            <a:avLst/>
          </a:prstGeom>
          <a:noFill/>
        </p:spPr>
        <p:txBody>
          <a:bodyPr wrap="none" rtlCol="0">
            <a:spAutoFit/>
          </a:bodyPr>
          <a:lstStyle/>
          <a:p>
            <a:r>
              <a:rPr lang="en-US" sz="1100" dirty="0" smtClean="0">
                <a:solidFill>
                  <a:srgbClr val="000000"/>
                </a:solidFill>
              </a:rPr>
              <a:t>Remote Site</a:t>
            </a:r>
            <a:endParaRPr lang="en-US" sz="1100" dirty="0">
              <a:solidFill>
                <a:srgbClr val="000000"/>
              </a:solidFill>
            </a:endParaRPr>
          </a:p>
        </p:txBody>
      </p:sp>
      <p:sp>
        <p:nvSpPr>
          <p:cNvPr id="7" name="Rectangle 6"/>
          <p:cNvSpPr/>
          <p:nvPr/>
        </p:nvSpPr>
        <p:spPr>
          <a:xfrm>
            <a:off x="1758043" y="20394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9" name="Rectangle 78"/>
          <p:cNvSpPr/>
          <p:nvPr/>
        </p:nvSpPr>
        <p:spPr>
          <a:xfrm>
            <a:off x="1986643" y="20394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0" name="Rectangle 79"/>
          <p:cNvSpPr/>
          <p:nvPr/>
        </p:nvSpPr>
        <p:spPr>
          <a:xfrm>
            <a:off x="2215243" y="20394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1" name="Rectangle 80"/>
          <p:cNvSpPr/>
          <p:nvPr/>
        </p:nvSpPr>
        <p:spPr>
          <a:xfrm>
            <a:off x="2443843" y="20394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2" name="Rectangle 81"/>
          <p:cNvSpPr/>
          <p:nvPr/>
        </p:nvSpPr>
        <p:spPr>
          <a:xfrm>
            <a:off x="2672443" y="20394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3" name="Rectangle 82"/>
          <p:cNvSpPr/>
          <p:nvPr/>
        </p:nvSpPr>
        <p:spPr>
          <a:xfrm>
            <a:off x="2901043" y="20394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84" name="Rectangle 83"/>
          <p:cNvSpPr/>
          <p:nvPr/>
        </p:nvSpPr>
        <p:spPr>
          <a:xfrm>
            <a:off x="3129643" y="20394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15" name="Straight Connector 14"/>
          <p:cNvCxnSpPr/>
          <p:nvPr/>
        </p:nvCxnSpPr>
        <p:spPr>
          <a:xfrm>
            <a:off x="1910443" y="2268020"/>
            <a:ext cx="1066800" cy="304800"/>
          </a:xfrm>
          <a:prstGeom prst="line">
            <a:avLst/>
          </a:prstGeom>
          <a:ln w="3175" cmpd="sng">
            <a:solidFill>
              <a:srgbClr val="000000"/>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a:stCxn id="84" idx="2"/>
          </p:cNvCxnSpPr>
          <p:nvPr/>
        </p:nvCxnSpPr>
        <p:spPr>
          <a:xfrm flipH="1">
            <a:off x="3129643" y="2268020"/>
            <a:ext cx="114300" cy="304800"/>
          </a:xfrm>
          <a:prstGeom prst="line">
            <a:avLst/>
          </a:prstGeom>
          <a:ln w="3175" cmpd="sng">
            <a:solidFill>
              <a:srgbClr val="000000"/>
            </a:solidFill>
          </a:ln>
        </p:spPr>
        <p:style>
          <a:lnRef idx="2">
            <a:schemeClr val="accent1"/>
          </a:lnRef>
          <a:fillRef idx="0">
            <a:schemeClr val="accent1"/>
          </a:fillRef>
          <a:effectRef idx="1">
            <a:schemeClr val="accent1"/>
          </a:effectRef>
          <a:fontRef idx="minor">
            <a:schemeClr val="tx1"/>
          </a:fontRef>
        </p:style>
      </p:cxnSp>
      <p:pic>
        <p:nvPicPr>
          <p:cNvPr id="85" name="Picture 1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143321" y="2531637"/>
            <a:ext cx="1676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 name="TextBox 89"/>
          <p:cNvSpPr txBox="1"/>
          <p:nvPr/>
        </p:nvSpPr>
        <p:spPr>
          <a:xfrm>
            <a:off x="6400800" y="3225610"/>
            <a:ext cx="772686" cy="261610"/>
          </a:xfrm>
          <a:prstGeom prst="rect">
            <a:avLst/>
          </a:prstGeom>
          <a:noFill/>
        </p:spPr>
        <p:txBody>
          <a:bodyPr wrap="none" rtlCol="0">
            <a:spAutoFit/>
          </a:bodyPr>
          <a:lstStyle/>
          <a:p>
            <a:r>
              <a:rPr lang="en-US" sz="1100" dirty="0" smtClean="0">
                <a:solidFill>
                  <a:srgbClr val="000000"/>
                </a:solidFill>
              </a:rPr>
              <a:t>Main Site</a:t>
            </a:r>
            <a:endParaRPr lang="en-US" sz="1100" dirty="0">
              <a:solidFill>
                <a:srgbClr val="000000"/>
              </a:solidFill>
            </a:endParaRPr>
          </a:p>
        </p:txBody>
      </p:sp>
      <p:grpSp>
        <p:nvGrpSpPr>
          <p:cNvPr id="93" name="Group 38"/>
          <p:cNvGrpSpPr>
            <a:grpSpLocks noChangeAspect="1"/>
          </p:cNvGrpSpPr>
          <p:nvPr/>
        </p:nvGrpSpPr>
        <p:grpSpPr bwMode="auto">
          <a:xfrm rot="1803390" flipH="1">
            <a:off x="4968043" y="2198846"/>
            <a:ext cx="996303" cy="206375"/>
            <a:chOff x="3120" y="3600"/>
            <a:chExt cx="2112" cy="200"/>
          </a:xfrm>
        </p:grpSpPr>
        <p:sp>
          <p:nvSpPr>
            <p:cNvPr id="94" name="AutoShape 37"/>
            <p:cNvSpPr>
              <a:spLocks noChangeAspect="1" noChangeArrowheads="1" noTextEdit="1"/>
            </p:cNvSpPr>
            <p:nvPr/>
          </p:nvSpPr>
          <p:spPr bwMode="auto">
            <a:xfrm>
              <a:off x="3120" y="3600"/>
              <a:ext cx="211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5" name="Freeform 39"/>
            <p:cNvSpPr>
              <a:spLocks/>
            </p:cNvSpPr>
            <p:nvPr/>
          </p:nvSpPr>
          <p:spPr bwMode="auto">
            <a:xfrm>
              <a:off x="3134" y="3612"/>
              <a:ext cx="2084" cy="174"/>
            </a:xfrm>
            <a:custGeom>
              <a:avLst/>
              <a:gdLst>
                <a:gd name="T0" fmla="*/ 2058 w 2084"/>
                <a:gd name="T1" fmla="*/ 138 h 174"/>
                <a:gd name="T2" fmla="*/ 2018 w 2084"/>
                <a:gd name="T3" fmla="*/ 172 h 174"/>
                <a:gd name="T4" fmla="*/ 1972 w 2084"/>
                <a:gd name="T5" fmla="*/ 160 h 174"/>
                <a:gd name="T6" fmla="*/ 1934 w 2084"/>
                <a:gd name="T7" fmla="*/ 106 h 174"/>
                <a:gd name="T8" fmla="*/ 1894 w 2084"/>
                <a:gd name="T9" fmla="*/ 30 h 174"/>
                <a:gd name="T10" fmla="*/ 1844 w 2084"/>
                <a:gd name="T11" fmla="*/ 2 h 174"/>
                <a:gd name="T12" fmla="*/ 1800 w 2084"/>
                <a:gd name="T13" fmla="*/ 22 h 174"/>
                <a:gd name="T14" fmla="*/ 1774 w 2084"/>
                <a:gd name="T15" fmla="*/ 66 h 174"/>
                <a:gd name="T16" fmla="*/ 1732 w 2084"/>
                <a:gd name="T17" fmla="*/ 134 h 174"/>
                <a:gd name="T18" fmla="*/ 1676 w 2084"/>
                <a:gd name="T19" fmla="*/ 170 h 174"/>
                <a:gd name="T20" fmla="*/ 1646 w 2084"/>
                <a:gd name="T21" fmla="*/ 150 h 174"/>
                <a:gd name="T22" fmla="*/ 1608 w 2084"/>
                <a:gd name="T23" fmla="*/ 92 h 174"/>
                <a:gd name="T24" fmla="*/ 1574 w 2084"/>
                <a:gd name="T25" fmla="*/ 30 h 174"/>
                <a:gd name="T26" fmla="*/ 1530 w 2084"/>
                <a:gd name="T27" fmla="*/ 2 h 174"/>
                <a:gd name="T28" fmla="*/ 1486 w 2084"/>
                <a:gd name="T29" fmla="*/ 18 h 174"/>
                <a:gd name="T30" fmla="*/ 1448 w 2084"/>
                <a:gd name="T31" fmla="*/ 88 h 174"/>
                <a:gd name="T32" fmla="*/ 1418 w 2084"/>
                <a:gd name="T33" fmla="*/ 138 h 174"/>
                <a:gd name="T34" fmla="*/ 1388 w 2084"/>
                <a:gd name="T35" fmla="*/ 162 h 174"/>
                <a:gd name="T36" fmla="*/ 1350 w 2084"/>
                <a:gd name="T37" fmla="*/ 170 h 174"/>
                <a:gd name="T38" fmla="*/ 1302 w 2084"/>
                <a:gd name="T39" fmla="*/ 124 h 174"/>
                <a:gd name="T40" fmla="*/ 1254 w 2084"/>
                <a:gd name="T41" fmla="*/ 38 h 174"/>
                <a:gd name="T42" fmla="*/ 1216 w 2084"/>
                <a:gd name="T43" fmla="*/ 4 h 174"/>
                <a:gd name="T44" fmla="*/ 1174 w 2084"/>
                <a:gd name="T45" fmla="*/ 12 h 174"/>
                <a:gd name="T46" fmla="*/ 1142 w 2084"/>
                <a:gd name="T47" fmla="*/ 56 h 174"/>
                <a:gd name="T48" fmla="*/ 1108 w 2084"/>
                <a:gd name="T49" fmla="*/ 122 h 174"/>
                <a:gd name="T50" fmla="*/ 1062 w 2084"/>
                <a:gd name="T51" fmla="*/ 166 h 174"/>
                <a:gd name="T52" fmla="*/ 1032 w 2084"/>
                <a:gd name="T53" fmla="*/ 174 h 174"/>
                <a:gd name="T54" fmla="*/ 996 w 2084"/>
                <a:gd name="T55" fmla="*/ 150 h 174"/>
                <a:gd name="T56" fmla="*/ 958 w 2084"/>
                <a:gd name="T57" fmla="*/ 76 h 174"/>
                <a:gd name="T58" fmla="*/ 926 w 2084"/>
                <a:gd name="T59" fmla="*/ 24 h 174"/>
                <a:gd name="T60" fmla="*/ 902 w 2084"/>
                <a:gd name="T61" fmla="*/ 8 h 174"/>
                <a:gd name="T62" fmla="*/ 878 w 2084"/>
                <a:gd name="T63" fmla="*/ 4 h 174"/>
                <a:gd name="T64" fmla="*/ 852 w 2084"/>
                <a:gd name="T65" fmla="*/ 14 h 174"/>
                <a:gd name="T66" fmla="*/ 826 w 2084"/>
                <a:gd name="T67" fmla="*/ 40 h 174"/>
                <a:gd name="T68" fmla="*/ 788 w 2084"/>
                <a:gd name="T69" fmla="*/ 118 h 174"/>
                <a:gd name="T70" fmla="*/ 754 w 2084"/>
                <a:gd name="T71" fmla="*/ 160 h 174"/>
                <a:gd name="T72" fmla="*/ 738 w 2084"/>
                <a:gd name="T73" fmla="*/ 170 h 174"/>
                <a:gd name="T74" fmla="*/ 724 w 2084"/>
                <a:gd name="T75" fmla="*/ 174 h 174"/>
                <a:gd name="T76" fmla="*/ 692 w 2084"/>
                <a:gd name="T77" fmla="*/ 162 h 174"/>
                <a:gd name="T78" fmla="*/ 656 w 2084"/>
                <a:gd name="T79" fmla="*/ 116 h 174"/>
                <a:gd name="T80" fmla="*/ 608 w 2084"/>
                <a:gd name="T81" fmla="*/ 34 h 174"/>
                <a:gd name="T82" fmla="*/ 564 w 2084"/>
                <a:gd name="T83" fmla="*/ 4 h 174"/>
                <a:gd name="T84" fmla="*/ 526 w 2084"/>
                <a:gd name="T85" fmla="*/ 22 h 174"/>
                <a:gd name="T86" fmla="*/ 484 w 2084"/>
                <a:gd name="T87" fmla="*/ 80 h 174"/>
                <a:gd name="T88" fmla="*/ 450 w 2084"/>
                <a:gd name="T89" fmla="*/ 146 h 174"/>
                <a:gd name="T90" fmla="*/ 414 w 2084"/>
                <a:gd name="T91" fmla="*/ 170 h 174"/>
                <a:gd name="T92" fmla="*/ 378 w 2084"/>
                <a:gd name="T93" fmla="*/ 166 h 174"/>
                <a:gd name="T94" fmla="*/ 350 w 2084"/>
                <a:gd name="T95" fmla="*/ 144 h 174"/>
                <a:gd name="T96" fmla="*/ 318 w 2084"/>
                <a:gd name="T97" fmla="*/ 86 h 174"/>
                <a:gd name="T98" fmla="*/ 276 w 2084"/>
                <a:gd name="T99" fmla="*/ 22 h 174"/>
                <a:gd name="T100" fmla="*/ 240 w 2084"/>
                <a:gd name="T101" fmla="*/ 0 h 174"/>
                <a:gd name="T102" fmla="*/ 200 w 2084"/>
                <a:gd name="T103" fmla="*/ 18 h 174"/>
                <a:gd name="T104" fmla="*/ 166 w 2084"/>
                <a:gd name="T105" fmla="*/ 80 h 174"/>
                <a:gd name="T106" fmla="*/ 142 w 2084"/>
                <a:gd name="T107" fmla="*/ 132 h 174"/>
                <a:gd name="T108" fmla="*/ 96 w 2084"/>
                <a:gd name="T109" fmla="*/ 168 h 174"/>
                <a:gd name="T110" fmla="*/ 50 w 2084"/>
                <a:gd name="T111" fmla="*/ 166 h 174"/>
                <a:gd name="T112" fmla="*/ 14 w 2084"/>
                <a:gd name="T113" fmla="*/ 118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4"/>
                <a:gd name="T172" fmla="*/ 0 h 174"/>
                <a:gd name="T173" fmla="*/ 2084 w 2084"/>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4" h="174">
                  <a:moveTo>
                    <a:pt x="2084" y="84"/>
                  </a:moveTo>
                  <a:lnTo>
                    <a:pt x="2074" y="108"/>
                  </a:lnTo>
                  <a:lnTo>
                    <a:pt x="2058" y="138"/>
                  </a:lnTo>
                  <a:lnTo>
                    <a:pt x="2048" y="152"/>
                  </a:lnTo>
                  <a:lnTo>
                    <a:pt x="2034" y="164"/>
                  </a:lnTo>
                  <a:lnTo>
                    <a:pt x="2018" y="172"/>
                  </a:lnTo>
                  <a:lnTo>
                    <a:pt x="2002" y="172"/>
                  </a:lnTo>
                  <a:lnTo>
                    <a:pt x="1988" y="170"/>
                  </a:lnTo>
                  <a:lnTo>
                    <a:pt x="1972" y="160"/>
                  </a:lnTo>
                  <a:lnTo>
                    <a:pt x="1958" y="146"/>
                  </a:lnTo>
                  <a:lnTo>
                    <a:pt x="1946" y="130"/>
                  </a:lnTo>
                  <a:lnTo>
                    <a:pt x="1934" y="106"/>
                  </a:lnTo>
                  <a:lnTo>
                    <a:pt x="1922" y="78"/>
                  </a:lnTo>
                  <a:lnTo>
                    <a:pt x="1910" y="54"/>
                  </a:lnTo>
                  <a:lnTo>
                    <a:pt x="1894" y="30"/>
                  </a:lnTo>
                  <a:lnTo>
                    <a:pt x="1882" y="16"/>
                  </a:lnTo>
                  <a:lnTo>
                    <a:pt x="1864" y="6"/>
                  </a:lnTo>
                  <a:lnTo>
                    <a:pt x="1844" y="2"/>
                  </a:lnTo>
                  <a:lnTo>
                    <a:pt x="1834" y="4"/>
                  </a:lnTo>
                  <a:lnTo>
                    <a:pt x="1822" y="6"/>
                  </a:lnTo>
                  <a:lnTo>
                    <a:pt x="1800" y="22"/>
                  </a:lnTo>
                  <a:lnTo>
                    <a:pt x="1804" y="20"/>
                  </a:lnTo>
                  <a:lnTo>
                    <a:pt x="1788" y="38"/>
                  </a:lnTo>
                  <a:lnTo>
                    <a:pt x="1774" y="66"/>
                  </a:lnTo>
                  <a:lnTo>
                    <a:pt x="1760" y="90"/>
                  </a:lnTo>
                  <a:lnTo>
                    <a:pt x="1746" y="116"/>
                  </a:lnTo>
                  <a:lnTo>
                    <a:pt x="1732" y="134"/>
                  </a:lnTo>
                  <a:lnTo>
                    <a:pt x="1716" y="152"/>
                  </a:lnTo>
                  <a:lnTo>
                    <a:pt x="1698" y="164"/>
                  </a:lnTo>
                  <a:lnTo>
                    <a:pt x="1676" y="170"/>
                  </a:lnTo>
                  <a:lnTo>
                    <a:pt x="1662" y="164"/>
                  </a:lnTo>
                  <a:lnTo>
                    <a:pt x="1656" y="160"/>
                  </a:lnTo>
                  <a:lnTo>
                    <a:pt x="1646" y="150"/>
                  </a:lnTo>
                  <a:lnTo>
                    <a:pt x="1638" y="142"/>
                  </a:lnTo>
                  <a:lnTo>
                    <a:pt x="1624" y="122"/>
                  </a:lnTo>
                  <a:lnTo>
                    <a:pt x="1608" y="92"/>
                  </a:lnTo>
                  <a:lnTo>
                    <a:pt x="1600" y="74"/>
                  </a:lnTo>
                  <a:lnTo>
                    <a:pt x="1590" y="54"/>
                  </a:lnTo>
                  <a:lnTo>
                    <a:pt x="1574" y="30"/>
                  </a:lnTo>
                  <a:lnTo>
                    <a:pt x="1556" y="14"/>
                  </a:lnTo>
                  <a:lnTo>
                    <a:pt x="1544" y="6"/>
                  </a:lnTo>
                  <a:lnTo>
                    <a:pt x="1530" y="2"/>
                  </a:lnTo>
                  <a:lnTo>
                    <a:pt x="1514" y="2"/>
                  </a:lnTo>
                  <a:lnTo>
                    <a:pt x="1500" y="8"/>
                  </a:lnTo>
                  <a:lnTo>
                    <a:pt x="1486" y="18"/>
                  </a:lnTo>
                  <a:lnTo>
                    <a:pt x="1474" y="34"/>
                  </a:lnTo>
                  <a:lnTo>
                    <a:pt x="1462" y="56"/>
                  </a:lnTo>
                  <a:lnTo>
                    <a:pt x="1448" y="88"/>
                  </a:lnTo>
                  <a:lnTo>
                    <a:pt x="1434" y="114"/>
                  </a:lnTo>
                  <a:lnTo>
                    <a:pt x="1426" y="126"/>
                  </a:lnTo>
                  <a:lnTo>
                    <a:pt x="1418" y="138"/>
                  </a:lnTo>
                  <a:lnTo>
                    <a:pt x="1406" y="148"/>
                  </a:lnTo>
                  <a:lnTo>
                    <a:pt x="1402" y="154"/>
                  </a:lnTo>
                  <a:lnTo>
                    <a:pt x="1388" y="162"/>
                  </a:lnTo>
                  <a:lnTo>
                    <a:pt x="1374" y="170"/>
                  </a:lnTo>
                  <a:lnTo>
                    <a:pt x="1360" y="172"/>
                  </a:lnTo>
                  <a:lnTo>
                    <a:pt x="1350" y="170"/>
                  </a:lnTo>
                  <a:lnTo>
                    <a:pt x="1334" y="162"/>
                  </a:lnTo>
                  <a:lnTo>
                    <a:pt x="1318" y="150"/>
                  </a:lnTo>
                  <a:lnTo>
                    <a:pt x="1302" y="124"/>
                  </a:lnTo>
                  <a:lnTo>
                    <a:pt x="1280" y="84"/>
                  </a:lnTo>
                  <a:lnTo>
                    <a:pt x="1266" y="56"/>
                  </a:lnTo>
                  <a:lnTo>
                    <a:pt x="1254" y="38"/>
                  </a:lnTo>
                  <a:lnTo>
                    <a:pt x="1244" y="26"/>
                  </a:lnTo>
                  <a:lnTo>
                    <a:pt x="1226" y="8"/>
                  </a:lnTo>
                  <a:lnTo>
                    <a:pt x="1216" y="4"/>
                  </a:lnTo>
                  <a:lnTo>
                    <a:pt x="1204" y="0"/>
                  </a:lnTo>
                  <a:lnTo>
                    <a:pt x="1188" y="4"/>
                  </a:lnTo>
                  <a:lnTo>
                    <a:pt x="1174" y="12"/>
                  </a:lnTo>
                  <a:lnTo>
                    <a:pt x="1162" y="24"/>
                  </a:lnTo>
                  <a:lnTo>
                    <a:pt x="1152" y="38"/>
                  </a:lnTo>
                  <a:lnTo>
                    <a:pt x="1142" y="56"/>
                  </a:lnTo>
                  <a:lnTo>
                    <a:pt x="1132" y="76"/>
                  </a:lnTo>
                  <a:lnTo>
                    <a:pt x="1122" y="96"/>
                  </a:lnTo>
                  <a:lnTo>
                    <a:pt x="1108" y="122"/>
                  </a:lnTo>
                  <a:lnTo>
                    <a:pt x="1092" y="146"/>
                  </a:lnTo>
                  <a:lnTo>
                    <a:pt x="1078" y="158"/>
                  </a:lnTo>
                  <a:lnTo>
                    <a:pt x="1062" y="166"/>
                  </a:lnTo>
                  <a:lnTo>
                    <a:pt x="1054" y="170"/>
                  </a:lnTo>
                  <a:lnTo>
                    <a:pt x="1044" y="174"/>
                  </a:lnTo>
                  <a:lnTo>
                    <a:pt x="1032" y="174"/>
                  </a:lnTo>
                  <a:lnTo>
                    <a:pt x="1018" y="166"/>
                  </a:lnTo>
                  <a:lnTo>
                    <a:pt x="1004" y="158"/>
                  </a:lnTo>
                  <a:lnTo>
                    <a:pt x="996" y="150"/>
                  </a:lnTo>
                  <a:lnTo>
                    <a:pt x="990" y="138"/>
                  </a:lnTo>
                  <a:lnTo>
                    <a:pt x="972" y="106"/>
                  </a:lnTo>
                  <a:lnTo>
                    <a:pt x="958" y="76"/>
                  </a:lnTo>
                  <a:lnTo>
                    <a:pt x="950" y="56"/>
                  </a:lnTo>
                  <a:lnTo>
                    <a:pt x="940" y="42"/>
                  </a:lnTo>
                  <a:lnTo>
                    <a:pt x="926" y="24"/>
                  </a:lnTo>
                  <a:lnTo>
                    <a:pt x="916" y="14"/>
                  </a:lnTo>
                  <a:lnTo>
                    <a:pt x="910" y="12"/>
                  </a:lnTo>
                  <a:lnTo>
                    <a:pt x="902" y="8"/>
                  </a:lnTo>
                  <a:lnTo>
                    <a:pt x="896" y="4"/>
                  </a:lnTo>
                  <a:lnTo>
                    <a:pt x="888" y="2"/>
                  </a:lnTo>
                  <a:lnTo>
                    <a:pt x="878" y="4"/>
                  </a:lnTo>
                  <a:lnTo>
                    <a:pt x="870" y="6"/>
                  </a:lnTo>
                  <a:lnTo>
                    <a:pt x="860" y="10"/>
                  </a:lnTo>
                  <a:lnTo>
                    <a:pt x="852" y="14"/>
                  </a:lnTo>
                  <a:lnTo>
                    <a:pt x="846" y="18"/>
                  </a:lnTo>
                  <a:lnTo>
                    <a:pt x="838" y="26"/>
                  </a:lnTo>
                  <a:lnTo>
                    <a:pt x="826" y="40"/>
                  </a:lnTo>
                  <a:lnTo>
                    <a:pt x="812" y="64"/>
                  </a:lnTo>
                  <a:lnTo>
                    <a:pt x="800" y="94"/>
                  </a:lnTo>
                  <a:lnTo>
                    <a:pt x="788" y="118"/>
                  </a:lnTo>
                  <a:lnTo>
                    <a:pt x="780" y="132"/>
                  </a:lnTo>
                  <a:lnTo>
                    <a:pt x="770" y="146"/>
                  </a:lnTo>
                  <a:lnTo>
                    <a:pt x="754" y="160"/>
                  </a:lnTo>
                  <a:lnTo>
                    <a:pt x="746" y="166"/>
                  </a:lnTo>
                  <a:lnTo>
                    <a:pt x="740" y="168"/>
                  </a:lnTo>
                  <a:lnTo>
                    <a:pt x="738" y="170"/>
                  </a:lnTo>
                  <a:lnTo>
                    <a:pt x="742" y="168"/>
                  </a:lnTo>
                  <a:lnTo>
                    <a:pt x="732" y="172"/>
                  </a:lnTo>
                  <a:lnTo>
                    <a:pt x="724" y="174"/>
                  </a:lnTo>
                  <a:lnTo>
                    <a:pt x="710" y="172"/>
                  </a:lnTo>
                  <a:lnTo>
                    <a:pt x="700" y="168"/>
                  </a:lnTo>
                  <a:lnTo>
                    <a:pt x="692" y="162"/>
                  </a:lnTo>
                  <a:lnTo>
                    <a:pt x="682" y="154"/>
                  </a:lnTo>
                  <a:lnTo>
                    <a:pt x="666" y="134"/>
                  </a:lnTo>
                  <a:lnTo>
                    <a:pt x="656" y="116"/>
                  </a:lnTo>
                  <a:lnTo>
                    <a:pt x="640" y="88"/>
                  </a:lnTo>
                  <a:lnTo>
                    <a:pt x="624" y="56"/>
                  </a:lnTo>
                  <a:lnTo>
                    <a:pt x="608" y="34"/>
                  </a:lnTo>
                  <a:lnTo>
                    <a:pt x="590" y="12"/>
                  </a:lnTo>
                  <a:lnTo>
                    <a:pt x="578" y="8"/>
                  </a:lnTo>
                  <a:lnTo>
                    <a:pt x="564" y="4"/>
                  </a:lnTo>
                  <a:lnTo>
                    <a:pt x="544" y="8"/>
                  </a:lnTo>
                  <a:lnTo>
                    <a:pt x="530" y="18"/>
                  </a:lnTo>
                  <a:lnTo>
                    <a:pt x="526" y="22"/>
                  </a:lnTo>
                  <a:lnTo>
                    <a:pt x="510" y="40"/>
                  </a:lnTo>
                  <a:lnTo>
                    <a:pt x="494" y="62"/>
                  </a:lnTo>
                  <a:lnTo>
                    <a:pt x="484" y="80"/>
                  </a:lnTo>
                  <a:lnTo>
                    <a:pt x="474" y="102"/>
                  </a:lnTo>
                  <a:lnTo>
                    <a:pt x="464" y="124"/>
                  </a:lnTo>
                  <a:lnTo>
                    <a:pt x="450" y="146"/>
                  </a:lnTo>
                  <a:lnTo>
                    <a:pt x="432" y="160"/>
                  </a:lnTo>
                  <a:lnTo>
                    <a:pt x="422" y="166"/>
                  </a:lnTo>
                  <a:lnTo>
                    <a:pt x="414" y="170"/>
                  </a:lnTo>
                  <a:lnTo>
                    <a:pt x="404" y="172"/>
                  </a:lnTo>
                  <a:lnTo>
                    <a:pt x="390" y="170"/>
                  </a:lnTo>
                  <a:lnTo>
                    <a:pt x="378" y="166"/>
                  </a:lnTo>
                  <a:lnTo>
                    <a:pt x="368" y="160"/>
                  </a:lnTo>
                  <a:lnTo>
                    <a:pt x="356" y="150"/>
                  </a:lnTo>
                  <a:lnTo>
                    <a:pt x="350" y="144"/>
                  </a:lnTo>
                  <a:lnTo>
                    <a:pt x="342" y="128"/>
                  </a:lnTo>
                  <a:lnTo>
                    <a:pt x="332" y="112"/>
                  </a:lnTo>
                  <a:lnTo>
                    <a:pt x="318" y="86"/>
                  </a:lnTo>
                  <a:lnTo>
                    <a:pt x="306" y="64"/>
                  </a:lnTo>
                  <a:lnTo>
                    <a:pt x="292" y="42"/>
                  </a:lnTo>
                  <a:lnTo>
                    <a:pt x="276" y="22"/>
                  </a:lnTo>
                  <a:lnTo>
                    <a:pt x="266" y="12"/>
                  </a:lnTo>
                  <a:lnTo>
                    <a:pt x="254" y="4"/>
                  </a:lnTo>
                  <a:lnTo>
                    <a:pt x="240" y="0"/>
                  </a:lnTo>
                  <a:lnTo>
                    <a:pt x="224" y="4"/>
                  </a:lnTo>
                  <a:lnTo>
                    <a:pt x="212" y="8"/>
                  </a:lnTo>
                  <a:lnTo>
                    <a:pt x="200" y="18"/>
                  </a:lnTo>
                  <a:lnTo>
                    <a:pt x="186" y="38"/>
                  </a:lnTo>
                  <a:lnTo>
                    <a:pt x="174" y="62"/>
                  </a:lnTo>
                  <a:lnTo>
                    <a:pt x="166" y="80"/>
                  </a:lnTo>
                  <a:lnTo>
                    <a:pt x="160" y="98"/>
                  </a:lnTo>
                  <a:lnTo>
                    <a:pt x="152" y="112"/>
                  </a:lnTo>
                  <a:lnTo>
                    <a:pt x="142" y="132"/>
                  </a:lnTo>
                  <a:lnTo>
                    <a:pt x="130" y="146"/>
                  </a:lnTo>
                  <a:lnTo>
                    <a:pt x="120" y="156"/>
                  </a:lnTo>
                  <a:lnTo>
                    <a:pt x="96" y="168"/>
                  </a:lnTo>
                  <a:lnTo>
                    <a:pt x="72" y="174"/>
                  </a:lnTo>
                  <a:lnTo>
                    <a:pt x="56" y="168"/>
                  </a:lnTo>
                  <a:lnTo>
                    <a:pt x="50" y="166"/>
                  </a:lnTo>
                  <a:lnTo>
                    <a:pt x="40" y="156"/>
                  </a:lnTo>
                  <a:lnTo>
                    <a:pt x="30" y="142"/>
                  </a:lnTo>
                  <a:lnTo>
                    <a:pt x="14" y="118"/>
                  </a:lnTo>
                  <a:lnTo>
                    <a:pt x="4" y="100"/>
                  </a:lnTo>
                  <a:lnTo>
                    <a:pt x="0" y="90"/>
                  </a:lnTo>
                </a:path>
              </a:pathLst>
            </a:custGeom>
            <a:noFill/>
            <a:ln w="38100">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6" name="Freeform 40"/>
            <p:cNvSpPr>
              <a:spLocks/>
            </p:cNvSpPr>
            <p:nvPr/>
          </p:nvSpPr>
          <p:spPr bwMode="auto">
            <a:xfrm>
              <a:off x="3132" y="3612"/>
              <a:ext cx="2086" cy="174"/>
            </a:xfrm>
            <a:custGeom>
              <a:avLst/>
              <a:gdLst>
                <a:gd name="T0" fmla="*/ 2060 w 2086"/>
                <a:gd name="T1" fmla="*/ 36 h 174"/>
                <a:gd name="T2" fmla="*/ 2020 w 2086"/>
                <a:gd name="T3" fmla="*/ 2 h 174"/>
                <a:gd name="T4" fmla="*/ 1974 w 2086"/>
                <a:gd name="T5" fmla="*/ 14 h 174"/>
                <a:gd name="T6" fmla="*/ 1936 w 2086"/>
                <a:gd name="T7" fmla="*/ 68 h 174"/>
                <a:gd name="T8" fmla="*/ 1896 w 2086"/>
                <a:gd name="T9" fmla="*/ 144 h 174"/>
                <a:gd name="T10" fmla="*/ 1846 w 2086"/>
                <a:gd name="T11" fmla="*/ 172 h 174"/>
                <a:gd name="T12" fmla="*/ 1802 w 2086"/>
                <a:gd name="T13" fmla="*/ 152 h 174"/>
                <a:gd name="T14" fmla="*/ 1774 w 2086"/>
                <a:gd name="T15" fmla="*/ 108 h 174"/>
                <a:gd name="T16" fmla="*/ 1734 w 2086"/>
                <a:gd name="T17" fmla="*/ 40 h 174"/>
                <a:gd name="T18" fmla="*/ 1678 w 2086"/>
                <a:gd name="T19" fmla="*/ 4 h 174"/>
                <a:gd name="T20" fmla="*/ 1648 w 2086"/>
                <a:gd name="T21" fmla="*/ 24 h 174"/>
                <a:gd name="T22" fmla="*/ 1610 w 2086"/>
                <a:gd name="T23" fmla="*/ 82 h 174"/>
                <a:gd name="T24" fmla="*/ 1576 w 2086"/>
                <a:gd name="T25" fmla="*/ 144 h 174"/>
                <a:gd name="T26" fmla="*/ 1532 w 2086"/>
                <a:gd name="T27" fmla="*/ 172 h 174"/>
                <a:gd name="T28" fmla="*/ 1488 w 2086"/>
                <a:gd name="T29" fmla="*/ 156 h 174"/>
                <a:gd name="T30" fmla="*/ 1448 w 2086"/>
                <a:gd name="T31" fmla="*/ 86 h 174"/>
                <a:gd name="T32" fmla="*/ 1420 w 2086"/>
                <a:gd name="T33" fmla="*/ 36 h 174"/>
                <a:gd name="T34" fmla="*/ 1390 w 2086"/>
                <a:gd name="T35" fmla="*/ 12 h 174"/>
                <a:gd name="T36" fmla="*/ 1352 w 2086"/>
                <a:gd name="T37" fmla="*/ 4 h 174"/>
                <a:gd name="T38" fmla="*/ 1304 w 2086"/>
                <a:gd name="T39" fmla="*/ 50 h 174"/>
                <a:gd name="T40" fmla="*/ 1256 w 2086"/>
                <a:gd name="T41" fmla="*/ 136 h 174"/>
                <a:gd name="T42" fmla="*/ 1218 w 2086"/>
                <a:gd name="T43" fmla="*/ 170 h 174"/>
                <a:gd name="T44" fmla="*/ 1174 w 2086"/>
                <a:gd name="T45" fmla="*/ 162 h 174"/>
                <a:gd name="T46" fmla="*/ 1144 w 2086"/>
                <a:gd name="T47" fmla="*/ 118 h 174"/>
                <a:gd name="T48" fmla="*/ 1110 w 2086"/>
                <a:gd name="T49" fmla="*/ 52 h 174"/>
                <a:gd name="T50" fmla="*/ 1064 w 2086"/>
                <a:gd name="T51" fmla="*/ 8 h 174"/>
                <a:gd name="T52" fmla="*/ 1034 w 2086"/>
                <a:gd name="T53" fmla="*/ 0 h 174"/>
                <a:gd name="T54" fmla="*/ 998 w 2086"/>
                <a:gd name="T55" fmla="*/ 24 h 174"/>
                <a:gd name="T56" fmla="*/ 960 w 2086"/>
                <a:gd name="T57" fmla="*/ 98 h 174"/>
                <a:gd name="T58" fmla="*/ 928 w 2086"/>
                <a:gd name="T59" fmla="*/ 150 h 174"/>
                <a:gd name="T60" fmla="*/ 904 w 2086"/>
                <a:gd name="T61" fmla="*/ 166 h 174"/>
                <a:gd name="T62" fmla="*/ 880 w 2086"/>
                <a:gd name="T63" fmla="*/ 170 h 174"/>
                <a:gd name="T64" fmla="*/ 852 w 2086"/>
                <a:gd name="T65" fmla="*/ 160 h 174"/>
                <a:gd name="T66" fmla="*/ 828 w 2086"/>
                <a:gd name="T67" fmla="*/ 134 h 174"/>
                <a:gd name="T68" fmla="*/ 790 w 2086"/>
                <a:gd name="T69" fmla="*/ 56 h 174"/>
                <a:gd name="T70" fmla="*/ 754 w 2086"/>
                <a:gd name="T71" fmla="*/ 14 h 174"/>
                <a:gd name="T72" fmla="*/ 738 w 2086"/>
                <a:gd name="T73" fmla="*/ 4 h 174"/>
                <a:gd name="T74" fmla="*/ 724 w 2086"/>
                <a:gd name="T75" fmla="*/ 0 h 174"/>
                <a:gd name="T76" fmla="*/ 694 w 2086"/>
                <a:gd name="T77" fmla="*/ 10 h 174"/>
                <a:gd name="T78" fmla="*/ 658 w 2086"/>
                <a:gd name="T79" fmla="*/ 58 h 174"/>
                <a:gd name="T80" fmla="*/ 610 w 2086"/>
                <a:gd name="T81" fmla="*/ 140 h 174"/>
                <a:gd name="T82" fmla="*/ 566 w 2086"/>
                <a:gd name="T83" fmla="*/ 170 h 174"/>
                <a:gd name="T84" fmla="*/ 528 w 2086"/>
                <a:gd name="T85" fmla="*/ 152 h 174"/>
                <a:gd name="T86" fmla="*/ 486 w 2086"/>
                <a:gd name="T87" fmla="*/ 94 h 174"/>
                <a:gd name="T88" fmla="*/ 452 w 2086"/>
                <a:gd name="T89" fmla="*/ 28 h 174"/>
                <a:gd name="T90" fmla="*/ 414 w 2086"/>
                <a:gd name="T91" fmla="*/ 4 h 174"/>
                <a:gd name="T92" fmla="*/ 380 w 2086"/>
                <a:gd name="T93" fmla="*/ 8 h 174"/>
                <a:gd name="T94" fmla="*/ 352 w 2086"/>
                <a:gd name="T95" fmla="*/ 30 h 174"/>
                <a:gd name="T96" fmla="*/ 320 w 2086"/>
                <a:gd name="T97" fmla="*/ 88 h 174"/>
                <a:gd name="T98" fmla="*/ 278 w 2086"/>
                <a:gd name="T99" fmla="*/ 152 h 174"/>
                <a:gd name="T100" fmla="*/ 240 w 2086"/>
                <a:gd name="T101" fmla="*/ 174 h 174"/>
                <a:gd name="T102" fmla="*/ 202 w 2086"/>
                <a:gd name="T103" fmla="*/ 156 h 174"/>
                <a:gd name="T104" fmla="*/ 166 w 2086"/>
                <a:gd name="T105" fmla="*/ 94 h 174"/>
                <a:gd name="T106" fmla="*/ 144 w 2086"/>
                <a:gd name="T107" fmla="*/ 42 h 174"/>
                <a:gd name="T108" fmla="*/ 98 w 2086"/>
                <a:gd name="T109" fmla="*/ 6 h 174"/>
                <a:gd name="T110" fmla="*/ 50 w 2086"/>
                <a:gd name="T111" fmla="*/ 8 h 174"/>
                <a:gd name="T112" fmla="*/ 16 w 2086"/>
                <a:gd name="T113" fmla="*/ 56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6"/>
                <a:gd name="T172" fmla="*/ 0 h 174"/>
                <a:gd name="T173" fmla="*/ 2086 w 2086"/>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6" h="174">
                  <a:moveTo>
                    <a:pt x="2086" y="90"/>
                  </a:moveTo>
                  <a:lnTo>
                    <a:pt x="2076" y="66"/>
                  </a:lnTo>
                  <a:lnTo>
                    <a:pt x="2060" y="36"/>
                  </a:lnTo>
                  <a:lnTo>
                    <a:pt x="2050" y="22"/>
                  </a:lnTo>
                  <a:lnTo>
                    <a:pt x="2036" y="10"/>
                  </a:lnTo>
                  <a:lnTo>
                    <a:pt x="2020" y="2"/>
                  </a:lnTo>
                  <a:lnTo>
                    <a:pt x="2004" y="2"/>
                  </a:lnTo>
                  <a:lnTo>
                    <a:pt x="1990" y="4"/>
                  </a:lnTo>
                  <a:lnTo>
                    <a:pt x="1974" y="14"/>
                  </a:lnTo>
                  <a:lnTo>
                    <a:pt x="1960" y="28"/>
                  </a:lnTo>
                  <a:lnTo>
                    <a:pt x="1948" y="44"/>
                  </a:lnTo>
                  <a:lnTo>
                    <a:pt x="1936" y="68"/>
                  </a:lnTo>
                  <a:lnTo>
                    <a:pt x="1924" y="96"/>
                  </a:lnTo>
                  <a:lnTo>
                    <a:pt x="1912" y="120"/>
                  </a:lnTo>
                  <a:lnTo>
                    <a:pt x="1896" y="144"/>
                  </a:lnTo>
                  <a:lnTo>
                    <a:pt x="1882" y="158"/>
                  </a:lnTo>
                  <a:lnTo>
                    <a:pt x="1866" y="168"/>
                  </a:lnTo>
                  <a:lnTo>
                    <a:pt x="1846" y="172"/>
                  </a:lnTo>
                  <a:lnTo>
                    <a:pt x="1834" y="170"/>
                  </a:lnTo>
                  <a:lnTo>
                    <a:pt x="1824" y="168"/>
                  </a:lnTo>
                  <a:lnTo>
                    <a:pt x="1802" y="152"/>
                  </a:lnTo>
                  <a:lnTo>
                    <a:pt x="1806" y="154"/>
                  </a:lnTo>
                  <a:lnTo>
                    <a:pt x="1790" y="136"/>
                  </a:lnTo>
                  <a:lnTo>
                    <a:pt x="1774" y="108"/>
                  </a:lnTo>
                  <a:lnTo>
                    <a:pt x="1760" y="84"/>
                  </a:lnTo>
                  <a:lnTo>
                    <a:pt x="1746" y="58"/>
                  </a:lnTo>
                  <a:lnTo>
                    <a:pt x="1734" y="40"/>
                  </a:lnTo>
                  <a:lnTo>
                    <a:pt x="1718" y="22"/>
                  </a:lnTo>
                  <a:lnTo>
                    <a:pt x="1698" y="10"/>
                  </a:lnTo>
                  <a:lnTo>
                    <a:pt x="1678" y="4"/>
                  </a:lnTo>
                  <a:lnTo>
                    <a:pt x="1664" y="10"/>
                  </a:lnTo>
                  <a:lnTo>
                    <a:pt x="1658" y="14"/>
                  </a:lnTo>
                  <a:lnTo>
                    <a:pt x="1648" y="24"/>
                  </a:lnTo>
                  <a:lnTo>
                    <a:pt x="1638" y="32"/>
                  </a:lnTo>
                  <a:lnTo>
                    <a:pt x="1624" y="52"/>
                  </a:lnTo>
                  <a:lnTo>
                    <a:pt x="1610" y="82"/>
                  </a:lnTo>
                  <a:lnTo>
                    <a:pt x="1600" y="100"/>
                  </a:lnTo>
                  <a:lnTo>
                    <a:pt x="1592" y="120"/>
                  </a:lnTo>
                  <a:lnTo>
                    <a:pt x="1576" y="144"/>
                  </a:lnTo>
                  <a:lnTo>
                    <a:pt x="1558" y="160"/>
                  </a:lnTo>
                  <a:lnTo>
                    <a:pt x="1544" y="168"/>
                  </a:lnTo>
                  <a:lnTo>
                    <a:pt x="1532" y="172"/>
                  </a:lnTo>
                  <a:lnTo>
                    <a:pt x="1514" y="170"/>
                  </a:lnTo>
                  <a:lnTo>
                    <a:pt x="1502" y="166"/>
                  </a:lnTo>
                  <a:lnTo>
                    <a:pt x="1488" y="156"/>
                  </a:lnTo>
                  <a:lnTo>
                    <a:pt x="1476" y="140"/>
                  </a:lnTo>
                  <a:lnTo>
                    <a:pt x="1464" y="118"/>
                  </a:lnTo>
                  <a:lnTo>
                    <a:pt x="1448" y="86"/>
                  </a:lnTo>
                  <a:lnTo>
                    <a:pt x="1436" y="60"/>
                  </a:lnTo>
                  <a:lnTo>
                    <a:pt x="1428" y="48"/>
                  </a:lnTo>
                  <a:lnTo>
                    <a:pt x="1420" y="36"/>
                  </a:lnTo>
                  <a:lnTo>
                    <a:pt x="1408" y="26"/>
                  </a:lnTo>
                  <a:lnTo>
                    <a:pt x="1402" y="20"/>
                  </a:lnTo>
                  <a:lnTo>
                    <a:pt x="1390" y="12"/>
                  </a:lnTo>
                  <a:lnTo>
                    <a:pt x="1376" y="4"/>
                  </a:lnTo>
                  <a:lnTo>
                    <a:pt x="1362" y="2"/>
                  </a:lnTo>
                  <a:lnTo>
                    <a:pt x="1352" y="4"/>
                  </a:lnTo>
                  <a:lnTo>
                    <a:pt x="1336" y="10"/>
                  </a:lnTo>
                  <a:lnTo>
                    <a:pt x="1320" y="24"/>
                  </a:lnTo>
                  <a:lnTo>
                    <a:pt x="1304" y="50"/>
                  </a:lnTo>
                  <a:lnTo>
                    <a:pt x="1282" y="90"/>
                  </a:lnTo>
                  <a:lnTo>
                    <a:pt x="1268" y="118"/>
                  </a:lnTo>
                  <a:lnTo>
                    <a:pt x="1256" y="136"/>
                  </a:lnTo>
                  <a:lnTo>
                    <a:pt x="1246" y="148"/>
                  </a:lnTo>
                  <a:lnTo>
                    <a:pt x="1228" y="166"/>
                  </a:lnTo>
                  <a:lnTo>
                    <a:pt x="1218" y="170"/>
                  </a:lnTo>
                  <a:lnTo>
                    <a:pt x="1206" y="174"/>
                  </a:lnTo>
                  <a:lnTo>
                    <a:pt x="1190" y="170"/>
                  </a:lnTo>
                  <a:lnTo>
                    <a:pt x="1174" y="162"/>
                  </a:lnTo>
                  <a:lnTo>
                    <a:pt x="1164" y="150"/>
                  </a:lnTo>
                  <a:lnTo>
                    <a:pt x="1152" y="136"/>
                  </a:lnTo>
                  <a:lnTo>
                    <a:pt x="1144" y="118"/>
                  </a:lnTo>
                  <a:lnTo>
                    <a:pt x="1134" y="98"/>
                  </a:lnTo>
                  <a:lnTo>
                    <a:pt x="1124" y="78"/>
                  </a:lnTo>
                  <a:lnTo>
                    <a:pt x="1110" y="52"/>
                  </a:lnTo>
                  <a:lnTo>
                    <a:pt x="1094" y="28"/>
                  </a:lnTo>
                  <a:lnTo>
                    <a:pt x="1078" y="16"/>
                  </a:lnTo>
                  <a:lnTo>
                    <a:pt x="1064" y="8"/>
                  </a:lnTo>
                  <a:lnTo>
                    <a:pt x="1056" y="4"/>
                  </a:lnTo>
                  <a:lnTo>
                    <a:pt x="1044" y="0"/>
                  </a:lnTo>
                  <a:lnTo>
                    <a:pt x="1034" y="0"/>
                  </a:lnTo>
                  <a:lnTo>
                    <a:pt x="1018" y="6"/>
                  </a:lnTo>
                  <a:lnTo>
                    <a:pt x="1006" y="16"/>
                  </a:lnTo>
                  <a:lnTo>
                    <a:pt x="998" y="24"/>
                  </a:lnTo>
                  <a:lnTo>
                    <a:pt x="990" y="36"/>
                  </a:lnTo>
                  <a:lnTo>
                    <a:pt x="972" y="68"/>
                  </a:lnTo>
                  <a:lnTo>
                    <a:pt x="960" y="98"/>
                  </a:lnTo>
                  <a:lnTo>
                    <a:pt x="950" y="116"/>
                  </a:lnTo>
                  <a:lnTo>
                    <a:pt x="942" y="132"/>
                  </a:lnTo>
                  <a:lnTo>
                    <a:pt x="928" y="150"/>
                  </a:lnTo>
                  <a:lnTo>
                    <a:pt x="916" y="160"/>
                  </a:lnTo>
                  <a:lnTo>
                    <a:pt x="912" y="162"/>
                  </a:lnTo>
                  <a:lnTo>
                    <a:pt x="904" y="166"/>
                  </a:lnTo>
                  <a:lnTo>
                    <a:pt x="896" y="168"/>
                  </a:lnTo>
                  <a:lnTo>
                    <a:pt x="890" y="172"/>
                  </a:lnTo>
                  <a:lnTo>
                    <a:pt x="880" y="170"/>
                  </a:lnTo>
                  <a:lnTo>
                    <a:pt x="872" y="168"/>
                  </a:lnTo>
                  <a:lnTo>
                    <a:pt x="862" y="164"/>
                  </a:lnTo>
                  <a:lnTo>
                    <a:pt x="852" y="160"/>
                  </a:lnTo>
                  <a:lnTo>
                    <a:pt x="848" y="156"/>
                  </a:lnTo>
                  <a:lnTo>
                    <a:pt x="838" y="148"/>
                  </a:lnTo>
                  <a:lnTo>
                    <a:pt x="828" y="134"/>
                  </a:lnTo>
                  <a:lnTo>
                    <a:pt x="814" y="110"/>
                  </a:lnTo>
                  <a:lnTo>
                    <a:pt x="802" y="80"/>
                  </a:lnTo>
                  <a:lnTo>
                    <a:pt x="790" y="56"/>
                  </a:lnTo>
                  <a:lnTo>
                    <a:pt x="780" y="42"/>
                  </a:lnTo>
                  <a:lnTo>
                    <a:pt x="770" y="28"/>
                  </a:lnTo>
                  <a:lnTo>
                    <a:pt x="754" y="14"/>
                  </a:lnTo>
                  <a:lnTo>
                    <a:pt x="746" y="8"/>
                  </a:lnTo>
                  <a:lnTo>
                    <a:pt x="740" y="4"/>
                  </a:lnTo>
                  <a:lnTo>
                    <a:pt x="738" y="4"/>
                  </a:lnTo>
                  <a:lnTo>
                    <a:pt x="744" y="6"/>
                  </a:lnTo>
                  <a:lnTo>
                    <a:pt x="734" y="2"/>
                  </a:lnTo>
                  <a:lnTo>
                    <a:pt x="724" y="0"/>
                  </a:lnTo>
                  <a:lnTo>
                    <a:pt x="712" y="2"/>
                  </a:lnTo>
                  <a:lnTo>
                    <a:pt x="702" y="6"/>
                  </a:lnTo>
                  <a:lnTo>
                    <a:pt x="694" y="10"/>
                  </a:lnTo>
                  <a:lnTo>
                    <a:pt x="684" y="20"/>
                  </a:lnTo>
                  <a:lnTo>
                    <a:pt x="668" y="40"/>
                  </a:lnTo>
                  <a:lnTo>
                    <a:pt x="658" y="58"/>
                  </a:lnTo>
                  <a:lnTo>
                    <a:pt x="642" y="86"/>
                  </a:lnTo>
                  <a:lnTo>
                    <a:pt x="626" y="118"/>
                  </a:lnTo>
                  <a:lnTo>
                    <a:pt x="610" y="140"/>
                  </a:lnTo>
                  <a:lnTo>
                    <a:pt x="592" y="162"/>
                  </a:lnTo>
                  <a:lnTo>
                    <a:pt x="578" y="166"/>
                  </a:lnTo>
                  <a:lnTo>
                    <a:pt x="566" y="170"/>
                  </a:lnTo>
                  <a:lnTo>
                    <a:pt x="546" y="166"/>
                  </a:lnTo>
                  <a:lnTo>
                    <a:pt x="532" y="156"/>
                  </a:lnTo>
                  <a:lnTo>
                    <a:pt x="528" y="152"/>
                  </a:lnTo>
                  <a:lnTo>
                    <a:pt x="512" y="134"/>
                  </a:lnTo>
                  <a:lnTo>
                    <a:pt x="496" y="112"/>
                  </a:lnTo>
                  <a:lnTo>
                    <a:pt x="486" y="94"/>
                  </a:lnTo>
                  <a:lnTo>
                    <a:pt x="476" y="72"/>
                  </a:lnTo>
                  <a:lnTo>
                    <a:pt x="464" y="50"/>
                  </a:lnTo>
                  <a:lnTo>
                    <a:pt x="452" y="28"/>
                  </a:lnTo>
                  <a:lnTo>
                    <a:pt x="434" y="14"/>
                  </a:lnTo>
                  <a:lnTo>
                    <a:pt x="422" y="8"/>
                  </a:lnTo>
                  <a:lnTo>
                    <a:pt x="414" y="4"/>
                  </a:lnTo>
                  <a:lnTo>
                    <a:pt x="404" y="2"/>
                  </a:lnTo>
                  <a:lnTo>
                    <a:pt x="392" y="4"/>
                  </a:lnTo>
                  <a:lnTo>
                    <a:pt x="380" y="8"/>
                  </a:lnTo>
                  <a:lnTo>
                    <a:pt x="368" y="14"/>
                  </a:lnTo>
                  <a:lnTo>
                    <a:pt x="358" y="24"/>
                  </a:lnTo>
                  <a:lnTo>
                    <a:pt x="352" y="30"/>
                  </a:lnTo>
                  <a:lnTo>
                    <a:pt x="342" y="46"/>
                  </a:lnTo>
                  <a:lnTo>
                    <a:pt x="332" y="62"/>
                  </a:lnTo>
                  <a:lnTo>
                    <a:pt x="320" y="88"/>
                  </a:lnTo>
                  <a:lnTo>
                    <a:pt x="308" y="110"/>
                  </a:lnTo>
                  <a:lnTo>
                    <a:pt x="294" y="132"/>
                  </a:lnTo>
                  <a:lnTo>
                    <a:pt x="278" y="152"/>
                  </a:lnTo>
                  <a:lnTo>
                    <a:pt x="266" y="162"/>
                  </a:lnTo>
                  <a:lnTo>
                    <a:pt x="256" y="170"/>
                  </a:lnTo>
                  <a:lnTo>
                    <a:pt x="240" y="174"/>
                  </a:lnTo>
                  <a:lnTo>
                    <a:pt x="226" y="170"/>
                  </a:lnTo>
                  <a:lnTo>
                    <a:pt x="212" y="164"/>
                  </a:lnTo>
                  <a:lnTo>
                    <a:pt x="202" y="156"/>
                  </a:lnTo>
                  <a:lnTo>
                    <a:pt x="188" y="136"/>
                  </a:lnTo>
                  <a:lnTo>
                    <a:pt x="176" y="112"/>
                  </a:lnTo>
                  <a:lnTo>
                    <a:pt x="166" y="94"/>
                  </a:lnTo>
                  <a:lnTo>
                    <a:pt x="162" y="76"/>
                  </a:lnTo>
                  <a:lnTo>
                    <a:pt x="154" y="62"/>
                  </a:lnTo>
                  <a:lnTo>
                    <a:pt x="144" y="42"/>
                  </a:lnTo>
                  <a:lnTo>
                    <a:pt x="132" y="28"/>
                  </a:lnTo>
                  <a:lnTo>
                    <a:pt x="122" y="18"/>
                  </a:lnTo>
                  <a:lnTo>
                    <a:pt x="98" y="6"/>
                  </a:lnTo>
                  <a:lnTo>
                    <a:pt x="74" y="0"/>
                  </a:lnTo>
                  <a:lnTo>
                    <a:pt x="58" y="4"/>
                  </a:lnTo>
                  <a:lnTo>
                    <a:pt x="50" y="8"/>
                  </a:lnTo>
                  <a:lnTo>
                    <a:pt x="40" y="18"/>
                  </a:lnTo>
                  <a:lnTo>
                    <a:pt x="30" y="32"/>
                  </a:lnTo>
                  <a:lnTo>
                    <a:pt x="16" y="56"/>
                  </a:lnTo>
                  <a:lnTo>
                    <a:pt x="6" y="74"/>
                  </a:lnTo>
                  <a:lnTo>
                    <a:pt x="0" y="84"/>
                  </a:lnTo>
                </a:path>
              </a:pathLst>
            </a:custGeom>
            <a:noFill/>
            <a:ln w="15875">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02" name="Rectangle 101"/>
          <p:cNvSpPr/>
          <p:nvPr/>
        </p:nvSpPr>
        <p:spPr>
          <a:xfrm>
            <a:off x="1752600" y="15822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3" name="Rectangle 102"/>
          <p:cNvSpPr/>
          <p:nvPr/>
        </p:nvSpPr>
        <p:spPr>
          <a:xfrm>
            <a:off x="1981200" y="15822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4" name="Rectangle 103"/>
          <p:cNvSpPr/>
          <p:nvPr/>
        </p:nvSpPr>
        <p:spPr>
          <a:xfrm>
            <a:off x="2209800" y="15822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5" name="Rectangle 104"/>
          <p:cNvSpPr/>
          <p:nvPr/>
        </p:nvSpPr>
        <p:spPr>
          <a:xfrm>
            <a:off x="2438400" y="15822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6" name="Rectangle 105"/>
          <p:cNvSpPr/>
          <p:nvPr/>
        </p:nvSpPr>
        <p:spPr>
          <a:xfrm>
            <a:off x="2667000" y="15822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7" name="Rectangle 106"/>
          <p:cNvSpPr/>
          <p:nvPr/>
        </p:nvSpPr>
        <p:spPr>
          <a:xfrm>
            <a:off x="2895600" y="15822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8" name="Rectangle 107"/>
          <p:cNvSpPr/>
          <p:nvPr/>
        </p:nvSpPr>
        <p:spPr>
          <a:xfrm>
            <a:off x="3124200" y="1582220"/>
            <a:ext cx="228600" cy="228600"/>
          </a:xfrm>
          <a:prstGeom prst="rect">
            <a:avLst/>
          </a:prstGeom>
          <a:noFill/>
          <a:ln w="9525" cmpd="sng">
            <a:solidFill>
              <a:srgbClr val="0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12" name="TextBox 111"/>
          <p:cNvSpPr txBox="1"/>
          <p:nvPr/>
        </p:nvSpPr>
        <p:spPr>
          <a:xfrm>
            <a:off x="1828800" y="1353620"/>
            <a:ext cx="1266962" cy="261610"/>
          </a:xfrm>
          <a:prstGeom prst="rect">
            <a:avLst/>
          </a:prstGeom>
          <a:noFill/>
        </p:spPr>
        <p:txBody>
          <a:bodyPr wrap="none" rtlCol="0">
            <a:spAutoFit/>
          </a:bodyPr>
          <a:lstStyle/>
          <a:p>
            <a:r>
              <a:rPr lang="en-US" sz="1100" dirty="0" smtClean="0">
                <a:solidFill>
                  <a:srgbClr val="000000"/>
                </a:solidFill>
              </a:rPr>
              <a:t>Bandwidth usage</a:t>
            </a:r>
            <a:endParaRPr lang="en-US" sz="1100" dirty="0">
              <a:solidFill>
                <a:srgbClr val="000000"/>
              </a:solidFill>
            </a:endParaRPr>
          </a:p>
        </p:txBody>
      </p:sp>
      <p:sp>
        <p:nvSpPr>
          <p:cNvPr id="113" name="TextBox 112"/>
          <p:cNvSpPr txBox="1"/>
          <p:nvPr/>
        </p:nvSpPr>
        <p:spPr>
          <a:xfrm>
            <a:off x="1676400" y="1810820"/>
            <a:ext cx="1423593" cy="261610"/>
          </a:xfrm>
          <a:prstGeom prst="rect">
            <a:avLst/>
          </a:prstGeom>
          <a:noFill/>
        </p:spPr>
        <p:txBody>
          <a:bodyPr wrap="none" rtlCol="0">
            <a:spAutoFit/>
          </a:bodyPr>
          <a:lstStyle/>
          <a:p>
            <a:r>
              <a:rPr lang="en-US" sz="1100" dirty="0" smtClean="0">
                <a:solidFill>
                  <a:srgbClr val="000000"/>
                </a:solidFill>
              </a:rPr>
              <a:t>Packets per second</a:t>
            </a:r>
            <a:endParaRPr lang="en-US" sz="1100" dirty="0">
              <a:solidFill>
                <a:srgbClr val="000000"/>
              </a:solidFill>
            </a:endParaRPr>
          </a:p>
        </p:txBody>
      </p:sp>
      <p:sp>
        <p:nvSpPr>
          <p:cNvPr id="114" name="TextBox 113"/>
          <p:cNvSpPr txBox="1"/>
          <p:nvPr/>
        </p:nvSpPr>
        <p:spPr>
          <a:xfrm>
            <a:off x="1447800" y="2006410"/>
            <a:ext cx="381000" cy="261610"/>
          </a:xfrm>
          <a:prstGeom prst="rect">
            <a:avLst/>
          </a:prstGeom>
          <a:noFill/>
        </p:spPr>
        <p:txBody>
          <a:bodyPr wrap="square" rtlCol="0">
            <a:spAutoFit/>
          </a:bodyPr>
          <a:lstStyle/>
          <a:p>
            <a:r>
              <a:rPr lang="en-US" sz="1100" b="1" dirty="0" smtClean="0">
                <a:solidFill>
                  <a:srgbClr val="000000"/>
                </a:solidFill>
              </a:rPr>
              <a:t>0%</a:t>
            </a:r>
            <a:endParaRPr lang="en-US" sz="1100" b="1" dirty="0">
              <a:solidFill>
                <a:srgbClr val="000000"/>
              </a:solidFill>
            </a:endParaRPr>
          </a:p>
        </p:txBody>
      </p:sp>
      <p:sp>
        <p:nvSpPr>
          <p:cNvPr id="115" name="TextBox 114"/>
          <p:cNvSpPr txBox="1"/>
          <p:nvPr/>
        </p:nvSpPr>
        <p:spPr>
          <a:xfrm>
            <a:off x="1447800" y="1556725"/>
            <a:ext cx="388548" cy="261610"/>
          </a:xfrm>
          <a:prstGeom prst="rect">
            <a:avLst/>
          </a:prstGeom>
          <a:noFill/>
        </p:spPr>
        <p:txBody>
          <a:bodyPr wrap="none" rtlCol="0">
            <a:spAutoFit/>
          </a:bodyPr>
          <a:lstStyle/>
          <a:p>
            <a:r>
              <a:rPr lang="en-US" sz="1100" b="1" dirty="0" smtClean="0">
                <a:solidFill>
                  <a:srgbClr val="000000"/>
                </a:solidFill>
              </a:rPr>
              <a:t>0%</a:t>
            </a:r>
            <a:endParaRPr lang="en-US" sz="1100" b="1" dirty="0">
              <a:solidFill>
                <a:srgbClr val="000000"/>
              </a:solidFill>
            </a:endParaRPr>
          </a:p>
        </p:txBody>
      </p:sp>
      <p:sp>
        <p:nvSpPr>
          <p:cNvPr id="116" name="TextBox 115"/>
          <p:cNvSpPr txBox="1"/>
          <p:nvPr/>
        </p:nvSpPr>
        <p:spPr>
          <a:xfrm>
            <a:off x="3340746" y="1549210"/>
            <a:ext cx="545454" cy="261610"/>
          </a:xfrm>
          <a:prstGeom prst="rect">
            <a:avLst/>
          </a:prstGeom>
          <a:noFill/>
        </p:spPr>
        <p:txBody>
          <a:bodyPr wrap="none" rtlCol="0">
            <a:spAutoFit/>
          </a:bodyPr>
          <a:lstStyle/>
          <a:p>
            <a:r>
              <a:rPr lang="en-US" sz="1100" b="1" dirty="0" smtClean="0">
                <a:solidFill>
                  <a:srgbClr val="000000"/>
                </a:solidFill>
              </a:rPr>
              <a:t>100%</a:t>
            </a:r>
            <a:endParaRPr lang="en-US" sz="1100" b="1" dirty="0">
              <a:solidFill>
                <a:srgbClr val="000000"/>
              </a:solidFill>
            </a:endParaRPr>
          </a:p>
        </p:txBody>
      </p:sp>
      <p:sp>
        <p:nvSpPr>
          <p:cNvPr id="117" name="TextBox 116"/>
          <p:cNvSpPr txBox="1"/>
          <p:nvPr/>
        </p:nvSpPr>
        <p:spPr>
          <a:xfrm>
            <a:off x="3340746" y="2006410"/>
            <a:ext cx="545454" cy="261610"/>
          </a:xfrm>
          <a:prstGeom prst="rect">
            <a:avLst/>
          </a:prstGeom>
          <a:noFill/>
        </p:spPr>
        <p:txBody>
          <a:bodyPr wrap="none" rtlCol="0">
            <a:spAutoFit/>
          </a:bodyPr>
          <a:lstStyle/>
          <a:p>
            <a:r>
              <a:rPr lang="en-US" sz="1100" b="1" dirty="0" smtClean="0">
                <a:solidFill>
                  <a:srgbClr val="000000"/>
                </a:solidFill>
              </a:rPr>
              <a:t>100%</a:t>
            </a:r>
            <a:endParaRPr lang="en-US" sz="1100" b="1" dirty="0">
              <a:solidFill>
                <a:srgbClr val="000000"/>
              </a:solidFill>
            </a:endParaRPr>
          </a:p>
        </p:txBody>
      </p:sp>
      <p:cxnSp>
        <p:nvCxnSpPr>
          <p:cNvPr id="27" name="Straight Connector 26"/>
          <p:cNvCxnSpPr/>
          <p:nvPr/>
        </p:nvCxnSpPr>
        <p:spPr>
          <a:xfrm>
            <a:off x="7467600" y="3885151"/>
            <a:ext cx="838200" cy="0"/>
          </a:xfrm>
          <a:prstGeom prst="line">
            <a:avLst/>
          </a:prstGeom>
          <a:ln>
            <a:solidFill>
              <a:srgbClr val="FF6600"/>
            </a:solidFill>
          </a:ln>
        </p:spPr>
        <p:style>
          <a:lnRef idx="2">
            <a:schemeClr val="accent1"/>
          </a:lnRef>
          <a:fillRef idx="0">
            <a:schemeClr val="accent1"/>
          </a:fillRef>
          <a:effectRef idx="1">
            <a:schemeClr val="accent1"/>
          </a:effectRef>
          <a:fontRef idx="minor">
            <a:schemeClr val="tx1"/>
          </a:fontRef>
        </p:style>
      </p:cxnSp>
      <p:sp>
        <p:nvSpPr>
          <p:cNvPr id="124" name="TextBox 123"/>
          <p:cNvSpPr txBox="1"/>
          <p:nvPr/>
        </p:nvSpPr>
        <p:spPr>
          <a:xfrm>
            <a:off x="7500562" y="3870121"/>
            <a:ext cx="775178" cy="261610"/>
          </a:xfrm>
          <a:prstGeom prst="rect">
            <a:avLst/>
          </a:prstGeom>
          <a:noFill/>
        </p:spPr>
        <p:txBody>
          <a:bodyPr wrap="none" rtlCol="0">
            <a:spAutoFit/>
          </a:bodyPr>
          <a:lstStyle/>
          <a:p>
            <a:pPr algn="ctr"/>
            <a:r>
              <a:rPr lang="en-US" sz="1050" dirty="0" smtClean="0">
                <a:solidFill>
                  <a:srgbClr val="000000"/>
                </a:solidFill>
              </a:rPr>
              <a:t>VoIP Call</a:t>
            </a:r>
            <a:endParaRPr lang="en-US" sz="1050" dirty="0">
              <a:solidFill>
                <a:srgbClr val="000000"/>
              </a:solidFill>
            </a:endParaRPr>
          </a:p>
        </p:txBody>
      </p:sp>
      <p:cxnSp>
        <p:nvCxnSpPr>
          <p:cNvPr id="63" name="Straight Connector 62"/>
          <p:cNvCxnSpPr/>
          <p:nvPr/>
        </p:nvCxnSpPr>
        <p:spPr>
          <a:xfrm>
            <a:off x="6477000" y="3885151"/>
            <a:ext cx="838200" cy="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64" name="TextBox 63"/>
          <p:cNvSpPr txBox="1"/>
          <p:nvPr/>
        </p:nvSpPr>
        <p:spPr>
          <a:xfrm>
            <a:off x="6488527" y="3860802"/>
            <a:ext cx="878178" cy="415498"/>
          </a:xfrm>
          <a:prstGeom prst="rect">
            <a:avLst/>
          </a:prstGeom>
          <a:noFill/>
        </p:spPr>
        <p:txBody>
          <a:bodyPr wrap="none" rtlCol="0">
            <a:spAutoFit/>
          </a:bodyPr>
          <a:lstStyle/>
          <a:p>
            <a:pPr algn="ctr"/>
            <a:r>
              <a:rPr lang="en-US" sz="1050" dirty="0" smtClean="0">
                <a:solidFill>
                  <a:srgbClr val="000000"/>
                </a:solidFill>
              </a:rPr>
              <a:t>IP Multiplex</a:t>
            </a:r>
          </a:p>
          <a:p>
            <a:pPr algn="ctr"/>
            <a:r>
              <a:rPr lang="en-US" sz="1050" dirty="0" smtClean="0">
                <a:solidFill>
                  <a:srgbClr val="000000"/>
                </a:solidFill>
              </a:rPr>
              <a:t>Tunnel</a:t>
            </a:r>
            <a:endParaRPr lang="en-US" sz="1050" dirty="0">
              <a:solidFill>
                <a:srgbClr val="000000"/>
              </a:solidFill>
            </a:endParaRPr>
          </a:p>
        </p:txBody>
      </p:sp>
      <p:sp>
        <p:nvSpPr>
          <p:cNvPr id="5" name="Freeform 4"/>
          <p:cNvSpPr/>
          <p:nvPr/>
        </p:nvSpPr>
        <p:spPr>
          <a:xfrm>
            <a:off x="1135485" y="2610395"/>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1" name="Freeform 70"/>
          <p:cNvSpPr/>
          <p:nvPr/>
        </p:nvSpPr>
        <p:spPr>
          <a:xfrm>
            <a:off x="1186697" y="2649020"/>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3" name="Freeform 72"/>
          <p:cNvSpPr/>
          <p:nvPr/>
        </p:nvSpPr>
        <p:spPr>
          <a:xfrm flipH="1">
            <a:off x="6934200" y="2572820"/>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 name="Freeform 3"/>
          <p:cNvSpPr/>
          <p:nvPr/>
        </p:nvSpPr>
        <p:spPr>
          <a:xfrm>
            <a:off x="2292106" y="1945288"/>
            <a:ext cx="4614272" cy="896080"/>
          </a:xfrm>
          <a:custGeom>
            <a:avLst/>
            <a:gdLst>
              <a:gd name="connsiteX0" fmla="*/ 0 w 4614272"/>
              <a:gd name="connsiteY0" fmla="*/ 781665 h 896080"/>
              <a:gd name="connsiteX1" fmla="*/ 879267 w 4614272"/>
              <a:gd name="connsiteY1" fmla="*/ 759121 h 896080"/>
              <a:gd name="connsiteX2" fmla="*/ 2419863 w 4614272"/>
              <a:gd name="connsiteY2" fmla="*/ 147 h 896080"/>
              <a:gd name="connsiteX3" fmla="*/ 4020579 w 4614272"/>
              <a:gd name="connsiteY3" fmla="*/ 826752 h 896080"/>
              <a:gd name="connsiteX4" fmla="*/ 4614272 w 4614272"/>
              <a:gd name="connsiteY4" fmla="*/ 849296 h 8960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4272" h="896080">
                <a:moveTo>
                  <a:pt x="0" y="781665"/>
                </a:moveTo>
                <a:cubicBezTo>
                  <a:pt x="237978" y="835519"/>
                  <a:pt x="475957" y="889374"/>
                  <a:pt x="879267" y="759121"/>
                </a:cubicBezTo>
                <a:cubicBezTo>
                  <a:pt x="1282577" y="628868"/>
                  <a:pt x="1896311" y="-11125"/>
                  <a:pt x="2419863" y="147"/>
                </a:cubicBezTo>
                <a:cubicBezTo>
                  <a:pt x="2943415" y="11419"/>
                  <a:pt x="3654844" y="685227"/>
                  <a:pt x="4020579" y="826752"/>
                </a:cubicBezTo>
                <a:cubicBezTo>
                  <a:pt x="4386314" y="968277"/>
                  <a:pt x="4614272" y="849296"/>
                  <a:pt x="4614272" y="849296"/>
                </a:cubicBezTo>
              </a:path>
            </a:pathLst>
          </a:custGeom>
          <a:ln w="38100">
            <a:solidFill>
              <a:srgbClr val="FFFF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52" name="Picture 53" descr="Mod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flipH="1">
            <a:off x="2880104" y="2255949"/>
            <a:ext cx="304800" cy="72012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 name="Picture 1050"/>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20243" y="1583808"/>
            <a:ext cx="1152525"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 name="Picture 53" descr="Mod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flipH="1">
            <a:off x="6004304" y="2323976"/>
            <a:ext cx="304800" cy="72012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9" name="Freeform 98"/>
          <p:cNvSpPr/>
          <p:nvPr/>
        </p:nvSpPr>
        <p:spPr>
          <a:xfrm flipH="1">
            <a:off x="6934200" y="2630693"/>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0" name="Freeform 99"/>
          <p:cNvSpPr/>
          <p:nvPr/>
        </p:nvSpPr>
        <p:spPr>
          <a:xfrm>
            <a:off x="1219200" y="2698427"/>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1" name="Freeform 100"/>
          <p:cNvSpPr/>
          <p:nvPr/>
        </p:nvSpPr>
        <p:spPr>
          <a:xfrm flipH="1">
            <a:off x="6913035" y="2681495"/>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9" name="Freeform 108"/>
          <p:cNvSpPr/>
          <p:nvPr/>
        </p:nvSpPr>
        <p:spPr>
          <a:xfrm>
            <a:off x="1244595" y="2750618"/>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5" name="Freeform 124"/>
          <p:cNvSpPr/>
          <p:nvPr/>
        </p:nvSpPr>
        <p:spPr>
          <a:xfrm flipH="1">
            <a:off x="6913029" y="2740758"/>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6" name="Freeform 125"/>
          <p:cNvSpPr/>
          <p:nvPr/>
        </p:nvSpPr>
        <p:spPr>
          <a:xfrm>
            <a:off x="1278457" y="2801414"/>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7" name="Freeform 126"/>
          <p:cNvSpPr/>
          <p:nvPr/>
        </p:nvSpPr>
        <p:spPr>
          <a:xfrm flipH="1">
            <a:off x="6874928" y="2792950"/>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8" name="Freeform 127"/>
          <p:cNvSpPr/>
          <p:nvPr/>
        </p:nvSpPr>
        <p:spPr>
          <a:xfrm>
            <a:off x="1312319" y="2843743"/>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9" name="Freeform 128"/>
          <p:cNvSpPr/>
          <p:nvPr/>
        </p:nvSpPr>
        <p:spPr>
          <a:xfrm flipH="1">
            <a:off x="6858000" y="2850826"/>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0" name="Freeform 129"/>
          <p:cNvSpPr/>
          <p:nvPr/>
        </p:nvSpPr>
        <p:spPr>
          <a:xfrm>
            <a:off x="1346181" y="2886072"/>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1" name="Freeform 130"/>
          <p:cNvSpPr/>
          <p:nvPr/>
        </p:nvSpPr>
        <p:spPr>
          <a:xfrm flipH="1">
            <a:off x="6807201" y="2893158"/>
            <a:ext cx="946903" cy="323127"/>
          </a:xfrm>
          <a:custGeom>
            <a:avLst/>
            <a:gdLst>
              <a:gd name="connsiteX0" fmla="*/ 0 w 946903"/>
              <a:gd name="connsiteY0" fmla="*/ 323127 h 323127"/>
              <a:gd name="connsiteX1" fmla="*/ 946903 w 946903"/>
              <a:gd name="connsiteY1" fmla="*/ 0 h 323127"/>
            </a:gdLst>
            <a:ahLst/>
            <a:cxnLst>
              <a:cxn ang="0">
                <a:pos x="connsiteX0" y="connsiteY0"/>
              </a:cxn>
              <a:cxn ang="0">
                <a:pos x="connsiteX1" y="connsiteY1"/>
              </a:cxn>
            </a:cxnLst>
            <a:rect l="l" t="t" r="r" b="b"/>
            <a:pathLst>
              <a:path w="946903" h="323127">
                <a:moveTo>
                  <a:pt x="0" y="323127"/>
                </a:moveTo>
                <a:cubicBezTo>
                  <a:pt x="355715" y="182228"/>
                  <a:pt x="711430" y="41330"/>
                  <a:pt x="946903" y="0"/>
                </a:cubicBezTo>
              </a:path>
            </a:pathLst>
          </a:custGeom>
          <a:ln w="38100">
            <a:solidFill>
              <a:srgbClr val="FF66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39" name="Picture 3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94581" y="2539810"/>
            <a:ext cx="525462" cy="414010"/>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1243" y="2768410"/>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3643" y="2920810"/>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6043" y="3073210"/>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TextBox 35"/>
          <p:cNvSpPr txBox="1"/>
          <p:nvPr/>
        </p:nvSpPr>
        <p:spPr>
          <a:xfrm>
            <a:off x="767443" y="3454210"/>
            <a:ext cx="833024" cy="261610"/>
          </a:xfrm>
          <a:prstGeom prst="rect">
            <a:avLst/>
          </a:prstGeom>
          <a:noFill/>
        </p:spPr>
        <p:txBody>
          <a:bodyPr wrap="none" rtlCol="0">
            <a:spAutoFit/>
          </a:bodyPr>
          <a:lstStyle/>
          <a:p>
            <a:r>
              <a:rPr lang="en-US" sz="1100" dirty="0" smtClean="0">
                <a:solidFill>
                  <a:srgbClr val="000000"/>
                </a:solidFill>
              </a:rPr>
              <a:t>IP Phones</a:t>
            </a:r>
            <a:endParaRPr lang="en-US" sz="1100" dirty="0">
              <a:solidFill>
                <a:srgbClr val="000000"/>
              </a:solidFill>
            </a:endParaRPr>
          </a:p>
        </p:txBody>
      </p:sp>
      <p:pic>
        <p:nvPicPr>
          <p:cNvPr id="86"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91400" y="2808671"/>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 name="TextBox 88"/>
          <p:cNvSpPr txBox="1"/>
          <p:nvPr/>
        </p:nvSpPr>
        <p:spPr>
          <a:xfrm>
            <a:off x="7472776" y="3454210"/>
            <a:ext cx="833024" cy="261610"/>
          </a:xfrm>
          <a:prstGeom prst="rect">
            <a:avLst/>
          </a:prstGeom>
          <a:noFill/>
        </p:spPr>
        <p:txBody>
          <a:bodyPr wrap="none" rtlCol="0">
            <a:spAutoFit/>
          </a:bodyPr>
          <a:lstStyle/>
          <a:p>
            <a:r>
              <a:rPr lang="en-US" sz="1100" dirty="0" smtClean="0">
                <a:solidFill>
                  <a:srgbClr val="000000"/>
                </a:solidFill>
              </a:rPr>
              <a:t>IP Phones</a:t>
            </a:r>
            <a:endParaRPr lang="en-US" sz="1100" dirty="0">
              <a:solidFill>
                <a:srgbClr val="000000"/>
              </a:solidFill>
            </a:endParaRPr>
          </a:p>
        </p:txBody>
      </p:sp>
      <p:pic>
        <p:nvPicPr>
          <p:cNvPr id="110"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43800" y="2961071"/>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1"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96200" y="3113471"/>
            <a:ext cx="680357" cy="373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 name="Picture 3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37338" y="2554840"/>
            <a:ext cx="525462" cy="414010"/>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 name="TextBox 75"/>
          <p:cNvSpPr txBox="1"/>
          <p:nvPr/>
        </p:nvSpPr>
        <p:spPr>
          <a:xfrm>
            <a:off x="2918714" y="2786390"/>
            <a:ext cx="1196086" cy="261610"/>
          </a:xfrm>
          <a:prstGeom prst="rect">
            <a:avLst/>
          </a:prstGeom>
          <a:noFill/>
        </p:spPr>
        <p:txBody>
          <a:bodyPr wrap="none" rtlCol="0">
            <a:spAutoFit/>
          </a:bodyPr>
          <a:lstStyle/>
          <a:p>
            <a:r>
              <a:rPr lang="en-US" sz="1100" dirty="0" smtClean="0">
                <a:solidFill>
                  <a:srgbClr val="000000"/>
                </a:solidFill>
              </a:rPr>
              <a:t>Satellite Modem</a:t>
            </a:r>
            <a:endParaRPr lang="en-US" sz="1100" dirty="0">
              <a:solidFill>
                <a:srgbClr val="000000"/>
              </a:solidFill>
            </a:endParaRPr>
          </a:p>
        </p:txBody>
      </p:sp>
      <p:sp>
        <p:nvSpPr>
          <p:cNvPr id="77" name="TextBox 76"/>
          <p:cNvSpPr txBox="1"/>
          <p:nvPr/>
        </p:nvSpPr>
        <p:spPr>
          <a:xfrm>
            <a:off x="5052314" y="2786390"/>
            <a:ext cx="1196086" cy="261610"/>
          </a:xfrm>
          <a:prstGeom prst="rect">
            <a:avLst/>
          </a:prstGeom>
          <a:noFill/>
        </p:spPr>
        <p:txBody>
          <a:bodyPr wrap="none" rtlCol="0">
            <a:spAutoFit/>
          </a:bodyPr>
          <a:lstStyle/>
          <a:p>
            <a:r>
              <a:rPr lang="en-US" sz="1100" dirty="0" smtClean="0">
                <a:solidFill>
                  <a:srgbClr val="000000"/>
                </a:solidFill>
              </a:rPr>
              <a:t>Satellite Modem</a:t>
            </a:r>
            <a:endParaRPr lang="en-US" sz="1100" dirty="0">
              <a:solidFill>
                <a:srgbClr val="000000"/>
              </a:solidFill>
            </a:endParaRPr>
          </a:p>
        </p:txBody>
      </p:sp>
      <p:sp>
        <p:nvSpPr>
          <p:cNvPr id="74" name="TextBox 73"/>
          <p:cNvSpPr txBox="1"/>
          <p:nvPr/>
        </p:nvSpPr>
        <p:spPr>
          <a:xfrm>
            <a:off x="1940263" y="2710190"/>
            <a:ext cx="668059" cy="261610"/>
          </a:xfrm>
          <a:prstGeom prst="rect">
            <a:avLst/>
          </a:prstGeom>
          <a:noFill/>
        </p:spPr>
        <p:txBody>
          <a:bodyPr wrap="none" rtlCol="0">
            <a:spAutoFit/>
          </a:bodyPr>
          <a:lstStyle/>
          <a:p>
            <a:r>
              <a:rPr lang="en-US" sz="1050" dirty="0" smtClean="0">
                <a:solidFill>
                  <a:srgbClr val="FFFFFF"/>
                </a:solidFill>
              </a:rPr>
              <a:t>IP MUX</a:t>
            </a:r>
            <a:endParaRPr lang="en-US" sz="1050" dirty="0">
              <a:solidFill>
                <a:srgbClr val="FFFFFF"/>
              </a:solidFill>
            </a:endParaRPr>
          </a:p>
        </p:txBody>
      </p:sp>
      <p:sp>
        <p:nvSpPr>
          <p:cNvPr id="75" name="TextBox 74"/>
          <p:cNvSpPr txBox="1"/>
          <p:nvPr/>
        </p:nvSpPr>
        <p:spPr>
          <a:xfrm>
            <a:off x="6603999" y="2718657"/>
            <a:ext cx="668059" cy="261610"/>
          </a:xfrm>
          <a:prstGeom prst="rect">
            <a:avLst/>
          </a:prstGeom>
          <a:noFill/>
        </p:spPr>
        <p:txBody>
          <a:bodyPr wrap="none" rtlCol="0">
            <a:spAutoFit/>
          </a:bodyPr>
          <a:lstStyle/>
          <a:p>
            <a:r>
              <a:rPr lang="en-US" sz="1050" dirty="0" smtClean="0">
                <a:solidFill>
                  <a:srgbClr val="FFFFFF"/>
                </a:solidFill>
              </a:rPr>
              <a:t>IP MUX</a:t>
            </a:r>
            <a:endParaRPr lang="en-US" sz="1050" dirty="0">
              <a:solidFill>
                <a:srgbClr val="FFFFFF"/>
              </a:solidFill>
            </a:endParaRPr>
          </a:p>
        </p:txBody>
      </p:sp>
    </p:spTree>
    <p:extLst>
      <p:ext uri="{BB962C8B-B14F-4D97-AF65-F5344CB8AC3E}">
        <p14:creationId xmlns:p14="http://schemas.microsoft.com/office/powerpoint/2010/main" val="1551252634"/>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 presetClass="emph" presetSubtype="2" fill="hold" nodeType="afterEffect">
                                  <p:stCondLst>
                                    <p:cond delay="0"/>
                                  </p:stCondLst>
                                  <p:childTnLst>
                                    <p:animClr clrSpc="rgb" dir="cw">
                                      <p:cBhvr>
                                        <p:cTn id="14" dur="1000" fill="hold"/>
                                        <p:tgtEl>
                                          <p:spTgt spid="7"/>
                                        </p:tgtEl>
                                        <p:attrNameLst>
                                          <p:attrName>fillcolor</p:attrName>
                                        </p:attrNameLst>
                                      </p:cBhvr>
                                      <p:to>
                                        <a:schemeClr val="accent2"/>
                                      </p:to>
                                    </p:animClr>
                                    <p:set>
                                      <p:cBhvr>
                                        <p:cTn id="15" dur="1000" fill="hold"/>
                                        <p:tgtEl>
                                          <p:spTgt spid="7"/>
                                        </p:tgtEl>
                                        <p:attrNameLst>
                                          <p:attrName>fill.type</p:attrName>
                                        </p:attrNameLst>
                                      </p:cBhvr>
                                      <p:to>
                                        <p:strVal val="solid"/>
                                      </p:to>
                                    </p:set>
                                    <p:set>
                                      <p:cBhvr>
                                        <p:cTn id="16" dur="1000" fill="hold"/>
                                        <p:tgtEl>
                                          <p:spTgt spid="7"/>
                                        </p:tgtEl>
                                        <p:attrNameLst>
                                          <p:attrName>fill.on</p:attrName>
                                        </p:attrNameLst>
                                      </p:cBhvr>
                                      <p:to>
                                        <p:strVal val="true"/>
                                      </p:to>
                                    </p:set>
                                  </p:childTnLst>
                                </p:cTn>
                              </p:par>
                              <p:par>
                                <p:cTn id="17" presetID="1" presetClass="emph" presetSubtype="2" fill="hold" nodeType="withEffect">
                                  <p:stCondLst>
                                    <p:cond delay="0"/>
                                  </p:stCondLst>
                                  <p:childTnLst>
                                    <p:animClr clrSpc="rgb" dir="cw">
                                      <p:cBhvr>
                                        <p:cTn id="18" dur="1000" fill="hold"/>
                                        <p:tgtEl>
                                          <p:spTgt spid="102"/>
                                        </p:tgtEl>
                                        <p:attrNameLst>
                                          <p:attrName>fillcolor</p:attrName>
                                        </p:attrNameLst>
                                      </p:cBhvr>
                                      <p:to>
                                        <a:schemeClr val="accent2"/>
                                      </p:to>
                                    </p:animClr>
                                    <p:set>
                                      <p:cBhvr>
                                        <p:cTn id="19" dur="1000" fill="hold"/>
                                        <p:tgtEl>
                                          <p:spTgt spid="102"/>
                                        </p:tgtEl>
                                        <p:attrNameLst>
                                          <p:attrName>fill.type</p:attrName>
                                        </p:attrNameLst>
                                      </p:cBhvr>
                                      <p:to>
                                        <p:strVal val="solid"/>
                                      </p:to>
                                    </p:set>
                                    <p:set>
                                      <p:cBhvr>
                                        <p:cTn id="20" dur="1000" fill="hold"/>
                                        <p:tgtEl>
                                          <p:spTgt spid="102"/>
                                        </p:tgtEl>
                                        <p:attrNameLst>
                                          <p:attrName>fill.on</p:attrName>
                                        </p:attrNameLst>
                                      </p:cBhvr>
                                      <p:to>
                                        <p:strVal val="true"/>
                                      </p:to>
                                    </p:set>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par>
                          <p:cTn id="25" fill="hold">
                            <p:stCondLst>
                              <p:cond delay="2500"/>
                            </p:stCondLst>
                            <p:childTnLst>
                              <p:par>
                                <p:cTn id="26" presetID="10" presetClass="entr" presetSubtype="0" fill="hold" grpId="0" nodeType="afterEffect">
                                  <p:stCondLst>
                                    <p:cond delay="0"/>
                                  </p:stCondLst>
                                  <p:childTnLst>
                                    <p:set>
                                      <p:cBhvr>
                                        <p:cTn id="27" dur="1" fill="hold">
                                          <p:stCondLst>
                                            <p:cond delay="0"/>
                                          </p:stCondLst>
                                        </p:cTn>
                                        <p:tgtEl>
                                          <p:spTgt spid="73"/>
                                        </p:tgtEl>
                                        <p:attrNameLst>
                                          <p:attrName>style.visibility</p:attrName>
                                        </p:attrNameLst>
                                      </p:cBhvr>
                                      <p:to>
                                        <p:strVal val="visible"/>
                                      </p:to>
                                    </p:set>
                                    <p:animEffect transition="in" filter="fade">
                                      <p:cBhvr>
                                        <p:cTn id="28" dur="500"/>
                                        <p:tgtEl>
                                          <p:spTgt spid="73"/>
                                        </p:tgtEl>
                                      </p:cBhvr>
                                    </p:animEffect>
                                  </p:childTnLst>
                                </p:cTn>
                              </p:par>
                            </p:childTnLst>
                          </p:cTn>
                        </p:par>
                        <p:par>
                          <p:cTn id="29" fill="hold">
                            <p:stCondLst>
                              <p:cond delay="3000"/>
                            </p:stCondLst>
                            <p:childTnLst>
                              <p:par>
                                <p:cTn id="30" presetID="10" presetClass="entr" presetSubtype="0" fill="hold" grpId="0" nodeType="afterEffect">
                                  <p:stCondLst>
                                    <p:cond delay="0"/>
                                  </p:stCondLst>
                                  <p:childTnLst>
                                    <p:set>
                                      <p:cBhvr>
                                        <p:cTn id="31" dur="1" fill="hold">
                                          <p:stCondLst>
                                            <p:cond delay="0"/>
                                          </p:stCondLst>
                                        </p:cTn>
                                        <p:tgtEl>
                                          <p:spTgt spid="71"/>
                                        </p:tgtEl>
                                        <p:attrNameLst>
                                          <p:attrName>style.visibility</p:attrName>
                                        </p:attrNameLst>
                                      </p:cBhvr>
                                      <p:to>
                                        <p:strVal val="visible"/>
                                      </p:to>
                                    </p:set>
                                    <p:animEffect transition="in" filter="fade">
                                      <p:cBhvr>
                                        <p:cTn id="32" dur="500"/>
                                        <p:tgtEl>
                                          <p:spTgt spid="71"/>
                                        </p:tgtEl>
                                      </p:cBhvr>
                                    </p:animEffect>
                                  </p:childTnLst>
                                </p:cTn>
                              </p:par>
                            </p:childTnLst>
                          </p:cTn>
                        </p:par>
                        <p:par>
                          <p:cTn id="33" fill="hold">
                            <p:stCondLst>
                              <p:cond delay="3500"/>
                            </p:stCondLst>
                            <p:childTnLst>
                              <p:par>
                                <p:cTn id="34" presetID="10" presetClass="entr" presetSubtype="0" fill="hold" grpId="0" nodeType="afterEffect">
                                  <p:stCondLst>
                                    <p:cond delay="0"/>
                                  </p:stCondLst>
                                  <p:childTnLst>
                                    <p:set>
                                      <p:cBhvr>
                                        <p:cTn id="35" dur="1" fill="hold">
                                          <p:stCondLst>
                                            <p:cond delay="0"/>
                                          </p:stCondLst>
                                        </p:cTn>
                                        <p:tgtEl>
                                          <p:spTgt spid="99"/>
                                        </p:tgtEl>
                                        <p:attrNameLst>
                                          <p:attrName>style.visibility</p:attrName>
                                        </p:attrNameLst>
                                      </p:cBhvr>
                                      <p:to>
                                        <p:strVal val="visible"/>
                                      </p:to>
                                    </p:set>
                                    <p:animEffect transition="in" filter="fade">
                                      <p:cBhvr>
                                        <p:cTn id="36" dur="500"/>
                                        <p:tgtEl>
                                          <p:spTgt spid="99"/>
                                        </p:tgtEl>
                                      </p:cBhvr>
                                    </p:animEffect>
                                  </p:childTnLst>
                                </p:cTn>
                              </p:par>
                              <p:par>
                                <p:cTn id="37" presetID="1" presetClass="emph" presetSubtype="2" fill="hold" nodeType="withEffect">
                                  <p:stCondLst>
                                    <p:cond delay="0"/>
                                  </p:stCondLst>
                                  <p:childTnLst>
                                    <p:animClr clrSpc="rgb" dir="cw">
                                      <p:cBhvr>
                                        <p:cTn id="38" dur="1000" fill="hold"/>
                                        <p:tgtEl>
                                          <p:spTgt spid="79"/>
                                        </p:tgtEl>
                                        <p:attrNameLst>
                                          <p:attrName>fillcolor</p:attrName>
                                        </p:attrNameLst>
                                      </p:cBhvr>
                                      <p:to>
                                        <a:schemeClr val="bg1"/>
                                      </p:to>
                                    </p:animClr>
                                    <p:set>
                                      <p:cBhvr>
                                        <p:cTn id="39" dur="1000" fill="hold"/>
                                        <p:tgtEl>
                                          <p:spTgt spid="79"/>
                                        </p:tgtEl>
                                        <p:attrNameLst>
                                          <p:attrName>fill.type</p:attrName>
                                        </p:attrNameLst>
                                      </p:cBhvr>
                                      <p:to>
                                        <p:strVal val="solid"/>
                                      </p:to>
                                    </p:set>
                                    <p:set>
                                      <p:cBhvr>
                                        <p:cTn id="40" dur="1000" fill="hold"/>
                                        <p:tgtEl>
                                          <p:spTgt spid="79"/>
                                        </p:tgtEl>
                                        <p:attrNameLst>
                                          <p:attrName>fill.on</p:attrName>
                                        </p:attrNameLst>
                                      </p:cBhvr>
                                      <p:to>
                                        <p:strVal val="true"/>
                                      </p:to>
                                    </p:set>
                                  </p:childTnLst>
                                </p:cTn>
                              </p:par>
                              <p:par>
                                <p:cTn id="41" presetID="10" presetClass="entr" presetSubtype="0" fill="hold" grpId="0" nodeType="withEffect">
                                  <p:stCondLst>
                                    <p:cond delay="0"/>
                                  </p:stCondLst>
                                  <p:childTnLst>
                                    <p:set>
                                      <p:cBhvr>
                                        <p:cTn id="42" dur="1" fill="hold">
                                          <p:stCondLst>
                                            <p:cond delay="0"/>
                                          </p:stCondLst>
                                        </p:cTn>
                                        <p:tgtEl>
                                          <p:spTgt spid="100"/>
                                        </p:tgtEl>
                                        <p:attrNameLst>
                                          <p:attrName>style.visibility</p:attrName>
                                        </p:attrNameLst>
                                      </p:cBhvr>
                                      <p:to>
                                        <p:strVal val="visible"/>
                                      </p:to>
                                    </p:set>
                                    <p:animEffect transition="in" filter="fade">
                                      <p:cBhvr>
                                        <p:cTn id="43" dur="500"/>
                                        <p:tgtEl>
                                          <p:spTgt spid="100"/>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01"/>
                                        </p:tgtEl>
                                        <p:attrNameLst>
                                          <p:attrName>style.visibility</p:attrName>
                                        </p:attrNameLst>
                                      </p:cBhvr>
                                      <p:to>
                                        <p:strVal val="visible"/>
                                      </p:to>
                                    </p:set>
                                    <p:animEffect transition="in" filter="fade">
                                      <p:cBhvr>
                                        <p:cTn id="46" dur="500"/>
                                        <p:tgtEl>
                                          <p:spTgt spid="101"/>
                                        </p:tgtEl>
                                      </p:cBhvr>
                                    </p:animEffect>
                                  </p:childTnLst>
                                </p:cTn>
                              </p:par>
                              <p:par>
                                <p:cTn id="47" presetID="1" presetClass="emph" presetSubtype="2" fill="hold" nodeType="withEffect">
                                  <p:stCondLst>
                                    <p:cond delay="0"/>
                                  </p:stCondLst>
                                  <p:childTnLst>
                                    <p:animClr clrSpc="rgb" dir="cw">
                                      <p:cBhvr>
                                        <p:cTn id="48" dur="1000" fill="hold"/>
                                        <p:tgtEl>
                                          <p:spTgt spid="103"/>
                                        </p:tgtEl>
                                        <p:attrNameLst>
                                          <p:attrName>fillcolor</p:attrName>
                                        </p:attrNameLst>
                                      </p:cBhvr>
                                      <p:to>
                                        <a:srgbClr val="BFDD07"/>
                                      </p:to>
                                    </p:animClr>
                                    <p:set>
                                      <p:cBhvr>
                                        <p:cTn id="49" dur="1000" fill="hold"/>
                                        <p:tgtEl>
                                          <p:spTgt spid="103"/>
                                        </p:tgtEl>
                                        <p:attrNameLst>
                                          <p:attrName>fill.type</p:attrName>
                                        </p:attrNameLst>
                                      </p:cBhvr>
                                      <p:to>
                                        <p:strVal val="solid"/>
                                      </p:to>
                                    </p:set>
                                    <p:set>
                                      <p:cBhvr>
                                        <p:cTn id="50" dur="1000" fill="hold"/>
                                        <p:tgtEl>
                                          <p:spTgt spid="103"/>
                                        </p:tgtEl>
                                        <p:attrNameLst>
                                          <p:attrName>fill.on</p:attrName>
                                        </p:attrNameLst>
                                      </p:cBhvr>
                                      <p:to>
                                        <p:strVal val="true"/>
                                      </p:to>
                                    </p:set>
                                  </p:childTnLst>
                                </p:cTn>
                              </p:par>
                            </p:childTnLst>
                          </p:cTn>
                        </p:par>
                        <p:par>
                          <p:cTn id="51" fill="hold">
                            <p:stCondLst>
                              <p:cond delay="4500"/>
                            </p:stCondLst>
                            <p:childTnLst>
                              <p:par>
                                <p:cTn id="52" presetID="10" presetClass="entr" presetSubtype="0" fill="hold" grpId="0" nodeType="afterEffect">
                                  <p:stCondLst>
                                    <p:cond delay="0"/>
                                  </p:stCondLst>
                                  <p:childTnLst>
                                    <p:set>
                                      <p:cBhvr>
                                        <p:cTn id="53" dur="1" fill="hold">
                                          <p:stCondLst>
                                            <p:cond delay="0"/>
                                          </p:stCondLst>
                                        </p:cTn>
                                        <p:tgtEl>
                                          <p:spTgt spid="109"/>
                                        </p:tgtEl>
                                        <p:attrNameLst>
                                          <p:attrName>style.visibility</p:attrName>
                                        </p:attrNameLst>
                                      </p:cBhvr>
                                      <p:to>
                                        <p:strVal val="visible"/>
                                      </p:to>
                                    </p:set>
                                    <p:animEffect transition="in" filter="fade">
                                      <p:cBhvr>
                                        <p:cTn id="54" dur="500"/>
                                        <p:tgtEl>
                                          <p:spTgt spid="109"/>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25"/>
                                        </p:tgtEl>
                                        <p:attrNameLst>
                                          <p:attrName>style.visibility</p:attrName>
                                        </p:attrNameLst>
                                      </p:cBhvr>
                                      <p:to>
                                        <p:strVal val="visible"/>
                                      </p:to>
                                    </p:set>
                                    <p:animEffect transition="in" filter="fade">
                                      <p:cBhvr>
                                        <p:cTn id="57" dur="500"/>
                                        <p:tgtEl>
                                          <p:spTgt spid="125"/>
                                        </p:tgtEl>
                                      </p:cBhvr>
                                    </p:animEffect>
                                  </p:childTnLst>
                                </p:cTn>
                              </p:par>
                            </p:childTnLst>
                          </p:cTn>
                        </p:par>
                        <p:par>
                          <p:cTn id="58" fill="hold">
                            <p:stCondLst>
                              <p:cond delay="5000"/>
                            </p:stCondLst>
                            <p:childTnLst>
                              <p:par>
                                <p:cTn id="59" presetID="10" presetClass="entr" presetSubtype="0" fill="hold" grpId="0" nodeType="afterEffect">
                                  <p:stCondLst>
                                    <p:cond delay="0"/>
                                  </p:stCondLst>
                                  <p:childTnLst>
                                    <p:set>
                                      <p:cBhvr>
                                        <p:cTn id="60" dur="1" fill="hold">
                                          <p:stCondLst>
                                            <p:cond delay="0"/>
                                          </p:stCondLst>
                                        </p:cTn>
                                        <p:tgtEl>
                                          <p:spTgt spid="126"/>
                                        </p:tgtEl>
                                        <p:attrNameLst>
                                          <p:attrName>style.visibility</p:attrName>
                                        </p:attrNameLst>
                                      </p:cBhvr>
                                      <p:to>
                                        <p:strVal val="visible"/>
                                      </p:to>
                                    </p:set>
                                    <p:animEffect transition="in" filter="fade">
                                      <p:cBhvr>
                                        <p:cTn id="61" dur="500"/>
                                        <p:tgtEl>
                                          <p:spTgt spid="126"/>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127"/>
                                        </p:tgtEl>
                                        <p:attrNameLst>
                                          <p:attrName>style.visibility</p:attrName>
                                        </p:attrNameLst>
                                      </p:cBhvr>
                                      <p:to>
                                        <p:strVal val="visible"/>
                                      </p:to>
                                    </p:set>
                                    <p:animEffect transition="in" filter="fade">
                                      <p:cBhvr>
                                        <p:cTn id="64" dur="500"/>
                                        <p:tgtEl>
                                          <p:spTgt spid="127"/>
                                        </p:tgtEl>
                                      </p:cBhvr>
                                    </p:animEffect>
                                  </p:childTnLst>
                                </p:cTn>
                              </p:par>
                            </p:childTnLst>
                          </p:cTn>
                        </p:par>
                        <p:par>
                          <p:cTn id="65" fill="hold">
                            <p:stCondLst>
                              <p:cond delay="5500"/>
                            </p:stCondLst>
                            <p:childTnLst>
                              <p:par>
                                <p:cTn id="66" presetID="10" presetClass="entr" presetSubtype="0" fill="hold" grpId="0" nodeType="afterEffect">
                                  <p:stCondLst>
                                    <p:cond delay="0"/>
                                  </p:stCondLst>
                                  <p:childTnLst>
                                    <p:set>
                                      <p:cBhvr>
                                        <p:cTn id="67" dur="1" fill="hold">
                                          <p:stCondLst>
                                            <p:cond delay="0"/>
                                          </p:stCondLst>
                                        </p:cTn>
                                        <p:tgtEl>
                                          <p:spTgt spid="128"/>
                                        </p:tgtEl>
                                        <p:attrNameLst>
                                          <p:attrName>style.visibility</p:attrName>
                                        </p:attrNameLst>
                                      </p:cBhvr>
                                      <p:to>
                                        <p:strVal val="visible"/>
                                      </p:to>
                                    </p:set>
                                    <p:animEffect transition="in" filter="fade">
                                      <p:cBhvr>
                                        <p:cTn id="68" dur="500"/>
                                        <p:tgtEl>
                                          <p:spTgt spid="128"/>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29"/>
                                        </p:tgtEl>
                                        <p:attrNameLst>
                                          <p:attrName>style.visibility</p:attrName>
                                        </p:attrNameLst>
                                      </p:cBhvr>
                                      <p:to>
                                        <p:strVal val="visible"/>
                                      </p:to>
                                    </p:set>
                                    <p:animEffect transition="in" filter="fade">
                                      <p:cBhvr>
                                        <p:cTn id="71" dur="500"/>
                                        <p:tgtEl>
                                          <p:spTgt spid="129"/>
                                        </p:tgtEl>
                                      </p:cBhvr>
                                    </p:animEffect>
                                  </p:childTnLst>
                                </p:cTn>
                              </p:par>
                            </p:childTnLst>
                          </p:cTn>
                        </p:par>
                        <p:par>
                          <p:cTn id="72" fill="hold">
                            <p:stCondLst>
                              <p:cond delay="6000"/>
                            </p:stCondLst>
                            <p:childTnLst>
                              <p:par>
                                <p:cTn id="73" presetID="10" presetClass="entr" presetSubtype="0" fill="hold" grpId="0" nodeType="afterEffect">
                                  <p:stCondLst>
                                    <p:cond delay="0"/>
                                  </p:stCondLst>
                                  <p:childTnLst>
                                    <p:set>
                                      <p:cBhvr>
                                        <p:cTn id="74" dur="1" fill="hold">
                                          <p:stCondLst>
                                            <p:cond delay="0"/>
                                          </p:stCondLst>
                                        </p:cTn>
                                        <p:tgtEl>
                                          <p:spTgt spid="130"/>
                                        </p:tgtEl>
                                        <p:attrNameLst>
                                          <p:attrName>style.visibility</p:attrName>
                                        </p:attrNameLst>
                                      </p:cBhvr>
                                      <p:to>
                                        <p:strVal val="visible"/>
                                      </p:to>
                                    </p:set>
                                    <p:animEffect transition="in" filter="fade">
                                      <p:cBhvr>
                                        <p:cTn id="75" dur="500"/>
                                        <p:tgtEl>
                                          <p:spTgt spid="130"/>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131"/>
                                        </p:tgtEl>
                                        <p:attrNameLst>
                                          <p:attrName>style.visibility</p:attrName>
                                        </p:attrNameLst>
                                      </p:cBhvr>
                                      <p:to>
                                        <p:strVal val="visible"/>
                                      </p:to>
                                    </p:set>
                                    <p:animEffect transition="in" filter="fade">
                                      <p:cBhvr>
                                        <p:cTn id="78" dur="500"/>
                                        <p:tgtEl>
                                          <p:spTgt spid="131"/>
                                        </p:tgtEl>
                                      </p:cBhvr>
                                    </p:animEffect>
                                  </p:childTnLst>
                                </p:cTn>
                              </p:par>
                              <p:par>
                                <p:cTn id="79" presetID="1" presetClass="emph" presetSubtype="2" fill="hold" nodeType="withEffect">
                                  <p:stCondLst>
                                    <p:cond delay="0"/>
                                  </p:stCondLst>
                                  <p:childTnLst>
                                    <p:animClr clrSpc="rgb" dir="cw">
                                      <p:cBhvr>
                                        <p:cTn id="80" dur="1000" fill="hold"/>
                                        <p:tgtEl>
                                          <p:spTgt spid="104"/>
                                        </p:tgtEl>
                                        <p:attrNameLst>
                                          <p:attrName>fillcolor</p:attrName>
                                        </p:attrNameLst>
                                      </p:cBhvr>
                                      <p:to>
                                        <a:srgbClr val="FFFF00"/>
                                      </p:to>
                                    </p:animClr>
                                    <p:set>
                                      <p:cBhvr>
                                        <p:cTn id="81" dur="1000" fill="hold"/>
                                        <p:tgtEl>
                                          <p:spTgt spid="104"/>
                                        </p:tgtEl>
                                        <p:attrNameLst>
                                          <p:attrName>fill.type</p:attrName>
                                        </p:attrNameLst>
                                      </p:cBhvr>
                                      <p:to>
                                        <p:strVal val="solid"/>
                                      </p:to>
                                    </p:set>
                                    <p:set>
                                      <p:cBhvr>
                                        <p:cTn id="82" dur="1000" fill="hold"/>
                                        <p:tgtEl>
                                          <p:spTgt spid="104"/>
                                        </p:tgtEl>
                                        <p:attrNameLst>
                                          <p:attrName>fill.on</p:attrName>
                                        </p:attrNameLst>
                                      </p:cBhvr>
                                      <p:to>
                                        <p:strVal val="true"/>
                                      </p:to>
                                    </p:set>
                                  </p:childTnLst>
                                </p:cTn>
                              </p:par>
                            </p:childTnLst>
                          </p:cTn>
                        </p:par>
                        <p:par>
                          <p:cTn id="83" fill="hold">
                            <p:stCondLst>
                              <p:cond delay="7000"/>
                            </p:stCondLst>
                            <p:childTnLst>
                              <p:par>
                                <p:cTn id="84" presetID="10" presetClass="entr" presetSubtype="0" fill="hold" grpId="0" nodeType="afterEffect">
                                  <p:stCondLst>
                                    <p:cond delay="0"/>
                                  </p:stCondLst>
                                  <p:childTnLst>
                                    <p:set>
                                      <p:cBhvr>
                                        <p:cTn id="85" dur="1" fill="hold">
                                          <p:stCondLst>
                                            <p:cond delay="0"/>
                                          </p:stCondLst>
                                        </p:cTn>
                                        <p:tgtEl>
                                          <p:spTgt spid="3">
                                            <p:txEl>
                                              <p:pRg st="2" end="2"/>
                                            </p:txEl>
                                          </p:spTgt>
                                        </p:tgtEl>
                                        <p:attrNameLst>
                                          <p:attrName>style.visibility</p:attrName>
                                        </p:attrNameLst>
                                      </p:cBhvr>
                                      <p:to>
                                        <p:strVal val="visible"/>
                                      </p:to>
                                    </p:set>
                                    <p:animEffect transition="in" filter="fade">
                                      <p:cBhvr>
                                        <p:cTn id="86" dur="500"/>
                                        <p:tgtEl>
                                          <p:spTgt spid="3">
                                            <p:txEl>
                                              <p:pRg st="2" end="2"/>
                                            </p:txEl>
                                          </p:spTgt>
                                        </p:tgtEl>
                                      </p:cBhvr>
                                    </p:animEffect>
                                  </p:childTnLst>
                                </p:cTn>
                              </p:par>
                            </p:childTnLst>
                          </p:cTn>
                        </p:par>
                        <p:par>
                          <p:cTn id="87" fill="hold">
                            <p:stCondLst>
                              <p:cond delay="7500"/>
                            </p:stCondLst>
                            <p:childTnLst>
                              <p:par>
                                <p:cTn id="88" presetID="10" presetClass="entr" presetSubtype="0" fill="hold" grpId="0" nodeType="afterEffect">
                                  <p:stCondLst>
                                    <p:cond delay="0"/>
                                  </p:stCondLst>
                                  <p:childTnLst>
                                    <p:set>
                                      <p:cBhvr>
                                        <p:cTn id="89" dur="1" fill="hold">
                                          <p:stCondLst>
                                            <p:cond delay="0"/>
                                          </p:stCondLst>
                                        </p:cTn>
                                        <p:tgtEl>
                                          <p:spTgt spid="3">
                                            <p:txEl>
                                              <p:pRg st="3" end="3"/>
                                            </p:txEl>
                                          </p:spTgt>
                                        </p:tgtEl>
                                        <p:attrNameLst>
                                          <p:attrName>style.visibility</p:attrName>
                                        </p:attrNameLst>
                                      </p:cBhvr>
                                      <p:to>
                                        <p:strVal val="visible"/>
                                      </p:to>
                                    </p:set>
                                    <p:animEffect transition="in" filter="fade">
                                      <p:cBhvr>
                                        <p:cTn id="90" dur="500"/>
                                        <p:tgtEl>
                                          <p:spTgt spid="3">
                                            <p:txEl>
                                              <p:pRg st="3" end="3"/>
                                            </p:txEl>
                                          </p:spTgt>
                                        </p:tgtEl>
                                      </p:cBhvr>
                                    </p:animEffect>
                                  </p:childTnLst>
                                </p:cTn>
                              </p:par>
                            </p:childTnLst>
                          </p:cTn>
                        </p:par>
                        <p:par>
                          <p:cTn id="91" fill="hold">
                            <p:stCondLst>
                              <p:cond delay="8000"/>
                            </p:stCondLst>
                            <p:childTnLst>
                              <p:par>
                                <p:cTn id="92" presetID="10" presetClass="entr" presetSubtype="0" fill="hold" grpId="0" nodeType="afterEffect">
                                  <p:stCondLst>
                                    <p:cond delay="0"/>
                                  </p:stCondLst>
                                  <p:childTnLst>
                                    <p:set>
                                      <p:cBhvr>
                                        <p:cTn id="93" dur="1" fill="hold">
                                          <p:stCondLst>
                                            <p:cond delay="0"/>
                                          </p:stCondLst>
                                        </p:cTn>
                                        <p:tgtEl>
                                          <p:spTgt spid="3">
                                            <p:txEl>
                                              <p:pRg st="4" end="4"/>
                                            </p:txEl>
                                          </p:spTgt>
                                        </p:tgtEl>
                                        <p:attrNameLst>
                                          <p:attrName>style.visibility</p:attrName>
                                        </p:attrNameLst>
                                      </p:cBhvr>
                                      <p:to>
                                        <p:strVal val="visible"/>
                                      </p:to>
                                    </p:set>
                                    <p:animEffect transition="in" filter="fade">
                                      <p:cBhvr>
                                        <p:cTn id="9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5" grpId="0" animBg="1"/>
      <p:bldP spid="71" grpId="0" animBg="1"/>
      <p:bldP spid="73" grpId="0" animBg="1"/>
      <p:bldP spid="99" grpId="0" animBg="1"/>
      <p:bldP spid="100" grpId="0" animBg="1"/>
      <p:bldP spid="101" grpId="0" animBg="1"/>
      <p:bldP spid="109" grpId="0" animBg="1"/>
      <p:bldP spid="125" grpId="0" animBg="1"/>
      <p:bldP spid="126" grpId="0" animBg="1"/>
      <p:bldP spid="127" grpId="0" animBg="1"/>
      <p:bldP spid="128" grpId="0" animBg="1"/>
      <p:bldP spid="129" grpId="0" animBg="1"/>
      <p:bldP spid="130" grpId="0" animBg="1"/>
      <p:bldP spid="13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solution – Cisco IP Multiplexing</a:t>
            </a:r>
            <a:endParaRPr lang="en-US" dirty="0"/>
          </a:p>
        </p:txBody>
      </p:sp>
      <p:sp>
        <p:nvSpPr>
          <p:cNvPr id="3" name="Text Placeholder 2"/>
          <p:cNvSpPr>
            <a:spLocks noGrp="1"/>
          </p:cNvSpPr>
          <p:nvPr>
            <p:ph type="body" sz="quarter" idx="10"/>
          </p:nvPr>
        </p:nvSpPr>
        <p:spPr>
          <a:xfrm>
            <a:off x="239713" y="1441345"/>
            <a:ext cx="8578850" cy="4883255"/>
          </a:xfrm>
        </p:spPr>
        <p:txBody>
          <a:bodyPr>
            <a:normAutofit fontScale="92500" lnSpcReduction="20000"/>
          </a:bodyPr>
          <a:lstStyle/>
          <a:p>
            <a:r>
              <a:rPr lang="en-US" dirty="0" smtClean="0"/>
              <a:t>New interface output feature, like ACLs</a:t>
            </a:r>
            <a:r>
              <a:rPr lang="en-US" dirty="0"/>
              <a:t> </a:t>
            </a:r>
            <a:r>
              <a:rPr lang="en-US" dirty="0" smtClean="0"/>
              <a:t>or </a:t>
            </a:r>
            <a:r>
              <a:rPr lang="en-US" dirty="0" err="1" smtClean="0"/>
              <a:t>QoS</a:t>
            </a:r>
            <a:endParaRPr lang="en-US" dirty="0" smtClean="0"/>
          </a:p>
          <a:p>
            <a:r>
              <a:rPr lang="en-US" dirty="0" smtClean="0"/>
              <a:t>Combine multiple packets into single, larger, packet</a:t>
            </a:r>
          </a:p>
          <a:p>
            <a:pPr marL="692150" lvl="1" indent="-285750">
              <a:buFont typeface="Arial"/>
              <a:buChar char="•"/>
            </a:pPr>
            <a:r>
              <a:rPr lang="en-US" dirty="0" smtClean="0"/>
              <a:t>Packets are multiplexed by wrapping a new IP/UDP header around combined packets:</a:t>
            </a:r>
          </a:p>
          <a:p>
            <a:pPr marL="692150" lvl="1" indent="-285750">
              <a:buFont typeface="Arial"/>
              <a:buChar char="•"/>
            </a:pPr>
            <a:endParaRPr lang="en-US" dirty="0" smtClean="0"/>
          </a:p>
          <a:p>
            <a:pPr marL="692150" lvl="1" indent="-285750">
              <a:buFont typeface="Arial"/>
              <a:buChar char="•"/>
            </a:pPr>
            <a:endParaRPr lang="en-US" dirty="0" smtClean="0"/>
          </a:p>
          <a:p>
            <a:pPr marL="0" indent="0">
              <a:buNone/>
            </a:pPr>
            <a:endParaRPr lang="en-US" dirty="0"/>
          </a:p>
          <a:p>
            <a:r>
              <a:rPr lang="en-US" dirty="0"/>
              <a:t>Transparent to application, works at layer </a:t>
            </a:r>
            <a:r>
              <a:rPr lang="en-US" dirty="0" smtClean="0"/>
              <a:t>3</a:t>
            </a:r>
          </a:p>
          <a:p>
            <a:pPr marL="692150" lvl="1" indent="-285750">
              <a:buFont typeface="Arial"/>
              <a:buChar char="•"/>
            </a:pPr>
            <a:r>
              <a:rPr lang="en-US" dirty="0" smtClean="0"/>
              <a:t>Can multiplex any IP packet</a:t>
            </a:r>
            <a:endParaRPr lang="en-US" dirty="0"/>
          </a:p>
          <a:p>
            <a:r>
              <a:rPr lang="en-US" dirty="0" smtClean="0"/>
              <a:t>Works in hub and spoke topology, IP multiplexing-enabled router is required at each end</a:t>
            </a:r>
          </a:p>
          <a:p>
            <a:pPr marL="692150" lvl="1" indent="-285750">
              <a:buFont typeface="Arial"/>
              <a:buChar char="•"/>
            </a:pPr>
            <a:r>
              <a:rPr lang="en-US" dirty="0" smtClean="0"/>
              <a:t>Intermediate hops are supported</a:t>
            </a:r>
          </a:p>
          <a:p>
            <a:pPr marL="857250" lvl="2" indent="-285750">
              <a:buFont typeface="Arial"/>
              <a:buChar char="•"/>
            </a:pPr>
            <a:r>
              <a:rPr lang="en-US" dirty="0" smtClean="0"/>
              <a:t>Multiplexed packets look just like regular IP packets to non </a:t>
            </a:r>
            <a:r>
              <a:rPr lang="en-US" dirty="0" err="1" smtClean="0"/>
              <a:t>ip</a:t>
            </a:r>
            <a:r>
              <a:rPr lang="en-US" dirty="0" smtClean="0"/>
              <a:t> multiplexing-enabled devices</a:t>
            </a:r>
          </a:p>
          <a:p>
            <a:r>
              <a:rPr lang="en-US" dirty="0" smtClean="0"/>
              <a:t>Supports IPv4 and IPv6</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401030691"/>
              </p:ext>
            </p:extLst>
          </p:nvPr>
        </p:nvGraphicFramePr>
        <p:xfrm>
          <a:off x="1014791" y="2766301"/>
          <a:ext cx="7130142" cy="304799"/>
        </p:xfrm>
        <a:graphic>
          <a:graphicData uri="http://schemas.openxmlformats.org/drawingml/2006/table">
            <a:tbl>
              <a:tblPr firstRow="1" bandRow="1">
                <a:effectLst>
                  <a:outerShdw blurRad="50800" dist="38100" dir="2700000" algn="tl" rotWithShape="0">
                    <a:srgbClr val="000000">
                      <a:alpha val="43000"/>
                    </a:srgbClr>
                  </a:outerShdw>
                </a:effectLst>
                <a:tableStyleId>{2D5ABB26-0587-4C30-8999-92F81FD0307C}</a:tableStyleId>
              </a:tblPr>
              <a:tblGrid>
                <a:gridCol w="473762"/>
                <a:gridCol w="793810"/>
                <a:gridCol w="473762"/>
                <a:gridCol w="793810"/>
                <a:gridCol w="758309"/>
                <a:gridCol w="905404"/>
                <a:gridCol w="473762"/>
                <a:gridCol w="793810"/>
                <a:gridCol w="758309"/>
                <a:gridCol w="905404"/>
              </a:tblGrid>
              <a:tr h="205014">
                <a:tc>
                  <a:txBody>
                    <a:bodyPr/>
                    <a:lstStyle/>
                    <a:p>
                      <a:pPr algn="ctr"/>
                      <a:r>
                        <a:rPr lang="en-US" sz="1400" dirty="0" smtClean="0">
                          <a:solidFill>
                            <a:schemeClr val="accent3">
                              <a:lumMod val="10000"/>
                            </a:schemeClr>
                          </a:solidFill>
                        </a:rPr>
                        <a:t>IP</a:t>
                      </a:r>
                      <a:endParaRPr lang="en-US" sz="1400" dirty="0">
                        <a:solidFill>
                          <a:schemeClr val="accent3">
                            <a:lumMod val="10000"/>
                          </a:schemeClr>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solidFill>
                  </a:tcPr>
                </a:tc>
                <a:tc>
                  <a:txBody>
                    <a:bodyPr/>
                    <a:lstStyle/>
                    <a:p>
                      <a:pPr algn="ctr"/>
                      <a:r>
                        <a:rPr lang="en-US" sz="1400" dirty="0" smtClean="0">
                          <a:solidFill>
                            <a:schemeClr val="accent3">
                              <a:lumMod val="10000"/>
                            </a:schemeClr>
                          </a:solidFill>
                        </a:rPr>
                        <a:t>UDP</a:t>
                      </a:r>
                      <a:endParaRPr lang="en-US" sz="1400" dirty="0">
                        <a:solidFill>
                          <a:schemeClr val="accent3">
                            <a:lumMod val="10000"/>
                          </a:schemeClr>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solidFill>
                  </a:tcPr>
                </a:tc>
                <a:tc>
                  <a:txBody>
                    <a:bodyPr/>
                    <a:lstStyle/>
                    <a:p>
                      <a:pPr algn="ctr"/>
                      <a:r>
                        <a:rPr lang="en-US" sz="1400" dirty="0" smtClean="0">
                          <a:solidFill>
                            <a:schemeClr val="accent3">
                              <a:lumMod val="10000"/>
                            </a:schemeClr>
                          </a:solidFill>
                        </a:rPr>
                        <a:t>IP</a:t>
                      </a:r>
                      <a:endParaRPr lang="en-US" sz="1400" dirty="0">
                        <a:solidFill>
                          <a:schemeClr val="accent3">
                            <a:lumMod val="10000"/>
                          </a:schemeClr>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5000"/>
                      </a:schemeClr>
                    </a:solidFill>
                  </a:tcPr>
                </a:tc>
                <a:tc>
                  <a:txBody>
                    <a:bodyPr/>
                    <a:lstStyle/>
                    <a:p>
                      <a:pPr algn="ctr"/>
                      <a:r>
                        <a:rPr lang="en-US" sz="1400" dirty="0" smtClean="0">
                          <a:solidFill>
                            <a:schemeClr val="accent3">
                              <a:lumMod val="10000"/>
                            </a:schemeClr>
                          </a:solidFill>
                        </a:rPr>
                        <a:t>UDP</a:t>
                      </a:r>
                      <a:endParaRPr lang="en-US" sz="1400" dirty="0">
                        <a:solidFill>
                          <a:schemeClr val="accent3">
                            <a:lumMod val="10000"/>
                          </a:schemeClr>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5000"/>
                      </a:schemeClr>
                    </a:solidFill>
                  </a:tcPr>
                </a:tc>
                <a:tc>
                  <a:txBody>
                    <a:bodyPr/>
                    <a:lstStyle/>
                    <a:p>
                      <a:pPr algn="ctr"/>
                      <a:r>
                        <a:rPr lang="en-US" sz="1400" dirty="0" smtClean="0">
                          <a:solidFill>
                            <a:schemeClr val="accent3">
                              <a:lumMod val="10000"/>
                            </a:schemeClr>
                          </a:solidFill>
                        </a:rPr>
                        <a:t>RTP</a:t>
                      </a:r>
                      <a:endParaRPr lang="en-US" sz="1400" dirty="0">
                        <a:solidFill>
                          <a:schemeClr val="accent3">
                            <a:lumMod val="10000"/>
                          </a:schemeClr>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5000"/>
                      </a:schemeClr>
                    </a:solidFill>
                  </a:tcPr>
                </a:tc>
                <a:tc>
                  <a:txBody>
                    <a:bodyPr/>
                    <a:lstStyle/>
                    <a:p>
                      <a:pPr algn="l"/>
                      <a:r>
                        <a:rPr lang="en-US" sz="1400" dirty="0" smtClean="0">
                          <a:solidFill>
                            <a:schemeClr val="accent3">
                              <a:lumMod val="10000"/>
                            </a:schemeClr>
                          </a:solidFill>
                        </a:rPr>
                        <a:t>DATA</a:t>
                      </a:r>
                      <a:endParaRPr lang="en-US" sz="1400" dirty="0">
                        <a:solidFill>
                          <a:schemeClr val="accent3">
                            <a:lumMod val="10000"/>
                          </a:schemeClr>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95000"/>
                      </a:schemeClr>
                    </a:solidFill>
                  </a:tcPr>
                </a:tc>
                <a:tc>
                  <a:txBody>
                    <a:bodyPr/>
                    <a:lstStyle/>
                    <a:p>
                      <a:pPr algn="ctr"/>
                      <a:r>
                        <a:rPr lang="en-US" sz="1400" dirty="0" smtClean="0">
                          <a:solidFill>
                            <a:schemeClr val="accent3">
                              <a:lumMod val="10000"/>
                            </a:schemeClr>
                          </a:solidFill>
                        </a:rPr>
                        <a:t>IP</a:t>
                      </a:r>
                      <a:endParaRPr lang="en-US" sz="1400" dirty="0">
                        <a:solidFill>
                          <a:schemeClr val="accent3">
                            <a:lumMod val="10000"/>
                          </a:schemeClr>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75000"/>
                      </a:schemeClr>
                    </a:solidFill>
                  </a:tcPr>
                </a:tc>
                <a:tc>
                  <a:txBody>
                    <a:bodyPr/>
                    <a:lstStyle/>
                    <a:p>
                      <a:pPr algn="ctr"/>
                      <a:r>
                        <a:rPr lang="en-US" sz="1400" dirty="0" smtClean="0">
                          <a:solidFill>
                            <a:schemeClr val="accent3">
                              <a:lumMod val="10000"/>
                            </a:schemeClr>
                          </a:solidFill>
                        </a:rPr>
                        <a:t>UDP</a:t>
                      </a:r>
                      <a:endParaRPr lang="en-US" sz="1400" dirty="0">
                        <a:solidFill>
                          <a:schemeClr val="accent3">
                            <a:lumMod val="10000"/>
                          </a:schemeClr>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75000"/>
                      </a:schemeClr>
                    </a:solidFill>
                  </a:tcPr>
                </a:tc>
                <a:tc>
                  <a:txBody>
                    <a:bodyPr/>
                    <a:lstStyle/>
                    <a:p>
                      <a:pPr algn="ctr"/>
                      <a:r>
                        <a:rPr lang="en-US" sz="1400" dirty="0" smtClean="0">
                          <a:solidFill>
                            <a:schemeClr val="accent3">
                              <a:lumMod val="10000"/>
                            </a:schemeClr>
                          </a:solidFill>
                        </a:rPr>
                        <a:t>RTP</a:t>
                      </a:r>
                      <a:endParaRPr lang="en-US" sz="1400" dirty="0">
                        <a:solidFill>
                          <a:schemeClr val="accent3">
                            <a:lumMod val="10000"/>
                          </a:schemeClr>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75000"/>
                      </a:schemeClr>
                    </a:solidFill>
                  </a:tcPr>
                </a:tc>
                <a:tc>
                  <a:txBody>
                    <a:bodyPr/>
                    <a:lstStyle/>
                    <a:p>
                      <a:pPr algn="l"/>
                      <a:r>
                        <a:rPr lang="en-US" sz="1400" dirty="0" smtClean="0">
                          <a:solidFill>
                            <a:schemeClr val="accent3">
                              <a:lumMod val="10000"/>
                            </a:schemeClr>
                          </a:solidFill>
                        </a:rPr>
                        <a:t>DATA</a:t>
                      </a:r>
                      <a:endParaRPr lang="en-US" sz="1400" dirty="0">
                        <a:solidFill>
                          <a:schemeClr val="accent3">
                            <a:lumMod val="10000"/>
                          </a:schemeClr>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2">
                        <a:lumMod val="75000"/>
                      </a:schemeClr>
                    </a:solidFill>
                  </a:tcPr>
                </a:tc>
              </a:tr>
            </a:tbl>
          </a:graphicData>
        </a:graphic>
      </p:graphicFrame>
      <p:sp>
        <p:nvSpPr>
          <p:cNvPr id="5" name="Right Brace 4"/>
          <p:cNvSpPr/>
          <p:nvPr/>
        </p:nvSpPr>
        <p:spPr>
          <a:xfrm rot="5400000">
            <a:off x="1523670" y="2632976"/>
            <a:ext cx="253998" cy="1231849"/>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p:cNvSpPr txBox="1"/>
          <p:nvPr/>
        </p:nvSpPr>
        <p:spPr>
          <a:xfrm>
            <a:off x="960356" y="3335179"/>
            <a:ext cx="1338828" cy="246221"/>
          </a:xfrm>
          <a:prstGeom prst="rect">
            <a:avLst/>
          </a:prstGeom>
          <a:noFill/>
        </p:spPr>
        <p:txBody>
          <a:bodyPr wrap="none" rtlCol="0">
            <a:spAutoFit/>
          </a:bodyPr>
          <a:lstStyle/>
          <a:p>
            <a:r>
              <a:rPr lang="en-US" sz="1000" dirty="0" smtClean="0">
                <a:solidFill>
                  <a:srgbClr val="061C23"/>
                </a:solidFill>
              </a:rPr>
              <a:t>New IP/UDP header</a:t>
            </a:r>
            <a:endParaRPr lang="en-US" sz="1000" dirty="0">
              <a:solidFill>
                <a:srgbClr val="061C23"/>
              </a:solidFill>
            </a:endParaRPr>
          </a:p>
        </p:txBody>
      </p:sp>
      <p:sp>
        <p:nvSpPr>
          <p:cNvPr id="7" name="Right Brace 6"/>
          <p:cNvSpPr/>
          <p:nvPr/>
        </p:nvSpPr>
        <p:spPr>
          <a:xfrm rot="5400000">
            <a:off x="3613426" y="1788369"/>
            <a:ext cx="253998" cy="2913794"/>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extBox 7"/>
          <p:cNvSpPr txBox="1"/>
          <p:nvPr/>
        </p:nvSpPr>
        <p:spPr>
          <a:xfrm>
            <a:off x="3247513" y="3333372"/>
            <a:ext cx="990175" cy="246221"/>
          </a:xfrm>
          <a:prstGeom prst="rect">
            <a:avLst/>
          </a:prstGeom>
          <a:noFill/>
        </p:spPr>
        <p:txBody>
          <a:bodyPr wrap="none" rtlCol="0">
            <a:spAutoFit/>
          </a:bodyPr>
          <a:lstStyle/>
          <a:p>
            <a:r>
              <a:rPr lang="en-US" sz="1000" dirty="0" smtClean="0">
                <a:solidFill>
                  <a:srgbClr val="061C23"/>
                </a:solidFill>
              </a:rPr>
              <a:t>Data Packet 1</a:t>
            </a:r>
            <a:endParaRPr lang="en-US" sz="1000" dirty="0">
              <a:solidFill>
                <a:srgbClr val="061C23"/>
              </a:solidFill>
            </a:endParaRPr>
          </a:p>
        </p:txBody>
      </p:sp>
      <p:sp>
        <p:nvSpPr>
          <p:cNvPr id="9" name="Right Brace 8"/>
          <p:cNvSpPr/>
          <p:nvPr/>
        </p:nvSpPr>
        <p:spPr>
          <a:xfrm rot="5400000">
            <a:off x="6555897" y="1778395"/>
            <a:ext cx="253998" cy="2941007"/>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TextBox 9"/>
          <p:cNvSpPr txBox="1"/>
          <p:nvPr/>
        </p:nvSpPr>
        <p:spPr>
          <a:xfrm>
            <a:off x="6183637" y="3335179"/>
            <a:ext cx="990175" cy="246221"/>
          </a:xfrm>
          <a:prstGeom prst="rect">
            <a:avLst/>
          </a:prstGeom>
          <a:noFill/>
        </p:spPr>
        <p:txBody>
          <a:bodyPr wrap="none" rtlCol="0">
            <a:spAutoFit/>
          </a:bodyPr>
          <a:lstStyle/>
          <a:p>
            <a:r>
              <a:rPr lang="en-US" sz="1000" dirty="0" smtClean="0">
                <a:solidFill>
                  <a:srgbClr val="061C23"/>
                </a:solidFill>
              </a:rPr>
              <a:t>Data Packet 2</a:t>
            </a:r>
            <a:endParaRPr lang="en-US" sz="1000" dirty="0">
              <a:solidFill>
                <a:srgbClr val="061C23"/>
              </a:solidFill>
            </a:endParaRPr>
          </a:p>
        </p:txBody>
      </p:sp>
    </p:spTree>
    <p:extLst>
      <p:ext uri="{BB962C8B-B14F-4D97-AF65-F5344CB8AC3E}">
        <p14:creationId xmlns:p14="http://schemas.microsoft.com/office/powerpoint/2010/main" val="27256510"/>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500"/>
                            </p:stCondLst>
                            <p:childTnLst>
                              <p:par>
                                <p:cTn id="17" presetID="10" presetClass="entr" presetSubtype="0"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500"/>
                                        <p:tgtEl>
                                          <p:spTgt spid="7"/>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500"/>
                                        <p:tgtEl>
                                          <p:spTgt spid="9"/>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Effect transition="in" filter="fade">
                                      <p:cBhvr>
                                        <p:cTn id="45" dur="500"/>
                                        <p:tgtEl>
                                          <p:spTgt spid="3">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
                                            <p:txEl>
                                              <p:pRg st="8" end="8"/>
                                            </p:txEl>
                                          </p:spTgt>
                                        </p:tgtEl>
                                        <p:attrNameLst>
                                          <p:attrName>style.visibility</p:attrName>
                                        </p:attrNameLst>
                                      </p:cBhvr>
                                      <p:to>
                                        <p:strVal val="visible"/>
                                      </p:to>
                                    </p:set>
                                    <p:animEffect transition="in" filter="fade">
                                      <p:cBhvr>
                                        <p:cTn id="50" dur="500"/>
                                        <p:tgtEl>
                                          <p:spTgt spid="3">
                                            <p:txEl>
                                              <p:pRg st="8" end="8"/>
                                            </p:txEl>
                                          </p:spTgt>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animEffect transition="in" filter="fade">
                                      <p:cBhvr>
                                        <p:cTn id="53" dur="500"/>
                                        <p:tgtEl>
                                          <p:spTgt spid="3">
                                            <p:txEl>
                                              <p:pRg st="9" end="9"/>
                                            </p:txEl>
                                          </p:spTgt>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3">
                                            <p:txEl>
                                              <p:pRg st="10" end="10"/>
                                            </p:txEl>
                                          </p:spTgt>
                                        </p:tgtEl>
                                        <p:attrNameLst>
                                          <p:attrName>style.visibility</p:attrName>
                                        </p:attrNameLst>
                                      </p:cBhvr>
                                      <p:to>
                                        <p:strVal val="visible"/>
                                      </p:to>
                                    </p:set>
                                    <p:animEffect transition="in" filter="fade">
                                      <p:cBhvr>
                                        <p:cTn id="56" dur="500"/>
                                        <p:tgtEl>
                                          <p:spTgt spid="3">
                                            <p:txEl>
                                              <p:pRg st="10" end="10"/>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Effect transition="in" filter="fade">
                                      <p:cBhvr>
                                        <p:cTn id="61"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6" grpId="0"/>
      <p:bldP spid="7" grpId="0" animBg="1"/>
      <p:bldP spid="8" grpId="0"/>
      <p:bldP spid="9" grpId="0" animBg="1"/>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6" name="Straight Arrow Connector 65"/>
          <p:cNvCxnSpPr>
            <a:stCxn id="47" idx="3"/>
            <a:endCxn id="53" idx="1"/>
          </p:cNvCxnSpPr>
          <p:nvPr/>
        </p:nvCxnSpPr>
        <p:spPr>
          <a:xfrm>
            <a:off x="1676400" y="3009900"/>
            <a:ext cx="1219200" cy="0"/>
          </a:xfrm>
          <a:prstGeom prst="straightConnector1">
            <a:avLst/>
          </a:prstGeom>
          <a:ln w="50800">
            <a:solidFill>
              <a:schemeClr val="accent3">
                <a:lumMod val="1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69" name="Straight Arrow Connector 68"/>
          <p:cNvCxnSpPr>
            <a:endCxn id="57" idx="1"/>
          </p:cNvCxnSpPr>
          <p:nvPr/>
        </p:nvCxnSpPr>
        <p:spPr>
          <a:xfrm>
            <a:off x="4038600" y="2438400"/>
            <a:ext cx="1447800" cy="0"/>
          </a:xfrm>
          <a:prstGeom prst="straightConnector1">
            <a:avLst/>
          </a:prstGeom>
          <a:ln w="50800">
            <a:solidFill>
              <a:schemeClr val="accent3">
                <a:lumMod val="1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74" name="Elbow Connector 73"/>
          <p:cNvCxnSpPr>
            <a:stCxn id="53" idx="2"/>
            <a:endCxn id="51" idx="2"/>
          </p:cNvCxnSpPr>
          <p:nvPr/>
        </p:nvCxnSpPr>
        <p:spPr>
          <a:xfrm rot="16200000" flipH="1">
            <a:off x="3103915" y="4554185"/>
            <a:ext cx="1333500" cy="607130"/>
          </a:xfrm>
          <a:prstGeom prst="bentConnector2">
            <a:avLst/>
          </a:prstGeom>
          <a:ln w="50800">
            <a:solidFill>
              <a:schemeClr val="accent3">
                <a:lumMod val="1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a:stCxn id="57" idx="2"/>
            <a:endCxn id="61" idx="0"/>
          </p:cNvCxnSpPr>
          <p:nvPr/>
        </p:nvCxnSpPr>
        <p:spPr>
          <a:xfrm flipH="1">
            <a:off x="7123969" y="2971800"/>
            <a:ext cx="731" cy="1127760"/>
          </a:xfrm>
          <a:prstGeom prst="straightConnector1">
            <a:avLst/>
          </a:prstGeom>
          <a:ln w="50800">
            <a:solidFill>
              <a:schemeClr val="accent3">
                <a:lumMod val="1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81" name="Elbow Connector 80"/>
          <p:cNvCxnSpPr>
            <a:stCxn id="61" idx="2"/>
            <a:endCxn id="51" idx="6"/>
          </p:cNvCxnSpPr>
          <p:nvPr/>
        </p:nvCxnSpPr>
        <p:spPr>
          <a:xfrm rot="5400000">
            <a:off x="5746278" y="4146809"/>
            <a:ext cx="1054100" cy="1701283"/>
          </a:xfrm>
          <a:prstGeom prst="bentConnector2">
            <a:avLst/>
          </a:prstGeom>
          <a:ln w="50800">
            <a:solidFill>
              <a:schemeClr val="accent3">
                <a:lumMod val="1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86" name="TextBox 85"/>
          <p:cNvSpPr txBox="1"/>
          <p:nvPr/>
        </p:nvSpPr>
        <p:spPr>
          <a:xfrm>
            <a:off x="4495800" y="2499532"/>
            <a:ext cx="620745" cy="369332"/>
          </a:xfrm>
          <a:prstGeom prst="rect">
            <a:avLst/>
          </a:prstGeom>
          <a:noFill/>
        </p:spPr>
        <p:txBody>
          <a:bodyPr wrap="none" rtlCol="0">
            <a:spAutoFit/>
          </a:bodyPr>
          <a:lstStyle/>
          <a:p>
            <a:r>
              <a:rPr lang="en-US" dirty="0" smtClean="0">
                <a:solidFill>
                  <a:schemeClr val="accent3">
                    <a:lumMod val="10000"/>
                  </a:schemeClr>
                </a:solidFill>
              </a:rPr>
              <a:t>Mux</a:t>
            </a:r>
            <a:endParaRPr lang="en-US" dirty="0">
              <a:solidFill>
                <a:schemeClr val="accent3">
                  <a:lumMod val="10000"/>
                </a:schemeClr>
              </a:solidFill>
            </a:endParaRPr>
          </a:p>
        </p:txBody>
      </p:sp>
      <p:sp>
        <p:nvSpPr>
          <p:cNvPr id="87" name="TextBox 86"/>
          <p:cNvSpPr txBox="1"/>
          <p:nvPr/>
        </p:nvSpPr>
        <p:spPr>
          <a:xfrm>
            <a:off x="2514600" y="4648200"/>
            <a:ext cx="979956" cy="369332"/>
          </a:xfrm>
          <a:prstGeom prst="rect">
            <a:avLst/>
          </a:prstGeom>
          <a:noFill/>
        </p:spPr>
        <p:txBody>
          <a:bodyPr wrap="none" rtlCol="0">
            <a:spAutoFit/>
          </a:bodyPr>
          <a:lstStyle/>
          <a:p>
            <a:r>
              <a:rPr lang="en-US" dirty="0" smtClean="0">
                <a:solidFill>
                  <a:schemeClr val="accent3">
                    <a:lumMod val="10000"/>
                  </a:schemeClr>
                </a:solidFill>
              </a:rPr>
              <a:t>No Mux</a:t>
            </a:r>
            <a:endParaRPr lang="en-US" dirty="0">
              <a:solidFill>
                <a:schemeClr val="accent3">
                  <a:lumMod val="10000"/>
                </a:schemeClr>
              </a:solidFill>
            </a:endParaRPr>
          </a:p>
        </p:txBody>
      </p:sp>
      <p:sp>
        <p:nvSpPr>
          <p:cNvPr id="2" name="Title 1"/>
          <p:cNvSpPr>
            <a:spLocks noGrp="1"/>
          </p:cNvSpPr>
          <p:nvPr>
            <p:ph type="title"/>
          </p:nvPr>
        </p:nvSpPr>
        <p:spPr>
          <a:xfrm>
            <a:off x="229702" y="0"/>
            <a:ext cx="8588861" cy="838200"/>
          </a:xfrm>
        </p:spPr>
        <p:txBody>
          <a:bodyPr/>
          <a:lstStyle/>
          <a:p>
            <a:r>
              <a:rPr lang="en-US" dirty="0" smtClean="0"/>
              <a:t>Understanding basic operation</a:t>
            </a:r>
            <a:endParaRPr lang="en-US" dirty="0"/>
          </a:p>
        </p:txBody>
      </p:sp>
      <p:sp>
        <p:nvSpPr>
          <p:cNvPr id="3" name="Text Placeholder 2"/>
          <p:cNvSpPr>
            <a:spLocks noGrp="1"/>
          </p:cNvSpPr>
          <p:nvPr>
            <p:ph type="body" sz="quarter" idx="10"/>
          </p:nvPr>
        </p:nvSpPr>
        <p:spPr>
          <a:xfrm>
            <a:off x="239713" y="1066800"/>
            <a:ext cx="8578850" cy="463655"/>
          </a:xfrm>
        </p:spPr>
        <p:txBody>
          <a:bodyPr/>
          <a:lstStyle/>
          <a:p>
            <a:r>
              <a:rPr lang="en-US" dirty="0" smtClean="0"/>
              <a:t>Operates as an interface output feature</a:t>
            </a:r>
            <a:endParaRPr lang="en-US" dirty="0"/>
          </a:p>
        </p:txBody>
      </p:sp>
      <p:sp>
        <p:nvSpPr>
          <p:cNvPr id="47" name="Rectangle 46"/>
          <p:cNvSpPr/>
          <p:nvPr/>
        </p:nvSpPr>
        <p:spPr>
          <a:xfrm>
            <a:off x="533400" y="1828800"/>
            <a:ext cx="1143000" cy="2362200"/>
          </a:xfrm>
          <a:prstGeom prst="rect">
            <a:avLst/>
          </a:prstGeom>
          <a:solidFill>
            <a:schemeClr val="bg2">
              <a:lumMod val="75000"/>
            </a:schemeClr>
          </a:solidFill>
          <a:ln>
            <a:solidFill>
              <a:schemeClr val="accent3">
                <a:lumMod val="10000"/>
              </a:schemeClr>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10000"/>
                  </a:schemeClr>
                </a:solidFill>
              </a:rPr>
              <a:t>Egress Interface</a:t>
            </a:r>
          </a:p>
        </p:txBody>
      </p:sp>
      <p:sp>
        <p:nvSpPr>
          <p:cNvPr id="53" name="Rectangle 52"/>
          <p:cNvSpPr/>
          <p:nvPr/>
        </p:nvSpPr>
        <p:spPr>
          <a:xfrm>
            <a:off x="2895600" y="1828800"/>
            <a:ext cx="1143000" cy="2362200"/>
          </a:xfrm>
          <a:prstGeom prst="rect">
            <a:avLst/>
          </a:prstGeom>
          <a:solidFill>
            <a:schemeClr val="bg2">
              <a:lumMod val="75000"/>
            </a:schemeClr>
          </a:solidFill>
          <a:ln>
            <a:solidFill>
              <a:schemeClr val="accent3">
                <a:lumMod val="10000"/>
              </a:schemeClr>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10000"/>
                  </a:schemeClr>
                </a:solidFill>
              </a:rPr>
              <a:t>IP Mux Feature</a:t>
            </a:r>
          </a:p>
        </p:txBody>
      </p:sp>
      <p:graphicFrame>
        <p:nvGraphicFramePr>
          <p:cNvPr id="57" name="Table 56"/>
          <p:cNvGraphicFramePr>
            <a:graphicFrameLocks noGrp="1"/>
          </p:cNvGraphicFramePr>
          <p:nvPr>
            <p:extLst>
              <p:ext uri="{D42A27DB-BD31-4B8C-83A1-F6EECF244321}">
                <p14:modId xmlns:p14="http://schemas.microsoft.com/office/powerpoint/2010/main" val="2516557519"/>
              </p:ext>
            </p:extLst>
          </p:nvPr>
        </p:nvGraphicFramePr>
        <p:xfrm>
          <a:off x="5486400" y="1905000"/>
          <a:ext cx="3276600" cy="1066800"/>
        </p:xfrm>
        <a:graphic>
          <a:graphicData uri="http://schemas.openxmlformats.org/drawingml/2006/table">
            <a:tbl>
              <a:tblPr firstRow="1" bandRow="1">
                <a:effectLst>
                  <a:outerShdw blurRad="50800" dist="38100" dir="2700000" algn="tl" rotWithShape="0">
                    <a:srgbClr val="000000">
                      <a:alpha val="43000"/>
                    </a:srgbClr>
                  </a:outerShdw>
                </a:effectLst>
                <a:tableStyleId>{EB9631B5-78F2-41C9-869B-9F39066F8104}</a:tableStyleId>
              </a:tblPr>
              <a:tblGrid>
                <a:gridCol w="3276600"/>
              </a:tblGrid>
              <a:tr h="467051">
                <a:tc>
                  <a:txBody>
                    <a:bodyPr/>
                    <a:lstStyle/>
                    <a:p>
                      <a:pPr algn="ctr"/>
                      <a:r>
                        <a:rPr lang="en-US" sz="2000" dirty="0" smtClean="0"/>
                        <a:t>Mux Hold</a:t>
                      </a:r>
                      <a:r>
                        <a:rPr lang="en-US" sz="2000" baseline="0" dirty="0" smtClean="0"/>
                        <a:t>-Queue</a:t>
                      </a:r>
                      <a:endParaRPr lang="en-US" sz="2000" dirty="0">
                        <a:solidFill>
                          <a:srgbClr val="061C23"/>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599749">
                <a:tc>
                  <a:txBody>
                    <a:bodyPr/>
                    <a:lstStyle/>
                    <a:p>
                      <a:pPr algn="ctr"/>
                      <a:endParaRPr lang="en-US" sz="1000" dirty="0" smtClean="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61" name="Table 60"/>
          <p:cNvGraphicFramePr>
            <a:graphicFrameLocks noGrp="1"/>
          </p:cNvGraphicFramePr>
          <p:nvPr>
            <p:extLst>
              <p:ext uri="{D42A27DB-BD31-4B8C-83A1-F6EECF244321}">
                <p14:modId xmlns:p14="http://schemas.microsoft.com/office/powerpoint/2010/main" val="502773992"/>
              </p:ext>
            </p:extLst>
          </p:nvPr>
        </p:nvGraphicFramePr>
        <p:xfrm>
          <a:off x="5916864" y="4099560"/>
          <a:ext cx="2414210" cy="370840"/>
        </p:xfrm>
        <a:graphic>
          <a:graphicData uri="http://schemas.openxmlformats.org/drawingml/2006/table">
            <a:tbl>
              <a:tblPr firstRow="1" bandRow="1">
                <a:tableStyleId>{5C22544A-7EE6-4342-B048-85BDC9FD1C3A}</a:tableStyleId>
              </a:tblPr>
              <a:tblGrid>
                <a:gridCol w="636992"/>
                <a:gridCol w="592406"/>
                <a:gridCol w="592406"/>
                <a:gridCol w="592406"/>
              </a:tblGrid>
              <a:tr h="370840">
                <a:tc>
                  <a:txBody>
                    <a:bodyPr/>
                    <a:lstStyle/>
                    <a:p>
                      <a:pPr algn="ctr"/>
                      <a:r>
                        <a:rPr lang="en-US" sz="1000" dirty="0" smtClean="0"/>
                        <a:t>IP /UDP</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4"/>
                    </a:solidFill>
                  </a:tcPr>
                </a:tc>
                <a:tc>
                  <a:txBody>
                    <a:bodyPr/>
                    <a:lstStyle/>
                    <a:p>
                      <a:pPr algn="ctr"/>
                      <a:r>
                        <a:rPr lang="en-US" sz="1000" dirty="0" smtClean="0"/>
                        <a:t>Packet</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1"/>
                    </a:solidFill>
                  </a:tcPr>
                </a:tc>
                <a:tc>
                  <a:txBody>
                    <a:bodyPr/>
                    <a:lstStyle/>
                    <a:p>
                      <a:pPr algn="ctr"/>
                      <a:r>
                        <a:rPr lang="en-US" sz="1000" dirty="0" smtClean="0"/>
                        <a:t>Packet</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1"/>
                    </a:solidFill>
                  </a:tcPr>
                </a:tc>
                <a:tc>
                  <a:txBody>
                    <a:bodyPr/>
                    <a:lstStyle/>
                    <a:p>
                      <a:pPr algn="ctr"/>
                      <a:r>
                        <a:rPr lang="en-US" sz="1000" dirty="0" smtClean="0"/>
                        <a:t>Packet</a:t>
                      </a:r>
                      <a:endParaRPr lang="en-US" sz="1000"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1"/>
                    </a:solidFill>
                  </a:tcPr>
                </a:tc>
              </a:tr>
            </a:tbl>
          </a:graphicData>
        </a:graphic>
      </p:graphicFrame>
      <p:sp>
        <p:nvSpPr>
          <p:cNvPr id="94" name="Rectangle 93"/>
          <p:cNvSpPr/>
          <p:nvPr/>
        </p:nvSpPr>
        <p:spPr>
          <a:xfrm>
            <a:off x="-1066800" y="2315882"/>
            <a:ext cx="990600" cy="381000"/>
          </a:xfrm>
          <a:prstGeom prst="rect">
            <a:avLst/>
          </a:prstGeom>
          <a:solidFill>
            <a:schemeClr val="accent5">
              <a:lumMod val="20000"/>
              <a:lumOff val="80000"/>
            </a:schemeClr>
          </a:solidFill>
          <a:ln>
            <a:solidFill>
              <a:schemeClr val="accent3">
                <a:lumMod val="10000"/>
              </a:schemeClr>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061C23"/>
                </a:solidFill>
              </a:rPr>
              <a:t>Packet</a:t>
            </a:r>
          </a:p>
        </p:txBody>
      </p:sp>
      <p:grpSp>
        <p:nvGrpSpPr>
          <p:cNvPr id="50" name="Group 49"/>
          <p:cNvGrpSpPr/>
          <p:nvPr/>
        </p:nvGrpSpPr>
        <p:grpSpPr>
          <a:xfrm>
            <a:off x="4038600" y="4800600"/>
            <a:ext cx="1447800" cy="1447800"/>
            <a:chOff x="-1048394" y="733031"/>
            <a:chExt cx="838200" cy="944629"/>
          </a:xfrm>
          <a:solidFill>
            <a:schemeClr val="accent2">
              <a:lumMod val="20000"/>
              <a:lumOff val="80000"/>
            </a:schemeClr>
          </a:solidFill>
          <a:effectLst>
            <a:outerShdw blurRad="50800" dist="38100" dir="2700000" algn="tl" rotWithShape="0">
              <a:srgbClr val="000000">
                <a:alpha val="43000"/>
              </a:srgbClr>
            </a:outerShdw>
          </a:effectLst>
        </p:grpSpPr>
        <p:sp>
          <p:nvSpPr>
            <p:cNvPr id="51" name="Oval 50"/>
            <p:cNvSpPr/>
            <p:nvPr/>
          </p:nvSpPr>
          <p:spPr>
            <a:xfrm>
              <a:off x="-1027766" y="733031"/>
              <a:ext cx="780685" cy="944629"/>
            </a:xfrm>
            <a:prstGeom prst="ellipse">
              <a:avLst/>
            </a:prstGeom>
            <a:grpFill/>
            <a:ln w="12700">
              <a:solidFill>
                <a:schemeClr val="accent3">
                  <a:lumMod val="1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52" name="TextBox 51"/>
            <p:cNvSpPr txBox="1"/>
            <p:nvPr/>
          </p:nvSpPr>
          <p:spPr>
            <a:xfrm>
              <a:off x="-1048394" y="1013891"/>
              <a:ext cx="838200" cy="392827"/>
            </a:xfrm>
            <a:prstGeom prst="rect">
              <a:avLst/>
            </a:prstGeom>
            <a:noFill/>
          </p:spPr>
          <p:txBody>
            <a:bodyPr wrap="square" rtlCol="0">
              <a:spAutoFit/>
            </a:bodyPr>
            <a:lstStyle/>
            <a:p>
              <a:pPr algn="ctr"/>
              <a:r>
                <a:rPr lang="en-US" dirty="0" smtClean="0">
                  <a:solidFill>
                    <a:schemeClr val="accent3">
                      <a:lumMod val="10000"/>
                    </a:schemeClr>
                  </a:solidFill>
                </a:rPr>
                <a:t>Transmit Packet</a:t>
              </a:r>
              <a:endParaRPr lang="en-US" dirty="0">
                <a:solidFill>
                  <a:schemeClr val="accent3">
                    <a:lumMod val="10000"/>
                  </a:schemeClr>
                </a:solidFill>
              </a:endParaRPr>
            </a:p>
          </p:txBody>
        </p:sp>
      </p:grpSp>
      <p:sp>
        <p:nvSpPr>
          <p:cNvPr id="89" name="Rectangle 88"/>
          <p:cNvSpPr/>
          <p:nvPr/>
        </p:nvSpPr>
        <p:spPr>
          <a:xfrm>
            <a:off x="-1066800" y="2315882"/>
            <a:ext cx="990600" cy="381000"/>
          </a:xfrm>
          <a:prstGeom prst="rect">
            <a:avLst/>
          </a:prstGeom>
          <a:solidFill>
            <a:srgbClr val="0096D6"/>
          </a:solidFill>
          <a:ln>
            <a:solidFill>
              <a:schemeClr val="accent3">
                <a:lumMod val="10000"/>
              </a:schemeClr>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Packet</a:t>
            </a:r>
          </a:p>
        </p:txBody>
      </p:sp>
      <p:sp>
        <p:nvSpPr>
          <p:cNvPr id="93" name="Rectangle 92"/>
          <p:cNvSpPr/>
          <p:nvPr/>
        </p:nvSpPr>
        <p:spPr>
          <a:xfrm>
            <a:off x="-1066800" y="2315882"/>
            <a:ext cx="990600" cy="381000"/>
          </a:xfrm>
          <a:prstGeom prst="rect">
            <a:avLst/>
          </a:prstGeom>
          <a:solidFill>
            <a:srgbClr val="0096D6"/>
          </a:solidFill>
          <a:ln>
            <a:solidFill>
              <a:schemeClr val="accent3">
                <a:lumMod val="10000"/>
              </a:schemeClr>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Packet</a:t>
            </a:r>
          </a:p>
        </p:txBody>
      </p:sp>
      <p:sp>
        <p:nvSpPr>
          <p:cNvPr id="95" name="Rectangle 94"/>
          <p:cNvSpPr/>
          <p:nvPr/>
        </p:nvSpPr>
        <p:spPr>
          <a:xfrm>
            <a:off x="-1066800" y="2315882"/>
            <a:ext cx="990600" cy="381000"/>
          </a:xfrm>
          <a:prstGeom prst="rect">
            <a:avLst/>
          </a:prstGeom>
          <a:solidFill>
            <a:srgbClr val="0096D6"/>
          </a:solidFill>
          <a:ln>
            <a:solidFill>
              <a:schemeClr val="accent3">
                <a:lumMod val="10000"/>
              </a:schemeClr>
            </a:solidFill>
          </a:ln>
          <a:effectLst>
            <a:outerShdw blurRad="76200" dist="50800" dir="5400000" algn="ctr" rotWithShape="0">
              <a:srgbClr val="000000">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Packet</a:t>
            </a:r>
          </a:p>
        </p:txBody>
      </p:sp>
    </p:spTree>
    <p:extLst>
      <p:ext uri="{BB962C8B-B14F-4D97-AF65-F5344CB8AC3E}">
        <p14:creationId xmlns:p14="http://schemas.microsoft.com/office/powerpoint/2010/main" val="4238376554"/>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500"/>
                                        <p:tgtEl>
                                          <p:spTgt spid="4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3"/>
                                        </p:tgtEl>
                                        <p:attrNameLst>
                                          <p:attrName>style.visibility</p:attrName>
                                        </p:attrNameLst>
                                      </p:cBhvr>
                                      <p:to>
                                        <p:strVal val="visible"/>
                                      </p:to>
                                    </p:set>
                                    <p:animEffect transition="in" filter="fade">
                                      <p:cBhvr>
                                        <p:cTn id="11" dur="500"/>
                                        <p:tgtEl>
                                          <p:spTgt spid="53"/>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66"/>
                                        </p:tgtEl>
                                        <p:attrNameLst>
                                          <p:attrName>style.visibility</p:attrName>
                                        </p:attrNameLst>
                                      </p:cBhvr>
                                      <p:to>
                                        <p:strVal val="visible"/>
                                      </p:to>
                                    </p:set>
                                    <p:animEffect transition="in" filter="fade">
                                      <p:cBhvr>
                                        <p:cTn id="15" dur="500"/>
                                        <p:tgtEl>
                                          <p:spTgt spid="66"/>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57"/>
                                        </p:tgtEl>
                                        <p:attrNameLst>
                                          <p:attrName>style.visibility</p:attrName>
                                        </p:attrNameLst>
                                      </p:cBhvr>
                                      <p:to>
                                        <p:strVal val="visible"/>
                                      </p:to>
                                    </p:set>
                                    <p:animEffect transition="in" filter="fade">
                                      <p:cBhvr>
                                        <p:cTn id="19" dur="500"/>
                                        <p:tgtEl>
                                          <p:spTgt spid="57"/>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69"/>
                                        </p:tgtEl>
                                        <p:attrNameLst>
                                          <p:attrName>style.visibility</p:attrName>
                                        </p:attrNameLst>
                                      </p:cBhvr>
                                      <p:to>
                                        <p:strVal val="visible"/>
                                      </p:to>
                                    </p:set>
                                    <p:animEffect transition="in" filter="fade">
                                      <p:cBhvr>
                                        <p:cTn id="23" dur="500"/>
                                        <p:tgtEl>
                                          <p:spTgt spid="69"/>
                                        </p:tgtEl>
                                      </p:cBhvr>
                                    </p:animEffect>
                                  </p:childTnLst>
                                </p:cTn>
                              </p:par>
                              <p:par>
                                <p:cTn id="24" presetID="10" presetClass="entr" presetSubtype="0" fill="hold" nodeType="withEffect">
                                  <p:stCondLst>
                                    <p:cond delay="0"/>
                                  </p:stCondLst>
                                  <p:childTnLst>
                                    <p:set>
                                      <p:cBhvr>
                                        <p:cTn id="25" dur="1" fill="hold">
                                          <p:stCondLst>
                                            <p:cond delay="0"/>
                                          </p:stCondLst>
                                        </p:cTn>
                                        <p:tgtEl>
                                          <p:spTgt spid="74"/>
                                        </p:tgtEl>
                                        <p:attrNameLst>
                                          <p:attrName>style.visibility</p:attrName>
                                        </p:attrNameLst>
                                      </p:cBhvr>
                                      <p:to>
                                        <p:strVal val="visible"/>
                                      </p:to>
                                    </p:set>
                                    <p:animEffect transition="in" filter="fade">
                                      <p:cBhvr>
                                        <p:cTn id="26" dur="500"/>
                                        <p:tgtEl>
                                          <p:spTgt spid="74"/>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87"/>
                                        </p:tgtEl>
                                        <p:attrNameLst>
                                          <p:attrName>style.visibility</p:attrName>
                                        </p:attrNameLst>
                                      </p:cBhvr>
                                      <p:to>
                                        <p:strVal val="visible"/>
                                      </p:to>
                                    </p:set>
                                    <p:animEffect transition="in" filter="fade">
                                      <p:cBhvr>
                                        <p:cTn id="29" dur="500"/>
                                        <p:tgtEl>
                                          <p:spTgt spid="87"/>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86"/>
                                        </p:tgtEl>
                                        <p:attrNameLst>
                                          <p:attrName>style.visibility</p:attrName>
                                        </p:attrNameLst>
                                      </p:cBhvr>
                                      <p:to>
                                        <p:strVal val="visible"/>
                                      </p:to>
                                    </p:set>
                                    <p:animEffect transition="in" filter="fade">
                                      <p:cBhvr>
                                        <p:cTn id="32" dur="500"/>
                                        <p:tgtEl>
                                          <p:spTgt spid="86"/>
                                        </p:tgtEl>
                                      </p:cBhvr>
                                    </p:animEffect>
                                  </p:childTnLst>
                                </p:cTn>
                              </p:par>
                            </p:childTnLst>
                          </p:cTn>
                        </p:par>
                        <p:par>
                          <p:cTn id="33" fill="hold">
                            <p:stCondLst>
                              <p:cond delay="2500"/>
                            </p:stCondLst>
                            <p:childTnLst>
                              <p:par>
                                <p:cTn id="34" presetID="10" presetClass="entr" presetSubtype="0" fill="hold" nodeType="afterEffect">
                                  <p:stCondLst>
                                    <p:cond delay="0"/>
                                  </p:stCondLst>
                                  <p:childTnLst>
                                    <p:set>
                                      <p:cBhvr>
                                        <p:cTn id="35" dur="1" fill="hold">
                                          <p:stCondLst>
                                            <p:cond delay="0"/>
                                          </p:stCondLst>
                                        </p:cTn>
                                        <p:tgtEl>
                                          <p:spTgt spid="50"/>
                                        </p:tgtEl>
                                        <p:attrNameLst>
                                          <p:attrName>style.visibility</p:attrName>
                                        </p:attrNameLst>
                                      </p:cBhvr>
                                      <p:to>
                                        <p:strVal val="visible"/>
                                      </p:to>
                                    </p:set>
                                    <p:animEffect transition="in" filter="fade">
                                      <p:cBhvr>
                                        <p:cTn id="36" dur="500"/>
                                        <p:tgtEl>
                                          <p:spTgt spid="50"/>
                                        </p:tgtEl>
                                      </p:cBhvr>
                                    </p:animEffect>
                                  </p:childTnLst>
                                </p:cTn>
                              </p:par>
                            </p:childTnLst>
                          </p:cTn>
                        </p:par>
                      </p:childTnLst>
                    </p:cTn>
                  </p:par>
                  <p:par>
                    <p:cTn id="37" fill="hold">
                      <p:stCondLst>
                        <p:cond delay="indefinite"/>
                      </p:stCondLst>
                      <p:childTnLst>
                        <p:par>
                          <p:cTn id="38" fill="hold">
                            <p:stCondLst>
                              <p:cond delay="0"/>
                            </p:stCondLst>
                            <p:childTnLst>
                              <p:par>
                                <p:cTn id="39" presetID="0" presetClass="path" presetSubtype="0" accel="50000" decel="50000" fill="hold" grpId="0" nodeType="clickEffect">
                                  <p:stCondLst>
                                    <p:cond delay="0"/>
                                  </p:stCondLst>
                                  <p:childTnLst>
                                    <p:animMotion origin="layout" path="M -3.33333E-6 2.59259E-6 L 0.18334 2.59259E-6 " pathEditMode="relative" ptsTypes="AA">
                                      <p:cBhvr>
                                        <p:cTn id="40" dur="2000" fill="hold"/>
                                        <p:tgtEl>
                                          <p:spTgt spid="89"/>
                                        </p:tgtEl>
                                        <p:attrNameLst>
                                          <p:attrName>ppt_x</p:attrName>
                                          <p:attrName>ppt_y</p:attrName>
                                        </p:attrNameLst>
                                      </p:cBhvr>
                                    </p:animMotion>
                                  </p:childTnLst>
                                </p:cTn>
                              </p:par>
                            </p:childTnLst>
                          </p:cTn>
                        </p:par>
                        <p:par>
                          <p:cTn id="41" fill="hold">
                            <p:stCondLst>
                              <p:cond delay="2000"/>
                            </p:stCondLst>
                            <p:childTnLst>
                              <p:par>
                                <p:cTn id="42" presetID="0" presetClass="path" presetSubtype="0" accel="50000" decel="50000" fill="hold" grpId="1" nodeType="afterEffect">
                                  <p:stCondLst>
                                    <p:cond delay="0"/>
                                  </p:stCondLst>
                                  <p:childTnLst>
                                    <p:animMotion origin="layout" path="M 0.18334 3.33333E-6 L 0.44167 3.33333E-6 " pathEditMode="relative" rAng="0" ptsTypes="AA">
                                      <p:cBhvr>
                                        <p:cTn id="43" dur="2000" fill="hold"/>
                                        <p:tgtEl>
                                          <p:spTgt spid="89"/>
                                        </p:tgtEl>
                                        <p:attrNameLst>
                                          <p:attrName>ppt_x</p:attrName>
                                          <p:attrName>ppt_y</p:attrName>
                                        </p:attrNameLst>
                                      </p:cBhvr>
                                      <p:rCtr x="12917" y="0"/>
                                    </p:animMotion>
                                  </p:childTnLst>
                                </p:cTn>
                              </p:par>
                            </p:childTnLst>
                          </p:cTn>
                        </p:par>
                        <p:par>
                          <p:cTn id="44" fill="hold">
                            <p:stCondLst>
                              <p:cond delay="4000"/>
                            </p:stCondLst>
                            <p:childTnLst>
                              <p:par>
                                <p:cTn id="45" presetID="0" presetClass="path" presetSubtype="0" accel="50000" decel="50000" fill="hold" grpId="2" nodeType="afterEffect">
                                  <p:stCondLst>
                                    <p:cond delay="0"/>
                                  </p:stCondLst>
                                  <p:childTnLst>
                                    <p:animMotion origin="layout" path="M 0.44167 7.40741E-7 L 0.95417 0.02338 " pathEditMode="relative" rAng="0" ptsTypes="AA">
                                      <p:cBhvr>
                                        <p:cTn id="46" dur="2000" fill="hold"/>
                                        <p:tgtEl>
                                          <p:spTgt spid="89"/>
                                        </p:tgtEl>
                                        <p:attrNameLst>
                                          <p:attrName>ppt_x</p:attrName>
                                          <p:attrName>ppt_y</p:attrName>
                                        </p:attrNameLst>
                                      </p:cBhvr>
                                      <p:rCtr x="25625" y="1157"/>
                                    </p:animMotion>
                                  </p:childTnLst>
                                </p:cTn>
                              </p:par>
                            </p:childTnLst>
                          </p:cTn>
                        </p:par>
                        <p:par>
                          <p:cTn id="47" fill="hold">
                            <p:stCondLst>
                              <p:cond delay="6000"/>
                            </p:stCondLst>
                            <p:childTnLst>
                              <p:par>
                                <p:cTn id="48" presetID="0" presetClass="path" presetSubtype="0" accel="50000" decel="50000" fill="hold" grpId="0" nodeType="afterEffect">
                                  <p:stCondLst>
                                    <p:cond delay="0"/>
                                  </p:stCondLst>
                                  <p:childTnLst>
                                    <p:animMotion origin="layout" path="M -3.33333E-6 2.59259E-6 L 0.18334 2.59259E-6 " pathEditMode="relative" ptsTypes="AA">
                                      <p:cBhvr>
                                        <p:cTn id="49" dur="2000" fill="hold"/>
                                        <p:tgtEl>
                                          <p:spTgt spid="93"/>
                                        </p:tgtEl>
                                        <p:attrNameLst>
                                          <p:attrName>ppt_x</p:attrName>
                                          <p:attrName>ppt_y</p:attrName>
                                        </p:attrNameLst>
                                      </p:cBhvr>
                                    </p:animMotion>
                                  </p:childTnLst>
                                </p:cTn>
                              </p:par>
                            </p:childTnLst>
                          </p:cTn>
                        </p:par>
                        <p:par>
                          <p:cTn id="50" fill="hold">
                            <p:stCondLst>
                              <p:cond delay="8000"/>
                            </p:stCondLst>
                            <p:childTnLst>
                              <p:par>
                                <p:cTn id="51" presetID="0" presetClass="path" presetSubtype="0" accel="50000" decel="50000" fill="hold" grpId="1" nodeType="afterEffect">
                                  <p:stCondLst>
                                    <p:cond delay="0"/>
                                  </p:stCondLst>
                                  <p:childTnLst>
                                    <p:animMotion origin="layout" path="M 0.18334 3.33333E-6 L 0.44167 3.33333E-6 " pathEditMode="relative" rAng="0" ptsTypes="AA">
                                      <p:cBhvr>
                                        <p:cTn id="52" dur="2000" fill="hold"/>
                                        <p:tgtEl>
                                          <p:spTgt spid="93"/>
                                        </p:tgtEl>
                                        <p:attrNameLst>
                                          <p:attrName>ppt_x</p:attrName>
                                          <p:attrName>ppt_y</p:attrName>
                                        </p:attrNameLst>
                                      </p:cBhvr>
                                      <p:rCtr x="12917" y="0"/>
                                    </p:animMotion>
                                  </p:childTnLst>
                                </p:cTn>
                              </p:par>
                            </p:childTnLst>
                          </p:cTn>
                        </p:par>
                        <p:par>
                          <p:cTn id="53" fill="hold">
                            <p:stCondLst>
                              <p:cond delay="10000"/>
                            </p:stCondLst>
                            <p:childTnLst>
                              <p:par>
                                <p:cTn id="54" presetID="0" presetClass="path" presetSubtype="0" accel="50000" decel="50000" fill="hold" grpId="2" nodeType="afterEffect">
                                  <p:stCondLst>
                                    <p:cond delay="0"/>
                                  </p:stCondLst>
                                  <p:childTnLst>
                                    <p:animMotion origin="layout" path="M 0.44167 7.40741E-7 L 0.8375 0.02338 " pathEditMode="relative" rAng="0" ptsTypes="AA">
                                      <p:cBhvr>
                                        <p:cTn id="55" dur="2000" fill="hold"/>
                                        <p:tgtEl>
                                          <p:spTgt spid="93"/>
                                        </p:tgtEl>
                                        <p:attrNameLst>
                                          <p:attrName>ppt_x</p:attrName>
                                          <p:attrName>ppt_y</p:attrName>
                                        </p:attrNameLst>
                                      </p:cBhvr>
                                      <p:rCtr x="19792" y="1157"/>
                                    </p:animMotion>
                                  </p:childTnLst>
                                </p:cTn>
                              </p:par>
                            </p:childTnLst>
                          </p:cTn>
                        </p:par>
                        <p:par>
                          <p:cTn id="56" fill="hold">
                            <p:stCondLst>
                              <p:cond delay="12000"/>
                            </p:stCondLst>
                            <p:childTnLst>
                              <p:par>
                                <p:cTn id="57" presetID="0" presetClass="path" presetSubtype="0" accel="50000" decel="50000" fill="hold" grpId="0" nodeType="afterEffect">
                                  <p:stCondLst>
                                    <p:cond delay="0"/>
                                  </p:stCondLst>
                                  <p:childTnLst>
                                    <p:animMotion origin="layout" path="M -3.33333E-6 2.59259E-6 L 0.18334 2.59259E-6 " pathEditMode="relative" ptsTypes="AA">
                                      <p:cBhvr>
                                        <p:cTn id="58" dur="2000" fill="hold"/>
                                        <p:tgtEl>
                                          <p:spTgt spid="94"/>
                                        </p:tgtEl>
                                        <p:attrNameLst>
                                          <p:attrName>ppt_x</p:attrName>
                                          <p:attrName>ppt_y</p:attrName>
                                        </p:attrNameLst>
                                      </p:cBhvr>
                                    </p:animMotion>
                                  </p:childTnLst>
                                </p:cTn>
                              </p:par>
                            </p:childTnLst>
                          </p:cTn>
                        </p:par>
                        <p:par>
                          <p:cTn id="59" fill="hold">
                            <p:stCondLst>
                              <p:cond delay="14000"/>
                            </p:stCondLst>
                            <p:childTnLst>
                              <p:par>
                                <p:cTn id="60" presetID="0" presetClass="path" presetSubtype="0" accel="50000" decel="50000" fill="hold" grpId="1" nodeType="afterEffect">
                                  <p:stCondLst>
                                    <p:cond delay="0"/>
                                  </p:stCondLst>
                                  <p:childTnLst>
                                    <p:animMotion origin="layout" path="M 0.18334 3.33333E-6 L 0.44167 3.33333E-6 " pathEditMode="relative" rAng="0" ptsTypes="AA">
                                      <p:cBhvr>
                                        <p:cTn id="61" dur="2000" fill="hold"/>
                                        <p:tgtEl>
                                          <p:spTgt spid="94"/>
                                        </p:tgtEl>
                                        <p:attrNameLst>
                                          <p:attrName>ppt_x</p:attrName>
                                          <p:attrName>ppt_y</p:attrName>
                                        </p:attrNameLst>
                                      </p:cBhvr>
                                      <p:rCtr x="12917" y="0"/>
                                    </p:animMotion>
                                  </p:childTnLst>
                                </p:cTn>
                              </p:par>
                            </p:childTnLst>
                          </p:cTn>
                        </p:par>
                        <p:par>
                          <p:cTn id="62" fill="hold">
                            <p:stCondLst>
                              <p:cond delay="16000"/>
                            </p:stCondLst>
                            <p:childTnLst>
                              <p:par>
                                <p:cTn id="63" presetID="0" presetClass="path" presetSubtype="0" accel="50000" decel="50000" fill="hold" grpId="2" nodeType="afterEffect">
                                  <p:stCondLst>
                                    <p:cond delay="0"/>
                                  </p:stCondLst>
                                  <p:childTnLst>
                                    <p:animMotion origin="layout" path="M 0.44167 -4.07407E-6 L 0.44167 0.43334 " pathEditMode="relative" rAng="0" ptsTypes="AA">
                                      <p:cBhvr>
                                        <p:cTn id="64" dur="2000" fill="hold"/>
                                        <p:tgtEl>
                                          <p:spTgt spid="94"/>
                                        </p:tgtEl>
                                        <p:attrNameLst>
                                          <p:attrName>ppt_x</p:attrName>
                                          <p:attrName>ppt_y</p:attrName>
                                        </p:attrNameLst>
                                      </p:cBhvr>
                                      <p:rCtr x="0" y="21667"/>
                                    </p:animMotion>
                                  </p:childTnLst>
                                </p:cTn>
                              </p:par>
                            </p:childTnLst>
                          </p:cTn>
                        </p:par>
                        <p:par>
                          <p:cTn id="65" fill="hold">
                            <p:stCondLst>
                              <p:cond delay="18000"/>
                            </p:stCondLst>
                            <p:childTnLst>
                              <p:par>
                                <p:cTn id="66" presetID="0" presetClass="path" presetSubtype="0" accel="50000" decel="50000" fill="hold" grpId="3" nodeType="afterEffect">
                                  <p:stCondLst>
                                    <p:cond delay="0"/>
                                  </p:stCondLst>
                                  <p:childTnLst>
                                    <p:animMotion origin="layout" path="M 0.44166 0.43334 L 0.575 0.43334 " pathEditMode="relative" rAng="0" ptsTypes="AA">
                                      <p:cBhvr>
                                        <p:cTn id="67" dur="2000" fill="hold"/>
                                        <p:tgtEl>
                                          <p:spTgt spid="94"/>
                                        </p:tgtEl>
                                        <p:attrNameLst>
                                          <p:attrName>ppt_x</p:attrName>
                                          <p:attrName>ppt_y</p:attrName>
                                        </p:attrNameLst>
                                      </p:cBhvr>
                                      <p:rCtr x="6667" y="0"/>
                                    </p:animMotion>
                                  </p:childTnLst>
                                </p:cTn>
                              </p:par>
                            </p:childTnLst>
                          </p:cTn>
                        </p:par>
                        <p:par>
                          <p:cTn id="68" fill="hold">
                            <p:stCondLst>
                              <p:cond delay="20000"/>
                            </p:stCondLst>
                            <p:childTnLst>
                              <p:par>
                                <p:cTn id="69" presetID="0" presetClass="path" presetSubtype="0" accel="50000" decel="50000" fill="hold" grpId="0" nodeType="afterEffect">
                                  <p:stCondLst>
                                    <p:cond delay="0"/>
                                  </p:stCondLst>
                                  <p:childTnLst>
                                    <p:animMotion origin="layout" path="M -3.33333E-6 2.59259E-6 L 0.18334 2.59259E-6 " pathEditMode="relative" ptsTypes="AA">
                                      <p:cBhvr>
                                        <p:cTn id="70" dur="2000" fill="hold"/>
                                        <p:tgtEl>
                                          <p:spTgt spid="95"/>
                                        </p:tgtEl>
                                        <p:attrNameLst>
                                          <p:attrName>ppt_x</p:attrName>
                                          <p:attrName>ppt_y</p:attrName>
                                        </p:attrNameLst>
                                      </p:cBhvr>
                                    </p:animMotion>
                                  </p:childTnLst>
                                </p:cTn>
                              </p:par>
                            </p:childTnLst>
                          </p:cTn>
                        </p:par>
                        <p:par>
                          <p:cTn id="71" fill="hold">
                            <p:stCondLst>
                              <p:cond delay="22000"/>
                            </p:stCondLst>
                            <p:childTnLst>
                              <p:par>
                                <p:cTn id="72" presetID="0" presetClass="path" presetSubtype="0" accel="50000" decel="50000" fill="hold" grpId="1" nodeType="afterEffect">
                                  <p:stCondLst>
                                    <p:cond delay="0"/>
                                  </p:stCondLst>
                                  <p:childTnLst>
                                    <p:animMotion origin="layout" path="M 0.18334 3.33333E-6 L 0.44167 3.33333E-6 " pathEditMode="relative" rAng="0" ptsTypes="AA">
                                      <p:cBhvr>
                                        <p:cTn id="73" dur="2000" fill="hold"/>
                                        <p:tgtEl>
                                          <p:spTgt spid="95"/>
                                        </p:tgtEl>
                                        <p:attrNameLst>
                                          <p:attrName>ppt_x</p:attrName>
                                          <p:attrName>ppt_y</p:attrName>
                                        </p:attrNameLst>
                                      </p:cBhvr>
                                      <p:rCtr x="12917" y="0"/>
                                    </p:animMotion>
                                  </p:childTnLst>
                                </p:cTn>
                              </p:par>
                            </p:childTnLst>
                          </p:cTn>
                        </p:par>
                        <p:par>
                          <p:cTn id="74" fill="hold">
                            <p:stCondLst>
                              <p:cond delay="24000"/>
                            </p:stCondLst>
                            <p:childTnLst>
                              <p:par>
                                <p:cTn id="75" presetID="0" presetClass="path" presetSubtype="0" accel="50000" decel="50000" fill="hold" grpId="2" nodeType="afterEffect">
                                  <p:stCondLst>
                                    <p:cond delay="0"/>
                                  </p:stCondLst>
                                  <p:childTnLst>
                                    <p:animMotion origin="layout" path="M 0.44167 7.40741E-7 L 0.72083 0.02338 " pathEditMode="relative" rAng="0" ptsTypes="AA">
                                      <p:cBhvr>
                                        <p:cTn id="76" dur="2000" fill="hold"/>
                                        <p:tgtEl>
                                          <p:spTgt spid="95"/>
                                        </p:tgtEl>
                                        <p:attrNameLst>
                                          <p:attrName>ppt_x</p:attrName>
                                          <p:attrName>ppt_y</p:attrName>
                                        </p:attrNameLst>
                                      </p:cBhvr>
                                      <p:rCtr x="13958" y="1157"/>
                                    </p:animMotion>
                                  </p:childTnLst>
                                </p:cTn>
                              </p:par>
                            </p:childTnLst>
                          </p:cTn>
                        </p:par>
                      </p:childTnLst>
                    </p:cTn>
                  </p:par>
                  <p:par>
                    <p:cTn id="77" fill="hold">
                      <p:stCondLst>
                        <p:cond delay="indefinite"/>
                      </p:stCondLst>
                      <p:childTnLst>
                        <p:par>
                          <p:cTn id="78" fill="hold">
                            <p:stCondLst>
                              <p:cond delay="0"/>
                            </p:stCondLst>
                            <p:childTnLst>
                              <p:par>
                                <p:cTn id="79" presetID="10" presetClass="exit" presetSubtype="0" fill="hold" grpId="3" nodeType="clickEffect">
                                  <p:stCondLst>
                                    <p:cond delay="0"/>
                                  </p:stCondLst>
                                  <p:childTnLst>
                                    <p:animEffect transition="out" filter="fade">
                                      <p:cBhvr>
                                        <p:cTn id="80" dur="500"/>
                                        <p:tgtEl>
                                          <p:spTgt spid="89"/>
                                        </p:tgtEl>
                                      </p:cBhvr>
                                    </p:animEffect>
                                    <p:set>
                                      <p:cBhvr>
                                        <p:cTn id="81" dur="1" fill="hold">
                                          <p:stCondLst>
                                            <p:cond delay="499"/>
                                          </p:stCondLst>
                                        </p:cTn>
                                        <p:tgtEl>
                                          <p:spTgt spid="89"/>
                                        </p:tgtEl>
                                        <p:attrNameLst>
                                          <p:attrName>style.visibility</p:attrName>
                                        </p:attrNameLst>
                                      </p:cBhvr>
                                      <p:to>
                                        <p:strVal val="hidden"/>
                                      </p:to>
                                    </p:set>
                                  </p:childTnLst>
                                </p:cTn>
                              </p:par>
                            </p:childTnLst>
                          </p:cTn>
                        </p:par>
                        <p:par>
                          <p:cTn id="82" fill="hold">
                            <p:stCondLst>
                              <p:cond delay="500"/>
                            </p:stCondLst>
                            <p:childTnLst>
                              <p:par>
                                <p:cTn id="83" presetID="10" presetClass="exit" presetSubtype="0" fill="hold" grpId="3" nodeType="afterEffect">
                                  <p:stCondLst>
                                    <p:cond delay="0"/>
                                  </p:stCondLst>
                                  <p:childTnLst>
                                    <p:animEffect transition="out" filter="fade">
                                      <p:cBhvr>
                                        <p:cTn id="84" dur="500"/>
                                        <p:tgtEl>
                                          <p:spTgt spid="93"/>
                                        </p:tgtEl>
                                      </p:cBhvr>
                                    </p:animEffect>
                                    <p:set>
                                      <p:cBhvr>
                                        <p:cTn id="85" dur="1" fill="hold">
                                          <p:stCondLst>
                                            <p:cond delay="499"/>
                                          </p:stCondLst>
                                        </p:cTn>
                                        <p:tgtEl>
                                          <p:spTgt spid="93"/>
                                        </p:tgtEl>
                                        <p:attrNameLst>
                                          <p:attrName>style.visibility</p:attrName>
                                        </p:attrNameLst>
                                      </p:cBhvr>
                                      <p:to>
                                        <p:strVal val="hidden"/>
                                      </p:to>
                                    </p:set>
                                  </p:childTnLst>
                                </p:cTn>
                              </p:par>
                            </p:childTnLst>
                          </p:cTn>
                        </p:par>
                        <p:par>
                          <p:cTn id="86" fill="hold">
                            <p:stCondLst>
                              <p:cond delay="1000"/>
                            </p:stCondLst>
                            <p:childTnLst>
                              <p:par>
                                <p:cTn id="87" presetID="10" presetClass="exit" presetSubtype="0" fill="hold" grpId="3" nodeType="afterEffect">
                                  <p:stCondLst>
                                    <p:cond delay="0"/>
                                  </p:stCondLst>
                                  <p:childTnLst>
                                    <p:animEffect transition="out" filter="fade">
                                      <p:cBhvr>
                                        <p:cTn id="88" dur="500"/>
                                        <p:tgtEl>
                                          <p:spTgt spid="95"/>
                                        </p:tgtEl>
                                      </p:cBhvr>
                                    </p:animEffect>
                                    <p:set>
                                      <p:cBhvr>
                                        <p:cTn id="89" dur="1" fill="hold">
                                          <p:stCondLst>
                                            <p:cond delay="499"/>
                                          </p:stCondLst>
                                        </p:cTn>
                                        <p:tgtEl>
                                          <p:spTgt spid="95"/>
                                        </p:tgtEl>
                                        <p:attrNameLst>
                                          <p:attrName>style.visibility</p:attrName>
                                        </p:attrNameLst>
                                      </p:cBhvr>
                                      <p:to>
                                        <p:strVal val="hidden"/>
                                      </p:to>
                                    </p:set>
                                  </p:childTnLst>
                                </p:cTn>
                              </p:par>
                            </p:childTnLst>
                          </p:cTn>
                        </p:par>
                        <p:par>
                          <p:cTn id="90" fill="hold">
                            <p:stCondLst>
                              <p:cond delay="1500"/>
                            </p:stCondLst>
                            <p:childTnLst>
                              <p:par>
                                <p:cTn id="91" presetID="10" presetClass="entr" presetSubtype="0" fill="hold" nodeType="afterEffect">
                                  <p:stCondLst>
                                    <p:cond delay="0"/>
                                  </p:stCondLst>
                                  <p:childTnLst>
                                    <p:set>
                                      <p:cBhvr>
                                        <p:cTn id="92" dur="1" fill="hold">
                                          <p:stCondLst>
                                            <p:cond delay="0"/>
                                          </p:stCondLst>
                                        </p:cTn>
                                        <p:tgtEl>
                                          <p:spTgt spid="61"/>
                                        </p:tgtEl>
                                        <p:attrNameLst>
                                          <p:attrName>style.visibility</p:attrName>
                                        </p:attrNameLst>
                                      </p:cBhvr>
                                      <p:to>
                                        <p:strVal val="visible"/>
                                      </p:to>
                                    </p:set>
                                    <p:animEffect transition="in" filter="fade">
                                      <p:cBhvr>
                                        <p:cTn id="93" dur="500"/>
                                        <p:tgtEl>
                                          <p:spTgt spid="61"/>
                                        </p:tgtEl>
                                      </p:cBhvr>
                                    </p:animEffect>
                                  </p:childTnLst>
                                </p:cTn>
                              </p:par>
                              <p:par>
                                <p:cTn id="94" presetID="10" presetClass="entr" presetSubtype="0" fill="hold" nodeType="withEffect">
                                  <p:stCondLst>
                                    <p:cond delay="0"/>
                                  </p:stCondLst>
                                  <p:childTnLst>
                                    <p:set>
                                      <p:cBhvr>
                                        <p:cTn id="95" dur="1" fill="hold">
                                          <p:stCondLst>
                                            <p:cond delay="0"/>
                                          </p:stCondLst>
                                        </p:cTn>
                                        <p:tgtEl>
                                          <p:spTgt spid="77"/>
                                        </p:tgtEl>
                                        <p:attrNameLst>
                                          <p:attrName>style.visibility</p:attrName>
                                        </p:attrNameLst>
                                      </p:cBhvr>
                                      <p:to>
                                        <p:strVal val="visible"/>
                                      </p:to>
                                    </p:set>
                                    <p:animEffect transition="in" filter="fade">
                                      <p:cBhvr>
                                        <p:cTn id="96" dur="500"/>
                                        <p:tgtEl>
                                          <p:spTgt spid="77"/>
                                        </p:tgtEl>
                                      </p:cBhvr>
                                    </p:animEffect>
                                  </p:childTnLst>
                                </p:cTn>
                              </p:par>
                            </p:childTnLst>
                          </p:cTn>
                        </p:par>
                        <p:par>
                          <p:cTn id="97" fill="hold">
                            <p:stCondLst>
                              <p:cond delay="2000"/>
                            </p:stCondLst>
                            <p:childTnLst>
                              <p:par>
                                <p:cTn id="98" presetID="10" presetClass="entr" presetSubtype="0" fill="hold" nodeType="afterEffect">
                                  <p:stCondLst>
                                    <p:cond delay="0"/>
                                  </p:stCondLst>
                                  <p:childTnLst>
                                    <p:set>
                                      <p:cBhvr>
                                        <p:cTn id="99" dur="1" fill="hold">
                                          <p:stCondLst>
                                            <p:cond delay="0"/>
                                          </p:stCondLst>
                                        </p:cTn>
                                        <p:tgtEl>
                                          <p:spTgt spid="81"/>
                                        </p:tgtEl>
                                        <p:attrNameLst>
                                          <p:attrName>style.visibility</p:attrName>
                                        </p:attrNameLst>
                                      </p:cBhvr>
                                      <p:to>
                                        <p:strVal val="visible"/>
                                      </p:to>
                                    </p:set>
                                    <p:animEffect transition="in" filter="fade">
                                      <p:cBhvr>
                                        <p:cTn id="100"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p:bldP spid="87" grpId="0"/>
      <p:bldP spid="47" grpId="0" animBg="1"/>
      <p:bldP spid="53" grpId="0" animBg="1"/>
      <p:bldP spid="94" grpId="0" animBg="1"/>
      <p:bldP spid="94" grpId="1" animBg="1"/>
      <p:bldP spid="94" grpId="2" animBg="1"/>
      <p:bldP spid="94" grpId="3" animBg="1"/>
      <p:bldP spid="89" grpId="0" animBg="1"/>
      <p:bldP spid="89" grpId="1" animBg="1"/>
      <p:bldP spid="89" grpId="2" animBg="1"/>
      <p:bldP spid="89" grpId="3" animBg="1"/>
      <p:bldP spid="93" grpId="0" animBg="1"/>
      <p:bldP spid="93" grpId="1" animBg="1"/>
      <p:bldP spid="93" grpId="2" animBg="1"/>
      <p:bldP spid="93" grpId="3" animBg="1"/>
      <p:bldP spid="95" grpId="0" animBg="1"/>
      <p:bldP spid="95" grpId="1" animBg="1"/>
      <p:bldP spid="95" grpId="2" animBg="1"/>
      <p:bldP spid="95" grpId="3"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Supported platforms / licensing</a:t>
            </a:r>
            <a:endParaRPr lang="en-US" dirty="0"/>
          </a:p>
        </p:txBody>
      </p:sp>
      <p:sp>
        <p:nvSpPr>
          <p:cNvPr id="3" name="Text Placeholder 2"/>
          <p:cNvSpPr>
            <a:spLocks noGrp="1"/>
          </p:cNvSpPr>
          <p:nvPr>
            <p:ph type="body" sz="quarter" idx="10"/>
          </p:nvPr>
        </p:nvSpPr>
        <p:spPr/>
        <p:txBody>
          <a:bodyPr>
            <a:normAutofit/>
          </a:bodyPr>
          <a:lstStyle/>
          <a:p>
            <a:r>
              <a:rPr lang="en-US" dirty="0" smtClean="0"/>
              <a:t>Supported on:</a:t>
            </a:r>
          </a:p>
          <a:p>
            <a:pPr marL="692150" lvl="1" indent="-285750">
              <a:buFont typeface="Arial"/>
              <a:buChar char="•"/>
            </a:pPr>
            <a:r>
              <a:rPr lang="en-US" dirty="0"/>
              <a:t>Cisco </a:t>
            </a:r>
            <a:r>
              <a:rPr lang="en-US" dirty="0" smtClean="0"/>
              <a:t>892, 819, 29xx</a:t>
            </a:r>
            <a:r>
              <a:rPr lang="en-US" dirty="0"/>
              <a:t>,</a:t>
            </a:r>
            <a:r>
              <a:rPr lang="en-US" dirty="0" smtClean="0"/>
              <a:t> and 39xx</a:t>
            </a:r>
            <a:endParaRPr lang="en-US" dirty="0"/>
          </a:p>
          <a:p>
            <a:pPr marL="692150" lvl="1" indent="-285750">
              <a:buFont typeface="Arial"/>
              <a:buChar char="•"/>
            </a:pPr>
            <a:r>
              <a:rPr lang="en-US" dirty="0" smtClean="0"/>
              <a:t>Cisco 5915ESR, 5940ESR</a:t>
            </a:r>
          </a:p>
          <a:p>
            <a:r>
              <a:rPr lang="en-US" dirty="0" smtClean="0"/>
              <a:t>Licensing</a:t>
            </a:r>
          </a:p>
          <a:p>
            <a:pPr marL="692150" lvl="1" indent="-285750">
              <a:buFont typeface="Arial"/>
              <a:buChar char="•"/>
            </a:pPr>
            <a:r>
              <a:rPr lang="en-US" dirty="0" smtClean="0"/>
              <a:t>Licensed using standard RTU (right-to-use) feature license</a:t>
            </a:r>
          </a:p>
          <a:p>
            <a:pPr marL="857250" lvl="2" indent="-285750">
              <a:buFont typeface="Arial"/>
              <a:buChar char="•"/>
            </a:pPr>
            <a:r>
              <a:rPr lang="en-US" dirty="0" smtClean="0"/>
              <a:t>no license file to install, honor-based, paper license</a:t>
            </a:r>
            <a:endParaRPr lang="en-US" dirty="0"/>
          </a:p>
          <a:p>
            <a:pPr marL="692150" lvl="1" indent="-285750">
              <a:buFont typeface="Arial"/>
              <a:buChar char="•"/>
            </a:pPr>
            <a:r>
              <a:rPr lang="en-US" dirty="0" smtClean="0"/>
              <a:t>Must be licensed on each node performing IP multiplexing</a:t>
            </a:r>
            <a:endParaRPr lang="en-US" dirty="0"/>
          </a:p>
          <a:p>
            <a:r>
              <a:rPr lang="en-US" dirty="0" smtClean="0"/>
              <a:t>Status</a:t>
            </a:r>
          </a:p>
          <a:p>
            <a:pPr marL="692150" lvl="1" indent="-285750">
              <a:buFont typeface="Arial"/>
              <a:buChar char="•"/>
            </a:pPr>
            <a:r>
              <a:rPr lang="en-US" dirty="0" smtClean="0"/>
              <a:t>Available in 15.2(2)GC IOS Q1CY12</a:t>
            </a:r>
          </a:p>
          <a:p>
            <a:pPr marL="857250" lvl="2" indent="-285750">
              <a:buFont typeface="Arial"/>
              <a:buChar char="•"/>
            </a:pPr>
            <a:r>
              <a:rPr lang="en-US" dirty="0" smtClean="0"/>
              <a:t>(29xx, 39xx, 59xx)</a:t>
            </a:r>
          </a:p>
          <a:p>
            <a:pPr marL="692150" lvl="1" indent="-285750">
              <a:buFont typeface="Arial"/>
              <a:buChar char="•"/>
            </a:pPr>
            <a:r>
              <a:rPr lang="en-US" dirty="0" smtClean="0"/>
              <a:t>Available in 15.2(4)M IOS Q3CY12</a:t>
            </a:r>
          </a:p>
          <a:p>
            <a:pPr marL="857250" lvl="2" indent="-285750">
              <a:buFont typeface="Arial"/>
              <a:buChar char="•"/>
            </a:pPr>
            <a:r>
              <a:rPr lang="en-US" dirty="0" smtClean="0"/>
              <a:t>(819, 892, 29xx, 39xx)</a:t>
            </a:r>
          </a:p>
        </p:txBody>
      </p:sp>
    </p:spTree>
    <p:extLst>
      <p:ext uri="{BB962C8B-B14F-4D97-AF65-F5344CB8AC3E}">
        <p14:creationId xmlns:p14="http://schemas.microsoft.com/office/powerpoint/2010/main" val="1193553940"/>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500"/>
                                        <p:tgtEl>
                                          <p:spTgt spid="3">
                                            <p:txEl>
                                              <p:pRg st="9" end="9"/>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fade">
                                      <p:cBhvr>
                                        <p:cTn id="41" dur="500"/>
                                        <p:tgtEl>
                                          <p:spTgt spid="3">
                                            <p:txEl>
                                              <p:pRg st="10" end="10"/>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fade">
                                      <p:cBhvr>
                                        <p:cTn id="44"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IP multiplexing in action</a:t>
            </a:r>
            <a:endParaRPr lang="en-US" dirty="0"/>
          </a:p>
        </p:txBody>
      </p:sp>
    </p:spTree>
    <p:extLst>
      <p:ext uri="{BB962C8B-B14F-4D97-AF65-F5344CB8AC3E}">
        <p14:creationId xmlns:p14="http://schemas.microsoft.com/office/powerpoint/2010/main" val="3513045978"/>
      </p:ext>
    </p:extLst>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0"/>
            <a:ext cx="8588861" cy="838200"/>
          </a:xfrm>
        </p:spPr>
        <p:txBody>
          <a:bodyPr/>
          <a:lstStyle/>
          <a:p>
            <a:r>
              <a:rPr lang="en-US" dirty="0" smtClean="0"/>
              <a:t>Baseline – No IP mux, no </a:t>
            </a:r>
            <a:r>
              <a:rPr lang="en-US" dirty="0" err="1" smtClean="0"/>
              <a:t>IPsec</a:t>
            </a:r>
            <a:endParaRPr lang="en-US" dirty="0"/>
          </a:p>
        </p:txBody>
      </p:sp>
      <p:sp>
        <p:nvSpPr>
          <p:cNvPr id="3" name="Text Placeholder 2"/>
          <p:cNvSpPr>
            <a:spLocks noGrp="1"/>
          </p:cNvSpPr>
          <p:nvPr>
            <p:ph type="body" sz="quarter" idx="10"/>
          </p:nvPr>
        </p:nvSpPr>
        <p:spPr>
          <a:xfrm>
            <a:off x="228600" y="2819400"/>
            <a:ext cx="8578850" cy="3581400"/>
          </a:xfrm>
        </p:spPr>
        <p:txBody>
          <a:bodyPr>
            <a:normAutofit/>
          </a:bodyPr>
          <a:lstStyle/>
          <a:p>
            <a:r>
              <a:rPr lang="en-US" sz="1800" dirty="0" smtClean="0"/>
              <a:t>18 VoIP calls, G.729 codec (20ms sample), consumes 1800pps</a:t>
            </a:r>
          </a:p>
          <a:p>
            <a:endParaRPr lang="en-US" sz="1800" dirty="0"/>
          </a:p>
          <a:p>
            <a:endParaRPr lang="en-US" sz="1800" dirty="0" smtClean="0"/>
          </a:p>
          <a:p>
            <a:r>
              <a:rPr lang="en-US" sz="1800" dirty="0" smtClean="0"/>
              <a:t>VoIP is consuming 100% of the modem packets/sec capacity</a:t>
            </a:r>
          </a:p>
          <a:p>
            <a:pPr marL="577850" lvl="1" indent="-171450">
              <a:buFont typeface="Arial"/>
              <a:buChar char="•"/>
            </a:pPr>
            <a:r>
              <a:rPr lang="en-US" sz="1400" dirty="0" smtClean="0"/>
              <a:t>4 mbps of remaining bandwidth </a:t>
            </a:r>
            <a:r>
              <a:rPr lang="en-US" sz="1400" dirty="0"/>
              <a:t>is </a:t>
            </a:r>
            <a:r>
              <a:rPr lang="en-US" sz="1400" dirty="0" smtClean="0"/>
              <a:t>wasted, modem cannot transmit excess packets/sec</a:t>
            </a:r>
          </a:p>
          <a:p>
            <a:pPr marL="577850" lvl="1" indent="-171450">
              <a:buFont typeface="Arial"/>
              <a:buChar char="•"/>
            </a:pPr>
            <a:r>
              <a:rPr lang="en-US" sz="1400" dirty="0" smtClean="0"/>
              <a:t>Other applications cannot use extra bandwidth, no more calls possible</a:t>
            </a:r>
          </a:p>
          <a:p>
            <a:r>
              <a:rPr lang="en-US" sz="1800" dirty="0" smtClean="0"/>
              <a:t>Maximum calls possible, without degradation – 18 </a:t>
            </a:r>
          </a:p>
        </p:txBody>
      </p:sp>
      <p:sp>
        <p:nvSpPr>
          <p:cNvPr id="53" name="TextBox 52"/>
          <p:cNvSpPr txBox="1"/>
          <p:nvPr/>
        </p:nvSpPr>
        <p:spPr>
          <a:xfrm>
            <a:off x="838200" y="3352800"/>
            <a:ext cx="4724400" cy="553998"/>
          </a:xfrm>
          <a:prstGeom prst="rect">
            <a:avLst/>
          </a:prstGeom>
          <a:solidFill>
            <a:schemeClr val="bg2">
              <a:lumMod val="85000"/>
            </a:schemeClr>
          </a:solidFill>
          <a:ln>
            <a:solidFill>
              <a:schemeClr val="accent3">
                <a:lumMod val="10000"/>
              </a:schemeClr>
            </a:solidFill>
          </a:ln>
          <a:effectLst>
            <a:outerShdw blurRad="50800" dist="38100" dir="2700000" algn="tl" rotWithShape="0">
              <a:srgbClr val="000000">
                <a:alpha val="43000"/>
              </a:srgbClr>
            </a:outerShdw>
          </a:effectLst>
        </p:spPr>
        <p:txBody>
          <a:bodyPr wrap="square" rtlCol="0">
            <a:spAutoFit/>
          </a:bodyPr>
          <a:lstStyle/>
          <a:p>
            <a:r>
              <a:rPr lang="en-US" sz="1000" dirty="0" err="1" smtClean="0">
                <a:solidFill>
                  <a:srgbClr val="061C23"/>
                </a:solidFill>
                <a:latin typeface="Courier"/>
                <a:cs typeface="Courier"/>
              </a:rPr>
              <a:t>hub#</a:t>
            </a:r>
            <a:r>
              <a:rPr lang="en-US" sz="1000" dirty="0" err="1">
                <a:solidFill>
                  <a:srgbClr val="061C23"/>
                </a:solidFill>
                <a:latin typeface="Courier"/>
                <a:cs typeface="Courier"/>
              </a:rPr>
              <a:t>show</a:t>
            </a:r>
            <a:r>
              <a:rPr lang="en-US" sz="1000" dirty="0">
                <a:solidFill>
                  <a:srgbClr val="061C23"/>
                </a:solidFill>
                <a:latin typeface="Courier"/>
                <a:cs typeface="Courier"/>
              </a:rPr>
              <a:t> </a:t>
            </a:r>
            <a:r>
              <a:rPr lang="en-US" sz="1000" dirty="0" err="1">
                <a:solidFill>
                  <a:srgbClr val="061C23"/>
                </a:solidFill>
                <a:latin typeface="Courier"/>
                <a:cs typeface="Courier"/>
              </a:rPr>
              <a:t>int</a:t>
            </a:r>
            <a:r>
              <a:rPr lang="en-US" sz="1000" dirty="0">
                <a:solidFill>
                  <a:srgbClr val="061C23"/>
                </a:solidFill>
                <a:latin typeface="Courier"/>
                <a:cs typeface="Courier"/>
              </a:rPr>
              <a:t> </a:t>
            </a:r>
            <a:r>
              <a:rPr lang="en-US" sz="1000" dirty="0" smtClean="0">
                <a:solidFill>
                  <a:srgbClr val="061C23"/>
                </a:solidFill>
                <a:latin typeface="Courier"/>
                <a:cs typeface="Courier"/>
              </a:rPr>
              <a:t>g0/2 | </a:t>
            </a:r>
            <a:r>
              <a:rPr lang="en-US" sz="1000" dirty="0" err="1">
                <a:solidFill>
                  <a:srgbClr val="061C23"/>
                </a:solidFill>
                <a:latin typeface="Courier"/>
                <a:cs typeface="Courier"/>
              </a:rPr>
              <a:t>inc</a:t>
            </a:r>
            <a:r>
              <a:rPr lang="en-US" sz="1000" dirty="0">
                <a:solidFill>
                  <a:srgbClr val="061C23"/>
                </a:solidFill>
                <a:latin typeface="Courier"/>
                <a:cs typeface="Courier"/>
              </a:rPr>
              <a:t> rate</a:t>
            </a:r>
          </a:p>
          <a:p>
            <a:r>
              <a:rPr lang="en-US" sz="1000" dirty="0" smtClean="0">
                <a:solidFill>
                  <a:srgbClr val="061C23"/>
                </a:solidFill>
                <a:latin typeface="Courier"/>
                <a:cs typeface="Courier"/>
              </a:rPr>
              <a:t>  30 </a:t>
            </a:r>
            <a:r>
              <a:rPr lang="en-US" sz="1000" dirty="0">
                <a:solidFill>
                  <a:srgbClr val="061C23"/>
                </a:solidFill>
                <a:latin typeface="Courier"/>
                <a:cs typeface="Courier"/>
              </a:rPr>
              <a:t>second input rate 535000 bits/sec, </a:t>
            </a:r>
            <a:r>
              <a:rPr lang="en-US" sz="1000" b="1" dirty="0">
                <a:solidFill>
                  <a:srgbClr val="061C23"/>
                </a:solidFill>
                <a:latin typeface="Courier"/>
                <a:cs typeface="Courier"/>
              </a:rPr>
              <a:t>903 packets/sec</a:t>
            </a:r>
          </a:p>
          <a:p>
            <a:r>
              <a:rPr lang="en-US" sz="1000" dirty="0">
                <a:solidFill>
                  <a:srgbClr val="061C23"/>
                </a:solidFill>
                <a:latin typeface="Courier"/>
                <a:cs typeface="Courier"/>
              </a:rPr>
              <a:t>  30 second output rate 533000 bits/sec, </a:t>
            </a:r>
            <a:r>
              <a:rPr lang="en-US" sz="1000" b="1" dirty="0">
                <a:solidFill>
                  <a:srgbClr val="061C23"/>
                </a:solidFill>
                <a:latin typeface="Courier"/>
                <a:cs typeface="Courier"/>
              </a:rPr>
              <a:t>901 packets/</a:t>
            </a:r>
            <a:r>
              <a:rPr lang="en-US" sz="1000" b="1" dirty="0" smtClean="0">
                <a:solidFill>
                  <a:srgbClr val="061C23"/>
                </a:solidFill>
                <a:latin typeface="Courier"/>
                <a:cs typeface="Courier"/>
              </a:rPr>
              <a:t>sec</a:t>
            </a:r>
            <a:endParaRPr lang="en-US" sz="1000" b="1" dirty="0">
              <a:solidFill>
                <a:srgbClr val="061C23"/>
              </a:solidFill>
              <a:latin typeface="Courier"/>
              <a:cs typeface="Courier"/>
            </a:endParaRPr>
          </a:p>
        </p:txBody>
      </p:sp>
      <p:cxnSp>
        <p:nvCxnSpPr>
          <p:cNvPr id="60" name="Straight Connector 59"/>
          <p:cNvCxnSpPr/>
          <p:nvPr/>
        </p:nvCxnSpPr>
        <p:spPr>
          <a:xfrm>
            <a:off x="381000" y="2055812"/>
            <a:ext cx="2057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6477000" y="2114146"/>
            <a:ext cx="2057400" cy="0"/>
          </a:xfrm>
          <a:prstGeom prst="line">
            <a:avLst/>
          </a:prstGeom>
        </p:spPr>
        <p:style>
          <a:lnRef idx="2">
            <a:schemeClr val="accent1"/>
          </a:lnRef>
          <a:fillRef idx="0">
            <a:schemeClr val="accent1"/>
          </a:fillRef>
          <a:effectRef idx="1">
            <a:schemeClr val="accent1"/>
          </a:effectRef>
          <a:fontRef idx="minor">
            <a:schemeClr val="tx1"/>
          </a:fontRef>
        </p:style>
      </p:cxnSp>
      <p:pic>
        <p:nvPicPr>
          <p:cNvPr id="62" name="Picture 3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697411"/>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3" name="Picture 3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1691736"/>
            <a:ext cx="1363366" cy="802262"/>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 name="TextBox 64"/>
          <p:cNvSpPr txBox="1"/>
          <p:nvPr/>
        </p:nvSpPr>
        <p:spPr>
          <a:xfrm>
            <a:off x="2246550" y="2186126"/>
            <a:ext cx="483801" cy="276999"/>
          </a:xfrm>
          <a:prstGeom prst="rect">
            <a:avLst/>
          </a:prstGeom>
          <a:noFill/>
        </p:spPr>
        <p:txBody>
          <a:bodyPr wrap="none" rtlCol="0">
            <a:spAutoFit/>
          </a:bodyPr>
          <a:lstStyle/>
          <a:p>
            <a:r>
              <a:rPr lang="en-US" sz="1200" b="1" dirty="0" smtClean="0">
                <a:solidFill>
                  <a:schemeClr val="bg1"/>
                </a:solidFill>
              </a:rPr>
              <a:t>Hub</a:t>
            </a:r>
            <a:endParaRPr lang="en-US" sz="1200" b="1" dirty="0">
              <a:solidFill>
                <a:schemeClr val="bg1"/>
              </a:solidFill>
            </a:endParaRPr>
          </a:p>
        </p:txBody>
      </p:sp>
      <p:sp>
        <p:nvSpPr>
          <p:cNvPr id="66" name="TextBox 65"/>
          <p:cNvSpPr txBox="1"/>
          <p:nvPr/>
        </p:nvSpPr>
        <p:spPr>
          <a:xfrm>
            <a:off x="6172200" y="2161401"/>
            <a:ext cx="646481" cy="276999"/>
          </a:xfrm>
          <a:prstGeom prst="rect">
            <a:avLst/>
          </a:prstGeom>
          <a:noFill/>
        </p:spPr>
        <p:txBody>
          <a:bodyPr wrap="none" rtlCol="0">
            <a:spAutoFit/>
          </a:bodyPr>
          <a:lstStyle/>
          <a:p>
            <a:r>
              <a:rPr lang="en-US" sz="1200" b="1" dirty="0" smtClean="0">
                <a:solidFill>
                  <a:schemeClr val="bg1"/>
                </a:solidFill>
              </a:rPr>
              <a:t>Spoke</a:t>
            </a:r>
            <a:endParaRPr lang="en-US" sz="1200" b="1" dirty="0">
              <a:solidFill>
                <a:schemeClr val="bg1"/>
              </a:solidFill>
            </a:endParaRPr>
          </a:p>
        </p:txBody>
      </p:sp>
      <p:grpSp>
        <p:nvGrpSpPr>
          <p:cNvPr id="68" name="Group 67"/>
          <p:cNvGrpSpPr/>
          <p:nvPr/>
        </p:nvGrpSpPr>
        <p:grpSpPr>
          <a:xfrm>
            <a:off x="126483" y="1751012"/>
            <a:ext cx="1176351" cy="679075"/>
            <a:chOff x="3810000" y="1600200"/>
            <a:chExt cx="1565724" cy="903849"/>
          </a:xfrm>
        </p:grpSpPr>
        <p:pic>
          <p:nvPicPr>
            <p:cNvPr id="69" name="Picture 2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 name="TextBox 69"/>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pic>
        <p:nvPicPr>
          <p:cNvPr id="71" name="Picture 1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1065212"/>
            <a:ext cx="1181100" cy="714375"/>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 name="TextBox 71"/>
          <p:cNvSpPr txBox="1"/>
          <p:nvPr/>
        </p:nvSpPr>
        <p:spPr>
          <a:xfrm>
            <a:off x="4280335" y="1446212"/>
            <a:ext cx="596465" cy="261610"/>
          </a:xfrm>
          <a:prstGeom prst="rect">
            <a:avLst/>
          </a:prstGeom>
          <a:noFill/>
        </p:spPr>
        <p:txBody>
          <a:bodyPr wrap="square" rtlCol="0">
            <a:spAutoFit/>
          </a:bodyPr>
          <a:lstStyle/>
          <a:p>
            <a:pPr algn="ctr"/>
            <a:r>
              <a:rPr lang="en-US" sz="1100" b="1" dirty="0">
                <a:solidFill>
                  <a:schemeClr val="accent3">
                    <a:lumMod val="10000"/>
                  </a:schemeClr>
                </a:solidFill>
              </a:rPr>
              <a:t>W</a:t>
            </a:r>
            <a:r>
              <a:rPr lang="en-US" sz="1100" b="1" dirty="0" smtClean="0">
                <a:solidFill>
                  <a:schemeClr val="accent3">
                    <a:lumMod val="10000"/>
                  </a:schemeClr>
                </a:solidFill>
              </a:rPr>
              <a:t>AN</a:t>
            </a:r>
          </a:p>
        </p:txBody>
      </p:sp>
      <p:grpSp>
        <p:nvGrpSpPr>
          <p:cNvPr id="73" name="Group 72"/>
          <p:cNvGrpSpPr/>
          <p:nvPr/>
        </p:nvGrpSpPr>
        <p:grpSpPr>
          <a:xfrm>
            <a:off x="7934698" y="1751012"/>
            <a:ext cx="1176351" cy="679075"/>
            <a:chOff x="3810000" y="1600200"/>
            <a:chExt cx="1565724" cy="903849"/>
          </a:xfrm>
        </p:grpSpPr>
        <p:pic>
          <p:nvPicPr>
            <p:cNvPr id="74" name="Picture 2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600200"/>
              <a:ext cx="1565724" cy="903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 name="TextBox 74"/>
            <p:cNvSpPr txBox="1"/>
            <p:nvPr/>
          </p:nvSpPr>
          <p:spPr>
            <a:xfrm>
              <a:off x="4312569" y="1904467"/>
              <a:ext cx="656111" cy="261609"/>
            </a:xfrm>
            <a:prstGeom prst="rect">
              <a:avLst/>
            </a:prstGeom>
            <a:noFill/>
          </p:spPr>
          <p:txBody>
            <a:bodyPr wrap="square" rtlCol="0">
              <a:spAutoFit/>
            </a:bodyPr>
            <a:lstStyle/>
            <a:p>
              <a:pPr algn="ctr"/>
              <a:r>
                <a:rPr lang="en-US" sz="1100" b="1" dirty="0" smtClean="0">
                  <a:solidFill>
                    <a:schemeClr val="accent3">
                      <a:lumMod val="10000"/>
                    </a:schemeClr>
                  </a:solidFill>
                </a:rPr>
                <a:t>LAN</a:t>
              </a:r>
            </a:p>
          </p:txBody>
        </p:sp>
      </p:grpSp>
      <p:pic>
        <p:nvPicPr>
          <p:cNvPr id="76"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083" y="1522412"/>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7"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83" y="22154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9883" y="22154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9"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53400" y="160586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77843" y="2199783"/>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 name="Picture 51" descr="IP Pho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0" y="2208212"/>
            <a:ext cx="680357" cy="373749"/>
          </a:xfrm>
          <a:prstGeom prst="rect">
            <a:avLst/>
          </a:prstGeom>
          <a:noFill/>
          <a:ln>
            <a:noFill/>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 name="Picture 105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838200"/>
            <a:ext cx="1152525"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3" name="Group 38"/>
          <p:cNvGrpSpPr>
            <a:grpSpLocks noChangeAspect="1"/>
          </p:cNvGrpSpPr>
          <p:nvPr/>
        </p:nvGrpSpPr>
        <p:grpSpPr bwMode="auto">
          <a:xfrm rot="19796610">
            <a:off x="3133800" y="1453238"/>
            <a:ext cx="996303" cy="206375"/>
            <a:chOff x="3120" y="3600"/>
            <a:chExt cx="2112" cy="200"/>
          </a:xfrm>
        </p:grpSpPr>
        <p:sp>
          <p:nvSpPr>
            <p:cNvPr id="84" name="AutoShape 37"/>
            <p:cNvSpPr>
              <a:spLocks noChangeAspect="1" noChangeArrowheads="1" noTextEdit="1"/>
            </p:cNvSpPr>
            <p:nvPr/>
          </p:nvSpPr>
          <p:spPr bwMode="auto">
            <a:xfrm>
              <a:off x="3120" y="3600"/>
              <a:ext cx="211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5" name="Freeform 39"/>
            <p:cNvSpPr>
              <a:spLocks/>
            </p:cNvSpPr>
            <p:nvPr/>
          </p:nvSpPr>
          <p:spPr bwMode="auto">
            <a:xfrm>
              <a:off x="3134" y="3612"/>
              <a:ext cx="2084" cy="174"/>
            </a:xfrm>
            <a:custGeom>
              <a:avLst/>
              <a:gdLst>
                <a:gd name="T0" fmla="*/ 2058 w 2084"/>
                <a:gd name="T1" fmla="*/ 138 h 174"/>
                <a:gd name="T2" fmla="*/ 2018 w 2084"/>
                <a:gd name="T3" fmla="*/ 172 h 174"/>
                <a:gd name="T4" fmla="*/ 1972 w 2084"/>
                <a:gd name="T5" fmla="*/ 160 h 174"/>
                <a:gd name="T6" fmla="*/ 1934 w 2084"/>
                <a:gd name="T7" fmla="*/ 106 h 174"/>
                <a:gd name="T8" fmla="*/ 1894 w 2084"/>
                <a:gd name="T9" fmla="*/ 30 h 174"/>
                <a:gd name="T10" fmla="*/ 1844 w 2084"/>
                <a:gd name="T11" fmla="*/ 2 h 174"/>
                <a:gd name="T12" fmla="*/ 1800 w 2084"/>
                <a:gd name="T13" fmla="*/ 22 h 174"/>
                <a:gd name="T14" fmla="*/ 1774 w 2084"/>
                <a:gd name="T15" fmla="*/ 66 h 174"/>
                <a:gd name="T16" fmla="*/ 1732 w 2084"/>
                <a:gd name="T17" fmla="*/ 134 h 174"/>
                <a:gd name="T18" fmla="*/ 1676 w 2084"/>
                <a:gd name="T19" fmla="*/ 170 h 174"/>
                <a:gd name="T20" fmla="*/ 1646 w 2084"/>
                <a:gd name="T21" fmla="*/ 150 h 174"/>
                <a:gd name="T22" fmla="*/ 1608 w 2084"/>
                <a:gd name="T23" fmla="*/ 92 h 174"/>
                <a:gd name="T24" fmla="*/ 1574 w 2084"/>
                <a:gd name="T25" fmla="*/ 30 h 174"/>
                <a:gd name="T26" fmla="*/ 1530 w 2084"/>
                <a:gd name="T27" fmla="*/ 2 h 174"/>
                <a:gd name="T28" fmla="*/ 1486 w 2084"/>
                <a:gd name="T29" fmla="*/ 18 h 174"/>
                <a:gd name="T30" fmla="*/ 1448 w 2084"/>
                <a:gd name="T31" fmla="*/ 88 h 174"/>
                <a:gd name="T32" fmla="*/ 1418 w 2084"/>
                <a:gd name="T33" fmla="*/ 138 h 174"/>
                <a:gd name="T34" fmla="*/ 1388 w 2084"/>
                <a:gd name="T35" fmla="*/ 162 h 174"/>
                <a:gd name="T36" fmla="*/ 1350 w 2084"/>
                <a:gd name="T37" fmla="*/ 170 h 174"/>
                <a:gd name="T38" fmla="*/ 1302 w 2084"/>
                <a:gd name="T39" fmla="*/ 124 h 174"/>
                <a:gd name="T40" fmla="*/ 1254 w 2084"/>
                <a:gd name="T41" fmla="*/ 38 h 174"/>
                <a:gd name="T42" fmla="*/ 1216 w 2084"/>
                <a:gd name="T43" fmla="*/ 4 h 174"/>
                <a:gd name="T44" fmla="*/ 1174 w 2084"/>
                <a:gd name="T45" fmla="*/ 12 h 174"/>
                <a:gd name="T46" fmla="*/ 1142 w 2084"/>
                <a:gd name="T47" fmla="*/ 56 h 174"/>
                <a:gd name="T48" fmla="*/ 1108 w 2084"/>
                <a:gd name="T49" fmla="*/ 122 h 174"/>
                <a:gd name="T50" fmla="*/ 1062 w 2084"/>
                <a:gd name="T51" fmla="*/ 166 h 174"/>
                <a:gd name="T52" fmla="*/ 1032 w 2084"/>
                <a:gd name="T53" fmla="*/ 174 h 174"/>
                <a:gd name="T54" fmla="*/ 996 w 2084"/>
                <a:gd name="T55" fmla="*/ 150 h 174"/>
                <a:gd name="T56" fmla="*/ 958 w 2084"/>
                <a:gd name="T57" fmla="*/ 76 h 174"/>
                <a:gd name="T58" fmla="*/ 926 w 2084"/>
                <a:gd name="T59" fmla="*/ 24 h 174"/>
                <a:gd name="T60" fmla="*/ 902 w 2084"/>
                <a:gd name="T61" fmla="*/ 8 h 174"/>
                <a:gd name="T62" fmla="*/ 878 w 2084"/>
                <a:gd name="T63" fmla="*/ 4 h 174"/>
                <a:gd name="T64" fmla="*/ 852 w 2084"/>
                <a:gd name="T65" fmla="*/ 14 h 174"/>
                <a:gd name="T66" fmla="*/ 826 w 2084"/>
                <a:gd name="T67" fmla="*/ 40 h 174"/>
                <a:gd name="T68" fmla="*/ 788 w 2084"/>
                <a:gd name="T69" fmla="*/ 118 h 174"/>
                <a:gd name="T70" fmla="*/ 754 w 2084"/>
                <a:gd name="T71" fmla="*/ 160 h 174"/>
                <a:gd name="T72" fmla="*/ 738 w 2084"/>
                <a:gd name="T73" fmla="*/ 170 h 174"/>
                <a:gd name="T74" fmla="*/ 724 w 2084"/>
                <a:gd name="T75" fmla="*/ 174 h 174"/>
                <a:gd name="T76" fmla="*/ 692 w 2084"/>
                <a:gd name="T77" fmla="*/ 162 h 174"/>
                <a:gd name="T78" fmla="*/ 656 w 2084"/>
                <a:gd name="T79" fmla="*/ 116 h 174"/>
                <a:gd name="T80" fmla="*/ 608 w 2084"/>
                <a:gd name="T81" fmla="*/ 34 h 174"/>
                <a:gd name="T82" fmla="*/ 564 w 2084"/>
                <a:gd name="T83" fmla="*/ 4 h 174"/>
                <a:gd name="T84" fmla="*/ 526 w 2084"/>
                <a:gd name="T85" fmla="*/ 22 h 174"/>
                <a:gd name="T86" fmla="*/ 484 w 2084"/>
                <a:gd name="T87" fmla="*/ 80 h 174"/>
                <a:gd name="T88" fmla="*/ 450 w 2084"/>
                <a:gd name="T89" fmla="*/ 146 h 174"/>
                <a:gd name="T90" fmla="*/ 414 w 2084"/>
                <a:gd name="T91" fmla="*/ 170 h 174"/>
                <a:gd name="T92" fmla="*/ 378 w 2084"/>
                <a:gd name="T93" fmla="*/ 166 h 174"/>
                <a:gd name="T94" fmla="*/ 350 w 2084"/>
                <a:gd name="T95" fmla="*/ 144 h 174"/>
                <a:gd name="T96" fmla="*/ 318 w 2084"/>
                <a:gd name="T97" fmla="*/ 86 h 174"/>
                <a:gd name="T98" fmla="*/ 276 w 2084"/>
                <a:gd name="T99" fmla="*/ 22 h 174"/>
                <a:gd name="T100" fmla="*/ 240 w 2084"/>
                <a:gd name="T101" fmla="*/ 0 h 174"/>
                <a:gd name="T102" fmla="*/ 200 w 2084"/>
                <a:gd name="T103" fmla="*/ 18 h 174"/>
                <a:gd name="T104" fmla="*/ 166 w 2084"/>
                <a:gd name="T105" fmla="*/ 80 h 174"/>
                <a:gd name="T106" fmla="*/ 142 w 2084"/>
                <a:gd name="T107" fmla="*/ 132 h 174"/>
                <a:gd name="T108" fmla="*/ 96 w 2084"/>
                <a:gd name="T109" fmla="*/ 168 h 174"/>
                <a:gd name="T110" fmla="*/ 50 w 2084"/>
                <a:gd name="T111" fmla="*/ 166 h 174"/>
                <a:gd name="T112" fmla="*/ 14 w 2084"/>
                <a:gd name="T113" fmla="*/ 118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4"/>
                <a:gd name="T172" fmla="*/ 0 h 174"/>
                <a:gd name="T173" fmla="*/ 2084 w 2084"/>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4" h="174">
                  <a:moveTo>
                    <a:pt x="2084" y="84"/>
                  </a:moveTo>
                  <a:lnTo>
                    <a:pt x="2074" y="108"/>
                  </a:lnTo>
                  <a:lnTo>
                    <a:pt x="2058" y="138"/>
                  </a:lnTo>
                  <a:lnTo>
                    <a:pt x="2048" y="152"/>
                  </a:lnTo>
                  <a:lnTo>
                    <a:pt x="2034" y="164"/>
                  </a:lnTo>
                  <a:lnTo>
                    <a:pt x="2018" y="172"/>
                  </a:lnTo>
                  <a:lnTo>
                    <a:pt x="2002" y="172"/>
                  </a:lnTo>
                  <a:lnTo>
                    <a:pt x="1988" y="170"/>
                  </a:lnTo>
                  <a:lnTo>
                    <a:pt x="1972" y="160"/>
                  </a:lnTo>
                  <a:lnTo>
                    <a:pt x="1958" y="146"/>
                  </a:lnTo>
                  <a:lnTo>
                    <a:pt x="1946" y="130"/>
                  </a:lnTo>
                  <a:lnTo>
                    <a:pt x="1934" y="106"/>
                  </a:lnTo>
                  <a:lnTo>
                    <a:pt x="1922" y="78"/>
                  </a:lnTo>
                  <a:lnTo>
                    <a:pt x="1910" y="54"/>
                  </a:lnTo>
                  <a:lnTo>
                    <a:pt x="1894" y="30"/>
                  </a:lnTo>
                  <a:lnTo>
                    <a:pt x="1882" y="16"/>
                  </a:lnTo>
                  <a:lnTo>
                    <a:pt x="1864" y="6"/>
                  </a:lnTo>
                  <a:lnTo>
                    <a:pt x="1844" y="2"/>
                  </a:lnTo>
                  <a:lnTo>
                    <a:pt x="1834" y="4"/>
                  </a:lnTo>
                  <a:lnTo>
                    <a:pt x="1822" y="6"/>
                  </a:lnTo>
                  <a:lnTo>
                    <a:pt x="1800" y="22"/>
                  </a:lnTo>
                  <a:lnTo>
                    <a:pt x="1804" y="20"/>
                  </a:lnTo>
                  <a:lnTo>
                    <a:pt x="1788" y="38"/>
                  </a:lnTo>
                  <a:lnTo>
                    <a:pt x="1774" y="66"/>
                  </a:lnTo>
                  <a:lnTo>
                    <a:pt x="1760" y="90"/>
                  </a:lnTo>
                  <a:lnTo>
                    <a:pt x="1746" y="116"/>
                  </a:lnTo>
                  <a:lnTo>
                    <a:pt x="1732" y="134"/>
                  </a:lnTo>
                  <a:lnTo>
                    <a:pt x="1716" y="152"/>
                  </a:lnTo>
                  <a:lnTo>
                    <a:pt x="1698" y="164"/>
                  </a:lnTo>
                  <a:lnTo>
                    <a:pt x="1676" y="170"/>
                  </a:lnTo>
                  <a:lnTo>
                    <a:pt x="1662" y="164"/>
                  </a:lnTo>
                  <a:lnTo>
                    <a:pt x="1656" y="160"/>
                  </a:lnTo>
                  <a:lnTo>
                    <a:pt x="1646" y="150"/>
                  </a:lnTo>
                  <a:lnTo>
                    <a:pt x="1638" y="142"/>
                  </a:lnTo>
                  <a:lnTo>
                    <a:pt x="1624" y="122"/>
                  </a:lnTo>
                  <a:lnTo>
                    <a:pt x="1608" y="92"/>
                  </a:lnTo>
                  <a:lnTo>
                    <a:pt x="1600" y="74"/>
                  </a:lnTo>
                  <a:lnTo>
                    <a:pt x="1590" y="54"/>
                  </a:lnTo>
                  <a:lnTo>
                    <a:pt x="1574" y="30"/>
                  </a:lnTo>
                  <a:lnTo>
                    <a:pt x="1556" y="14"/>
                  </a:lnTo>
                  <a:lnTo>
                    <a:pt x="1544" y="6"/>
                  </a:lnTo>
                  <a:lnTo>
                    <a:pt x="1530" y="2"/>
                  </a:lnTo>
                  <a:lnTo>
                    <a:pt x="1514" y="2"/>
                  </a:lnTo>
                  <a:lnTo>
                    <a:pt x="1500" y="8"/>
                  </a:lnTo>
                  <a:lnTo>
                    <a:pt x="1486" y="18"/>
                  </a:lnTo>
                  <a:lnTo>
                    <a:pt x="1474" y="34"/>
                  </a:lnTo>
                  <a:lnTo>
                    <a:pt x="1462" y="56"/>
                  </a:lnTo>
                  <a:lnTo>
                    <a:pt x="1448" y="88"/>
                  </a:lnTo>
                  <a:lnTo>
                    <a:pt x="1434" y="114"/>
                  </a:lnTo>
                  <a:lnTo>
                    <a:pt x="1426" y="126"/>
                  </a:lnTo>
                  <a:lnTo>
                    <a:pt x="1418" y="138"/>
                  </a:lnTo>
                  <a:lnTo>
                    <a:pt x="1406" y="148"/>
                  </a:lnTo>
                  <a:lnTo>
                    <a:pt x="1402" y="154"/>
                  </a:lnTo>
                  <a:lnTo>
                    <a:pt x="1388" y="162"/>
                  </a:lnTo>
                  <a:lnTo>
                    <a:pt x="1374" y="170"/>
                  </a:lnTo>
                  <a:lnTo>
                    <a:pt x="1360" y="172"/>
                  </a:lnTo>
                  <a:lnTo>
                    <a:pt x="1350" y="170"/>
                  </a:lnTo>
                  <a:lnTo>
                    <a:pt x="1334" y="162"/>
                  </a:lnTo>
                  <a:lnTo>
                    <a:pt x="1318" y="150"/>
                  </a:lnTo>
                  <a:lnTo>
                    <a:pt x="1302" y="124"/>
                  </a:lnTo>
                  <a:lnTo>
                    <a:pt x="1280" y="84"/>
                  </a:lnTo>
                  <a:lnTo>
                    <a:pt x="1266" y="56"/>
                  </a:lnTo>
                  <a:lnTo>
                    <a:pt x="1254" y="38"/>
                  </a:lnTo>
                  <a:lnTo>
                    <a:pt x="1244" y="26"/>
                  </a:lnTo>
                  <a:lnTo>
                    <a:pt x="1226" y="8"/>
                  </a:lnTo>
                  <a:lnTo>
                    <a:pt x="1216" y="4"/>
                  </a:lnTo>
                  <a:lnTo>
                    <a:pt x="1204" y="0"/>
                  </a:lnTo>
                  <a:lnTo>
                    <a:pt x="1188" y="4"/>
                  </a:lnTo>
                  <a:lnTo>
                    <a:pt x="1174" y="12"/>
                  </a:lnTo>
                  <a:lnTo>
                    <a:pt x="1162" y="24"/>
                  </a:lnTo>
                  <a:lnTo>
                    <a:pt x="1152" y="38"/>
                  </a:lnTo>
                  <a:lnTo>
                    <a:pt x="1142" y="56"/>
                  </a:lnTo>
                  <a:lnTo>
                    <a:pt x="1132" y="76"/>
                  </a:lnTo>
                  <a:lnTo>
                    <a:pt x="1122" y="96"/>
                  </a:lnTo>
                  <a:lnTo>
                    <a:pt x="1108" y="122"/>
                  </a:lnTo>
                  <a:lnTo>
                    <a:pt x="1092" y="146"/>
                  </a:lnTo>
                  <a:lnTo>
                    <a:pt x="1078" y="158"/>
                  </a:lnTo>
                  <a:lnTo>
                    <a:pt x="1062" y="166"/>
                  </a:lnTo>
                  <a:lnTo>
                    <a:pt x="1054" y="170"/>
                  </a:lnTo>
                  <a:lnTo>
                    <a:pt x="1044" y="174"/>
                  </a:lnTo>
                  <a:lnTo>
                    <a:pt x="1032" y="174"/>
                  </a:lnTo>
                  <a:lnTo>
                    <a:pt x="1018" y="166"/>
                  </a:lnTo>
                  <a:lnTo>
                    <a:pt x="1004" y="158"/>
                  </a:lnTo>
                  <a:lnTo>
                    <a:pt x="996" y="150"/>
                  </a:lnTo>
                  <a:lnTo>
                    <a:pt x="990" y="138"/>
                  </a:lnTo>
                  <a:lnTo>
                    <a:pt x="972" y="106"/>
                  </a:lnTo>
                  <a:lnTo>
                    <a:pt x="958" y="76"/>
                  </a:lnTo>
                  <a:lnTo>
                    <a:pt x="950" y="56"/>
                  </a:lnTo>
                  <a:lnTo>
                    <a:pt x="940" y="42"/>
                  </a:lnTo>
                  <a:lnTo>
                    <a:pt x="926" y="24"/>
                  </a:lnTo>
                  <a:lnTo>
                    <a:pt x="916" y="14"/>
                  </a:lnTo>
                  <a:lnTo>
                    <a:pt x="910" y="12"/>
                  </a:lnTo>
                  <a:lnTo>
                    <a:pt x="902" y="8"/>
                  </a:lnTo>
                  <a:lnTo>
                    <a:pt x="896" y="4"/>
                  </a:lnTo>
                  <a:lnTo>
                    <a:pt x="888" y="2"/>
                  </a:lnTo>
                  <a:lnTo>
                    <a:pt x="878" y="4"/>
                  </a:lnTo>
                  <a:lnTo>
                    <a:pt x="870" y="6"/>
                  </a:lnTo>
                  <a:lnTo>
                    <a:pt x="860" y="10"/>
                  </a:lnTo>
                  <a:lnTo>
                    <a:pt x="852" y="14"/>
                  </a:lnTo>
                  <a:lnTo>
                    <a:pt x="846" y="18"/>
                  </a:lnTo>
                  <a:lnTo>
                    <a:pt x="838" y="26"/>
                  </a:lnTo>
                  <a:lnTo>
                    <a:pt x="826" y="40"/>
                  </a:lnTo>
                  <a:lnTo>
                    <a:pt x="812" y="64"/>
                  </a:lnTo>
                  <a:lnTo>
                    <a:pt x="800" y="94"/>
                  </a:lnTo>
                  <a:lnTo>
                    <a:pt x="788" y="118"/>
                  </a:lnTo>
                  <a:lnTo>
                    <a:pt x="780" y="132"/>
                  </a:lnTo>
                  <a:lnTo>
                    <a:pt x="770" y="146"/>
                  </a:lnTo>
                  <a:lnTo>
                    <a:pt x="754" y="160"/>
                  </a:lnTo>
                  <a:lnTo>
                    <a:pt x="746" y="166"/>
                  </a:lnTo>
                  <a:lnTo>
                    <a:pt x="740" y="168"/>
                  </a:lnTo>
                  <a:lnTo>
                    <a:pt x="738" y="170"/>
                  </a:lnTo>
                  <a:lnTo>
                    <a:pt x="742" y="168"/>
                  </a:lnTo>
                  <a:lnTo>
                    <a:pt x="732" y="172"/>
                  </a:lnTo>
                  <a:lnTo>
                    <a:pt x="724" y="174"/>
                  </a:lnTo>
                  <a:lnTo>
                    <a:pt x="710" y="172"/>
                  </a:lnTo>
                  <a:lnTo>
                    <a:pt x="700" y="168"/>
                  </a:lnTo>
                  <a:lnTo>
                    <a:pt x="692" y="162"/>
                  </a:lnTo>
                  <a:lnTo>
                    <a:pt x="682" y="154"/>
                  </a:lnTo>
                  <a:lnTo>
                    <a:pt x="666" y="134"/>
                  </a:lnTo>
                  <a:lnTo>
                    <a:pt x="656" y="116"/>
                  </a:lnTo>
                  <a:lnTo>
                    <a:pt x="640" y="88"/>
                  </a:lnTo>
                  <a:lnTo>
                    <a:pt x="624" y="56"/>
                  </a:lnTo>
                  <a:lnTo>
                    <a:pt x="608" y="34"/>
                  </a:lnTo>
                  <a:lnTo>
                    <a:pt x="590" y="12"/>
                  </a:lnTo>
                  <a:lnTo>
                    <a:pt x="578" y="8"/>
                  </a:lnTo>
                  <a:lnTo>
                    <a:pt x="564" y="4"/>
                  </a:lnTo>
                  <a:lnTo>
                    <a:pt x="544" y="8"/>
                  </a:lnTo>
                  <a:lnTo>
                    <a:pt x="530" y="18"/>
                  </a:lnTo>
                  <a:lnTo>
                    <a:pt x="526" y="22"/>
                  </a:lnTo>
                  <a:lnTo>
                    <a:pt x="510" y="40"/>
                  </a:lnTo>
                  <a:lnTo>
                    <a:pt x="494" y="62"/>
                  </a:lnTo>
                  <a:lnTo>
                    <a:pt x="484" y="80"/>
                  </a:lnTo>
                  <a:lnTo>
                    <a:pt x="474" y="102"/>
                  </a:lnTo>
                  <a:lnTo>
                    <a:pt x="464" y="124"/>
                  </a:lnTo>
                  <a:lnTo>
                    <a:pt x="450" y="146"/>
                  </a:lnTo>
                  <a:lnTo>
                    <a:pt x="432" y="160"/>
                  </a:lnTo>
                  <a:lnTo>
                    <a:pt x="422" y="166"/>
                  </a:lnTo>
                  <a:lnTo>
                    <a:pt x="414" y="170"/>
                  </a:lnTo>
                  <a:lnTo>
                    <a:pt x="404" y="172"/>
                  </a:lnTo>
                  <a:lnTo>
                    <a:pt x="390" y="170"/>
                  </a:lnTo>
                  <a:lnTo>
                    <a:pt x="378" y="166"/>
                  </a:lnTo>
                  <a:lnTo>
                    <a:pt x="368" y="160"/>
                  </a:lnTo>
                  <a:lnTo>
                    <a:pt x="356" y="150"/>
                  </a:lnTo>
                  <a:lnTo>
                    <a:pt x="350" y="144"/>
                  </a:lnTo>
                  <a:lnTo>
                    <a:pt x="342" y="128"/>
                  </a:lnTo>
                  <a:lnTo>
                    <a:pt x="332" y="112"/>
                  </a:lnTo>
                  <a:lnTo>
                    <a:pt x="318" y="86"/>
                  </a:lnTo>
                  <a:lnTo>
                    <a:pt x="306" y="64"/>
                  </a:lnTo>
                  <a:lnTo>
                    <a:pt x="292" y="42"/>
                  </a:lnTo>
                  <a:lnTo>
                    <a:pt x="276" y="22"/>
                  </a:lnTo>
                  <a:lnTo>
                    <a:pt x="266" y="12"/>
                  </a:lnTo>
                  <a:lnTo>
                    <a:pt x="254" y="4"/>
                  </a:lnTo>
                  <a:lnTo>
                    <a:pt x="240" y="0"/>
                  </a:lnTo>
                  <a:lnTo>
                    <a:pt x="224" y="4"/>
                  </a:lnTo>
                  <a:lnTo>
                    <a:pt x="212" y="8"/>
                  </a:lnTo>
                  <a:lnTo>
                    <a:pt x="200" y="18"/>
                  </a:lnTo>
                  <a:lnTo>
                    <a:pt x="186" y="38"/>
                  </a:lnTo>
                  <a:lnTo>
                    <a:pt x="174" y="62"/>
                  </a:lnTo>
                  <a:lnTo>
                    <a:pt x="166" y="80"/>
                  </a:lnTo>
                  <a:lnTo>
                    <a:pt x="160" y="98"/>
                  </a:lnTo>
                  <a:lnTo>
                    <a:pt x="152" y="112"/>
                  </a:lnTo>
                  <a:lnTo>
                    <a:pt x="142" y="132"/>
                  </a:lnTo>
                  <a:lnTo>
                    <a:pt x="130" y="146"/>
                  </a:lnTo>
                  <a:lnTo>
                    <a:pt x="120" y="156"/>
                  </a:lnTo>
                  <a:lnTo>
                    <a:pt x="96" y="168"/>
                  </a:lnTo>
                  <a:lnTo>
                    <a:pt x="72" y="174"/>
                  </a:lnTo>
                  <a:lnTo>
                    <a:pt x="56" y="168"/>
                  </a:lnTo>
                  <a:lnTo>
                    <a:pt x="50" y="166"/>
                  </a:lnTo>
                  <a:lnTo>
                    <a:pt x="40" y="156"/>
                  </a:lnTo>
                  <a:lnTo>
                    <a:pt x="30" y="142"/>
                  </a:lnTo>
                  <a:lnTo>
                    <a:pt x="14" y="118"/>
                  </a:lnTo>
                  <a:lnTo>
                    <a:pt x="4" y="100"/>
                  </a:lnTo>
                  <a:lnTo>
                    <a:pt x="0" y="90"/>
                  </a:lnTo>
                </a:path>
              </a:pathLst>
            </a:custGeom>
            <a:noFill/>
            <a:ln w="38100">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6" name="Freeform 40"/>
            <p:cNvSpPr>
              <a:spLocks/>
            </p:cNvSpPr>
            <p:nvPr/>
          </p:nvSpPr>
          <p:spPr bwMode="auto">
            <a:xfrm>
              <a:off x="3132" y="3612"/>
              <a:ext cx="2086" cy="174"/>
            </a:xfrm>
            <a:custGeom>
              <a:avLst/>
              <a:gdLst>
                <a:gd name="T0" fmla="*/ 2060 w 2086"/>
                <a:gd name="T1" fmla="*/ 36 h 174"/>
                <a:gd name="T2" fmla="*/ 2020 w 2086"/>
                <a:gd name="T3" fmla="*/ 2 h 174"/>
                <a:gd name="T4" fmla="*/ 1974 w 2086"/>
                <a:gd name="T5" fmla="*/ 14 h 174"/>
                <a:gd name="T6" fmla="*/ 1936 w 2086"/>
                <a:gd name="T7" fmla="*/ 68 h 174"/>
                <a:gd name="T8" fmla="*/ 1896 w 2086"/>
                <a:gd name="T9" fmla="*/ 144 h 174"/>
                <a:gd name="T10" fmla="*/ 1846 w 2086"/>
                <a:gd name="T11" fmla="*/ 172 h 174"/>
                <a:gd name="T12" fmla="*/ 1802 w 2086"/>
                <a:gd name="T13" fmla="*/ 152 h 174"/>
                <a:gd name="T14" fmla="*/ 1774 w 2086"/>
                <a:gd name="T15" fmla="*/ 108 h 174"/>
                <a:gd name="T16" fmla="*/ 1734 w 2086"/>
                <a:gd name="T17" fmla="*/ 40 h 174"/>
                <a:gd name="T18" fmla="*/ 1678 w 2086"/>
                <a:gd name="T19" fmla="*/ 4 h 174"/>
                <a:gd name="T20" fmla="*/ 1648 w 2086"/>
                <a:gd name="T21" fmla="*/ 24 h 174"/>
                <a:gd name="T22" fmla="*/ 1610 w 2086"/>
                <a:gd name="T23" fmla="*/ 82 h 174"/>
                <a:gd name="T24" fmla="*/ 1576 w 2086"/>
                <a:gd name="T25" fmla="*/ 144 h 174"/>
                <a:gd name="T26" fmla="*/ 1532 w 2086"/>
                <a:gd name="T27" fmla="*/ 172 h 174"/>
                <a:gd name="T28" fmla="*/ 1488 w 2086"/>
                <a:gd name="T29" fmla="*/ 156 h 174"/>
                <a:gd name="T30" fmla="*/ 1448 w 2086"/>
                <a:gd name="T31" fmla="*/ 86 h 174"/>
                <a:gd name="T32" fmla="*/ 1420 w 2086"/>
                <a:gd name="T33" fmla="*/ 36 h 174"/>
                <a:gd name="T34" fmla="*/ 1390 w 2086"/>
                <a:gd name="T35" fmla="*/ 12 h 174"/>
                <a:gd name="T36" fmla="*/ 1352 w 2086"/>
                <a:gd name="T37" fmla="*/ 4 h 174"/>
                <a:gd name="T38" fmla="*/ 1304 w 2086"/>
                <a:gd name="T39" fmla="*/ 50 h 174"/>
                <a:gd name="T40" fmla="*/ 1256 w 2086"/>
                <a:gd name="T41" fmla="*/ 136 h 174"/>
                <a:gd name="T42" fmla="*/ 1218 w 2086"/>
                <a:gd name="T43" fmla="*/ 170 h 174"/>
                <a:gd name="T44" fmla="*/ 1174 w 2086"/>
                <a:gd name="T45" fmla="*/ 162 h 174"/>
                <a:gd name="T46" fmla="*/ 1144 w 2086"/>
                <a:gd name="T47" fmla="*/ 118 h 174"/>
                <a:gd name="T48" fmla="*/ 1110 w 2086"/>
                <a:gd name="T49" fmla="*/ 52 h 174"/>
                <a:gd name="T50" fmla="*/ 1064 w 2086"/>
                <a:gd name="T51" fmla="*/ 8 h 174"/>
                <a:gd name="T52" fmla="*/ 1034 w 2086"/>
                <a:gd name="T53" fmla="*/ 0 h 174"/>
                <a:gd name="T54" fmla="*/ 998 w 2086"/>
                <a:gd name="T55" fmla="*/ 24 h 174"/>
                <a:gd name="T56" fmla="*/ 960 w 2086"/>
                <a:gd name="T57" fmla="*/ 98 h 174"/>
                <a:gd name="T58" fmla="*/ 928 w 2086"/>
                <a:gd name="T59" fmla="*/ 150 h 174"/>
                <a:gd name="T60" fmla="*/ 904 w 2086"/>
                <a:gd name="T61" fmla="*/ 166 h 174"/>
                <a:gd name="T62" fmla="*/ 880 w 2086"/>
                <a:gd name="T63" fmla="*/ 170 h 174"/>
                <a:gd name="T64" fmla="*/ 852 w 2086"/>
                <a:gd name="T65" fmla="*/ 160 h 174"/>
                <a:gd name="T66" fmla="*/ 828 w 2086"/>
                <a:gd name="T67" fmla="*/ 134 h 174"/>
                <a:gd name="T68" fmla="*/ 790 w 2086"/>
                <a:gd name="T69" fmla="*/ 56 h 174"/>
                <a:gd name="T70" fmla="*/ 754 w 2086"/>
                <a:gd name="T71" fmla="*/ 14 h 174"/>
                <a:gd name="T72" fmla="*/ 738 w 2086"/>
                <a:gd name="T73" fmla="*/ 4 h 174"/>
                <a:gd name="T74" fmla="*/ 724 w 2086"/>
                <a:gd name="T75" fmla="*/ 0 h 174"/>
                <a:gd name="T76" fmla="*/ 694 w 2086"/>
                <a:gd name="T77" fmla="*/ 10 h 174"/>
                <a:gd name="T78" fmla="*/ 658 w 2086"/>
                <a:gd name="T79" fmla="*/ 58 h 174"/>
                <a:gd name="T80" fmla="*/ 610 w 2086"/>
                <a:gd name="T81" fmla="*/ 140 h 174"/>
                <a:gd name="T82" fmla="*/ 566 w 2086"/>
                <a:gd name="T83" fmla="*/ 170 h 174"/>
                <a:gd name="T84" fmla="*/ 528 w 2086"/>
                <a:gd name="T85" fmla="*/ 152 h 174"/>
                <a:gd name="T86" fmla="*/ 486 w 2086"/>
                <a:gd name="T87" fmla="*/ 94 h 174"/>
                <a:gd name="T88" fmla="*/ 452 w 2086"/>
                <a:gd name="T89" fmla="*/ 28 h 174"/>
                <a:gd name="T90" fmla="*/ 414 w 2086"/>
                <a:gd name="T91" fmla="*/ 4 h 174"/>
                <a:gd name="T92" fmla="*/ 380 w 2086"/>
                <a:gd name="T93" fmla="*/ 8 h 174"/>
                <a:gd name="T94" fmla="*/ 352 w 2086"/>
                <a:gd name="T95" fmla="*/ 30 h 174"/>
                <a:gd name="T96" fmla="*/ 320 w 2086"/>
                <a:gd name="T97" fmla="*/ 88 h 174"/>
                <a:gd name="T98" fmla="*/ 278 w 2086"/>
                <a:gd name="T99" fmla="*/ 152 h 174"/>
                <a:gd name="T100" fmla="*/ 240 w 2086"/>
                <a:gd name="T101" fmla="*/ 174 h 174"/>
                <a:gd name="T102" fmla="*/ 202 w 2086"/>
                <a:gd name="T103" fmla="*/ 156 h 174"/>
                <a:gd name="T104" fmla="*/ 166 w 2086"/>
                <a:gd name="T105" fmla="*/ 94 h 174"/>
                <a:gd name="T106" fmla="*/ 144 w 2086"/>
                <a:gd name="T107" fmla="*/ 42 h 174"/>
                <a:gd name="T108" fmla="*/ 98 w 2086"/>
                <a:gd name="T109" fmla="*/ 6 h 174"/>
                <a:gd name="T110" fmla="*/ 50 w 2086"/>
                <a:gd name="T111" fmla="*/ 8 h 174"/>
                <a:gd name="T112" fmla="*/ 16 w 2086"/>
                <a:gd name="T113" fmla="*/ 56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6"/>
                <a:gd name="T172" fmla="*/ 0 h 174"/>
                <a:gd name="T173" fmla="*/ 2086 w 2086"/>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6" h="174">
                  <a:moveTo>
                    <a:pt x="2086" y="90"/>
                  </a:moveTo>
                  <a:lnTo>
                    <a:pt x="2076" y="66"/>
                  </a:lnTo>
                  <a:lnTo>
                    <a:pt x="2060" y="36"/>
                  </a:lnTo>
                  <a:lnTo>
                    <a:pt x="2050" y="22"/>
                  </a:lnTo>
                  <a:lnTo>
                    <a:pt x="2036" y="10"/>
                  </a:lnTo>
                  <a:lnTo>
                    <a:pt x="2020" y="2"/>
                  </a:lnTo>
                  <a:lnTo>
                    <a:pt x="2004" y="2"/>
                  </a:lnTo>
                  <a:lnTo>
                    <a:pt x="1990" y="4"/>
                  </a:lnTo>
                  <a:lnTo>
                    <a:pt x="1974" y="14"/>
                  </a:lnTo>
                  <a:lnTo>
                    <a:pt x="1960" y="28"/>
                  </a:lnTo>
                  <a:lnTo>
                    <a:pt x="1948" y="44"/>
                  </a:lnTo>
                  <a:lnTo>
                    <a:pt x="1936" y="68"/>
                  </a:lnTo>
                  <a:lnTo>
                    <a:pt x="1924" y="96"/>
                  </a:lnTo>
                  <a:lnTo>
                    <a:pt x="1912" y="120"/>
                  </a:lnTo>
                  <a:lnTo>
                    <a:pt x="1896" y="144"/>
                  </a:lnTo>
                  <a:lnTo>
                    <a:pt x="1882" y="158"/>
                  </a:lnTo>
                  <a:lnTo>
                    <a:pt x="1866" y="168"/>
                  </a:lnTo>
                  <a:lnTo>
                    <a:pt x="1846" y="172"/>
                  </a:lnTo>
                  <a:lnTo>
                    <a:pt x="1834" y="170"/>
                  </a:lnTo>
                  <a:lnTo>
                    <a:pt x="1824" y="168"/>
                  </a:lnTo>
                  <a:lnTo>
                    <a:pt x="1802" y="152"/>
                  </a:lnTo>
                  <a:lnTo>
                    <a:pt x="1806" y="154"/>
                  </a:lnTo>
                  <a:lnTo>
                    <a:pt x="1790" y="136"/>
                  </a:lnTo>
                  <a:lnTo>
                    <a:pt x="1774" y="108"/>
                  </a:lnTo>
                  <a:lnTo>
                    <a:pt x="1760" y="84"/>
                  </a:lnTo>
                  <a:lnTo>
                    <a:pt x="1746" y="58"/>
                  </a:lnTo>
                  <a:lnTo>
                    <a:pt x="1734" y="40"/>
                  </a:lnTo>
                  <a:lnTo>
                    <a:pt x="1718" y="22"/>
                  </a:lnTo>
                  <a:lnTo>
                    <a:pt x="1698" y="10"/>
                  </a:lnTo>
                  <a:lnTo>
                    <a:pt x="1678" y="4"/>
                  </a:lnTo>
                  <a:lnTo>
                    <a:pt x="1664" y="10"/>
                  </a:lnTo>
                  <a:lnTo>
                    <a:pt x="1658" y="14"/>
                  </a:lnTo>
                  <a:lnTo>
                    <a:pt x="1648" y="24"/>
                  </a:lnTo>
                  <a:lnTo>
                    <a:pt x="1638" y="32"/>
                  </a:lnTo>
                  <a:lnTo>
                    <a:pt x="1624" y="52"/>
                  </a:lnTo>
                  <a:lnTo>
                    <a:pt x="1610" y="82"/>
                  </a:lnTo>
                  <a:lnTo>
                    <a:pt x="1600" y="100"/>
                  </a:lnTo>
                  <a:lnTo>
                    <a:pt x="1592" y="120"/>
                  </a:lnTo>
                  <a:lnTo>
                    <a:pt x="1576" y="144"/>
                  </a:lnTo>
                  <a:lnTo>
                    <a:pt x="1558" y="160"/>
                  </a:lnTo>
                  <a:lnTo>
                    <a:pt x="1544" y="168"/>
                  </a:lnTo>
                  <a:lnTo>
                    <a:pt x="1532" y="172"/>
                  </a:lnTo>
                  <a:lnTo>
                    <a:pt x="1514" y="170"/>
                  </a:lnTo>
                  <a:lnTo>
                    <a:pt x="1502" y="166"/>
                  </a:lnTo>
                  <a:lnTo>
                    <a:pt x="1488" y="156"/>
                  </a:lnTo>
                  <a:lnTo>
                    <a:pt x="1476" y="140"/>
                  </a:lnTo>
                  <a:lnTo>
                    <a:pt x="1464" y="118"/>
                  </a:lnTo>
                  <a:lnTo>
                    <a:pt x="1448" y="86"/>
                  </a:lnTo>
                  <a:lnTo>
                    <a:pt x="1436" y="60"/>
                  </a:lnTo>
                  <a:lnTo>
                    <a:pt x="1428" y="48"/>
                  </a:lnTo>
                  <a:lnTo>
                    <a:pt x="1420" y="36"/>
                  </a:lnTo>
                  <a:lnTo>
                    <a:pt x="1408" y="26"/>
                  </a:lnTo>
                  <a:lnTo>
                    <a:pt x="1402" y="20"/>
                  </a:lnTo>
                  <a:lnTo>
                    <a:pt x="1390" y="12"/>
                  </a:lnTo>
                  <a:lnTo>
                    <a:pt x="1376" y="4"/>
                  </a:lnTo>
                  <a:lnTo>
                    <a:pt x="1362" y="2"/>
                  </a:lnTo>
                  <a:lnTo>
                    <a:pt x="1352" y="4"/>
                  </a:lnTo>
                  <a:lnTo>
                    <a:pt x="1336" y="10"/>
                  </a:lnTo>
                  <a:lnTo>
                    <a:pt x="1320" y="24"/>
                  </a:lnTo>
                  <a:lnTo>
                    <a:pt x="1304" y="50"/>
                  </a:lnTo>
                  <a:lnTo>
                    <a:pt x="1282" y="90"/>
                  </a:lnTo>
                  <a:lnTo>
                    <a:pt x="1268" y="118"/>
                  </a:lnTo>
                  <a:lnTo>
                    <a:pt x="1256" y="136"/>
                  </a:lnTo>
                  <a:lnTo>
                    <a:pt x="1246" y="148"/>
                  </a:lnTo>
                  <a:lnTo>
                    <a:pt x="1228" y="166"/>
                  </a:lnTo>
                  <a:lnTo>
                    <a:pt x="1218" y="170"/>
                  </a:lnTo>
                  <a:lnTo>
                    <a:pt x="1206" y="174"/>
                  </a:lnTo>
                  <a:lnTo>
                    <a:pt x="1190" y="170"/>
                  </a:lnTo>
                  <a:lnTo>
                    <a:pt x="1174" y="162"/>
                  </a:lnTo>
                  <a:lnTo>
                    <a:pt x="1164" y="150"/>
                  </a:lnTo>
                  <a:lnTo>
                    <a:pt x="1152" y="136"/>
                  </a:lnTo>
                  <a:lnTo>
                    <a:pt x="1144" y="118"/>
                  </a:lnTo>
                  <a:lnTo>
                    <a:pt x="1134" y="98"/>
                  </a:lnTo>
                  <a:lnTo>
                    <a:pt x="1124" y="78"/>
                  </a:lnTo>
                  <a:lnTo>
                    <a:pt x="1110" y="52"/>
                  </a:lnTo>
                  <a:lnTo>
                    <a:pt x="1094" y="28"/>
                  </a:lnTo>
                  <a:lnTo>
                    <a:pt x="1078" y="16"/>
                  </a:lnTo>
                  <a:lnTo>
                    <a:pt x="1064" y="8"/>
                  </a:lnTo>
                  <a:lnTo>
                    <a:pt x="1056" y="4"/>
                  </a:lnTo>
                  <a:lnTo>
                    <a:pt x="1044" y="0"/>
                  </a:lnTo>
                  <a:lnTo>
                    <a:pt x="1034" y="0"/>
                  </a:lnTo>
                  <a:lnTo>
                    <a:pt x="1018" y="6"/>
                  </a:lnTo>
                  <a:lnTo>
                    <a:pt x="1006" y="16"/>
                  </a:lnTo>
                  <a:lnTo>
                    <a:pt x="998" y="24"/>
                  </a:lnTo>
                  <a:lnTo>
                    <a:pt x="990" y="36"/>
                  </a:lnTo>
                  <a:lnTo>
                    <a:pt x="972" y="68"/>
                  </a:lnTo>
                  <a:lnTo>
                    <a:pt x="960" y="98"/>
                  </a:lnTo>
                  <a:lnTo>
                    <a:pt x="950" y="116"/>
                  </a:lnTo>
                  <a:lnTo>
                    <a:pt x="942" y="132"/>
                  </a:lnTo>
                  <a:lnTo>
                    <a:pt x="928" y="150"/>
                  </a:lnTo>
                  <a:lnTo>
                    <a:pt x="916" y="160"/>
                  </a:lnTo>
                  <a:lnTo>
                    <a:pt x="912" y="162"/>
                  </a:lnTo>
                  <a:lnTo>
                    <a:pt x="904" y="166"/>
                  </a:lnTo>
                  <a:lnTo>
                    <a:pt x="896" y="168"/>
                  </a:lnTo>
                  <a:lnTo>
                    <a:pt x="890" y="172"/>
                  </a:lnTo>
                  <a:lnTo>
                    <a:pt x="880" y="170"/>
                  </a:lnTo>
                  <a:lnTo>
                    <a:pt x="872" y="168"/>
                  </a:lnTo>
                  <a:lnTo>
                    <a:pt x="862" y="164"/>
                  </a:lnTo>
                  <a:lnTo>
                    <a:pt x="852" y="160"/>
                  </a:lnTo>
                  <a:lnTo>
                    <a:pt x="848" y="156"/>
                  </a:lnTo>
                  <a:lnTo>
                    <a:pt x="838" y="148"/>
                  </a:lnTo>
                  <a:lnTo>
                    <a:pt x="828" y="134"/>
                  </a:lnTo>
                  <a:lnTo>
                    <a:pt x="814" y="110"/>
                  </a:lnTo>
                  <a:lnTo>
                    <a:pt x="802" y="80"/>
                  </a:lnTo>
                  <a:lnTo>
                    <a:pt x="790" y="56"/>
                  </a:lnTo>
                  <a:lnTo>
                    <a:pt x="780" y="42"/>
                  </a:lnTo>
                  <a:lnTo>
                    <a:pt x="770" y="28"/>
                  </a:lnTo>
                  <a:lnTo>
                    <a:pt x="754" y="14"/>
                  </a:lnTo>
                  <a:lnTo>
                    <a:pt x="746" y="8"/>
                  </a:lnTo>
                  <a:lnTo>
                    <a:pt x="740" y="4"/>
                  </a:lnTo>
                  <a:lnTo>
                    <a:pt x="738" y="4"/>
                  </a:lnTo>
                  <a:lnTo>
                    <a:pt x="744" y="6"/>
                  </a:lnTo>
                  <a:lnTo>
                    <a:pt x="734" y="2"/>
                  </a:lnTo>
                  <a:lnTo>
                    <a:pt x="724" y="0"/>
                  </a:lnTo>
                  <a:lnTo>
                    <a:pt x="712" y="2"/>
                  </a:lnTo>
                  <a:lnTo>
                    <a:pt x="702" y="6"/>
                  </a:lnTo>
                  <a:lnTo>
                    <a:pt x="694" y="10"/>
                  </a:lnTo>
                  <a:lnTo>
                    <a:pt x="684" y="20"/>
                  </a:lnTo>
                  <a:lnTo>
                    <a:pt x="668" y="40"/>
                  </a:lnTo>
                  <a:lnTo>
                    <a:pt x="658" y="58"/>
                  </a:lnTo>
                  <a:lnTo>
                    <a:pt x="642" y="86"/>
                  </a:lnTo>
                  <a:lnTo>
                    <a:pt x="626" y="118"/>
                  </a:lnTo>
                  <a:lnTo>
                    <a:pt x="610" y="140"/>
                  </a:lnTo>
                  <a:lnTo>
                    <a:pt x="592" y="162"/>
                  </a:lnTo>
                  <a:lnTo>
                    <a:pt x="578" y="166"/>
                  </a:lnTo>
                  <a:lnTo>
                    <a:pt x="566" y="170"/>
                  </a:lnTo>
                  <a:lnTo>
                    <a:pt x="546" y="166"/>
                  </a:lnTo>
                  <a:lnTo>
                    <a:pt x="532" y="156"/>
                  </a:lnTo>
                  <a:lnTo>
                    <a:pt x="528" y="152"/>
                  </a:lnTo>
                  <a:lnTo>
                    <a:pt x="512" y="134"/>
                  </a:lnTo>
                  <a:lnTo>
                    <a:pt x="496" y="112"/>
                  </a:lnTo>
                  <a:lnTo>
                    <a:pt x="486" y="94"/>
                  </a:lnTo>
                  <a:lnTo>
                    <a:pt x="476" y="72"/>
                  </a:lnTo>
                  <a:lnTo>
                    <a:pt x="464" y="50"/>
                  </a:lnTo>
                  <a:lnTo>
                    <a:pt x="452" y="28"/>
                  </a:lnTo>
                  <a:lnTo>
                    <a:pt x="434" y="14"/>
                  </a:lnTo>
                  <a:lnTo>
                    <a:pt x="422" y="8"/>
                  </a:lnTo>
                  <a:lnTo>
                    <a:pt x="414" y="4"/>
                  </a:lnTo>
                  <a:lnTo>
                    <a:pt x="404" y="2"/>
                  </a:lnTo>
                  <a:lnTo>
                    <a:pt x="392" y="4"/>
                  </a:lnTo>
                  <a:lnTo>
                    <a:pt x="380" y="8"/>
                  </a:lnTo>
                  <a:lnTo>
                    <a:pt x="368" y="14"/>
                  </a:lnTo>
                  <a:lnTo>
                    <a:pt x="358" y="24"/>
                  </a:lnTo>
                  <a:lnTo>
                    <a:pt x="352" y="30"/>
                  </a:lnTo>
                  <a:lnTo>
                    <a:pt x="342" y="46"/>
                  </a:lnTo>
                  <a:lnTo>
                    <a:pt x="332" y="62"/>
                  </a:lnTo>
                  <a:lnTo>
                    <a:pt x="320" y="88"/>
                  </a:lnTo>
                  <a:lnTo>
                    <a:pt x="308" y="110"/>
                  </a:lnTo>
                  <a:lnTo>
                    <a:pt x="294" y="132"/>
                  </a:lnTo>
                  <a:lnTo>
                    <a:pt x="278" y="152"/>
                  </a:lnTo>
                  <a:lnTo>
                    <a:pt x="266" y="162"/>
                  </a:lnTo>
                  <a:lnTo>
                    <a:pt x="256" y="170"/>
                  </a:lnTo>
                  <a:lnTo>
                    <a:pt x="240" y="174"/>
                  </a:lnTo>
                  <a:lnTo>
                    <a:pt x="226" y="170"/>
                  </a:lnTo>
                  <a:lnTo>
                    <a:pt x="212" y="164"/>
                  </a:lnTo>
                  <a:lnTo>
                    <a:pt x="202" y="156"/>
                  </a:lnTo>
                  <a:lnTo>
                    <a:pt x="188" y="136"/>
                  </a:lnTo>
                  <a:lnTo>
                    <a:pt x="176" y="112"/>
                  </a:lnTo>
                  <a:lnTo>
                    <a:pt x="166" y="94"/>
                  </a:lnTo>
                  <a:lnTo>
                    <a:pt x="162" y="76"/>
                  </a:lnTo>
                  <a:lnTo>
                    <a:pt x="154" y="62"/>
                  </a:lnTo>
                  <a:lnTo>
                    <a:pt x="144" y="42"/>
                  </a:lnTo>
                  <a:lnTo>
                    <a:pt x="132" y="28"/>
                  </a:lnTo>
                  <a:lnTo>
                    <a:pt x="122" y="18"/>
                  </a:lnTo>
                  <a:lnTo>
                    <a:pt x="98" y="6"/>
                  </a:lnTo>
                  <a:lnTo>
                    <a:pt x="74" y="0"/>
                  </a:lnTo>
                  <a:lnTo>
                    <a:pt x="58" y="4"/>
                  </a:lnTo>
                  <a:lnTo>
                    <a:pt x="50" y="8"/>
                  </a:lnTo>
                  <a:lnTo>
                    <a:pt x="40" y="18"/>
                  </a:lnTo>
                  <a:lnTo>
                    <a:pt x="30" y="32"/>
                  </a:lnTo>
                  <a:lnTo>
                    <a:pt x="16" y="56"/>
                  </a:lnTo>
                  <a:lnTo>
                    <a:pt x="6" y="74"/>
                  </a:lnTo>
                  <a:lnTo>
                    <a:pt x="0" y="84"/>
                  </a:lnTo>
                </a:path>
              </a:pathLst>
            </a:custGeom>
            <a:noFill/>
            <a:ln w="15875">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7" name="Group 38"/>
          <p:cNvGrpSpPr>
            <a:grpSpLocks noChangeAspect="1"/>
          </p:cNvGrpSpPr>
          <p:nvPr/>
        </p:nvGrpSpPr>
        <p:grpSpPr bwMode="auto">
          <a:xfrm rot="1803390" flipH="1">
            <a:off x="4886400" y="1453238"/>
            <a:ext cx="996303" cy="206375"/>
            <a:chOff x="3120" y="3600"/>
            <a:chExt cx="2112" cy="200"/>
          </a:xfrm>
        </p:grpSpPr>
        <p:sp>
          <p:nvSpPr>
            <p:cNvPr id="88" name="AutoShape 37"/>
            <p:cNvSpPr>
              <a:spLocks noChangeAspect="1" noChangeArrowheads="1" noTextEdit="1"/>
            </p:cNvSpPr>
            <p:nvPr/>
          </p:nvSpPr>
          <p:spPr bwMode="auto">
            <a:xfrm>
              <a:off x="3120" y="3600"/>
              <a:ext cx="211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9" name="Freeform 39"/>
            <p:cNvSpPr>
              <a:spLocks/>
            </p:cNvSpPr>
            <p:nvPr/>
          </p:nvSpPr>
          <p:spPr bwMode="auto">
            <a:xfrm>
              <a:off x="3134" y="3612"/>
              <a:ext cx="2084" cy="174"/>
            </a:xfrm>
            <a:custGeom>
              <a:avLst/>
              <a:gdLst>
                <a:gd name="T0" fmla="*/ 2058 w 2084"/>
                <a:gd name="T1" fmla="*/ 138 h 174"/>
                <a:gd name="T2" fmla="*/ 2018 w 2084"/>
                <a:gd name="T3" fmla="*/ 172 h 174"/>
                <a:gd name="T4" fmla="*/ 1972 w 2084"/>
                <a:gd name="T5" fmla="*/ 160 h 174"/>
                <a:gd name="T6" fmla="*/ 1934 w 2084"/>
                <a:gd name="T7" fmla="*/ 106 h 174"/>
                <a:gd name="T8" fmla="*/ 1894 w 2084"/>
                <a:gd name="T9" fmla="*/ 30 h 174"/>
                <a:gd name="T10" fmla="*/ 1844 w 2084"/>
                <a:gd name="T11" fmla="*/ 2 h 174"/>
                <a:gd name="T12" fmla="*/ 1800 w 2084"/>
                <a:gd name="T13" fmla="*/ 22 h 174"/>
                <a:gd name="T14" fmla="*/ 1774 w 2084"/>
                <a:gd name="T15" fmla="*/ 66 h 174"/>
                <a:gd name="T16" fmla="*/ 1732 w 2084"/>
                <a:gd name="T17" fmla="*/ 134 h 174"/>
                <a:gd name="T18" fmla="*/ 1676 w 2084"/>
                <a:gd name="T19" fmla="*/ 170 h 174"/>
                <a:gd name="T20" fmla="*/ 1646 w 2084"/>
                <a:gd name="T21" fmla="*/ 150 h 174"/>
                <a:gd name="T22" fmla="*/ 1608 w 2084"/>
                <a:gd name="T23" fmla="*/ 92 h 174"/>
                <a:gd name="T24" fmla="*/ 1574 w 2084"/>
                <a:gd name="T25" fmla="*/ 30 h 174"/>
                <a:gd name="T26" fmla="*/ 1530 w 2084"/>
                <a:gd name="T27" fmla="*/ 2 h 174"/>
                <a:gd name="T28" fmla="*/ 1486 w 2084"/>
                <a:gd name="T29" fmla="*/ 18 h 174"/>
                <a:gd name="T30" fmla="*/ 1448 w 2084"/>
                <a:gd name="T31" fmla="*/ 88 h 174"/>
                <a:gd name="T32" fmla="*/ 1418 w 2084"/>
                <a:gd name="T33" fmla="*/ 138 h 174"/>
                <a:gd name="T34" fmla="*/ 1388 w 2084"/>
                <a:gd name="T35" fmla="*/ 162 h 174"/>
                <a:gd name="T36" fmla="*/ 1350 w 2084"/>
                <a:gd name="T37" fmla="*/ 170 h 174"/>
                <a:gd name="T38" fmla="*/ 1302 w 2084"/>
                <a:gd name="T39" fmla="*/ 124 h 174"/>
                <a:gd name="T40" fmla="*/ 1254 w 2084"/>
                <a:gd name="T41" fmla="*/ 38 h 174"/>
                <a:gd name="T42" fmla="*/ 1216 w 2084"/>
                <a:gd name="T43" fmla="*/ 4 h 174"/>
                <a:gd name="T44" fmla="*/ 1174 w 2084"/>
                <a:gd name="T45" fmla="*/ 12 h 174"/>
                <a:gd name="T46" fmla="*/ 1142 w 2084"/>
                <a:gd name="T47" fmla="*/ 56 h 174"/>
                <a:gd name="T48" fmla="*/ 1108 w 2084"/>
                <a:gd name="T49" fmla="*/ 122 h 174"/>
                <a:gd name="T50" fmla="*/ 1062 w 2084"/>
                <a:gd name="T51" fmla="*/ 166 h 174"/>
                <a:gd name="T52" fmla="*/ 1032 w 2084"/>
                <a:gd name="T53" fmla="*/ 174 h 174"/>
                <a:gd name="T54" fmla="*/ 996 w 2084"/>
                <a:gd name="T55" fmla="*/ 150 h 174"/>
                <a:gd name="T56" fmla="*/ 958 w 2084"/>
                <a:gd name="T57" fmla="*/ 76 h 174"/>
                <a:gd name="T58" fmla="*/ 926 w 2084"/>
                <a:gd name="T59" fmla="*/ 24 h 174"/>
                <a:gd name="T60" fmla="*/ 902 w 2084"/>
                <a:gd name="T61" fmla="*/ 8 h 174"/>
                <a:gd name="T62" fmla="*/ 878 w 2084"/>
                <a:gd name="T63" fmla="*/ 4 h 174"/>
                <a:gd name="T64" fmla="*/ 852 w 2084"/>
                <a:gd name="T65" fmla="*/ 14 h 174"/>
                <a:gd name="T66" fmla="*/ 826 w 2084"/>
                <a:gd name="T67" fmla="*/ 40 h 174"/>
                <a:gd name="T68" fmla="*/ 788 w 2084"/>
                <a:gd name="T69" fmla="*/ 118 h 174"/>
                <a:gd name="T70" fmla="*/ 754 w 2084"/>
                <a:gd name="T71" fmla="*/ 160 h 174"/>
                <a:gd name="T72" fmla="*/ 738 w 2084"/>
                <a:gd name="T73" fmla="*/ 170 h 174"/>
                <a:gd name="T74" fmla="*/ 724 w 2084"/>
                <a:gd name="T75" fmla="*/ 174 h 174"/>
                <a:gd name="T76" fmla="*/ 692 w 2084"/>
                <a:gd name="T77" fmla="*/ 162 h 174"/>
                <a:gd name="T78" fmla="*/ 656 w 2084"/>
                <a:gd name="T79" fmla="*/ 116 h 174"/>
                <a:gd name="T80" fmla="*/ 608 w 2084"/>
                <a:gd name="T81" fmla="*/ 34 h 174"/>
                <a:gd name="T82" fmla="*/ 564 w 2084"/>
                <a:gd name="T83" fmla="*/ 4 h 174"/>
                <a:gd name="T84" fmla="*/ 526 w 2084"/>
                <a:gd name="T85" fmla="*/ 22 h 174"/>
                <a:gd name="T86" fmla="*/ 484 w 2084"/>
                <a:gd name="T87" fmla="*/ 80 h 174"/>
                <a:gd name="T88" fmla="*/ 450 w 2084"/>
                <a:gd name="T89" fmla="*/ 146 h 174"/>
                <a:gd name="T90" fmla="*/ 414 w 2084"/>
                <a:gd name="T91" fmla="*/ 170 h 174"/>
                <a:gd name="T92" fmla="*/ 378 w 2084"/>
                <a:gd name="T93" fmla="*/ 166 h 174"/>
                <a:gd name="T94" fmla="*/ 350 w 2084"/>
                <a:gd name="T95" fmla="*/ 144 h 174"/>
                <a:gd name="T96" fmla="*/ 318 w 2084"/>
                <a:gd name="T97" fmla="*/ 86 h 174"/>
                <a:gd name="T98" fmla="*/ 276 w 2084"/>
                <a:gd name="T99" fmla="*/ 22 h 174"/>
                <a:gd name="T100" fmla="*/ 240 w 2084"/>
                <a:gd name="T101" fmla="*/ 0 h 174"/>
                <a:gd name="T102" fmla="*/ 200 w 2084"/>
                <a:gd name="T103" fmla="*/ 18 h 174"/>
                <a:gd name="T104" fmla="*/ 166 w 2084"/>
                <a:gd name="T105" fmla="*/ 80 h 174"/>
                <a:gd name="T106" fmla="*/ 142 w 2084"/>
                <a:gd name="T107" fmla="*/ 132 h 174"/>
                <a:gd name="T108" fmla="*/ 96 w 2084"/>
                <a:gd name="T109" fmla="*/ 168 h 174"/>
                <a:gd name="T110" fmla="*/ 50 w 2084"/>
                <a:gd name="T111" fmla="*/ 166 h 174"/>
                <a:gd name="T112" fmla="*/ 14 w 2084"/>
                <a:gd name="T113" fmla="*/ 118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4"/>
                <a:gd name="T172" fmla="*/ 0 h 174"/>
                <a:gd name="T173" fmla="*/ 2084 w 2084"/>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4" h="174">
                  <a:moveTo>
                    <a:pt x="2084" y="84"/>
                  </a:moveTo>
                  <a:lnTo>
                    <a:pt x="2074" y="108"/>
                  </a:lnTo>
                  <a:lnTo>
                    <a:pt x="2058" y="138"/>
                  </a:lnTo>
                  <a:lnTo>
                    <a:pt x="2048" y="152"/>
                  </a:lnTo>
                  <a:lnTo>
                    <a:pt x="2034" y="164"/>
                  </a:lnTo>
                  <a:lnTo>
                    <a:pt x="2018" y="172"/>
                  </a:lnTo>
                  <a:lnTo>
                    <a:pt x="2002" y="172"/>
                  </a:lnTo>
                  <a:lnTo>
                    <a:pt x="1988" y="170"/>
                  </a:lnTo>
                  <a:lnTo>
                    <a:pt x="1972" y="160"/>
                  </a:lnTo>
                  <a:lnTo>
                    <a:pt x="1958" y="146"/>
                  </a:lnTo>
                  <a:lnTo>
                    <a:pt x="1946" y="130"/>
                  </a:lnTo>
                  <a:lnTo>
                    <a:pt x="1934" y="106"/>
                  </a:lnTo>
                  <a:lnTo>
                    <a:pt x="1922" y="78"/>
                  </a:lnTo>
                  <a:lnTo>
                    <a:pt x="1910" y="54"/>
                  </a:lnTo>
                  <a:lnTo>
                    <a:pt x="1894" y="30"/>
                  </a:lnTo>
                  <a:lnTo>
                    <a:pt x="1882" y="16"/>
                  </a:lnTo>
                  <a:lnTo>
                    <a:pt x="1864" y="6"/>
                  </a:lnTo>
                  <a:lnTo>
                    <a:pt x="1844" y="2"/>
                  </a:lnTo>
                  <a:lnTo>
                    <a:pt x="1834" y="4"/>
                  </a:lnTo>
                  <a:lnTo>
                    <a:pt x="1822" y="6"/>
                  </a:lnTo>
                  <a:lnTo>
                    <a:pt x="1800" y="22"/>
                  </a:lnTo>
                  <a:lnTo>
                    <a:pt x="1804" y="20"/>
                  </a:lnTo>
                  <a:lnTo>
                    <a:pt x="1788" y="38"/>
                  </a:lnTo>
                  <a:lnTo>
                    <a:pt x="1774" y="66"/>
                  </a:lnTo>
                  <a:lnTo>
                    <a:pt x="1760" y="90"/>
                  </a:lnTo>
                  <a:lnTo>
                    <a:pt x="1746" y="116"/>
                  </a:lnTo>
                  <a:lnTo>
                    <a:pt x="1732" y="134"/>
                  </a:lnTo>
                  <a:lnTo>
                    <a:pt x="1716" y="152"/>
                  </a:lnTo>
                  <a:lnTo>
                    <a:pt x="1698" y="164"/>
                  </a:lnTo>
                  <a:lnTo>
                    <a:pt x="1676" y="170"/>
                  </a:lnTo>
                  <a:lnTo>
                    <a:pt x="1662" y="164"/>
                  </a:lnTo>
                  <a:lnTo>
                    <a:pt x="1656" y="160"/>
                  </a:lnTo>
                  <a:lnTo>
                    <a:pt x="1646" y="150"/>
                  </a:lnTo>
                  <a:lnTo>
                    <a:pt x="1638" y="142"/>
                  </a:lnTo>
                  <a:lnTo>
                    <a:pt x="1624" y="122"/>
                  </a:lnTo>
                  <a:lnTo>
                    <a:pt x="1608" y="92"/>
                  </a:lnTo>
                  <a:lnTo>
                    <a:pt x="1600" y="74"/>
                  </a:lnTo>
                  <a:lnTo>
                    <a:pt x="1590" y="54"/>
                  </a:lnTo>
                  <a:lnTo>
                    <a:pt x="1574" y="30"/>
                  </a:lnTo>
                  <a:lnTo>
                    <a:pt x="1556" y="14"/>
                  </a:lnTo>
                  <a:lnTo>
                    <a:pt x="1544" y="6"/>
                  </a:lnTo>
                  <a:lnTo>
                    <a:pt x="1530" y="2"/>
                  </a:lnTo>
                  <a:lnTo>
                    <a:pt x="1514" y="2"/>
                  </a:lnTo>
                  <a:lnTo>
                    <a:pt x="1500" y="8"/>
                  </a:lnTo>
                  <a:lnTo>
                    <a:pt x="1486" y="18"/>
                  </a:lnTo>
                  <a:lnTo>
                    <a:pt x="1474" y="34"/>
                  </a:lnTo>
                  <a:lnTo>
                    <a:pt x="1462" y="56"/>
                  </a:lnTo>
                  <a:lnTo>
                    <a:pt x="1448" y="88"/>
                  </a:lnTo>
                  <a:lnTo>
                    <a:pt x="1434" y="114"/>
                  </a:lnTo>
                  <a:lnTo>
                    <a:pt x="1426" y="126"/>
                  </a:lnTo>
                  <a:lnTo>
                    <a:pt x="1418" y="138"/>
                  </a:lnTo>
                  <a:lnTo>
                    <a:pt x="1406" y="148"/>
                  </a:lnTo>
                  <a:lnTo>
                    <a:pt x="1402" y="154"/>
                  </a:lnTo>
                  <a:lnTo>
                    <a:pt x="1388" y="162"/>
                  </a:lnTo>
                  <a:lnTo>
                    <a:pt x="1374" y="170"/>
                  </a:lnTo>
                  <a:lnTo>
                    <a:pt x="1360" y="172"/>
                  </a:lnTo>
                  <a:lnTo>
                    <a:pt x="1350" y="170"/>
                  </a:lnTo>
                  <a:lnTo>
                    <a:pt x="1334" y="162"/>
                  </a:lnTo>
                  <a:lnTo>
                    <a:pt x="1318" y="150"/>
                  </a:lnTo>
                  <a:lnTo>
                    <a:pt x="1302" y="124"/>
                  </a:lnTo>
                  <a:lnTo>
                    <a:pt x="1280" y="84"/>
                  </a:lnTo>
                  <a:lnTo>
                    <a:pt x="1266" y="56"/>
                  </a:lnTo>
                  <a:lnTo>
                    <a:pt x="1254" y="38"/>
                  </a:lnTo>
                  <a:lnTo>
                    <a:pt x="1244" y="26"/>
                  </a:lnTo>
                  <a:lnTo>
                    <a:pt x="1226" y="8"/>
                  </a:lnTo>
                  <a:lnTo>
                    <a:pt x="1216" y="4"/>
                  </a:lnTo>
                  <a:lnTo>
                    <a:pt x="1204" y="0"/>
                  </a:lnTo>
                  <a:lnTo>
                    <a:pt x="1188" y="4"/>
                  </a:lnTo>
                  <a:lnTo>
                    <a:pt x="1174" y="12"/>
                  </a:lnTo>
                  <a:lnTo>
                    <a:pt x="1162" y="24"/>
                  </a:lnTo>
                  <a:lnTo>
                    <a:pt x="1152" y="38"/>
                  </a:lnTo>
                  <a:lnTo>
                    <a:pt x="1142" y="56"/>
                  </a:lnTo>
                  <a:lnTo>
                    <a:pt x="1132" y="76"/>
                  </a:lnTo>
                  <a:lnTo>
                    <a:pt x="1122" y="96"/>
                  </a:lnTo>
                  <a:lnTo>
                    <a:pt x="1108" y="122"/>
                  </a:lnTo>
                  <a:lnTo>
                    <a:pt x="1092" y="146"/>
                  </a:lnTo>
                  <a:lnTo>
                    <a:pt x="1078" y="158"/>
                  </a:lnTo>
                  <a:lnTo>
                    <a:pt x="1062" y="166"/>
                  </a:lnTo>
                  <a:lnTo>
                    <a:pt x="1054" y="170"/>
                  </a:lnTo>
                  <a:lnTo>
                    <a:pt x="1044" y="174"/>
                  </a:lnTo>
                  <a:lnTo>
                    <a:pt x="1032" y="174"/>
                  </a:lnTo>
                  <a:lnTo>
                    <a:pt x="1018" y="166"/>
                  </a:lnTo>
                  <a:lnTo>
                    <a:pt x="1004" y="158"/>
                  </a:lnTo>
                  <a:lnTo>
                    <a:pt x="996" y="150"/>
                  </a:lnTo>
                  <a:lnTo>
                    <a:pt x="990" y="138"/>
                  </a:lnTo>
                  <a:lnTo>
                    <a:pt x="972" y="106"/>
                  </a:lnTo>
                  <a:lnTo>
                    <a:pt x="958" y="76"/>
                  </a:lnTo>
                  <a:lnTo>
                    <a:pt x="950" y="56"/>
                  </a:lnTo>
                  <a:lnTo>
                    <a:pt x="940" y="42"/>
                  </a:lnTo>
                  <a:lnTo>
                    <a:pt x="926" y="24"/>
                  </a:lnTo>
                  <a:lnTo>
                    <a:pt x="916" y="14"/>
                  </a:lnTo>
                  <a:lnTo>
                    <a:pt x="910" y="12"/>
                  </a:lnTo>
                  <a:lnTo>
                    <a:pt x="902" y="8"/>
                  </a:lnTo>
                  <a:lnTo>
                    <a:pt x="896" y="4"/>
                  </a:lnTo>
                  <a:lnTo>
                    <a:pt x="888" y="2"/>
                  </a:lnTo>
                  <a:lnTo>
                    <a:pt x="878" y="4"/>
                  </a:lnTo>
                  <a:lnTo>
                    <a:pt x="870" y="6"/>
                  </a:lnTo>
                  <a:lnTo>
                    <a:pt x="860" y="10"/>
                  </a:lnTo>
                  <a:lnTo>
                    <a:pt x="852" y="14"/>
                  </a:lnTo>
                  <a:lnTo>
                    <a:pt x="846" y="18"/>
                  </a:lnTo>
                  <a:lnTo>
                    <a:pt x="838" y="26"/>
                  </a:lnTo>
                  <a:lnTo>
                    <a:pt x="826" y="40"/>
                  </a:lnTo>
                  <a:lnTo>
                    <a:pt x="812" y="64"/>
                  </a:lnTo>
                  <a:lnTo>
                    <a:pt x="800" y="94"/>
                  </a:lnTo>
                  <a:lnTo>
                    <a:pt x="788" y="118"/>
                  </a:lnTo>
                  <a:lnTo>
                    <a:pt x="780" y="132"/>
                  </a:lnTo>
                  <a:lnTo>
                    <a:pt x="770" y="146"/>
                  </a:lnTo>
                  <a:lnTo>
                    <a:pt x="754" y="160"/>
                  </a:lnTo>
                  <a:lnTo>
                    <a:pt x="746" y="166"/>
                  </a:lnTo>
                  <a:lnTo>
                    <a:pt x="740" y="168"/>
                  </a:lnTo>
                  <a:lnTo>
                    <a:pt x="738" y="170"/>
                  </a:lnTo>
                  <a:lnTo>
                    <a:pt x="742" y="168"/>
                  </a:lnTo>
                  <a:lnTo>
                    <a:pt x="732" y="172"/>
                  </a:lnTo>
                  <a:lnTo>
                    <a:pt x="724" y="174"/>
                  </a:lnTo>
                  <a:lnTo>
                    <a:pt x="710" y="172"/>
                  </a:lnTo>
                  <a:lnTo>
                    <a:pt x="700" y="168"/>
                  </a:lnTo>
                  <a:lnTo>
                    <a:pt x="692" y="162"/>
                  </a:lnTo>
                  <a:lnTo>
                    <a:pt x="682" y="154"/>
                  </a:lnTo>
                  <a:lnTo>
                    <a:pt x="666" y="134"/>
                  </a:lnTo>
                  <a:lnTo>
                    <a:pt x="656" y="116"/>
                  </a:lnTo>
                  <a:lnTo>
                    <a:pt x="640" y="88"/>
                  </a:lnTo>
                  <a:lnTo>
                    <a:pt x="624" y="56"/>
                  </a:lnTo>
                  <a:lnTo>
                    <a:pt x="608" y="34"/>
                  </a:lnTo>
                  <a:lnTo>
                    <a:pt x="590" y="12"/>
                  </a:lnTo>
                  <a:lnTo>
                    <a:pt x="578" y="8"/>
                  </a:lnTo>
                  <a:lnTo>
                    <a:pt x="564" y="4"/>
                  </a:lnTo>
                  <a:lnTo>
                    <a:pt x="544" y="8"/>
                  </a:lnTo>
                  <a:lnTo>
                    <a:pt x="530" y="18"/>
                  </a:lnTo>
                  <a:lnTo>
                    <a:pt x="526" y="22"/>
                  </a:lnTo>
                  <a:lnTo>
                    <a:pt x="510" y="40"/>
                  </a:lnTo>
                  <a:lnTo>
                    <a:pt x="494" y="62"/>
                  </a:lnTo>
                  <a:lnTo>
                    <a:pt x="484" y="80"/>
                  </a:lnTo>
                  <a:lnTo>
                    <a:pt x="474" y="102"/>
                  </a:lnTo>
                  <a:lnTo>
                    <a:pt x="464" y="124"/>
                  </a:lnTo>
                  <a:lnTo>
                    <a:pt x="450" y="146"/>
                  </a:lnTo>
                  <a:lnTo>
                    <a:pt x="432" y="160"/>
                  </a:lnTo>
                  <a:lnTo>
                    <a:pt x="422" y="166"/>
                  </a:lnTo>
                  <a:lnTo>
                    <a:pt x="414" y="170"/>
                  </a:lnTo>
                  <a:lnTo>
                    <a:pt x="404" y="172"/>
                  </a:lnTo>
                  <a:lnTo>
                    <a:pt x="390" y="170"/>
                  </a:lnTo>
                  <a:lnTo>
                    <a:pt x="378" y="166"/>
                  </a:lnTo>
                  <a:lnTo>
                    <a:pt x="368" y="160"/>
                  </a:lnTo>
                  <a:lnTo>
                    <a:pt x="356" y="150"/>
                  </a:lnTo>
                  <a:lnTo>
                    <a:pt x="350" y="144"/>
                  </a:lnTo>
                  <a:lnTo>
                    <a:pt x="342" y="128"/>
                  </a:lnTo>
                  <a:lnTo>
                    <a:pt x="332" y="112"/>
                  </a:lnTo>
                  <a:lnTo>
                    <a:pt x="318" y="86"/>
                  </a:lnTo>
                  <a:lnTo>
                    <a:pt x="306" y="64"/>
                  </a:lnTo>
                  <a:lnTo>
                    <a:pt x="292" y="42"/>
                  </a:lnTo>
                  <a:lnTo>
                    <a:pt x="276" y="22"/>
                  </a:lnTo>
                  <a:lnTo>
                    <a:pt x="266" y="12"/>
                  </a:lnTo>
                  <a:lnTo>
                    <a:pt x="254" y="4"/>
                  </a:lnTo>
                  <a:lnTo>
                    <a:pt x="240" y="0"/>
                  </a:lnTo>
                  <a:lnTo>
                    <a:pt x="224" y="4"/>
                  </a:lnTo>
                  <a:lnTo>
                    <a:pt x="212" y="8"/>
                  </a:lnTo>
                  <a:lnTo>
                    <a:pt x="200" y="18"/>
                  </a:lnTo>
                  <a:lnTo>
                    <a:pt x="186" y="38"/>
                  </a:lnTo>
                  <a:lnTo>
                    <a:pt x="174" y="62"/>
                  </a:lnTo>
                  <a:lnTo>
                    <a:pt x="166" y="80"/>
                  </a:lnTo>
                  <a:lnTo>
                    <a:pt x="160" y="98"/>
                  </a:lnTo>
                  <a:lnTo>
                    <a:pt x="152" y="112"/>
                  </a:lnTo>
                  <a:lnTo>
                    <a:pt x="142" y="132"/>
                  </a:lnTo>
                  <a:lnTo>
                    <a:pt x="130" y="146"/>
                  </a:lnTo>
                  <a:lnTo>
                    <a:pt x="120" y="156"/>
                  </a:lnTo>
                  <a:lnTo>
                    <a:pt x="96" y="168"/>
                  </a:lnTo>
                  <a:lnTo>
                    <a:pt x="72" y="174"/>
                  </a:lnTo>
                  <a:lnTo>
                    <a:pt x="56" y="168"/>
                  </a:lnTo>
                  <a:lnTo>
                    <a:pt x="50" y="166"/>
                  </a:lnTo>
                  <a:lnTo>
                    <a:pt x="40" y="156"/>
                  </a:lnTo>
                  <a:lnTo>
                    <a:pt x="30" y="142"/>
                  </a:lnTo>
                  <a:lnTo>
                    <a:pt x="14" y="118"/>
                  </a:lnTo>
                  <a:lnTo>
                    <a:pt x="4" y="100"/>
                  </a:lnTo>
                  <a:lnTo>
                    <a:pt x="0" y="90"/>
                  </a:lnTo>
                </a:path>
              </a:pathLst>
            </a:custGeom>
            <a:noFill/>
            <a:ln w="38100">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0" name="Freeform 40"/>
            <p:cNvSpPr>
              <a:spLocks/>
            </p:cNvSpPr>
            <p:nvPr/>
          </p:nvSpPr>
          <p:spPr bwMode="auto">
            <a:xfrm>
              <a:off x="3132" y="3612"/>
              <a:ext cx="2086" cy="174"/>
            </a:xfrm>
            <a:custGeom>
              <a:avLst/>
              <a:gdLst>
                <a:gd name="T0" fmla="*/ 2060 w 2086"/>
                <a:gd name="T1" fmla="*/ 36 h 174"/>
                <a:gd name="T2" fmla="*/ 2020 w 2086"/>
                <a:gd name="T3" fmla="*/ 2 h 174"/>
                <a:gd name="T4" fmla="*/ 1974 w 2086"/>
                <a:gd name="T5" fmla="*/ 14 h 174"/>
                <a:gd name="T6" fmla="*/ 1936 w 2086"/>
                <a:gd name="T7" fmla="*/ 68 h 174"/>
                <a:gd name="T8" fmla="*/ 1896 w 2086"/>
                <a:gd name="T9" fmla="*/ 144 h 174"/>
                <a:gd name="T10" fmla="*/ 1846 w 2086"/>
                <a:gd name="T11" fmla="*/ 172 h 174"/>
                <a:gd name="T12" fmla="*/ 1802 w 2086"/>
                <a:gd name="T13" fmla="*/ 152 h 174"/>
                <a:gd name="T14" fmla="*/ 1774 w 2086"/>
                <a:gd name="T15" fmla="*/ 108 h 174"/>
                <a:gd name="T16" fmla="*/ 1734 w 2086"/>
                <a:gd name="T17" fmla="*/ 40 h 174"/>
                <a:gd name="T18" fmla="*/ 1678 w 2086"/>
                <a:gd name="T19" fmla="*/ 4 h 174"/>
                <a:gd name="T20" fmla="*/ 1648 w 2086"/>
                <a:gd name="T21" fmla="*/ 24 h 174"/>
                <a:gd name="T22" fmla="*/ 1610 w 2086"/>
                <a:gd name="T23" fmla="*/ 82 h 174"/>
                <a:gd name="T24" fmla="*/ 1576 w 2086"/>
                <a:gd name="T25" fmla="*/ 144 h 174"/>
                <a:gd name="T26" fmla="*/ 1532 w 2086"/>
                <a:gd name="T27" fmla="*/ 172 h 174"/>
                <a:gd name="T28" fmla="*/ 1488 w 2086"/>
                <a:gd name="T29" fmla="*/ 156 h 174"/>
                <a:gd name="T30" fmla="*/ 1448 w 2086"/>
                <a:gd name="T31" fmla="*/ 86 h 174"/>
                <a:gd name="T32" fmla="*/ 1420 w 2086"/>
                <a:gd name="T33" fmla="*/ 36 h 174"/>
                <a:gd name="T34" fmla="*/ 1390 w 2086"/>
                <a:gd name="T35" fmla="*/ 12 h 174"/>
                <a:gd name="T36" fmla="*/ 1352 w 2086"/>
                <a:gd name="T37" fmla="*/ 4 h 174"/>
                <a:gd name="T38" fmla="*/ 1304 w 2086"/>
                <a:gd name="T39" fmla="*/ 50 h 174"/>
                <a:gd name="T40" fmla="*/ 1256 w 2086"/>
                <a:gd name="T41" fmla="*/ 136 h 174"/>
                <a:gd name="T42" fmla="*/ 1218 w 2086"/>
                <a:gd name="T43" fmla="*/ 170 h 174"/>
                <a:gd name="T44" fmla="*/ 1174 w 2086"/>
                <a:gd name="T45" fmla="*/ 162 h 174"/>
                <a:gd name="T46" fmla="*/ 1144 w 2086"/>
                <a:gd name="T47" fmla="*/ 118 h 174"/>
                <a:gd name="T48" fmla="*/ 1110 w 2086"/>
                <a:gd name="T49" fmla="*/ 52 h 174"/>
                <a:gd name="T50" fmla="*/ 1064 w 2086"/>
                <a:gd name="T51" fmla="*/ 8 h 174"/>
                <a:gd name="T52" fmla="*/ 1034 w 2086"/>
                <a:gd name="T53" fmla="*/ 0 h 174"/>
                <a:gd name="T54" fmla="*/ 998 w 2086"/>
                <a:gd name="T55" fmla="*/ 24 h 174"/>
                <a:gd name="T56" fmla="*/ 960 w 2086"/>
                <a:gd name="T57" fmla="*/ 98 h 174"/>
                <a:gd name="T58" fmla="*/ 928 w 2086"/>
                <a:gd name="T59" fmla="*/ 150 h 174"/>
                <a:gd name="T60" fmla="*/ 904 w 2086"/>
                <a:gd name="T61" fmla="*/ 166 h 174"/>
                <a:gd name="T62" fmla="*/ 880 w 2086"/>
                <a:gd name="T63" fmla="*/ 170 h 174"/>
                <a:gd name="T64" fmla="*/ 852 w 2086"/>
                <a:gd name="T65" fmla="*/ 160 h 174"/>
                <a:gd name="T66" fmla="*/ 828 w 2086"/>
                <a:gd name="T67" fmla="*/ 134 h 174"/>
                <a:gd name="T68" fmla="*/ 790 w 2086"/>
                <a:gd name="T69" fmla="*/ 56 h 174"/>
                <a:gd name="T70" fmla="*/ 754 w 2086"/>
                <a:gd name="T71" fmla="*/ 14 h 174"/>
                <a:gd name="T72" fmla="*/ 738 w 2086"/>
                <a:gd name="T73" fmla="*/ 4 h 174"/>
                <a:gd name="T74" fmla="*/ 724 w 2086"/>
                <a:gd name="T75" fmla="*/ 0 h 174"/>
                <a:gd name="T76" fmla="*/ 694 w 2086"/>
                <a:gd name="T77" fmla="*/ 10 h 174"/>
                <a:gd name="T78" fmla="*/ 658 w 2086"/>
                <a:gd name="T79" fmla="*/ 58 h 174"/>
                <a:gd name="T80" fmla="*/ 610 w 2086"/>
                <a:gd name="T81" fmla="*/ 140 h 174"/>
                <a:gd name="T82" fmla="*/ 566 w 2086"/>
                <a:gd name="T83" fmla="*/ 170 h 174"/>
                <a:gd name="T84" fmla="*/ 528 w 2086"/>
                <a:gd name="T85" fmla="*/ 152 h 174"/>
                <a:gd name="T86" fmla="*/ 486 w 2086"/>
                <a:gd name="T87" fmla="*/ 94 h 174"/>
                <a:gd name="T88" fmla="*/ 452 w 2086"/>
                <a:gd name="T89" fmla="*/ 28 h 174"/>
                <a:gd name="T90" fmla="*/ 414 w 2086"/>
                <a:gd name="T91" fmla="*/ 4 h 174"/>
                <a:gd name="T92" fmla="*/ 380 w 2086"/>
                <a:gd name="T93" fmla="*/ 8 h 174"/>
                <a:gd name="T94" fmla="*/ 352 w 2086"/>
                <a:gd name="T95" fmla="*/ 30 h 174"/>
                <a:gd name="T96" fmla="*/ 320 w 2086"/>
                <a:gd name="T97" fmla="*/ 88 h 174"/>
                <a:gd name="T98" fmla="*/ 278 w 2086"/>
                <a:gd name="T99" fmla="*/ 152 h 174"/>
                <a:gd name="T100" fmla="*/ 240 w 2086"/>
                <a:gd name="T101" fmla="*/ 174 h 174"/>
                <a:gd name="T102" fmla="*/ 202 w 2086"/>
                <a:gd name="T103" fmla="*/ 156 h 174"/>
                <a:gd name="T104" fmla="*/ 166 w 2086"/>
                <a:gd name="T105" fmla="*/ 94 h 174"/>
                <a:gd name="T106" fmla="*/ 144 w 2086"/>
                <a:gd name="T107" fmla="*/ 42 h 174"/>
                <a:gd name="T108" fmla="*/ 98 w 2086"/>
                <a:gd name="T109" fmla="*/ 6 h 174"/>
                <a:gd name="T110" fmla="*/ 50 w 2086"/>
                <a:gd name="T111" fmla="*/ 8 h 174"/>
                <a:gd name="T112" fmla="*/ 16 w 2086"/>
                <a:gd name="T113" fmla="*/ 56 h 17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086"/>
                <a:gd name="T172" fmla="*/ 0 h 174"/>
                <a:gd name="T173" fmla="*/ 2086 w 2086"/>
                <a:gd name="T174" fmla="*/ 174 h 17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086" h="174">
                  <a:moveTo>
                    <a:pt x="2086" y="90"/>
                  </a:moveTo>
                  <a:lnTo>
                    <a:pt x="2076" y="66"/>
                  </a:lnTo>
                  <a:lnTo>
                    <a:pt x="2060" y="36"/>
                  </a:lnTo>
                  <a:lnTo>
                    <a:pt x="2050" y="22"/>
                  </a:lnTo>
                  <a:lnTo>
                    <a:pt x="2036" y="10"/>
                  </a:lnTo>
                  <a:lnTo>
                    <a:pt x="2020" y="2"/>
                  </a:lnTo>
                  <a:lnTo>
                    <a:pt x="2004" y="2"/>
                  </a:lnTo>
                  <a:lnTo>
                    <a:pt x="1990" y="4"/>
                  </a:lnTo>
                  <a:lnTo>
                    <a:pt x="1974" y="14"/>
                  </a:lnTo>
                  <a:lnTo>
                    <a:pt x="1960" y="28"/>
                  </a:lnTo>
                  <a:lnTo>
                    <a:pt x="1948" y="44"/>
                  </a:lnTo>
                  <a:lnTo>
                    <a:pt x="1936" y="68"/>
                  </a:lnTo>
                  <a:lnTo>
                    <a:pt x="1924" y="96"/>
                  </a:lnTo>
                  <a:lnTo>
                    <a:pt x="1912" y="120"/>
                  </a:lnTo>
                  <a:lnTo>
                    <a:pt x="1896" y="144"/>
                  </a:lnTo>
                  <a:lnTo>
                    <a:pt x="1882" y="158"/>
                  </a:lnTo>
                  <a:lnTo>
                    <a:pt x="1866" y="168"/>
                  </a:lnTo>
                  <a:lnTo>
                    <a:pt x="1846" y="172"/>
                  </a:lnTo>
                  <a:lnTo>
                    <a:pt x="1834" y="170"/>
                  </a:lnTo>
                  <a:lnTo>
                    <a:pt x="1824" y="168"/>
                  </a:lnTo>
                  <a:lnTo>
                    <a:pt x="1802" y="152"/>
                  </a:lnTo>
                  <a:lnTo>
                    <a:pt x="1806" y="154"/>
                  </a:lnTo>
                  <a:lnTo>
                    <a:pt x="1790" y="136"/>
                  </a:lnTo>
                  <a:lnTo>
                    <a:pt x="1774" y="108"/>
                  </a:lnTo>
                  <a:lnTo>
                    <a:pt x="1760" y="84"/>
                  </a:lnTo>
                  <a:lnTo>
                    <a:pt x="1746" y="58"/>
                  </a:lnTo>
                  <a:lnTo>
                    <a:pt x="1734" y="40"/>
                  </a:lnTo>
                  <a:lnTo>
                    <a:pt x="1718" y="22"/>
                  </a:lnTo>
                  <a:lnTo>
                    <a:pt x="1698" y="10"/>
                  </a:lnTo>
                  <a:lnTo>
                    <a:pt x="1678" y="4"/>
                  </a:lnTo>
                  <a:lnTo>
                    <a:pt x="1664" y="10"/>
                  </a:lnTo>
                  <a:lnTo>
                    <a:pt x="1658" y="14"/>
                  </a:lnTo>
                  <a:lnTo>
                    <a:pt x="1648" y="24"/>
                  </a:lnTo>
                  <a:lnTo>
                    <a:pt x="1638" y="32"/>
                  </a:lnTo>
                  <a:lnTo>
                    <a:pt x="1624" y="52"/>
                  </a:lnTo>
                  <a:lnTo>
                    <a:pt x="1610" y="82"/>
                  </a:lnTo>
                  <a:lnTo>
                    <a:pt x="1600" y="100"/>
                  </a:lnTo>
                  <a:lnTo>
                    <a:pt x="1592" y="120"/>
                  </a:lnTo>
                  <a:lnTo>
                    <a:pt x="1576" y="144"/>
                  </a:lnTo>
                  <a:lnTo>
                    <a:pt x="1558" y="160"/>
                  </a:lnTo>
                  <a:lnTo>
                    <a:pt x="1544" y="168"/>
                  </a:lnTo>
                  <a:lnTo>
                    <a:pt x="1532" y="172"/>
                  </a:lnTo>
                  <a:lnTo>
                    <a:pt x="1514" y="170"/>
                  </a:lnTo>
                  <a:lnTo>
                    <a:pt x="1502" y="166"/>
                  </a:lnTo>
                  <a:lnTo>
                    <a:pt x="1488" y="156"/>
                  </a:lnTo>
                  <a:lnTo>
                    <a:pt x="1476" y="140"/>
                  </a:lnTo>
                  <a:lnTo>
                    <a:pt x="1464" y="118"/>
                  </a:lnTo>
                  <a:lnTo>
                    <a:pt x="1448" y="86"/>
                  </a:lnTo>
                  <a:lnTo>
                    <a:pt x="1436" y="60"/>
                  </a:lnTo>
                  <a:lnTo>
                    <a:pt x="1428" y="48"/>
                  </a:lnTo>
                  <a:lnTo>
                    <a:pt x="1420" y="36"/>
                  </a:lnTo>
                  <a:lnTo>
                    <a:pt x="1408" y="26"/>
                  </a:lnTo>
                  <a:lnTo>
                    <a:pt x="1402" y="20"/>
                  </a:lnTo>
                  <a:lnTo>
                    <a:pt x="1390" y="12"/>
                  </a:lnTo>
                  <a:lnTo>
                    <a:pt x="1376" y="4"/>
                  </a:lnTo>
                  <a:lnTo>
                    <a:pt x="1362" y="2"/>
                  </a:lnTo>
                  <a:lnTo>
                    <a:pt x="1352" y="4"/>
                  </a:lnTo>
                  <a:lnTo>
                    <a:pt x="1336" y="10"/>
                  </a:lnTo>
                  <a:lnTo>
                    <a:pt x="1320" y="24"/>
                  </a:lnTo>
                  <a:lnTo>
                    <a:pt x="1304" y="50"/>
                  </a:lnTo>
                  <a:lnTo>
                    <a:pt x="1282" y="90"/>
                  </a:lnTo>
                  <a:lnTo>
                    <a:pt x="1268" y="118"/>
                  </a:lnTo>
                  <a:lnTo>
                    <a:pt x="1256" y="136"/>
                  </a:lnTo>
                  <a:lnTo>
                    <a:pt x="1246" y="148"/>
                  </a:lnTo>
                  <a:lnTo>
                    <a:pt x="1228" y="166"/>
                  </a:lnTo>
                  <a:lnTo>
                    <a:pt x="1218" y="170"/>
                  </a:lnTo>
                  <a:lnTo>
                    <a:pt x="1206" y="174"/>
                  </a:lnTo>
                  <a:lnTo>
                    <a:pt x="1190" y="170"/>
                  </a:lnTo>
                  <a:lnTo>
                    <a:pt x="1174" y="162"/>
                  </a:lnTo>
                  <a:lnTo>
                    <a:pt x="1164" y="150"/>
                  </a:lnTo>
                  <a:lnTo>
                    <a:pt x="1152" y="136"/>
                  </a:lnTo>
                  <a:lnTo>
                    <a:pt x="1144" y="118"/>
                  </a:lnTo>
                  <a:lnTo>
                    <a:pt x="1134" y="98"/>
                  </a:lnTo>
                  <a:lnTo>
                    <a:pt x="1124" y="78"/>
                  </a:lnTo>
                  <a:lnTo>
                    <a:pt x="1110" y="52"/>
                  </a:lnTo>
                  <a:lnTo>
                    <a:pt x="1094" y="28"/>
                  </a:lnTo>
                  <a:lnTo>
                    <a:pt x="1078" y="16"/>
                  </a:lnTo>
                  <a:lnTo>
                    <a:pt x="1064" y="8"/>
                  </a:lnTo>
                  <a:lnTo>
                    <a:pt x="1056" y="4"/>
                  </a:lnTo>
                  <a:lnTo>
                    <a:pt x="1044" y="0"/>
                  </a:lnTo>
                  <a:lnTo>
                    <a:pt x="1034" y="0"/>
                  </a:lnTo>
                  <a:lnTo>
                    <a:pt x="1018" y="6"/>
                  </a:lnTo>
                  <a:lnTo>
                    <a:pt x="1006" y="16"/>
                  </a:lnTo>
                  <a:lnTo>
                    <a:pt x="998" y="24"/>
                  </a:lnTo>
                  <a:lnTo>
                    <a:pt x="990" y="36"/>
                  </a:lnTo>
                  <a:lnTo>
                    <a:pt x="972" y="68"/>
                  </a:lnTo>
                  <a:lnTo>
                    <a:pt x="960" y="98"/>
                  </a:lnTo>
                  <a:lnTo>
                    <a:pt x="950" y="116"/>
                  </a:lnTo>
                  <a:lnTo>
                    <a:pt x="942" y="132"/>
                  </a:lnTo>
                  <a:lnTo>
                    <a:pt x="928" y="150"/>
                  </a:lnTo>
                  <a:lnTo>
                    <a:pt x="916" y="160"/>
                  </a:lnTo>
                  <a:lnTo>
                    <a:pt x="912" y="162"/>
                  </a:lnTo>
                  <a:lnTo>
                    <a:pt x="904" y="166"/>
                  </a:lnTo>
                  <a:lnTo>
                    <a:pt x="896" y="168"/>
                  </a:lnTo>
                  <a:lnTo>
                    <a:pt x="890" y="172"/>
                  </a:lnTo>
                  <a:lnTo>
                    <a:pt x="880" y="170"/>
                  </a:lnTo>
                  <a:lnTo>
                    <a:pt x="872" y="168"/>
                  </a:lnTo>
                  <a:lnTo>
                    <a:pt x="862" y="164"/>
                  </a:lnTo>
                  <a:lnTo>
                    <a:pt x="852" y="160"/>
                  </a:lnTo>
                  <a:lnTo>
                    <a:pt x="848" y="156"/>
                  </a:lnTo>
                  <a:lnTo>
                    <a:pt x="838" y="148"/>
                  </a:lnTo>
                  <a:lnTo>
                    <a:pt x="828" y="134"/>
                  </a:lnTo>
                  <a:lnTo>
                    <a:pt x="814" y="110"/>
                  </a:lnTo>
                  <a:lnTo>
                    <a:pt x="802" y="80"/>
                  </a:lnTo>
                  <a:lnTo>
                    <a:pt x="790" y="56"/>
                  </a:lnTo>
                  <a:lnTo>
                    <a:pt x="780" y="42"/>
                  </a:lnTo>
                  <a:lnTo>
                    <a:pt x="770" y="28"/>
                  </a:lnTo>
                  <a:lnTo>
                    <a:pt x="754" y="14"/>
                  </a:lnTo>
                  <a:lnTo>
                    <a:pt x="746" y="8"/>
                  </a:lnTo>
                  <a:lnTo>
                    <a:pt x="740" y="4"/>
                  </a:lnTo>
                  <a:lnTo>
                    <a:pt x="738" y="4"/>
                  </a:lnTo>
                  <a:lnTo>
                    <a:pt x="744" y="6"/>
                  </a:lnTo>
                  <a:lnTo>
                    <a:pt x="734" y="2"/>
                  </a:lnTo>
                  <a:lnTo>
                    <a:pt x="724" y="0"/>
                  </a:lnTo>
                  <a:lnTo>
                    <a:pt x="712" y="2"/>
                  </a:lnTo>
                  <a:lnTo>
                    <a:pt x="702" y="6"/>
                  </a:lnTo>
                  <a:lnTo>
                    <a:pt x="694" y="10"/>
                  </a:lnTo>
                  <a:lnTo>
                    <a:pt x="684" y="20"/>
                  </a:lnTo>
                  <a:lnTo>
                    <a:pt x="668" y="40"/>
                  </a:lnTo>
                  <a:lnTo>
                    <a:pt x="658" y="58"/>
                  </a:lnTo>
                  <a:lnTo>
                    <a:pt x="642" y="86"/>
                  </a:lnTo>
                  <a:lnTo>
                    <a:pt x="626" y="118"/>
                  </a:lnTo>
                  <a:lnTo>
                    <a:pt x="610" y="140"/>
                  </a:lnTo>
                  <a:lnTo>
                    <a:pt x="592" y="162"/>
                  </a:lnTo>
                  <a:lnTo>
                    <a:pt x="578" y="166"/>
                  </a:lnTo>
                  <a:lnTo>
                    <a:pt x="566" y="170"/>
                  </a:lnTo>
                  <a:lnTo>
                    <a:pt x="546" y="166"/>
                  </a:lnTo>
                  <a:lnTo>
                    <a:pt x="532" y="156"/>
                  </a:lnTo>
                  <a:lnTo>
                    <a:pt x="528" y="152"/>
                  </a:lnTo>
                  <a:lnTo>
                    <a:pt x="512" y="134"/>
                  </a:lnTo>
                  <a:lnTo>
                    <a:pt x="496" y="112"/>
                  </a:lnTo>
                  <a:lnTo>
                    <a:pt x="486" y="94"/>
                  </a:lnTo>
                  <a:lnTo>
                    <a:pt x="476" y="72"/>
                  </a:lnTo>
                  <a:lnTo>
                    <a:pt x="464" y="50"/>
                  </a:lnTo>
                  <a:lnTo>
                    <a:pt x="452" y="28"/>
                  </a:lnTo>
                  <a:lnTo>
                    <a:pt x="434" y="14"/>
                  </a:lnTo>
                  <a:lnTo>
                    <a:pt x="422" y="8"/>
                  </a:lnTo>
                  <a:lnTo>
                    <a:pt x="414" y="4"/>
                  </a:lnTo>
                  <a:lnTo>
                    <a:pt x="404" y="2"/>
                  </a:lnTo>
                  <a:lnTo>
                    <a:pt x="392" y="4"/>
                  </a:lnTo>
                  <a:lnTo>
                    <a:pt x="380" y="8"/>
                  </a:lnTo>
                  <a:lnTo>
                    <a:pt x="368" y="14"/>
                  </a:lnTo>
                  <a:lnTo>
                    <a:pt x="358" y="24"/>
                  </a:lnTo>
                  <a:lnTo>
                    <a:pt x="352" y="30"/>
                  </a:lnTo>
                  <a:lnTo>
                    <a:pt x="342" y="46"/>
                  </a:lnTo>
                  <a:lnTo>
                    <a:pt x="332" y="62"/>
                  </a:lnTo>
                  <a:lnTo>
                    <a:pt x="320" y="88"/>
                  </a:lnTo>
                  <a:lnTo>
                    <a:pt x="308" y="110"/>
                  </a:lnTo>
                  <a:lnTo>
                    <a:pt x="294" y="132"/>
                  </a:lnTo>
                  <a:lnTo>
                    <a:pt x="278" y="152"/>
                  </a:lnTo>
                  <a:lnTo>
                    <a:pt x="266" y="162"/>
                  </a:lnTo>
                  <a:lnTo>
                    <a:pt x="256" y="170"/>
                  </a:lnTo>
                  <a:lnTo>
                    <a:pt x="240" y="174"/>
                  </a:lnTo>
                  <a:lnTo>
                    <a:pt x="226" y="170"/>
                  </a:lnTo>
                  <a:lnTo>
                    <a:pt x="212" y="164"/>
                  </a:lnTo>
                  <a:lnTo>
                    <a:pt x="202" y="156"/>
                  </a:lnTo>
                  <a:lnTo>
                    <a:pt x="188" y="136"/>
                  </a:lnTo>
                  <a:lnTo>
                    <a:pt x="176" y="112"/>
                  </a:lnTo>
                  <a:lnTo>
                    <a:pt x="166" y="94"/>
                  </a:lnTo>
                  <a:lnTo>
                    <a:pt x="162" y="76"/>
                  </a:lnTo>
                  <a:lnTo>
                    <a:pt x="154" y="62"/>
                  </a:lnTo>
                  <a:lnTo>
                    <a:pt x="144" y="42"/>
                  </a:lnTo>
                  <a:lnTo>
                    <a:pt x="132" y="28"/>
                  </a:lnTo>
                  <a:lnTo>
                    <a:pt x="122" y="18"/>
                  </a:lnTo>
                  <a:lnTo>
                    <a:pt x="98" y="6"/>
                  </a:lnTo>
                  <a:lnTo>
                    <a:pt x="74" y="0"/>
                  </a:lnTo>
                  <a:lnTo>
                    <a:pt x="58" y="4"/>
                  </a:lnTo>
                  <a:lnTo>
                    <a:pt x="50" y="8"/>
                  </a:lnTo>
                  <a:lnTo>
                    <a:pt x="40" y="18"/>
                  </a:lnTo>
                  <a:lnTo>
                    <a:pt x="30" y="32"/>
                  </a:lnTo>
                  <a:lnTo>
                    <a:pt x="16" y="56"/>
                  </a:lnTo>
                  <a:lnTo>
                    <a:pt x="6" y="74"/>
                  </a:lnTo>
                  <a:lnTo>
                    <a:pt x="0" y="84"/>
                  </a:lnTo>
                </a:path>
              </a:pathLst>
            </a:custGeom>
            <a:noFill/>
            <a:ln w="15875">
              <a:solidFill>
                <a:srgbClr val="0096D5"/>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91" name="Line Callout 1 90"/>
          <p:cNvSpPr/>
          <p:nvPr/>
        </p:nvSpPr>
        <p:spPr>
          <a:xfrm>
            <a:off x="3449650" y="1905000"/>
            <a:ext cx="2133600" cy="457200"/>
          </a:xfrm>
          <a:prstGeom prst="borderCallout1">
            <a:avLst>
              <a:gd name="adj1" fmla="val 2135"/>
              <a:gd name="adj2" fmla="val 25605"/>
              <a:gd name="adj3" fmla="val -65556"/>
              <a:gd name="adj4" fmla="val 15842"/>
            </a:avLst>
          </a:prstGeom>
          <a:solidFill>
            <a:schemeClr val="tx1">
              <a:lumMod val="20000"/>
              <a:lumOff val="80000"/>
            </a:schemeClr>
          </a:solidFill>
          <a:ln>
            <a:solidFill>
              <a:schemeClr val="accent3">
                <a:lumMod val="10000"/>
              </a:schemeClr>
            </a:solidFill>
            <a:tailEnd type="triangle"/>
          </a:ln>
        </p:spPr>
        <p:style>
          <a:lnRef idx="1">
            <a:schemeClr val="accent1"/>
          </a:lnRef>
          <a:fillRef idx="2">
            <a:schemeClr val="accent1"/>
          </a:fillRef>
          <a:effectRef idx="1">
            <a:schemeClr val="accent1"/>
          </a:effectRef>
          <a:fontRef idx="minor">
            <a:schemeClr val="dk1"/>
          </a:fontRef>
        </p:style>
        <p:txBody>
          <a:bodyPr rtlCol="0" anchor="t"/>
          <a:lstStyle/>
          <a:p>
            <a:pPr algn="ctr"/>
            <a:r>
              <a:rPr lang="en-US" sz="1100" dirty="0" smtClean="0">
                <a:solidFill>
                  <a:srgbClr val="061C23"/>
                </a:solidFill>
              </a:rPr>
              <a:t>Satellite connection</a:t>
            </a:r>
          </a:p>
          <a:p>
            <a:pPr algn="ctr"/>
            <a:r>
              <a:rPr lang="en-US" sz="1100" dirty="0" smtClean="0">
                <a:solidFill>
                  <a:srgbClr val="061C23"/>
                </a:solidFill>
              </a:rPr>
              <a:t>5mbps BW, 1800packets/sec</a:t>
            </a:r>
            <a:endParaRPr lang="en-US" sz="1100" dirty="0">
              <a:solidFill>
                <a:srgbClr val="061C23"/>
              </a:solidFill>
            </a:endParaRPr>
          </a:p>
        </p:txBody>
      </p:sp>
      <p:cxnSp>
        <p:nvCxnSpPr>
          <p:cNvPr id="92" name="Straight Arrow Connector 91"/>
          <p:cNvCxnSpPr>
            <a:endCxn id="88" idx="2"/>
          </p:cNvCxnSpPr>
          <p:nvPr/>
        </p:nvCxnSpPr>
        <p:spPr>
          <a:xfrm flipV="1">
            <a:off x="5181600" y="1645737"/>
            <a:ext cx="151269" cy="259263"/>
          </a:xfrm>
          <a:prstGeom prst="straightConnector1">
            <a:avLst/>
          </a:prstGeom>
          <a:ln w="12700">
            <a:solidFill>
              <a:schemeClr val="accent3">
                <a:lumMod val="1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39" name="Line Callout 1 38"/>
          <p:cNvSpPr/>
          <p:nvPr/>
        </p:nvSpPr>
        <p:spPr>
          <a:xfrm>
            <a:off x="6400800" y="3352800"/>
            <a:ext cx="2209800" cy="457200"/>
          </a:xfrm>
          <a:prstGeom prst="borderCallout1">
            <a:avLst>
              <a:gd name="adj1" fmla="val 48467"/>
              <a:gd name="adj2" fmla="val 724"/>
              <a:gd name="adj3" fmla="val 77090"/>
              <a:gd name="adj4" fmla="val -51729"/>
            </a:avLst>
          </a:prstGeom>
          <a:solidFill>
            <a:schemeClr val="tx1">
              <a:lumMod val="20000"/>
              <a:lumOff val="80000"/>
            </a:schemeClr>
          </a:solidFill>
          <a:ln w="12700">
            <a:solidFill>
              <a:schemeClr val="accent3">
                <a:lumMod val="10000"/>
              </a:schemeClr>
            </a:solidFill>
            <a:headEnd type="none"/>
            <a:tailEnd type="triangle"/>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rgbClr val="061C23"/>
                </a:solidFill>
              </a:rPr>
              <a:t>Hub Router, WAN-side interface</a:t>
            </a:r>
          </a:p>
          <a:p>
            <a:pPr algn="ctr"/>
            <a:r>
              <a:rPr lang="en-US" sz="1100" dirty="0" smtClean="0">
                <a:solidFill>
                  <a:srgbClr val="061C23"/>
                </a:solidFill>
              </a:rPr>
              <a:t>1800 packets/sec consumed</a:t>
            </a:r>
          </a:p>
        </p:txBody>
      </p:sp>
    </p:spTree>
    <p:extLst>
      <p:ext uri="{BB962C8B-B14F-4D97-AF65-F5344CB8AC3E}">
        <p14:creationId xmlns:p14="http://schemas.microsoft.com/office/powerpoint/2010/main" val="2450392239"/>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3"/>
                                        </p:tgtEl>
                                        <p:attrNameLst>
                                          <p:attrName>style.visibility</p:attrName>
                                        </p:attrNameLst>
                                      </p:cBhvr>
                                      <p:to>
                                        <p:strVal val="visible"/>
                                      </p:to>
                                    </p:set>
                                    <p:animEffect transition="in" filter="fade">
                                      <p:cBhvr>
                                        <p:cTn id="11" dur="500"/>
                                        <p:tgtEl>
                                          <p:spTgt spid="53"/>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9"/>
                                        </p:tgtEl>
                                        <p:attrNameLst>
                                          <p:attrName>style.visibility</p:attrName>
                                        </p:attrNameLst>
                                      </p:cBhvr>
                                      <p:to>
                                        <p:strVal val="visible"/>
                                      </p:to>
                                    </p:set>
                                    <p:animEffect transition="in" filter="fade">
                                      <p:cBhvr>
                                        <p:cTn id="14" dur="500"/>
                                        <p:tgtEl>
                                          <p:spTgt spid="39"/>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3" grpId="0" animBg="1"/>
      <p:bldP spid="39" grpId="0" animBg="1"/>
    </p:bldLst>
  </p:timing>
</p:sld>
</file>

<file path=ppt/theme/theme1.xml><?xml version="1.0" encoding="utf-8"?>
<a:theme xmlns:a="http://schemas.openxmlformats.org/drawingml/2006/main" name="Cisco_Template_2010_Arial">
  <a:themeElements>
    <a:clrScheme name="Cisco 2010 Color Palette">
      <a:dk1>
        <a:srgbClr val="0096D6"/>
      </a:dk1>
      <a:lt1>
        <a:srgbClr val="FFFFFF"/>
      </a:lt1>
      <a:dk2>
        <a:srgbClr val="6DB344"/>
      </a:dk2>
      <a:lt2>
        <a:srgbClr val="FFFFFF"/>
      </a:lt2>
      <a:accent1>
        <a:srgbClr val="0096D6"/>
      </a:accent1>
      <a:accent2>
        <a:srgbClr val="6DB344"/>
      </a:accent2>
      <a:accent3>
        <a:srgbClr val="ABDFF0"/>
      </a:accent3>
      <a:accent4>
        <a:srgbClr val="008041"/>
      </a:accent4>
      <a:accent5>
        <a:srgbClr val="B7D333"/>
      </a:accent5>
      <a:accent6>
        <a:srgbClr val="652D89"/>
      </a:accent6>
      <a:hlink>
        <a:srgbClr val="3CBADC"/>
      </a:hlink>
      <a:folHlink>
        <a:srgbClr val="A6A8AB"/>
      </a:folHlink>
    </a:clrScheme>
    <a:fontScheme name="Cisco 2010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96D6"/>
        </a:solidFill>
        <a:ln>
          <a:noFill/>
        </a:ln>
        <a:effectLst>
          <a:outerShdw blurRad="76200" dist="50800" dir="5400000" algn="ctr" rotWithShape="0">
            <a:srgbClr val="000000">
              <a:alpha val="27000"/>
            </a:srgbClr>
          </a:outerShdw>
        </a:effectLst>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92263472D11A4286BA8AD5BC215F21" ma:contentTypeVersion="6" ma:contentTypeDescription="Create a new document." ma:contentTypeScope="" ma:versionID="1732f645af9afbf3db365491fb4248e9">
  <xsd:schema xmlns:xsd="http://www.w3.org/2001/XMLSchema" xmlns:p="http://schemas.microsoft.com/office/2006/metadata/properties" xmlns:ns1="http://schemas.microsoft.com/sharepoint/v3" xmlns:ns2="dec458b3-cf08-43be-b843-d5b7c8cf1fd6" targetNamespace="http://schemas.microsoft.com/office/2006/metadata/properties" ma:root="true" ma:fieldsID="2a053076d7f6f2dda3c9d83306c788f7" ns1:_="" ns2:_="">
    <xsd:import namespace="http://schemas.microsoft.com/sharepoint/v3"/>
    <xsd:import namespace="dec458b3-cf08-43be-b843-d5b7c8cf1fd6"/>
    <xsd:element name="properties">
      <xsd:complexType>
        <xsd:sequence>
          <xsd:element name="documentManagement">
            <xsd:complexType>
              <xsd:all>
                <xsd:element ref="ns1:EmailSender" minOccurs="0"/>
                <xsd:element ref="ns1:EmailTo" minOccurs="0"/>
                <xsd:element ref="ns1:EmailCc" minOccurs="0"/>
                <xsd:element ref="ns1:EmailFrom" minOccurs="0"/>
                <xsd:element ref="ns1:EmailSubject" minOccurs="0"/>
                <xsd:element ref="ns2:EPMLiveListConfig"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EmailSender" ma:index="8" nillable="true" ma:displayName="E-Mail Sender" ma:hidden="true" ma:internalName="EmailSender">
      <xsd:simpleType>
        <xsd:restriction base="dms:Note"/>
      </xsd:simpleType>
    </xsd:element>
    <xsd:element name="EmailTo" ma:index="9" nillable="true" ma:displayName="E-Mail To" ma:hidden="true" ma:internalName="EmailTo">
      <xsd:simpleType>
        <xsd:restriction base="dms:Note"/>
      </xsd:simpleType>
    </xsd:element>
    <xsd:element name="EmailCc" ma:index="10" nillable="true" ma:displayName="E-Mail Cc" ma:hidden="true" ma:internalName="EmailCc">
      <xsd:simpleType>
        <xsd:restriction base="dms:Note"/>
      </xsd:simpleType>
    </xsd:element>
    <xsd:element name="EmailFrom" ma:index="11" nillable="true" ma:displayName="E-Mail From" ma:hidden="true" ma:internalName="EmailFrom">
      <xsd:simpleType>
        <xsd:restriction base="dms:Text"/>
      </xsd:simpleType>
    </xsd:element>
    <xsd:element name="EmailSubject" ma:index="12" nillable="true" ma:displayName="E-Mail Subject" ma:hidden="true" ma:internalName="EmailSubject">
      <xsd:simpleType>
        <xsd:restriction base="dms:Text"/>
      </xsd:simpleType>
    </xsd:element>
  </xsd:schema>
  <xsd:schema xmlns:xsd="http://www.w3.org/2001/XMLSchema" xmlns:dms="http://schemas.microsoft.com/office/2006/documentManagement/types" targetNamespace="dec458b3-cf08-43be-b843-d5b7c8cf1fd6" elementFormDefault="qualified">
    <xsd:import namespace="http://schemas.microsoft.com/office/2006/documentManagement/types"/>
    <xsd:element name="EPMLiveListConfig" ma:index="13" nillable="true" ma:displayName="EPMLiveListConfig" ma:hidden="true" ma:internalName="EPMLiveListConfig">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Item 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EPMLiveListConfig xmlns="dec458b3-cf08-43be-b843-d5b7c8cf1fd6" xsi:nil="true"/>
    <EmailTo xmlns="http://schemas.microsoft.com/sharepoint/v3">marco-attachments(mailer list) &amp;lt;marco-attachments@cisco.com&amp;gt;; &amp;lt;marco-attachments@team.cisco.com&amp;gt;</EmailTo>
    <EmailSender xmlns="http://schemas.microsoft.com/sharepoint/v3">&lt;a href="mailto:skhouri@cisco.com"&gt;skhouri@cisco.com&lt;/a&gt;</EmailSender>
    <EmailFrom xmlns="http://schemas.microsoft.com/sharepoint/v3">Sam Khouri -X (skhouri - K&amp;J CONSULTING SERVICES INC at Cisco) &lt;skhouri@cisco.com&gt;</EmailFrom>
    <EmailSubject xmlns="http://schemas.microsoft.com/sharepoint/v3">INC000023286414 Attachments</EmailSubject>
    <EmailCc xmlns="http://schemas.microsoft.com/sharepoint/v3" xsi:nil="true"/>
  </documentManagement>
</p:properties>
</file>

<file path=customXml/itemProps1.xml><?xml version="1.0" encoding="utf-8"?>
<ds:datastoreItem xmlns:ds="http://schemas.openxmlformats.org/officeDocument/2006/customXml" ds:itemID="{E42FF449-076D-4555-B54C-DE484D330B67}"/>
</file>

<file path=customXml/itemProps2.xml><?xml version="1.0" encoding="utf-8"?>
<ds:datastoreItem xmlns:ds="http://schemas.openxmlformats.org/officeDocument/2006/customXml" ds:itemID="{284DE3C8-EE3B-421F-8460-E17A1A7A5AAA}"/>
</file>

<file path=customXml/itemProps3.xml><?xml version="1.0" encoding="utf-8"?>
<ds:datastoreItem xmlns:ds="http://schemas.openxmlformats.org/officeDocument/2006/customXml" ds:itemID="{32EA88C6-0A3B-4553-9F73-6D9417971320}"/>
</file>

<file path=docProps/app.xml><?xml version="1.0" encoding="utf-8"?>
<Properties xmlns="http://schemas.openxmlformats.org/officeDocument/2006/extended-properties" xmlns:vt="http://schemas.openxmlformats.org/officeDocument/2006/docPropsVTypes">
  <Template>Cisco_Template_2010_Arial</Template>
  <TotalTime>15777</TotalTime>
  <Words>3378</Words>
  <Application>Microsoft Macintosh PowerPoint</Application>
  <PresentationFormat>On-screen Show (4:3)</PresentationFormat>
  <Paragraphs>564</Paragraphs>
  <Slides>28</Slides>
  <Notes>16</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Cisco_Template_2010_Arial</vt:lpstr>
      <vt:lpstr>Cisco IP Multiplexing</vt:lpstr>
      <vt:lpstr>Important note:</vt:lpstr>
      <vt:lpstr>VoIP over Satellite – the pps problem</vt:lpstr>
      <vt:lpstr>VoIP over Satellite – the pps solution</vt:lpstr>
      <vt:lpstr>The solution – Cisco IP Multiplexing</vt:lpstr>
      <vt:lpstr>Understanding basic operation</vt:lpstr>
      <vt:lpstr>Supported platforms / licensing</vt:lpstr>
      <vt:lpstr>IP multiplexing in action</vt:lpstr>
      <vt:lpstr>Baseline – No IP mux, no IPsec</vt:lpstr>
      <vt:lpstr>IP mux, no IPsec</vt:lpstr>
      <vt:lpstr>Baseline – No IP mux, with IPsec</vt:lpstr>
      <vt:lpstr>IP mux, with IPsec</vt:lpstr>
      <vt:lpstr>Benefits of Cisco IP Multiplexing</vt:lpstr>
      <vt:lpstr>Bandwidth reduction methods</vt:lpstr>
      <vt:lpstr>Configuration</vt:lpstr>
      <vt:lpstr>Configuration checklist</vt:lpstr>
      <vt:lpstr>Creating ACLs for IP mux</vt:lpstr>
      <vt:lpstr>IP mux profiles</vt:lpstr>
      <vt:lpstr>Enable mux on egress interface</vt:lpstr>
      <vt:lpstr>Example Config</vt:lpstr>
      <vt:lpstr>Additional profile commands</vt:lpstr>
      <vt:lpstr>Additional profile commands continued…</vt:lpstr>
      <vt:lpstr>Additional general commands</vt:lpstr>
      <vt:lpstr>Understanding the QoS impact</vt:lpstr>
      <vt:lpstr>QoS Solution</vt:lpstr>
      <vt:lpstr>Understanding profiles and policies</vt:lpstr>
      <vt:lpstr>“singlepacket” command</vt:lpstr>
      <vt:lpstr>PowerPoint Presentation</vt:lpstr>
    </vt:vector>
  </TitlesOfParts>
  <Company>Cisco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Installing Template Theme Files</dc:title>
  <dc:creator>Steve Legge</dc:creator>
  <cp:lastModifiedBy>Adam Gensler</cp:lastModifiedBy>
  <cp:revision>497</cp:revision>
  <dcterms:created xsi:type="dcterms:W3CDTF">2011-04-08T23:05:36Z</dcterms:created>
  <dcterms:modified xsi:type="dcterms:W3CDTF">2012-04-12T17:19:56Z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0x010100D192263472D11A4286BA8AD5BC215F21</vt:lpwstr>
  </property>
</Properties>
</file>