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6" r:id="rId3"/>
  </p:sldMasterIdLst>
  <p:notesMasterIdLst>
    <p:notesMasterId r:id="rId11"/>
  </p:notesMasterIdLst>
  <p:sldIdLst>
    <p:sldId id="320" r:id="rId4"/>
    <p:sldId id="323" r:id="rId5"/>
    <p:sldId id="321" r:id="rId6"/>
    <p:sldId id="322" r:id="rId7"/>
    <p:sldId id="324" r:id="rId8"/>
    <p:sldId id="280" r:id="rId9"/>
    <p:sldId id="276" r:id="rId10"/>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a:cs typeface="MS PGothic"/>
      </a:defRPr>
    </a:lvl1pPr>
    <a:lvl2pPr marL="457200" algn="l" rtl="0" fontAlgn="base">
      <a:spcBef>
        <a:spcPct val="0"/>
      </a:spcBef>
      <a:spcAft>
        <a:spcPct val="0"/>
      </a:spcAft>
      <a:defRPr kern="1200">
        <a:solidFill>
          <a:schemeClr val="tx1"/>
        </a:solidFill>
        <a:latin typeface="Arial" charset="0"/>
        <a:ea typeface="MS PGothic"/>
        <a:cs typeface="MS PGothic"/>
      </a:defRPr>
    </a:lvl2pPr>
    <a:lvl3pPr marL="914400" algn="l" rtl="0" fontAlgn="base">
      <a:spcBef>
        <a:spcPct val="0"/>
      </a:spcBef>
      <a:spcAft>
        <a:spcPct val="0"/>
      </a:spcAft>
      <a:defRPr kern="1200">
        <a:solidFill>
          <a:schemeClr val="tx1"/>
        </a:solidFill>
        <a:latin typeface="Arial" charset="0"/>
        <a:ea typeface="MS PGothic"/>
        <a:cs typeface="MS PGothic"/>
      </a:defRPr>
    </a:lvl3pPr>
    <a:lvl4pPr marL="1371600" algn="l" rtl="0" fontAlgn="base">
      <a:spcBef>
        <a:spcPct val="0"/>
      </a:spcBef>
      <a:spcAft>
        <a:spcPct val="0"/>
      </a:spcAft>
      <a:defRPr kern="1200">
        <a:solidFill>
          <a:schemeClr val="tx1"/>
        </a:solidFill>
        <a:latin typeface="Arial" charset="0"/>
        <a:ea typeface="MS PGothic"/>
        <a:cs typeface="MS PGothic"/>
      </a:defRPr>
    </a:lvl4pPr>
    <a:lvl5pPr marL="1828800" algn="l" rtl="0" fontAlgn="base">
      <a:spcBef>
        <a:spcPct val="0"/>
      </a:spcBef>
      <a:spcAft>
        <a:spcPct val="0"/>
      </a:spcAft>
      <a:defRPr kern="1200">
        <a:solidFill>
          <a:schemeClr val="tx1"/>
        </a:solidFill>
        <a:latin typeface="Arial" charset="0"/>
        <a:ea typeface="MS PGothic"/>
        <a:cs typeface="MS PGothic"/>
      </a:defRPr>
    </a:lvl5pPr>
    <a:lvl6pPr marL="2286000" algn="l" defTabSz="914400" rtl="0" eaLnBrk="1" latinLnBrk="0" hangingPunct="1">
      <a:defRPr kern="1200">
        <a:solidFill>
          <a:schemeClr val="tx1"/>
        </a:solidFill>
        <a:latin typeface="Arial" charset="0"/>
        <a:ea typeface="MS PGothic"/>
        <a:cs typeface="MS PGothic"/>
      </a:defRPr>
    </a:lvl6pPr>
    <a:lvl7pPr marL="2743200" algn="l" defTabSz="914400" rtl="0" eaLnBrk="1" latinLnBrk="0" hangingPunct="1">
      <a:defRPr kern="1200">
        <a:solidFill>
          <a:schemeClr val="tx1"/>
        </a:solidFill>
        <a:latin typeface="Arial" charset="0"/>
        <a:ea typeface="MS PGothic"/>
        <a:cs typeface="MS PGothic"/>
      </a:defRPr>
    </a:lvl7pPr>
    <a:lvl8pPr marL="3200400" algn="l" defTabSz="914400" rtl="0" eaLnBrk="1" latinLnBrk="0" hangingPunct="1">
      <a:defRPr kern="1200">
        <a:solidFill>
          <a:schemeClr val="tx1"/>
        </a:solidFill>
        <a:latin typeface="Arial" charset="0"/>
        <a:ea typeface="MS PGothic"/>
        <a:cs typeface="MS PGothic"/>
      </a:defRPr>
    </a:lvl8pPr>
    <a:lvl9pPr marL="3657600" algn="l" defTabSz="914400" rtl="0" eaLnBrk="1" latinLnBrk="0" hangingPunct="1">
      <a:defRPr kern="1200">
        <a:solidFill>
          <a:schemeClr val="tx1"/>
        </a:solidFill>
        <a:latin typeface="Arial" charset="0"/>
        <a:ea typeface="MS PGothic"/>
        <a:cs typeface="MS P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Carls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2867"/>
    <a:srgbClr val="0183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3784" autoAdjust="0"/>
  </p:normalViewPr>
  <p:slideViewPr>
    <p:cSldViewPr>
      <p:cViewPr varScale="1">
        <p:scale>
          <a:sx n="83" d="100"/>
          <a:sy n="83" d="100"/>
        </p:scale>
        <p:origin x="-732" y="-78"/>
      </p:cViewPr>
      <p:guideLst>
        <p:guide orient="horz" pos="180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mn-ea"/>
                <a:cs typeface="+mn-cs"/>
              </a:defRPr>
            </a:lvl1pPr>
          </a:lstStyle>
          <a:p>
            <a:pPr>
              <a:defRPr/>
            </a:pPr>
            <a:fld id="{026DA3AB-37B3-43BE-B3E8-66C11E542F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txBox="1">
            <a:spLocks noGrp="1" noChangeArrowheads="1"/>
          </p:cNvSpPr>
          <p:nvPr/>
        </p:nvSpPr>
        <p:spPr bwMode="auto">
          <a:xfrm>
            <a:off x="5800415" y="8538148"/>
            <a:ext cx="796683" cy="284189"/>
          </a:xfrm>
          <a:prstGeom prst="rect">
            <a:avLst/>
          </a:prstGeom>
          <a:noFill/>
          <a:ln w="9525">
            <a:noFill/>
            <a:miter lim="800000"/>
            <a:headEnd/>
            <a:tailEnd/>
          </a:ln>
        </p:spPr>
        <p:txBody>
          <a:bodyPr lIns="18464" tIns="0" rIns="18464" bIns="0" anchor="b"/>
          <a:lstStyle/>
          <a:p>
            <a:pPr algn="r" defTabSz="884838" eaLnBrk="0" hangingPunct="0"/>
            <a:fld id="{62D6B866-B678-4906-9648-6333EE4D08AA}" type="slidenum">
              <a:rPr lang="en-US" sz="800"/>
              <a:pPr algn="r" defTabSz="884838" eaLnBrk="0" hangingPunct="0"/>
              <a:t>1</a:t>
            </a:fld>
            <a:endParaRPr lang="en-US" sz="8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394459" y="4306550"/>
            <a:ext cx="5988326" cy="4181631"/>
          </a:xfrm>
          <a:noFill/>
          <a:ln/>
        </p:spPr>
        <p:txBody>
          <a:bodyPr/>
          <a:lstStyle/>
          <a:p>
            <a:pPr marL="224325" indent="-224325"/>
            <a:r>
              <a:rPr lang="en-GB" dirty="0" smtClean="0">
                <a:latin typeface="Arial" charset="0"/>
              </a:rPr>
              <a:t>Note to presenters…we have a comprehensive story around our collaboration vision and strategy which this presentation can help you convey.  To net it out, these are the four key messages to convey in any discussion around collaboration:</a:t>
            </a:r>
          </a:p>
          <a:p>
            <a:pPr marL="224325" indent="-224325"/>
            <a:endParaRPr lang="en-GB" dirty="0" smtClean="0">
              <a:latin typeface="Arial" charset="0"/>
            </a:endParaRPr>
          </a:p>
          <a:p>
            <a:pPr marL="224325" indent="-224325">
              <a:buFontTx/>
              <a:buAutoNum type="arabicPeriod"/>
            </a:pPr>
            <a:r>
              <a:rPr lang="en-US" dirty="0" smtClean="0">
                <a:latin typeface="Arial" charset="0"/>
              </a:rPr>
              <a:t>Collaboration is driving the next wave of business growth, innovation and productivity. </a:t>
            </a:r>
          </a:p>
          <a:p>
            <a:pPr marL="224325" indent="-224325">
              <a:buFontTx/>
              <a:buAutoNum type="arabicPeriod"/>
            </a:pPr>
            <a:r>
              <a:rPr lang="en-US" dirty="0" smtClean="0">
                <a:latin typeface="Arial" charset="0"/>
              </a:rPr>
              <a:t>Cisco is innovating in the collaboration space to meet today’s business needs for personal human interactions that are video and voice centric, augmenting today’s document and text-centric solutions. </a:t>
            </a:r>
          </a:p>
          <a:p>
            <a:pPr marL="224325" indent="-224325">
              <a:buFontTx/>
              <a:buAutoNum type="arabicPeriod"/>
            </a:pPr>
            <a:r>
              <a:rPr lang="en-US" dirty="0" smtClean="0">
                <a:latin typeface="Arial" charset="0"/>
              </a:rPr>
              <a:t>Cisco is uniquely delivering secure, inter-company collaboration solutions across all mediums – video, voice, presence/IM, email -  that maximizes existing IT investments. </a:t>
            </a:r>
          </a:p>
          <a:p>
            <a:pPr marL="224325" indent="-224325">
              <a:buFontTx/>
              <a:buAutoNum type="arabicPeriod"/>
            </a:pPr>
            <a:r>
              <a:rPr lang="en-US" dirty="0" smtClean="0">
                <a:latin typeface="Arial" charset="0"/>
              </a:rPr>
              <a:t>Our Collaboration Architecture, based on the network, is able to achieve these goals because it alone touches all people, devices and applications which is key in today’s heterogeneous work environment.</a:t>
            </a:r>
            <a:br>
              <a:rPr lang="en-US" dirty="0" smtClean="0">
                <a:latin typeface="Arial" charset="0"/>
              </a:rPr>
            </a:br>
            <a:endParaRPr lang="en-US" dirty="0" smtClean="0">
              <a:latin typeface="Arial" charset="0"/>
            </a:endParaRPr>
          </a:p>
          <a:p>
            <a:pPr marL="224325" indent="-224325"/>
            <a:endParaRPr lang="en-GB"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Let’s start by setting some context: there are a few key trends that are making business more complex, creating a need for individuals and their organizations to change the way they operate. These are complexities that all affect us as individuals and employees.  But it’s not just the personal impact. These business trends…</a:t>
            </a:r>
          </a:p>
        </p:txBody>
      </p:sp>
      <p:sp>
        <p:nvSpPr>
          <p:cNvPr id="173060" name="Slide Number Placeholder 3"/>
          <p:cNvSpPr txBox="1">
            <a:spLocks noGrp="1"/>
          </p:cNvSpPr>
          <p:nvPr/>
        </p:nvSpPr>
        <p:spPr bwMode="auto">
          <a:xfrm>
            <a:off x="5800415" y="8538147"/>
            <a:ext cx="795130" cy="282628"/>
          </a:xfrm>
          <a:prstGeom prst="rect">
            <a:avLst/>
          </a:prstGeom>
          <a:noFill/>
          <a:ln w="9525">
            <a:noFill/>
            <a:miter lim="800000"/>
            <a:headEnd/>
            <a:tailEnd/>
          </a:ln>
        </p:spPr>
        <p:txBody>
          <a:bodyPr lIns="18467" tIns="0" rIns="18467" bIns="0" anchor="b"/>
          <a:lstStyle/>
          <a:p>
            <a:pPr algn="r" defTabSz="886397"/>
            <a:fld id="{ED4FE4A3-09B4-4A08-800B-AD3A932C673F}" type="slidenum">
              <a:rPr lang="en-US" sz="800">
                <a:solidFill>
                  <a:srgbClr val="000000"/>
                </a:solidFill>
              </a:rPr>
              <a:pPr algn="r" defTabSz="886397"/>
              <a:t>2</a:t>
            </a:fld>
            <a:endParaRPr lang="en-US" sz="8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lnSpc>
                <a:spcPct val="80000"/>
              </a:lnSpc>
            </a:pPr>
            <a:r>
              <a:rPr lang="en-US" sz="1100" dirty="0" smtClean="0">
                <a:latin typeface="Arial" charset="0"/>
              </a:rPr>
              <a:t>Cisco’s strategic direction for collaboration has 5 key elements.</a:t>
            </a:r>
            <a:br>
              <a:rPr lang="en-US" sz="1100" dirty="0" smtClean="0">
                <a:latin typeface="Arial" charset="0"/>
              </a:rPr>
            </a:br>
            <a:endParaRPr lang="en-US" sz="1100" dirty="0" smtClean="0">
              <a:latin typeface="Arial" charset="0"/>
            </a:endParaRPr>
          </a:p>
          <a:p>
            <a:pPr>
              <a:lnSpc>
                <a:spcPct val="80000"/>
              </a:lnSpc>
            </a:pPr>
            <a:r>
              <a:rPr lang="en-US" sz="1100" dirty="0" smtClean="0">
                <a:latin typeface="Arial" charset="0"/>
              </a:rPr>
              <a:t> First, an </a:t>
            </a:r>
            <a:r>
              <a:rPr lang="en-US" sz="1100" b="1" dirty="0" smtClean="0">
                <a:latin typeface="Arial" charset="0"/>
              </a:rPr>
              <a:t>interoperable, open architecture </a:t>
            </a:r>
            <a:r>
              <a:rPr lang="en-US" sz="1100" dirty="0" smtClean="0">
                <a:latin typeface="Arial" charset="0"/>
              </a:rPr>
              <a:t>is a top priority for Cisco.</a:t>
            </a:r>
          </a:p>
          <a:p>
            <a:pPr>
              <a:lnSpc>
                <a:spcPct val="80000"/>
              </a:lnSpc>
            </a:pPr>
            <a:r>
              <a:rPr lang="en-US" sz="1100" dirty="0" smtClean="0">
                <a:latin typeface="Arial" charset="0"/>
              </a:rPr>
              <a:t> We recognize that people inside the organization and their partners and customers outside operate in different workspaces, with different applications, on different devices and operating systems.</a:t>
            </a:r>
          </a:p>
          <a:p>
            <a:pPr>
              <a:lnSpc>
                <a:spcPct val="80000"/>
              </a:lnSpc>
            </a:pPr>
            <a:r>
              <a:rPr lang="en-US" sz="1100" dirty="0" smtClean="0">
                <a:latin typeface="Arial" charset="0"/>
              </a:rPr>
              <a:t> Inter-company collaboration is simply not possible without broad and deep interoperability – it is absolutely critical and something the industry needs to be committed to – as it’s in the best interest of all of our customers. </a:t>
            </a:r>
          </a:p>
          <a:p>
            <a:pPr>
              <a:lnSpc>
                <a:spcPct val="80000"/>
              </a:lnSpc>
            </a:pPr>
            <a:r>
              <a:rPr lang="en-US" sz="1100" dirty="0" smtClean="0">
                <a:latin typeface="Arial" charset="0"/>
              </a:rPr>
              <a:t> Cisco’s goal for interoperability is to enable any device or application to leverage that same core of collaborative services that our own devices and applications have access to. </a:t>
            </a:r>
          </a:p>
          <a:p>
            <a:pPr>
              <a:lnSpc>
                <a:spcPct val="80000"/>
              </a:lnSpc>
            </a:pPr>
            <a:r>
              <a:rPr lang="en-US" sz="1100" dirty="0" smtClean="0">
                <a:latin typeface="Arial" charset="0"/>
              </a:rPr>
              <a:t> This includes other collaborative applications, business applications, custom applications that our customers or developers build with any of our development tools, and of course any 3rd party devices like the smart phones.</a:t>
            </a:r>
            <a:br>
              <a:rPr lang="en-US" sz="1100" dirty="0" smtClean="0">
                <a:latin typeface="Arial" charset="0"/>
              </a:rPr>
            </a:br>
            <a:endParaRPr lang="en-US" sz="1100" dirty="0" smtClean="0">
              <a:latin typeface="Arial" charset="0"/>
            </a:endParaRPr>
          </a:p>
          <a:p>
            <a:pPr eaLnBrk="1" hangingPunct="1">
              <a:lnSpc>
                <a:spcPct val="70000"/>
              </a:lnSpc>
            </a:pPr>
            <a:r>
              <a:rPr lang="en-US" sz="1100" dirty="0" smtClean="0">
                <a:latin typeface="Arial" charset="0"/>
              </a:rPr>
              <a:t>Next, while collaboration today is largely within the organization with our own work groups or teams, we firmly believe that collaboration over the next couple years, will extend beyond the firewalls…</a:t>
            </a:r>
          </a:p>
          <a:p>
            <a:pPr eaLnBrk="1" hangingPunct="1">
              <a:lnSpc>
                <a:spcPct val="70000"/>
              </a:lnSpc>
            </a:pPr>
            <a:r>
              <a:rPr lang="en-US" sz="1100" dirty="0" smtClean="0">
                <a:latin typeface="Arial" charset="0"/>
              </a:rPr>
              <a:t>With </a:t>
            </a:r>
            <a:r>
              <a:rPr lang="en-US" sz="1100" b="1" dirty="0" smtClean="0">
                <a:latin typeface="Arial" charset="0"/>
              </a:rPr>
              <a:t>inter-company collaboration</a:t>
            </a:r>
            <a:r>
              <a:rPr lang="en-US" sz="1100" dirty="0" smtClean="0">
                <a:latin typeface="Arial" charset="0"/>
              </a:rPr>
              <a:t>, organizations are able to securely collaborate with their partners, suppliers, and customers as if they were behind their own firewall.</a:t>
            </a:r>
          </a:p>
          <a:p>
            <a:pPr>
              <a:lnSpc>
                <a:spcPct val="80000"/>
              </a:lnSpc>
            </a:pPr>
            <a:r>
              <a:rPr lang="en-US" sz="1100" dirty="0" smtClean="0">
                <a:latin typeface="Arial" charset="0"/>
              </a:rPr>
              <a:t>It’s a fact that business processes extend beyond corporate firewalls.  That means they have to include people </a:t>
            </a:r>
            <a:r>
              <a:rPr lang="en-US" sz="1100" u="sng" dirty="0" smtClean="0">
                <a:latin typeface="Arial" charset="0"/>
              </a:rPr>
              <a:t>outside</a:t>
            </a:r>
            <a:r>
              <a:rPr lang="en-US" sz="1100" dirty="0" smtClean="0">
                <a:latin typeface="Arial" charset="0"/>
              </a:rPr>
              <a:t> the company as readily as they do people inside the four walls.</a:t>
            </a:r>
          </a:p>
          <a:p>
            <a:pPr>
              <a:lnSpc>
                <a:spcPct val="80000"/>
              </a:lnSpc>
            </a:pPr>
            <a:r>
              <a:rPr lang="en-US" sz="1100" dirty="0" smtClean="0">
                <a:latin typeface="Arial" charset="0"/>
              </a:rPr>
              <a:t>Procter &amp; Gamble has already put a public stake in the ground, that over 50% of their products are created or impacted by crowd-sourcing</a:t>
            </a:r>
          </a:p>
          <a:p>
            <a:pPr>
              <a:lnSpc>
                <a:spcPct val="80000"/>
              </a:lnSpc>
            </a:pPr>
            <a:r>
              <a:rPr lang="en-US" sz="1100" dirty="0" smtClean="0">
                <a:latin typeface="Arial" charset="0"/>
              </a:rPr>
              <a:t>In many ways, the manufacturing industry has led the charge in driving </a:t>
            </a:r>
            <a:r>
              <a:rPr lang="en-US" sz="1100" u="sng" dirty="0" smtClean="0">
                <a:latin typeface="Arial" charset="0"/>
              </a:rPr>
              <a:t>inter-company collaboration</a:t>
            </a:r>
            <a:r>
              <a:rPr lang="en-US" sz="1100" dirty="0" smtClean="0">
                <a:latin typeface="Arial" charset="0"/>
              </a:rPr>
              <a:t> ― operating seamlessly with partners, suppliers and customers.  Now, other industries are poised to do the same, and it will result in tremendous value on all levels: operational, product/service, business model.</a:t>
            </a:r>
            <a:br>
              <a:rPr lang="en-US" sz="1100" dirty="0" smtClean="0">
                <a:latin typeface="Arial" charset="0"/>
              </a:rPr>
            </a:br>
            <a:r>
              <a:rPr lang="en-US" sz="1100" dirty="0" smtClean="0">
                <a:latin typeface="Arial" charset="0"/>
              </a:rPr>
              <a:t> </a:t>
            </a:r>
          </a:p>
          <a:p>
            <a:pPr>
              <a:lnSpc>
                <a:spcPct val="80000"/>
              </a:lnSpc>
            </a:pPr>
            <a:r>
              <a:rPr lang="en-US" sz="1100" dirty="0" smtClean="0">
                <a:latin typeface="Arial" charset="0"/>
              </a:rPr>
              <a:t> Next, we believe that collaboration is moving from text and document-centric, to communications and people centric. Next to a face-to-face meeting, video is the most natural way for human beings to communicate.  In fact, studies show that over 90% of our communication is from non-verbal clues – our body language.</a:t>
            </a:r>
          </a:p>
          <a:p>
            <a:pPr>
              <a:lnSpc>
                <a:spcPct val="80000"/>
              </a:lnSpc>
            </a:pPr>
            <a:r>
              <a:rPr lang="en-US" sz="1100" dirty="0" smtClean="0">
                <a:latin typeface="Arial" charset="0"/>
              </a:rPr>
              <a:t> Especially in this era of reduced travel, video has the ability to increase the trust we build without  </a:t>
            </a:r>
          </a:p>
          <a:p>
            <a:pPr>
              <a:lnSpc>
                <a:spcPct val="80000"/>
              </a:lnSpc>
            </a:pPr>
            <a:r>
              <a:rPr lang="en-US" sz="1100" b="1" dirty="0" smtClean="0">
                <a:latin typeface="Arial" charset="0"/>
              </a:rPr>
              <a:t> Video will be a transformative element </a:t>
            </a:r>
            <a:r>
              <a:rPr lang="en-US" sz="1100" dirty="0" smtClean="0">
                <a:latin typeface="Arial" charset="0"/>
              </a:rPr>
              <a:t>that will become as easy to use as documents are today – as easy to create, publish, search and repurpose.  </a:t>
            </a:r>
          </a:p>
          <a:p>
            <a:pPr>
              <a:lnSpc>
                <a:spcPct val="80000"/>
              </a:lnSpc>
            </a:pPr>
            <a:r>
              <a:rPr lang="en-US" sz="1100" dirty="0" smtClean="0">
                <a:latin typeface="Arial" charset="0"/>
              </a:rPr>
              <a:t> And Cisco will be enabling video throughout our portfolio, not just as end points.</a:t>
            </a:r>
            <a:br>
              <a:rPr lang="en-US" sz="1100" dirty="0" smtClean="0">
                <a:latin typeface="Arial" charset="0"/>
              </a:rPr>
            </a:br>
            <a:endParaRPr lang="en-US" sz="1100" dirty="0" smtClean="0">
              <a:latin typeface="Arial" charset="0"/>
            </a:endParaRPr>
          </a:p>
          <a:p>
            <a:pPr>
              <a:lnSpc>
                <a:spcPct val="80000"/>
              </a:lnSpc>
            </a:pPr>
            <a:r>
              <a:rPr lang="en-US" sz="1100" dirty="0" smtClean="0">
                <a:latin typeface="Arial" charset="0"/>
              </a:rPr>
              <a:t> Next, we believe social software will change the way business works.</a:t>
            </a:r>
          </a:p>
          <a:p>
            <a:pPr>
              <a:lnSpc>
                <a:spcPct val="80000"/>
              </a:lnSpc>
            </a:pPr>
            <a:r>
              <a:rPr lang="en-US" sz="1100" dirty="0" smtClean="0">
                <a:latin typeface="Arial" charset="0"/>
              </a:rPr>
              <a:t> As human beings, we have a natural tendency to build relationships and seek others with like minded interests; we want to share information, broadcast our preferences and contribute our expertise. </a:t>
            </a:r>
          </a:p>
          <a:p>
            <a:pPr>
              <a:lnSpc>
                <a:spcPct val="80000"/>
              </a:lnSpc>
            </a:pPr>
            <a:r>
              <a:rPr lang="en-US" sz="1100" dirty="0" smtClean="0">
                <a:latin typeface="Arial" charset="0"/>
              </a:rPr>
              <a:t>Social networking has surpassed personal email as the fourth most popular online activity </a:t>
            </a:r>
          </a:p>
          <a:p>
            <a:pPr>
              <a:lnSpc>
                <a:spcPct val="80000"/>
              </a:lnSpc>
            </a:pPr>
            <a:r>
              <a:rPr lang="en-US" sz="1100" dirty="0" smtClean="0">
                <a:latin typeface="Arial" charset="0"/>
              </a:rPr>
              <a:t>It’s growing twice as fast as any of the three sectors ahead of it (search, portals, PC SW).</a:t>
            </a:r>
          </a:p>
          <a:p>
            <a:pPr>
              <a:lnSpc>
                <a:spcPct val="80000"/>
              </a:lnSpc>
            </a:pPr>
            <a:r>
              <a:rPr lang="en-US" sz="1100" dirty="0" smtClean="0">
                <a:latin typeface="Arial" charset="0"/>
              </a:rPr>
              <a:t>So how does this translate to the business world? </a:t>
            </a:r>
          </a:p>
          <a:p>
            <a:pPr>
              <a:lnSpc>
                <a:spcPct val="80000"/>
              </a:lnSpc>
            </a:pPr>
            <a:r>
              <a:rPr lang="en-US" sz="1100" dirty="0" smtClean="0">
                <a:latin typeface="Arial" charset="0"/>
              </a:rPr>
              <a:t>The rigidly structured, </a:t>
            </a:r>
            <a:r>
              <a:rPr lang="en-US" sz="1100" dirty="0" err="1" smtClean="0">
                <a:latin typeface="Arial" charset="0"/>
              </a:rPr>
              <a:t>silo’d</a:t>
            </a:r>
            <a:r>
              <a:rPr lang="en-US" sz="1100" dirty="0" smtClean="0">
                <a:latin typeface="Arial" charset="0"/>
              </a:rPr>
              <a:t> teams that were traditionally put in place in most enterprises will give way to more fluid, ad-hoc communities.</a:t>
            </a:r>
          </a:p>
          <a:p>
            <a:pPr>
              <a:lnSpc>
                <a:spcPct val="80000"/>
              </a:lnSpc>
            </a:pPr>
            <a:r>
              <a:rPr lang="en-US" sz="1100" dirty="0" smtClean="0">
                <a:latin typeface="Arial" charset="0"/>
              </a:rPr>
              <a:t>Companies will increasingly rely on </a:t>
            </a:r>
            <a:r>
              <a:rPr lang="en-US" sz="1100" b="1" dirty="0" smtClean="0">
                <a:latin typeface="Arial" charset="0"/>
              </a:rPr>
              <a:t>“</a:t>
            </a:r>
            <a:r>
              <a:rPr lang="en-US" sz="1100" dirty="0" smtClean="0">
                <a:latin typeface="Arial" charset="0"/>
              </a:rPr>
              <a:t>clusters of experts” to get critical projects completed. These groups will form dynamically to achieve a shared outcome.</a:t>
            </a:r>
          </a:p>
          <a:p>
            <a:pPr>
              <a:lnSpc>
                <a:spcPct val="80000"/>
              </a:lnSpc>
            </a:pPr>
            <a:r>
              <a:rPr lang="en-US" sz="1100" dirty="0" smtClean="0">
                <a:latin typeface="Arial" charset="0"/>
              </a:rPr>
              <a:t>This self-organizing cycle repeats itself as needed.  It is efficient, agile, and produces quick results since experts are drawn to projects rather than assigned top down. </a:t>
            </a:r>
          </a:p>
          <a:p>
            <a:pPr>
              <a:lnSpc>
                <a:spcPct val="80000"/>
              </a:lnSpc>
            </a:pPr>
            <a:r>
              <a:rPr lang="en-US" sz="1100" dirty="0" smtClean="0">
                <a:latin typeface="Arial" charset="0"/>
              </a:rPr>
              <a:t>In the future, people may be dynamically tagged with specific expertise based on their activity in the network – for instance; what applications they work in, which websites they visit, etc. </a:t>
            </a:r>
          </a:p>
          <a:p>
            <a:pPr>
              <a:lnSpc>
                <a:spcPct val="80000"/>
              </a:lnSpc>
            </a:pPr>
            <a:r>
              <a:rPr lang="en-US" sz="1100" dirty="0" smtClean="0">
                <a:latin typeface="Arial" charset="0"/>
              </a:rPr>
              <a:t>Cisco will deliver </a:t>
            </a:r>
            <a:r>
              <a:rPr lang="en-US" sz="1100" b="1" dirty="0" smtClean="0">
                <a:latin typeface="Arial" charset="0"/>
              </a:rPr>
              <a:t>Enterprise Social Software</a:t>
            </a:r>
            <a:r>
              <a:rPr lang="en-US" sz="1100" dirty="0" smtClean="0">
                <a:latin typeface="Arial" charset="0"/>
              </a:rPr>
              <a:t> with the ease of use, speed and ubiquity that social networks offer in the consumer world – combined with – the security, availability, quality of service, and reliability required by the enterprise.</a:t>
            </a:r>
          </a:p>
          <a:p>
            <a:pPr eaLnBrk="1" hangingPunct="1">
              <a:lnSpc>
                <a:spcPct val="70000"/>
              </a:lnSpc>
              <a:buFontTx/>
              <a:buNone/>
            </a:pPr>
            <a:r>
              <a:rPr lang="en-US" sz="1100" dirty="0" smtClean="0">
                <a:latin typeface="Arial" charset="0"/>
              </a:rPr>
              <a:t> </a:t>
            </a:r>
          </a:p>
          <a:p>
            <a:pPr>
              <a:lnSpc>
                <a:spcPct val="80000"/>
              </a:lnSpc>
            </a:pPr>
            <a:r>
              <a:rPr lang="en-US" sz="1100" dirty="0" smtClean="0">
                <a:latin typeface="Arial" charset="0"/>
              </a:rPr>
              <a:t> And finally, enterprise and IT architects won’t be making decisions in the context of on-premise versus on-demand.  </a:t>
            </a:r>
            <a:r>
              <a:rPr lang="en-US" sz="1100" b="1" dirty="0" smtClean="0">
                <a:latin typeface="Arial" charset="0"/>
              </a:rPr>
              <a:t>Flexible deployment models </a:t>
            </a:r>
            <a:r>
              <a:rPr lang="en-US" sz="1100" dirty="0" smtClean="0">
                <a:latin typeface="Arial" charset="0"/>
              </a:rPr>
              <a:t>are required based on the company, their IT resources and priorities.</a:t>
            </a:r>
          </a:p>
          <a:p>
            <a:pPr>
              <a:lnSpc>
                <a:spcPct val="80000"/>
              </a:lnSpc>
            </a:pPr>
            <a:r>
              <a:rPr lang="en-US" sz="1100" dirty="0" smtClean="0">
                <a:latin typeface="Arial" charset="0"/>
              </a:rPr>
              <a:t> In fact both the enterprise network and the cloud will play integral roles in enabling a comprehensive collaboration platform – especially inter-company collaboration.</a:t>
            </a:r>
          </a:p>
          <a:p>
            <a:pPr>
              <a:lnSpc>
                <a:spcPct val="80000"/>
              </a:lnSpc>
            </a:pPr>
            <a:r>
              <a:rPr lang="en-US" sz="1100" dirty="0" smtClean="0">
                <a:latin typeface="Arial" charset="0"/>
              </a:rPr>
              <a:t> Our vision at the infrastructure layer is to blend the best of both worlds. To couple the robustness, security and performance of the enterprise network with the openness and flexibility of the Cisco WebEx Collaboration Cloud. </a:t>
            </a:r>
            <a:br>
              <a:rPr lang="en-US" sz="1100" dirty="0" smtClean="0">
                <a:latin typeface="Arial" charset="0"/>
              </a:rPr>
            </a:br>
            <a:endParaRPr lang="en-US" sz="1100" dirty="0" smtClean="0">
              <a:latin typeface="Arial" charset="0"/>
            </a:endParaRPr>
          </a:p>
          <a:p>
            <a:pPr>
              <a:lnSpc>
                <a:spcPct val="80000"/>
              </a:lnSpc>
            </a:pPr>
            <a:r>
              <a:rPr lang="en-US" sz="1100" dirty="0" smtClean="0">
                <a:latin typeface="Arial" charset="0"/>
              </a:rPr>
              <a:t> Last, we believe that all of these must be brought together into an </a:t>
            </a:r>
            <a:r>
              <a:rPr lang="en-US" sz="1100" b="1" dirty="0" smtClean="0">
                <a:latin typeface="Arial" charset="0"/>
              </a:rPr>
              <a:t>integrated experience</a:t>
            </a:r>
            <a:r>
              <a:rPr lang="en-US" sz="1100" dirty="0" smtClean="0">
                <a:latin typeface="Arial" charset="0"/>
              </a:rPr>
              <a:t>.  One that addresses ALL of the essential elements of collaboration I just discussed. </a:t>
            </a:r>
          </a:p>
          <a:p>
            <a:pPr>
              <a:lnSpc>
                <a:spcPct val="80000"/>
              </a:lnSpc>
            </a:pPr>
            <a:r>
              <a:rPr lang="en-US" sz="1100" dirty="0" smtClean="0">
                <a:latin typeface="Arial" charset="0"/>
              </a:rPr>
              <a:t> Solutions that focus on just one or a few of these elements will not be effective.</a:t>
            </a:r>
          </a:p>
          <a:p>
            <a:pPr>
              <a:lnSpc>
                <a:spcPct val="80000"/>
              </a:lnSpc>
            </a:pPr>
            <a:r>
              <a:rPr lang="en-US" sz="1100" dirty="0" smtClean="0">
                <a:latin typeface="Arial" charset="0"/>
              </a:rPr>
              <a:t> Whether we’re talking about the customer experience in a retail store, the experience in financial services, the forklift operator’s experience in manufacturing, or the doctor/nurse/patient experience in healthcare – </a:t>
            </a:r>
            <a:r>
              <a:rPr lang="en-US" sz="1100" b="1" dirty="0" smtClean="0">
                <a:latin typeface="Arial" charset="0"/>
              </a:rPr>
              <a:t>our vision for collaboration is not just to optimize business processes, but rather to enable new and better experiences that translate to tangible and differentiated business value.</a:t>
            </a:r>
          </a:p>
          <a:p>
            <a:pPr>
              <a:lnSpc>
                <a:spcPct val="80000"/>
              </a:lnSpc>
              <a:buFontTx/>
              <a:buNone/>
            </a:pPr>
            <a:endParaRPr lang="en-US" sz="1100" b="1" dirty="0" smtClean="0">
              <a:latin typeface="Arial" charset="0"/>
            </a:endParaRPr>
          </a:p>
          <a:p>
            <a:pPr>
              <a:lnSpc>
                <a:spcPct val="80000"/>
              </a:lnSpc>
            </a:pPr>
            <a:r>
              <a:rPr lang="en-US" sz="1100" b="1" dirty="0" smtClean="0">
                <a:latin typeface="Arial" charset="0"/>
              </a:rPr>
              <a:t> </a:t>
            </a:r>
            <a:r>
              <a:rPr lang="en-US" sz="1100" b="1" u="sng" dirty="0" smtClean="0">
                <a:latin typeface="Arial" charset="0"/>
              </a:rPr>
              <a:t>Transition</a:t>
            </a:r>
            <a:r>
              <a:rPr lang="en-US" sz="1100" b="1" dirty="0" smtClean="0">
                <a:latin typeface="Arial" charset="0"/>
              </a:rPr>
              <a:t>:  </a:t>
            </a:r>
            <a:r>
              <a:rPr lang="en-US" sz="1100" dirty="0" smtClean="0">
                <a:latin typeface="Arial" charset="0"/>
              </a:rPr>
              <a:t>Before I describe why Cisco is best positioned to deliver collaborative solutions that meet these requirements, let me first update you on Cisco’s collaboration portfolio – including some exciting new entrants.</a:t>
            </a:r>
          </a:p>
          <a:p>
            <a:pPr>
              <a:lnSpc>
                <a:spcPct val="80000"/>
              </a:lnSpc>
              <a:buFontTx/>
              <a:buNone/>
            </a:pPr>
            <a:endParaRPr lang="en-US" sz="1100" dirty="0" smtClean="0">
              <a:latin typeface="Arial" charset="0"/>
            </a:endParaRPr>
          </a:p>
          <a:p>
            <a:pPr>
              <a:lnSpc>
                <a:spcPct val="80000"/>
              </a:lnSpc>
              <a:buFontTx/>
              <a:buNone/>
            </a:pPr>
            <a:endParaRPr lang="en-US" sz="1100" dirty="0" smtClean="0">
              <a:latin typeface="Arial" charset="0"/>
            </a:endParaRPr>
          </a:p>
          <a:p>
            <a:pPr>
              <a:lnSpc>
                <a:spcPct val="80000"/>
              </a:lnSpc>
            </a:pPr>
            <a:endParaRPr lang="en-US" sz="1100" dirty="0" smtClean="0">
              <a:latin typeface="Arial" charset="0"/>
            </a:endParaRPr>
          </a:p>
        </p:txBody>
      </p:sp>
      <p:sp>
        <p:nvSpPr>
          <p:cNvPr id="39940" name="Slide Number Placeholder 3"/>
          <p:cNvSpPr>
            <a:spLocks noGrp="1"/>
          </p:cNvSpPr>
          <p:nvPr>
            <p:ph type="sldNum" sz="quarter" idx="5"/>
          </p:nvPr>
        </p:nvSpPr>
        <p:spPr>
          <a:noFill/>
        </p:spPr>
        <p:txBody>
          <a:bodyPr/>
          <a:lstStyle/>
          <a:p>
            <a:fld id="{2AAA5E61-AA18-4507-B517-31C8B76288A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a:fld id="{212DF0C4-DDA0-42AD-A73B-EE08F7470996}" type="slidenum">
              <a:rPr lang="en-US" sz="1200">
                <a:solidFill>
                  <a:srgbClr val="000000"/>
                </a:solidFill>
              </a:rPr>
              <a:pPr algn="r"/>
              <a:t>4</a:t>
            </a:fld>
            <a:endParaRPr lang="en-US" sz="1200" dirty="0">
              <a:solidFill>
                <a:srgbClr val="000000"/>
              </a:solidFill>
            </a:endParaRPr>
          </a:p>
        </p:txBody>
      </p:sp>
      <p:sp>
        <p:nvSpPr>
          <p:cNvPr id="41987"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21" tIns="45712" rIns="91421" bIns="45712" anchor="b"/>
          <a:lstStyle/>
          <a:p>
            <a:pPr algn="r"/>
            <a:fld id="{3BDD5978-EEA7-4327-B71F-B053035B1A89}" type="slidenum">
              <a:rPr lang="en-US" sz="1200">
                <a:solidFill>
                  <a:srgbClr val="000000"/>
                </a:solidFill>
              </a:rPr>
              <a:pPr algn="r"/>
              <a:t>4</a:t>
            </a:fld>
            <a:endParaRPr lang="en-US" sz="1200" dirty="0">
              <a:solidFill>
                <a:srgbClr val="000000"/>
              </a:solidFill>
            </a:endParaRPr>
          </a:p>
        </p:txBody>
      </p:sp>
      <p:sp>
        <p:nvSpPr>
          <p:cNvPr id="41988" name="Rectangle 2"/>
          <p:cNvSpPr>
            <a:spLocks noGrp="1" noRot="1" noChangeAspect="1" noChangeArrowheads="1" noTextEdit="1"/>
          </p:cNvSpPr>
          <p:nvPr>
            <p:ph type="sldImg"/>
          </p:nvPr>
        </p:nvSpPr>
        <p:spPr>
          <a:xfrm>
            <a:off x="854144" y="242030"/>
            <a:ext cx="5205620" cy="3925549"/>
          </a:xfrm>
          <a:ln/>
        </p:spPr>
      </p:sp>
      <p:sp>
        <p:nvSpPr>
          <p:cNvPr id="41989" name="Rectangle 3"/>
          <p:cNvSpPr>
            <a:spLocks noGrp="1" noChangeArrowheads="1"/>
          </p:cNvSpPr>
          <p:nvPr>
            <p:ph type="body" idx="1"/>
          </p:nvPr>
        </p:nvSpPr>
        <p:spPr>
          <a:xfrm>
            <a:off x="751647" y="4304988"/>
            <a:ext cx="5350048" cy="4184754"/>
          </a:xfrm>
          <a:noFill/>
          <a:ln/>
        </p:spPr>
        <p:txBody>
          <a:bodyPr lIns="91421" tIns="45712" rIns="91421" bIns="45712"/>
          <a:lstStyle/>
          <a:p>
            <a:pPr defTabSz="895743">
              <a:spcBef>
                <a:spcPct val="0"/>
              </a:spcBef>
            </a:pPr>
            <a:r>
              <a:rPr lang="en-US" dirty="0" smtClean="0">
                <a:latin typeface="Arial" charset="0"/>
              </a:rPr>
              <a:t>I’d like to discuss briefly Cisco’s broad collaboration portfolio.</a:t>
            </a:r>
          </a:p>
          <a:p>
            <a:pPr defTabSz="895743">
              <a:spcBef>
                <a:spcPct val="0"/>
              </a:spcBef>
            </a:pPr>
            <a:r>
              <a:rPr lang="en-US" dirty="0" smtClean="0">
                <a:latin typeface="Arial" charset="0"/>
              </a:rPr>
              <a:t> </a:t>
            </a:r>
          </a:p>
          <a:p>
            <a:pPr defTabSz="895743">
              <a:spcBef>
                <a:spcPct val="0"/>
              </a:spcBef>
            </a:pPr>
            <a:r>
              <a:rPr lang="en-US" dirty="0" smtClean="0">
                <a:latin typeface="Arial" charset="0"/>
              </a:rPr>
              <a:t> What you probably know Cisco well for is the communications area of our portfolio.  We pioneered </a:t>
            </a:r>
            <a:r>
              <a:rPr lang="en-US" i="1" u="sng" dirty="0" smtClean="0">
                <a:latin typeface="Arial" charset="0"/>
              </a:rPr>
              <a:t>IP communications </a:t>
            </a:r>
            <a:r>
              <a:rPr lang="en-US" dirty="0" smtClean="0">
                <a:latin typeface="Arial" charset="0"/>
              </a:rPr>
              <a:t>and today are the market leader with a broad range of end points and applications.    We’ve extended our portfolio into </a:t>
            </a:r>
            <a:r>
              <a:rPr lang="en-US" i="1" u="sng" dirty="0" smtClean="0">
                <a:latin typeface="Arial" charset="0"/>
              </a:rPr>
              <a:t>mobile applications</a:t>
            </a:r>
            <a:r>
              <a:rPr lang="en-US" dirty="0" smtClean="0">
                <a:latin typeface="Arial" charset="0"/>
              </a:rPr>
              <a:t>, bringing control and management for IT and a better experience for end users to the most popular business smart phones on the market from RIM, Nokia, Apple, and Windows Mobile.</a:t>
            </a:r>
          </a:p>
          <a:p>
            <a:pPr defTabSz="895743">
              <a:spcBef>
                <a:spcPct val="0"/>
              </a:spcBef>
            </a:pPr>
            <a:r>
              <a:rPr lang="en-US" dirty="0" smtClean="0">
                <a:latin typeface="Arial" charset="0"/>
              </a:rPr>
              <a:t> Extending from that, we’ve grown into </a:t>
            </a:r>
            <a:r>
              <a:rPr lang="en-US" i="1" u="sng" dirty="0" smtClean="0">
                <a:latin typeface="Arial" charset="0"/>
              </a:rPr>
              <a:t>contact center solutions – Customer Care</a:t>
            </a:r>
            <a:r>
              <a:rPr lang="en-US" dirty="0" smtClean="0">
                <a:latin typeface="Arial" charset="0"/>
              </a:rPr>
              <a:t> – where we are innovating by bringing social networking capabilities into customer service.  </a:t>
            </a:r>
          </a:p>
          <a:p>
            <a:pPr defTabSz="895743">
              <a:spcBef>
                <a:spcPct val="0"/>
              </a:spcBef>
            </a:pPr>
            <a:r>
              <a:rPr lang="en-US" i="1" u="sng" dirty="0" err="1" smtClean="0">
                <a:latin typeface="Arial" charset="0"/>
              </a:rPr>
              <a:t>TelePresence</a:t>
            </a:r>
            <a:r>
              <a:rPr lang="en-US" dirty="0" smtClean="0">
                <a:latin typeface="Arial" charset="0"/>
              </a:rPr>
              <a:t> is the latest addition to our real time communications portfolio.  Here we are driving the same innovation as we did with voice, at scale and with the same reliability, into the most lifelike video conferencing on the market.</a:t>
            </a:r>
            <a:br>
              <a:rPr lang="en-US" dirty="0" smtClean="0">
                <a:latin typeface="Arial" charset="0"/>
              </a:rPr>
            </a:br>
            <a:r>
              <a:rPr lang="en-US" dirty="0" smtClean="0">
                <a:latin typeface="Arial" charset="0"/>
              </a:rPr>
              <a:t>  </a:t>
            </a:r>
          </a:p>
          <a:p>
            <a:pPr defTabSz="895743">
              <a:spcBef>
                <a:spcPct val="0"/>
              </a:spcBef>
            </a:pPr>
            <a:r>
              <a:rPr lang="en-US" dirty="0" smtClean="0">
                <a:latin typeface="Arial" charset="0"/>
              </a:rPr>
              <a:t>What you may not be familiar with is the breadth and depth of our collaborative applications.</a:t>
            </a:r>
            <a:br>
              <a:rPr lang="en-US" dirty="0" smtClean="0">
                <a:latin typeface="Arial" charset="0"/>
              </a:rPr>
            </a:br>
            <a:endParaRPr lang="en-US" dirty="0" smtClean="0">
              <a:latin typeface="Arial" charset="0"/>
            </a:endParaRPr>
          </a:p>
          <a:p>
            <a:pPr defTabSz="895743">
              <a:spcBef>
                <a:spcPct val="0"/>
              </a:spcBef>
            </a:pPr>
            <a:r>
              <a:rPr lang="en-US" dirty="0" smtClean="0">
                <a:latin typeface="Arial" charset="0"/>
              </a:rPr>
              <a:t>Beginning with </a:t>
            </a:r>
            <a:r>
              <a:rPr lang="en-US" i="1" u="sng" dirty="0" smtClean="0">
                <a:latin typeface="Arial" charset="0"/>
              </a:rPr>
              <a:t>conferencing</a:t>
            </a:r>
            <a:r>
              <a:rPr lang="en-US" dirty="0" smtClean="0">
                <a:latin typeface="Arial" charset="0"/>
              </a:rPr>
              <a:t>, you may be familiar with the solutions available through our Unified Communications portfolio, providing on premise solutions for voice and video conferencing.  Adding to these capabilities, Cisco acquired </a:t>
            </a:r>
            <a:r>
              <a:rPr lang="en-US" dirty="0" err="1" smtClean="0">
                <a:latin typeface="Arial" charset="0"/>
              </a:rPr>
              <a:t>Webex</a:t>
            </a:r>
            <a:r>
              <a:rPr lang="en-US" dirty="0" smtClean="0">
                <a:latin typeface="Arial" charset="0"/>
              </a:rPr>
              <a:t> – the online web conferencing market leader several years ago.  Today, Cisco </a:t>
            </a:r>
            <a:r>
              <a:rPr lang="en-US" dirty="0" err="1" smtClean="0">
                <a:latin typeface="Arial" charset="0"/>
              </a:rPr>
              <a:t>Webex</a:t>
            </a:r>
            <a:r>
              <a:rPr lang="en-US" dirty="0" smtClean="0">
                <a:latin typeface="Arial" charset="0"/>
              </a:rPr>
              <a:t> remains the market leader with over 20 million meetings hosted a month on the Cisco </a:t>
            </a:r>
            <a:r>
              <a:rPr lang="en-US" dirty="0" err="1" smtClean="0">
                <a:latin typeface="Arial" charset="0"/>
              </a:rPr>
              <a:t>Webex</a:t>
            </a:r>
            <a:r>
              <a:rPr lang="en-US" dirty="0" smtClean="0">
                <a:latin typeface="Arial" charset="0"/>
              </a:rPr>
              <a:t> Collaboration cloud. </a:t>
            </a:r>
            <a:br>
              <a:rPr lang="en-US" dirty="0" smtClean="0">
                <a:latin typeface="Arial" charset="0"/>
              </a:rPr>
            </a:br>
            <a:endParaRPr lang="en-US" dirty="0" smtClean="0">
              <a:latin typeface="Arial" charset="0"/>
            </a:endParaRPr>
          </a:p>
          <a:p>
            <a:pPr defTabSz="895743">
              <a:spcBef>
                <a:spcPct val="0"/>
              </a:spcBef>
            </a:pPr>
            <a:r>
              <a:rPr lang="en-US" dirty="0" smtClean="0">
                <a:latin typeface="Arial" charset="0"/>
              </a:rPr>
              <a:t>Next in our collaborative application portfolio is </a:t>
            </a:r>
            <a:r>
              <a:rPr lang="en-US" i="1" u="sng" dirty="0" smtClean="0">
                <a:latin typeface="Arial" charset="0"/>
              </a:rPr>
              <a:t>messaging</a:t>
            </a:r>
            <a:r>
              <a:rPr lang="en-US" dirty="0" smtClean="0">
                <a:latin typeface="Arial" charset="0"/>
              </a:rPr>
              <a:t>.  Just under a year ago, Cisco acquired Jabber and </a:t>
            </a:r>
            <a:r>
              <a:rPr lang="en-US" dirty="0" err="1" smtClean="0">
                <a:latin typeface="Arial" charset="0"/>
              </a:rPr>
              <a:t>Postpath</a:t>
            </a:r>
            <a:r>
              <a:rPr lang="en-US" dirty="0" smtClean="0">
                <a:latin typeface="Arial" charset="0"/>
              </a:rPr>
              <a:t>.  Through our IP communications portfolio, we’ve supported messaging for many years around voicemail and presence.  Jabber, the originator and leader in the open XMPP protocol, extends much richer presence capabilities into any application. We’re integrating Jabber into both our on premise and </a:t>
            </a:r>
            <a:r>
              <a:rPr lang="en-US" dirty="0" err="1" smtClean="0">
                <a:latin typeface="Arial" charset="0"/>
              </a:rPr>
              <a:t>SaaS</a:t>
            </a:r>
            <a:r>
              <a:rPr lang="en-US" dirty="0" smtClean="0">
                <a:latin typeface="Arial" charset="0"/>
              </a:rPr>
              <a:t> offerings.  </a:t>
            </a:r>
          </a:p>
          <a:p>
            <a:pPr defTabSz="895743">
              <a:spcBef>
                <a:spcPct val="0"/>
              </a:spcBef>
            </a:pPr>
            <a:r>
              <a:rPr lang="en-US" dirty="0" smtClean="0">
                <a:latin typeface="Arial" charset="0"/>
              </a:rPr>
              <a:t>Cisco’s latest entry in </a:t>
            </a:r>
            <a:r>
              <a:rPr lang="en-US" i="1" u="sng" dirty="0" smtClean="0">
                <a:latin typeface="Arial" charset="0"/>
              </a:rPr>
              <a:t>messaging</a:t>
            </a:r>
            <a:r>
              <a:rPr lang="en-US" dirty="0" smtClean="0">
                <a:latin typeface="Arial" charset="0"/>
              </a:rPr>
              <a:t> is hosted email.  Through our acquisition of </a:t>
            </a:r>
            <a:r>
              <a:rPr lang="en-US" dirty="0" err="1" smtClean="0">
                <a:latin typeface="Arial" charset="0"/>
              </a:rPr>
              <a:t>Postpath</a:t>
            </a:r>
            <a:r>
              <a:rPr lang="en-US" dirty="0" smtClean="0">
                <a:latin typeface="Arial" charset="0"/>
              </a:rPr>
              <a:t>, Cisco will offer plug compatible hosted email, providing the same experience as Microsoft but with the cost efficiencies of the cloud.</a:t>
            </a:r>
            <a:br>
              <a:rPr lang="en-US" dirty="0" smtClean="0">
                <a:latin typeface="Arial" charset="0"/>
              </a:rPr>
            </a:br>
            <a:endParaRPr lang="en-US" dirty="0" smtClean="0">
              <a:latin typeface="Arial" charset="0"/>
            </a:endParaRPr>
          </a:p>
          <a:p>
            <a:pPr defTabSz="895743">
              <a:spcBef>
                <a:spcPct val="0"/>
              </a:spcBef>
            </a:pPr>
            <a:r>
              <a:rPr lang="en-US" dirty="0" smtClean="0">
                <a:latin typeface="Arial" charset="0"/>
              </a:rPr>
              <a:t>And now this November, Cisco adds three new offers in </a:t>
            </a:r>
            <a:r>
              <a:rPr lang="en-US" i="1" u="sng" dirty="0" smtClean="0">
                <a:latin typeface="Arial" charset="0"/>
              </a:rPr>
              <a:t>enterprise social software</a:t>
            </a:r>
            <a:r>
              <a:rPr lang="en-US" dirty="0" smtClean="0">
                <a:latin typeface="Arial" charset="0"/>
              </a:rPr>
              <a:t>.  We’ve heard from many of you that employees are using tools like </a:t>
            </a:r>
            <a:r>
              <a:rPr lang="en-US" dirty="0" err="1" smtClean="0">
                <a:latin typeface="Arial" charset="0"/>
              </a:rPr>
              <a:t>Facebook</a:t>
            </a:r>
            <a:r>
              <a:rPr lang="en-US" dirty="0" smtClean="0">
                <a:latin typeface="Arial" charset="0"/>
              </a:rPr>
              <a:t> and YouTube not just to connect with friends and family, but increasingly to collaborate in the work world.  And many in IT have had no choice but to block these applications to prevent security and compliance breaches.  But now the business is asking how these types of capabilities can be brought back.  New applications from Cisco bring similar capabilities of YouTube and </a:t>
            </a:r>
            <a:r>
              <a:rPr lang="en-US" dirty="0" err="1" smtClean="0">
                <a:latin typeface="Arial" charset="0"/>
              </a:rPr>
              <a:t>Facebook</a:t>
            </a:r>
            <a:r>
              <a:rPr lang="en-US" dirty="0" smtClean="0">
                <a:latin typeface="Arial" charset="0"/>
              </a:rPr>
              <a:t> to your users, but with the integration, security and management needed by IT.  </a:t>
            </a:r>
          </a:p>
          <a:p>
            <a:pPr defTabSz="895743">
              <a:spcBef>
                <a:spcPct val="0"/>
              </a:spcBef>
            </a:pPr>
            <a:endParaRPr lang="en-US" dirty="0" smtClean="0">
              <a:latin typeface="Arial" charset="0"/>
            </a:endParaRPr>
          </a:p>
          <a:p>
            <a:pPr defTabSz="895743">
              <a:spcBef>
                <a:spcPct val="0"/>
              </a:spcBef>
            </a:pPr>
            <a:r>
              <a:rPr lang="en-US" b="1" u="sng" dirty="0" smtClean="0">
                <a:latin typeface="Arial" charset="0"/>
              </a:rPr>
              <a:t>Transition:</a:t>
            </a:r>
            <a:r>
              <a:rPr lang="en-US" dirty="0" smtClean="0">
                <a:latin typeface="Arial" charset="0"/>
              </a:rPr>
              <a:t>  I hope you now have a good sense of the breadth and range of Cisco’s collaboration portfolio, and that we are well positioned to meet both what is considered the traditional collaborative applications as well as the communications applications.  What makes Cisco unique as a collaboration partner is our ability to bring these solutions together and deliver new collaboration experiences.  </a:t>
            </a:r>
          </a:p>
          <a:p>
            <a:pPr defTabSz="895743">
              <a:spcBef>
                <a:spcPct val="0"/>
              </a:spcBef>
            </a:pPr>
            <a:endParaRPr lang="en-US" dirty="0" smtClean="0">
              <a:latin typeface="Arial" charset="0"/>
            </a:endParaRPr>
          </a:p>
          <a:p>
            <a:pPr defTabSz="895743">
              <a:spcBef>
                <a:spcPct val="0"/>
              </a:spcBef>
            </a:pP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xfrm>
            <a:off x="685800" y="685800"/>
            <a:ext cx="5486400" cy="3429000"/>
          </a:xfrm>
          <a:ln/>
        </p:spPr>
      </p:sp>
      <p:sp>
        <p:nvSpPr>
          <p:cNvPr id="103426"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64A23FFE-0544-426F-B977-4B01E7E5CDC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xfrm>
            <a:off x="685800" y="685800"/>
            <a:ext cx="5486400" cy="3429000"/>
          </a:xfrm>
          <a:ln/>
        </p:spPr>
      </p:sp>
      <p:sp>
        <p:nvSpPr>
          <p:cNvPr id="103426"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64A23FFE-0544-426F-B977-4B01E7E5CDC7}"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7" y="254000"/>
            <a:ext cx="2035175" cy="39899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40" y="254000"/>
            <a:ext cx="5957887" cy="39899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3752" y="1333501"/>
            <a:ext cx="3641725"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333501"/>
            <a:ext cx="3641725"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0638" y="254001"/>
            <a:ext cx="1858962" cy="48511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3750" y="254001"/>
            <a:ext cx="5424488" cy="4851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9" y="1270001"/>
            <a:ext cx="3894137" cy="297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270001"/>
            <a:ext cx="3894138" cy="297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7" y="254001"/>
            <a:ext cx="2035175" cy="3992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40" y="254001"/>
            <a:ext cx="5957887" cy="3992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9" y="1267355"/>
            <a:ext cx="3894137" cy="297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267355"/>
            <a:ext cx="3894138" cy="297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55638" y="254000"/>
            <a:ext cx="8145462" cy="698500"/>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smtClean="0"/>
              <a:t>Click to edit Master title style</a:t>
            </a:r>
          </a:p>
        </p:txBody>
      </p:sp>
      <p:sp>
        <p:nvSpPr>
          <p:cNvPr id="13315" name="Rectangle 140"/>
          <p:cNvSpPr>
            <a:spLocks noGrp="1" noChangeArrowheads="1"/>
          </p:cNvSpPr>
          <p:nvPr>
            <p:ph type="body" idx="1"/>
          </p:nvPr>
        </p:nvSpPr>
        <p:spPr bwMode="auto">
          <a:xfrm>
            <a:off x="655640" y="1267355"/>
            <a:ext cx="7940675" cy="2976562"/>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a:solidFill>
            <a:schemeClr val="tx1"/>
          </a:solidFill>
          <a:latin typeface="+mj-lt"/>
          <a:ea typeface="MS PGothic" pitchFamily="34" charset="-128"/>
          <a:cs typeface="MS PGothic"/>
        </a:defRPr>
      </a:lvl1pPr>
      <a:lvl2pPr algn="l" defTabSz="814388" rtl="0" eaLnBrk="0" fontAlgn="base" hangingPunct="0">
        <a:lnSpc>
          <a:spcPct val="90000"/>
        </a:lnSpc>
        <a:spcBef>
          <a:spcPct val="0"/>
        </a:spcBef>
        <a:spcAft>
          <a:spcPct val="0"/>
        </a:spcAft>
        <a:defRPr sz="3200">
          <a:solidFill>
            <a:schemeClr val="tx1"/>
          </a:solidFill>
          <a:latin typeface="Arial" pitchFamily="34" charset="0"/>
          <a:ea typeface="MS PGothic" pitchFamily="34" charset="-128"/>
          <a:cs typeface="MS PGothic"/>
        </a:defRPr>
      </a:lvl2pPr>
      <a:lvl3pPr algn="l" defTabSz="814388" rtl="0" eaLnBrk="0" fontAlgn="base" hangingPunct="0">
        <a:lnSpc>
          <a:spcPct val="90000"/>
        </a:lnSpc>
        <a:spcBef>
          <a:spcPct val="0"/>
        </a:spcBef>
        <a:spcAft>
          <a:spcPct val="0"/>
        </a:spcAft>
        <a:defRPr sz="3200">
          <a:solidFill>
            <a:schemeClr val="tx1"/>
          </a:solidFill>
          <a:latin typeface="Arial" pitchFamily="34" charset="0"/>
          <a:ea typeface="MS PGothic" pitchFamily="34" charset="-128"/>
          <a:cs typeface="MS PGothic"/>
        </a:defRPr>
      </a:lvl3pPr>
      <a:lvl4pPr algn="l" defTabSz="814388" rtl="0" eaLnBrk="0" fontAlgn="base" hangingPunct="0">
        <a:lnSpc>
          <a:spcPct val="90000"/>
        </a:lnSpc>
        <a:spcBef>
          <a:spcPct val="0"/>
        </a:spcBef>
        <a:spcAft>
          <a:spcPct val="0"/>
        </a:spcAft>
        <a:defRPr sz="3200">
          <a:solidFill>
            <a:schemeClr val="tx1"/>
          </a:solidFill>
          <a:latin typeface="Arial" pitchFamily="34" charset="0"/>
          <a:ea typeface="MS PGothic" pitchFamily="34" charset="-128"/>
          <a:cs typeface="MS PGothic"/>
        </a:defRPr>
      </a:lvl4pPr>
      <a:lvl5pPr algn="l" defTabSz="814388" rtl="0" eaLnBrk="0" fontAlgn="base" hangingPunct="0">
        <a:lnSpc>
          <a:spcPct val="90000"/>
        </a:lnSpc>
        <a:spcBef>
          <a:spcPct val="0"/>
        </a:spcBef>
        <a:spcAft>
          <a:spcPct val="0"/>
        </a:spcAft>
        <a:defRPr sz="3200">
          <a:solidFill>
            <a:schemeClr val="tx1"/>
          </a:solidFill>
          <a:latin typeface="Arial" pitchFamily="34" charset="0"/>
          <a:ea typeface="MS PGothic" pitchFamily="34" charset="-128"/>
          <a:cs typeface="MS PGothic"/>
        </a:defRPr>
      </a:lvl5pPr>
      <a:lvl6pPr marL="457200" algn="l" defTabSz="814388"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6pPr>
      <a:lvl7pPr marL="914400" algn="l" defTabSz="814388"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7pPr>
      <a:lvl8pPr marL="1371600" algn="l" defTabSz="814388"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8pPr>
      <a:lvl9pPr marL="1828800" algn="l" defTabSz="814388"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S PGothic" pitchFamily="34" charset="-128"/>
          <a:cs typeface="MS PGothic"/>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ea typeface="MS PGothic" pitchFamily="34" charset="-128"/>
          <a:cs typeface="MS PGothic"/>
        </a:defRPr>
      </a:lvl2pPr>
      <a:lvl3pPr marL="914400" algn="l" defTabSz="814388" rtl="0" eaLnBrk="0" fontAlgn="base" hangingPunct="0">
        <a:lnSpc>
          <a:spcPct val="95000"/>
        </a:lnSpc>
        <a:spcBef>
          <a:spcPct val="35000"/>
        </a:spcBef>
        <a:spcAft>
          <a:spcPct val="0"/>
        </a:spcAft>
        <a:defRPr sz="2000">
          <a:solidFill>
            <a:schemeClr val="tx1"/>
          </a:solidFill>
          <a:latin typeface="+mn-lt"/>
          <a:ea typeface="MS PGothic" pitchFamily="34" charset="-128"/>
          <a:cs typeface="MS PGothic"/>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ea typeface="MS PGothic" pitchFamily="34" charset="-128"/>
          <a:cs typeface="MS PGothic"/>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ea typeface="MS PGothic" pitchFamily="34" charset="-128"/>
          <a:cs typeface="MS PGothic"/>
        </a:defRPr>
      </a:lvl5pPr>
      <a:lvl6pPr marL="2062163" indent="223838" algn="l" defTabSz="814388" rtl="0" eaLnBrk="0" fontAlgn="base" hangingPunct="0">
        <a:lnSpc>
          <a:spcPct val="95000"/>
        </a:lnSpc>
        <a:spcBef>
          <a:spcPct val="35000"/>
        </a:spcBef>
        <a:spcAft>
          <a:spcPct val="0"/>
        </a:spcAft>
        <a:defRPr sz="2000">
          <a:solidFill>
            <a:schemeClr val="tx1"/>
          </a:solidFill>
          <a:latin typeface="+mn-lt"/>
          <a:ea typeface="+mn-ea"/>
        </a:defRPr>
      </a:lvl6pPr>
      <a:lvl7pPr marL="2519363" indent="223838" algn="l" defTabSz="814388" rtl="0" eaLnBrk="0" fontAlgn="base" hangingPunct="0">
        <a:lnSpc>
          <a:spcPct val="95000"/>
        </a:lnSpc>
        <a:spcBef>
          <a:spcPct val="35000"/>
        </a:spcBef>
        <a:spcAft>
          <a:spcPct val="0"/>
        </a:spcAft>
        <a:defRPr sz="2000">
          <a:solidFill>
            <a:schemeClr val="tx1"/>
          </a:solidFill>
          <a:latin typeface="+mn-lt"/>
          <a:ea typeface="+mn-ea"/>
        </a:defRPr>
      </a:lvl7pPr>
      <a:lvl8pPr marL="2976563" indent="223838" algn="l" defTabSz="814388" rtl="0" eaLnBrk="0" fontAlgn="base" hangingPunct="0">
        <a:lnSpc>
          <a:spcPct val="95000"/>
        </a:lnSpc>
        <a:spcBef>
          <a:spcPct val="35000"/>
        </a:spcBef>
        <a:spcAft>
          <a:spcPct val="0"/>
        </a:spcAft>
        <a:defRPr sz="2000">
          <a:solidFill>
            <a:schemeClr val="tx1"/>
          </a:solidFill>
          <a:latin typeface="+mn-lt"/>
          <a:ea typeface="+mn-ea"/>
        </a:defRPr>
      </a:lvl8pPr>
      <a:lvl9pPr marL="3433763" indent="223838" algn="l" defTabSz="814388" rtl="0" eaLnBrk="0" fontAlgn="base" hangingPunct="0">
        <a:lnSpc>
          <a:spcPct val="95000"/>
        </a:lnSpc>
        <a:spcBef>
          <a:spcPct val="35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5602" name="Group 5"/>
          <p:cNvGrpSpPr>
            <a:grpSpLocks/>
          </p:cNvGrpSpPr>
          <p:nvPr/>
        </p:nvGrpSpPr>
        <p:grpSpPr bwMode="auto">
          <a:xfrm>
            <a:off x="2803527" y="2010834"/>
            <a:ext cx="3529013" cy="1563688"/>
            <a:chOff x="384" y="331"/>
            <a:chExt cx="912" cy="485"/>
          </a:xfrm>
        </p:grpSpPr>
        <p:sp>
          <p:nvSpPr>
            <p:cNvPr id="1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a typeface="+mn-ea"/>
                <a:cs typeface="+mn-cs"/>
              </a:endParaRPr>
            </a:p>
          </p:txBody>
        </p:sp>
        <p:sp>
          <p:nvSpPr>
            <p:cNvPr id="1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1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1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a typeface="ＭＳ Ｐゴシック" pitchFamily="-106" charset="-128"/>
                <a:cs typeface="+mn-cs"/>
              </a:endParaRPr>
            </a:p>
          </p:txBody>
        </p:sp>
      </p:grpSp>
      <p:sp>
        <p:nvSpPr>
          <p:cNvPr id="25603" name="Title Placeholder 1"/>
          <p:cNvSpPr>
            <a:spLocks noGrp="1"/>
          </p:cNvSpPr>
          <p:nvPr>
            <p:ph type="title"/>
          </p:nvPr>
        </p:nvSpPr>
        <p:spPr bwMode="auto">
          <a:xfrm>
            <a:off x="793750" y="254000"/>
            <a:ext cx="7435850" cy="6985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smtClean="0"/>
              <a:t>Slide Title Goes Here</a:t>
            </a:r>
          </a:p>
        </p:txBody>
      </p:sp>
      <p:sp>
        <p:nvSpPr>
          <p:cNvPr id="25604" name="Text Placeholder 2"/>
          <p:cNvSpPr>
            <a:spLocks noGrp="1"/>
          </p:cNvSpPr>
          <p:nvPr>
            <p:ph type="body" idx="1"/>
          </p:nvPr>
        </p:nvSpPr>
        <p:spPr bwMode="auto">
          <a:xfrm>
            <a:off x="793750" y="1333501"/>
            <a:ext cx="743585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000" b="1">
          <a:solidFill>
            <a:srgbClr val="FFFFFF"/>
          </a:solidFill>
          <a:latin typeface="+mj-lt"/>
          <a:ea typeface="MS PGothic" pitchFamily="34" charset="-128"/>
          <a:cs typeface="MS PGothic"/>
        </a:defRPr>
      </a:lvl1pPr>
      <a:lvl2pPr algn="l" rtl="0" eaLnBrk="0" fontAlgn="base" hangingPunct="0">
        <a:lnSpc>
          <a:spcPct val="90000"/>
        </a:lnSpc>
        <a:spcBef>
          <a:spcPct val="0"/>
        </a:spcBef>
        <a:spcAft>
          <a:spcPct val="0"/>
        </a:spcAft>
        <a:defRPr sz="3000" b="1">
          <a:solidFill>
            <a:srgbClr val="FFFFFF"/>
          </a:solidFill>
          <a:latin typeface="Arial" pitchFamily="34" charset="0"/>
          <a:ea typeface="MS PGothic" pitchFamily="34" charset="-128"/>
          <a:cs typeface="MS PGothic"/>
        </a:defRPr>
      </a:lvl2pPr>
      <a:lvl3pPr algn="l" rtl="0" eaLnBrk="0" fontAlgn="base" hangingPunct="0">
        <a:lnSpc>
          <a:spcPct val="90000"/>
        </a:lnSpc>
        <a:spcBef>
          <a:spcPct val="0"/>
        </a:spcBef>
        <a:spcAft>
          <a:spcPct val="0"/>
        </a:spcAft>
        <a:defRPr sz="3000" b="1">
          <a:solidFill>
            <a:srgbClr val="FFFFFF"/>
          </a:solidFill>
          <a:latin typeface="Arial" pitchFamily="34" charset="0"/>
          <a:ea typeface="MS PGothic" pitchFamily="34" charset="-128"/>
          <a:cs typeface="MS PGothic"/>
        </a:defRPr>
      </a:lvl3pPr>
      <a:lvl4pPr algn="l" rtl="0" eaLnBrk="0" fontAlgn="base" hangingPunct="0">
        <a:lnSpc>
          <a:spcPct val="90000"/>
        </a:lnSpc>
        <a:spcBef>
          <a:spcPct val="0"/>
        </a:spcBef>
        <a:spcAft>
          <a:spcPct val="0"/>
        </a:spcAft>
        <a:defRPr sz="3000" b="1">
          <a:solidFill>
            <a:srgbClr val="FFFFFF"/>
          </a:solidFill>
          <a:latin typeface="Arial" pitchFamily="34" charset="0"/>
          <a:ea typeface="MS PGothic" pitchFamily="34" charset="-128"/>
          <a:cs typeface="MS PGothic"/>
        </a:defRPr>
      </a:lvl4pPr>
      <a:lvl5pPr algn="l" rtl="0" eaLnBrk="0" fontAlgn="base" hangingPunct="0">
        <a:lnSpc>
          <a:spcPct val="90000"/>
        </a:lnSpc>
        <a:spcBef>
          <a:spcPct val="0"/>
        </a:spcBef>
        <a:spcAft>
          <a:spcPct val="0"/>
        </a:spcAft>
        <a:defRPr sz="3000" b="1">
          <a:solidFill>
            <a:srgbClr val="FFFFFF"/>
          </a:solidFill>
          <a:latin typeface="Arial" pitchFamily="34" charset="0"/>
          <a:ea typeface="MS PGothic" pitchFamily="34" charset="-128"/>
          <a:cs typeface="MS PGothic"/>
        </a:defRPr>
      </a:lvl5pPr>
      <a:lvl6pPr marL="457200" algn="l" rtl="0" eaLnBrk="0" fontAlgn="base" hangingPunct="0">
        <a:lnSpc>
          <a:spcPct val="90000"/>
        </a:lnSpc>
        <a:spcBef>
          <a:spcPct val="0"/>
        </a:spcBef>
        <a:spcAft>
          <a:spcPct val="0"/>
        </a:spcAft>
        <a:defRPr sz="3000" b="1">
          <a:solidFill>
            <a:srgbClr val="FFFFFF"/>
          </a:solidFill>
          <a:latin typeface="Arial" pitchFamily="34" charset="0"/>
          <a:ea typeface="ＭＳ Ｐゴシック" pitchFamily="34" charset="-128"/>
        </a:defRPr>
      </a:lvl6pPr>
      <a:lvl7pPr marL="914400" algn="l" rtl="0" eaLnBrk="0" fontAlgn="base" hangingPunct="0">
        <a:lnSpc>
          <a:spcPct val="90000"/>
        </a:lnSpc>
        <a:spcBef>
          <a:spcPct val="0"/>
        </a:spcBef>
        <a:spcAft>
          <a:spcPct val="0"/>
        </a:spcAft>
        <a:defRPr sz="3000" b="1">
          <a:solidFill>
            <a:srgbClr val="FFFFFF"/>
          </a:solidFill>
          <a:latin typeface="Arial" pitchFamily="34" charset="0"/>
          <a:ea typeface="ＭＳ Ｐゴシック" pitchFamily="34" charset="-128"/>
        </a:defRPr>
      </a:lvl7pPr>
      <a:lvl8pPr marL="1371600" algn="l" rtl="0" eaLnBrk="0" fontAlgn="base" hangingPunct="0">
        <a:lnSpc>
          <a:spcPct val="90000"/>
        </a:lnSpc>
        <a:spcBef>
          <a:spcPct val="0"/>
        </a:spcBef>
        <a:spcAft>
          <a:spcPct val="0"/>
        </a:spcAft>
        <a:defRPr sz="3000" b="1">
          <a:solidFill>
            <a:srgbClr val="FFFFFF"/>
          </a:solidFill>
          <a:latin typeface="Arial" pitchFamily="34" charset="0"/>
          <a:ea typeface="ＭＳ Ｐゴシック" pitchFamily="34" charset="-128"/>
        </a:defRPr>
      </a:lvl8pPr>
      <a:lvl9pPr marL="1828800" algn="l" rtl="0" eaLnBrk="0" fontAlgn="base" hangingPunct="0">
        <a:lnSpc>
          <a:spcPct val="90000"/>
        </a:lnSpc>
        <a:spcBef>
          <a:spcPct val="0"/>
        </a:spcBef>
        <a:spcAft>
          <a:spcPct val="0"/>
        </a:spcAft>
        <a:defRPr sz="3000" b="1">
          <a:solidFill>
            <a:srgbClr val="FFFFFF"/>
          </a:solidFill>
          <a:latin typeface="Arial" pitchFamily="34" charset="0"/>
          <a:ea typeface="ＭＳ Ｐゴシック" pitchFamily="34" charset="-128"/>
        </a:defRPr>
      </a:lvl9pPr>
    </p:titleStyle>
    <p:bodyStyle>
      <a:lvl1pPr marL="236538" indent="-236538" algn="l" rtl="0" eaLnBrk="0" fontAlgn="base" hangingPunct="0">
        <a:lnSpc>
          <a:spcPct val="95000"/>
        </a:lnSpc>
        <a:spcBef>
          <a:spcPts val="1438"/>
        </a:spcBef>
        <a:spcAft>
          <a:spcPct val="0"/>
        </a:spcAft>
        <a:buClr>
          <a:srgbClr val="FFFFFF"/>
        </a:buClr>
        <a:buFont typeface="Wingdings" pitchFamily="2" charset="2"/>
        <a:buChar char="§"/>
        <a:defRPr sz="2400">
          <a:solidFill>
            <a:srgbClr val="FFFFFF"/>
          </a:solidFill>
          <a:latin typeface="+mn-lt"/>
          <a:ea typeface="MS PGothic" pitchFamily="34" charset="-128"/>
          <a:cs typeface="MS PGothic"/>
        </a:defRPr>
      </a:lvl1pPr>
      <a:lvl2pPr marL="574675" indent="-117475" algn="l" rtl="0" eaLnBrk="0" fontAlgn="base" hangingPunct="0">
        <a:lnSpc>
          <a:spcPct val="95000"/>
        </a:lnSpc>
        <a:spcBef>
          <a:spcPts val="838"/>
        </a:spcBef>
        <a:spcAft>
          <a:spcPct val="0"/>
        </a:spcAft>
        <a:buClr>
          <a:srgbClr val="FFFFFF"/>
        </a:buClr>
        <a:buFont typeface="Arial" charset="0"/>
        <a:defRPr sz="2000">
          <a:solidFill>
            <a:srgbClr val="FFFFFF"/>
          </a:solidFill>
          <a:latin typeface="+mn-lt"/>
          <a:ea typeface="MS PGothic" pitchFamily="34" charset="-128"/>
          <a:cs typeface="MS PGothic"/>
        </a:defRPr>
      </a:lvl2pPr>
      <a:lvl3pPr marL="914400" algn="l" rtl="0" eaLnBrk="0" fontAlgn="base" hangingPunct="0">
        <a:lnSpc>
          <a:spcPct val="95000"/>
        </a:lnSpc>
        <a:spcBef>
          <a:spcPts val="838"/>
        </a:spcBef>
        <a:spcAft>
          <a:spcPct val="0"/>
        </a:spcAft>
        <a:buClr>
          <a:srgbClr val="FFFFFF"/>
        </a:buClr>
        <a:buFont typeface="Arial" charset="0"/>
        <a:defRPr sz="1600">
          <a:solidFill>
            <a:srgbClr val="FFFFFF"/>
          </a:solidFill>
          <a:latin typeface="+mn-lt"/>
          <a:ea typeface="MS PGothic" pitchFamily="34" charset="-128"/>
          <a:cs typeface="MS PGothic"/>
        </a:defRPr>
      </a:lvl3pPr>
      <a:lvl4pPr marL="1252538" indent="119063" algn="l" rtl="0" eaLnBrk="0" fontAlgn="base" hangingPunct="0">
        <a:lnSpc>
          <a:spcPct val="95000"/>
        </a:lnSpc>
        <a:spcBef>
          <a:spcPts val="838"/>
        </a:spcBef>
        <a:spcAft>
          <a:spcPct val="0"/>
        </a:spcAft>
        <a:buClr>
          <a:srgbClr val="FFFFFF"/>
        </a:buClr>
        <a:buFont typeface="Arial" charset="0"/>
        <a:defRPr sz="1200">
          <a:solidFill>
            <a:srgbClr val="FFFFFF"/>
          </a:solidFill>
          <a:latin typeface="+mn-lt"/>
          <a:ea typeface="MS PGothic" pitchFamily="34" charset="-128"/>
          <a:cs typeface="MS PGothic"/>
        </a:defRPr>
      </a:lvl4pPr>
      <a:lvl5pPr marL="1608138" indent="220663" algn="l" rtl="0" eaLnBrk="0" fontAlgn="base" hangingPunct="0">
        <a:lnSpc>
          <a:spcPct val="95000"/>
        </a:lnSpc>
        <a:spcBef>
          <a:spcPts val="838"/>
        </a:spcBef>
        <a:spcAft>
          <a:spcPct val="0"/>
        </a:spcAft>
        <a:buClr>
          <a:srgbClr val="FFFFFF"/>
        </a:buClr>
        <a:buFont typeface="Arial" charset="0"/>
        <a:defRPr sz="1200">
          <a:solidFill>
            <a:srgbClr val="FFFFFF"/>
          </a:solidFill>
          <a:latin typeface="+mn-lt"/>
          <a:ea typeface="MS PGothic" pitchFamily="34" charset="-128"/>
          <a:cs typeface="MS PGothic"/>
        </a:defRPr>
      </a:lvl5pPr>
      <a:lvl6pPr marL="2065338" indent="220663" algn="l" rtl="0" eaLnBrk="0" fontAlgn="base" hangingPunct="0">
        <a:lnSpc>
          <a:spcPct val="95000"/>
        </a:lnSpc>
        <a:spcBef>
          <a:spcPts val="838"/>
        </a:spcBef>
        <a:spcAft>
          <a:spcPct val="0"/>
        </a:spcAft>
        <a:buClr>
          <a:srgbClr val="FFFFFF"/>
        </a:buClr>
        <a:buFont typeface="Arial" pitchFamily="34" charset="0"/>
        <a:defRPr sz="1200">
          <a:solidFill>
            <a:srgbClr val="FFFFFF"/>
          </a:solidFill>
          <a:latin typeface="+mn-lt"/>
          <a:ea typeface="+mn-ea"/>
        </a:defRPr>
      </a:lvl6pPr>
      <a:lvl7pPr marL="2522538" indent="220663" algn="l" rtl="0" eaLnBrk="0" fontAlgn="base" hangingPunct="0">
        <a:lnSpc>
          <a:spcPct val="95000"/>
        </a:lnSpc>
        <a:spcBef>
          <a:spcPts val="838"/>
        </a:spcBef>
        <a:spcAft>
          <a:spcPct val="0"/>
        </a:spcAft>
        <a:buClr>
          <a:srgbClr val="FFFFFF"/>
        </a:buClr>
        <a:buFont typeface="Arial" pitchFamily="34" charset="0"/>
        <a:defRPr sz="1200">
          <a:solidFill>
            <a:srgbClr val="FFFFFF"/>
          </a:solidFill>
          <a:latin typeface="+mn-lt"/>
          <a:ea typeface="+mn-ea"/>
        </a:defRPr>
      </a:lvl7pPr>
      <a:lvl8pPr marL="2979738" indent="220663" algn="l" rtl="0" eaLnBrk="0" fontAlgn="base" hangingPunct="0">
        <a:lnSpc>
          <a:spcPct val="95000"/>
        </a:lnSpc>
        <a:spcBef>
          <a:spcPts val="838"/>
        </a:spcBef>
        <a:spcAft>
          <a:spcPct val="0"/>
        </a:spcAft>
        <a:buClr>
          <a:srgbClr val="FFFFFF"/>
        </a:buClr>
        <a:buFont typeface="Arial" pitchFamily="34" charset="0"/>
        <a:defRPr sz="1200">
          <a:solidFill>
            <a:srgbClr val="FFFFFF"/>
          </a:solidFill>
          <a:latin typeface="+mn-lt"/>
          <a:ea typeface="+mn-ea"/>
        </a:defRPr>
      </a:lvl8pPr>
      <a:lvl9pPr marL="3436938" indent="220663" algn="l" rtl="0" eaLnBrk="0" fontAlgn="base" hangingPunct="0">
        <a:lnSpc>
          <a:spcPct val="95000"/>
        </a:lnSpc>
        <a:spcBef>
          <a:spcPts val="838"/>
        </a:spcBef>
        <a:spcAft>
          <a:spcPct val="0"/>
        </a:spcAft>
        <a:buClr>
          <a:srgbClr val="FFFFFF"/>
        </a:buClr>
        <a:buFont typeface="Arial" pitchFamily="34" charset="0"/>
        <a:defRPr sz="12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6146"/>
          <p:cNvSpPr>
            <a:spLocks noGrp="1" noChangeArrowheads="1"/>
          </p:cNvSpPr>
          <p:nvPr>
            <p:ph type="title"/>
          </p:nvPr>
        </p:nvSpPr>
        <p:spPr bwMode="auto">
          <a:xfrm>
            <a:off x="655638" y="254000"/>
            <a:ext cx="8145462" cy="6985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4" name="Rectangle 6278"/>
          <p:cNvSpPr>
            <a:spLocks noChangeArrowheads="1"/>
          </p:cNvSpPr>
          <p:nvPr/>
        </p:nvSpPr>
        <p:spPr bwMode="auto">
          <a:xfrm>
            <a:off x="0" y="0"/>
            <a:ext cx="9144000" cy="148167"/>
          </a:xfrm>
          <a:prstGeom prst="rect">
            <a:avLst/>
          </a:prstGeom>
          <a:solidFill>
            <a:schemeClr val="accent1"/>
          </a:solidFill>
          <a:ln w="25400" algn="ctr">
            <a:noFill/>
            <a:miter lim="800000"/>
            <a:headEnd/>
            <a:tailEnd/>
          </a:ln>
          <a:effectLst/>
        </p:spPr>
        <p:txBody>
          <a:bodyPr wrap="none" anchor="ctr"/>
          <a:lstStyle/>
          <a:p>
            <a:pPr algn="r" eaLnBrk="0" hangingPunct="0">
              <a:lnSpc>
                <a:spcPct val="90000"/>
              </a:lnSpc>
              <a:defRPr/>
            </a:pPr>
            <a:endParaRPr lang="en-US" sz="2400">
              <a:latin typeface="Arial" pitchFamily="34" charset="0"/>
              <a:ea typeface="+mn-ea"/>
              <a:cs typeface="+mn-cs"/>
            </a:endParaRPr>
          </a:p>
        </p:txBody>
      </p:sp>
      <p:sp>
        <p:nvSpPr>
          <p:cNvPr id="37892" name="Rectangle 6284"/>
          <p:cNvSpPr>
            <a:spLocks noGrp="1" noChangeArrowheads="1"/>
          </p:cNvSpPr>
          <p:nvPr>
            <p:ph type="body" idx="1"/>
          </p:nvPr>
        </p:nvSpPr>
        <p:spPr bwMode="auto">
          <a:xfrm>
            <a:off x="655640" y="1270001"/>
            <a:ext cx="7940675" cy="2976562"/>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white">
          <a:xfrm>
            <a:off x="1150940" y="5527000"/>
            <a:ext cx="2041365" cy="190646"/>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777777"/>
                </a:solidFill>
                <a:latin typeface="Arial" pitchFamily="34" charset="0"/>
                <a:ea typeface="+mn-ea"/>
                <a:cs typeface="+mn-cs"/>
              </a:rPr>
              <a:t>© 2009 Cisco Systems, Inc. All rights reserved.</a:t>
            </a:r>
          </a:p>
        </p:txBody>
      </p:sp>
      <p:sp>
        <p:nvSpPr>
          <p:cNvPr id="368809" name="Rectangle 6313"/>
          <p:cNvSpPr>
            <a:spLocks noChangeArrowheads="1"/>
          </p:cNvSpPr>
          <p:nvPr/>
        </p:nvSpPr>
        <p:spPr bwMode="auto">
          <a:xfrm>
            <a:off x="3165701" y="5527000"/>
            <a:ext cx="885600" cy="190646"/>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777777"/>
                </a:solidFill>
                <a:latin typeface="Arial" pitchFamily="34" charset="0"/>
                <a:ea typeface="+mn-ea"/>
                <a:cs typeface="+mn-cs"/>
              </a:rPr>
              <a:t>Cisco Confidential</a:t>
            </a:r>
          </a:p>
        </p:txBody>
      </p:sp>
      <p:sp>
        <p:nvSpPr>
          <p:cNvPr id="368810" name="Rectangle 6314"/>
          <p:cNvSpPr>
            <a:spLocks noChangeArrowheads="1"/>
          </p:cNvSpPr>
          <p:nvPr/>
        </p:nvSpPr>
        <p:spPr bwMode="white">
          <a:xfrm>
            <a:off x="193677" y="5527000"/>
            <a:ext cx="962025" cy="190646"/>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777777"/>
                </a:solidFill>
                <a:latin typeface="Arial" pitchFamily="34" charset="0"/>
                <a:ea typeface="+mn-ea"/>
                <a:cs typeface="+mn-cs"/>
              </a:rPr>
              <a:t>Presentation_ID</a:t>
            </a:r>
          </a:p>
        </p:txBody>
      </p:sp>
      <p:sp>
        <p:nvSpPr>
          <p:cNvPr id="368811" name="Rectangle 6315"/>
          <p:cNvSpPr>
            <a:spLocks noChangeArrowheads="1"/>
          </p:cNvSpPr>
          <p:nvPr/>
        </p:nvSpPr>
        <p:spPr bwMode="auto">
          <a:xfrm>
            <a:off x="8594043" y="5480834"/>
            <a:ext cx="322946" cy="236812"/>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518AE75A-AB7A-4C1C-BF1C-D2433ED0A574}" type="slidenum">
              <a:rPr lang="en-US" sz="1000">
                <a:solidFill>
                  <a:srgbClr val="777777"/>
                </a:solidFill>
                <a:latin typeface="Arial" pitchFamily="34" charset="0"/>
                <a:ea typeface="+mn-ea"/>
                <a:cs typeface="+mn-cs"/>
              </a:rPr>
              <a:pPr algn="r" defTabSz="814388" eaLnBrk="0" hangingPunct="0">
                <a:defRPr/>
              </a:pPr>
              <a:t>‹#›</a:t>
            </a:fld>
            <a:endParaRPr lang="en-US" sz="1000">
              <a:solidFill>
                <a:srgbClr val="777777"/>
              </a:solidFill>
              <a:latin typeface="Arial" pitchFamily="34" charset="0"/>
              <a:ea typeface="+mn-ea"/>
              <a:cs typeface="+mn-cs"/>
            </a:endParaRP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000" b="1">
          <a:solidFill>
            <a:schemeClr val="tx2"/>
          </a:solidFill>
          <a:latin typeface="Arial" pitchFamily="34" charset="0"/>
        </a:defRPr>
      </a:lvl2pPr>
      <a:lvl3pPr algn="l" defTabSz="814388" rtl="0" eaLnBrk="0" fontAlgn="base" hangingPunct="0">
        <a:lnSpc>
          <a:spcPct val="90000"/>
        </a:lnSpc>
        <a:spcBef>
          <a:spcPct val="0"/>
        </a:spcBef>
        <a:spcAft>
          <a:spcPct val="0"/>
        </a:spcAft>
        <a:defRPr sz="3000" b="1">
          <a:solidFill>
            <a:schemeClr val="tx2"/>
          </a:solidFill>
          <a:latin typeface="Arial" pitchFamily="34" charset="0"/>
        </a:defRPr>
      </a:lvl3pPr>
      <a:lvl4pPr algn="l" defTabSz="814388" rtl="0" eaLnBrk="0" fontAlgn="base" hangingPunct="0">
        <a:lnSpc>
          <a:spcPct val="90000"/>
        </a:lnSpc>
        <a:spcBef>
          <a:spcPct val="0"/>
        </a:spcBef>
        <a:spcAft>
          <a:spcPct val="0"/>
        </a:spcAft>
        <a:defRPr sz="3000" b="1">
          <a:solidFill>
            <a:schemeClr val="tx2"/>
          </a:solidFill>
          <a:latin typeface="Arial" pitchFamily="34" charset="0"/>
        </a:defRPr>
      </a:lvl4pPr>
      <a:lvl5pPr algn="l" defTabSz="814388" rtl="0" eaLnBrk="0" fontAlgn="base" hangingPunct="0">
        <a:lnSpc>
          <a:spcPct val="90000"/>
        </a:lnSpc>
        <a:spcBef>
          <a:spcPct val="0"/>
        </a:spcBef>
        <a:spcAft>
          <a:spcPct val="0"/>
        </a:spcAft>
        <a:defRPr sz="3000" b="1">
          <a:solidFill>
            <a:schemeClr val="tx2"/>
          </a:solidFill>
          <a:latin typeface="Arial" pitchFamily="34" charset="0"/>
        </a:defRPr>
      </a:lvl5pPr>
      <a:lvl6pPr marL="457200" algn="l" defTabSz="814388" rtl="0" fontAlgn="base">
        <a:lnSpc>
          <a:spcPct val="90000"/>
        </a:lnSpc>
        <a:spcBef>
          <a:spcPct val="0"/>
        </a:spcBef>
        <a:spcAft>
          <a:spcPct val="0"/>
        </a:spcAft>
        <a:defRPr sz="3000" b="1">
          <a:solidFill>
            <a:schemeClr val="tx2"/>
          </a:solidFill>
          <a:latin typeface="Arial" pitchFamily="34" charset="0"/>
        </a:defRPr>
      </a:lvl6pPr>
      <a:lvl7pPr marL="914400" algn="l" defTabSz="814388" rtl="0" fontAlgn="base">
        <a:lnSpc>
          <a:spcPct val="90000"/>
        </a:lnSpc>
        <a:spcBef>
          <a:spcPct val="0"/>
        </a:spcBef>
        <a:spcAft>
          <a:spcPct val="0"/>
        </a:spcAft>
        <a:defRPr sz="3000" b="1">
          <a:solidFill>
            <a:schemeClr val="tx2"/>
          </a:solidFill>
          <a:latin typeface="Arial" pitchFamily="34" charset="0"/>
        </a:defRPr>
      </a:lvl7pPr>
      <a:lvl8pPr marL="1371600" algn="l" defTabSz="814388" rtl="0" fontAlgn="base">
        <a:lnSpc>
          <a:spcPct val="90000"/>
        </a:lnSpc>
        <a:spcBef>
          <a:spcPct val="0"/>
        </a:spcBef>
        <a:spcAft>
          <a:spcPct val="0"/>
        </a:spcAft>
        <a:defRPr sz="3000" b="1">
          <a:solidFill>
            <a:schemeClr val="tx2"/>
          </a:solidFill>
          <a:latin typeface="Arial" pitchFamily="34" charset="0"/>
        </a:defRPr>
      </a:lvl8pPr>
      <a:lvl9pPr marL="1828800" algn="l" defTabSz="814388" rtl="0" fontAlgn="base">
        <a:lnSpc>
          <a:spcPct val="90000"/>
        </a:lnSpc>
        <a:spcBef>
          <a:spcPct val="0"/>
        </a:spcBef>
        <a:spcAft>
          <a:spcPct val="0"/>
        </a:spcAft>
        <a:defRPr sz="3000" b="1">
          <a:solidFill>
            <a:schemeClr val="tx2"/>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indent="223838" algn="l" defTabSz="814388" rtl="0" fontAlgn="base">
        <a:lnSpc>
          <a:spcPct val="95000"/>
        </a:lnSpc>
        <a:spcBef>
          <a:spcPct val="35000"/>
        </a:spcBef>
        <a:spcAft>
          <a:spcPct val="0"/>
        </a:spcAft>
        <a:defRPr sz="2000">
          <a:solidFill>
            <a:schemeClr val="tx1"/>
          </a:solidFill>
          <a:latin typeface="+mn-lt"/>
        </a:defRPr>
      </a:lvl6pPr>
      <a:lvl7pPr marL="2519363" indent="223838" algn="l" defTabSz="814388" rtl="0" fontAlgn="base">
        <a:lnSpc>
          <a:spcPct val="95000"/>
        </a:lnSpc>
        <a:spcBef>
          <a:spcPct val="35000"/>
        </a:spcBef>
        <a:spcAft>
          <a:spcPct val="0"/>
        </a:spcAft>
        <a:defRPr sz="2000">
          <a:solidFill>
            <a:schemeClr val="tx1"/>
          </a:solidFill>
          <a:latin typeface="+mn-lt"/>
        </a:defRPr>
      </a:lvl7pPr>
      <a:lvl8pPr marL="2976563" indent="223838" algn="l" defTabSz="814388" rtl="0" fontAlgn="base">
        <a:lnSpc>
          <a:spcPct val="95000"/>
        </a:lnSpc>
        <a:spcBef>
          <a:spcPct val="35000"/>
        </a:spcBef>
        <a:spcAft>
          <a:spcPct val="0"/>
        </a:spcAft>
        <a:defRPr sz="2000">
          <a:solidFill>
            <a:schemeClr val="tx1"/>
          </a:solidFill>
          <a:latin typeface="+mn-lt"/>
        </a:defRPr>
      </a:lvl8pPr>
      <a:lvl9pPr marL="3433763" indent="223838" algn="l" defTabSz="814388" rtl="0" fontAlgn="base">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V-FS\Projects\Cisco\09-1748\art\jpg\titleslide3_newphone.jpg"/>
          <p:cNvPicPr>
            <a:picLocks noChangeAspect="1" noChangeArrowheads="1"/>
          </p:cNvPicPr>
          <p:nvPr/>
        </p:nvPicPr>
        <p:blipFill>
          <a:blip r:embed="rId3" cstate="print"/>
          <a:srcRect/>
          <a:stretch>
            <a:fillRect/>
          </a:stretch>
        </p:blipFill>
        <p:spPr bwMode="auto">
          <a:xfrm>
            <a:off x="0" y="0"/>
            <a:ext cx="9144000" cy="5715000"/>
          </a:xfrm>
          <a:prstGeom prst="rect">
            <a:avLst/>
          </a:prstGeom>
          <a:noFill/>
          <a:ln w="9525">
            <a:noFill/>
            <a:miter lim="800000"/>
            <a:headEnd/>
            <a:tailEnd/>
          </a:ln>
        </p:spPr>
      </p:pic>
      <p:grpSp>
        <p:nvGrpSpPr>
          <p:cNvPr id="2" name="Group 13"/>
          <p:cNvGrpSpPr>
            <a:grpSpLocks/>
          </p:cNvGrpSpPr>
          <p:nvPr/>
        </p:nvGrpSpPr>
        <p:grpSpPr bwMode="auto">
          <a:xfrm>
            <a:off x="612776" y="351896"/>
            <a:ext cx="1444625" cy="636323"/>
            <a:chOff x="386" y="266"/>
            <a:chExt cx="910" cy="481"/>
          </a:xfrm>
        </p:grpSpPr>
        <p:sp>
          <p:nvSpPr>
            <p:cNvPr id="15367" name="Rectangle 285"/>
            <p:cNvSpPr>
              <a:spLocks noChangeArrowheads="1"/>
            </p:cNvSpPr>
            <p:nvPr/>
          </p:nvSpPr>
          <p:spPr bwMode="auto">
            <a:xfrm>
              <a:off x="642" y="585"/>
              <a:ext cx="42" cy="158"/>
            </a:xfrm>
            <a:prstGeom prst="rect">
              <a:avLst/>
            </a:prstGeom>
            <a:solidFill>
              <a:schemeClr val="tx1"/>
            </a:solidFill>
            <a:ln w="9525">
              <a:noFill/>
              <a:miter lim="800000"/>
              <a:headEnd/>
              <a:tailEnd/>
            </a:ln>
          </p:spPr>
          <p:txBody>
            <a:bodyPr/>
            <a:lstStyle/>
            <a:p>
              <a:pPr algn="ctr">
                <a:lnSpc>
                  <a:spcPct val="90000"/>
                </a:lnSpc>
              </a:pPr>
              <a:endParaRPr lang="en-US">
                <a:solidFill>
                  <a:srgbClr val="FFFFFF"/>
                </a:solidFill>
              </a:endParaRPr>
            </a:p>
          </p:txBody>
        </p:sp>
        <p:sp>
          <p:nvSpPr>
            <p:cNvPr id="15368" name="Freeform 286"/>
            <p:cNvSpPr>
              <a:spLocks/>
            </p:cNvSpPr>
            <p:nvPr/>
          </p:nvSpPr>
          <p:spPr bwMode="auto">
            <a:xfrm>
              <a:off x="884" y="581"/>
              <a:ext cx="120" cy="166"/>
            </a:xfrm>
            <a:custGeom>
              <a:avLst/>
              <a:gdLst>
                <a:gd name="T0" fmla="*/ 173028 w 58"/>
                <a:gd name="T1" fmla="*/ 73501 h 80"/>
                <a:gd name="T2" fmla="*/ 124947 w 58"/>
                <a:gd name="T3" fmla="*/ 61119 h 80"/>
                <a:gd name="T4" fmla="*/ 62518 w 58"/>
                <a:gd name="T5" fmla="*/ 122745 h 80"/>
                <a:gd name="T6" fmla="*/ 124947 w 58"/>
                <a:gd name="T7" fmla="*/ 183179 h 80"/>
                <a:gd name="T8" fmla="*/ 173028 w 58"/>
                <a:gd name="T9" fmla="*/ 171071 h 80"/>
                <a:gd name="T10" fmla="*/ 173028 w 58"/>
                <a:gd name="T11" fmla="*/ 235380 h 80"/>
                <a:gd name="T12" fmla="*/ 122181 w 58"/>
                <a:gd name="T13" fmla="*/ 244655 h 80"/>
                <a:gd name="T14" fmla="*/ 0 w 58"/>
                <a:gd name="T15" fmla="*/ 122745 h 80"/>
                <a:gd name="T16" fmla="*/ 122181 w 58"/>
                <a:gd name="T17" fmla="*/ 0 h 80"/>
                <a:gd name="T18" fmla="*/ 173028 w 58"/>
                <a:gd name="T19" fmla="*/ 9265 h 80"/>
                <a:gd name="T20" fmla="*/ 173028 w 58"/>
                <a:gd name="T21" fmla="*/ 7350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69" name="Freeform 287"/>
            <p:cNvSpPr>
              <a:spLocks/>
            </p:cNvSpPr>
            <p:nvPr/>
          </p:nvSpPr>
          <p:spPr bwMode="auto">
            <a:xfrm>
              <a:off x="469" y="581"/>
              <a:ext cx="120" cy="166"/>
            </a:xfrm>
            <a:custGeom>
              <a:avLst/>
              <a:gdLst>
                <a:gd name="T0" fmla="*/ 173028 w 58"/>
                <a:gd name="T1" fmla="*/ 73501 h 80"/>
                <a:gd name="T2" fmla="*/ 124947 w 58"/>
                <a:gd name="T3" fmla="*/ 61119 h 80"/>
                <a:gd name="T4" fmla="*/ 62518 w 58"/>
                <a:gd name="T5" fmla="*/ 122745 h 80"/>
                <a:gd name="T6" fmla="*/ 124947 w 58"/>
                <a:gd name="T7" fmla="*/ 183179 h 80"/>
                <a:gd name="T8" fmla="*/ 173028 w 58"/>
                <a:gd name="T9" fmla="*/ 171071 h 80"/>
                <a:gd name="T10" fmla="*/ 173028 w 58"/>
                <a:gd name="T11" fmla="*/ 235380 h 80"/>
                <a:gd name="T12" fmla="*/ 119613 w 58"/>
                <a:gd name="T13" fmla="*/ 244655 h 80"/>
                <a:gd name="T14" fmla="*/ 0 w 58"/>
                <a:gd name="T15" fmla="*/ 122745 h 80"/>
                <a:gd name="T16" fmla="*/ 119613 w 58"/>
                <a:gd name="T17" fmla="*/ 0 h 80"/>
                <a:gd name="T18" fmla="*/ 173028 w 58"/>
                <a:gd name="T19" fmla="*/ 9265 h 80"/>
                <a:gd name="T20" fmla="*/ 173028 w 58"/>
                <a:gd name="T21" fmla="*/ 7350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0" name="Freeform 288"/>
            <p:cNvSpPr>
              <a:spLocks noEditPoints="1"/>
            </p:cNvSpPr>
            <p:nvPr/>
          </p:nvSpPr>
          <p:spPr bwMode="auto">
            <a:xfrm>
              <a:off x="1048" y="581"/>
              <a:ext cx="165" cy="166"/>
            </a:xfrm>
            <a:custGeom>
              <a:avLst/>
              <a:gdLst>
                <a:gd name="T0" fmla="*/ 230843 w 80"/>
                <a:gd name="T1" fmla="*/ 122745 h 80"/>
                <a:gd name="T2" fmla="*/ 115541 w 80"/>
                <a:gd name="T3" fmla="*/ 244655 h 80"/>
                <a:gd name="T4" fmla="*/ 0 w 80"/>
                <a:gd name="T5" fmla="*/ 122745 h 80"/>
                <a:gd name="T6" fmla="*/ 115541 w 80"/>
                <a:gd name="T7" fmla="*/ 0 h 80"/>
                <a:gd name="T8" fmla="*/ 230843 w 80"/>
                <a:gd name="T9" fmla="*/ 122745 h 80"/>
                <a:gd name="T10" fmla="*/ 115541 w 80"/>
                <a:gd name="T11" fmla="*/ 61119 h 80"/>
                <a:gd name="T12" fmla="*/ 57960 w 80"/>
                <a:gd name="T13" fmla="*/ 122745 h 80"/>
                <a:gd name="T14" fmla="*/ 115541 w 80"/>
                <a:gd name="T15" fmla="*/ 183179 h 80"/>
                <a:gd name="T16" fmla="*/ 172887 w 80"/>
                <a:gd name="T17" fmla="*/ 122745 h 80"/>
                <a:gd name="T18" fmla="*/ 115541 w 80"/>
                <a:gd name="T19" fmla="*/ 61119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1" name="Freeform 289"/>
            <p:cNvSpPr>
              <a:spLocks/>
            </p:cNvSpPr>
            <p:nvPr/>
          </p:nvSpPr>
          <p:spPr bwMode="auto">
            <a:xfrm>
              <a:off x="737" y="581"/>
              <a:ext cx="108" cy="166"/>
            </a:xfrm>
            <a:custGeom>
              <a:avLst/>
              <a:gdLst>
                <a:gd name="T0" fmla="*/ 145343 w 52"/>
                <a:gd name="T1" fmla="*/ 57787 h 80"/>
                <a:gd name="T2" fmla="*/ 99364 w 52"/>
                <a:gd name="T3" fmla="*/ 51819 h 80"/>
                <a:gd name="T4" fmla="*/ 62013 w 52"/>
                <a:gd name="T5" fmla="*/ 70392 h 80"/>
                <a:gd name="T6" fmla="*/ 90039 w 52"/>
                <a:gd name="T7" fmla="*/ 92136 h 80"/>
                <a:gd name="T8" fmla="*/ 104812 w 52"/>
                <a:gd name="T9" fmla="*/ 97552 h 80"/>
                <a:gd name="T10" fmla="*/ 160993 w 52"/>
                <a:gd name="T11" fmla="*/ 165292 h 80"/>
                <a:gd name="T12" fmla="*/ 64692 w 52"/>
                <a:gd name="T13" fmla="*/ 244655 h 80"/>
                <a:gd name="T14" fmla="*/ 0 w 52"/>
                <a:gd name="T15" fmla="*/ 235380 h 80"/>
                <a:gd name="T16" fmla="*/ 0 w 52"/>
                <a:gd name="T17" fmla="*/ 183179 h 80"/>
                <a:gd name="T18" fmla="*/ 56046 w 52"/>
                <a:gd name="T19" fmla="*/ 192452 h 80"/>
                <a:gd name="T20" fmla="*/ 99364 w 52"/>
                <a:gd name="T21" fmla="*/ 171071 h 80"/>
                <a:gd name="T22" fmla="*/ 71342 w 52"/>
                <a:gd name="T23" fmla="*/ 146719 h 80"/>
                <a:gd name="T24" fmla="*/ 58816 w 52"/>
                <a:gd name="T25" fmla="*/ 143912 h 80"/>
                <a:gd name="T26" fmla="*/ 0 w 52"/>
                <a:gd name="T27" fmla="*/ 73501 h 80"/>
                <a:gd name="T28" fmla="*/ 86842 w 52"/>
                <a:gd name="T29" fmla="*/ 0 h 80"/>
                <a:gd name="T30" fmla="*/ 145343 w 52"/>
                <a:gd name="T31" fmla="*/ 9265 h 80"/>
                <a:gd name="T32" fmla="*/ 145343 w 52"/>
                <a:gd name="T33" fmla="*/ 5778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2" name="Freeform 290"/>
            <p:cNvSpPr>
              <a:spLocks/>
            </p:cNvSpPr>
            <p:nvPr/>
          </p:nvSpPr>
          <p:spPr bwMode="auto">
            <a:xfrm>
              <a:off x="386" y="395"/>
              <a:ext cx="39" cy="81"/>
            </a:xfrm>
            <a:custGeom>
              <a:avLst/>
              <a:gdLst>
                <a:gd name="T0" fmla="*/ 52367 w 19"/>
                <a:gd name="T1" fmla="*/ 30830 h 39"/>
                <a:gd name="T2" fmla="*/ 27838 w 19"/>
                <a:gd name="T3" fmla="*/ 0 h 39"/>
                <a:gd name="T4" fmla="*/ 0 w 19"/>
                <a:gd name="T5" fmla="*/ 30830 h 39"/>
                <a:gd name="T6" fmla="*/ 0 w 19"/>
                <a:gd name="T7" fmla="*/ 91974 h 39"/>
                <a:gd name="T8" fmla="*/ 27838 w 19"/>
                <a:gd name="T9" fmla="*/ 120152 h 39"/>
                <a:gd name="T10" fmla="*/ 52367 w 19"/>
                <a:gd name="T11" fmla="*/ 91974 h 39"/>
                <a:gd name="T12" fmla="*/ 52367 w 19"/>
                <a:gd name="T13" fmla="*/ 3083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3" name="Freeform 291"/>
            <p:cNvSpPr>
              <a:spLocks/>
            </p:cNvSpPr>
            <p:nvPr/>
          </p:nvSpPr>
          <p:spPr bwMode="auto">
            <a:xfrm>
              <a:off x="496" y="340"/>
              <a:ext cx="39" cy="136"/>
            </a:xfrm>
            <a:custGeom>
              <a:avLst/>
              <a:gdLst>
                <a:gd name="T0" fmla="*/ 52367 w 19"/>
                <a:gd name="T1" fmla="*/ 30198 h 65"/>
                <a:gd name="T2" fmla="*/ 24517 w 19"/>
                <a:gd name="T3" fmla="*/ 0 h 65"/>
                <a:gd name="T4" fmla="*/ 0 w 19"/>
                <a:gd name="T5" fmla="*/ 30198 h 65"/>
                <a:gd name="T6" fmla="*/ 0 w 19"/>
                <a:gd name="T7" fmla="*/ 185941 h 65"/>
                <a:gd name="T8" fmla="*/ 24517 w 19"/>
                <a:gd name="T9" fmla="*/ 215964 h 65"/>
                <a:gd name="T10" fmla="*/ 52367 w 19"/>
                <a:gd name="T11" fmla="*/ 185941 h 65"/>
                <a:gd name="T12" fmla="*/ 52367 w 19"/>
                <a:gd name="T13" fmla="*/ 3019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4" name="Freeform 292"/>
            <p:cNvSpPr>
              <a:spLocks/>
            </p:cNvSpPr>
            <p:nvPr/>
          </p:nvSpPr>
          <p:spPr bwMode="auto">
            <a:xfrm>
              <a:off x="603" y="266"/>
              <a:ext cx="39" cy="249"/>
            </a:xfrm>
            <a:custGeom>
              <a:avLst/>
              <a:gdLst>
                <a:gd name="T0" fmla="*/ 52367 w 19"/>
                <a:gd name="T1" fmla="*/ 27849 h 120"/>
                <a:gd name="T2" fmla="*/ 27838 w 19"/>
                <a:gd name="T3" fmla="*/ 0 h 120"/>
                <a:gd name="T4" fmla="*/ 0 w 19"/>
                <a:gd name="T5" fmla="*/ 27849 h 120"/>
                <a:gd name="T6" fmla="*/ 0 w 19"/>
                <a:gd name="T7" fmla="*/ 338827 h 120"/>
                <a:gd name="T8" fmla="*/ 27838 w 19"/>
                <a:gd name="T9" fmla="*/ 366711 h 120"/>
                <a:gd name="T10" fmla="*/ 52367 w 19"/>
                <a:gd name="T11" fmla="*/ 338827 h 120"/>
                <a:gd name="T12" fmla="*/ 52367 w 19"/>
                <a:gd name="T13" fmla="*/ 2784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5" name="Freeform 293"/>
            <p:cNvSpPr>
              <a:spLocks/>
            </p:cNvSpPr>
            <p:nvPr/>
          </p:nvSpPr>
          <p:spPr bwMode="auto">
            <a:xfrm>
              <a:off x="713" y="340"/>
              <a:ext cx="39" cy="136"/>
            </a:xfrm>
            <a:custGeom>
              <a:avLst/>
              <a:gdLst>
                <a:gd name="T0" fmla="*/ 52367 w 19"/>
                <a:gd name="T1" fmla="*/ 30198 h 65"/>
                <a:gd name="T2" fmla="*/ 24517 w 19"/>
                <a:gd name="T3" fmla="*/ 0 h 65"/>
                <a:gd name="T4" fmla="*/ 0 w 19"/>
                <a:gd name="T5" fmla="*/ 30198 h 65"/>
                <a:gd name="T6" fmla="*/ 0 w 19"/>
                <a:gd name="T7" fmla="*/ 185941 h 65"/>
                <a:gd name="T8" fmla="*/ 24517 w 19"/>
                <a:gd name="T9" fmla="*/ 215964 h 65"/>
                <a:gd name="T10" fmla="*/ 52367 w 19"/>
                <a:gd name="T11" fmla="*/ 185941 h 65"/>
                <a:gd name="T12" fmla="*/ 52367 w 19"/>
                <a:gd name="T13" fmla="*/ 3019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6" name="Freeform 294"/>
            <p:cNvSpPr>
              <a:spLocks/>
            </p:cNvSpPr>
            <p:nvPr/>
          </p:nvSpPr>
          <p:spPr bwMode="auto">
            <a:xfrm>
              <a:off x="820" y="395"/>
              <a:ext cx="42" cy="81"/>
            </a:xfrm>
            <a:custGeom>
              <a:avLst/>
              <a:gdLst>
                <a:gd name="T0" fmla="*/ 69132 w 20"/>
                <a:gd name="T1" fmla="*/ 30830 h 39"/>
                <a:gd name="T2" fmla="*/ 34711 w 20"/>
                <a:gd name="T3" fmla="*/ 0 h 39"/>
                <a:gd name="T4" fmla="*/ 0 w 20"/>
                <a:gd name="T5" fmla="*/ 30830 h 39"/>
                <a:gd name="T6" fmla="*/ 0 w 20"/>
                <a:gd name="T7" fmla="*/ 91974 h 39"/>
                <a:gd name="T8" fmla="*/ 34711 w 20"/>
                <a:gd name="T9" fmla="*/ 120152 h 39"/>
                <a:gd name="T10" fmla="*/ 69132 w 20"/>
                <a:gd name="T11" fmla="*/ 91974 h 39"/>
                <a:gd name="T12" fmla="*/ 69132 w 20"/>
                <a:gd name="T13" fmla="*/ 30830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7" name="Freeform 295"/>
            <p:cNvSpPr>
              <a:spLocks/>
            </p:cNvSpPr>
            <p:nvPr/>
          </p:nvSpPr>
          <p:spPr bwMode="auto">
            <a:xfrm>
              <a:off x="930" y="340"/>
              <a:ext cx="39" cy="136"/>
            </a:xfrm>
            <a:custGeom>
              <a:avLst/>
              <a:gdLst>
                <a:gd name="T0" fmla="*/ 52367 w 19"/>
                <a:gd name="T1" fmla="*/ 30198 h 65"/>
                <a:gd name="T2" fmla="*/ 27838 w 19"/>
                <a:gd name="T3" fmla="*/ 0 h 65"/>
                <a:gd name="T4" fmla="*/ 0 w 19"/>
                <a:gd name="T5" fmla="*/ 30198 h 65"/>
                <a:gd name="T6" fmla="*/ 0 w 19"/>
                <a:gd name="T7" fmla="*/ 185941 h 65"/>
                <a:gd name="T8" fmla="*/ 27838 w 19"/>
                <a:gd name="T9" fmla="*/ 215964 h 65"/>
                <a:gd name="T10" fmla="*/ 52367 w 19"/>
                <a:gd name="T11" fmla="*/ 185941 h 65"/>
                <a:gd name="T12" fmla="*/ 52367 w 19"/>
                <a:gd name="T13" fmla="*/ 3019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8" name="Freeform 296"/>
            <p:cNvSpPr>
              <a:spLocks/>
            </p:cNvSpPr>
            <p:nvPr/>
          </p:nvSpPr>
          <p:spPr bwMode="auto">
            <a:xfrm>
              <a:off x="1039" y="266"/>
              <a:ext cx="40" cy="249"/>
            </a:xfrm>
            <a:custGeom>
              <a:avLst/>
              <a:gdLst>
                <a:gd name="T0" fmla="*/ 67497 w 19"/>
                <a:gd name="T1" fmla="*/ 27849 h 120"/>
                <a:gd name="T2" fmla="*/ 31686 w 19"/>
                <a:gd name="T3" fmla="*/ 0 h 120"/>
                <a:gd name="T4" fmla="*/ 0 w 19"/>
                <a:gd name="T5" fmla="*/ 27849 h 120"/>
                <a:gd name="T6" fmla="*/ 0 w 19"/>
                <a:gd name="T7" fmla="*/ 338827 h 120"/>
                <a:gd name="T8" fmla="*/ 31686 w 19"/>
                <a:gd name="T9" fmla="*/ 366711 h 120"/>
                <a:gd name="T10" fmla="*/ 67497 w 19"/>
                <a:gd name="T11" fmla="*/ 338827 h 120"/>
                <a:gd name="T12" fmla="*/ 67497 w 19"/>
                <a:gd name="T13" fmla="*/ 2784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79" name="Freeform 297"/>
            <p:cNvSpPr>
              <a:spLocks/>
            </p:cNvSpPr>
            <p:nvPr/>
          </p:nvSpPr>
          <p:spPr bwMode="auto">
            <a:xfrm>
              <a:off x="1147" y="340"/>
              <a:ext cx="39" cy="136"/>
            </a:xfrm>
            <a:custGeom>
              <a:avLst/>
              <a:gdLst>
                <a:gd name="T0" fmla="*/ 52367 w 19"/>
                <a:gd name="T1" fmla="*/ 30198 h 65"/>
                <a:gd name="T2" fmla="*/ 27838 w 19"/>
                <a:gd name="T3" fmla="*/ 0 h 65"/>
                <a:gd name="T4" fmla="*/ 0 w 19"/>
                <a:gd name="T5" fmla="*/ 30198 h 65"/>
                <a:gd name="T6" fmla="*/ 0 w 19"/>
                <a:gd name="T7" fmla="*/ 185941 h 65"/>
                <a:gd name="T8" fmla="*/ 27838 w 19"/>
                <a:gd name="T9" fmla="*/ 215964 h 65"/>
                <a:gd name="T10" fmla="*/ 52367 w 19"/>
                <a:gd name="T11" fmla="*/ 185941 h 65"/>
                <a:gd name="T12" fmla="*/ 52367 w 19"/>
                <a:gd name="T13" fmla="*/ 3019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sp>
          <p:nvSpPr>
            <p:cNvPr id="15380" name="Freeform 298"/>
            <p:cNvSpPr>
              <a:spLocks/>
            </p:cNvSpPr>
            <p:nvPr/>
          </p:nvSpPr>
          <p:spPr bwMode="auto">
            <a:xfrm>
              <a:off x="1256" y="395"/>
              <a:ext cx="40" cy="81"/>
            </a:xfrm>
            <a:custGeom>
              <a:avLst/>
              <a:gdLst>
                <a:gd name="T0" fmla="*/ 67497 w 19"/>
                <a:gd name="T1" fmla="*/ 30830 h 39"/>
                <a:gd name="T2" fmla="*/ 31686 w 19"/>
                <a:gd name="T3" fmla="*/ 0 h 39"/>
                <a:gd name="T4" fmla="*/ 0 w 19"/>
                <a:gd name="T5" fmla="*/ 30830 h 39"/>
                <a:gd name="T6" fmla="*/ 0 w 19"/>
                <a:gd name="T7" fmla="*/ 91974 h 39"/>
                <a:gd name="T8" fmla="*/ 31686 w 19"/>
                <a:gd name="T9" fmla="*/ 120152 h 39"/>
                <a:gd name="T10" fmla="*/ 67497 w 19"/>
                <a:gd name="T11" fmla="*/ 91974 h 39"/>
                <a:gd name="T12" fmla="*/ 67497 w 19"/>
                <a:gd name="T13" fmla="*/ 3083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algn="ctr">
                <a:lnSpc>
                  <a:spcPct val="90000"/>
                </a:lnSpc>
              </a:pPr>
              <a:endParaRPr lang="en-US">
                <a:solidFill>
                  <a:srgbClr val="FFFFFF"/>
                </a:solidFill>
              </a:endParaRPr>
            </a:p>
          </p:txBody>
        </p:sp>
      </p:grpSp>
      <p:sp>
        <p:nvSpPr>
          <p:cNvPr id="21" name="Rectangle 24"/>
          <p:cNvSpPr>
            <a:spLocks noChangeArrowheads="1"/>
          </p:cNvSpPr>
          <p:nvPr/>
        </p:nvSpPr>
        <p:spPr bwMode="auto">
          <a:xfrm>
            <a:off x="1" y="1214438"/>
            <a:ext cx="4448175" cy="4500563"/>
          </a:xfrm>
          <a:prstGeom prst="rect">
            <a:avLst/>
          </a:prstGeom>
          <a:gradFill rotWithShape="1">
            <a:gsLst>
              <a:gs pos="0">
                <a:schemeClr val="bg2">
                  <a:alpha val="30000"/>
                </a:schemeClr>
              </a:gs>
              <a:gs pos="100000">
                <a:schemeClr val="bg2">
                  <a:gamma/>
                  <a:shade val="46275"/>
                  <a:invGamma/>
                  <a:alpha val="0"/>
                </a:schemeClr>
              </a:gs>
            </a:gsLst>
            <a:lin ang="0" scaled="1"/>
          </a:gradFill>
          <a:ln w="9525">
            <a:noFill/>
            <a:miter lim="800000"/>
            <a:headEnd/>
            <a:tailEnd/>
          </a:ln>
          <a:effectLst/>
        </p:spPr>
        <p:txBody>
          <a:bodyPr wrap="none" anchor="ctr"/>
          <a:lstStyle/>
          <a:p>
            <a:endParaRPr lang="en-US"/>
          </a:p>
        </p:txBody>
      </p:sp>
      <p:sp>
        <p:nvSpPr>
          <p:cNvPr id="22" name="Rectangle 18"/>
          <p:cNvSpPr>
            <a:spLocks noChangeArrowheads="1"/>
          </p:cNvSpPr>
          <p:nvPr/>
        </p:nvSpPr>
        <p:spPr bwMode="auto">
          <a:xfrm>
            <a:off x="666750" y="2487084"/>
            <a:ext cx="7772400" cy="1225021"/>
          </a:xfrm>
          <a:prstGeom prst="rect">
            <a:avLst/>
          </a:prstGeom>
          <a:noFill/>
          <a:ln w="9525" algn="ctr">
            <a:noFill/>
            <a:miter lim="800000"/>
            <a:headEnd/>
            <a:tailEnd/>
          </a:ln>
        </p:spPr>
        <p:txBody>
          <a:bodyPr lIns="82124" tIns="41061" rIns="82124" bIns="41061" anchor="ctr"/>
          <a:lstStyle/>
          <a:p>
            <a:pPr defTabSz="814388">
              <a:lnSpc>
                <a:spcPct val="90000"/>
              </a:lnSpc>
            </a:pPr>
            <a:r>
              <a:rPr lang="en-US" sz="3200">
                <a:solidFill>
                  <a:srgbClr val="FFFFFF"/>
                </a:solidFill>
                <a:effectLst>
                  <a:outerShdw blurRad="38100" dist="38100" dir="2700000" algn="tl">
                    <a:srgbClr val="000000"/>
                  </a:outerShdw>
                </a:effectLst>
              </a:rPr>
              <a:t>The New </a:t>
            </a:r>
            <a:br>
              <a:rPr lang="en-US" sz="3200">
                <a:solidFill>
                  <a:srgbClr val="FFFFFF"/>
                </a:solidFill>
                <a:effectLst>
                  <a:outerShdw blurRad="38100" dist="38100" dir="2700000" algn="tl">
                    <a:srgbClr val="000000"/>
                  </a:outerShdw>
                </a:effectLst>
              </a:rPr>
            </a:br>
            <a:r>
              <a:rPr lang="en-US" sz="3200">
                <a:solidFill>
                  <a:srgbClr val="3CC7FE"/>
                </a:solidFill>
                <a:effectLst>
                  <a:outerShdw blurRad="38100" dist="38100" dir="2700000" algn="tl">
                    <a:srgbClr val="FFFFFF"/>
                  </a:outerShdw>
                </a:effectLst>
              </a:rPr>
              <a:t>Collaboration</a:t>
            </a:r>
          </a:p>
          <a:p>
            <a:pPr defTabSz="814388">
              <a:lnSpc>
                <a:spcPct val="90000"/>
              </a:lnSpc>
            </a:pPr>
            <a:r>
              <a:rPr lang="en-US" sz="3200">
                <a:solidFill>
                  <a:srgbClr val="FFFFFF"/>
                </a:solidFill>
                <a:effectLst>
                  <a:outerShdw blurRad="38100" dist="38100" dir="2700000" algn="tl">
                    <a:srgbClr val="000000"/>
                  </a:outerShdw>
                </a:effectLst>
              </a:rPr>
              <a:t>Experience </a:t>
            </a:r>
          </a:p>
        </p:txBody>
      </p:sp>
      <p:sp>
        <p:nvSpPr>
          <p:cNvPr id="15366" name="Rectangle 19"/>
          <p:cNvSpPr>
            <a:spLocks noChangeArrowheads="1"/>
          </p:cNvSpPr>
          <p:nvPr/>
        </p:nvSpPr>
        <p:spPr bwMode="auto">
          <a:xfrm>
            <a:off x="666750" y="4159250"/>
            <a:ext cx="6400800" cy="468313"/>
          </a:xfrm>
          <a:prstGeom prst="rect">
            <a:avLst/>
          </a:prstGeom>
          <a:noFill/>
          <a:ln w="9525">
            <a:noFill/>
            <a:miter lim="800000"/>
            <a:headEnd/>
            <a:tailEnd/>
          </a:ln>
        </p:spPr>
        <p:txBody>
          <a:bodyPr lIns="82124" tIns="41061" rIns="82124" bIns="41061"/>
          <a:lstStyle/>
          <a:p>
            <a:pPr defTabSz="814388">
              <a:lnSpc>
                <a:spcPct val="90000"/>
              </a:lnSpc>
              <a:spcBef>
                <a:spcPct val="20000"/>
              </a:spcBef>
              <a:buClr>
                <a:schemeClr val="tx2"/>
              </a:buClr>
              <a:buSzPct val="100000"/>
              <a:buFont typeface="Wingdings" pitchFamily="-106" charset="2"/>
              <a:buNone/>
            </a:pPr>
            <a:r>
              <a:rPr lang="en-US" dirty="0" err="1" smtClean="0">
                <a:solidFill>
                  <a:srgbClr val="C0C0C0"/>
                </a:solidFill>
              </a:rPr>
              <a:t>Imran</a:t>
            </a:r>
            <a:r>
              <a:rPr lang="en-US" dirty="0" smtClean="0">
                <a:solidFill>
                  <a:srgbClr val="C0C0C0"/>
                </a:solidFill>
              </a:rPr>
              <a:t> </a:t>
            </a:r>
            <a:r>
              <a:rPr lang="en-US" dirty="0" err="1" smtClean="0">
                <a:solidFill>
                  <a:srgbClr val="C0C0C0"/>
                </a:solidFill>
              </a:rPr>
              <a:t>Shaikh</a:t>
            </a:r>
            <a:endParaRPr lang="en-US" dirty="0" smtClean="0">
              <a:solidFill>
                <a:srgbClr val="C0C0C0"/>
              </a:solidFill>
            </a:endParaRPr>
          </a:p>
          <a:p>
            <a:pPr defTabSz="814388">
              <a:lnSpc>
                <a:spcPct val="90000"/>
              </a:lnSpc>
              <a:spcBef>
                <a:spcPct val="20000"/>
              </a:spcBef>
              <a:buClr>
                <a:schemeClr val="tx2"/>
              </a:buClr>
              <a:buSzPct val="100000"/>
              <a:buFont typeface="Wingdings" pitchFamily="-106" charset="2"/>
              <a:buNone/>
            </a:pPr>
            <a:r>
              <a:rPr lang="en-US" dirty="0" smtClean="0">
                <a:solidFill>
                  <a:srgbClr val="C0C0C0"/>
                </a:solidFill>
              </a:rPr>
              <a:t>Collaboration Europe</a:t>
            </a:r>
            <a:endParaRPr lang="en-US" dirty="0">
              <a:solidFill>
                <a:srgbClr val="C0C0C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cstate="print"/>
          <a:srcRect/>
          <a:stretch>
            <a:fillRect/>
          </a:stretch>
        </p:blipFill>
        <p:spPr bwMode="auto">
          <a:xfrm>
            <a:off x="0" y="96574"/>
            <a:ext cx="7632700" cy="1071563"/>
          </a:xfrm>
          <a:prstGeom prst="rect">
            <a:avLst/>
          </a:prstGeom>
          <a:noFill/>
          <a:ln w="9525">
            <a:noFill/>
            <a:miter lim="800000"/>
            <a:headEnd/>
            <a:tailEnd/>
          </a:ln>
        </p:spPr>
      </p:pic>
      <p:sp>
        <p:nvSpPr>
          <p:cNvPr id="101379" name="Rectangle 3"/>
          <p:cNvSpPr>
            <a:spLocks noChangeArrowheads="1"/>
          </p:cNvSpPr>
          <p:nvPr/>
        </p:nvSpPr>
        <p:spPr bwMode="auto">
          <a:xfrm>
            <a:off x="771526" y="906199"/>
            <a:ext cx="8372475" cy="547688"/>
          </a:xfrm>
          <a:prstGeom prst="rect">
            <a:avLst/>
          </a:prstGeom>
          <a:gradFill rotWithShape="1">
            <a:gsLst>
              <a:gs pos="0">
                <a:schemeClr val="bg2">
                  <a:gamma/>
                  <a:shade val="46275"/>
                  <a:invGamma/>
                  <a:alpha val="0"/>
                </a:schemeClr>
              </a:gs>
              <a:gs pos="100000">
                <a:schemeClr val="bg2"/>
              </a:gs>
            </a:gsLst>
            <a:lin ang="5400000" scaled="1"/>
          </a:gradFill>
          <a:ln w="9525">
            <a:noFill/>
            <a:miter lim="800000"/>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pic>
        <p:nvPicPr>
          <p:cNvPr id="126980" name="Picture 4" descr="crowd"/>
          <p:cNvPicPr>
            <a:picLocks noChangeAspect="1" noChangeArrowheads="1"/>
          </p:cNvPicPr>
          <p:nvPr/>
        </p:nvPicPr>
        <p:blipFill>
          <a:blip r:embed="rId4" cstate="print">
            <a:lum bright="-12000"/>
          </a:blip>
          <a:srcRect t="-224"/>
          <a:stretch>
            <a:fillRect/>
          </a:stretch>
        </p:blipFill>
        <p:spPr bwMode="auto">
          <a:xfrm>
            <a:off x="0" y="1149615"/>
            <a:ext cx="9144000" cy="4565385"/>
          </a:xfrm>
          <a:prstGeom prst="rect">
            <a:avLst/>
          </a:prstGeom>
          <a:noFill/>
          <a:ln w="9525">
            <a:noFill/>
            <a:miter lim="800000"/>
            <a:headEnd/>
            <a:tailEnd/>
          </a:ln>
        </p:spPr>
      </p:pic>
      <p:sp>
        <p:nvSpPr>
          <p:cNvPr id="126981" name="Line 23"/>
          <p:cNvSpPr>
            <a:spLocks noChangeShapeType="1"/>
          </p:cNvSpPr>
          <p:nvPr/>
        </p:nvSpPr>
        <p:spPr bwMode="auto">
          <a:xfrm>
            <a:off x="0" y="1154907"/>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GB"/>
          </a:p>
        </p:txBody>
      </p:sp>
      <p:sp>
        <p:nvSpPr>
          <p:cNvPr id="126982" name="Title 54"/>
          <p:cNvSpPr>
            <a:spLocks noGrp="1"/>
          </p:cNvSpPr>
          <p:nvPr>
            <p:ph type="title"/>
          </p:nvPr>
        </p:nvSpPr>
        <p:spPr/>
        <p:txBody>
          <a:bodyPr/>
          <a:lstStyle/>
          <a:p>
            <a:r>
              <a:rPr lang="en-US" dirty="0" smtClean="0">
                <a:ea typeface="ＭＳ Ｐゴシック" pitchFamily="34" charset="-128"/>
              </a:rPr>
              <a:t>The Public Sector Challenge…</a:t>
            </a:r>
          </a:p>
        </p:txBody>
      </p:sp>
      <p:grpSp>
        <p:nvGrpSpPr>
          <p:cNvPr id="2" name="Group 142"/>
          <p:cNvGrpSpPr>
            <a:grpSpLocks/>
          </p:cNvGrpSpPr>
          <p:nvPr/>
        </p:nvGrpSpPr>
        <p:grpSpPr bwMode="auto">
          <a:xfrm>
            <a:off x="333375" y="1428750"/>
            <a:ext cx="2101850" cy="1153583"/>
            <a:chOff x="246" y="1392"/>
            <a:chExt cx="1324" cy="872"/>
          </a:xfrm>
        </p:grpSpPr>
        <p:sp>
          <p:nvSpPr>
            <p:cNvPr id="58" name="AutoShape 131"/>
            <p:cNvSpPr>
              <a:spLocks noChangeArrowheads="1"/>
            </p:cNvSpPr>
            <p:nvPr/>
          </p:nvSpPr>
          <p:spPr bwMode="auto">
            <a:xfrm>
              <a:off x="246" y="1392"/>
              <a:ext cx="1212" cy="858"/>
            </a:xfrm>
            <a:prstGeom prst="roundRect">
              <a:avLst>
                <a:gd name="adj" fmla="val 6801"/>
              </a:avLst>
            </a:prstGeom>
            <a:gradFill rotWithShape="1">
              <a:gsLst>
                <a:gs pos="0">
                  <a:schemeClr val="bg2">
                    <a:alpha val="78000"/>
                  </a:schemeClr>
                </a:gs>
                <a:gs pos="100000">
                  <a:schemeClr val="bg2">
                    <a:gamma/>
                    <a:shade val="46275"/>
                    <a:invGamma/>
                    <a:alpha val="0"/>
                  </a:schemeClr>
                </a:gs>
              </a:gsLst>
              <a:lin ang="5400000" scaled="1"/>
            </a:gradFill>
            <a:ln w="9525">
              <a:noFill/>
              <a:round/>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sp>
          <p:nvSpPr>
            <p:cNvPr id="127033" name="Text Box 7"/>
            <p:cNvSpPr txBox="1">
              <a:spLocks noChangeArrowheads="1"/>
            </p:cNvSpPr>
            <p:nvPr/>
          </p:nvSpPr>
          <p:spPr bwMode="auto">
            <a:xfrm>
              <a:off x="272" y="1524"/>
              <a:ext cx="1298" cy="558"/>
            </a:xfrm>
            <a:prstGeom prst="rect">
              <a:avLst/>
            </a:prstGeom>
            <a:noFill/>
            <a:ln w="9525">
              <a:noFill/>
              <a:miter lim="800000"/>
              <a:headEnd/>
              <a:tailEnd/>
            </a:ln>
          </p:spPr>
          <p:txBody>
            <a:bodyPr>
              <a:spAutoFit/>
            </a:bodyPr>
            <a:lstStyle/>
            <a:p>
              <a:pPr algn="l" eaLnBrk="1" hangingPunct="1">
                <a:lnSpc>
                  <a:spcPct val="100000"/>
                </a:lnSpc>
              </a:pPr>
              <a:r>
                <a:rPr lang="en-US" sz="1400" dirty="0" smtClean="0">
                  <a:solidFill>
                    <a:srgbClr val="FFFFFF"/>
                  </a:solidFill>
                </a:rPr>
                <a:t>To maintain services whilst costs are reduced</a:t>
              </a:r>
              <a:endParaRPr lang="en-US" sz="1400" dirty="0">
                <a:solidFill>
                  <a:srgbClr val="FFFFFF"/>
                </a:solidFill>
              </a:endParaRPr>
            </a:p>
          </p:txBody>
        </p:sp>
        <p:sp>
          <p:nvSpPr>
            <p:cNvPr id="127034" name="Line 102"/>
            <p:cNvSpPr>
              <a:spLocks noChangeShapeType="1"/>
            </p:cNvSpPr>
            <p:nvPr/>
          </p:nvSpPr>
          <p:spPr bwMode="auto">
            <a:xfrm>
              <a:off x="324" y="1962"/>
              <a:ext cx="1068" cy="0"/>
            </a:xfrm>
            <a:prstGeom prst="line">
              <a:avLst/>
            </a:prstGeom>
            <a:noFill/>
            <a:ln w="12700">
              <a:solidFill>
                <a:srgbClr val="47B0D5"/>
              </a:solidFill>
              <a:round/>
              <a:headEnd/>
              <a:tailEnd/>
            </a:ln>
          </p:spPr>
          <p:txBody>
            <a:bodyPr/>
            <a:lstStyle/>
            <a:p>
              <a:endParaRPr lang="en-GB"/>
            </a:p>
          </p:txBody>
        </p:sp>
        <p:grpSp>
          <p:nvGrpSpPr>
            <p:cNvPr id="3" name="Group 108"/>
            <p:cNvGrpSpPr>
              <a:grpSpLocks/>
            </p:cNvGrpSpPr>
            <p:nvPr/>
          </p:nvGrpSpPr>
          <p:grpSpPr bwMode="auto">
            <a:xfrm>
              <a:off x="495" y="2038"/>
              <a:ext cx="208" cy="226"/>
              <a:chOff x="625" y="1933"/>
              <a:chExt cx="322" cy="352"/>
            </a:xfrm>
          </p:grpSpPr>
          <p:sp>
            <p:nvSpPr>
              <p:cNvPr id="127036" name="Oval 94"/>
              <p:cNvSpPr>
                <a:spLocks noChangeArrowheads="1"/>
              </p:cNvSpPr>
              <p:nvPr/>
            </p:nvSpPr>
            <p:spPr bwMode="auto">
              <a:xfrm>
                <a:off x="625" y="1933"/>
                <a:ext cx="154" cy="154"/>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37" name="Oval 103"/>
              <p:cNvSpPr>
                <a:spLocks noChangeArrowheads="1"/>
              </p:cNvSpPr>
              <p:nvPr/>
            </p:nvSpPr>
            <p:spPr bwMode="auto">
              <a:xfrm>
                <a:off x="733" y="2113"/>
                <a:ext cx="106" cy="106"/>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38" name="Oval 104"/>
              <p:cNvSpPr>
                <a:spLocks noChangeArrowheads="1"/>
              </p:cNvSpPr>
              <p:nvPr/>
            </p:nvSpPr>
            <p:spPr bwMode="auto">
              <a:xfrm>
                <a:off x="865" y="2203"/>
                <a:ext cx="82" cy="82"/>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grpSp>
      </p:grpSp>
      <p:grpSp>
        <p:nvGrpSpPr>
          <p:cNvPr id="4" name="Group 144"/>
          <p:cNvGrpSpPr>
            <a:grpSpLocks/>
          </p:cNvGrpSpPr>
          <p:nvPr/>
        </p:nvGrpSpPr>
        <p:grpSpPr bwMode="auto">
          <a:xfrm>
            <a:off x="3476625" y="1502833"/>
            <a:ext cx="2120900" cy="1180042"/>
            <a:chOff x="2190" y="1250"/>
            <a:chExt cx="1336" cy="892"/>
          </a:xfrm>
        </p:grpSpPr>
        <p:sp>
          <p:nvSpPr>
            <p:cNvPr id="66" name="AutoShape 132"/>
            <p:cNvSpPr>
              <a:spLocks noChangeArrowheads="1"/>
            </p:cNvSpPr>
            <p:nvPr/>
          </p:nvSpPr>
          <p:spPr bwMode="auto">
            <a:xfrm>
              <a:off x="2190" y="1284"/>
              <a:ext cx="1290" cy="858"/>
            </a:xfrm>
            <a:prstGeom prst="roundRect">
              <a:avLst>
                <a:gd name="adj" fmla="val 6801"/>
              </a:avLst>
            </a:prstGeom>
            <a:gradFill rotWithShape="1">
              <a:gsLst>
                <a:gs pos="0">
                  <a:schemeClr val="bg2">
                    <a:alpha val="78000"/>
                  </a:schemeClr>
                </a:gs>
                <a:gs pos="100000">
                  <a:schemeClr val="bg2">
                    <a:gamma/>
                    <a:shade val="46275"/>
                    <a:invGamma/>
                    <a:alpha val="0"/>
                  </a:schemeClr>
                </a:gs>
              </a:gsLst>
              <a:lin ang="5400000" scaled="1"/>
            </a:gradFill>
            <a:ln w="9525">
              <a:noFill/>
              <a:round/>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sp>
          <p:nvSpPr>
            <p:cNvPr id="127026" name="Text Box 7"/>
            <p:cNvSpPr txBox="1">
              <a:spLocks noChangeArrowheads="1"/>
            </p:cNvSpPr>
            <p:nvPr/>
          </p:nvSpPr>
          <p:spPr bwMode="auto">
            <a:xfrm>
              <a:off x="2228" y="1250"/>
              <a:ext cx="1298" cy="721"/>
            </a:xfrm>
            <a:prstGeom prst="rect">
              <a:avLst/>
            </a:prstGeom>
            <a:noFill/>
            <a:ln w="9525">
              <a:noFill/>
              <a:miter lim="800000"/>
              <a:headEnd/>
              <a:tailEnd/>
            </a:ln>
          </p:spPr>
          <p:txBody>
            <a:bodyPr>
              <a:spAutoFit/>
            </a:bodyPr>
            <a:lstStyle/>
            <a:p>
              <a:pPr algn="l" eaLnBrk="1" hangingPunct="1">
                <a:lnSpc>
                  <a:spcPct val="100000"/>
                </a:lnSpc>
              </a:pPr>
              <a:r>
                <a:rPr lang="en-US" sz="1400" dirty="0" smtClean="0">
                  <a:solidFill>
                    <a:srgbClr val="FFFFFF"/>
                  </a:solidFill>
                </a:rPr>
                <a:t>To manage complexity of interlinked departments and increase citizen contact</a:t>
              </a:r>
              <a:endParaRPr lang="en-US" sz="1400" dirty="0">
                <a:solidFill>
                  <a:srgbClr val="FFFFFF"/>
                </a:solidFill>
              </a:endParaRPr>
            </a:p>
          </p:txBody>
        </p:sp>
        <p:sp>
          <p:nvSpPr>
            <p:cNvPr id="127027" name="Line 105"/>
            <p:cNvSpPr>
              <a:spLocks noChangeShapeType="1"/>
            </p:cNvSpPr>
            <p:nvPr/>
          </p:nvSpPr>
          <p:spPr bwMode="auto">
            <a:xfrm>
              <a:off x="2262" y="1812"/>
              <a:ext cx="1134" cy="0"/>
            </a:xfrm>
            <a:prstGeom prst="line">
              <a:avLst/>
            </a:prstGeom>
            <a:noFill/>
            <a:ln w="12700">
              <a:solidFill>
                <a:srgbClr val="47B0D5"/>
              </a:solidFill>
              <a:round/>
              <a:headEnd/>
              <a:tailEnd/>
            </a:ln>
          </p:spPr>
          <p:txBody>
            <a:bodyPr/>
            <a:lstStyle/>
            <a:p>
              <a:endParaRPr lang="en-GB"/>
            </a:p>
          </p:txBody>
        </p:sp>
        <p:grpSp>
          <p:nvGrpSpPr>
            <p:cNvPr id="5" name="Group 109"/>
            <p:cNvGrpSpPr>
              <a:grpSpLocks/>
            </p:cNvGrpSpPr>
            <p:nvPr/>
          </p:nvGrpSpPr>
          <p:grpSpPr bwMode="auto">
            <a:xfrm flipH="1">
              <a:off x="2696" y="1903"/>
              <a:ext cx="173" cy="190"/>
              <a:chOff x="625" y="1933"/>
              <a:chExt cx="322" cy="352"/>
            </a:xfrm>
          </p:grpSpPr>
          <p:sp>
            <p:nvSpPr>
              <p:cNvPr id="127029" name="Oval 110"/>
              <p:cNvSpPr>
                <a:spLocks noChangeArrowheads="1"/>
              </p:cNvSpPr>
              <p:nvPr/>
            </p:nvSpPr>
            <p:spPr bwMode="auto">
              <a:xfrm>
                <a:off x="625" y="1933"/>
                <a:ext cx="154" cy="154"/>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30" name="Oval 111"/>
              <p:cNvSpPr>
                <a:spLocks noChangeArrowheads="1"/>
              </p:cNvSpPr>
              <p:nvPr/>
            </p:nvSpPr>
            <p:spPr bwMode="auto">
              <a:xfrm>
                <a:off x="733" y="2113"/>
                <a:ext cx="106" cy="106"/>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31" name="Oval 112"/>
              <p:cNvSpPr>
                <a:spLocks noChangeArrowheads="1"/>
              </p:cNvSpPr>
              <p:nvPr/>
            </p:nvSpPr>
            <p:spPr bwMode="auto">
              <a:xfrm>
                <a:off x="865" y="2203"/>
                <a:ext cx="82" cy="82"/>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grpSp>
      </p:grpSp>
      <p:grpSp>
        <p:nvGrpSpPr>
          <p:cNvPr id="6" name="Group 146"/>
          <p:cNvGrpSpPr>
            <a:grpSpLocks/>
          </p:cNvGrpSpPr>
          <p:nvPr/>
        </p:nvGrpSpPr>
        <p:grpSpPr bwMode="auto">
          <a:xfrm>
            <a:off x="6581776" y="1730375"/>
            <a:ext cx="2085975" cy="1221053"/>
            <a:chOff x="4272" y="1266"/>
            <a:chExt cx="1314" cy="923"/>
          </a:xfrm>
        </p:grpSpPr>
        <p:sp>
          <p:nvSpPr>
            <p:cNvPr id="74" name="AutoShape 133"/>
            <p:cNvSpPr>
              <a:spLocks noChangeArrowheads="1"/>
            </p:cNvSpPr>
            <p:nvPr/>
          </p:nvSpPr>
          <p:spPr bwMode="auto">
            <a:xfrm>
              <a:off x="4272" y="1266"/>
              <a:ext cx="1314" cy="858"/>
            </a:xfrm>
            <a:prstGeom prst="roundRect">
              <a:avLst>
                <a:gd name="adj" fmla="val 6801"/>
              </a:avLst>
            </a:prstGeom>
            <a:gradFill rotWithShape="1">
              <a:gsLst>
                <a:gs pos="0">
                  <a:schemeClr val="bg2">
                    <a:alpha val="78000"/>
                  </a:schemeClr>
                </a:gs>
                <a:gs pos="100000">
                  <a:schemeClr val="bg2">
                    <a:gamma/>
                    <a:shade val="46275"/>
                    <a:invGamma/>
                    <a:alpha val="0"/>
                  </a:schemeClr>
                </a:gs>
              </a:gsLst>
              <a:lin ang="5400000" scaled="1"/>
            </a:gradFill>
            <a:ln w="9525">
              <a:noFill/>
              <a:round/>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sp>
          <p:nvSpPr>
            <p:cNvPr id="127020" name="Line 106"/>
            <p:cNvSpPr>
              <a:spLocks noChangeShapeType="1"/>
            </p:cNvSpPr>
            <p:nvPr/>
          </p:nvSpPr>
          <p:spPr bwMode="auto">
            <a:xfrm>
              <a:off x="4350" y="1800"/>
              <a:ext cx="1152" cy="0"/>
            </a:xfrm>
            <a:prstGeom prst="line">
              <a:avLst/>
            </a:prstGeom>
            <a:noFill/>
            <a:ln w="12700">
              <a:solidFill>
                <a:srgbClr val="47B0D5"/>
              </a:solidFill>
              <a:round/>
              <a:headEnd/>
              <a:tailEnd/>
            </a:ln>
          </p:spPr>
          <p:txBody>
            <a:bodyPr/>
            <a:lstStyle/>
            <a:p>
              <a:endParaRPr lang="en-GB"/>
            </a:p>
          </p:txBody>
        </p:sp>
        <p:grpSp>
          <p:nvGrpSpPr>
            <p:cNvPr id="7" name="Group 113"/>
            <p:cNvGrpSpPr>
              <a:grpSpLocks/>
            </p:cNvGrpSpPr>
            <p:nvPr/>
          </p:nvGrpSpPr>
          <p:grpSpPr bwMode="auto">
            <a:xfrm rot="-191800">
              <a:off x="4808" y="1894"/>
              <a:ext cx="269" cy="295"/>
              <a:chOff x="625" y="1933"/>
              <a:chExt cx="322" cy="352"/>
            </a:xfrm>
          </p:grpSpPr>
          <p:sp>
            <p:nvSpPr>
              <p:cNvPr id="127022" name="Oval 114"/>
              <p:cNvSpPr>
                <a:spLocks noChangeArrowheads="1"/>
              </p:cNvSpPr>
              <p:nvPr/>
            </p:nvSpPr>
            <p:spPr bwMode="auto">
              <a:xfrm>
                <a:off x="625" y="1933"/>
                <a:ext cx="154" cy="154"/>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23" name="Oval 115"/>
              <p:cNvSpPr>
                <a:spLocks noChangeArrowheads="1"/>
              </p:cNvSpPr>
              <p:nvPr/>
            </p:nvSpPr>
            <p:spPr bwMode="auto">
              <a:xfrm>
                <a:off x="733" y="2113"/>
                <a:ext cx="106" cy="106"/>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24" name="Oval 116"/>
              <p:cNvSpPr>
                <a:spLocks noChangeArrowheads="1"/>
              </p:cNvSpPr>
              <p:nvPr/>
            </p:nvSpPr>
            <p:spPr bwMode="auto">
              <a:xfrm>
                <a:off x="865" y="2203"/>
                <a:ext cx="82" cy="82"/>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grpSp>
      </p:grpSp>
      <p:grpSp>
        <p:nvGrpSpPr>
          <p:cNvPr id="8" name="Group 143"/>
          <p:cNvGrpSpPr>
            <a:grpSpLocks/>
          </p:cNvGrpSpPr>
          <p:nvPr/>
        </p:nvGrpSpPr>
        <p:grpSpPr bwMode="auto">
          <a:xfrm>
            <a:off x="1112838" y="3541448"/>
            <a:ext cx="1924050" cy="1365250"/>
            <a:chOff x="882" y="2088"/>
            <a:chExt cx="1212" cy="1032"/>
          </a:xfrm>
        </p:grpSpPr>
        <p:sp>
          <p:nvSpPr>
            <p:cNvPr id="82" name="AutoShape 130"/>
            <p:cNvSpPr>
              <a:spLocks noChangeArrowheads="1"/>
            </p:cNvSpPr>
            <p:nvPr/>
          </p:nvSpPr>
          <p:spPr bwMode="auto">
            <a:xfrm>
              <a:off x="882" y="2262"/>
              <a:ext cx="1212" cy="858"/>
            </a:xfrm>
            <a:prstGeom prst="roundRect">
              <a:avLst>
                <a:gd name="adj" fmla="val 6801"/>
              </a:avLst>
            </a:prstGeom>
            <a:gradFill rotWithShape="1">
              <a:gsLst>
                <a:gs pos="0">
                  <a:schemeClr val="bg2">
                    <a:alpha val="78000"/>
                  </a:schemeClr>
                </a:gs>
                <a:gs pos="100000">
                  <a:schemeClr val="bg2">
                    <a:gamma/>
                    <a:shade val="46275"/>
                    <a:invGamma/>
                    <a:alpha val="0"/>
                  </a:schemeClr>
                </a:gs>
              </a:gsLst>
              <a:lin ang="5400000" scaled="1"/>
            </a:gradFill>
            <a:ln w="9525">
              <a:noFill/>
              <a:round/>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sp>
          <p:nvSpPr>
            <p:cNvPr id="127013" name="Line 107"/>
            <p:cNvSpPr>
              <a:spLocks noChangeShapeType="1"/>
            </p:cNvSpPr>
            <p:nvPr/>
          </p:nvSpPr>
          <p:spPr bwMode="auto">
            <a:xfrm>
              <a:off x="954" y="2676"/>
              <a:ext cx="1068" cy="0"/>
            </a:xfrm>
            <a:prstGeom prst="line">
              <a:avLst/>
            </a:prstGeom>
            <a:noFill/>
            <a:ln w="12700">
              <a:solidFill>
                <a:srgbClr val="47B0D5"/>
              </a:solidFill>
              <a:round/>
              <a:headEnd/>
              <a:tailEnd/>
            </a:ln>
          </p:spPr>
          <p:txBody>
            <a:bodyPr/>
            <a:lstStyle/>
            <a:p>
              <a:endParaRPr lang="en-GB"/>
            </a:p>
          </p:txBody>
        </p:sp>
        <p:sp>
          <p:nvSpPr>
            <p:cNvPr id="127014" name="Text Box 7"/>
            <p:cNvSpPr txBox="1">
              <a:spLocks noChangeArrowheads="1"/>
            </p:cNvSpPr>
            <p:nvPr/>
          </p:nvSpPr>
          <p:spPr bwMode="auto">
            <a:xfrm>
              <a:off x="908" y="2088"/>
              <a:ext cx="1154" cy="558"/>
            </a:xfrm>
            <a:prstGeom prst="rect">
              <a:avLst/>
            </a:prstGeom>
            <a:noFill/>
            <a:ln w="9525">
              <a:noFill/>
              <a:miter lim="800000"/>
              <a:headEnd/>
              <a:tailEnd/>
            </a:ln>
          </p:spPr>
          <p:txBody>
            <a:bodyPr>
              <a:spAutoFit/>
            </a:bodyPr>
            <a:lstStyle/>
            <a:p>
              <a:pPr algn="l" eaLnBrk="1" hangingPunct="1">
                <a:lnSpc>
                  <a:spcPct val="100000"/>
                </a:lnSpc>
              </a:pPr>
              <a:r>
                <a:rPr lang="en-US" sz="1400" dirty="0" smtClean="0">
                  <a:solidFill>
                    <a:srgbClr val="FFFFFF"/>
                  </a:solidFill>
                </a:rPr>
                <a:t>Saving cost without massive redundancies</a:t>
              </a:r>
              <a:endParaRPr lang="en-US" sz="1400" dirty="0">
                <a:solidFill>
                  <a:srgbClr val="FFFFFF"/>
                </a:solidFill>
              </a:endParaRPr>
            </a:p>
          </p:txBody>
        </p:sp>
        <p:grpSp>
          <p:nvGrpSpPr>
            <p:cNvPr id="9" name="Group 121"/>
            <p:cNvGrpSpPr>
              <a:grpSpLocks/>
            </p:cNvGrpSpPr>
            <p:nvPr/>
          </p:nvGrpSpPr>
          <p:grpSpPr bwMode="auto">
            <a:xfrm rot="21345312" flipH="1">
              <a:off x="1097" y="2757"/>
              <a:ext cx="226" cy="247"/>
              <a:chOff x="625" y="1933"/>
              <a:chExt cx="322" cy="352"/>
            </a:xfrm>
          </p:grpSpPr>
          <p:sp>
            <p:nvSpPr>
              <p:cNvPr id="127016" name="Oval 122"/>
              <p:cNvSpPr>
                <a:spLocks noChangeArrowheads="1"/>
              </p:cNvSpPr>
              <p:nvPr/>
            </p:nvSpPr>
            <p:spPr bwMode="auto">
              <a:xfrm>
                <a:off x="625" y="1933"/>
                <a:ext cx="154" cy="154"/>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17" name="Oval 123"/>
              <p:cNvSpPr>
                <a:spLocks noChangeArrowheads="1"/>
              </p:cNvSpPr>
              <p:nvPr/>
            </p:nvSpPr>
            <p:spPr bwMode="auto">
              <a:xfrm>
                <a:off x="733" y="2113"/>
                <a:ext cx="106" cy="106"/>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18" name="Oval 124"/>
              <p:cNvSpPr>
                <a:spLocks noChangeArrowheads="1"/>
              </p:cNvSpPr>
              <p:nvPr/>
            </p:nvSpPr>
            <p:spPr bwMode="auto">
              <a:xfrm>
                <a:off x="865" y="2203"/>
                <a:ext cx="82" cy="82"/>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grpSp>
      </p:grpSp>
      <p:grpSp>
        <p:nvGrpSpPr>
          <p:cNvPr id="10" name="Group 145"/>
          <p:cNvGrpSpPr>
            <a:grpSpLocks/>
          </p:cNvGrpSpPr>
          <p:nvPr/>
        </p:nvGrpSpPr>
        <p:grpSpPr bwMode="auto">
          <a:xfrm>
            <a:off x="5481638" y="3599697"/>
            <a:ext cx="2200275" cy="1191948"/>
            <a:chOff x="2286" y="2424"/>
            <a:chExt cx="1386" cy="1160"/>
          </a:xfrm>
        </p:grpSpPr>
        <p:sp>
          <p:nvSpPr>
            <p:cNvPr id="90" name="AutoShape 129"/>
            <p:cNvSpPr>
              <a:spLocks noChangeArrowheads="1"/>
            </p:cNvSpPr>
            <p:nvPr/>
          </p:nvSpPr>
          <p:spPr bwMode="auto">
            <a:xfrm>
              <a:off x="2286" y="2424"/>
              <a:ext cx="1386" cy="1134"/>
            </a:xfrm>
            <a:prstGeom prst="roundRect">
              <a:avLst>
                <a:gd name="adj" fmla="val 5204"/>
              </a:avLst>
            </a:prstGeom>
            <a:gradFill rotWithShape="1">
              <a:gsLst>
                <a:gs pos="0">
                  <a:schemeClr val="bg2">
                    <a:alpha val="78000"/>
                  </a:schemeClr>
                </a:gs>
                <a:gs pos="100000">
                  <a:schemeClr val="bg2">
                    <a:gamma/>
                    <a:shade val="46275"/>
                    <a:invGamma/>
                    <a:alpha val="0"/>
                  </a:schemeClr>
                </a:gs>
              </a:gsLst>
              <a:lin ang="5400000" scaled="1"/>
            </a:gradFill>
            <a:ln w="9525">
              <a:noFill/>
              <a:round/>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sp>
          <p:nvSpPr>
            <p:cNvPr id="127007" name="Line 125"/>
            <p:cNvSpPr>
              <a:spLocks noChangeShapeType="1"/>
            </p:cNvSpPr>
            <p:nvPr/>
          </p:nvSpPr>
          <p:spPr bwMode="auto">
            <a:xfrm>
              <a:off x="2382" y="3174"/>
              <a:ext cx="1188" cy="0"/>
            </a:xfrm>
            <a:prstGeom prst="line">
              <a:avLst/>
            </a:prstGeom>
            <a:noFill/>
            <a:ln w="12700">
              <a:solidFill>
                <a:srgbClr val="47B0D5"/>
              </a:solidFill>
              <a:round/>
              <a:headEnd/>
              <a:tailEnd/>
            </a:ln>
          </p:spPr>
          <p:txBody>
            <a:bodyPr/>
            <a:lstStyle/>
            <a:p>
              <a:endParaRPr lang="en-GB"/>
            </a:p>
          </p:txBody>
        </p:sp>
        <p:grpSp>
          <p:nvGrpSpPr>
            <p:cNvPr id="11" name="Group 134"/>
            <p:cNvGrpSpPr>
              <a:grpSpLocks/>
            </p:cNvGrpSpPr>
            <p:nvPr/>
          </p:nvGrpSpPr>
          <p:grpSpPr bwMode="auto">
            <a:xfrm rot="-191800">
              <a:off x="2621" y="3250"/>
              <a:ext cx="305" cy="334"/>
              <a:chOff x="625" y="1933"/>
              <a:chExt cx="322" cy="352"/>
            </a:xfrm>
          </p:grpSpPr>
          <p:sp>
            <p:nvSpPr>
              <p:cNvPr id="127009" name="Oval 135"/>
              <p:cNvSpPr>
                <a:spLocks noChangeArrowheads="1"/>
              </p:cNvSpPr>
              <p:nvPr/>
            </p:nvSpPr>
            <p:spPr bwMode="auto">
              <a:xfrm>
                <a:off x="625" y="1933"/>
                <a:ext cx="154" cy="154"/>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10" name="Oval 136"/>
              <p:cNvSpPr>
                <a:spLocks noChangeArrowheads="1"/>
              </p:cNvSpPr>
              <p:nvPr/>
            </p:nvSpPr>
            <p:spPr bwMode="auto">
              <a:xfrm>
                <a:off x="733" y="2113"/>
                <a:ext cx="106" cy="106"/>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7011" name="Oval 137"/>
              <p:cNvSpPr>
                <a:spLocks noChangeArrowheads="1"/>
              </p:cNvSpPr>
              <p:nvPr/>
            </p:nvSpPr>
            <p:spPr bwMode="auto">
              <a:xfrm>
                <a:off x="865" y="2203"/>
                <a:ext cx="82" cy="82"/>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grpSp>
      </p:grpSp>
      <p:grpSp>
        <p:nvGrpSpPr>
          <p:cNvPr id="12" name="Group 143"/>
          <p:cNvGrpSpPr>
            <a:grpSpLocks/>
          </p:cNvGrpSpPr>
          <p:nvPr/>
        </p:nvGrpSpPr>
        <p:grpSpPr bwMode="auto">
          <a:xfrm>
            <a:off x="2687638" y="2588948"/>
            <a:ext cx="1924050" cy="1174750"/>
            <a:chOff x="882" y="2232"/>
            <a:chExt cx="1212" cy="888"/>
          </a:xfrm>
        </p:grpSpPr>
        <p:sp>
          <p:nvSpPr>
            <p:cNvPr id="106" name="AutoShape 130"/>
            <p:cNvSpPr>
              <a:spLocks noChangeArrowheads="1"/>
            </p:cNvSpPr>
            <p:nvPr/>
          </p:nvSpPr>
          <p:spPr bwMode="auto">
            <a:xfrm>
              <a:off x="882" y="2262"/>
              <a:ext cx="1212" cy="858"/>
            </a:xfrm>
            <a:prstGeom prst="roundRect">
              <a:avLst>
                <a:gd name="adj" fmla="val 6801"/>
              </a:avLst>
            </a:prstGeom>
            <a:gradFill rotWithShape="1">
              <a:gsLst>
                <a:gs pos="0">
                  <a:schemeClr val="bg2">
                    <a:alpha val="78000"/>
                  </a:schemeClr>
                </a:gs>
                <a:gs pos="100000">
                  <a:schemeClr val="bg2">
                    <a:gamma/>
                    <a:shade val="46275"/>
                    <a:invGamma/>
                    <a:alpha val="0"/>
                  </a:schemeClr>
                </a:gs>
              </a:gsLst>
              <a:lin ang="5400000" scaled="1"/>
            </a:gradFill>
            <a:ln w="9525">
              <a:noFill/>
              <a:round/>
              <a:headEnd/>
              <a:tailEnd/>
            </a:ln>
            <a:effectLst/>
          </p:spPr>
          <p:txBody>
            <a:bodyPr wrap="none" anchor="ctr"/>
            <a:lstStyle/>
            <a:p>
              <a:pPr algn="l" eaLnBrk="1" hangingPunct="1">
                <a:lnSpc>
                  <a:spcPct val="100000"/>
                </a:lnSpc>
                <a:defRPr/>
              </a:pPr>
              <a:endParaRPr lang="en-US">
                <a:solidFill>
                  <a:srgbClr val="FFFFFF"/>
                </a:solidFill>
                <a:latin typeface="Arial" charset="0"/>
                <a:ea typeface="ＭＳ Ｐゴシック" pitchFamily="-106" charset="-128"/>
              </a:endParaRPr>
            </a:p>
          </p:txBody>
        </p:sp>
        <p:sp>
          <p:nvSpPr>
            <p:cNvPr id="126993" name="Line 107"/>
            <p:cNvSpPr>
              <a:spLocks noChangeShapeType="1"/>
            </p:cNvSpPr>
            <p:nvPr/>
          </p:nvSpPr>
          <p:spPr bwMode="auto">
            <a:xfrm>
              <a:off x="954" y="2676"/>
              <a:ext cx="1068" cy="0"/>
            </a:xfrm>
            <a:prstGeom prst="line">
              <a:avLst/>
            </a:prstGeom>
            <a:noFill/>
            <a:ln w="12700">
              <a:solidFill>
                <a:srgbClr val="47B0D5"/>
              </a:solidFill>
              <a:round/>
              <a:headEnd/>
              <a:tailEnd/>
            </a:ln>
          </p:spPr>
          <p:txBody>
            <a:bodyPr/>
            <a:lstStyle/>
            <a:p>
              <a:endParaRPr lang="en-GB"/>
            </a:p>
          </p:txBody>
        </p:sp>
        <p:sp>
          <p:nvSpPr>
            <p:cNvPr id="126994" name="Text Box 7"/>
            <p:cNvSpPr txBox="1">
              <a:spLocks noChangeArrowheads="1"/>
            </p:cNvSpPr>
            <p:nvPr/>
          </p:nvSpPr>
          <p:spPr bwMode="auto">
            <a:xfrm>
              <a:off x="908" y="2232"/>
              <a:ext cx="1154" cy="396"/>
            </a:xfrm>
            <a:prstGeom prst="rect">
              <a:avLst/>
            </a:prstGeom>
            <a:noFill/>
            <a:ln w="9525">
              <a:noFill/>
              <a:miter lim="800000"/>
              <a:headEnd/>
              <a:tailEnd/>
            </a:ln>
          </p:spPr>
          <p:txBody>
            <a:bodyPr>
              <a:spAutoFit/>
            </a:bodyPr>
            <a:lstStyle/>
            <a:p>
              <a:pPr algn="l" eaLnBrk="1" hangingPunct="1">
                <a:lnSpc>
                  <a:spcPct val="100000"/>
                </a:lnSpc>
              </a:pPr>
              <a:r>
                <a:rPr lang="en-US" sz="1400" dirty="0" smtClean="0">
                  <a:solidFill>
                    <a:srgbClr val="FFFFFF"/>
                  </a:solidFill>
                </a:rPr>
                <a:t>Fulfilling Green objectives</a:t>
              </a:r>
              <a:endParaRPr lang="en-US" sz="1400" dirty="0">
                <a:solidFill>
                  <a:srgbClr val="FFFFFF"/>
                </a:solidFill>
              </a:endParaRPr>
            </a:p>
          </p:txBody>
        </p:sp>
        <p:grpSp>
          <p:nvGrpSpPr>
            <p:cNvPr id="13" name="Group 121"/>
            <p:cNvGrpSpPr>
              <a:grpSpLocks/>
            </p:cNvGrpSpPr>
            <p:nvPr/>
          </p:nvGrpSpPr>
          <p:grpSpPr bwMode="auto">
            <a:xfrm rot="21345312" flipH="1">
              <a:off x="1097" y="2757"/>
              <a:ext cx="226" cy="247"/>
              <a:chOff x="625" y="1933"/>
              <a:chExt cx="322" cy="352"/>
            </a:xfrm>
          </p:grpSpPr>
          <p:sp>
            <p:nvSpPr>
              <p:cNvPr id="126996" name="Oval 122"/>
              <p:cNvSpPr>
                <a:spLocks noChangeArrowheads="1"/>
              </p:cNvSpPr>
              <p:nvPr/>
            </p:nvSpPr>
            <p:spPr bwMode="auto">
              <a:xfrm>
                <a:off x="625" y="1933"/>
                <a:ext cx="154" cy="154"/>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6997" name="Oval 123"/>
              <p:cNvSpPr>
                <a:spLocks noChangeArrowheads="1"/>
              </p:cNvSpPr>
              <p:nvPr/>
            </p:nvSpPr>
            <p:spPr bwMode="auto">
              <a:xfrm>
                <a:off x="733" y="2113"/>
                <a:ext cx="106" cy="106"/>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sp>
            <p:nvSpPr>
              <p:cNvPr id="126998" name="Oval 124"/>
              <p:cNvSpPr>
                <a:spLocks noChangeArrowheads="1"/>
              </p:cNvSpPr>
              <p:nvPr/>
            </p:nvSpPr>
            <p:spPr bwMode="auto">
              <a:xfrm>
                <a:off x="865" y="2203"/>
                <a:ext cx="82" cy="82"/>
              </a:xfrm>
              <a:prstGeom prst="ellipse">
                <a:avLst/>
              </a:prstGeom>
              <a:solidFill>
                <a:schemeClr val="tx1"/>
              </a:solidFill>
              <a:ln w="9525">
                <a:noFill/>
                <a:round/>
                <a:headEnd/>
                <a:tailEnd/>
              </a:ln>
            </p:spPr>
            <p:txBody>
              <a:bodyPr/>
              <a:lstStyle/>
              <a:p>
                <a:pPr algn="l" eaLnBrk="1" hangingPunct="1">
                  <a:lnSpc>
                    <a:spcPct val="100000"/>
                  </a:lnSpc>
                </a:pPr>
                <a:endParaRPr lang="en-US">
                  <a:solidFill>
                    <a:srgbClr val="FFFFFF"/>
                  </a:solidFill>
                </a:endParaRPr>
              </a:p>
            </p:txBody>
          </p:sp>
        </p:grpSp>
      </p:grpSp>
      <p:sp>
        <p:nvSpPr>
          <p:cNvPr id="126990" name="Text Box 7"/>
          <p:cNvSpPr txBox="1">
            <a:spLocks noChangeArrowheads="1"/>
          </p:cNvSpPr>
          <p:nvPr/>
        </p:nvSpPr>
        <p:spPr bwMode="auto">
          <a:xfrm>
            <a:off x="6656389" y="1837532"/>
            <a:ext cx="2060575" cy="738664"/>
          </a:xfrm>
          <a:prstGeom prst="rect">
            <a:avLst/>
          </a:prstGeom>
          <a:noFill/>
          <a:ln w="9525">
            <a:noFill/>
            <a:miter lim="800000"/>
            <a:headEnd/>
            <a:tailEnd/>
          </a:ln>
        </p:spPr>
        <p:txBody>
          <a:bodyPr>
            <a:spAutoFit/>
          </a:bodyPr>
          <a:lstStyle/>
          <a:p>
            <a:pPr algn="l" eaLnBrk="1" hangingPunct="1">
              <a:lnSpc>
                <a:spcPct val="100000"/>
              </a:lnSpc>
            </a:pPr>
            <a:r>
              <a:rPr lang="en-US" sz="1400" dirty="0" smtClean="0">
                <a:solidFill>
                  <a:srgbClr val="FFFFFF"/>
                </a:solidFill>
              </a:rPr>
              <a:t>Without travelling and focusing on decreasing costs</a:t>
            </a:r>
            <a:endParaRPr lang="en-US" sz="1400" dirty="0">
              <a:solidFill>
                <a:srgbClr val="FFFFFF"/>
              </a:solidFill>
            </a:endParaRPr>
          </a:p>
        </p:txBody>
      </p:sp>
      <p:sp>
        <p:nvSpPr>
          <p:cNvPr id="126991" name="Text Box 7"/>
          <p:cNvSpPr txBox="1">
            <a:spLocks noChangeArrowheads="1"/>
          </p:cNvSpPr>
          <p:nvPr/>
        </p:nvSpPr>
        <p:spPr bwMode="auto">
          <a:xfrm>
            <a:off x="5541963" y="3836499"/>
            <a:ext cx="2060575" cy="523220"/>
          </a:xfrm>
          <a:prstGeom prst="rect">
            <a:avLst/>
          </a:prstGeom>
          <a:noFill/>
          <a:ln w="9525">
            <a:noFill/>
            <a:miter lim="800000"/>
            <a:headEnd/>
            <a:tailEnd/>
          </a:ln>
        </p:spPr>
        <p:txBody>
          <a:bodyPr>
            <a:spAutoFit/>
          </a:bodyPr>
          <a:lstStyle/>
          <a:p>
            <a:pPr algn="l" eaLnBrk="1" hangingPunct="1">
              <a:lnSpc>
                <a:spcPct val="100000"/>
              </a:lnSpc>
            </a:pPr>
            <a:r>
              <a:rPr lang="en-US" sz="1400" dirty="0" smtClean="0">
                <a:solidFill>
                  <a:srgbClr val="FFFFFF"/>
                </a:solidFill>
              </a:rPr>
              <a:t>Keeping people on side – work/life balance</a:t>
            </a:r>
            <a:endParaRPr lang="en-US" sz="14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6990"/>
                                        </p:tgtEl>
                                        <p:attrNameLst>
                                          <p:attrName>style.visibility</p:attrName>
                                        </p:attrNameLst>
                                      </p:cBhvr>
                                      <p:to>
                                        <p:strVal val="visible"/>
                                      </p:to>
                                    </p:set>
                                    <p:animEffect transition="in" filter="blinds(horizontal)">
                                      <p:cBhvr>
                                        <p:cTn id="20" dur="500"/>
                                        <p:tgtEl>
                                          <p:spTgt spid="12699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6991"/>
                                        </p:tgtEl>
                                        <p:attrNameLst>
                                          <p:attrName>style.visibility</p:attrName>
                                        </p:attrNameLst>
                                      </p:cBhvr>
                                      <p:to>
                                        <p:strVal val="visible"/>
                                      </p:to>
                                    </p:set>
                                    <p:animEffect transition="in" filter="blinds(horizontal)">
                                      <p:cBhvr>
                                        <p:cTn id="38" dur="500"/>
                                        <p:tgtEl>
                                          <p:spTgt spid="126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0" grpId="0"/>
      <p:bldP spid="1269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151"/>
          <p:cNvSpPr>
            <a:spLocks noChangeArrowheads="1"/>
          </p:cNvSpPr>
          <p:nvPr/>
        </p:nvSpPr>
        <p:spPr bwMode="auto">
          <a:xfrm>
            <a:off x="1752600" y="949854"/>
            <a:ext cx="5740400" cy="4765146"/>
          </a:xfrm>
          <a:prstGeom prst="ellipse">
            <a:avLst/>
          </a:prstGeom>
          <a:gradFill rotWithShape="1">
            <a:gsLst>
              <a:gs pos="0">
                <a:schemeClr val="accent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sz="900"/>
          </a:p>
        </p:txBody>
      </p:sp>
      <p:pic>
        <p:nvPicPr>
          <p:cNvPr id="38915" name="Picture 3"/>
          <p:cNvPicPr>
            <a:picLocks noChangeAspect="1" noChangeArrowheads="1"/>
          </p:cNvPicPr>
          <p:nvPr/>
        </p:nvPicPr>
        <p:blipFill>
          <a:blip r:embed="rId3" cstate="print"/>
          <a:srcRect l="36888" r="14713"/>
          <a:stretch>
            <a:fillRect/>
          </a:stretch>
        </p:blipFill>
        <p:spPr bwMode="auto">
          <a:xfrm>
            <a:off x="0" y="1447271"/>
            <a:ext cx="9144000" cy="3327136"/>
          </a:xfrm>
          <a:prstGeom prst="rect">
            <a:avLst/>
          </a:prstGeom>
          <a:noFill/>
          <a:ln w="9525">
            <a:noFill/>
            <a:miter lim="800000"/>
            <a:headEnd/>
            <a:tailEnd/>
          </a:ln>
        </p:spPr>
      </p:pic>
      <p:pic>
        <p:nvPicPr>
          <p:cNvPr id="38916" name="Picture 3"/>
          <p:cNvPicPr>
            <a:picLocks noChangeAspect="1" noChangeArrowheads="1"/>
          </p:cNvPicPr>
          <p:nvPr/>
        </p:nvPicPr>
        <p:blipFill>
          <a:blip r:embed="rId3" cstate="print"/>
          <a:srcRect l="36888" t="91331" r="14713"/>
          <a:stretch>
            <a:fillRect/>
          </a:stretch>
        </p:blipFill>
        <p:spPr bwMode="auto">
          <a:xfrm flipV="1">
            <a:off x="0" y="5426605"/>
            <a:ext cx="9144000" cy="288396"/>
          </a:xfrm>
          <a:prstGeom prst="rect">
            <a:avLst/>
          </a:prstGeom>
          <a:noFill/>
          <a:ln w="9525">
            <a:noFill/>
            <a:miter lim="800000"/>
            <a:headEnd/>
            <a:tailEnd/>
          </a:ln>
        </p:spPr>
      </p:pic>
      <p:sp>
        <p:nvSpPr>
          <p:cNvPr id="73807" name="Rectangle 79"/>
          <p:cNvSpPr>
            <a:spLocks noChangeArrowheads="1"/>
          </p:cNvSpPr>
          <p:nvPr/>
        </p:nvSpPr>
        <p:spPr bwMode="auto">
          <a:xfrm>
            <a:off x="0" y="1185333"/>
            <a:ext cx="9144000" cy="2127250"/>
          </a:xfrm>
          <a:prstGeom prst="rect">
            <a:avLst/>
          </a:prstGeom>
          <a:gradFill rotWithShape="1">
            <a:gsLst>
              <a:gs pos="0">
                <a:schemeClr val="bg2">
                  <a:alpha val="58000"/>
                </a:schemeClr>
              </a:gs>
              <a:gs pos="100000">
                <a:schemeClr val="bg2">
                  <a:gamma/>
                  <a:shade val="46275"/>
                  <a:invGamma/>
                  <a:alpha val="0"/>
                </a:schemeClr>
              </a:gs>
            </a:gsLst>
            <a:lin ang="5400000" scaled="1"/>
          </a:gradFill>
          <a:ln w="9525" algn="ctr">
            <a:noFill/>
            <a:miter lim="800000"/>
            <a:headEnd/>
            <a:tailEnd/>
          </a:ln>
          <a:effectLst/>
        </p:spPr>
        <p:txBody>
          <a:bodyPr wrap="none" anchor="ctr"/>
          <a:lstStyle/>
          <a:p>
            <a:endParaRPr lang="en-US"/>
          </a:p>
        </p:txBody>
      </p:sp>
      <p:sp>
        <p:nvSpPr>
          <p:cNvPr id="73798" name="Rectangle 70"/>
          <p:cNvSpPr>
            <a:spLocks noChangeArrowheads="1"/>
          </p:cNvSpPr>
          <p:nvPr/>
        </p:nvSpPr>
        <p:spPr bwMode="auto">
          <a:xfrm>
            <a:off x="0" y="1195917"/>
            <a:ext cx="2476500" cy="4519083"/>
          </a:xfrm>
          <a:prstGeom prst="rect">
            <a:avLst/>
          </a:prstGeom>
          <a:gradFill rotWithShape="1">
            <a:gsLst>
              <a:gs pos="0">
                <a:schemeClr val="bg2">
                  <a:alpha val="58000"/>
                </a:schemeClr>
              </a:gs>
              <a:gs pos="100000">
                <a:schemeClr val="bg2">
                  <a:gamma/>
                  <a:shade val="46275"/>
                  <a:invGamma/>
                  <a:alpha val="0"/>
                </a:schemeClr>
              </a:gs>
            </a:gsLst>
            <a:lin ang="0" scaled="1"/>
          </a:gradFill>
          <a:ln w="9525">
            <a:noFill/>
            <a:miter lim="800000"/>
            <a:headEnd/>
            <a:tailEnd/>
          </a:ln>
          <a:effectLst/>
        </p:spPr>
        <p:txBody>
          <a:bodyPr wrap="none" anchor="ctr"/>
          <a:lstStyle/>
          <a:p>
            <a:endParaRPr lang="en-US"/>
          </a:p>
        </p:txBody>
      </p:sp>
      <p:sp>
        <p:nvSpPr>
          <p:cNvPr id="73799" name="Rectangle 71"/>
          <p:cNvSpPr>
            <a:spLocks noChangeArrowheads="1"/>
          </p:cNvSpPr>
          <p:nvPr/>
        </p:nvSpPr>
        <p:spPr bwMode="auto">
          <a:xfrm flipH="1">
            <a:off x="6667500" y="1195917"/>
            <a:ext cx="2476500" cy="4519083"/>
          </a:xfrm>
          <a:prstGeom prst="rect">
            <a:avLst/>
          </a:prstGeom>
          <a:gradFill rotWithShape="1">
            <a:gsLst>
              <a:gs pos="0">
                <a:schemeClr val="bg2">
                  <a:alpha val="58000"/>
                </a:schemeClr>
              </a:gs>
              <a:gs pos="100000">
                <a:schemeClr val="bg2">
                  <a:gamma/>
                  <a:shade val="46275"/>
                  <a:invGamma/>
                  <a:alpha val="0"/>
                </a:schemeClr>
              </a:gs>
            </a:gsLst>
            <a:lin ang="0" scaled="1"/>
          </a:gradFill>
          <a:ln w="9525">
            <a:noFill/>
            <a:miter lim="800000"/>
            <a:headEnd/>
            <a:tailEnd/>
          </a:ln>
          <a:effectLst/>
        </p:spPr>
        <p:txBody>
          <a:bodyPr wrap="none" anchor="ctr"/>
          <a:lstStyle/>
          <a:p>
            <a:endParaRPr lang="en-US"/>
          </a:p>
        </p:txBody>
      </p:sp>
      <p:sp>
        <p:nvSpPr>
          <p:cNvPr id="38920" name="Rectangle 2"/>
          <p:cNvSpPr>
            <a:spLocks noChangeArrowheads="1"/>
          </p:cNvSpPr>
          <p:nvPr/>
        </p:nvSpPr>
        <p:spPr bwMode="auto">
          <a:xfrm>
            <a:off x="657226" y="251354"/>
            <a:ext cx="8272463" cy="698500"/>
          </a:xfrm>
          <a:prstGeom prst="rect">
            <a:avLst/>
          </a:prstGeom>
          <a:noFill/>
          <a:ln w="9525">
            <a:noFill/>
            <a:miter lim="800000"/>
            <a:headEnd/>
            <a:tailEnd/>
          </a:ln>
        </p:spPr>
        <p:txBody>
          <a:bodyPr lIns="82124" tIns="41061" rIns="82124" bIns="41061" anchor="b"/>
          <a:lstStyle/>
          <a:p>
            <a:pPr defTabSz="814388">
              <a:lnSpc>
                <a:spcPct val="90000"/>
              </a:lnSpc>
            </a:pPr>
            <a:r>
              <a:rPr lang="en-US" sz="3000" b="1">
                <a:solidFill>
                  <a:schemeClr val="tx2"/>
                </a:solidFill>
              </a:rPr>
              <a:t>Cisco Strategic Direction</a:t>
            </a:r>
          </a:p>
        </p:txBody>
      </p:sp>
      <p:grpSp>
        <p:nvGrpSpPr>
          <p:cNvPr id="10" name="Group 62"/>
          <p:cNvGrpSpPr>
            <a:grpSpLocks/>
          </p:cNvGrpSpPr>
          <p:nvPr/>
        </p:nvGrpSpPr>
        <p:grpSpPr bwMode="auto">
          <a:xfrm>
            <a:off x="1954214" y="1936750"/>
            <a:ext cx="2060575" cy="1891771"/>
            <a:chOff x="795" y="1196"/>
            <a:chExt cx="1298" cy="1430"/>
          </a:xfrm>
        </p:grpSpPr>
        <p:sp>
          <p:nvSpPr>
            <p:cNvPr id="66" name="Oval 151"/>
            <p:cNvSpPr>
              <a:spLocks noChangeArrowheads="1"/>
            </p:cNvSpPr>
            <p:nvPr/>
          </p:nvSpPr>
          <p:spPr bwMode="auto">
            <a:xfrm>
              <a:off x="795" y="1196"/>
              <a:ext cx="1298" cy="1293"/>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sz="800"/>
            </a:p>
          </p:txBody>
        </p:sp>
        <p:sp>
          <p:nvSpPr>
            <p:cNvPr id="38956" name="Oval 153"/>
            <p:cNvSpPr>
              <a:spLocks noChangeArrowheads="1"/>
            </p:cNvSpPr>
            <p:nvPr/>
          </p:nvSpPr>
          <p:spPr bwMode="auto">
            <a:xfrm>
              <a:off x="865" y="1473"/>
              <a:ext cx="1158" cy="1153"/>
            </a:xfrm>
            <a:prstGeom prst="ellipse">
              <a:avLst/>
            </a:prstGeom>
            <a:gradFill rotWithShape="1">
              <a:gsLst>
                <a:gs pos="0">
                  <a:srgbClr val="001720"/>
                </a:gs>
                <a:gs pos="100000">
                  <a:srgbClr val="003246"/>
                </a:gs>
              </a:gsLst>
              <a:lin ang="5400000" scaled="1"/>
            </a:gradFill>
            <a:ln w="38100">
              <a:solidFill>
                <a:srgbClr val="FFFFFF">
                  <a:alpha val="59999"/>
                </a:srgbClr>
              </a:solidFill>
              <a:round/>
              <a:headEnd/>
              <a:tailEnd/>
            </a:ln>
          </p:spPr>
          <p:txBody>
            <a:bodyPr wrap="none" anchor="ctr"/>
            <a:lstStyle/>
            <a:p>
              <a:endParaRPr lang="en-US" sz="2000"/>
            </a:p>
          </p:txBody>
        </p:sp>
        <p:sp>
          <p:nvSpPr>
            <p:cNvPr id="80" name="Oval 154"/>
            <p:cNvSpPr>
              <a:spLocks noChangeArrowheads="1"/>
            </p:cNvSpPr>
            <p:nvPr/>
          </p:nvSpPr>
          <p:spPr bwMode="auto">
            <a:xfrm>
              <a:off x="924" y="1531"/>
              <a:ext cx="1040" cy="1034"/>
            </a:xfrm>
            <a:prstGeom prst="ellipse">
              <a:avLst/>
            </a:prstGeom>
            <a:gradFill rotWithShape="1">
              <a:gsLst>
                <a:gs pos="0">
                  <a:schemeClr val="bg2">
                    <a:gamma/>
                    <a:shade val="46275"/>
                    <a:invGamma/>
                    <a:alpha val="33000"/>
                  </a:schemeClr>
                </a:gs>
                <a:gs pos="100000">
                  <a:schemeClr val="bg2">
                    <a:alpha val="39999"/>
                  </a:schemeClr>
                </a:gs>
              </a:gsLst>
              <a:path path="shape">
                <a:fillToRect l="50000" t="50000" r="50000" b="50000"/>
              </a:path>
            </a:gradFill>
            <a:ln w="6350">
              <a:solidFill>
                <a:srgbClr val="FFFFFF">
                  <a:alpha val="60001"/>
                </a:srgbClr>
              </a:solidFill>
              <a:round/>
              <a:headEnd/>
              <a:tailEnd/>
            </a:ln>
            <a:effectLst/>
          </p:spPr>
          <p:txBody>
            <a:bodyPr wrap="none" anchor="ctr"/>
            <a:lstStyle/>
            <a:p>
              <a:endParaRPr lang="en-US" sz="2000"/>
            </a:p>
          </p:txBody>
        </p:sp>
        <p:sp>
          <p:nvSpPr>
            <p:cNvPr id="38958" name="AutoShape 19"/>
            <p:cNvSpPr>
              <a:spLocks noChangeArrowheads="1"/>
            </p:cNvSpPr>
            <p:nvPr/>
          </p:nvSpPr>
          <p:spPr bwMode="auto">
            <a:xfrm rot="5400000">
              <a:off x="1219" y="1225"/>
              <a:ext cx="449" cy="1024"/>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2000">
                <a:solidFill>
                  <a:srgbClr val="FFFFFF"/>
                </a:solidFill>
              </a:endParaRPr>
            </a:p>
          </p:txBody>
        </p:sp>
        <p:sp>
          <p:nvSpPr>
            <p:cNvPr id="73755" name="Text Box 27"/>
            <p:cNvSpPr txBox="1">
              <a:spLocks noChangeArrowheads="1"/>
            </p:cNvSpPr>
            <p:nvPr/>
          </p:nvSpPr>
          <p:spPr bwMode="auto">
            <a:xfrm>
              <a:off x="872" y="1756"/>
              <a:ext cx="1134" cy="628"/>
            </a:xfrm>
            <a:prstGeom prst="rect">
              <a:avLst/>
            </a:prstGeom>
            <a:noFill/>
            <a:ln w="9525">
              <a:noFill/>
              <a:miter lim="800000"/>
              <a:headEnd/>
              <a:tailEnd/>
            </a:ln>
            <a:effectLst>
              <a:prstShdw prst="shdw17" dist="17961" dir="2700000">
                <a:srgbClr val="014F6E"/>
              </a:prstShdw>
            </a:effectLst>
          </p:spPr>
          <p:txBody>
            <a:bodyPr>
              <a:spAutoFit/>
            </a:bodyPr>
            <a:lstStyle/>
            <a:p>
              <a:pPr algn="ctr"/>
              <a:r>
                <a:rPr lang="en-US" sz="1600"/>
                <a:t>Secure </a:t>
              </a:r>
              <a:br>
                <a:rPr lang="en-US" sz="1600"/>
              </a:br>
              <a:r>
                <a:rPr lang="en-US" sz="1600"/>
                <a:t>Inter-</a:t>
              </a:r>
              <a:br>
                <a:rPr lang="en-US" sz="1600"/>
              </a:br>
              <a:r>
                <a:rPr lang="en-US" sz="1600"/>
                <a:t>Company</a:t>
              </a:r>
            </a:p>
          </p:txBody>
        </p:sp>
      </p:grpSp>
      <p:grpSp>
        <p:nvGrpSpPr>
          <p:cNvPr id="11" name="Group 63"/>
          <p:cNvGrpSpPr>
            <a:grpSpLocks/>
          </p:cNvGrpSpPr>
          <p:nvPr/>
        </p:nvGrpSpPr>
        <p:grpSpPr bwMode="auto">
          <a:xfrm>
            <a:off x="3297238" y="959115"/>
            <a:ext cx="2273300" cy="1891771"/>
            <a:chOff x="2168" y="779"/>
            <a:chExt cx="1432" cy="1430"/>
          </a:xfrm>
        </p:grpSpPr>
        <p:sp>
          <p:nvSpPr>
            <p:cNvPr id="2" name="Oval 151"/>
            <p:cNvSpPr>
              <a:spLocks noChangeArrowheads="1"/>
            </p:cNvSpPr>
            <p:nvPr/>
          </p:nvSpPr>
          <p:spPr bwMode="auto">
            <a:xfrm>
              <a:off x="2223" y="779"/>
              <a:ext cx="1298" cy="1293"/>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sz="800"/>
            </a:p>
          </p:txBody>
        </p:sp>
        <p:sp>
          <p:nvSpPr>
            <p:cNvPr id="38951" name="Oval 153"/>
            <p:cNvSpPr>
              <a:spLocks noChangeArrowheads="1"/>
            </p:cNvSpPr>
            <p:nvPr/>
          </p:nvSpPr>
          <p:spPr bwMode="auto">
            <a:xfrm>
              <a:off x="2293" y="1056"/>
              <a:ext cx="1158" cy="1153"/>
            </a:xfrm>
            <a:prstGeom prst="ellipse">
              <a:avLst/>
            </a:prstGeom>
            <a:gradFill rotWithShape="1">
              <a:gsLst>
                <a:gs pos="0">
                  <a:srgbClr val="001720"/>
                </a:gs>
                <a:gs pos="100000">
                  <a:srgbClr val="003246"/>
                </a:gs>
              </a:gsLst>
              <a:lin ang="5400000" scaled="1"/>
            </a:gradFill>
            <a:ln w="38100">
              <a:solidFill>
                <a:srgbClr val="FFFFFF">
                  <a:alpha val="59999"/>
                </a:srgbClr>
              </a:solidFill>
              <a:round/>
              <a:headEnd/>
              <a:tailEnd/>
            </a:ln>
          </p:spPr>
          <p:txBody>
            <a:bodyPr wrap="none" anchor="ctr"/>
            <a:lstStyle/>
            <a:p>
              <a:endParaRPr lang="en-US" sz="2000"/>
            </a:p>
          </p:txBody>
        </p:sp>
        <p:sp>
          <p:nvSpPr>
            <p:cNvPr id="3" name="Oval 154"/>
            <p:cNvSpPr>
              <a:spLocks noChangeArrowheads="1"/>
            </p:cNvSpPr>
            <p:nvPr/>
          </p:nvSpPr>
          <p:spPr bwMode="auto">
            <a:xfrm>
              <a:off x="2352" y="1114"/>
              <a:ext cx="1040" cy="1034"/>
            </a:xfrm>
            <a:prstGeom prst="ellipse">
              <a:avLst/>
            </a:prstGeom>
            <a:gradFill rotWithShape="1">
              <a:gsLst>
                <a:gs pos="0">
                  <a:schemeClr val="bg2">
                    <a:gamma/>
                    <a:shade val="46275"/>
                    <a:invGamma/>
                    <a:alpha val="33000"/>
                  </a:schemeClr>
                </a:gs>
                <a:gs pos="100000">
                  <a:schemeClr val="bg2">
                    <a:alpha val="39999"/>
                  </a:schemeClr>
                </a:gs>
              </a:gsLst>
              <a:path path="shape">
                <a:fillToRect l="50000" t="50000" r="50000" b="50000"/>
              </a:path>
            </a:gradFill>
            <a:ln w="6350">
              <a:solidFill>
                <a:srgbClr val="FFFFFF">
                  <a:alpha val="60001"/>
                </a:srgbClr>
              </a:solidFill>
              <a:round/>
              <a:headEnd/>
              <a:tailEnd/>
            </a:ln>
            <a:effectLst/>
          </p:spPr>
          <p:txBody>
            <a:bodyPr wrap="none" anchor="ctr"/>
            <a:lstStyle/>
            <a:p>
              <a:endParaRPr lang="en-US" sz="2000"/>
            </a:p>
          </p:txBody>
        </p:sp>
        <p:sp>
          <p:nvSpPr>
            <p:cNvPr id="38953" name="AutoShape 19"/>
            <p:cNvSpPr>
              <a:spLocks noChangeArrowheads="1"/>
            </p:cNvSpPr>
            <p:nvPr/>
          </p:nvSpPr>
          <p:spPr bwMode="auto">
            <a:xfrm rot="5400000">
              <a:off x="2647" y="808"/>
              <a:ext cx="449" cy="1024"/>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2000">
                <a:solidFill>
                  <a:srgbClr val="FFFFFF"/>
                </a:solidFill>
              </a:endParaRPr>
            </a:p>
          </p:txBody>
        </p:sp>
        <p:sp>
          <p:nvSpPr>
            <p:cNvPr id="73761" name="Text Box 33"/>
            <p:cNvSpPr txBox="1">
              <a:spLocks noChangeArrowheads="1"/>
            </p:cNvSpPr>
            <p:nvPr/>
          </p:nvSpPr>
          <p:spPr bwMode="auto">
            <a:xfrm>
              <a:off x="2168" y="1355"/>
              <a:ext cx="1432" cy="628"/>
            </a:xfrm>
            <a:prstGeom prst="rect">
              <a:avLst/>
            </a:prstGeom>
            <a:noFill/>
            <a:ln w="9525">
              <a:noFill/>
              <a:miter lim="800000"/>
              <a:headEnd/>
              <a:tailEnd/>
            </a:ln>
            <a:effectLst>
              <a:prstShdw prst="shdw17" dist="17961" dir="2700000">
                <a:srgbClr val="014F6E"/>
              </a:prstShdw>
            </a:effectLst>
          </p:spPr>
          <p:txBody>
            <a:bodyPr>
              <a:spAutoFit/>
            </a:bodyPr>
            <a:lstStyle/>
            <a:p>
              <a:pPr algn="ctr"/>
              <a:r>
                <a:rPr lang="en-US" sz="1600"/>
                <a:t>Interoperable,</a:t>
              </a:r>
              <a:br>
                <a:rPr lang="en-US" sz="1600"/>
              </a:br>
              <a:r>
                <a:rPr lang="en-US" sz="1600"/>
                <a:t>Open</a:t>
              </a:r>
              <a:br>
                <a:rPr lang="en-US" sz="1600"/>
              </a:br>
              <a:r>
                <a:rPr lang="en-US" sz="1600"/>
                <a:t>Architecture</a:t>
              </a:r>
            </a:p>
          </p:txBody>
        </p:sp>
      </p:grpSp>
      <p:grpSp>
        <p:nvGrpSpPr>
          <p:cNvPr id="12" name="Group 61"/>
          <p:cNvGrpSpPr>
            <a:grpSpLocks/>
          </p:cNvGrpSpPr>
          <p:nvPr/>
        </p:nvGrpSpPr>
        <p:grpSpPr bwMode="auto">
          <a:xfrm>
            <a:off x="4783139" y="1936750"/>
            <a:ext cx="2060575" cy="1891771"/>
            <a:chOff x="3657" y="1196"/>
            <a:chExt cx="1298" cy="1430"/>
          </a:xfrm>
        </p:grpSpPr>
        <p:sp>
          <p:nvSpPr>
            <p:cNvPr id="4" name="Oval 151"/>
            <p:cNvSpPr>
              <a:spLocks noChangeArrowheads="1"/>
            </p:cNvSpPr>
            <p:nvPr/>
          </p:nvSpPr>
          <p:spPr bwMode="auto">
            <a:xfrm>
              <a:off x="3657" y="1196"/>
              <a:ext cx="1298" cy="1293"/>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sz="800"/>
            </a:p>
          </p:txBody>
        </p:sp>
        <p:sp>
          <p:nvSpPr>
            <p:cNvPr id="38946" name="Oval 153"/>
            <p:cNvSpPr>
              <a:spLocks noChangeArrowheads="1"/>
            </p:cNvSpPr>
            <p:nvPr/>
          </p:nvSpPr>
          <p:spPr bwMode="auto">
            <a:xfrm>
              <a:off x="3727" y="1473"/>
              <a:ext cx="1158" cy="1153"/>
            </a:xfrm>
            <a:prstGeom prst="ellipse">
              <a:avLst/>
            </a:prstGeom>
            <a:gradFill rotWithShape="1">
              <a:gsLst>
                <a:gs pos="0">
                  <a:srgbClr val="001720"/>
                </a:gs>
                <a:gs pos="100000">
                  <a:srgbClr val="003246"/>
                </a:gs>
              </a:gsLst>
              <a:lin ang="5400000" scaled="1"/>
            </a:gradFill>
            <a:ln w="38100">
              <a:solidFill>
                <a:srgbClr val="FFFFFF">
                  <a:alpha val="59999"/>
                </a:srgbClr>
              </a:solidFill>
              <a:round/>
              <a:headEnd/>
              <a:tailEnd/>
            </a:ln>
          </p:spPr>
          <p:txBody>
            <a:bodyPr wrap="none" anchor="ctr"/>
            <a:lstStyle/>
            <a:p>
              <a:endParaRPr lang="en-US" sz="2000"/>
            </a:p>
          </p:txBody>
        </p:sp>
        <p:sp>
          <p:nvSpPr>
            <p:cNvPr id="5" name="Oval 154"/>
            <p:cNvSpPr>
              <a:spLocks noChangeArrowheads="1"/>
            </p:cNvSpPr>
            <p:nvPr/>
          </p:nvSpPr>
          <p:spPr bwMode="auto">
            <a:xfrm>
              <a:off x="3786" y="1531"/>
              <a:ext cx="1040" cy="1034"/>
            </a:xfrm>
            <a:prstGeom prst="ellipse">
              <a:avLst/>
            </a:prstGeom>
            <a:gradFill rotWithShape="1">
              <a:gsLst>
                <a:gs pos="0">
                  <a:schemeClr val="bg2">
                    <a:gamma/>
                    <a:shade val="46275"/>
                    <a:invGamma/>
                    <a:alpha val="33000"/>
                  </a:schemeClr>
                </a:gs>
                <a:gs pos="100000">
                  <a:schemeClr val="bg2">
                    <a:alpha val="39999"/>
                  </a:schemeClr>
                </a:gs>
              </a:gsLst>
              <a:path path="shape">
                <a:fillToRect l="50000" t="50000" r="50000" b="50000"/>
              </a:path>
            </a:gradFill>
            <a:ln w="6350">
              <a:solidFill>
                <a:srgbClr val="FFFFFF">
                  <a:alpha val="60001"/>
                </a:srgbClr>
              </a:solidFill>
              <a:round/>
              <a:headEnd/>
              <a:tailEnd/>
            </a:ln>
            <a:effectLst/>
          </p:spPr>
          <p:txBody>
            <a:bodyPr wrap="none" anchor="ctr"/>
            <a:lstStyle/>
            <a:p>
              <a:endParaRPr lang="en-US" sz="2000"/>
            </a:p>
          </p:txBody>
        </p:sp>
        <p:sp>
          <p:nvSpPr>
            <p:cNvPr id="38948" name="AutoShape 19"/>
            <p:cNvSpPr>
              <a:spLocks noChangeArrowheads="1"/>
            </p:cNvSpPr>
            <p:nvPr/>
          </p:nvSpPr>
          <p:spPr bwMode="auto">
            <a:xfrm rot="5400000">
              <a:off x="4081" y="1225"/>
              <a:ext cx="449" cy="1024"/>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2000">
                <a:solidFill>
                  <a:srgbClr val="FFFFFF"/>
                </a:solidFill>
              </a:endParaRPr>
            </a:p>
          </p:txBody>
        </p:sp>
        <p:sp>
          <p:nvSpPr>
            <p:cNvPr id="73767" name="Text Box 39"/>
            <p:cNvSpPr txBox="1">
              <a:spLocks noChangeArrowheads="1"/>
            </p:cNvSpPr>
            <p:nvPr/>
          </p:nvSpPr>
          <p:spPr bwMode="auto">
            <a:xfrm>
              <a:off x="3751" y="1756"/>
              <a:ext cx="1162" cy="628"/>
            </a:xfrm>
            <a:prstGeom prst="rect">
              <a:avLst/>
            </a:prstGeom>
            <a:noFill/>
            <a:ln w="9525">
              <a:noFill/>
              <a:miter lim="800000"/>
              <a:headEnd/>
              <a:tailEnd/>
            </a:ln>
            <a:effectLst>
              <a:prstShdw prst="shdw17" dist="17961" dir="2700000">
                <a:srgbClr val="014F6E"/>
              </a:prstShdw>
            </a:effectLst>
          </p:spPr>
          <p:txBody>
            <a:bodyPr>
              <a:spAutoFit/>
            </a:bodyPr>
            <a:lstStyle/>
            <a:p>
              <a:pPr algn="ctr"/>
              <a:r>
                <a:rPr lang="en-US" sz="1600"/>
                <a:t>Flexible</a:t>
              </a:r>
            </a:p>
            <a:p>
              <a:pPr algn="ctr"/>
              <a:r>
                <a:rPr lang="en-US" sz="1600"/>
                <a:t>Consumption</a:t>
              </a:r>
              <a:br>
                <a:rPr lang="en-US" sz="1600"/>
              </a:br>
              <a:r>
                <a:rPr lang="en-US" sz="1600"/>
                <a:t>Models </a:t>
              </a:r>
            </a:p>
          </p:txBody>
        </p:sp>
      </p:grpSp>
      <p:pic>
        <p:nvPicPr>
          <p:cNvPr id="38924" name="Picture 23"/>
          <p:cNvPicPr>
            <a:picLocks noChangeAspect="1" noChangeArrowheads="1"/>
          </p:cNvPicPr>
          <p:nvPr/>
        </p:nvPicPr>
        <p:blipFill>
          <a:blip r:embed="rId4" cstate="print"/>
          <a:srcRect b="85764"/>
          <a:stretch>
            <a:fillRect/>
          </a:stretch>
        </p:blipFill>
        <p:spPr bwMode="auto">
          <a:xfrm>
            <a:off x="2200275" y="5438511"/>
            <a:ext cx="2419350" cy="276489"/>
          </a:xfrm>
          <a:prstGeom prst="rect">
            <a:avLst/>
          </a:prstGeom>
          <a:noFill/>
          <a:ln w="9525">
            <a:noFill/>
            <a:miter lim="800000"/>
            <a:headEnd/>
            <a:tailEnd/>
          </a:ln>
        </p:spPr>
      </p:pic>
      <p:pic>
        <p:nvPicPr>
          <p:cNvPr id="38925" name="Picture 23"/>
          <p:cNvPicPr>
            <a:picLocks noChangeAspect="1" noChangeArrowheads="1"/>
          </p:cNvPicPr>
          <p:nvPr/>
        </p:nvPicPr>
        <p:blipFill>
          <a:blip r:embed="rId4" cstate="print"/>
          <a:srcRect b="85764"/>
          <a:stretch>
            <a:fillRect/>
          </a:stretch>
        </p:blipFill>
        <p:spPr bwMode="auto">
          <a:xfrm>
            <a:off x="4248150" y="5438511"/>
            <a:ext cx="2419350" cy="276489"/>
          </a:xfrm>
          <a:prstGeom prst="rect">
            <a:avLst/>
          </a:prstGeom>
          <a:noFill/>
          <a:ln w="9525">
            <a:noFill/>
            <a:miter lim="800000"/>
            <a:headEnd/>
            <a:tailEnd/>
          </a:ln>
        </p:spPr>
      </p:pic>
      <p:sp>
        <p:nvSpPr>
          <p:cNvPr id="38926" name="Rectangle 23"/>
          <p:cNvSpPr>
            <a:spLocks noChangeArrowheads="1"/>
          </p:cNvSpPr>
          <p:nvPr/>
        </p:nvSpPr>
        <p:spPr bwMode="auto">
          <a:xfrm flipV="1">
            <a:off x="0" y="4979458"/>
            <a:ext cx="9144000" cy="735542"/>
          </a:xfrm>
          <a:prstGeom prst="rect">
            <a:avLst/>
          </a:prstGeom>
          <a:gradFill rotWithShape="1">
            <a:gsLst>
              <a:gs pos="0">
                <a:schemeClr val="bg1"/>
              </a:gs>
              <a:gs pos="100000">
                <a:srgbClr val="015F85">
                  <a:alpha val="0"/>
                </a:srgbClr>
              </a:gs>
            </a:gsLst>
            <a:lin ang="5400000" scaled="1"/>
          </a:gradFill>
          <a:ln w="9525">
            <a:noFill/>
            <a:miter lim="800000"/>
            <a:headEnd/>
            <a:tailEnd/>
          </a:ln>
        </p:spPr>
        <p:txBody>
          <a:bodyPr rot="10800000" wrap="none" anchor="ctr"/>
          <a:lstStyle/>
          <a:p>
            <a:endParaRPr lang="en-US" sz="1000" b="1"/>
          </a:p>
        </p:txBody>
      </p:sp>
      <p:grpSp>
        <p:nvGrpSpPr>
          <p:cNvPr id="13" name="Group 60"/>
          <p:cNvGrpSpPr>
            <a:grpSpLocks/>
          </p:cNvGrpSpPr>
          <p:nvPr/>
        </p:nvGrpSpPr>
        <p:grpSpPr bwMode="auto">
          <a:xfrm>
            <a:off x="2346325" y="3407834"/>
            <a:ext cx="2273300" cy="1891771"/>
            <a:chOff x="860" y="2570"/>
            <a:chExt cx="1432" cy="1430"/>
          </a:xfrm>
        </p:grpSpPr>
        <p:sp>
          <p:nvSpPr>
            <p:cNvPr id="6" name="Oval 151"/>
            <p:cNvSpPr>
              <a:spLocks noChangeArrowheads="1"/>
            </p:cNvSpPr>
            <p:nvPr/>
          </p:nvSpPr>
          <p:spPr bwMode="auto">
            <a:xfrm>
              <a:off x="927" y="2570"/>
              <a:ext cx="1298" cy="1293"/>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sz="800"/>
            </a:p>
          </p:txBody>
        </p:sp>
        <p:grpSp>
          <p:nvGrpSpPr>
            <p:cNvPr id="14" name="Group 59"/>
            <p:cNvGrpSpPr>
              <a:grpSpLocks/>
            </p:cNvGrpSpPr>
            <p:nvPr/>
          </p:nvGrpSpPr>
          <p:grpSpPr bwMode="auto">
            <a:xfrm>
              <a:off x="860" y="2847"/>
              <a:ext cx="1432" cy="1153"/>
              <a:chOff x="860" y="2847"/>
              <a:chExt cx="1432" cy="1153"/>
            </a:xfrm>
          </p:grpSpPr>
          <p:sp>
            <p:nvSpPr>
              <p:cNvPr id="38941" name="Oval 153"/>
              <p:cNvSpPr>
                <a:spLocks noChangeArrowheads="1"/>
              </p:cNvSpPr>
              <p:nvPr/>
            </p:nvSpPr>
            <p:spPr bwMode="auto">
              <a:xfrm>
                <a:off x="997" y="2847"/>
                <a:ext cx="1158" cy="1153"/>
              </a:xfrm>
              <a:prstGeom prst="ellipse">
                <a:avLst/>
              </a:prstGeom>
              <a:gradFill rotWithShape="1">
                <a:gsLst>
                  <a:gs pos="0">
                    <a:srgbClr val="001720"/>
                  </a:gs>
                  <a:gs pos="100000">
                    <a:srgbClr val="003246"/>
                  </a:gs>
                </a:gsLst>
                <a:lin ang="5400000" scaled="1"/>
              </a:gradFill>
              <a:ln w="38100">
                <a:solidFill>
                  <a:srgbClr val="FFFFFF">
                    <a:alpha val="59999"/>
                  </a:srgbClr>
                </a:solidFill>
                <a:round/>
                <a:headEnd/>
                <a:tailEnd/>
              </a:ln>
            </p:spPr>
            <p:txBody>
              <a:bodyPr wrap="none" anchor="ctr"/>
              <a:lstStyle/>
              <a:p>
                <a:endParaRPr lang="en-US" sz="2000"/>
              </a:p>
            </p:txBody>
          </p:sp>
          <p:sp>
            <p:nvSpPr>
              <p:cNvPr id="7" name="Oval 154"/>
              <p:cNvSpPr>
                <a:spLocks noChangeArrowheads="1"/>
              </p:cNvSpPr>
              <p:nvPr/>
            </p:nvSpPr>
            <p:spPr bwMode="auto">
              <a:xfrm>
                <a:off x="1056" y="2905"/>
                <a:ext cx="1040" cy="1034"/>
              </a:xfrm>
              <a:prstGeom prst="ellipse">
                <a:avLst/>
              </a:prstGeom>
              <a:gradFill rotWithShape="1">
                <a:gsLst>
                  <a:gs pos="0">
                    <a:schemeClr val="bg2">
                      <a:gamma/>
                      <a:shade val="46275"/>
                      <a:invGamma/>
                      <a:alpha val="33000"/>
                    </a:schemeClr>
                  </a:gs>
                  <a:gs pos="100000">
                    <a:schemeClr val="bg2">
                      <a:alpha val="39999"/>
                    </a:schemeClr>
                  </a:gs>
                </a:gsLst>
                <a:path path="shape">
                  <a:fillToRect l="50000" t="50000" r="50000" b="50000"/>
                </a:path>
              </a:gradFill>
              <a:ln w="6350">
                <a:solidFill>
                  <a:srgbClr val="FFFFFF">
                    <a:alpha val="60001"/>
                  </a:srgbClr>
                </a:solidFill>
                <a:round/>
                <a:headEnd/>
                <a:tailEnd/>
              </a:ln>
              <a:effectLst/>
            </p:spPr>
            <p:txBody>
              <a:bodyPr wrap="none" anchor="ctr"/>
              <a:lstStyle/>
              <a:p>
                <a:endParaRPr lang="en-US" sz="2000"/>
              </a:p>
            </p:txBody>
          </p:sp>
          <p:sp>
            <p:nvSpPr>
              <p:cNvPr id="38943" name="AutoShape 19"/>
              <p:cNvSpPr>
                <a:spLocks noChangeArrowheads="1"/>
              </p:cNvSpPr>
              <p:nvPr/>
            </p:nvSpPr>
            <p:spPr bwMode="auto">
              <a:xfrm rot="5400000">
                <a:off x="1351" y="2599"/>
                <a:ext cx="449" cy="1024"/>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2000">
                  <a:solidFill>
                    <a:srgbClr val="FFFFFF"/>
                  </a:solidFill>
                </a:endParaRPr>
              </a:p>
            </p:txBody>
          </p:sp>
          <p:sp>
            <p:nvSpPr>
              <p:cNvPr id="73749" name="Text Box 21"/>
              <p:cNvSpPr txBox="1">
                <a:spLocks noChangeArrowheads="1"/>
              </p:cNvSpPr>
              <p:nvPr/>
            </p:nvSpPr>
            <p:spPr bwMode="auto">
              <a:xfrm>
                <a:off x="860" y="3189"/>
                <a:ext cx="1432" cy="442"/>
              </a:xfrm>
              <a:prstGeom prst="rect">
                <a:avLst/>
              </a:prstGeom>
              <a:noFill/>
              <a:ln w="9525">
                <a:noFill/>
                <a:miter lim="800000"/>
                <a:headEnd/>
                <a:tailEnd/>
              </a:ln>
              <a:effectLst>
                <a:prstShdw prst="shdw17" dist="17961" dir="2700000">
                  <a:srgbClr val="014F6E"/>
                </a:prstShdw>
              </a:effectLst>
            </p:spPr>
            <p:txBody>
              <a:bodyPr>
                <a:spAutoFit/>
              </a:bodyPr>
              <a:lstStyle/>
              <a:p>
                <a:pPr algn="ctr"/>
                <a:r>
                  <a:rPr lang="pt-BR" sz="1600"/>
                  <a:t>Video </a:t>
                </a:r>
                <a:br>
                  <a:rPr lang="pt-BR" sz="1600"/>
                </a:br>
                <a:r>
                  <a:rPr lang="pt-BR" sz="1600"/>
                  <a:t>Communications</a:t>
                </a:r>
                <a:endParaRPr lang="en-US" sz="1600"/>
              </a:p>
            </p:txBody>
          </p:sp>
        </p:grpSp>
      </p:grpSp>
      <p:grpSp>
        <p:nvGrpSpPr>
          <p:cNvPr id="15" name="Group 65"/>
          <p:cNvGrpSpPr>
            <a:grpSpLocks/>
          </p:cNvGrpSpPr>
          <p:nvPr/>
        </p:nvGrpSpPr>
        <p:grpSpPr bwMode="auto">
          <a:xfrm>
            <a:off x="4248150" y="3407834"/>
            <a:ext cx="2273300" cy="1891771"/>
            <a:chOff x="2882" y="2786"/>
            <a:chExt cx="1432" cy="1430"/>
          </a:xfrm>
        </p:grpSpPr>
        <p:sp>
          <p:nvSpPr>
            <p:cNvPr id="8" name="Oval 151"/>
            <p:cNvSpPr>
              <a:spLocks noChangeArrowheads="1"/>
            </p:cNvSpPr>
            <p:nvPr/>
          </p:nvSpPr>
          <p:spPr bwMode="auto">
            <a:xfrm>
              <a:off x="2949" y="2786"/>
              <a:ext cx="1298" cy="1293"/>
            </a:xfrm>
            <a:prstGeom prst="ellipse">
              <a:avLst/>
            </a:prstGeom>
            <a:gradFill rotWithShape="1">
              <a:gsLst>
                <a:gs pos="0">
                  <a:schemeClr val="accent1">
                    <a:lumMod val="60000"/>
                    <a:lumOff val="4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sz="800"/>
            </a:p>
          </p:txBody>
        </p:sp>
        <p:sp>
          <p:nvSpPr>
            <p:cNvPr id="38935" name="Oval 153"/>
            <p:cNvSpPr>
              <a:spLocks noChangeArrowheads="1"/>
            </p:cNvSpPr>
            <p:nvPr/>
          </p:nvSpPr>
          <p:spPr bwMode="auto">
            <a:xfrm>
              <a:off x="3019" y="3063"/>
              <a:ext cx="1158" cy="1153"/>
            </a:xfrm>
            <a:prstGeom prst="ellipse">
              <a:avLst/>
            </a:prstGeom>
            <a:gradFill rotWithShape="1">
              <a:gsLst>
                <a:gs pos="0">
                  <a:srgbClr val="001720"/>
                </a:gs>
                <a:gs pos="100000">
                  <a:srgbClr val="003246"/>
                </a:gs>
              </a:gsLst>
              <a:lin ang="5400000" scaled="1"/>
            </a:gradFill>
            <a:ln w="38100">
              <a:solidFill>
                <a:srgbClr val="FFFFFF">
                  <a:alpha val="59999"/>
                </a:srgbClr>
              </a:solidFill>
              <a:round/>
              <a:headEnd/>
              <a:tailEnd/>
            </a:ln>
          </p:spPr>
          <p:txBody>
            <a:bodyPr wrap="none" anchor="ctr"/>
            <a:lstStyle/>
            <a:p>
              <a:endParaRPr lang="en-US" sz="2000"/>
            </a:p>
          </p:txBody>
        </p:sp>
        <p:sp>
          <p:nvSpPr>
            <p:cNvPr id="9" name="Oval 154"/>
            <p:cNvSpPr>
              <a:spLocks noChangeArrowheads="1"/>
            </p:cNvSpPr>
            <p:nvPr/>
          </p:nvSpPr>
          <p:spPr bwMode="auto">
            <a:xfrm>
              <a:off x="3078" y="3121"/>
              <a:ext cx="1040" cy="1034"/>
            </a:xfrm>
            <a:prstGeom prst="ellipse">
              <a:avLst/>
            </a:prstGeom>
            <a:gradFill rotWithShape="1">
              <a:gsLst>
                <a:gs pos="0">
                  <a:schemeClr val="bg2">
                    <a:gamma/>
                    <a:shade val="46275"/>
                    <a:invGamma/>
                    <a:alpha val="33000"/>
                  </a:schemeClr>
                </a:gs>
                <a:gs pos="100000">
                  <a:schemeClr val="bg2">
                    <a:alpha val="39999"/>
                  </a:schemeClr>
                </a:gs>
              </a:gsLst>
              <a:path path="shape">
                <a:fillToRect l="50000" t="50000" r="50000" b="50000"/>
              </a:path>
            </a:gradFill>
            <a:ln w="6350">
              <a:solidFill>
                <a:srgbClr val="FFFFFF">
                  <a:alpha val="60001"/>
                </a:srgbClr>
              </a:solidFill>
              <a:round/>
              <a:headEnd/>
              <a:tailEnd/>
            </a:ln>
            <a:effectLst/>
          </p:spPr>
          <p:txBody>
            <a:bodyPr wrap="none" anchor="ctr"/>
            <a:lstStyle/>
            <a:p>
              <a:endParaRPr lang="en-US" sz="2000"/>
            </a:p>
          </p:txBody>
        </p:sp>
        <p:sp>
          <p:nvSpPr>
            <p:cNvPr id="38937" name="AutoShape 19"/>
            <p:cNvSpPr>
              <a:spLocks noChangeArrowheads="1"/>
            </p:cNvSpPr>
            <p:nvPr/>
          </p:nvSpPr>
          <p:spPr bwMode="auto">
            <a:xfrm rot="5400000">
              <a:off x="3373" y="2815"/>
              <a:ext cx="449" cy="1024"/>
            </a:xfrm>
            <a:prstGeom prst="moon">
              <a:avLst>
                <a:gd name="adj" fmla="val 87500"/>
              </a:avLst>
            </a:prstGeom>
            <a:gradFill rotWithShape="0">
              <a:gsLst>
                <a:gs pos="0">
                  <a:srgbClr val="FFFFFF">
                    <a:alpha val="46001"/>
                  </a:srgbClr>
                </a:gs>
                <a:gs pos="100000">
                  <a:srgbClr val="000000">
                    <a:alpha val="0"/>
                  </a:srgbClr>
                </a:gs>
              </a:gsLst>
              <a:lin ang="5400000" scaled="1"/>
            </a:gradFill>
            <a:ln w="9525">
              <a:noFill/>
              <a:miter lim="800000"/>
              <a:headEnd/>
              <a:tailEnd/>
            </a:ln>
          </p:spPr>
          <p:txBody>
            <a:bodyPr wrap="none" lIns="82124" tIns="41061" rIns="82124" bIns="41061" anchor="ctr"/>
            <a:lstStyle/>
            <a:p>
              <a:endParaRPr lang="en-US" sz="2000">
                <a:solidFill>
                  <a:srgbClr val="FFFFFF"/>
                </a:solidFill>
              </a:endParaRPr>
            </a:p>
          </p:txBody>
        </p:sp>
        <p:sp>
          <p:nvSpPr>
            <p:cNvPr id="73773" name="Text Box 45"/>
            <p:cNvSpPr txBox="1">
              <a:spLocks noChangeArrowheads="1"/>
            </p:cNvSpPr>
            <p:nvPr/>
          </p:nvSpPr>
          <p:spPr bwMode="auto">
            <a:xfrm>
              <a:off x="2882" y="3412"/>
              <a:ext cx="1432" cy="628"/>
            </a:xfrm>
            <a:prstGeom prst="rect">
              <a:avLst/>
            </a:prstGeom>
            <a:noFill/>
            <a:ln w="9525">
              <a:noFill/>
              <a:miter lim="800000"/>
              <a:headEnd/>
              <a:tailEnd/>
            </a:ln>
            <a:effectLst>
              <a:prstShdw prst="shdw17" dist="17961" dir="2700000">
                <a:srgbClr val="014F6E"/>
              </a:prstShdw>
            </a:effectLst>
          </p:spPr>
          <p:txBody>
            <a:bodyPr>
              <a:spAutoFit/>
            </a:bodyPr>
            <a:lstStyle/>
            <a:p>
              <a:pPr algn="ctr"/>
              <a:r>
                <a:rPr lang="en-US" sz="1600"/>
                <a:t>Enterprise</a:t>
              </a:r>
              <a:br>
                <a:rPr lang="en-US" sz="1600"/>
              </a:br>
              <a:r>
                <a:rPr lang="en-US" sz="1600"/>
                <a:t>Social</a:t>
              </a:r>
              <a:br>
                <a:rPr lang="en-US" sz="1600"/>
              </a:br>
              <a:r>
                <a:rPr lang="en-US" sz="1600"/>
                <a:t>Software </a:t>
              </a:r>
            </a:p>
          </p:txBody>
        </p:sp>
      </p:grpSp>
      <p:sp>
        <p:nvSpPr>
          <p:cNvPr id="38929" name="Line 23"/>
          <p:cNvSpPr>
            <a:spLocks noChangeShapeType="1"/>
          </p:cNvSpPr>
          <p:nvPr/>
        </p:nvSpPr>
        <p:spPr bwMode="auto">
          <a:xfrm>
            <a:off x="0" y="1154907"/>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GB"/>
          </a:p>
        </p:txBody>
      </p:sp>
      <p:grpSp>
        <p:nvGrpSpPr>
          <p:cNvPr id="16" name="Group 43"/>
          <p:cNvGrpSpPr>
            <a:grpSpLocks/>
          </p:cNvGrpSpPr>
          <p:nvPr/>
        </p:nvGrpSpPr>
        <p:grpSpPr bwMode="auto">
          <a:xfrm>
            <a:off x="3429000" y="2618053"/>
            <a:ext cx="1936750" cy="1607343"/>
            <a:chOff x="3429000" y="3142299"/>
            <a:chExt cx="1936379" cy="1928141"/>
          </a:xfrm>
        </p:grpSpPr>
        <p:pic>
          <p:nvPicPr>
            <p:cNvPr id="45" name="Picture 44" descr="puzzle.png"/>
            <p:cNvPicPr>
              <a:picLocks noChangeAspect="1"/>
            </p:cNvPicPr>
            <p:nvPr/>
          </p:nvPicPr>
          <p:blipFill>
            <a:blip r:embed="rId5" cstate="print"/>
            <a:stretch>
              <a:fillRect/>
            </a:stretch>
          </p:blipFill>
          <p:spPr>
            <a:xfrm>
              <a:off x="3458818" y="3163881"/>
              <a:ext cx="1906561" cy="1906559"/>
            </a:xfrm>
            <a:prstGeom prst="rect">
              <a:avLst/>
            </a:prstGeom>
            <a:effectLst>
              <a:innerShdw blurRad="63500" dist="50800" dir="2700000">
                <a:prstClr val="black">
                  <a:alpha val="50000"/>
                </a:prstClr>
              </a:innerShdw>
            </a:effectLst>
          </p:spPr>
        </p:pic>
        <p:sp>
          <p:nvSpPr>
            <p:cNvPr id="38932" name="Oval 153"/>
            <p:cNvSpPr>
              <a:spLocks noChangeArrowheads="1"/>
            </p:cNvSpPr>
            <p:nvPr/>
          </p:nvSpPr>
          <p:spPr bwMode="auto">
            <a:xfrm>
              <a:off x="3441524" y="3142299"/>
              <a:ext cx="1922956" cy="1917382"/>
            </a:xfrm>
            <a:prstGeom prst="ellipse">
              <a:avLst/>
            </a:prstGeom>
            <a:gradFill rotWithShape="1">
              <a:gsLst>
                <a:gs pos="0">
                  <a:srgbClr val="001720">
                    <a:alpha val="95999"/>
                  </a:srgbClr>
                </a:gs>
                <a:gs pos="100000">
                  <a:srgbClr val="003246">
                    <a:alpha val="79999"/>
                  </a:srgbClr>
                </a:gs>
              </a:gsLst>
              <a:lin ang="5400000" scaled="1"/>
            </a:gradFill>
            <a:ln w="38100">
              <a:solidFill>
                <a:srgbClr val="FFFFFF">
                  <a:alpha val="59999"/>
                </a:srgbClr>
              </a:solidFill>
              <a:round/>
              <a:headEnd/>
              <a:tailEnd/>
            </a:ln>
          </p:spPr>
          <p:txBody>
            <a:bodyPr wrap="none" anchor="ctr"/>
            <a:lstStyle/>
            <a:p>
              <a:endParaRPr lang="en-US"/>
            </a:p>
          </p:txBody>
        </p:sp>
        <p:sp>
          <p:nvSpPr>
            <p:cNvPr id="47" name="Text Box 12"/>
            <p:cNvSpPr txBox="1">
              <a:spLocks noChangeArrowheads="1"/>
            </p:cNvSpPr>
            <p:nvPr/>
          </p:nvSpPr>
          <p:spPr bwMode="auto">
            <a:xfrm>
              <a:off x="3429000" y="3690938"/>
              <a:ext cx="1926772" cy="923008"/>
            </a:xfrm>
            <a:prstGeom prst="rect">
              <a:avLst/>
            </a:prstGeom>
            <a:noFill/>
            <a:ln w="9525">
              <a:noFill/>
              <a:miter lim="800000"/>
              <a:headEnd/>
              <a:tailEnd/>
            </a:ln>
            <a:effectLst>
              <a:prstShdw prst="shdw17" dist="17961" dir="2700000">
                <a:srgbClr val="014F6E"/>
              </a:prstShdw>
            </a:effectLst>
          </p:spPr>
          <p:txBody>
            <a:bodyPr>
              <a:spAutoFit/>
            </a:bodyPr>
            <a:lstStyle/>
            <a:p>
              <a:pPr algn="ctr"/>
              <a:r>
                <a:rPr lang="en-US" sz="2200"/>
                <a:t>Integrated Experience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l="7881" r="3464" b="62079"/>
          <a:stretch>
            <a:fillRect/>
          </a:stretch>
        </p:blipFill>
        <p:spPr bwMode="auto">
          <a:xfrm>
            <a:off x="0" y="1718469"/>
            <a:ext cx="9144000" cy="2674938"/>
          </a:xfrm>
          <a:prstGeom prst="rect">
            <a:avLst/>
          </a:prstGeom>
          <a:noFill/>
          <a:ln w="9525">
            <a:noFill/>
            <a:miter lim="800000"/>
            <a:headEnd/>
            <a:tailEnd/>
          </a:ln>
        </p:spPr>
      </p:pic>
      <p:pic>
        <p:nvPicPr>
          <p:cNvPr id="40963" name="Picture 5" descr="back1"/>
          <p:cNvPicPr>
            <a:picLocks noChangeAspect="1" noChangeArrowheads="1"/>
          </p:cNvPicPr>
          <p:nvPr/>
        </p:nvPicPr>
        <p:blipFill>
          <a:blip r:embed="rId4" cstate="print"/>
          <a:srcRect l="26266" t="36127" b="56635"/>
          <a:stretch>
            <a:fillRect/>
          </a:stretch>
        </p:blipFill>
        <p:spPr bwMode="auto">
          <a:xfrm>
            <a:off x="0" y="4397375"/>
            <a:ext cx="9144000" cy="1317625"/>
          </a:xfrm>
          <a:prstGeom prst="rect">
            <a:avLst/>
          </a:prstGeom>
          <a:noFill/>
          <a:ln w="9525">
            <a:noFill/>
            <a:miter lim="800000"/>
            <a:headEnd/>
            <a:tailEnd/>
          </a:ln>
        </p:spPr>
      </p:pic>
      <p:pic>
        <p:nvPicPr>
          <p:cNvPr id="40964" name="Picture 2"/>
          <p:cNvPicPr>
            <a:picLocks noChangeAspect="1" noChangeArrowheads="1"/>
          </p:cNvPicPr>
          <p:nvPr/>
        </p:nvPicPr>
        <p:blipFill>
          <a:blip r:embed="rId5" cstate="print"/>
          <a:srcRect l="5733" r="5733" b="50018"/>
          <a:stretch>
            <a:fillRect/>
          </a:stretch>
        </p:blipFill>
        <p:spPr bwMode="auto">
          <a:xfrm>
            <a:off x="0" y="4869657"/>
            <a:ext cx="9144000" cy="845343"/>
          </a:xfrm>
          <a:prstGeom prst="rect">
            <a:avLst/>
          </a:prstGeom>
          <a:noFill/>
          <a:ln w="9525">
            <a:noFill/>
            <a:miter lim="800000"/>
            <a:headEnd/>
            <a:tailEnd/>
          </a:ln>
        </p:spPr>
      </p:pic>
      <p:sp>
        <p:nvSpPr>
          <p:cNvPr id="40965" name="Rectangle 3"/>
          <p:cNvSpPr>
            <a:spLocks noGrp="1" noChangeArrowheads="1"/>
          </p:cNvSpPr>
          <p:nvPr>
            <p:ph type="title"/>
          </p:nvPr>
        </p:nvSpPr>
        <p:spPr/>
        <p:txBody>
          <a:bodyPr/>
          <a:lstStyle/>
          <a:p>
            <a:r>
              <a:rPr lang="en-US" smtClean="0"/>
              <a:t>Cisco Collaboration Portfolio</a:t>
            </a:r>
          </a:p>
        </p:txBody>
      </p:sp>
      <p:sp>
        <p:nvSpPr>
          <p:cNvPr id="40966" name="Rectangle 23"/>
          <p:cNvSpPr>
            <a:spLocks noChangeArrowheads="1"/>
          </p:cNvSpPr>
          <p:nvPr/>
        </p:nvSpPr>
        <p:spPr bwMode="auto">
          <a:xfrm flipV="1">
            <a:off x="0" y="3635375"/>
            <a:ext cx="9144000" cy="2079625"/>
          </a:xfrm>
          <a:prstGeom prst="rect">
            <a:avLst/>
          </a:prstGeom>
          <a:gradFill rotWithShape="1">
            <a:gsLst>
              <a:gs pos="0">
                <a:schemeClr val="bg1"/>
              </a:gs>
              <a:gs pos="100000">
                <a:srgbClr val="015F85">
                  <a:alpha val="0"/>
                </a:srgbClr>
              </a:gs>
            </a:gsLst>
            <a:lin ang="5400000" scaled="1"/>
          </a:gradFill>
          <a:ln w="9525">
            <a:noFill/>
            <a:miter lim="800000"/>
            <a:headEnd/>
            <a:tailEnd/>
          </a:ln>
        </p:spPr>
        <p:txBody>
          <a:bodyPr wrap="none" anchor="ctr"/>
          <a:lstStyle/>
          <a:p>
            <a:endParaRPr lang="en-US" sz="1000" b="1">
              <a:solidFill>
                <a:srgbClr val="FFFFFF"/>
              </a:solidFill>
            </a:endParaRPr>
          </a:p>
        </p:txBody>
      </p:sp>
      <p:grpSp>
        <p:nvGrpSpPr>
          <p:cNvPr id="2" name="Group 164"/>
          <p:cNvGrpSpPr/>
          <p:nvPr/>
        </p:nvGrpSpPr>
        <p:grpSpPr>
          <a:xfrm rot="21259608">
            <a:off x="-346248" y="2770405"/>
            <a:ext cx="10142585" cy="1921891"/>
            <a:chOff x="-331831" y="4234072"/>
            <a:chExt cx="10142585" cy="2144408"/>
          </a:xfrm>
          <a:solidFill>
            <a:schemeClr val="accent1">
              <a:lumMod val="60000"/>
              <a:lumOff val="40000"/>
              <a:alpha val="60000"/>
            </a:schemeClr>
          </a:solidFill>
        </p:grpSpPr>
        <p:sp>
          <p:nvSpPr>
            <p:cNvPr id="121" name="Freeform 120"/>
            <p:cNvSpPr>
              <a:spLocks/>
            </p:cNvSpPr>
            <p:nvPr/>
          </p:nvSpPr>
          <p:spPr bwMode="auto">
            <a:xfrm rot="10068988" flipV="1">
              <a:off x="-102207" y="4234072"/>
              <a:ext cx="9619793" cy="2001726"/>
            </a:xfrm>
            <a:custGeom>
              <a:avLst/>
              <a:gdLst>
                <a:gd name="T0" fmla="*/ 4971 w 3989"/>
                <a:gd name="T1" fmla="*/ 41 h 1880"/>
                <a:gd name="T2" fmla="*/ 4540 w 3989"/>
                <a:gd name="T3" fmla="*/ 47 h 1880"/>
                <a:gd name="T4" fmla="*/ 4139 w 3989"/>
                <a:gd name="T5" fmla="*/ 269 h 1880"/>
                <a:gd name="T6" fmla="*/ 3822 w 3989"/>
                <a:gd name="T7" fmla="*/ 646 h 1880"/>
                <a:gd name="T8" fmla="*/ 3597 w 3989"/>
                <a:gd name="T9" fmla="*/ 1083 h 1880"/>
                <a:gd name="T10" fmla="*/ 3511 w 3989"/>
                <a:gd name="T11" fmla="*/ 1297 h 1880"/>
                <a:gd name="T12" fmla="*/ 3435 w 3989"/>
                <a:gd name="T13" fmla="*/ 1498 h 1880"/>
                <a:gd name="T14" fmla="*/ 3365 w 3989"/>
                <a:gd name="T15" fmla="*/ 1683 h 1880"/>
                <a:gd name="T16" fmla="*/ 3295 w 3989"/>
                <a:gd name="T17" fmla="*/ 1847 h 1880"/>
                <a:gd name="T18" fmla="*/ 3217 w 3989"/>
                <a:gd name="T19" fmla="*/ 1990 h 1880"/>
                <a:gd name="T20" fmla="*/ 3127 w 3989"/>
                <a:gd name="T21" fmla="*/ 2109 h 1880"/>
                <a:gd name="T22" fmla="*/ 3013 w 3989"/>
                <a:gd name="T23" fmla="*/ 2206 h 1880"/>
                <a:gd name="T24" fmla="*/ 2867 w 3989"/>
                <a:gd name="T25" fmla="*/ 2280 h 1880"/>
                <a:gd name="T26" fmla="*/ 2838 w 3989"/>
                <a:gd name="T27" fmla="*/ 2290 h 1880"/>
                <a:gd name="T28" fmla="*/ 2808 w 3989"/>
                <a:gd name="T29" fmla="*/ 2299 h 1880"/>
                <a:gd name="T30" fmla="*/ 2591 w 3989"/>
                <a:gd name="T31" fmla="*/ 2339 h 1880"/>
                <a:gd name="T32" fmla="*/ 2391 w 3989"/>
                <a:gd name="T33" fmla="*/ 2326 h 1880"/>
                <a:gd name="T34" fmla="*/ 2189 w 3989"/>
                <a:gd name="T35" fmla="*/ 2275 h 1880"/>
                <a:gd name="T36" fmla="*/ 1964 w 3989"/>
                <a:gd name="T37" fmla="*/ 2198 h 1880"/>
                <a:gd name="T38" fmla="*/ 1685 w 3989"/>
                <a:gd name="T39" fmla="*/ 2119 h 1880"/>
                <a:gd name="T40" fmla="*/ 1311 w 3989"/>
                <a:gd name="T41" fmla="*/ 2061 h 1880"/>
                <a:gd name="T42" fmla="*/ 781 w 3989"/>
                <a:gd name="T43" fmla="*/ 2057 h 1880"/>
                <a:gd name="T44" fmla="*/ 0 w 3989"/>
                <a:gd name="T45" fmla="*/ 2159 h 1880"/>
                <a:gd name="T46" fmla="*/ 18 w 3989"/>
                <a:gd name="T47" fmla="*/ 2126 h 1880"/>
                <a:gd name="T48" fmla="*/ 790 w 3989"/>
                <a:gd name="T49" fmla="*/ 2029 h 1880"/>
                <a:gd name="T50" fmla="*/ 1315 w 3989"/>
                <a:gd name="T51" fmla="*/ 2034 h 1880"/>
                <a:gd name="T52" fmla="*/ 1685 w 3989"/>
                <a:gd name="T53" fmla="*/ 2095 h 1880"/>
                <a:gd name="T54" fmla="*/ 1962 w 3989"/>
                <a:gd name="T55" fmla="*/ 2175 h 1880"/>
                <a:gd name="T56" fmla="*/ 2186 w 3989"/>
                <a:gd name="T57" fmla="*/ 2251 h 1880"/>
                <a:gd name="T58" fmla="*/ 2387 w 3989"/>
                <a:gd name="T59" fmla="*/ 2303 h 1880"/>
                <a:gd name="T60" fmla="*/ 2585 w 3989"/>
                <a:gd name="T61" fmla="*/ 2318 h 1880"/>
                <a:gd name="T62" fmla="*/ 2801 w 3989"/>
                <a:gd name="T63" fmla="*/ 2279 h 1880"/>
                <a:gd name="T64" fmla="*/ 2830 w 3989"/>
                <a:gd name="T65" fmla="*/ 2270 h 1880"/>
                <a:gd name="T66" fmla="*/ 2859 w 3989"/>
                <a:gd name="T67" fmla="*/ 2260 h 1880"/>
                <a:gd name="T68" fmla="*/ 3006 w 3989"/>
                <a:gd name="T69" fmla="*/ 2187 h 1880"/>
                <a:gd name="T70" fmla="*/ 3118 w 3989"/>
                <a:gd name="T71" fmla="*/ 2090 h 1880"/>
                <a:gd name="T72" fmla="*/ 3209 w 3989"/>
                <a:gd name="T73" fmla="*/ 1971 h 1880"/>
                <a:gd name="T74" fmla="*/ 3286 w 3989"/>
                <a:gd name="T75" fmla="*/ 1830 h 1880"/>
                <a:gd name="T76" fmla="*/ 3356 w 3989"/>
                <a:gd name="T77" fmla="*/ 1667 h 1880"/>
                <a:gd name="T78" fmla="*/ 3425 w 3989"/>
                <a:gd name="T79" fmla="*/ 1484 h 1880"/>
                <a:gd name="T80" fmla="*/ 3500 w 3989"/>
                <a:gd name="T81" fmla="*/ 1283 h 1880"/>
                <a:gd name="T82" fmla="*/ 3586 w 3989"/>
                <a:gd name="T83" fmla="*/ 1070 h 1880"/>
                <a:gd name="T84" fmla="*/ 3810 w 3989"/>
                <a:gd name="T85" fmla="*/ 635 h 1880"/>
                <a:gd name="T86" fmla="*/ 4125 w 3989"/>
                <a:gd name="T87" fmla="*/ 260 h 1880"/>
                <a:gd name="T88" fmla="*/ 4523 w 3989"/>
                <a:gd name="T89" fmla="*/ 41 h 1880"/>
                <a:gd name="T90" fmla="*/ 4954 w 3989"/>
                <a:gd name="T91" fmla="*/ 36 h 1880"/>
                <a:gd name="T92" fmla="*/ 4971 w 3989"/>
                <a:gd name="T93" fmla="*/ 41 h 18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9"/>
                <a:gd name="T142" fmla="*/ 0 h 1880"/>
                <a:gd name="T143" fmla="*/ 3989 w 3989"/>
                <a:gd name="T144" fmla="*/ 1880 h 18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9" h="1880">
                  <a:moveTo>
                    <a:pt x="3989" y="33"/>
                  </a:moveTo>
                  <a:cubicBezTo>
                    <a:pt x="3870" y="4"/>
                    <a:pt x="3754" y="8"/>
                    <a:pt x="3643" y="38"/>
                  </a:cubicBezTo>
                  <a:cubicBezTo>
                    <a:pt x="3525" y="71"/>
                    <a:pt x="3418" y="133"/>
                    <a:pt x="3322" y="216"/>
                  </a:cubicBezTo>
                  <a:cubicBezTo>
                    <a:pt x="3224" y="301"/>
                    <a:pt x="3140" y="405"/>
                    <a:pt x="3067" y="519"/>
                  </a:cubicBezTo>
                  <a:cubicBezTo>
                    <a:pt x="2995" y="632"/>
                    <a:pt x="2936" y="751"/>
                    <a:pt x="2886" y="869"/>
                  </a:cubicBezTo>
                  <a:cubicBezTo>
                    <a:pt x="2861" y="927"/>
                    <a:pt x="2838" y="985"/>
                    <a:pt x="2817" y="1041"/>
                  </a:cubicBezTo>
                  <a:cubicBezTo>
                    <a:pt x="2795" y="1096"/>
                    <a:pt x="2776" y="1150"/>
                    <a:pt x="2756" y="1202"/>
                  </a:cubicBezTo>
                  <a:cubicBezTo>
                    <a:pt x="2737" y="1253"/>
                    <a:pt x="2719" y="1303"/>
                    <a:pt x="2700" y="1350"/>
                  </a:cubicBezTo>
                  <a:cubicBezTo>
                    <a:pt x="2682" y="1396"/>
                    <a:pt x="2664" y="1440"/>
                    <a:pt x="2644" y="1481"/>
                  </a:cubicBezTo>
                  <a:cubicBezTo>
                    <a:pt x="2625" y="1522"/>
                    <a:pt x="2604" y="1560"/>
                    <a:pt x="2582" y="1596"/>
                  </a:cubicBezTo>
                  <a:cubicBezTo>
                    <a:pt x="2560" y="1631"/>
                    <a:pt x="2536" y="1663"/>
                    <a:pt x="2509" y="1692"/>
                  </a:cubicBezTo>
                  <a:cubicBezTo>
                    <a:pt x="2482" y="1721"/>
                    <a:pt x="2452" y="1747"/>
                    <a:pt x="2418" y="1770"/>
                  </a:cubicBezTo>
                  <a:cubicBezTo>
                    <a:pt x="2383" y="1793"/>
                    <a:pt x="2344" y="1813"/>
                    <a:pt x="2300" y="1829"/>
                  </a:cubicBezTo>
                  <a:cubicBezTo>
                    <a:pt x="2284" y="1834"/>
                    <a:pt x="2281" y="1836"/>
                    <a:pt x="2277" y="1837"/>
                  </a:cubicBezTo>
                  <a:cubicBezTo>
                    <a:pt x="2261" y="1842"/>
                    <a:pt x="2257" y="1843"/>
                    <a:pt x="2253" y="1844"/>
                  </a:cubicBezTo>
                  <a:cubicBezTo>
                    <a:pt x="2191" y="1863"/>
                    <a:pt x="2134" y="1873"/>
                    <a:pt x="2079" y="1876"/>
                  </a:cubicBezTo>
                  <a:cubicBezTo>
                    <a:pt x="2023" y="1880"/>
                    <a:pt x="1971" y="1876"/>
                    <a:pt x="1919" y="1866"/>
                  </a:cubicBezTo>
                  <a:cubicBezTo>
                    <a:pt x="1865" y="1857"/>
                    <a:pt x="1812" y="1842"/>
                    <a:pt x="1757" y="1825"/>
                  </a:cubicBezTo>
                  <a:cubicBezTo>
                    <a:pt x="1700" y="1806"/>
                    <a:pt x="1641" y="1785"/>
                    <a:pt x="1576" y="1764"/>
                  </a:cubicBezTo>
                  <a:cubicBezTo>
                    <a:pt x="1509" y="1742"/>
                    <a:pt x="1436" y="1719"/>
                    <a:pt x="1352" y="1700"/>
                  </a:cubicBezTo>
                  <a:cubicBezTo>
                    <a:pt x="1265" y="1680"/>
                    <a:pt x="1167" y="1663"/>
                    <a:pt x="1052" y="1653"/>
                  </a:cubicBezTo>
                  <a:cubicBezTo>
                    <a:pt x="931" y="1643"/>
                    <a:pt x="792" y="1640"/>
                    <a:pt x="627" y="1650"/>
                  </a:cubicBezTo>
                  <a:cubicBezTo>
                    <a:pt x="452" y="1661"/>
                    <a:pt x="246" y="1686"/>
                    <a:pt x="0" y="1732"/>
                  </a:cubicBezTo>
                  <a:cubicBezTo>
                    <a:pt x="14" y="1705"/>
                    <a:pt x="14" y="1705"/>
                    <a:pt x="14" y="1705"/>
                  </a:cubicBezTo>
                  <a:cubicBezTo>
                    <a:pt x="257" y="1661"/>
                    <a:pt x="460" y="1637"/>
                    <a:pt x="634" y="1627"/>
                  </a:cubicBezTo>
                  <a:cubicBezTo>
                    <a:pt x="797" y="1618"/>
                    <a:pt x="935" y="1621"/>
                    <a:pt x="1055" y="1632"/>
                  </a:cubicBezTo>
                  <a:cubicBezTo>
                    <a:pt x="1168" y="1642"/>
                    <a:pt x="1266" y="1659"/>
                    <a:pt x="1352" y="1680"/>
                  </a:cubicBezTo>
                  <a:cubicBezTo>
                    <a:pt x="1435" y="1700"/>
                    <a:pt x="1508" y="1722"/>
                    <a:pt x="1575" y="1745"/>
                  </a:cubicBezTo>
                  <a:cubicBezTo>
                    <a:pt x="1639" y="1766"/>
                    <a:pt x="1698" y="1787"/>
                    <a:pt x="1754" y="1806"/>
                  </a:cubicBezTo>
                  <a:cubicBezTo>
                    <a:pt x="1809" y="1824"/>
                    <a:pt x="1861" y="1839"/>
                    <a:pt x="1915" y="1848"/>
                  </a:cubicBezTo>
                  <a:cubicBezTo>
                    <a:pt x="1966" y="1858"/>
                    <a:pt x="2019" y="1862"/>
                    <a:pt x="2075" y="1859"/>
                  </a:cubicBezTo>
                  <a:cubicBezTo>
                    <a:pt x="2129" y="1856"/>
                    <a:pt x="2186" y="1847"/>
                    <a:pt x="2248" y="1828"/>
                  </a:cubicBezTo>
                  <a:cubicBezTo>
                    <a:pt x="2263" y="1823"/>
                    <a:pt x="2267" y="1822"/>
                    <a:pt x="2271" y="1821"/>
                  </a:cubicBezTo>
                  <a:cubicBezTo>
                    <a:pt x="2287" y="1815"/>
                    <a:pt x="2291" y="1814"/>
                    <a:pt x="2294" y="1813"/>
                  </a:cubicBezTo>
                  <a:cubicBezTo>
                    <a:pt x="2339" y="1797"/>
                    <a:pt x="2377" y="1777"/>
                    <a:pt x="2412" y="1755"/>
                  </a:cubicBezTo>
                  <a:cubicBezTo>
                    <a:pt x="2445" y="1732"/>
                    <a:pt x="2475" y="1706"/>
                    <a:pt x="2502" y="1677"/>
                  </a:cubicBezTo>
                  <a:cubicBezTo>
                    <a:pt x="2529" y="1648"/>
                    <a:pt x="2553" y="1616"/>
                    <a:pt x="2575" y="1581"/>
                  </a:cubicBezTo>
                  <a:cubicBezTo>
                    <a:pt x="2597" y="1546"/>
                    <a:pt x="2617" y="1508"/>
                    <a:pt x="2637" y="1468"/>
                  </a:cubicBezTo>
                  <a:cubicBezTo>
                    <a:pt x="2656" y="1427"/>
                    <a:pt x="2674" y="1383"/>
                    <a:pt x="2693" y="1337"/>
                  </a:cubicBezTo>
                  <a:cubicBezTo>
                    <a:pt x="2711" y="1290"/>
                    <a:pt x="2729" y="1241"/>
                    <a:pt x="2748" y="1190"/>
                  </a:cubicBezTo>
                  <a:cubicBezTo>
                    <a:pt x="2767" y="1138"/>
                    <a:pt x="2787" y="1084"/>
                    <a:pt x="2808" y="1029"/>
                  </a:cubicBezTo>
                  <a:cubicBezTo>
                    <a:pt x="2829" y="973"/>
                    <a:pt x="2852" y="916"/>
                    <a:pt x="2877" y="858"/>
                  </a:cubicBezTo>
                  <a:cubicBezTo>
                    <a:pt x="2927" y="741"/>
                    <a:pt x="2985" y="622"/>
                    <a:pt x="3057" y="510"/>
                  </a:cubicBezTo>
                  <a:cubicBezTo>
                    <a:pt x="3128" y="397"/>
                    <a:pt x="3212" y="294"/>
                    <a:pt x="3310" y="209"/>
                  </a:cubicBezTo>
                  <a:cubicBezTo>
                    <a:pt x="3406" y="127"/>
                    <a:pt x="3513" y="65"/>
                    <a:pt x="3630" y="33"/>
                  </a:cubicBezTo>
                  <a:cubicBezTo>
                    <a:pt x="3740" y="3"/>
                    <a:pt x="3856" y="0"/>
                    <a:pt x="3976" y="29"/>
                  </a:cubicBezTo>
                  <a:cubicBezTo>
                    <a:pt x="3989" y="33"/>
                    <a:pt x="3989" y="33"/>
                    <a:pt x="3989" y="33"/>
                  </a:cubicBezTo>
                </a:path>
              </a:pathLst>
            </a:custGeom>
            <a:grpFill/>
            <a:ln w="9525">
              <a:noFill/>
              <a:round/>
              <a:headEnd/>
              <a:tailEnd/>
            </a:ln>
          </p:spPr>
          <p:txBody>
            <a:bodyPr/>
            <a:lstStyle/>
            <a:p>
              <a:pPr>
                <a:defRPr/>
              </a:pPr>
              <a:endParaRPr lang="en-US">
                <a:solidFill>
                  <a:srgbClr val="FFFFFF"/>
                </a:solidFill>
                <a:latin typeface="+mn-lt"/>
                <a:ea typeface="+mn-ea"/>
              </a:endParaRPr>
            </a:p>
          </p:txBody>
        </p:sp>
        <p:sp>
          <p:nvSpPr>
            <p:cNvPr id="122" name="Freeform 121"/>
            <p:cNvSpPr>
              <a:spLocks/>
            </p:cNvSpPr>
            <p:nvPr/>
          </p:nvSpPr>
          <p:spPr bwMode="auto">
            <a:xfrm rot="10068988" flipV="1">
              <a:off x="-177434" y="4244629"/>
              <a:ext cx="9786136" cy="2038918"/>
            </a:xfrm>
            <a:custGeom>
              <a:avLst/>
              <a:gdLst>
                <a:gd name="T0" fmla="*/ 5057 w 4058"/>
                <a:gd name="T1" fmla="*/ 42 h 1914"/>
                <a:gd name="T2" fmla="*/ 4625 w 4058"/>
                <a:gd name="T3" fmla="*/ 50 h 1914"/>
                <a:gd name="T4" fmla="*/ 4222 w 4058"/>
                <a:gd name="T5" fmla="*/ 277 h 1914"/>
                <a:gd name="T6" fmla="*/ 3899 w 4058"/>
                <a:gd name="T7" fmla="*/ 660 h 1914"/>
                <a:gd name="T8" fmla="*/ 3670 w 4058"/>
                <a:gd name="T9" fmla="*/ 1105 h 1914"/>
                <a:gd name="T10" fmla="*/ 3581 w 4058"/>
                <a:gd name="T11" fmla="*/ 1321 h 1914"/>
                <a:gd name="T12" fmla="*/ 3504 w 4058"/>
                <a:gd name="T13" fmla="*/ 1525 h 1914"/>
                <a:gd name="T14" fmla="*/ 3433 w 4058"/>
                <a:gd name="T15" fmla="*/ 1710 h 1914"/>
                <a:gd name="T16" fmla="*/ 3362 w 4058"/>
                <a:gd name="T17" fmla="*/ 1878 h 1914"/>
                <a:gd name="T18" fmla="*/ 3283 w 4058"/>
                <a:gd name="T19" fmla="*/ 2022 h 1914"/>
                <a:gd name="T20" fmla="*/ 3192 w 4058"/>
                <a:gd name="T21" fmla="*/ 2144 h 1914"/>
                <a:gd name="T22" fmla="*/ 3075 w 4058"/>
                <a:gd name="T23" fmla="*/ 2243 h 1914"/>
                <a:gd name="T24" fmla="*/ 2927 w 4058"/>
                <a:gd name="T25" fmla="*/ 2320 h 1914"/>
                <a:gd name="T26" fmla="*/ 2899 w 4058"/>
                <a:gd name="T27" fmla="*/ 2329 h 1914"/>
                <a:gd name="T28" fmla="*/ 2869 w 4058"/>
                <a:gd name="T29" fmla="*/ 2339 h 1914"/>
                <a:gd name="T30" fmla="*/ 2649 w 4058"/>
                <a:gd name="T31" fmla="*/ 2384 h 1914"/>
                <a:gd name="T32" fmla="*/ 2446 w 4058"/>
                <a:gd name="T33" fmla="*/ 2374 h 1914"/>
                <a:gd name="T34" fmla="*/ 2242 w 4058"/>
                <a:gd name="T35" fmla="*/ 2323 h 1914"/>
                <a:gd name="T36" fmla="*/ 2013 w 4058"/>
                <a:gd name="T37" fmla="*/ 2250 h 1914"/>
                <a:gd name="T38" fmla="*/ 1728 w 4058"/>
                <a:gd name="T39" fmla="*/ 2173 h 1914"/>
                <a:gd name="T40" fmla="*/ 1347 w 4058"/>
                <a:gd name="T41" fmla="*/ 2118 h 1914"/>
                <a:gd name="T42" fmla="*/ 804 w 4058"/>
                <a:gd name="T43" fmla="*/ 2120 h 1914"/>
                <a:gd name="T44" fmla="*/ 0 w 4058"/>
                <a:gd name="T45" fmla="*/ 2233 h 1914"/>
                <a:gd name="T46" fmla="*/ 18 w 4058"/>
                <a:gd name="T47" fmla="*/ 2198 h 1914"/>
                <a:gd name="T48" fmla="*/ 813 w 4058"/>
                <a:gd name="T49" fmla="*/ 2090 h 1914"/>
                <a:gd name="T50" fmla="*/ 1350 w 4058"/>
                <a:gd name="T51" fmla="*/ 2090 h 1914"/>
                <a:gd name="T52" fmla="*/ 1728 w 4058"/>
                <a:gd name="T53" fmla="*/ 2146 h 1914"/>
                <a:gd name="T54" fmla="*/ 2012 w 4058"/>
                <a:gd name="T55" fmla="*/ 2224 h 1914"/>
                <a:gd name="T56" fmla="*/ 2238 w 4058"/>
                <a:gd name="T57" fmla="*/ 2299 h 1914"/>
                <a:gd name="T58" fmla="*/ 2441 w 4058"/>
                <a:gd name="T59" fmla="*/ 2349 h 1914"/>
                <a:gd name="T60" fmla="*/ 2643 w 4058"/>
                <a:gd name="T61" fmla="*/ 2360 h 1914"/>
                <a:gd name="T62" fmla="*/ 2862 w 4058"/>
                <a:gd name="T63" fmla="*/ 2318 h 1914"/>
                <a:gd name="T64" fmla="*/ 2891 w 4058"/>
                <a:gd name="T65" fmla="*/ 2309 h 1914"/>
                <a:gd name="T66" fmla="*/ 2921 w 4058"/>
                <a:gd name="T67" fmla="*/ 2299 h 1914"/>
                <a:gd name="T68" fmla="*/ 3068 w 4058"/>
                <a:gd name="T69" fmla="*/ 2224 h 1914"/>
                <a:gd name="T70" fmla="*/ 3183 w 4058"/>
                <a:gd name="T71" fmla="*/ 2125 h 1914"/>
                <a:gd name="T72" fmla="*/ 3275 w 4058"/>
                <a:gd name="T73" fmla="*/ 2004 h 1914"/>
                <a:gd name="T74" fmla="*/ 3352 w 4058"/>
                <a:gd name="T75" fmla="*/ 1860 h 1914"/>
                <a:gd name="T76" fmla="*/ 3424 w 4058"/>
                <a:gd name="T77" fmla="*/ 1695 h 1914"/>
                <a:gd name="T78" fmla="*/ 3494 w 4058"/>
                <a:gd name="T79" fmla="*/ 1508 h 1914"/>
                <a:gd name="T80" fmla="*/ 3570 w 4058"/>
                <a:gd name="T81" fmla="*/ 1307 h 1914"/>
                <a:gd name="T82" fmla="*/ 3657 w 4058"/>
                <a:gd name="T83" fmla="*/ 1090 h 1914"/>
                <a:gd name="T84" fmla="*/ 3886 w 4058"/>
                <a:gd name="T85" fmla="*/ 650 h 1914"/>
                <a:gd name="T86" fmla="*/ 4206 w 4058"/>
                <a:gd name="T87" fmla="*/ 268 h 1914"/>
                <a:gd name="T88" fmla="*/ 4608 w 4058"/>
                <a:gd name="T89" fmla="*/ 44 h 1914"/>
                <a:gd name="T90" fmla="*/ 5039 w 4058"/>
                <a:gd name="T91" fmla="*/ 36 h 1914"/>
                <a:gd name="T92" fmla="*/ 5057 w 4058"/>
                <a:gd name="T93" fmla="*/ 42 h 19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8"/>
                <a:gd name="T142" fmla="*/ 0 h 1914"/>
                <a:gd name="T143" fmla="*/ 4058 w 4058"/>
                <a:gd name="T144" fmla="*/ 1914 h 19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8" h="1914">
                  <a:moveTo>
                    <a:pt x="4058" y="34"/>
                  </a:moveTo>
                  <a:cubicBezTo>
                    <a:pt x="3939" y="5"/>
                    <a:pt x="3822" y="9"/>
                    <a:pt x="3711" y="40"/>
                  </a:cubicBezTo>
                  <a:cubicBezTo>
                    <a:pt x="3593" y="74"/>
                    <a:pt x="3485" y="137"/>
                    <a:pt x="3388" y="222"/>
                  </a:cubicBezTo>
                  <a:cubicBezTo>
                    <a:pt x="3288" y="308"/>
                    <a:pt x="3203" y="414"/>
                    <a:pt x="3129" y="529"/>
                  </a:cubicBezTo>
                  <a:cubicBezTo>
                    <a:pt x="3056" y="644"/>
                    <a:pt x="2996" y="765"/>
                    <a:pt x="2945" y="885"/>
                  </a:cubicBezTo>
                  <a:cubicBezTo>
                    <a:pt x="2919" y="944"/>
                    <a:pt x="2896" y="1002"/>
                    <a:pt x="2874" y="1059"/>
                  </a:cubicBezTo>
                  <a:cubicBezTo>
                    <a:pt x="2852" y="1115"/>
                    <a:pt x="2832" y="1170"/>
                    <a:pt x="2812" y="1222"/>
                  </a:cubicBezTo>
                  <a:cubicBezTo>
                    <a:pt x="2793" y="1274"/>
                    <a:pt x="2774" y="1324"/>
                    <a:pt x="2755" y="1371"/>
                  </a:cubicBezTo>
                  <a:cubicBezTo>
                    <a:pt x="2737" y="1418"/>
                    <a:pt x="2718" y="1463"/>
                    <a:pt x="2698" y="1505"/>
                  </a:cubicBezTo>
                  <a:cubicBezTo>
                    <a:pt x="2678" y="1546"/>
                    <a:pt x="2657" y="1585"/>
                    <a:pt x="2635" y="1620"/>
                  </a:cubicBezTo>
                  <a:cubicBezTo>
                    <a:pt x="2612" y="1656"/>
                    <a:pt x="2588" y="1689"/>
                    <a:pt x="2561" y="1718"/>
                  </a:cubicBezTo>
                  <a:cubicBezTo>
                    <a:pt x="2533" y="1748"/>
                    <a:pt x="2503" y="1775"/>
                    <a:pt x="2468" y="1798"/>
                  </a:cubicBezTo>
                  <a:cubicBezTo>
                    <a:pt x="2434" y="1822"/>
                    <a:pt x="2394" y="1842"/>
                    <a:pt x="2349" y="1859"/>
                  </a:cubicBezTo>
                  <a:cubicBezTo>
                    <a:pt x="2334" y="1864"/>
                    <a:pt x="2330" y="1866"/>
                    <a:pt x="2326" y="1867"/>
                  </a:cubicBezTo>
                  <a:cubicBezTo>
                    <a:pt x="2310" y="1872"/>
                    <a:pt x="2306" y="1874"/>
                    <a:pt x="2302" y="1875"/>
                  </a:cubicBezTo>
                  <a:cubicBezTo>
                    <a:pt x="2239" y="1895"/>
                    <a:pt x="2181" y="1906"/>
                    <a:pt x="2126" y="1910"/>
                  </a:cubicBezTo>
                  <a:cubicBezTo>
                    <a:pt x="2069" y="1914"/>
                    <a:pt x="2016" y="1910"/>
                    <a:pt x="1963" y="1902"/>
                  </a:cubicBezTo>
                  <a:cubicBezTo>
                    <a:pt x="1909" y="1893"/>
                    <a:pt x="1855" y="1878"/>
                    <a:pt x="1799" y="1862"/>
                  </a:cubicBezTo>
                  <a:cubicBezTo>
                    <a:pt x="1741" y="1844"/>
                    <a:pt x="1681" y="1823"/>
                    <a:pt x="1615" y="1803"/>
                  </a:cubicBezTo>
                  <a:cubicBezTo>
                    <a:pt x="1547" y="1781"/>
                    <a:pt x="1472" y="1759"/>
                    <a:pt x="1387" y="1741"/>
                  </a:cubicBezTo>
                  <a:cubicBezTo>
                    <a:pt x="1299" y="1722"/>
                    <a:pt x="1198" y="1706"/>
                    <a:pt x="1081" y="1697"/>
                  </a:cubicBezTo>
                  <a:cubicBezTo>
                    <a:pt x="957" y="1688"/>
                    <a:pt x="814" y="1687"/>
                    <a:pt x="645" y="1699"/>
                  </a:cubicBezTo>
                  <a:cubicBezTo>
                    <a:pt x="465" y="1712"/>
                    <a:pt x="252" y="1740"/>
                    <a:pt x="0" y="1790"/>
                  </a:cubicBezTo>
                  <a:cubicBezTo>
                    <a:pt x="14" y="1762"/>
                    <a:pt x="14" y="1762"/>
                    <a:pt x="14" y="1762"/>
                  </a:cubicBezTo>
                  <a:cubicBezTo>
                    <a:pt x="264" y="1714"/>
                    <a:pt x="474" y="1687"/>
                    <a:pt x="652" y="1675"/>
                  </a:cubicBezTo>
                  <a:cubicBezTo>
                    <a:pt x="819" y="1664"/>
                    <a:pt x="961" y="1665"/>
                    <a:pt x="1083" y="1675"/>
                  </a:cubicBezTo>
                  <a:cubicBezTo>
                    <a:pt x="1199" y="1684"/>
                    <a:pt x="1299" y="1700"/>
                    <a:pt x="1387" y="1720"/>
                  </a:cubicBezTo>
                  <a:cubicBezTo>
                    <a:pt x="1472" y="1739"/>
                    <a:pt x="1546" y="1761"/>
                    <a:pt x="1614" y="1782"/>
                  </a:cubicBezTo>
                  <a:cubicBezTo>
                    <a:pt x="1679" y="1803"/>
                    <a:pt x="1739" y="1824"/>
                    <a:pt x="1796" y="1842"/>
                  </a:cubicBezTo>
                  <a:cubicBezTo>
                    <a:pt x="1852" y="1859"/>
                    <a:pt x="1905" y="1874"/>
                    <a:pt x="1959" y="1883"/>
                  </a:cubicBezTo>
                  <a:cubicBezTo>
                    <a:pt x="2012" y="1892"/>
                    <a:pt x="2065" y="1895"/>
                    <a:pt x="2121" y="1892"/>
                  </a:cubicBezTo>
                  <a:cubicBezTo>
                    <a:pt x="2176" y="1888"/>
                    <a:pt x="2234" y="1878"/>
                    <a:pt x="2297" y="1858"/>
                  </a:cubicBezTo>
                  <a:cubicBezTo>
                    <a:pt x="2312" y="1853"/>
                    <a:pt x="2316" y="1852"/>
                    <a:pt x="2320" y="1850"/>
                  </a:cubicBezTo>
                  <a:cubicBezTo>
                    <a:pt x="2336" y="1845"/>
                    <a:pt x="2340" y="1844"/>
                    <a:pt x="2344" y="1842"/>
                  </a:cubicBezTo>
                  <a:cubicBezTo>
                    <a:pt x="2388" y="1826"/>
                    <a:pt x="2427" y="1805"/>
                    <a:pt x="2462" y="1782"/>
                  </a:cubicBezTo>
                  <a:cubicBezTo>
                    <a:pt x="2496" y="1759"/>
                    <a:pt x="2527" y="1733"/>
                    <a:pt x="2554" y="1703"/>
                  </a:cubicBezTo>
                  <a:cubicBezTo>
                    <a:pt x="2581" y="1674"/>
                    <a:pt x="2605" y="1641"/>
                    <a:pt x="2628" y="1606"/>
                  </a:cubicBezTo>
                  <a:cubicBezTo>
                    <a:pt x="2650" y="1570"/>
                    <a:pt x="2671" y="1532"/>
                    <a:pt x="2690" y="1491"/>
                  </a:cubicBezTo>
                  <a:cubicBezTo>
                    <a:pt x="2710" y="1449"/>
                    <a:pt x="2729" y="1405"/>
                    <a:pt x="2747" y="1358"/>
                  </a:cubicBezTo>
                  <a:cubicBezTo>
                    <a:pt x="2766" y="1311"/>
                    <a:pt x="2785" y="1261"/>
                    <a:pt x="2804" y="1209"/>
                  </a:cubicBezTo>
                  <a:cubicBezTo>
                    <a:pt x="2823" y="1157"/>
                    <a:pt x="2843" y="1103"/>
                    <a:pt x="2865" y="1047"/>
                  </a:cubicBezTo>
                  <a:cubicBezTo>
                    <a:pt x="2887" y="990"/>
                    <a:pt x="2910" y="932"/>
                    <a:pt x="2935" y="874"/>
                  </a:cubicBezTo>
                  <a:cubicBezTo>
                    <a:pt x="2986" y="755"/>
                    <a:pt x="3045" y="635"/>
                    <a:pt x="3118" y="521"/>
                  </a:cubicBezTo>
                  <a:cubicBezTo>
                    <a:pt x="3191" y="406"/>
                    <a:pt x="3276" y="301"/>
                    <a:pt x="3375" y="215"/>
                  </a:cubicBezTo>
                  <a:cubicBezTo>
                    <a:pt x="3472" y="131"/>
                    <a:pt x="3580" y="68"/>
                    <a:pt x="3698" y="35"/>
                  </a:cubicBezTo>
                  <a:cubicBezTo>
                    <a:pt x="3809" y="4"/>
                    <a:pt x="3925" y="0"/>
                    <a:pt x="4044" y="29"/>
                  </a:cubicBezTo>
                  <a:cubicBezTo>
                    <a:pt x="4058" y="34"/>
                    <a:pt x="4058" y="34"/>
                    <a:pt x="4058" y="34"/>
                  </a:cubicBezTo>
                </a:path>
              </a:pathLst>
            </a:custGeom>
            <a:grpFill/>
            <a:ln w="9525">
              <a:noFill/>
              <a:round/>
              <a:headEnd/>
              <a:tailEnd/>
            </a:ln>
          </p:spPr>
          <p:txBody>
            <a:bodyPr/>
            <a:lstStyle/>
            <a:p>
              <a:pPr>
                <a:defRPr/>
              </a:pPr>
              <a:endParaRPr lang="en-US">
                <a:solidFill>
                  <a:srgbClr val="FFFFFF"/>
                </a:solidFill>
                <a:latin typeface="+mn-lt"/>
                <a:ea typeface="+mn-ea"/>
              </a:endParaRPr>
            </a:p>
          </p:txBody>
        </p:sp>
        <p:sp>
          <p:nvSpPr>
            <p:cNvPr id="123" name="Freeform 122"/>
            <p:cNvSpPr>
              <a:spLocks/>
            </p:cNvSpPr>
            <p:nvPr/>
          </p:nvSpPr>
          <p:spPr bwMode="auto">
            <a:xfrm rot="10068988" flipV="1">
              <a:off x="-254650" y="4256653"/>
              <a:ext cx="9961120" cy="2074204"/>
            </a:xfrm>
            <a:custGeom>
              <a:avLst/>
              <a:gdLst>
                <a:gd name="T0" fmla="*/ 5147 w 4131"/>
                <a:gd name="T1" fmla="*/ 42 h 1948"/>
                <a:gd name="T2" fmla="*/ 4714 w 4131"/>
                <a:gd name="T3" fmla="*/ 52 h 1948"/>
                <a:gd name="T4" fmla="*/ 4307 w 4131"/>
                <a:gd name="T5" fmla="*/ 282 h 1948"/>
                <a:gd name="T6" fmla="*/ 3980 w 4131"/>
                <a:gd name="T7" fmla="*/ 673 h 1948"/>
                <a:gd name="T8" fmla="*/ 3746 w 4131"/>
                <a:gd name="T9" fmla="*/ 1123 h 1948"/>
                <a:gd name="T10" fmla="*/ 3657 w 4131"/>
                <a:gd name="T11" fmla="*/ 1343 h 1948"/>
                <a:gd name="T12" fmla="*/ 3579 w 4131"/>
                <a:gd name="T13" fmla="*/ 1549 h 1948"/>
                <a:gd name="T14" fmla="*/ 3506 w 4131"/>
                <a:gd name="T15" fmla="*/ 1736 h 1948"/>
                <a:gd name="T16" fmla="*/ 3432 w 4131"/>
                <a:gd name="T17" fmla="*/ 1905 h 1948"/>
                <a:gd name="T18" fmla="*/ 3353 w 4131"/>
                <a:gd name="T19" fmla="*/ 2051 h 1948"/>
                <a:gd name="T20" fmla="*/ 3259 w 4131"/>
                <a:gd name="T21" fmla="*/ 2175 h 1948"/>
                <a:gd name="T22" fmla="*/ 3143 w 4131"/>
                <a:gd name="T23" fmla="*/ 2277 h 1948"/>
                <a:gd name="T24" fmla="*/ 2993 w 4131"/>
                <a:gd name="T25" fmla="*/ 2355 h 1948"/>
                <a:gd name="T26" fmla="*/ 2962 w 4131"/>
                <a:gd name="T27" fmla="*/ 2366 h 1948"/>
                <a:gd name="T28" fmla="*/ 2934 w 4131"/>
                <a:gd name="T29" fmla="*/ 2376 h 1948"/>
                <a:gd name="T30" fmla="*/ 2711 w 4131"/>
                <a:gd name="T31" fmla="*/ 2422 h 1948"/>
                <a:gd name="T32" fmla="*/ 2506 w 4131"/>
                <a:gd name="T33" fmla="*/ 2415 h 1948"/>
                <a:gd name="T34" fmla="*/ 2298 w 4131"/>
                <a:gd name="T35" fmla="*/ 2367 h 1948"/>
                <a:gd name="T36" fmla="*/ 2066 w 4131"/>
                <a:gd name="T37" fmla="*/ 2297 h 1948"/>
                <a:gd name="T38" fmla="*/ 1776 w 4131"/>
                <a:gd name="T39" fmla="*/ 2223 h 1948"/>
                <a:gd name="T40" fmla="*/ 1385 w 4131"/>
                <a:gd name="T41" fmla="*/ 2172 h 1948"/>
                <a:gd name="T42" fmla="*/ 828 w 4131"/>
                <a:gd name="T43" fmla="*/ 2182 h 1948"/>
                <a:gd name="T44" fmla="*/ 0 w 4131"/>
                <a:gd name="T45" fmla="*/ 2308 h 1948"/>
                <a:gd name="T46" fmla="*/ 19 w 4131"/>
                <a:gd name="T47" fmla="*/ 2270 h 1948"/>
                <a:gd name="T48" fmla="*/ 837 w 4131"/>
                <a:gd name="T49" fmla="*/ 2150 h 1948"/>
                <a:gd name="T50" fmla="*/ 1390 w 4131"/>
                <a:gd name="T51" fmla="*/ 2143 h 1948"/>
                <a:gd name="T52" fmla="*/ 1776 w 4131"/>
                <a:gd name="T53" fmla="*/ 2195 h 1948"/>
                <a:gd name="T54" fmla="*/ 2063 w 4131"/>
                <a:gd name="T55" fmla="*/ 2270 h 1948"/>
                <a:gd name="T56" fmla="*/ 2295 w 4131"/>
                <a:gd name="T57" fmla="*/ 2342 h 1948"/>
                <a:gd name="T58" fmla="*/ 2500 w 4131"/>
                <a:gd name="T59" fmla="*/ 2392 h 1948"/>
                <a:gd name="T60" fmla="*/ 2705 w 4131"/>
                <a:gd name="T61" fmla="*/ 2399 h 1948"/>
                <a:gd name="T62" fmla="*/ 2927 w 4131"/>
                <a:gd name="T63" fmla="*/ 2354 h 1948"/>
                <a:gd name="T64" fmla="*/ 2956 w 4131"/>
                <a:gd name="T65" fmla="*/ 2344 h 1948"/>
                <a:gd name="T66" fmla="*/ 2985 w 4131"/>
                <a:gd name="T67" fmla="*/ 2334 h 1948"/>
                <a:gd name="T68" fmla="*/ 3134 w 4131"/>
                <a:gd name="T69" fmla="*/ 2257 h 1948"/>
                <a:gd name="T70" fmla="*/ 3250 w 4131"/>
                <a:gd name="T71" fmla="*/ 2155 h 1948"/>
                <a:gd name="T72" fmla="*/ 3344 w 4131"/>
                <a:gd name="T73" fmla="*/ 2032 h 1948"/>
                <a:gd name="T74" fmla="*/ 3422 w 4131"/>
                <a:gd name="T75" fmla="*/ 1887 h 1948"/>
                <a:gd name="T76" fmla="*/ 3496 w 4131"/>
                <a:gd name="T77" fmla="*/ 1719 h 1948"/>
                <a:gd name="T78" fmla="*/ 3567 w 4131"/>
                <a:gd name="T79" fmla="*/ 1532 h 1948"/>
                <a:gd name="T80" fmla="*/ 3645 w 4131"/>
                <a:gd name="T81" fmla="*/ 1326 h 1948"/>
                <a:gd name="T82" fmla="*/ 3734 w 4131"/>
                <a:gd name="T83" fmla="*/ 1109 h 1948"/>
                <a:gd name="T84" fmla="*/ 3967 w 4131"/>
                <a:gd name="T85" fmla="*/ 662 h 1948"/>
                <a:gd name="T86" fmla="*/ 4291 w 4131"/>
                <a:gd name="T87" fmla="*/ 275 h 1948"/>
                <a:gd name="T88" fmla="*/ 4696 w 4131"/>
                <a:gd name="T89" fmla="*/ 45 h 1948"/>
                <a:gd name="T90" fmla="*/ 5129 w 4131"/>
                <a:gd name="T91" fmla="*/ 36 h 1948"/>
                <a:gd name="T92" fmla="*/ 5147 w 4131"/>
                <a:gd name="T93" fmla="*/ 42 h 19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1"/>
                <a:gd name="T142" fmla="*/ 0 h 1948"/>
                <a:gd name="T143" fmla="*/ 4131 w 4131"/>
                <a:gd name="T144" fmla="*/ 1948 h 19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1" h="1948">
                  <a:moveTo>
                    <a:pt x="4131" y="34"/>
                  </a:moveTo>
                  <a:cubicBezTo>
                    <a:pt x="4012" y="5"/>
                    <a:pt x="3895" y="10"/>
                    <a:pt x="3783" y="42"/>
                  </a:cubicBezTo>
                  <a:cubicBezTo>
                    <a:pt x="3664" y="76"/>
                    <a:pt x="3555" y="141"/>
                    <a:pt x="3457" y="227"/>
                  </a:cubicBezTo>
                  <a:cubicBezTo>
                    <a:pt x="3356" y="315"/>
                    <a:pt x="3270" y="423"/>
                    <a:pt x="3195" y="540"/>
                  </a:cubicBezTo>
                  <a:cubicBezTo>
                    <a:pt x="3121" y="656"/>
                    <a:pt x="3059" y="780"/>
                    <a:pt x="3007" y="901"/>
                  </a:cubicBezTo>
                  <a:cubicBezTo>
                    <a:pt x="2981" y="960"/>
                    <a:pt x="2957" y="1019"/>
                    <a:pt x="2935" y="1077"/>
                  </a:cubicBezTo>
                  <a:cubicBezTo>
                    <a:pt x="2913" y="1134"/>
                    <a:pt x="2892" y="1189"/>
                    <a:pt x="2872" y="1242"/>
                  </a:cubicBezTo>
                  <a:cubicBezTo>
                    <a:pt x="2852" y="1295"/>
                    <a:pt x="2833" y="1345"/>
                    <a:pt x="2814" y="1393"/>
                  </a:cubicBezTo>
                  <a:cubicBezTo>
                    <a:pt x="2795" y="1441"/>
                    <a:pt x="2776" y="1486"/>
                    <a:pt x="2755" y="1528"/>
                  </a:cubicBezTo>
                  <a:cubicBezTo>
                    <a:pt x="2735" y="1570"/>
                    <a:pt x="2714" y="1609"/>
                    <a:pt x="2691" y="1645"/>
                  </a:cubicBezTo>
                  <a:cubicBezTo>
                    <a:pt x="2668" y="1682"/>
                    <a:pt x="2644" y="1715"/>
                    <a:pt x="2616" y="1745"/>
                  </a:cubicBezTo>
                  <a:cubicBezTo>
                    <a:pt x="2588" y="1775"/>
                    <a:pt x="2557" y="1802"/>
                    <a:pt x="2523" y="1826"/>
                  </a:cubicBezTo>
                  <a:cubicBezTo>
                    <a:pt x="2487" y="1850"/>
                    <a:pt x="2448" y="1871"/>
                    <a:pt x="2402" y="1889"/>
                  </a:cubicBezTo>
                  <a:cubicBezTo>
                    <a:pt x="2386" y="1895"/>
                    <a:pt x="2382" y="1896"/>
                    <a:pt x="2378" y="1898"/>
                  </a:cubicBezTo>
                  <a:cubicBezTo>
                    <a:pt x="2362" y="1903"/>
                    <a:pt x="2358" y="1905"/>
                    <a:pt x="2355" y="1906"/>
                  </a:cubicBezTo>
                  <a:cubicBezTo>
                    <a:pt x="2290" y="1927"/>
                    <a:pt x="2232" y="1938"/>
                    <a:pt x="2176" y="1943"/>
                  </a:cubicBezTo>
                  <a:cubicBezTo>
                    <a:pt x="2119" y="1948"/>
                    <a:pt x="2064" y="1945"/>
                    <a:pt x="2011" y="1937"/>
                  </a:cubicBezTo>
                  <a:cubicBezTo>
                    <a:pt x="1956" y="1929"/>
                    <a:pt x="1901" y="1915"/>
                    <a:pt x="1845" y="1899"/>
                  </a:cubicBezTo>
                  <a:cubicBezTo>
                    <a:pt x="1786" y="1882"/>
                    <a:pt x="1725" y="1862"/>
                    <a:pt x="1658" y="1842"/>
                  </a:cubicBezTo>
                  <a:cubicBezTo>
                    <a:pt x="1588" y="1821"/>
                    <a:pt x="1512" y="1800"/>
                    <a:pt x="1425" y="1783"/>
                  </a:cubicBezTo>
                  <a:cubicBezTo>
                    <a:pt x="1335" y="1764"/>
                    <a:pt x="1232" y="1750"/>
                    <a:pt x="1112" y="1742"/>
                  </a:cubicBezTo>
                  <a:cubicBezTo>
                    <a:pt x="985" y="1735"/>
                    <a:pt x="838" y="1736"/>
                    <a:pt x="665" y="1750"/>
                  </a:cubicBezTo>
                  <a:cubicBezTo>
                    <a:pt x="479" y="1766"/>
                    <a:pt x="261" y="1797"/>
                    <a:pt x="0" y="1851"/>
                  </a:cubicBezTo>
                  <a:cubicBezTo>
                    <a:pt x="15" y="1821"/>
                    <a:pt x="15" y="1821"/>
                    <a:pt x="15" y="1821"/>
                  </a:cubicBezTo>
                  <a:cubicBezTo>
                    <a:pt x="273" y="1769"/>
                    <a:pt x="489" y="1739"/>
                    <a:pt x="672" y="1725"/>
                  </a:cubicBezTo>
                  <a:cubicBezTo>
                    <a:pt x="844" y="1711"/>
                    <a:pt x="989" y="1711"/>
                    <a:pt x="1115" y="1719"/>
                  </a:cubicBezTo>
                  <a:cubicBezTo>
                    <a:pt x="1233" y="1727"/>
                    <a:pt x="1335" y="1742"/>
                    <a:pt x="1425" y="1761"/>
                  </a:cubicBezTo>
                  <a:cubicBezTo>
                    <a:pt x="1511" y="1779"/>
                    <a:pt x="1587" y="1800"/>
                    <a:pt x="1656" y="1821"/>
                  </a:cubicBezTo>
                  <a:cubicBezTo>
                    <a:pt x="1722" y="1842"/>
                    <a:pt x="1783" y="1862"/>
                    <a:pt x="1842" y="1879"/>
                  </a:cubicBezTo>
                  <a:cubicBezTo>
                    <a:pt x="1898" y="1896"/>
                    <a:pt x="1952" y="1909"/>
                    <a:pt x="2007" y="1918"/>
                  </a:cubicBezTo>
                  <a:cubicBezTo>
                    <a:pt x="2060" y="1926"/>
                    <a:pt x="2114" y="1929"/>
                    <a:pt x="2171" y="1925"/>
                  </a:cubicBezTo>
                  <a:cubicBezTo>
                    <a:pt x="2227" y="1920"/>
                    <a:pt x="2285" y="1909"/>
                    <a:pt x="2349" y="1888"/>
                  </a:cubicBezTo>
                  <a:cubicBezTo>
                    <a:pt x="2364" y="1883"/>
                    <a:pt x="2368" y="1882"/>
                    <a:pt x="2372" y="1880"/>
                  </a:cubicBezTo>
                  <a:cubicBezTo>
                    <a:pt x="2388" y="1875"/>
                    <a:pt x="2392" y="1873"/>
                    <a:pt x="2396" y="1872"/>
                  </a:cubicBezTo>
                  <a:cubicBezTo>
                    <a:pt x="2441" y="1854"/>
                    <a:pt x="2481" y="1834"/>
                    <a:pt x="2516" y="1810"/>
                  </a:cubicBezTo>
                  <a:cubicBezTo>
                    <a:pt x="2551" y="1786"/>
                    <a:pt x="2581" y="1759"/>
                    <a:pt x="2609" y="1729"/>
                  </a:cubicBezTo>
                  <a:cubicBezTo>
                    <a:pt x="2636" y="1699"/>
                    <a:pt x="2661" y="1666"/>
                    <a:pt x="2684" y="1630"/>
                  </a:cubicBezTo>
                  <a:cubicBezTo>
                    <a:pt x="2706" y="1594"/>
                    <a:pt x="2727" y="1555"/>
                    <a:pt x="2747" y="1514"/>
                  </a:cubicBezTo>
                  <a:cubicBezTo>
                    <a:pt x="2767" y="1472"/>
                    <a:pt x="2787" y="1427"/>
                    <a:pt x="2806" y="1379"/>
                  </a:cubicBezTo>
                  <a:cubicBezTo>
                    <a:pt x="2825" y="1332"/>
                    <a:pt x="2844" y="1281"/>
                    <a:pt x="2863" y="1229"/>
                  </a:cubicBezTo>
                  <a:cubicBezTo>
                    <a:pt x="2883" y="1176"/>
                    <a:pt x="2904" y="1121"/>
                    <a:pt x="2926" y="1064"/>
                  </a:cubicBezTo>
                  <a:cubicBezTo>
                    <a:pt x="2948" y="1007"/>
                    <a:pt x="2971" y="949"/>
                    <a:pt x="2997" y="889"/>
                  </a:cubicBezTo>
                  <a:cubicBezTo>
                    <a:pt x="3049" y="769"/>
                    <a:pt x="3110" y="647"/>
                    <a:pt x="3184" y="531"/>
                  </a:cubicBezTo>
                  <a:cubicBezTo>
                    <a:pt x="3258" y="415"/>
                    <a:pt x="3344" y="308"/>
                    <a:pt x="3444" y="220"/>
                  </a:cubicBezTo>
                  <a:cubicBezTo>
                    <a:pt x="3542" y="135"/>
                    <a:pt x="3651" y="71"/>
                    <a:pt x="3769" y="36"/>
                  </a:cubicBezTo>
                  <a:cubicBezTo>
                    <a:pt x="3881" y="5"/>
                    <a:pt x="3998" y="0"/>
                    <a:pt x="4117" y="29"/>
                  </a:cubicBezTo>
                  <a:cubicBezTo>
                    <a:pt x="4131" y="34"/>
                    <a:pt x="4131" y="34"/>
                    <a:pt x="4131" y="34"/>
                  </a:cubicBezTo>
                </a:path>
              </a:pathLst>
            </a:custGeom>
            <a:grpFill/>
            <a:ln w="9525">
              <a:noFill/>
              <a:round/>
              <a:headEnd/>
              <a:tailEnd/>
            </a:ln>
          </p:spPr>
          <p:txBody>
            <a:bodyPr/>
            <a:lstStyle/>
            <a:p>
              <a:pPr>
                <a:defRPr/>
              </a:pPr>
              <a:endParaRPr lang="en-US">
                <a:solidFill>
                  <a:srgbClr val="FFFFFF"/>
                </a:solidFill>
                <a:latin typeface="+mn-lt"/>
                <a:ea typeface="+mn-ea"/>
              </a:endParaRPr>
            </a:p>
          </p:txBody>
        </p:sp>
        <p:sp>
          <p:nvSpPr>
            <p:cNvPr id="124" name="Freeform 123"/>
            <p:cNvSpPr>
              <a:spLocks/>
            </p:cNvSpPr>
            <p:nvPr/>
          </p:nvSpPr>
          <p:spPr bwMode="auto">
            <a:xfrm rot="10068988" flipV="1">
              <a:off x="-331831" y="4268037"/>
              <a:ext cx="10142585" cy="2110443"/>
            </a:xfrm>
            <a:custGeom>
              <a:avLst/>
              <a:gdLst>
                <a:gd name="T0" fmla="*/ 5241 w 4206"/>
                <a:gd name="T1" fmla="*/ 41 h 1982"/>
                <a:gd name="T2" fmla="*/ 4808 w 4206"/>
                <a:gd name="T3" fmla="*/ 54 h 1982"/>
                <a:gd name="T4" fmla="*/ 4397 w 4206"/>
                <a:gd name="T5" fmla="*/ 289 h 1982"/>
                <a:gd name="T6" fmla="*/ 4065 w 4206"/>
                <a:gd name="T7" fmla="*/ 686 h 1982"/>
                <a:gd name="T8" fmla="*/ 3828 w 4206"/>
                <a:gd name="T9" fmla="*/ 1142 h 1982"/>
                <a:gd name="T10" fmla="*/ 3736 w 4206"/>
                <a:gd name="T11" fmla="*/ 1364 h 1982"/>
                <a:gd name="T12" fmla="*/ 3656 w 4206"/>
                <a:gd name="T13" fmla="*/ 1573 h 1982"/>
                <a:gd name="T14" fmla="*/ 3582 w 4206"/>
                <a:gd name="T15" fmla="*/ 1764 h 1982"/>
                <a:gd name="T16" fmla="*/ 3507 w 4206"/>
                <a:gd name="T17" fmla="*/ 1934 h 1982"/>
                <a:gd name="T18" fmla="*/ 3427 w 4206"/>
                <a:gd name="T19" fmla="*/ 2082 h 1982"/>
                <a:gd name="T20" fmla="*/ 3332 w 4206"/>
                <a:gd name="T21" fmla="*/ 2207 h 1982"/>
                <a:gd name="T22" fmla="*/ 3214 w 4206"/>
                <a:gd name="T23" fmla="*/ 2311 h 1982"/>
                <a:gd name="T24" fmla="*/ 3062 w 4206"/>
                <a:gd name="T25" fmla="*/ 2393 h 1982"/>
                <a:gd name="T26" fmla="*/ 3032 w 4206"/>
                <a:gd name="T27" fmla="*/ 2404 h 1982"/>
                <a:gd name="T28" fmla="*/ 3002 w 4206"/>
                <a:gd name="T29" fmla="*/ 2415 h 1982"/>
                <a:gd name="T30" fmla="*/ 2776 w 4206"/>
                <a:gd name="T31" fmla="*/ 2464 h 1982"/>
                <a:gd name="T32" fmla="*/ 2569 w 4206"/>
                <a:gd name="T33" fmla="*/ 2460 h 1982"/>
                <a:gd name="T34" fmla="*/ 2358 w 4206"/>
                <a:gd name="T35" fmla="*/ 2415 h 1982"/>
                <a:gd name="T36" fmla="*/ 2121 w 4206"/>
                <a:gd name="T37" fmla="*/ 2346 h 1982"/>
                <a:gd name="T38" fmla="*/ 1825 w 4206"/>
                <a:gd name="T39" fmla="*/ 2277 h 1982"/>
                <a:gd name="T40" fmla="*/ 1427 w 4206"/>
                <a:gd name="T41" fmla="*/ 2231 h 1982"/>
                <a:gd name="T42" fmla="*/ 855 w 4206"/>
                <a:gd name="T43" fmla="*/ 2248 h 1982"/>
                <a:gd name="T44" fmla="*/ 0 w 4206"/>
                <a:gd name="T45" fmla="*/ 2386 h 1982"/>
                <a:gd name="T46" fmla="*/ 20 w 4206"/>
                <a:gd name="T47" fmla="*/ 2349 h 1982"/>
                <a:gd name="T48" fmla="*/ 865 w 4206"/>
                <a:gd name="T49" fmla="*/ 2214 h 1982"/>
                <a:gd name="T50" fmla="*/ 1430 w 4206"/>
                <a:gd name="T51" fmla="*/ 2201 h 1982"/>
                <a:gd name="T52" fmla="*/ 1825 w 4206"/>
                <a:gd name="T53" fmla="*/ 2248 h 1982"/>
                <a:gd name="T54" fmla="*/ 2120 w 4206"/>
                <a:gd name="T55" fmla="*/ 2320 h 1982"/>
                <a:gd name="T56" fmla="*/ 2354 w 4206"/>
                <a:gd name="T57" fmla="*/ 2389 h 1982"/>
                <a:gd name="T58" fmla="*/ 2563 w 4206"/>
                <a:gd name="T59" fmla="*/ 2436 h 1982"/>
                <a:gd name="T60" fmla="*/ 2769 w 4206"/>
                <a:gd name="T61" fmla="*/ 2441 h 1982"/>
                <a:gd name="T62" fmla="*/ 2994 w 4206"/>
                <a:gd name="T63" fmla="*/ 2393 h 1982"/>
                <a:gd name="T64" fmla="*/ 3024 w 4206"/>
                <a:gd name="T65" fmla="*/ 2383 h 1982"/>
                <a:gd name="T66" fmla="*/ 3054 w 4206"/>
                <a:gd name="T67" fmla="*/ 2372 h 1982"/>
                <a:gd name="T68" fmla="*/ 3206 w 4206"/>
                <a:gd name="T69" fmla="*/ 2291 h 1982"/>
                <a:gd name="T70" fmla="*/ 3323 w 4206"/>
                <a:gd name="T71" fmla="*/ 2188 h 1982"/>
                <a:gd name="T72" fmla="*/ 3417 w 4206"/>
                <a:gd name="T73" fmla="*/ 2063 h 1982"/>
                <a:gd name="T74" fmla="*/ 3497 w 4206"/>
                <a:gd name="T75" fmla="*/ 1916 h 1982"/>
                <a:gd name="T76" fmla="*/ 3571 w 4206"/>
                <a:gd name="T77" fmla="*/ 1746 h 1982"/>
                <a:gd name="T78" fmla="*/ 3645 w 4206"/>
                <a:gd name="T79" fmla="*/ 1558 h 1982"/>
                <a:gd name="T80" fmla="*/ 3725 w 4206"/>
                <a:gd name="T81" fmla="*/ 1349 h 1982"/>
                <a:gd name="T82" fmla="*/ 3815 w 4206"/>
                <a:gd name="T83" fmla="*/ 1128 h 1982"/>
                <a:gd name="T84" fmla="*/ 4052 w 4206"/>
                <a:gd name="T85" fmla="*/ 674 h 1982"/>
                <a:gd name="T86" fmla="*/ 4381 w 4206"/>
                <a:gd name="T87" fmla="*/ 280 h 1982"/>
                <a:gd name="T88" fmla="*/ 4790 w 4206"/>
                <a:gd name="T89" fmla="*/ 46 h 1982"/>
                <a:gd name="T90" fmla="*/ 5223 w 4206"/>
                <a:gd name="T91" fmla="*/ 35 h 1982"/>
                <a:gd name="T92" fmla="*/ 5241 w 4206"/>
                <a:gd name="T93" fmla="*/ 41 h 19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6"/>
                <a:gd name="T142" fmla="*/ 0 h 1982"/>
                <a:gd name="T143" fmla="*/ 4206 w 4206"/>
                <a:gd name="T144" fmla="*/ 1982 h 19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6" h="1982">
                  <a:moveTo>
                    <a:pt x="4206" y="33"/>
                  </a:moveTo>
                  <a:cubicBezTo>
                    <a:pt x="4087" y="5"/>
                    <a:pt x="3971" y="10"/>
                    <a:pt x="3858" y="43"/>
                  </a:cubicBezTo>
                  <a:cubicBezTo>
                    <a:pt x="3739" y="78"/>
                    <a:pt x="3629" y="144"/>
                    <a:pt x="3529" y="232"/>
                  </a:cubicBezTo>
                  <a:cubicBezTo>
                    <a:pt x="3427" y="322"/>
                    <a:pt x="3339" y="431"/>
                    <a:pt x="3263" y="550"/>
                  </a:cubicBezTo>
                  <a:cubicBezTo>
                    <a:pt x="3188" y="668"/>
                    <a:pt x="3126" y="793"/>
                    <a:pt x="3072" y="916"/>
                  </a:cubicBezTo>
                  <a:cubicBezTo>
                    <a:pt x="3045" y="976"/>
                    <a:pt x="3021" y="1036"/>
                    <a:pt x="2998" y="1094"/>
                  </a:cubicBezTo>
                  <a:cubicBezTo>
                    <a:pt x="2976" y="1152"/>
                    <a:pt x="2955" y="1208"/>
                    <a:pt x="2934" y="1262"/>
                  </a:cubicBezTo>
                  <a:cubicBezTo>
                    <a:pt x="2914" y="1315"/>
                    <a:pt x="2894" y="1366"/>
                    <a:pt x="2875" y="1415"/>
                  </a:cubicBezTo>
                  <a:cubicBezTo>
                    <a:pt x="2855" y="1463"/>
                    <a:pt x="2836" y="1508"/>
                    <a:pt x="2815" y="1551"/>
                  </a:cubicBezTo>
                  <a:cubicBezTo>
                    <a:pt x="2795" y="1594"/>
                    <a:pt x="2773" y="1633"/>
                    <a:pt x="2750" y="1670"/>
                  </a:cubicBezTo>
                  <a:cubicBezTo>
                    <a:pt x="2727" y="1707"/>
                    <a:pt x="2702" y="1741"/>
                    <a:pt x="2674" y="1771"/>
                  </a:cubicBezTo>
                  <a:cubicBezTo>
                    <a:pt x="2646" y="1802"/>
                    <a:pt x="2614" y="1830"/>
                    <a:pt x="2579" y="1854"/>
                  </a:cubicBezTo>
                  <a:cubicBezTo>
                    <a:pt x="2544" y="1879"/>
                    <a:pt x="2503" y="1901"/>
                    <a:pt x="2457" y="1919"/>
                  </a:cubicBezTo>
                  <a:cubicBezTo>
                    <a:pt x="2441" y="1925"/>
                    <a:pt x="2437" y="1927"/>
                    <a:pt x="2433" y="1928"/>
                  </a:cubicBezTo>
                  <a:cubicBezTo>
                    <a:pt x="2417" y="1934"/>
                    <a:pt x="2413" y="1935"/>
                    <a:pt x="2409" y="1937"/>
                  </a:cubicBezTo>
                  <a:cubicBezTo>
                    <a:pt x="2344" y="1959"/>
                    <a:pt x="2285" y="1971"/>
                    <a:pt x="2228" y="1977"/>
                  </a:cubicBezTo>
                  <a:cubicBezTo>
                    <a:pt x="2170" y="1982"/>
                    <a:pt x="2115" y="1980"/>
                    <a:pt x="2061" y="1973"/>
                  </a:cubicBezTo>
                  <a:cubicBezTo>
                    <a:pt x="2005" y="1966"/>
                    <a:pt x="1950" y="1953"/>
                    <a:pt x="1892" y="1937"/>
                  </a:cubicBezTo>
                  <a:cubicBezTo>
                    <a:pt x="1833" y="1921"/>
                    <a:pt x="1770" y="1902"/>
                    <a:pt x="1702" y="1882"/>
                  </a:cubicBezTo>
                  <a:cubicBezTo>
                    <a:pt x="1631" y="1862"/>
                    <a:pt x="1554" y="1842"/>
                    <a:pt x="1465" y="1826"/>
                  </a:cubicBezTo>
                  <a:cubicBezTo>
                    <a:pt x="1373" y="1808"/>
                    <a:pt x="1268" y="1794"/>
                    <a:pt x="1145" y="1789"/>
                  </a:cubicBezTo>
                  <a:cubicBezTo>
                    <a:pt x="1015" y="1783"/>
                    <a:pt x="864" y="1786"/>
                    <a:pt x="686" y="1803"/>
                  </a:cubicBezTo>
                  <a:cubicBezTo>
                    <a:pt x="495" y="1821"/>
                    <a:pt x="270" y="1856"/>
                    <a:pt x="0" y="1914"/>
                  </a:cubicBezTo>
                  <a:cubicBezTo>
                    <a:pt x="16" y="1884"/>
                    <a:pt x="16" y="1884"/>
                    <a:pt x="16" y="1884"/>
                  </a:cubicBezTo>
                  <a:cubicBezTo>
                    <a:pt x="282" y="1827"/>
                    <a:pt x="505" y="1794"/>
                    <a:pt x="694" y="1776"/>
                  </a:cubicBezTo>
                  <a:cubicBezTo>
                    <a:pt x="870" y="1760"/>
                    <a:pt x="1019" y="1758"/>
                    <a:pt x="1148" y="1765"/>
                  </a:cubicBezTo>
                  <a:cubicBezTo>
                    <a:pt x="1269" y="1771"/>
                    <a:pt x="1374" y="1785"/>
                    <a:pt x="1465" y="1803"/>
                  </a:cubicBezTo>
                  <a:cubicBezTo>
                    <a:pt x="1553" y="1820"/>
                    <a:pt x="1630" y="1841"/>
                    <a:pt x="1701" y="1861"/>
                  </a:cubicBezTo>
                  <a:cubicBezTo>
                    <a:pt x="1768" y="1881"/>
                    <a:pt x="1830" y="1900"/>
                    <a:pt x="1889" y="1917"/>
                  </a:cubicBezTo>
                  <a:cubicBezTo>
                    <a:pt x="1946" y="1933"/>
                    <a:pt x="2001" y="1946"/>
                    <a:pt x="2057" y="1954"/>
                  </a:cubicBezTo>
                  <a:cubicBezTo>
                    <a:pt x="2111" y="1961"/>
                    <a:pt x="2166" y="1963"/>
                    <a:pt x="2223" y="1958"/>
                  </a:cubicBezTo>
                  <a:cubicBezTo>
                    <a:pt x="2279" y="1953"/>
                    <a:pt x="2339" y="1941"/>
                    <a:pt x="2403" y="1919"/>
                  </a:cubicBezTo>
                  <a:cubicBezTo>
                    <a:pt x="2419" y="1914"/>
                    <a:pt x="2423" y="1912"/>
                    <a:pt x="2427" y="1911"/>
                  </a:cubicBezTo>
                  <a:cubicBezTo>
                    <a:pt x="2443" y="1905"/>
                    <a:pt x="2447" y="1903"/>
                    <a:pt x="2451" y="1902"/>
                  </a:cubicBezTo>
                  <a:cubicBezTo>
                    <a:pt x="2497" y="1884"/>
                    <a:pt x="2537" y="1862"/>
                    <a:pt x="2573" y="1838"/>
                  </a:cubicBezTo>
                  <a:cubicBezTo>
                    <a:pt x="2608" y="1813"/>
                    <a:pt x="2639" y="1786"/>
                    <a:pt x="2667" y="1755"/>
                  </a:cubicBezTo>
                  <a:cubicBezTo>
                    <a:pt x="2694" y="1725"/>
                    <a:pt x="2719" y="1691"/>
                    <a:pt x="2742" y="1655"/>
                  </a:cubicBezTo>
                  <a:cubicBezTo>
                    <a:pt x="2766" y="1619"/>
                    <a:pt x="2787" y="1579"/>
                    <a:pt x="2807" y="1537"/>
                  </a:cubicBezTo>
                  <a:cubicBezTo>
                    <a:pt x="2828" y="1494"/>
                    <a:pt x="2847" y="1449"/>
                    <a:pt x="2866" y="1401"/>
                  </a:cubicBezTo>
                  <a:cubicBezTo>
                    <a:pt x="2886" y="1353"/>
                    <a:pt x="2905" y="1302"/>
                    <a:pt x="2925" y="1249"/>
                  </a:cubicBezTo>
                  <a:cubicBezTo>
                    <a:pt x="2946" y="1195"/>
                    <a:pt x="2967" y="1139"/>
                    <a:pt x="2989" y="1082"/>
                  </a:cubicBezTo>
                  <a:cubicBezTo>
                    <a:pt x="3012" y="1024"/>
                    <a:pt x="3036" y="965"/>
                    <a:pt x="3062" y="905"/>
                  </a:cubicBezTo>
                  <a:cubicBezTo>
                    <a:pt x="3115" y="783"/>
                    <a:pt x="3177" y="658"/>
                    <a:pt x="3252" y="541"/>
                  </a:cubicBezTo>
                  <a:cubicBezTo>
                    <a:pt x="3327" y="423"/>
                    <a:pt x="3415" y="314"/>
                    <a:pt x="3516" y="225"/>
                  </a:cubicBezTo>
                  <a:cubicBezTo>
                    <a:pt x="3615" y="138"/>
                    <a:pt x="3725" y="72"/>
                    <a:pt x="3844" y="37"/>
                  </a:cubicBezTo>
                  <a:cubicBezTo>
                    <a:pt x="3956" y="4"/>
                    <a:pt x="4073" y="0"/>
                    <a:pt x="4192" y="28"/>
                  </a:cubicBezTo>
                  <a:cubicBezTo>
                    <a:pt x="4206" y="33"/>
                    <a:pt x="4206" y="33"/>
                    <a:pt x="4206" y="33"/>
                  </a:cubicBezTo>
                </a:path>
              </a:pathLst>
            </a:custGeom>
            <a:grpFill/>
            <a:ln w="9525">
              <a:noFill/>
              <a:round/>
              <a:headEnd/>
              <a:tailEnd/>
            </a:ln>
          </p:spPr>
          <p:txBody>
            <a:bodyPr/>
            <a:lstStyle/>
            <a:p>
              <a:pPr>
                <a:defRPr/>
              </a:pPr>
              <a:endParaRPr lang="en-US">
                <a:solidFill>
                  <a:srgbClr val="FFFFFF"/>
                </a:solidFill>
                <a:latin typeface="+mn-lt"/>
                <a:ea typeface="+mn-ea"/>
              </a:endParaRPr>
            </a:p>
          </p:txBody>
        </p:sp>
      </p:grpSp>
      <p:sp>
        <p:nvSpPr>
          <p:cNvPr id="130" name="Oval 129"/>
          <p:cNvSpPr>
            <a:spLocks noChangeArrowheads="1"/>
          </p:cNvSpPr>
          <p:nvPr/>
        </p:nvSpPr>
        <p:spPr bwMode="auto">
          <a:xfrm>
            <a:off x="611189" y="3780896"/>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69" name="Straight Connector 130"/>
          <p:cNvCxnSpPr>
            <a:cxnSpLocks noChangeShapeType="1"/>
          </p:cNvCxnSpPr>
          <p:nvPr/>
        </p:nvCxnSpPr>
        <p:spPr bwMode="auto">
          <a:xfrm rot="5400000">
            <a:off x="331127" y="3478609"/>
            <a:ext cx="755385" cy="7938"/>
          </a:xfrm>
          <a:prstGeom prst="line">
            <a:avLst/>
          </a:prstGeom>
          <a:noFill/>
          <a:ln w="12700">
            <a:solidFill>
              <a:schemeClr val="tx1"/>
            </a:solidFill>
            <a:round/>
            <a:headEnd/>
            <a:tailEnd type="oval" w="med" len="med"/>
          </a:ln>
        </p:spPr>
      </p:cxnSp>
      <p:grpSp>
        <p:nvGrpSpPr>
          <p:cNvPr id="3" name="Group 103"/>
          <p:cNvGrpSpPr>
            <a:grpSpLocks/>
          </p:cNvGrpSpPr>
          <p:nvPr/>
        </p:nvGrpSpPr>
        <p:grpSpPr bwMode="auto">
          <a:xfrm>
            <a:off x="-47625" y="1521354"/>
            <a:ext cx="1511300" cy="1677458"/>
            <a:chOff x="-30" y="1150"/>
            <a:chExt cx="952" cy="1268"/>
          </a:xfrm>
        </p:grpSpPr>
        <p:sp>
          <p:nvSpPr>
            <p:cNvPr id="41053" name="Oval 108"/>
            <p:cNvSpPr>
              <a:spLocks noChangeArrowheads="1"/>
            </p:cNvSpPr>
            <p:nvPr/>
          </p:nvSpPr>
          <p:spPr bwMode="auto">
            <a:xfrm>
              <a:off x="-30" y="1790"/>
              <a:ext cx="952"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41054" name="Rectangle 23"/>
            <p:cNvSpPr>
              <a:spLocks noChangeArrowheads="1"/>
            </p:cNvSpPr>
            <p:nvPr/>
          </p:nvSpPr>
          <p:spPr bwMode="auto">
            <a:xfrm flipV="1">
              <a:off x="59" y="1150"/>
              <a:ext cx="774" cy="860"/>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sp>
          <p:nvSpPr>
            <p:cNvPr id="111" name="Rectangle 25"/>
            <p:cNvSpPr>
              <a:spLocks noChangeArrowheads="1"/>
            </p:cNvSpPr>
            <p:nvPr/>
          </p:nvSpPr>
          <p:spPr bwMode="auto">
            <a:xfrm>
              <a:off x="72" y="2018"/>
              <a:ext cx="748" cy="8"/>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grpSp>
          <p:nvGrpSpPr>
            <p:cNvPr id="4" name="Group 245"/>
            <p:cNvGrpSpPr>
              <a:grpSpLocks/>
            </p:cNvGrpSpPr>
            <p:nvPr/>
          </p:nvGrpSpPr>
          <p:grpSpPr bwMode="auto">
            <a:xfrm>
              <a:off x="60" y="2023"/>
              <a:ext cx="772" cy="395"/>
              <a:chOff x="230086" y="3877702"/>
              <a:chExt cx="1161502" cy="349518"/>
            </a:xfrm>
          </p:grpSpPr>
          <p:sp>
            <p:nvSpPr>
              <p:cNvPr id="41058"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59"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57" name="Rectangle 652"/>
            <p:cNvSpPr>
              <a:spLocks noChangeArrowheads="1"/>
            </p:cNvSpPr>
            <p:nvPr/>
          </p:nvSpPr>
          <p:spPr bwMode="auto">
            <a:xfrm>
              <a:off x="16" y="2059"/>
              <a:ext cx="865" cy="349"/>
            </a:xfrm>
            <a:prstGeom prst="rect">
              <a:avLst/>
            </a:prstGeom>
            <a:noFill/>
            <a:ln w="9525">
              <a:noFill/>
              <a:miter lim="800000"/>
              <a:headEnd/>
              <a:tailEnd/>
            </a:ln>
          </p:spPr>
          <p:txBody>
            <a:bodyPr>
              <a:spAutoFit/>
            </a:bodyPr>
            <a:lstStyle/>
            <a:p>
              <a:pPr algn="ctr"/>
              <a:r>
                <a:rPr lang="en-US" sz="1200">
                  <a:solidFill>
                    <a:srgbClr val="FFFFFF"/>
                  </a:solidFill>
                </a:rPr>
                <a:t>IP </a:t>
              </a:r>
              <a:br>
                <a:rPr lang="en-US" sz="1200">
                  <a:solidFill>
                    <a:srgbClr val="FFFFFF"/>
                  </a:solidFill>
                </a:rPr>
              </a:br>
              <a:r>
                <a:rPr lang="en-US" sz="1200">
                  <a:solidFill>
                    <a:srgbClr val="FFFFFF"/>
                  </a:solidFill>
                </a:rPr>
                <a:t>Communications</a:t>
              </a:r>
            </a:p>
          </p:txBody>
        </p:sp>
      </p:grpSp>
      <p:sp>
        <p:nvSpPr>
          <p:cNvPr id="276" name="Oval 275"/>
          <p:cNvSpPr>
            <a:spLocks noChangeArrowheads="1"/>
          </p:cNvSpPr>
          <p:nvPr/>
        </p:nvSpPr>
        <p:spPr bwMode="auto">
          <a:xfrm>
            <a:off x="1898651" y="3892021"/>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72" name="Straight Connector 276"/>
          <p:cNvCxnSpPr>
            <a:cxnSpLocks noChangeShapeType="1"/>
          </p:cNvCxnSpPr>
          <p:nvPr/>
        </p:nvCxnSpPr>
        <p:spPr bwMode="auto">
          <a:xfrm rot="5400000">
            <a:off x="1506936" y="3476493"/>
            <a:ext cx="980281" cy="9525"/>
          </a:xfrm>
          <a:prstGeom prst="line">
            <a:avLst/>
          </a:prstGeom>
          <a:noFill/>
          <a:ln w="12700">
            <a:solidFill>
              <a:schemeClr val="tx1"/>
            </a:solidFill>
            <a:round/>
            <a:headEnd/>
            <a:tailEnd type="oval" w="med" len="med"/>
          </a:ln>
        </p:spPr>
      </p:cxnSp>
      <p:sp>
        <p:nvSpPr>
          <p:cNvPr id="280" name="Oval 279"/>
          <p:cNvSpPr>
            <a:spLocks noChangeArrowheads="1"/>
          </p:cNvSpPr>
          <p:nvPr/>
        </p:nvSpPr>
        <p:spPr bwMode="auto">
          <a:xfrm>
            <a:off x="3181351" y="4493949"/>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74" name="Straight Connector 280"/>
          <p:cNvCxnSpPr>
            <a:cxnSpLocks noChangeShapeType="1"/>
          </p:cNvCxnSpPr>
          <p:nvPr/>
        </p:nvCxnSpPr>
        <p:spPr bwMode="auto">
          <a:xfrm rot="5400000">
            <a:off x="2455335" y="3731419"/>
            <a:ext cx="1661583" cy="22225"/>
          </a:xfrm>
          <a:prstGeom prst="line">
            <a:avLst/>
          </a:prstGeom>
          <a:noFill/>
          <a:ln w="12700">
            <a:solidFill>
              <a:schemeClr val="tx1"/>
            </a:solidFill>
            <a:round/>
            <a:headEnd/>
            <a:tailEnd type="oval" w="med" len="med"/>
          </a:ln>
        </p:spPr>
      </p:cxnSp>
      <p:grpSp>
        <p:nvGrpSpPr>
          <p:cNvPr id="5" name="Group 102"/>
          <p:cNvGrpSpPr>
            <a:grpSpLocks/>
          </p:cNvGrpSpPr>
          <p:nvPr/>
        </p:nvGrpSpPr>
        <p:grpSpPr bwMode="auto">
          <a:xfrm>
            <a:off x="2522538" y="1432719"/>
            <a:ext cx="1509712" cy="1774030"/>
            <a:chOff x="1589" y="1083"/>
            <a:chExt cx="951" cy="1341"/>
          </a:xfrm>
        </p:grpSpPr>
        <p:sp>
          <p:nvSpPr>
            <p:cNvPr id="41043" name="Oval 286"/>
            <p:cNvSpPr>
              <a:spLocks noChangeArrowheads="1"/>
            </p:cNvSpPr>
            <p:nvPr/>
          </p:nvSpPr>
          <p:spPr bwMode="auto">
            <a:xfrm>
              <a:off x="1589" y="1790"/>
              <a:ext cx="951"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248" name="Rectangle 25"/>
            <p:cNvSpPr>
              <a:spLocks noChangeArrowheads="1"/>
            </p:cNvSpPr>
            <p:nvPr/>
          </p:nvSpPr>
          <p:spPr bwMode="auto">
            <a:xfrm>
              <a:off x="1691" y="2018"/>
              <a:ext cx="748" cy="8"/>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sp>
          <p:nvSpPr>
            <p:cNvPr id="41045" name="Rectangle 23"/>
            <p:cNvSpPr>
              <a:spLocks noChangeArrowheads="1"/>
            </p:cNvSpPr>
            <p:nvPr/>
          </p:nvSpPr>
          <p:spPr bwMode="auto">
            <a:xfrm flipV="1">
              <a:off x="1678" y="1083"/>
              <a:ext cx="774" cy="927"/>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grpSp>
          <p:nvGrpSpPr>
            <p:cNvPr id="6" name="Group 291"/>
            <p:cNvGrpSpPr>
              <a:grpSpLocks/>
            </p:cNvGrpSpPr>
            <p:nvPr/>
          </p:nvGrpSpPr>
          <p:grpSpPr bwMode="auto">
            <a:xfrm>
              <a:off x="1683" y="2023"/>
              <a:ext cx="772" cy="401"/>
              <a:chOff x="2671697" y="3887055"/>
              <a:chExt cx="1225235" cy="637117"/>
            </a:xfrm>
          </p:grpSpPr>
          <p:grpSp>
            <p:nvGrpSpPr>
              <p:cNvPr id="7" name="Group 287"/>
              <p:cNvGrpSpPr>
                <a:grpSpLocks/>
              </p:cNvGrpSpPr>
              <p:nvPr/>
            </p:nvGrpSpPr>
            <p:grpSpPr bwMode="auto">
              <a:xfrm>
                <a:off x="2671697" y="3887055"/>
                <a:ext cx="1225235" cy="627623"/>
                <a:chOff x="230086" y="3877702"/>
                <a:chExt cx="1161502" cy="349518"/>
              </a:xfrm>
            </p:grpSpPr>
            <p:sp>
              <p:nvSpPr>
                <p:cNvPr id="41051"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52"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50" name="Rectangle 652"/>
              <p:cNvSpPr>
                <a:spLocks noChangeArrowheads="1"/>
              </p:cNvSpPr>
              <p:nvPr/>
            </p:nvSpPr>
            <p:spPr bwMode="auto">
              <a:xfrm>
                <a:off x="2837833" y="3969679"/>
                <a:ext cx="892963" cy="554493"/>
              </a:xfrm>
              <a:prstGeom prst="rect">
                <a:avLst/>
              </a:prstGeom>
              <a:noFill/>
              <a:ln w="9525">
                <a:noFill/>
                <a:miter lim="800000"/>
                <a:headEnd/>
                <a:tailEnd/>
              </a:ln>
            </p:spPr>
            <p:txBody>
              <a:bodyPr wrap="none">
                <a:spAutoFit/>
              </a:bodyPr>
              <a:lstStyle/>
              <a:p>
                <a:pPr algn="ctr"/>
                <a:r>
                  <a:rPr lang="en-US" sz="1200">
                    <a:solidFill>
                      <a:srgbClr val="FFFFFF"/>
                    </a:solidFill>
                  </a:rPr>
                  <a:t>Customer </a:t>
                </a:r>
                <a:br>
                  <a:rPr lang="en-US" sz="1200">
                    <a:solidFill>
                      <a:srgbClr val="FFFFFF"/>
                    </a:solidFill>
                  </a:rPr>
                </a:br>
                <a:r>
                  <a:rPr lang="en-US" sz="1200">
                    <a:solidFill>
                      <a:srgbClr val="FFFFFF"/>
                    </a:solidFill>
                  </a:rPr>
                  <a:t>Care</a:t>
                </a:r>
              </a:p>
            </p:txBody>
          </p:sp>
        </p:grpSp>
        <p:pic>
          <p:nvPicPr>
            <p:cNvPr id="41047" name="Picture 141" descr="Widget_1"/>
            <p:cNvPicPr>
              <a:picLocks noChangeAspect="1" noChangeArrowheads="1"/>
            </p:cNvPicPr>
            <p:nvPr/>
          </p:nvPicPr>
          <p:blipFill>
            <a:blip r:embed="rId7" cstate="print"/>
            <a:srcRect/>
            <a:stretch>
              <a:fillRect/>
            </a:stretch>
          </p:blipFill>
          <p:spPr bwMode="auto">
            <a:xfrm>
              <a:off x="2092" y="1396"/>
              <a:ext cx="321" cy="348"/>
            </a:xfrm>
            <a:prstGeom prst="rect">
              <a:avLst/>
            </a:prstGeom>
            <a:noFill/>
            <a:ln w="9525">
              <a:noFill/>
              <a:miter lim="800000"/>
              <a:headEnd/>
              <a:tailEnd/>
            </a:ln>
          </p:spPr>
        </p:pic>
        <p:pic>
          <p:nvPicPr>
            <p:cNvPr id="41048" name="Picture 142" descr="Widget_2"/>
            <p:cNvPicPr>
              <a:picLocks noChangeAspect="1" noChangeArrowheads="1"/>
            </p:cNvPicPr>
            <p:nvPr/>
          </p:nvPicPr>
          <p:blipFill>
            <a:blip r:embed="rId8" cstate="print"/>
            <a:srcRect/>
            <a:stretch>
              <a:fillRect/>
            </a:stretch>
          </p:blipFill>
          <p:spPr bwMode="auto">
            <a:xfrm>
              <a:off x="1786" y="1335"/>
              <a:ext cx="367" cy="229"/>
            </a:xfrm>
            <a:prstGeom prst="rect">
              <a:avLst/>
            </a:prstGeom>
            <a:noFill/>
            <a:ln w="9525">
              <a:noFill/>
              <a:miter lim="800000"/>
              <a:headEnd/>
              <a:tailEnd/>
            </a:ln>
          </p:spPr>
        </p:pic>
      </p:grpSp>
      <p:sp>
        <p:nvSpPr>
          <p:cNvPr id="355" name="Oval 354"/>
          <p:cNvSpPr>
            <a:spLocks noChangeArrowheads="1"/>
          </p:cNvSpPr>
          <p:nvPr/>
        </p:nvSpPr>
        <p:spPr bwMode="auto">
          <a:xfrm>
            <a:off x="4467226" y="4595813"/>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77" name="Straight Connector 355"/>
          <p:cNvCxnSpPr>
            <a:cxnSpLocks noChangeShapeType="1"/>
          </p:cNvCxnSpPr>
          <p:nvPr/>
        </p:nvCxnSpPr>
        <p:spPr bwMode="auto">
          <a:xfrm rot="5400000">
            <a:off x="3750469" y="3866886"/>
            <a:ext cx="1627188" cy="0"/>
          </a:xfrm>
          <a:prstGeom prst="line">
            <a:avLst/>
          </a:prstGeom>
          <a:noFill/>
          <a:ln w="12700">
            <a:solidFill>
              <a:schemeClr val="tx1"/>
            </a:solidFill>
            <a:round/>
            <a:headEnd/>
            <a:tailEnd type="oval" w="med" len="med"/>
          </a:ln>
        </p:spPr>
      </p:cxnSp>
      <p:sp>
        <p:nvSpPr>
          <p:cNvPr id="362" name="Oval 361"/>
          <p:cNvSpPr>
            <a:spLocks noChangeArrowheads="1"/>
          </p:cNvSpPr>
          <p:nvPr/>
        </p:nvSpPr>
        <p:spPr bwMode="auto">
          <a:xfrm>
            <a:off x="5757864" y="4156605"/>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79" name="Straight Connector 362"/>
          <p:cNvCxnSpPr>
            <a:cxnSpLocks noChangeShapeType="1"/>
          </p:cNvCxnSpPr>
          <p:nvPr/>
        </p:nvCxnSpPr>
        <p:spPr bwMode="auto">
          <a:xfrm rot="5400000">
            <a:off x="5194433" y="3575182"/>
            <a:ext cx="1326885" cy="0"/>
          </a:xfrm>
          <a:prstGeom prst="line">
            <a:avLst/>
          </a:prstGeom>
          <a:noFill/>
          <a:ln w="12700">
            <a:solidFill>
              <a:schemeClr val="tx1"/>
            </a:solidFill>
            <a:round/>
            <a:headEnd/>
            <a:tailEnd type="oval" w="med" len="med"/>
          </a:ln>
        </p:spPr>
      </p:cxnSp>
      <p:grpSp>
        <p:nvGrpSpPr>
          <p:cNvPr id="8" name="Group 106"/>
          <p:cNvGrpSpPr>
            <a:grpSpLocks/>
          </p:cNvGrpSpPr>
          <p:nvPr/>
        </p:nvGrpSpPr>
        <p:grpSpPr bwMode="auto">
          <a:xfrm>
            <a:off x="5100638" y="1432719"/>
            <a:ext cx="1509712" cy="1766093"/>
            <a:chOff x="3213" y="1390"/>
            <a:chExt cx="951" cy="1335"/>
          </a:xfrm>
        </p:grpSpPr>
        <p:sp>
          <p:nvSpPr>
            <p:cNvPr id="41034" name="Oval 310"/>
            <p:cNvSpPr>
              <a:spLocks noChangeArrowheads="1"/>
            </p:cNvSpPr>
            <p:nvPr/>
          </p:nvSpPr>
          <p:spPr bwMode="auto">
            <a:xfrm>
              <a:off x="3213" y="2097"/>
              <a:ext cx="951"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312" name="Rectangle 25"/>
            <p:cNvSpPr>
              <a:spLocks noChangeArrowheads="1"/>
            </p:cNvSpPr>
            <p:nvPr/>
          </p:nvSpPr>
          <p:spPr bwMode="auto">
            <a:xfrm>
              <a:off x="3314" y="2325"/>
              <a:ext cx="749" cy="8"/>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sp>
          <p:nvSpPr>
            <p:cNvPr id="41036" name="Rectangle 23"/>
            <p:cNvSpPr>
              <a:spLocks noChangeArrowheads="1"/>
            </p:cNvSpPr>
            <p:nvPr/>
          </p:nvSpPr>
          <p:spPr bwMode="auto">
            <a:xfrm flipV="1">
              <a:off x="3297" y="1390"/>
              <a:ext cx="774" cy="927"/>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grpSp>
          <p:nvGrpSpPr>
            <p:cNvPr id="9" name="Group 312"/>
            <p:cNvGrpSpPr>
              <a:grpSpLocks/>
            </p:cNvGrpSpPr>
            <p:nvPr/>
          </p:nvGrpSpPr>
          <p:grpSpPr bwMode="auto">
            <a:xfrm>
              <a:off x="3302" y="2330"/>
              <a:ext cx="772" cy="395"/>
              <a:chOff x="230086" y="3877702"/>
              <a:chExt cx="1161502" cy="349518"/>
            </a:xfrm>
          </p:grpSpPr>
          <p:sp>
            <p:nvSpPr>
              <p:cNvPr id="41041"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42"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38" name="Rectangle 652"/>
            <p:cNvSpPr>
              <a:spLocks noChangeArrowheads="1"/>
            </p:cNvSpPr>
            <p:nvPr/>
          </p:nvSpPr>
          <p:spPr bwMode="auto">
            <a:xfrm>
              <a:off x="3258" y="2440"/>
              <a:ext cx="866" cy="209"/>
            </a:xfrm>
            <a:prstGeom prst="rect">
              <a:avLst/>
            </a:prstGeom>
            <a:noFill/>
            <a:ln w="9525">
              <a:noFill/>
              <a:miter lim="800000"/>
              <a:headEnd/>
              <a:tailEnd/>
            </a:ln>
          </p:spPr>
          <p:txBody>
            <a:bodyPr>
              <a:spAutoFit/>
            </a:bodyPr>
            <a:lstStyle/>
            <a:p>
              <a:pPr algn="ctr"/>
              <a:r>
                <a:rPr lang="en-US" sz="1200">
                  <a:solidFill>
                    <a:srgbClr val="FFFFFF"/>
                  </a:solidFill>
                </a:rPr>
                <a:t>Conferencing</a:t>
              </a:r>
            </a:p>
          </p:txBody>
        </p:sp>
        <p:pic>
          <p:nvPicPr>
            <p:cNvPr id="41039" name="Picture 35" descr="mock-up1.jpg"/>
            <p:cNvPicPr>
              <a:picLocks noChangeAspect="1"/>
            </p:cNvPicPr>
            <p:nvPr/>
          </p:nvPicPr>
          <p:blipFill>
            <a:blip r:embed="rId9" cstate="print"/>
            <a:srcRect/>
            <a:stretch>
              <a:fillRect/>
            </a:stretch>
          </p:blipFill>
          <p:spPr bwMode="auto">
            <a:xfrm>
              <a:off x="3431" y="1721"/>
              <a:ext cx="580" cy="530"/>
            </a:xfrm>
            <a:prstGeom prst="rect">
              <a:avLst/>
            </a:prstGeom>
            <a:noFill/>
            <a:ln w="9525">
              <a:noFill/>
              <a:miter lim="800000"/>
              <a:headEnd/>
              <a:tailEnd/>
            </a:ln>
          </p:spPr>
        </p:pic>
        <p:grpSp>
          <p:nvGrpSpPr>
            <p:cNvPr id="10" name="Group 221"/>
            <p:cNvGrpSpPr/>
            <p:nvPr/>
          </p:nvGrpSpPr>
          <p:grpSpPr>
            <a:xfrm>
              <a:off x="3338" y="1861"/>
              <a:ext cx="478" cy="208"/>
              <a:chOff x="4754965" y="2297431"/>
              <a:chExt cx="1514475" cy="657226"/>
            </a:xfrm>
            <a:effectLst>
              <a:outerShdw blurRad="38100" dist="12700" dir="2700000" algn="tl" rotWithShape="0">
                <a:prstClr val="black">
                  <a:alpha val="67000"/>
                </a:prstClr>
              </a:outerShdw>
            </a:effectLst>
          </p:grpSpPr>
          <p:sp>
            <p:nvSpPr>
              <p:cNvPr id="370" name="AutoShape 15"/>
              <p:cNvSpPr>
                <a:spLocks noChangeArrowheads="1"/>
              </p:cNvSpPr>
              <p:nvPr/>
            </p:nvSpPr>
            <p:spPr bwMode="auto">
              <a:xfrm>
                <a:off x="4754965" y="2297431"/>
                <a:ext cx="1514475" cy="657226"/>
              </a:xfrm>
              <a:prstGeom prst="roundRect">
                <a:avLst>
                  <a:gd name="adj" fmla="val 16667"/>
                </a:avLst>
              </a:prstGeom>
              <a:solidFill>
                <a:schemeClr val="tx1"/>
              </a:solidFill>
              <a:ln w="9525">
                <a:solidFill>
                  <a:schemeClr val="tx1"/>
                </a:solidFill>
                <a:round/>
                <a:headEnd/>
                <a:tailEnd/>
              </a:ln>
              <a:effectLst>
                <a:outerShdw blurRad="38100" dist="12700" dir="2700000" algn="tl" rotWithShape="0">
                  <a:prstClr val="black">
                    <a:alpha val="67000"/>
                  </a:prstClr>
                </a:outerShdw>
              </a:effectLst>
            </p:spPr>
            <p:txBody>
              <a:bodyPr wrap="none" anchor="ctr"/>
              <a:lstStyle/>
              <a:p>
                <a:pPr>
                  <a:defRPr/>
                </a:pPr>
                <a:endParaRPr lang="en-US">
                  <a:solidFill>
                    <a:srgbClr val="FFFFFF"/>
                  </a:solidFill>
                  <a:latin typeface="+mn-lt"/>
                  <a:ea typeface="+mn-ea"/>
                </a:endParaRPr>
              </a:p>
            </p:txBody>
          </p:sp>
          <p:pic>
            <p:nvPicPr>
              <p:cNvPr id="371" name="Picture 38" descr="cisco_webex_lockup_stacked_RGB.eps"/>
              <p:cNvPicPr>
                <a:picLocks noChangeAspect="1"/>
              </p:cNvPicPr>
              <p:nvPr/>
            </p:nvPicPr>
            <p:blipFill>
              <a:blip r:embed="rId10" cstate="print"/>
              <a:srcRect l="21062" t="-5666" b="51761"/>
              <a:stretch>
                <a:fillRect/>
              </a:stretch>
            </p:blipFill>
            <p:spPr bwMode="auto">
              <a:xfrm>
                <a:off x="4804177" y="2346644"/>
                <a:ext cx="1416050" cy="558801"/>
              </a:xfrm>
              <a:prstGeom prst="rect">
                <a:avLst/>
              </a:prstGeom>
              <a:noFill/>
              <a:ln w="9525">
                <a:noFill/>
                <a:miter lim="800000"/>
                <a:headEnd/>
                <a:tailEnd/>
              </a:ln>
            </p:spPr>
          </p:pic>
        </p:grpSp>
      </p:grpSp>
      <p:sp>
        <p:nvSpPr>
          <p:cNvPr id="373" name="Oval 372"/>
          <p:cNvSpPr>
            <a:spLocks noChangeArrowheads="1"/>
          </p:cNvSpPr>
          <p:nvPr/>
        </p:nvSpPr>
        <p:spPr bwMode="auto">
          <a:xfrm>
            <a:off x="7034214" y="3706813"/>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82" name="Straight Connector 373"/>
          <p:cNvCxnSpPr>
            <a:cxnSpLocks noChangeShapeType="1"/>
          </p:cNvCxnSpPr>
          <p:nvPr/>
        </p:nvCxnSpPr>
        <p:spPr bwMode="auto">
          <a:xfrm rot="5400000">
            <a:off x="6807597" y="3450828"/>
            <a:ext cx="646907" cy="0"/>
          </a:xfrm>
          <a:prstGeom prst="line">
            <a:avLst/>
          </a:prstGeom>
          <a:noFill/>
          <a:ln w="12700">
            <a:solidFill>
              <a:schemeClr val="tx1"/>
            </a:solidFill>
            <a:round/>
            <a:headEnd/>
            <a:tailEnd type="oval" w="med" len="med"/>
          </a:ln>
        </p:spPr>
      </p:cxnSp>
      <p:grpSp>
        <p:nvGrpSpPr>
          <p:cNvPr id="11" name="Group 105"/>
          <p:cNvGrpSpPr>
            <a:grpSpLocks/>
          </p:cNvGrpSpPr>
          <p:nvPr/>
        </p:nvGrpSpPr>
        <p:grpSpPr bwMode="auto">
          <a:xfrm>
            <a:off x="3810001" y="1730375"/>
            <a:ext cx="1509713" cy="1468438"/>
            <a:chOff x="4017" y="1269"/>
            <a:chExt cx="951" cy="1110"/>
          </a:xfrm>
        </p:grpSpPr>
        <p:sp>
          <p:nvSpPr>
            <p:cNvPr id="41026" name="Oval 316"/>
            <p:cNvSpPr>
              <a:spLocks noChangeArrowheads="1"/>
            </p:cNvSpPr>
            <p:nvPr/>
          </p:nvSpPr>
          <p:spPr bwMode="auto">
            <a:xfrm>
              <a:off x="4017" y="1751"/>
              <a:ext cx="951"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318" name="Rectangle 25"/>
            <p:cNvSpPr>
              <a:spLocks noChangeArrowheads="1"/>
            </p:cNvSpPr>
            <p:nvPr/>
          </p:nvSpPr>
          <p:spPr bwMode="auto">
            <a:xfrm>
              <a:off x="4118" y="1979"/>
              <a:ext cx="749" cy="9"/>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sp>
          <p:nvSpPr>
            <p:cNvPr id="41028" name="Rectangle 23"/>
            <p:cNvSpPr>
              <a:spLocks noChangeArrowheads="1"/>
            </p:cNvSpPr>
            <p:nvPr/>
          </p:nvSpPr>
          <p:spPr bwMode="auto">
            <a:xfrm flipV="1">
              <a:off x="4106" y="1269"/>
              <a:ext cx="774" cy="703"/>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pic>
          <p:nvPicPr>
            <p:cNvPr id="41029" name="Picture 144" descr="Telepresence (2)"/>
            <p:cNvPicPr>
              <a:picLocks noChangeAspect="1" noChangeArrowheads="1"/>
            </p:cNvPicPr>
            <p:nvPr/>
          </p:nvPicPr>
          <p:blipFill>
            <a:blip r:embed="rId11" cstate="print">
              <a:lum bright="8000"/>
            </a:blip>
            <a:srcRect/>
            <a:stretch>
              <a:fillRect/>
            </a:stretch>
          </p:blipFill>
          <p:spPr bwMode="auto">
            <a:xfrm>
              <a:off x="4126" y="1573"/>
              <a:ext cx="734" cy="369"/>
            </a:xfrm>
            <a:prstGeom prst="rect">
              <a:avLst/>
            </a:prstGeom>
            <a:noFill/>
            <a:ln w="9525">
              <a:noFill/>
              <a:miter lim="800000"/>
              <a:headEnd/>
              <a:tailEnd/>
            </a:ln>
          </p:spPr>
        </p:pic>
        <p:grpSp>
          <p:nvGrpSpPr>
            <p:cNvPr id="12" name="Group 318"/>
            <p:cNvGrpSpPr>
              <a:grpSpLocks/>
            </p:cNvGrpSpPr>
            <p:nvPr/>
          </p:nvGrpSpPr>
          <p:grpSpPr bwMode="auto">
            <a:xfrm>
              <a:off x="4106" y="1984"/>
              <a:ext cx="772" cy="395"/>
              <a:chOff x="230086" y="3877702"/>
              <a:chExt cx="1161502" cy="349518"/>
            </a:xfrm>
          </p:grpSpPr>
          <p:sp>
            <p:nvSpPr>
              <p:cNvPr id="41032"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33"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31" name="Rectangle 652"/>
            <p:cNvSpPr>
              <a:spLocks noChangeArrowheads="1"/>
            </p:cNvSpPr>
            <p:nvPr/>
          </p:nvSpPr>
          <p:spPr bwMode="auto">
            <a:xfrm>
              <a:off x="4062" y="2095"/>
              <a:ext cx="866" cy="209"/>
            </a:xfrm>
            <a:prstGeom prst="rect">
              <a:avLst/>
            </a:prstGeom>
            <a:noFill/>
            <a:ln w="9525">
              <a:noFill/>
              <a:miter lim="800000"/>
              <a:headEnd/>
              <a:tailEnd/>
            </a:ln>
          </p:spPr>
          <p:txBody>
            <a:bodyPr>
              <a:spAutoFit/>
            </a:bodyPr>
            <a:lstStyle/>
            <a:p>
              <a:pPr algn="ctr"/>
              <a:r>
                <a:rPr lang="en-US" sz="1200">
                  <a:solidFill>
                    <a:srgbClr val="FFFFFF"/>
                  </a:solidFill>
                </a:rPr>
                <a:t>Telepresence</a:t>
              </a:r>
            </a:p>
          </p:txBody>
        </p:sp>
      </p:grpSp>
      <p:sp>
        <p:nvSpPr>
          <p:cNvPr id="378" name="Oval 377"/>
          <p:cNvSpPr>
            <a:spLocks noChangeArrowheads="1"/>
          </p:cNvSpPr>
          <p:nvPr/>
        </p:nvSpPr>
        <p:spPr bwMode="auto">
          <a:xfrm>
            <a:off x="8321676" y="3378730"/>
            <a:ext cx="193675" cy="161396"/>
          </a:xfrm>
          <a:prstGeom prst="ellipse">
            <a:avLst/>
          </a:prstGeom>
          <a:solidFill>
            <a:schemeClr val="tx1">
              <a:alpha val="60000"/>
            </a:schemeClr>
          </a:solidFill>
          <a:ln w="12700" algn="ctr">
            <a:solidFill>
              <a:schemeClr val="accent1">
                <a:lumMod val="60000"/>
                <a:lumOff val="40000"/>
              </a:schemeClr>
            </a:solidFill>
            <a:round/>
            <a:headEnd/>
            <a:tailEnd/>
          </a:ln>
        </p:spPr>
        <p:txBody>
          <a:bodyPr wrap="none" lIns="82124" tIns="41061" rIns="82124" bIns="41061" anchor="ctr"/>
          <a:lstStyle/>
          <a:p>
            <a:pPr algn="r" defTabSz="814388"/>
            <a:endParaRPr lang="en-US">
              <a:solidFill>
                <a:srgbClr val="FFFFFF"/>
              </a:solidFill>
            </a:endParaRPr>
          </a:p>
        </p:txBody>
      </p:sp>
      <p:cxnSp>
        <p:nvCxnSpPr>
          <p:cNvPr id="40985" name="Straight Connector 378"/>
          <p:cNvCxnSpPr>
            <a:cxnSpLocks noChangeShapeType="1"/>
          </p:cNvCxnSpPr>
          <p:nvPr/>
        </p:nvCxnSpPr>
        <p:spPr bwMode="auto">
          <a:xfrm rot="16200000" flipH="1">
            <a:off x="8148903" y="3176588"/>
            <a:ext cx="534458" cy="4763"/>
          </a:xfrm>
          <a:prstGeom prst="line">
            <a:avLst/>
          </a:prstGeom>
          <a:noFill/>
          <a:ln w="12700">
            <a:solidFill>
              <a:schemeClr val="tx1"/>
            </a:solidFill>
            <a:round/>
            <a:headEnd/>
            <a:tailEnd type="oval" w="med" len="med"/>
          </a:ln>
        </p:spPr>
      </p:cxnSp>
      <p:grpSp>
        <p:nvGrpSpPr>
          <p:cNvPr id="13" name="Group 104"/>
          <p:cNvGrpSpPr>
            <a:grpSpLocks/>
          </p:cNvGrpSpPr>
          <p:nvPr/>
        </p:nvGrpSpPr>
        <p:grpSpPr bwMode="auto">
          <a:xfrm>
            <a:off x="7659688" y="1246188"/>
            <a:ext cx="1509712" cy="1952625"/>
            <a:chOff x="4825" y="725"/>
            <a:chExt cx="951" cy="1476"/>
          </a:xfrm>
        </p:grpSpPr>
        <p:sp>
          <p:nvSpPr>
            <p:cNvPr id="41016" name="Oval 322"/>
            <p:cNvSpPr>
              <a:spLocks noChangeArrowheads="1"/>
            </p:cNvSpPr>
            <p:nvPr/>
          </p:nvSpPr>
          <p:spPr bwMode="auto">
            <a:xfrm>
              <a:off x="4825" y="1573"/>
              <a:ext cx="951"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324" name="Rectangle 25"/>
            <p:cNvSpPr>
              <a:spLocks noChangeArrowheads="1"/>
            </p:cNvSpPr>
            <p:nvPr/>
          </p:nvSpPr>
          <p:spPr bwMode="auto">
            <a:xfrm>
              <a:off x="4926" y="1801"/>
              <a:ext cx="749" cy="8"/>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sp>
          <p:nvSpPr>
            <p:cNvPr id="41018" name="Rectangle 23"/>
            <p:cNvSpPr>
              <a:spLocks noChangeArrowheads="1"/>
            </p:cNvSpPr>
            <p:nvPr/>
          </p:nvSpPr>
          <p:spPr bwMode="auto">
            <a:xfrm flipV="1">
              <a:off x="4916" y="725"/>
              <a:ext cx="774" cy="1068"/>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pic>
          <p:nvPicPr>
            <p:cNvPr id="41019" name="Picture 7"/>
            <p:cNvPicPr>
              <a:picLocks noChangeAspect="1" noChangeArrowheads="1"/>
            </p:cNvPicPr>
            <p:nvPr/>
          </p:nvPicPr>
          <p:blipFill>
            <a:blip r:embed="rId12" cstate="print"/>
            <a:srcRect/>
            <a:stretch>
              <a:fillRect/>
            </a:stretch>
          </p:blipFill>
          <p:spPr bwMode="auto">
            <a:xfrm>
              <a:off x="4937" y="1111"/>
              <a:ext cx="438" cy="379"/>
            </a:xfrm>
            <a:prstGeom prst="rect">
              <a:avLst/>
            </a:prstGeom>
            <a:noFill/>
            <a:ln w="3175">
              <a:solidFill>
                <a:schemeClr val="bg1"/>
              </a:solidFill>
              <a:miter lim="800000"/>
              <a:headEnd/>
              <a:tailEnd/>
            </a:ln>
          </p:spPr>
        </p:pic>
        <p:pic>
          <p:nvPicPr>
            <p:cNvPr id="41020" name="Picture 4" descr="EditorPNG_1.png"/>
            <p:cNvPicPr>
              <a:picLocks noChangeAspect="1"/>
            </p:cNvPicPr>
            <p:nvPr/>
          </p:nvPicPr>
          <p:blipFill>
            <a:blip r:embed="rId13" cstate="print"/>
            <a:srcRect/>
            <a:stretch>
              <a:fillRect/>
            </a:stretch>
          </p:blipFill>
          <p:spPr bwMode="auto">
            <a:xfrm>
              <a:off x="4994" y="1410"/>
              <a:ext cx="395" cy="360"/>
            </a:xfrm>
            <a:prstGeom prst="rect">
              <a:avLst/>
            </a:prstGeom>
            <a:noFill/>
            <a:ln w="3175">
              <a:solidFill>
                <a:schemeClr val="bg1"/>
              </a:solidFill>
              <a:miter lim="800000"/>
              <a:headEnd/>
              <a:tailEnd/>
            </a:ln>
          </p:spPr>
        </p:pic>
        <p:pic>
          <p:nvPicPr>
            <p:cNvPr id="41021" name="Picture 3" descr="vodviewer.jpg"/>
            <p:cNvPicPr>
              <a:picLocks noChangeAspect="1"/>
            </p:cNvPicPr>
            <p:nvPr/>
          </p:nvPicPr>
          <p:blipFill>
            <a:blip r:embed="rId14" cstate="print"/>
            <a:srcRect/>
            <a:stretch>
              <a:fillRect/>
            </a:stretch>
          </p:blipFill>
          <p:spPr bwMode="auto">
            <a:xfrm>
              <a:off x="5231" y="1214"/>
              <a:ext cx="441" cy="428"/>
            </a:xfrm>
            <a:prstGeom prst="rect">
              <a:avLst/>
            </a:prstGeom>
            <a:noFill/>
            <a:ln w="3175">
              <a:solidFill>
                <a:schemeClr val="bg1"/>
              </a:solidFill>
              <a:miter lim="800000"/>
              <a:headEnd/>
              <a:tailEnd/>
            </a:ln>
          </p:spPr>
        </p:pic>
        <p:grpSp>
          <p:nvGrpSpPr>
            <p:cNvPr id="14" name="Group 324"/>
            <p:cNvGrpSpPr>
              <a:grpSpLocks/>
            </p:cNvGrpSpPr>
            <p:nvPr/>
          </p:nvGrpSpPr>
          <p:grpSpPr bwMode="auto">
            <a:xfrm>
              <a:off x="4914" y="1806"/>
              <a:ext cx="772" cy="395"/>
              <a:chOff x="230086" y="3877702"/>
              <a:chExt cx="1161502" cy="349518"/>
            </a:xfrm>
          </p:grpSpPr>
          <p:sp>
            <p:nvSpPr>
              <p:cNvPr id="41024"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25"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23" name="Rectangle 652"/>
            <p:cNvSpPr>
              <a:spLocks noChangeArrowheads="1"/>
            </p:cNvSpPr>
            <p:nvPr/>
          </p:nvSpPr>
          <p:spPr bwMode="auto">
            <a:xfrm>
              <a:off x="4870" y="1842"/>
              <a:ext cx="866" cy="349"/>
            </a:xfrm>
            <a:prstGeom prst="rect">
              <a:avLst/>
            </a:prstGeom>
            <a:noFill/>
            <a:ln w="9525">
              <a:noFill/>
              <a:miter lim="800000"/>
              <a:headEnd/>
              <a:tailEnd/>
            </a:ln>
          </p:spPr>
          <p:txBody>
            <a:bodyPr>
              <a:spAutoFit/>
            </a:bodyPr>
            <a:lstStyle/>
            <a:p>
              <a:pPr algn="ctr"/>
              <a:r>
                <a:rPr lang="en-US" sz="1200">
                  <a:solidFill>
                    <a:srgbClr val="FFFFFF"/>
                  </a:solidFill>
                </a:rPr>
                <a:t>Enterprise </a:t>
              </a:r>
              <a:br>
                <a:rPr lang="en-US" sz="1200">
                  <a:solidFill>
                    <a:srgbClr val="FFFFFF"/>
                  </a:solidFill>
                </a:rPr>
              </a:br>
              <a:r>
                <a:rPr lang="en-US" sz="1200">
                  <a:solidFill>
                    <a:srgbClr val="FFFFFF"/>
                  </a:solidFill>
                </a:rPr>
                <a:t>Social Software</a:t>
              </a:r>
            </a:p>
          </p:txBody>
        </p:sp>
      </p:grpSp>
      <p:grpSp>
        <p:nvGrpSpPr>
          <p:cNvPr id="15" name="Group 109"/>
          <p:cNvGrpSpPr>
            <a:grpSpLocks/>
          </p:cNvGrpSpPr>
          <p:nvPr/>
        </p:nvGrpSpPr>
        <p:grpSpPr bwMode="auto">
          <a:xfrm>
            <a:off x="1233488" y="1715823"/>
            <a:ext cx="1509712" cy="1490926"/>
            <a:chOff x="777" y="1604"/>
            <a:chExt cx="951" cy="1127"/>
          </a:xfrm>
        </p:grpSpPr>
        <p:sp>
          <p:nvSpPr>
            <p:cNvPr id="41007" name="Oval 269"/>
            <p:cNvSpPr>
              <a:spLocks noChangeArrowheads="1"/>
            </p:cNvSpPr>
            <p:nvPr/>
          </p:nvSpPr>
          <p:spPr bwMode="auto">
            <a:xfrm>
              <a:off x="777" y="2097"/>
              <a:ext cx="951"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41008" name="Rectangle 23"/>
            <p:cNvSpPr>
              <a:spLocks noChangeArrowheads="1"/>
            </p:cNvSpPr>
            <p:nvPr/>
          </p:nvSpPr>
          <p:spPr bwMode="auto">
            <a:xfrm flipV="1">
              <a:off x="868" y="1604"/>
              <a:ext cx="775" cy="713"/>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pic>
          <p:nvPicPr>
            <p:cNvPr id="41009" name="Picture 18" descr="phone_replacesuper"/>
            <p:cNvPicPr>
              <a:picLocks noChangeAspect="1" noChangeArrowheads="1"/>
            </p:cNvPicPr>
            <p:nvPr/>
          </p:nvPicPr>
          <p:blipFill>
            <a:blip r:embed="rId15" cstate="print"/>
            <a:srcRect/>
            <a:stretch>
              <a:fillRect/>
            </a:stretch>
          </p:blipFill>
          <p:spPr bwMode="auto">
            <a:xfrm rot="345758">
              <a:off x="911" y="1821"/>
              <a:ext cx="310" cy="381"/>
            </a:xfrm>
            <a:prstGeom prst="rect">
              <a:avLst/>
            </a:prstGeom>
            <a:noFill/>
            <a:ln w="9525">
              <a:noFill/>
              <a:miter lim="800000"/>
              <a:headEnd/>
              <a:tailEnd/>
            </a:ln>
          </p:spPr>
        </p:pic>
        <p:sp>
          <p:nvSpPr>
            <p:cNvPr id="247" name="Rectangle 25"/>
            <p:cNvSpPr>
              <a:spLocks noChangeArrowheads="1"/>
            </p:cNvSpPr>
            <p:nvPr/>
          </p:nvSpPr>
          <p:spPr bwMode="auto">
            <a:xfrm>
              <a:off x="881" y="2325"/>
              <a:ext cx="749" cy="8"/>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grpSp>
          <p:nvGrpSpPr>
            <p:cNvPr id="16" name="Group 259"/>
            <p:cNvGrpSpPr>
              <a:grpSpLocks/>
            </p:cNvGrpSpPr>
            <p:nvPr/>
          </p:nvGrpSpPr>
          <p:grpSpPr bwMode="auto">
            <a:xfrm>
              <a:off x="871" y="2330"/>
              <a:ext cx="772" cy="395"/>
              <a:chOff x="230086" y="3877702"/>
              <a:chExt cx="1161502" cy="349518"/>
            </a:xfrm>
          </p:grpSpPr>
          <p:sp>
            <p:nvSpPr>
              <p:cNvPr id="41014"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15"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12" name="Rectangle 652"/>
            <p:cNvSpPr>
              <a:spLocks noChangeArrowheads="1"/>
            </p:cNvSpPr>
            <p:nvPr/>
          </p:nvSpPr>
          <p:spPr bwMode="auto">
            <a:xfrm>
              <a:off x="938" y="2382"/>
              <a:ext cx="636" cy="349"/>
            </a:xfrm>
            <a:prstGeom prst="rect">
              <a:avLst/>
            </a:prstGeom>
            <a:noFill/>
            <a:ln w="9525">
              <a:noFill/>
              <a:miter lim="800000"/>
              <a:headEnd/>
              <a:tailEnd/>
            </a:ln>
          </p:spPr>
          <p:txBody>
            <a:bodyPr wrap="none">
              <a:spAutoFit/>
            </a:bodyPr>
            <a:lstStyle/>
            <a:p>
              <a:pPr algn="ctr"/>
              <a:r>
                <a:rPr lang="en-US" sz="1200">
                  <a:solidFill>
                    <a:srgbClr val="FFFFFF"/>
                  </a:solidFill>
                </a:rPr>
                <a:t>Mobile </a:t>
              </a:r>
              <a:br>
                <a:rPr lang="en-US" sz="1200">
                  <a:solidFill>
                    <a:srgbClr val="FFFFFF"/>
                  </a:solidFill>
                </a:rPr>
              </a:br>
              <a:r>
                <a:rPr lang="en-US" sz="1200">
                  <a:solidFill>
                    <a:srgbClr val="FFFFFF"/>
                  </a:solidFill>
                </a:rPr>
                <a:t>Applications</a:t>
              </a:r>
            </a:p>
          </p:txBody>
        </p:sp>
        <p:pic>
          <p:nvPicPr>
            <p:cNvPr id="41013" name="Picture 127" descr="iphone.png"/>
            <p:cNvPicPr>
              <a:picLocks noChangeAspect="1"/>
            </p:cNvPicPr>
            <p:nvPr/>
          </p:nvPicPr>
          <p:blipFill>
            <a:blip r:embed="rId16" cstate="print"/>
            <a:srcRect/>
            <a:stretch>
              <a:fillRect/>
            </a:stretch>
          </p:blipFill>
          <p:spPr bwMode="auto">
            <a:xfrm>
              <a:off x="1282" y="1745"/>
              <a:ext cx="249" cy="475"/>
            </a:xfrm>
            <a:prstGeom prst="rect">
              <a:avLst/>
            </a:prstGeom>
            <a:noFill/>
            <a:ln w="9525">
              <a:noFill/>
              <a:miter lim="800000"/>
              <a:headEnd/>
              <a:tailEnd/>
            </a:ln>
          </p:spPr>
        </p:pic>
      </p:grpSp>
      <p:sp>
        <p:nvSpPr>
          <p:cNvPr id="40988" name="Line 23"/>
          <p:cNvSpPr>
            <a:spLocks noChangeShapeType="1"/>
          </p:cNvSpPr>
          <p:nvPr/>
        </p:nvSpPr>
        <p:spPr bwMode="auto">
          <a:xfrm>
            <a:off x="0" y="1154907"/>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GB"/>
          </a:p>
        </p:txBody>
      </p:sp>
      <p:pic>
        <p:nvPicPr>
          <p:cNvPr id="40989" name="Picture 104" descr="6941 3qtr view charcoal"/>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616200" y="1969824"/>
            <a:ext cx="1030288" cy="686593"/>
          </a:xfrm>
          <a:prstGeom prst="rect">
            <a:avLst/>
          </a:prstGeom>
          <a:noFill/>
          <a:ln w="9525">
            <a:noFill/>
            <a:miter lim="800000"/>
            <a:headEnd/>
            <a:tailEnd/>
          </a:ln>
        </p:spPr>
      </p:pic>
      <p:pic>
        <p:nvPicPr>
          <p:cNvPr id="40990" name="Picture 100" descr="Cisco Unified IP Phone 9971, Video Camera, Charcoal, Angle View, med-res"/>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11125" y="1845469"/>
            <a:ext cx="1174750" cy="783167"/>
          </a:xfrm>
          <a:prstGeom prst="rect">
            <a:avLst/>
          </a:prstGeom>
          <a:noFill/>
          <a:ln w="9525">
            <a:noFill/>
            <a:miter lim="800000"/>
            <a:headEnd/>
            <a:tailEnd/>
          </a:ln>
        </p:spPr>
      </p:pic>
      <p:grpSp>
        <p:nvGrpSpPr>
          <p:cNvPr id="17" name="Group 111"/>
          <p:cNvGrpSpPr>
            <a:grpSpLocks/>
          </p:cNvGrpSpPr>
          <p:nvPr/>
        </p:nvGrpSpPr>
        <p:grpSpPr bwMode="auto">
          <a:xfrm>
            <a:off x="6381751" y="1448594"/>
            <a:ext cx="1509713" cy="1750218"/>
            <a:chOff x="2400" y="965"/>
            <a:chExt cx="951" cy="1323"/>
          </a:xfrm>
        </p:grpSpPr>
        <p:sp>
          <p:nvSpPr>
            <p:cNvPr id="40992" name="Oval 304"/>
            <p:cNvSpPr>
              <a:spLocks noChangeArrowheads="1"/>
            </p:cNvSpPr>
            <p:nvPr/>
          </p:nvSpPr>
          <p:spPr bwMode="auto">
            <a:xfrm>
              <a:off x="2400" y="1660"/>
              <a:ext cx="951" cy="471"/>
            </a:xfrm>
            <a:prstGeom prst="ellipse">
              <a:avLst/>
            </a:prstGeom>
            <a:gradFill rotWithShape="0">
              <a:gsLst>
                <a:gs pos="0">
                  <a:srgbClr val="99D07E"/>
                </a:gs>
                <a:gs pos="100000">
                  <a:schemeClr val="tx1">
                    <a:alpha val="0"/>
                  </a:schemeClr>
                </a:gs>
              </a:gsLst>
              <a:path path="shape">
                <a:fillToRect l="50000" t="50000" r="50000" b="50000"/>
              </a:path>
            </a:gradFill>
            <a:ln w="9525">
              <a:noFill/>
              <a:round/>
              <a:headEnd/>
              <a:tailEnd/>
            </a:ln>
          </p:spPr>
          <p:txBody>
            <a:bodyPr wrap="none" lIns="82124" tIns="41061" rIns="82124" bIns="41061" anchor="ctr"/>
            <a:lstStyle/>
            <a:p>
              <a:pPr algn="r" defTabSz="814388" eaLnBrk="0" hangingPunct="0">
                <a:lnSpc>
                  <a:spcPct val="90000"/>
                </a:lnSpc>
              </a:pPr>
              <a:endParaRPr lang="en-US">
                <a:solidFill>
                  <a:srgbClr val="FFFFFF"/>
                </a:solidFill>
              </a:endParaRPr>
            </a:p>
          </p:txBody>
        </p:sp>
        <p:sp>
          <p:nvSpPr>
            <p:cNvPr id="306" name="Rectangle 25"/>
            <p:cNvSpPr>
              <a:spLocks noChangeArrowheads="1"/>
            </p:cNvSpPr>
            <p:nvPr/>
          </p:nvSpPr>
          <p:spPr bwMode="auto">
            <a:xfrm>
              <a:off x="2501" y="1888"/>
              <a:ext cx="749" cy="9"/>
            </a:xfrm>
            <a:prstGeom prst="rect">
              <a:avLst/>
            </a:prstGeom>
            <a:gradFill rotWithShape="1">
              <a:gsLst>
                <a:gs pos="0">
                  <a:schemeClr val="tx1">
                    <a:gamma/>
                    <a:shade val="46275"/>
                    <a:invGamma/>
                    <a:alpha val="0"/>
                  </a:schemeClr>
                </a:gs>
                <a:gs pos="50000">
                  <a:schemeClr val="tx1"/>
                </a:gs>
                <a:gs pos="100000">
                  <a:schemeClr val="tx1">
                    <a:gamma/>
                    <a:shade val="46275"/>
                    <a:invGamma/>
                    <a:alpha val="0"/>
                  </a:schemeClr>
                </a:gs>
              </a:gsLst>
              <a:lin ang="0" scaled="1"/>
            </a:gradFill>
            <a:ln w="9525">
              <a:noFill/>
              <a:miter lim="800000"/>
              <a:headEnd/>
              <a:tailEnd/>
            </a:ln>
            <a:effectLst/>
          </p:spPr>
          <p:txBody>
            <a:bodyPr wrap="none" anchor="ctr"/>
            <a:lstStyle/>
            <a:p>
              <a:endParaRPr lang="en-US" sz="1000" b="1">
                <a:solidFill>
                  <a:srgbClr val="FFFFFF"/>
                </a:solidFill>
              </a:endParaRPr>
            </a:p>
          </p:txBody>
        </p:sp>
        <p:sp>
          <p:nvSpPr>
            <p:cNvPr id="40994" name="Rectangle 23"/>
            <p:cNvSpPr>
              <a:spLocks noChangeArrowheads="1"/>
            </p:cNvSpPr>
            <p:nvPr/>
          </p:nvSpPr>
          <p:spPr bwMode="auto">
            <a:xfrm flipV="1">
              <a:off x="2487" y="965"/>
              <a:ext cx="775" cy="916"/>
            </a:xfrm>
            <a:prstGeom prst="rect">
              <a:avLst/>
            </a:prstGeom>
            <a:gradFill rotWithShape="1">
              <a:gsLst>
                <a:gs pos="0">
                  <a:srgbClr val="497E2E">
                    <a:alpha val="50000"/>
                  </a:srgbClr>
                </a:gs>
                <a:gs pos="100000">
                  <a:srgbClr val="497E2E">
                    <a:alpha val="0"/>
                  </a:srgbClr>
                </a:gs>
              </a:gsLst>
              <a:lin ang="5400000" scaled="1"/>
            </a:gradFill>
            <a:ln w="9525">
              <a:noFill/>
              <a:miter lim="800000"/>
              <a:headEnd/>
              <a:tailEnd/>
            </a:ln>
          </p:spPr>
          <p:txBody>
            <a:bodyPr rot="10800000" wrap="none" anchor="ctr"/>
            <a:lstStyle/>
            <a:p>
              <a:endParaRPr lang="en-US" sz="1000" b="1">
                <a:solidFill>
                  <a:srgbClr val="FFFFFF"/>
                </a:solidFill>
              </a:endParaRPr>
            </a:p>
          </p:txBody>
        </p:sp>
        <p:pic>
          <p:nvPicPr>
            <p:cNvPr id="40995" name="Picture 35" descr="mock-up1.jpg"/>
            <p:cNvPicPr>
              <a:picLocks noChangeAspect="1"/>
            </p:cNvPicPr>
            <p:nvPr/>
          </p:nvPicPr>
          <p:blipFill>
            <a:blip r:embed="rId9" cstate="print"/>
            <a:srcRect/>
            <a:stretch>
              <a:fillRect/>
            </a:stretch>
          </p:blipFill>
          <p:spPr bwMode="auto">
            <a:xfrm>
              <a:off x="2645" y="1243"/>
              <a:ext cx="580" cy="530"/>
            </a:xfrm>
            <a:prstGeom prst="rect">
              <a:avLst/>
            </a:prstGeom>
            <a:noFill/>
            <a:ln w="9525">
              <a:noFill/>
              <a:miter lim="800000"/>
              <a:headEnd/>
              <a:tailEnd/>
            </a:ln>
          </p:spPr>
        </p:pic>
        <p:grpSp>
          <p:nvGrpSpPr>
            <p:cNvPr id="18" name="Group 686"/>
            <p:cNvGrpSpPr>
              <a:grpSpLocks/>
            </p:cNvGrpSpPr>
            <p:nvPr/>
          </p:nvGrpSpPr>
          <p:grpSpPr bwMode="auto">
            <a:xfrm>
              <a:off x="2521" y="1457"/>
              <a:ext cx="381" cy="166"/>
              <a:chOff x="11733615" y="6529387"/>
              <a:chExt cx="1514475" cy="657226"/>
            </a:xfrm>
          </p:grpSpPr>
          <p:sp>
            <p:nvSpPr>
              <p:cNvPr id="350" name="AutoShape 15"/>
              <p:cNvSpPr>
                <a:spLocks noChangeArrowheads="1"/>
              </p:cNvSpPr>
              <p:nvPr/>
            </p:nvSpPr>
            <p:spPr bwMode="auto">
              <a:xfrm>
                <a:off x="11733615" y="6529387"/>
                <a:ext cx="1514472" cy="657226"/>
              </a:xfrm>
              <a:prstGeom prst="roundRect">
                <a:avLst>
                  <a:gd name="adj" fmla="val 16667"/>
                </a:avLst>
              </a:prstGeom>
              <a:solidFill>
                <a:schemeClr val="tx1"/>
              </a:solidFill>
              <a:ln w="9525">
                <a:solidFill>
                  <a:schemeClr val="tx1"/>
                </a:solidFill>
                <a:round/>
                <a:headEnd/>
                <a:tailEnd/>
              </a:ln>
              <a:effectLst>
                <a:outerShdw dist="12700" dir="2700000" algn="tl" rotWithShape="0">
                  <a:srgbClr val="808080">
                    <a:alpha val="67000"/>
                  </a:srgbClr>
                </a:outerShdw>
              </a:effectLst>
            </p:spPr>
            <p:txBody>
              <a:bodyPr wrap="none" anchor="ctr"/>
              <a:lstStyle/>
              <a:p>
                <a:endParaRPr lang="en-US">
                  <a:solidFill>
                    <a:srgbClr val="FFFFFF"/>
                  </a:solidFill>
                </a:endParaRPr>
              </a:p>
            </p:txBody>
          </p:sp>
          <p:pic>
            <p:nvPicPr>
              <p:cNvPr id="41006" name="Picture 3"/>
              <p:cNvPicPr>
                <a:picLocks noChangeAspect="1" noChangeArrowheads="1"/>
              </p:cNvPicPr>
              <p:nvPr/>
            </p:nvPicPr>
            <p:blipFill>
              <a:blip r:embed="rId19" cstate="print"/>
              <a:srcRect t="17580" r="67590" b="15671"/>
              <a:stretch>
                <a:fillRect/>
              </a:stretch>
            </p:blipFill>
            <p:spPr bwMode="auto">
              <a:xfrm>
                <a:off x="11932971" y="6642100"/>
                <a:ext cx="1124665" cy="444500"/>
              </a:xfrm>
              <a:prstGeom prst="rect">
                <a:avLst/>
              </a:prstGeom>
              <a:noFill/>
              <a:ln w="9525">
                <a:noFill/>
                <a:miter lim="800000"/>
                <a:headEnd/>
                <a:tailEnd/>
              </a:ln>
            </p:spPr>
          </p:pic>
        </p:grpSp>
        <p:grpSp>
          <p:nvGrpSpPr>
            <p:cNvPr id="19" name="Group 685"/>
            <p:cNvGrpSpPr>
              <a:grpSpLocks/>
            </p:cNvGrpSpPr>
            <p:nvPr/>
          </p:nvGrpSpPr>
          <p:grpSpPr bwMode="auto">
            <a:xfrm>
              <a:off x="2524" y="1649"/>
              <a:ext cx="381" cy="166"/>
              <a:chOff x="13384615" y="6529387"/>
              <a:chExt cx="1514475" cy="657226"/>
            </a:xfrm>
          </p:grpSpPr>
          <p:sp>
            <p:nvSpPr>
              <p:cNvPr id="353" name="AutoShape 15"/>
              <p:cNvSpPr>
                <a:spLocks noChangeArrowheads="1"/>
              </p:cNvSpPr>
              <p:nvPr/>
            </p:nvSpPr>
            <p:spPr bwMode="auto">
              <a:xfrm>
                <a:off x="13384615" y="6529387"/>
                <a:ext cx="1514475" cy="657226"/>
              </a:xfrm>
              <a:prstGeom prst="roundRect">
                <a:avLst>
                  <a:gd name="adj" fmla="val 16667"/>
                </a:avLst>
              </a:prstGeom>
              <a:solidFill>
                <a:schemeClr val="tx1"/>
              </a:solidFill>
              <a:ln w="9525">
                <a:solidFill>
                  <a:schemeClr val="tx1"/>
                </a:solidFill>
                <a:round/>
                <a:headEnd/>
                <a:tailEnd/>
              </a:ln>
              <a:effectLst>
                <a:outerShdw dist="12700" dir="2700000" algn="tl" rotWithShape="0">
                  <a:srgbClr val="808080">
                    <a:alpha val="67000"/>
                  </a:srgbClr>
                </a:outerShdw>
              </a:effectLst>
            </p:spPr>
            <p:txBody>
              <a:bodyPr wrap="none" anchor="ctr"/>
              <a:lstStyle/>
              <a:p>
                <a:endParaRPr lang="en-US">
                  <a:solidFill>
                    <a:srgbClr val="FFFFFF"/>
                  </a:solidFill>
                </a:endParaRPr>
              </a:p>
            </p:txBody>
          </p:sp>
          <p:pic>
            <p:nvPicPr>
              <p:cNvPr id="41004" name="Picture 58" descr="jabber_logo"/>
              <p:cNvPicPr>
                <a:picLocks noChangeAspect="1" noChangeArrowheads="1"/>
              </p:cNvPicPr>
              <p:nvPr/>
            </p:nvPicPr>
            <p:blipFill>
              <a:blip r:embed="rId20" cstate="print"/>
              <a:srcRect/>
              <a:stretch>
                <a:fillRect/>
              </a:stretch>
            </p:blipFill>
            <p:spPr bwMode="auto">
              <a:xfrm>
                <a:off x="13641608" y="6595852"/>
                <a:ext cx="1099690" cy="524295"/>
              </a:xfrm>
              <a:prstGeom prst="rect">
                <a:avLst/>
              </a:prstGeom>
              <a:noFill/>
              <a:ln w="9525">
                <a:noFill/>
                <a:miter lim="800000"/>
                <a:headEnd/>
                <a:tailEnd/>
              </a:ln>
            </p:spPr>
          </p:pic>
        </p:grpSp>
        <p:grpSp>
          <p:nvGrpSpPr>
            <p:cNvPr id="20" name="Group 360"/>
            <p:cNvGrpSpPr>
              <a:grpSpLocks/>
            </p:cNvGrpSpPr>
            <p:nvPr/>
          </p:nvGrpSpPr>
          <p:grpSpPr bwMode="auto">
            <a:xfrm>
              <a:off x="2445" y="1893"/>
              <a:ext cx="866" cy="395"/>
              <a:chOff x="3881478" y="4252835"/>
              <a:chExt cx="1374024" cy="627623"/>
            </a:xfrm>
          </p:grpSpPr>
          <p:grpSp>
            <p:nvGrpSpPr>
              <p:cNvPr id="21" name="Group 306"/>
              <p:cNvGrpSpPr>
                <a:grpSpLocks/>
              </p:cNvGrpSpPr>
              <p:nvPr/>
            </p:nvGrpSpPr>
            <p:grpSpPr bwMode="auto">
              <a:xfrm>
                <a:off x="3951950" y="4252835"/>
                <a:ext cx="1225235" cy="627623"/>
                <a:chOff x="230086" y="3877702"/>
                <a:chExt cx="1161502" cy="349518"/>
              </a:xfrm>
            </p:grpSpPr>
            <p:sp>
              <p:nvSpPr>
                <p:cNvPr id="41001" name="Rectangle 237"/>
                <p:cNvSpPr>
                  <a:spLocks noChangeArrowheads="1"/>
                </p:cNvSpPr>
                <p:nvPr/>
              </p:nvSpPr>
              <p:spPr bwMode="auto">
                <a:xfrm>
                  <a:off x="230086" y="3877702"/>
                  <a:ext cx="1161502" cy="349518"/>
                </a:xfrm>
                <a:prstGeom prst="rect">
                  <a:avLst/>
                </a:prstGeom>
                <a:gradFill rotWithShape="1">
                  <a:gsLst>
                    <a:gs pos="0">
                      <a:srgbClr val="68B442"/>
                    </a:gs>
                    <a:gs pos="100000">
                      <a:srgbClr val="497E2E"/>
                    </a:gs>
                  </a:gsLst>
                  <a:lin ang="5400000" scaled="1"/>
                </a:gradFill>
                <a:ln w="9525">
                  <a:noFill/>
                  <a:miter lim="800000"/>
                  <a:headEnd/>
                  <a:tailEnd/>
                </a:ln>
              </p:spPr>
              <p:txBody>
                <a:bodyPr wrap="none" anchor="ctr"/>
                <a:lstStyle/>
                <a:p>
                  <a:endParaRPr lang="en-US" sz="1000" b="1">
                    <a:solidFill>
                      <a:srgbClr val="FFFFFF"/>
                    </a:solidFill>
                  </a:endParaRPr>
                </a:p>
              </p:txBody>
            </p:sp>
            <p:pic>
              <p:nvPicPr>
                <p:cNvPr id="41002" name="Rectangle 13"/>
                <p:cNvPicPr>
                  <a:picLocks noChangeArrowheads="1"/>
                </p:cNvPicPr>
                <p:nvPr/>
              </p:nvPicPr>
              <p:blipFill>
                <a:blip r:embed="rId6" cstate="print"/>
                <a:srcRect/>
                <a:stretch>
                  <a:fillRect/>
                </a:stretch>
              </p:blipFill>
              <p:spPr bwMode="auto">
                <a:xfrm>
                  <a:off x="244021" y="3893871"/>
                  <a:ext cx="1133632" cy="317179"/>
                </a:xfrm>
                <a:prstGeom prst="rect">
                  <a:avLst/>
                </a:prstGeom>
                <a:noFill/>
                <a:ln w="15875">
                  <a:noFill/>
                  <a:prstDash val="sysDash"/>
                  <a:miter lim="800000"/>
                  <a:headEnd/>
                  <a:tailEnd/>
                </a:ln>
              </p:spPr>
            </p:pic>
          </p:grpSp>
          <p:sp>
            <p:nvSpPr>
              <p:cNvPr id="41000" name="Rectangle 652"/>
              <p:cNvSpPr>
                <a:spLocks noChangeArrowheads="1"/>
              </p:cNvSpPr>
              <p:nvPr/>
            </p:nvSpPr>
            <p:spPr bwMode="auto">
              <a:xfrm>
                <a:off x="3881478" y="4427616"/>
                <a:ext cx="1374024" cy="332696"/>
              </a:xfrm>
              <a:prstGeom prst="rect">
                <a:avLst/>
              </a:prstGeom>
              <a:noFill/>
              <a:ln w="9525">
                <a:noFill/>
                <a:miter lim="800000"/>
                <a:headEnd/>
                <a:tailEnd/>
              </a:ln>
            </p:spPr>
            <p:txBody>
              <a:bodyPr>
                <a:spAutoFit/>
              </a:bodyPr>
              <a:lstStyle/>
              <a:p>
                <a:pPr algn="ctr"/>
                <a:r>
                  <a:rPr lang="en-US" sz="1200">
                    <a:solidFill>
                      <a:srgbClr val="FFFFFF"/>
                    </a:solidFill>
                  </a:rPr>
                  <a:t>Messaging</a:t>
                </a:r>
              </a:p>
            </p:txBody>
          </p:sp>
        </p:gr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8" descr="09_43_Text_Video.png"/>
          <p:cNvPicPr>
            <a:picLocks noChangeAspect="1"/>
          </p:cNvPicPr>
          <p:nvPr/>
        </p:nvPicPr>
        <p:blipFill>
          <a:blip r:embed="rId3" cstate="print"/>
          <a:srcRect/>
          <a:stretch>
            <a:fillRect/>
          </a:stretch>
        </p:blipFill>
        <p:spPr bwMode="auto">
          <a:xfrm>
            <a:off x="1905000" y="2324100"/>
            <a:ext cx="4953000" cy="126470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86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5800" y="38100"/>
            <a:ext cx="7833707" cy="56007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047875" y="685800"/>
            <a:ext cx="5048250" cy="43434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2819400" y="1485900"/>
            <a:ext cx="5124450" cy="3657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ct_2006_Cisco White Template">
  <a:themeElements>
    <a:clrScheme name="Oct_2006_Cisco White Template 3">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Oct_2006_Cisco White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
      <a:clrScheme name="Oct_2006_Cisco White Template 2">
        <a:dk1>
          <a:srgbClr val="000000"/>
        </a:dk1>
        <a:lt1>
          <a:srgbClr val="FFFFFF"/>
        </a:lt1>
        <a:dk2>
          <a:srgbClr val="000000"/>
        </a:dk2>
        <a:lt2>
          <a:srgbClr val="0183B7"/>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
      <a:clrScheme name="Oct_2006_Cisco White Template 3">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sco Black">
  <a:themeElements>
    <a:clrScheme name="Cisco Black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fontScheme name="Cisco Blac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sco Black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06_Title/Bullet_Cisco Black Temp">
  <a:themeElements>
    <a:clrScheme name="2006_Title/Bullet_Cisco Black Temp 2">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FFFFF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
      <a:clrScheme name="2006_Title/Bullet_Cisco Black Temp 2">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FFFFF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42334</TotalTime>
  <Words>453</Words>
  <Application>Microsoft Office PowerPoint</Application>
  <PresentationFormat>On-screen Show (16:10)</PresentationFormat>
  <Paragraphs>88</Paragraphs>
  <Slides>7</Slides>
  <Notes>6</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Oct_2006_Cisco White Template</vt:lpstr>
      <vt:lpstr>Cisco Black</vt:lpstr>
      <vt:lpstr>2006_Title/Bullet_Cisco Black Temp</vt:lpstr>
      <vt:lpstr>Slide 1</vt:lpstr>
      <vt:lpstr>The Public Sector Challenge…</vt:lpstr>
      <vt:lpstr>Slide 3</vt:lpstr>
      <vt:lpstr>Cisco Collaboration Portfolio</vt:lpstr>
      <vt:lpstr>Slide 5</vt:lpstr>
      <vt:lpstr>Slide 6</vt:lpstr>
      <vt:lpstr>Slide 7</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Enterprise Social Software</dc:title>
  <dc:creator>Cisco Systems, Inc.</dc:creator>
  <cp:lastModifiedBy>CollabStudio</cp:lastModifiedBy>
  <cp:revision>209</cp:revision>
  <dcterms:created xsi:type="dcterms:W3CDTF">2009-11-02T13:58:50Z</dcterms:created>
  <dcterms:modified xsi:type="dcterms:W3CDTF">2010-05-21T07:54:07Z</dcterms:modified>
</cp:coreProperties>
</file>