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85" r:id="rId1"/>
    <p:sldMasterId id="2147485211" r:id="rId2"/>
    <p:sldMasterId id="2147485233" r:id="rId3"/>
  </p:sldMasterIdLst>
  <p:notesMasterIdLst>
    <p:notesMasterId r:id="rId24"/>
  </p:notesMasterIdLst>
  <p:handoutMasterIdLst>
    <p:handoutMasterId r:id="rId25"/>
  </p:handoutMasterIdLst>
  <p:sldIdLst>
    <p:sldId id="1006" r:id="rId4"/>
    <p:sldId id="792" r:id="rId5"/>
    <p:sldId id="982" r:id="rId6"/>
    <p:sldId id="993" r:id="rId7"/>
    <p:sldId id="973" r:id="rId8"/>
    <p:sldId id="978" r:id="rId9"/>
    <p:sldId id="994" r:id="rId10"/>
    <p:sldId id="983" r:id="rId11"/>
    <p:sldId id="996" r:id="rId12"/>
    <p:sldId id="997" r:id="rId13"/>
    <p:sldId id="998" r:id="rId14"/>
    <p:sldId id="999" r:id="rId15"/>
    <p:sldId id="985" r:id="rId16"/>
    <p:sldId id="1000" r:id="rId17"/>
    <p:sldId id="1001" r:id="rId18"/>
    <p:sldId id="1002" r:id="rId19"/>
    <p:sldId id="1004" r:id="rId20"/>
    <p:sldId id="1005" r:id="rId21"/>
    <p:sldId id="945" r:id="rId22"/>
    <p:sldId id="944" r:id="rId23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0D5"/>
    <a:srgbClr val="7F44C6"/>
    <a:srgbClr val="7FA861"/>
    <a:srgbClr val="0183B7"/>
    <a:srgbClr val="68B442"/>
    <a:srgbClr val="FFFF00"/>
    <a:srgbClr val="83A2CF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047" autoAdjust="0"/>
    <p:restoredTop sz="89228" autoAdjust="0"/>
  </p:normalViewPr>
  <p:slideViewPr>
    <p:cSldViewPr>
      <p:cViewPr>
        <p:scale>
          <a:sx n="70" d="100"/>
          <a:sy n="70" d="100"/>
        </p:scale>
        <p:origin x="-1248" y="132"/>
      </p:cViewPr>
      <p:guideLst>
        <p:guide orient="horz" pos="480"/>
        <p:guide orient="horz" pos="528"/>
        <p:guide pos="2994"/>
        <p:guide pos="2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186" y="-108"/>
      </p:cViewPr>
      <p:guideLst>
        <p:guide orient="horz" pos="2924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7ADE18-66A6-4717-93F8-303EF00EF4A1}" type="datetimeFigureOut">
              <a:rPr lang="en-US"/>
              <a:pPr>
                <a:defRPr/>
              </a:pPr>
              <a:t>5/20/2010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A5D4977-438D-4A8E-95D6-30EADB450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18563F-6747-4B96-94B1-7CC80303BBAC}" type="datetimeFigureOut">
              <a:rPr lang="en-US"/>
              <a:pPr>
                <a:defRPr/>
              </a:pPr>
              <a:t>5/20/2010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5" tIns="46472" rIns="92945" bIns="4647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0075"/>
            <a:ext cx="5597525" cy="4176713"/>
          </a:xfrm>
          <a:prstGeom prst="rect">
            <a:avLst/>
          </a:prstGeom>
        </p:spPr>
        <p:txBody>
          <a:bodyPr vert="horz" lIns="92945" tIns="46472" rIns="92945" bIns="4647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2945" tIns="46472" rIns="92945" bIns="4647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42750E-EE98-4746-968C-1B8D0CD77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7B1FB-46D2-4399-9009-41BAF8B566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smtClean="0">
              <a:cs typeface="宋体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Community Exchange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1FD018-FFCF-4FDA-B16A-B523FF9EBD7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0C6423-D921-4524-ACE1-42D879FCD24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3AAA6B-3657-40AB-B178-3C95BB126B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8A630-6989-42E1-A211-6727B10B2F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91830D-B524-46E1-B8C4-01F10645415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25" y="246063"/>
            <a:ext cx="3690938" cy="2768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813" y="4481513"/>
            <a:ext cx="6111875" cy="46513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u="sng" smtClean="0">
                <a:latin typeface="Arial" charset="0"/>
              </a:rPr>
              <a:t>Transition</a:t>
            </a:r>
            <a:r>
              <a:rPr lang="en-US" smtClean="0">
                <a:latin typeface="Arial" charset="0"/>
              </a:rPr>
              <a:t>: What’s different, what’s driving these changes?  Much of it … being driven by the global network … everything is becoming connected</a:t>
            </a:r>
          </a:p>
          <a:p>
            <a:r>
              <a:rPr lang="en-US" smtClean="0">
                <a:latin typeface="Arial" charset="0"/>
              </a:rPr>
              <a:t>In 2001… 300 million devices connected… </a:t>
            </a:r>
          </a:p>
          <a:p>
            <a:pPr lvl="1"/>
            <a:r>
              <a:rPr lang="en-US" smtClean="0">
                <a:latin typeface="Arial" charset="0"/>
              </a:rPr>
              <a:t>Primarily what you’d expect… computers, cell phones, PDAs</a:t>
            </a:r>
          </a:p>
          <a:p>
            <a:r>
              <a:rPr lang="en-US" smtClean="0">
                <a:latin typeface="Arial" charset="0"/>
              </a:rPr>
              <a:t>By 2010, in just two years… predicted that 14 </a:t>
            </a:r>
            <a:r>
              <a:rPr lang="en-US" u="sng" smtClean="0">
                <a:latin typeface="Arial" charset="0"/>
              </a:rPr>
              <a:t>billion</a:t>
            </a:r>
            <a:r>
              <a:rPr lang="en-US" smtClean="0">
                <a:latin typeface="Arial" charset="0"/>
              </a:rPr>
              <a:t> things will be connected</a:t>
            </a:r>
          </a:p>
          <a:p>
            <a:pPr lvl="1"/>
            <a:r>
              <a:rPr lang="en-US" smtClean="0">
                <a:latin typeface="Arial" charset="0"/>
              </a:rPr>
              <a:t>Not just talking cell phones anymore…</a:t>
            </a:r>
          </a:p>
          <a:p>
            <a:pPr lvl="1"/>
            <a:r>
              <a:rPr lang="en-US" smtClean="0">
                <a:latin typeface="Arial" charset="0"/>
              </a:rPr>
              <a:t>Cars, buildings, security cameras … toilets (nutrition example)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E01784-C194-4FF5-A5B3-0FD573875BE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91B497-C51C-4855-8ABF-1461DC8DED85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4408488"/>
            <a:ext cx="5600700" cy="41798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3963988" y="8816975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4" tIns="46582" rIns="93164" bIns="46582" anchor="b"/>
          <a:lstStyle/>
          <a:p>
            <a:pPr algn="r" defTabSz="931863"/>
            <a:fld id="{1B54C718-8058-4302-B4C4-F64B992AA2FF}" type="slidenum">
              <a:rPr lang="en-US" sz="1200">
                <a:solidFill>
                  <a:srgbClr val="000000"/>
                </a:solidFill>
                <a:cs typeface="Arial" charset="0"/>
              </a:rPr>
              <a:pPr algn="r" defTabSz="931863"/>
              <a:t>10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0088" y="4410075"/>
            <a:ext cx="5597525" cy="4178300"/>
          </a:xfrm>
          <a:noFill/>
        </p:spPr>
        <p:txBody>
          <a:bodyPr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defTabSz="881063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304800"/>
            <a:ext cx="2035175" cy="479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304800"/>
            <a:ext cx="5957887" cy="479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5"/>
          <p:cNvSpPr>
            <a:spLocks noChangeArrowheads="1"/>
          </p:cNvSpPr>
          <p:nvPr/>
        </p:nvSpPr>
        <p:spPr bwMode="white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  <a:ea typeface="ＭＳ Ｐゴシック" pitchFamily="-107" charset="-128"/>
              </a:rPr>
              <a:t>© 2009 Cisco Systems, Inc. All rights reserved.</a:t>
            </a:r>
          </a:p>
        </p:txBody>
      </p:sp>
      <p:sp>
        <p:nvSpPr>
          <p:cNvPr id="3" name="Rectangle 336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  <a:ea typeface="ＭＳ Ｐゴシック" pitchFamily="-107" charset="-128"/>
              </a:rPr>
              <a:t>Cisco Confidential</a:t>
            </a:r>
          </a:p>
        </p:txBody>
      </p:sp>
      <p:sp>
        <p:nvSpPr>
          <p:cNvPr id="4" name="Rectangle 337"/>
          <p:cNvSpPr>
            <a:spLocks noChangeArrowheads="1"/>
          </p:cNvSpPr>
          <p:nvPr/>
        </p:nvSpPr>
        <p:spPr bwMode="white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  <a:ea typeface="ＭＳ Ｐゴシック" pitchFamily="-107" charset="-128"/>
              </a:rPr>
              <a:t>Presentation_ID</a:t>
            </a:r>
          </a:p>
        </p:txBody>
      </p:sp>
      <p:sp>
        <p:nvSpPr>
          <p:cNvPr id="5" name="Rectangle 338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fld id="{9F1AB49C-4F36-4FDF-8F9A-F6D7464ECC39}" type="slidenum">
              <a:rPr lang="en-US" sz="1000">
                <a:solidFill>
                  <a:srgbClr val="777777"/>
                </a:solidFill>
                <a:latin typeface="Arial" pitchFamily="34" charset="0"/>
                <a:ea typeface="ＭＳ Ｐゴシック" pitchFamily="-107" charset="-128"/>
              </a:rPr>
              <a:pPr algn="r" defTabSz="814388" eaLnBrk="0" hangingPunct="0">
                <a:defRPr/>
              </a:pPr>
              <a:t>‹#›</a:t>
            </a:fld>
            <a:endParaRPr lang="en-US" sz="1000">
              <a:solidFill>
                <a:srgbClr val="777777"/>
              </a:solidFill>
              <a:latin typeface="Arial" pitchFamily="34" charset="0"/>
              <a:ea typeface="ＭＳ Ｐゴシック" pitchFamily="-107" charset="-128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1524000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524000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304800"/>
            <a:ext cx="2035175" cy="479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304800"/>
            <a:ext cx="5957887" cy="479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5"/>
          <p:cNvSpPr>
            <a:spLocks noChangeArrowheads="1"/>
          </p:cNvSpPr>
          <p:nvPr/>
        </p:nvSpPr>
        <p:spPr bwMode="auto">
          <a:xfrm rot="16200000">
            <a:off x="3200400" y="-1600200"/>
            <a:ext cx="2743200" cy="9144000"/>
          </a:xfrm>
          <a:prstGeom prst="rect">
            <a:avLst/>
          </a:prstGeom>
          <a:solidFill>
            <a:srgbClr val="0183B7"/>
          </a:solidFill>
          <a:ln w="9525">
            <a:noFill/>
            <a:miter lim="800000"/>
            <a:headEnd/>
            <a:tailEnd/>
          </a:ln>
        </p:spPr>
        <p:txBody>
          <a:bodyPr vert="eaVert" wrap="none" lIns="73025" tIns="36512" rIns="73025" bIns="36512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5" name="Group 324"/>
          <p:cNvGrpSpPr>
            <a:grpSpLocks/>
          </p:cNvGrpSpPr>
          <p:nvPr/>
        </p:nvGrpSpPr>
        <p:grpSpPr bwMode="auto">
          <a:xfrm>
            <a:off x="609600" y="525463"/>
            <a:ext cx="1447800" cy="769937"/>
            <a:chOff x="384" y="331"/>
            <a:chExt cx="912" cy="485"/>
          </a:xfrm>
        </p:grpSpPr>
        <p:sp>
          <p:nvSpPr>
            <p:cNvPr id="6" name="AutoShape 284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  <a:latin typeface="Arial" pitchFamily="-65" charset="0"/>
              </a:endParaRPr>
            </a:p>
          </p:txBody>
        </p:sp>
        <p:sp>
          <p:nvSpPr>
            <p:cNvPr id="7" name="Rectangle 285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286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287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88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89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90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291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292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93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294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Freeform 295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296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297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298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ectangle 335"/>
          <p:cNvSpPr>
            <a:spLocks noChangeArrowheads="1"/>
          </p:cNvSpPr>
          <p:nvPr userDrawn="1"/>
        </p:nvSpPr>
        <p:spPr bwMode="white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© 2010 Cisco Systems, Inc. All rights reserved.</a:t>
            </a:r>
          </a:p>
        </p:txBody>
      </p:sp>
      <p:sp>
        <p:nvSpPr>
          <p:cNvPr id="22" name="Rectangle 336"/>
          <p:cNvSpPr>
            <a:spLocks noChangeArrowheads="1"/>
          </p:cNvSpPr>
          <p:nvPr userDrawn="1"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r>
              <a:rPr lang="en-US" sz="700" dirty="0">
                <a:solidFill>
                  <a:srgbClr val="777777"/>
                </a:solidFill>
              </a:rPr>
              <a:t>Cisco Confidential</a:t>
            </a:r>
          </a:p>
        </p:txBody>
      </p:sp>
      <p:sp>
        <p:nvSpPr>
          <p:cNvPr id="23" name="Rectangle 338"/>
          <p:cNvSpPr>
            <a:spLocks noChangeArrowheads="1"/>
          </p:cNvSpPr>
          <p:nvPr userDrawn="1"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fld id="{0A2B3C03-6BFB-4E89-AFE4-1F5C62402DA5}" type="slidenum">
              <a:rPr lang="en-US" sz="1000">
                <a:solidFill>
                  <a:srgbClr val="777777"/>
                </a:solidFill>
              </a:rPr>
              <a:pPr algn="r" defTabSz="814388" eaLnBrk="0" hangingPunct="0">
                <a:defRPr/>
              </a:pPr>
              <a:t>‹#›</a:t>
            </a:fld>
            <a:endParaRPr lang="en-US" sz="1000" dirty="0">
              <a:solidFill>
                <a:srgbClr val="777777"/>
              </a:solidFill>
            </a:endParaRPr>
          </a:p>
        </p:txBody>
      </p:sp>
      <p:pic>
        <p:nvPicPr>
          <p:cNvPr id="24" name="Picture 25" descr="shutterstock_34870690"/>
          <p:cNvPicPr>
            <a:picLocks noChangeAspect="1" noChangeArrowheads="1"/>
          </p:cNvPicPr>
          <p:nvPr userDrawn="1"/>
        </p:nvPicPr>
        <p:blipFill>
          <a:blip r:embed="rId2"/>
          <a:srcRect t="5934"/>
          <a:stretch>
            <a:fillRect/>
          </a:stretch>
        </p:blipFill>
        <p:spPr bwMode="auto">
          <a:xfrm>
            <a:off x="4752975" y="1600200"/>
            <a:ext cx="4391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6314"/>
          <p:cNvSpPr>
            <a:spLocks noChangeArrowheads="1"/>
          </p:cNvSpPr>
          <p:nvPr userDrawn="1"/>
        </p:nvSpPr>
        <p:spPr bwMode="white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Presentation_ID</a:t>
            </a:r>
          </a:p>
        </p:txBody>
      </p:sp>
      <p:sp>
        <p:nvSpPr>
          <p:cNvPr id="369873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650875" y="2557463"/>
            <a:ext cx="3692525" cy="830262"/>
          </a:xfrm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9874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650875" y="4733925"/>
            <a:ext cx="6940550" cy="41910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-65" charset="2"/>
              <a:buNone/>
              <a:defRPr sz="2000" b="1">
                <a:solidFill>
                  <a:srgbClr val="C0C0C4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5"/>
          <p:cNvSpPr>
            <a:spLocks noChangeArrowheads="1"/>
          </p:cNvSpPr>
          <p:nvPr/>
        </p:nvSpPr>
        <p:spPr bwMode="white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© 2009 Cisco Systems, Inc. All rights reserved.</a:t>
            </a:r>
          </a:p>
        </p:txBody>
      </p:sp>
      <p:sp>
        <p:nvSpPr>
          <p:cNvPr id="3" name="Rectangle 336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Cisco Confidential</a:t>
            </a:r>
          </a:p>
        </p:txBody>
      </p:sp>
      <p:sp>
        <p:nvSpPr>
          <p:cNvPr id="4" name="Rectangle 337"/>
          <p:cNvSpPr>
            <a:spLocks noChangeArrowheads="1"/>
          </p:cNvSpPr>
          <p:nvPr/>
        </p:nvSpPr>
        <p:spPr bwMode="white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Presentation_ID</a:t>
            </a:r>
          </a:p>
        </p:txBody>
      </p:sp>
      <p:sp>
        <p:nvSpPr>
          <p:cNvPr id="5" name="Rectangle 338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fld id="{E511F970-3FEA-4AFA-B8BF-10F59A68E876}" type="slidenum">
              <a:rPr lang="en-US" sz="1000">
                <a:solidFill>
                  <a:srgbClr val="777777"/>
                </a:solidFill>
                <a:latin typeface="Arial" pitchFamily="34" charset="0"/>
              </a:rPr>
              <a:pPr algn="r" defTabSz="814388" eaLnBrk="0" hangingPunct="0">
                <a:defRPr/>
              </a:pPr>
              <a:t>‹#›</a:t>
            </a:fld>
            <a:endParaRPr lang="en-US" sz="1000">
              <a:solidFill>
                <a:srgbClr val="777777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1524000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524000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304800"/>
            <a:ext cx="81454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4000"/>
            <a:ext cx="7940675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808" name="Rectangle 6312"/>
          <p:cNvSpPr>
            <a:spLocks noChangeArrowheads="1"/>
          </p:cNvSpPr>
          <p:nvPr/>
        </p:nvSpPr>
        <p:spPr bwMode="white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</a:rPr>
              <a:t>© 2010 Cisco Systems, Inc. All rights reserved.</a:t>
            </a:r>
          </a:p>
        </p:txBody>
      </p:sp>
      <p:sp>
        <p:nvSpPr>
          <p:cNvPr id="368809" name="Rectangle 6313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Cisco Confidential</a:t>
            </a:r>
          </a:p>
        </p:txBody>
      </p:sp>
      <p:sp>
        <p:nvSpPr>
          <p:cNvPr id="368810" name="Rectangle 6314"/>
          <p:cNvSpPr>
            <a:spLocks noChangeArrowheads="1"/>
          </p:cNvSpPr>
          <p:nvPr/>
        </p:nvSpPr>
        <p:spPr bwMode="white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Presentation_ID</a:t>
            </a:r>
          </a:p>
        </p:txBody>
      </p:sp>
      <p:sp>
        <p:nvSpPr>
          <p:cNvPr id="368811" name="Rectangle 6315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fld id="{16546E55-55C1-4B85-94C3-F33135BC3477}" type="slidenum">
              <a:rPr lang="en-US" sz="1000">
                <a:solidFill>
                  <a:srgbClr val="777777"/>
                </a:solidFill>
                <a:latin typeface="Arial" pitchFamily="34" charset="0"/>
              </a:rPr>
              <a:pPr algn="r" defTabSz="814388" eaLnBrk="0" hangingPunct="0">
                <a:defRPr/>
              </a:pPr>
              <a:t>‹#›</a:t>
            </a:fld>
            <a:endParaRPr lang="en-US" sz="1000">
              <a:solidFill>
                <a:srgbClr val="777777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46" r:id="rId1"/>
    <p:sldLayoutId id="2147485245" r:id="rId2"/>
    <p:sldLayoutId id="2147485244" r:id="rId3"/>
    <p:sldLayoutId id="2147485243" r:id="rId4"/>
    <p:sldLayoutId id="2147485242" r:id="rId5"/>
    <p:sldLayoutId id="2147485241" r:id="rId6"/>
    <p:sldLayoutId id="2147485240" r:id="rId7"/>
    <p:sldLayoutId id="2147485239" r:id="rId8"/>
    <p:sldLayoutId id="2147485238" r:id="rId9"/>
    <p:sldLayoutId id="2147485237" r:id="rId10"/>
    <p:sldLayoutId id="214748525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914400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0621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304800"/>
            <a:ext cx="81454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68774" name="Rectangle 6278"/>
          <p:cNvSpPr>
            <a:spLocks noChangeArrowheads="1"/>
          </p:cNvSpPr>
          <p:nvPr/>
        </p:nvSpPr>
        <p:spPr bwMode="auto">
          <a:xfrm>
            <a:off x="0" y="0"/>
            <a:ext cx="9144000" cy="177800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2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316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4000"/>
            <a:ext cx="7940675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808" name="Rectangle 6312"/>
          <p:cNvSpPr>
            <a:spLocks noChangeArrowheads="1"/>
          </p:cNvSpPr>
          <p:nvPr/>
        </p:nvSpPr>
        <p:spPr bwMode="white">
          <a:xfrm>
            <a:off x="1150938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 anchorCtr="1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</a:rPr>
              <a:t>© 2010 Cisco Systems, Inc. All rights reserved.</a:t>
            </a:r>
          </a:p>
        </p:txBody>
      </p:sp>
      <p:sp>
        <p:nvSpPr>
          <p:cNvPr id="368809" name="Rectangle 6313"/>
          <p:cNvSpPr>
            <a:spLocks noChangeArrowheads="1"/>
          </p:cNvSpPr>
          <p:nvPr/>
        </p:nvSpPr>
        <p:spPr bwMode="auto">
          <a:xfrm>
            <a:off x="3173413" y="6672263"/>
            <a:ext cx="87788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Cisco Confidential</a:t>
            </a:r>
          </a:p>
        </p:txBody>
      </p:sp>
      <p:sp>
        <p:nvSpPr>
          <p:cNvPr id="368810" name="Rectangle 6314"/>
          <p:cNvSpPr>
            <a:spLocks noChangeArrowheads="1"/>
          </p:cNvSpPr>
          <p:nvPr/>
        </p:nvSpPr>
        <p:spPr bwMode="white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124" tIns="41061" rIns="82124" bIns="41061" anchor="b">
            <a:spAutoFit/>
          </a:bodyPr>
          <a:lstStyle/>
          <a:p>
            <a:pPr defTabSz="814388" eaLnBrk="0" hangingPunct="0">
              <a:defRPr/>
            </a:pPr>
            <a:r>
              <a:rPr lang="en-US" sz="700">
                <a:solidFill>
                  <a:srgbClr val="777777"/>
                </a:solidFill>
                <a:latin typeface="Arial" pitchFamily="34" charset="0"/>
              </a:rPr>
              <a:t>Presentation_ID</a:t>
            </a:r>
          </a:p>
        </p:txBody>
      </p:sp>
      <p:sp>
        <p:nvSpPr>
          <p:cNvPr id="368811" name="Rectangle 6315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hangingPunct="0">
              <a:defRPr/>
            </a:pPr>
            <a:fld id="{2CC93F56-4EFF-42CE-8016-50455F2EEE81}" type="slidenum">
              <a:rPr lang="en-US" sz="1000">
                <a:solidFill>
                  <a:srgbClr val="777777"/>
                </a:solidFill>
                <a:latin typeface="Arial" pitchFamily="34" charset="0"/>
              </a:rPr>
              <a:pPr algn="r" defTabSz="814388" eaLnBrk="0" hangingPunct="0">
                <a:defRPr/>
              </a:pPr>
              <a:t>‹#›</a:t>
            </a:fld>
            <a:endParaRPr lang="en-US" sz="1000">
              <a:solidFill>
                <a:srgbClr val="777777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57" r:id="rId1"/>
    <p:sldLayoutId id="2147485256" r:id="rId2"/>
    <p:sldLayoutId id="2147485255" r:id="rId3"/>
    <p:sldLayoutId id="2147485254" r:id="rId4"/>
    <p:sldLayoutId id="2147485253" r:id="rId5"/>
    <p:sldLayoutId id="2147485252" r:id="rId6"/>
    <p:sldLayoutId id="2147485251" r:id="rId7"/>
    <p:sldLayoutId id="2147485250" r:id="rId8"/>
    <p:sldLayoutId id="2147485249" r:id="rId9"/>
    <p:sldLayoutId id="2147485248" r:id="rId10"/>
    <p:sldLayoutId id="2147485247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accent1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914400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062163" indent="223838" algn="l" defTabSz="814388" rtl="0" fontAlgn="base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indent="223838" algn="l" defTabSz="814388" rtl="0" fontAlgn="base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indent="223838" algn="l" defTabSz="814388" rtl="0" fontAlgn="base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indent="223838" algn="l" defTabSz="814388" rtl="0" fontAlgn="base">
        <a:lnSpc>
          <a:spcPct val="95000"/>
        </a:lnSpc>
        <a:spcBef>
          <a:spcPct val="5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304800"/>
            <a:ext cx="814546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25603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1524000"/>
            <a:ext cx="79406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59" r:id="rId1"/>
    <p:sldLayoutId id="2147485260" r:id="rId2"/>
  </p:sldLayoutIdLst>
  <p:transition spd="med">
    <p:wipe dir="r"/>
  </p:transition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MS PGothic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MS PGothic" pitchFamily="34" charset="-128"/>
          <a:cs typeface="MS PGothic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MS PGothic" pitchFamily="34" charset="-128"/>
          <a:cs typeface="MS PGothic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MS PGothic" pitchFamily="34" charset="-128"/>
          <a:cs typeface="MS PGothic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MS PGothic" pitchFamily="34" charset="-128"/>
          <a:cs typeface="MS PGothic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tx2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Arial" pitchFamily="34" charset="0"/>
          <a:ea typeface="+mn-ea"/>
          <a:cs typeface="MS PGothic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Arial" pitchFamily="34" charset="0"/>
          <a:ea typeface="+mn-ea"/>
          <a:cs typeface="MS PGothic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Arial" pitchFamily="34" charset="0"/>
          <a:ea typeface="+mn-ea"/>
          <a:cs typeface="MS PGothic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Arial" pitchFamily="34" charset="0"/>
          <a:ea typeface="+mn-ea"/>
          <a:cs typeface="MS PGothic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Arial" pitchFamily="34" charset="0"/>
          <a:ea typeface="+mn-ea"/>
          <a:cs typeface="MS PGothic"/>
        </a:defRPr>
      </a:lvl5pPr>
      <a:lvl6pPr marL="20621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5193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29765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4337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image" Target="../media/image68.jpeg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3.jpeg"/><Relationship Id="rId1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79.jpeg"/><Relationship Id="rId10" Type="http://schemas.openxmlformats.org/officeDocument/2006/relationships/image" Target="../media/image82.jpeg"/><Relationship Id="rId4" Type="http://schemas.openxmlformats.org/officeDocument/2006/relationships/image" Target="../media/image78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5" descr="C:\Documents and Settings\Anir\Desktop\slide8_brigh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 bwMode="auto">
          <a:xfrm rot="10800000">
            <a:off x="4237038" y="5521325"/>
            <a:ext cx="4906962" cy="1093788"/>
          </a:xfrm>
          <a:prstGeom prst="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 dirty="0">
              <a:solidFill>
                <a:srgbClr val="80808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90500" y="3733800"/>
            <a:ext cx="8680450" cy="1631950"/>
          </a:xfrm>
          <a:prstGeom prst="roundRect">
            <a:avLst/>
          </a:prstGeom>
          <a:solidFill>
            <a:srgbClr val="0183B7">
              <a:alpha val="80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 dirty="0">
              <a:solidFill>
                <a:srgbClr val="80808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496" y="3733800"/>
            <a:ext cx="8126572" cy="16712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254000" dist="38100" dir="8100000" sx="100500" sy="100500" algn="tr" rotWithShape="0">
                    <a:prstClr val="black">
                      <a:alpha val="77000"/>
                    </a:prstClr>
                  </a:outerShdw>
                </a:effectLst>
                <a:latin typeface="Arial" pitchFamily="34" charset="0"/>
              </a:rPr>
              <a:t> </a:t>
            </a:r>
            <a:r>
              <a:rPr lang="en-US" sz="3400" dirty="0">
                <a:ln>
                  <a:solidFill>
                    <a:srgbClr val="FF9900"/>
                  </a:solidFill>
                </a:ln>
                <a:solidFill>
                  <a:srgbClr val="FFFF00"/>
                </a:solidFill>
                <a:effectLst>
                  <a:outerShdw blurRad="254000" dist="38100" dir="8100000" sx="100500" sy="100500" algn="tr" rotWithShape="0">
                    <a:prstClr val="black">
                      <a:alpha val="77000"/>
                    </a:prstClr>
                  </a:outerShdw>
                </a:effectLst>
                <a:latin typeface="+mj-lt"/>
                <a:ea typeface="+mj-ea"/>
                <a:cs typeface="+mj-cs"/>
              </a:rPr>
              <a:t>Driving Social Innovations Towards An Innovation Society:</a:t>
            </a:r>
          </a:p>
          <a:p>
            <a:pPr algn="r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800" b="1" dirty="0">
                <a:ln>
                  <a:solidFill>
                    <a:srgbClr val="FF9900"/>
                  </a:solidFill>
                </a:ln>
                <a:solidFill>
                  <a:srgbClr val="FFFF00"/>
                </a:solidFill>
                <a:effectLst>
                  <a:outerShdw blurRad="254000" dist="38100" dir="8100000" sx="100500" sy="100500" algn="tr" rotWithShape="0">
                    <a:prstClr val="black">
                      <a:alpha val="77000"/>
                    </a:prstClr>
                  </a:outerShdw>
                </a:effectLst>
                <a:latin typeface="+mj-lt"/>
                <a:ea typeface="+mj-ea"/>
                <a:cs typeface="+mj-cs"/>
              </a:rPr>
              <a:t>Smart+Connected Communities</a:t>
            </a:r>
            <a:endParaRPr lang="en-US" sz="4200" b="1" dirty="0">
              <a:ln>
                <a:solidFill>
                  <a:srgbClr val="FF9900"/>
                </a:solidFill>
              </a:ln>
              <a:solidFill>
                <a:srgbClr val="FFFF00"/>
              </a:solidFill>
              <a:effectLst>
                <a:outerShdw blurRad="254000" dist="38100" dir="8100000" sx="100500" sy="100500" algn="tr" rotWithShape="0">
                  <a:prstClr val="black">
                    <a:alpha val="77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3388" y="5529264"/>
            <a:ext cx="4243387" cy="11172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Anil Menon</a:t>
            </a:r>
          </a:p>
          <a:p>
            <a:pPr>
              <a:lnSpc>
                <a:spcPct val="90000"/>
              </a:lnSpc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President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Globalisation and Smart+Connected Communities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4" descr="34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ounded Rectangle 75"/>
          <p:cNvSpPr/>
          <p:nvPr/>
        </p:nvSpPr>
        <p:spPr bwMode="auto">
          <a:xfrm>
            <a:off x="214313" y="185738"/>
            <a:ext cx="8694737" cy="474662"/>
          </a:xfrm>
          <a:prstGeom prst="roundRect">
            <a:avLst/>
          </a:prstGeom>
          <a:solidFill>
            <a:srgbClr val="99CC00">
              <a:alpha val="50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 dirty="0">
              <a:solidFill>
                <a:srgbClr val="808080"/>
              </a:solidFill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255588" y="965200"/>
            <a:ext cx="9194800" cy="5762625"/>
            <a:chOff x="255588" y="965716"/>
            <a:chExt cx="9194720" cy="5761372"/>
          </a:xfrm>
        </p:grpSpPr>
        <p:sp>
          <p:nvSpPr>
            <p:cNvPr id="77" name="Rounded Rectangle 76"/>
            <p:cNvSpPr/>
            <p:nvPr/>
          </p:nvSpPr>
          <p:spPr bwMode="auto">
            <a:xfrm>
              <a:off x="4889460" y="6109685"/>
              <a:ext cx="4560848" cy="615816"/>
            </a:xfrm>
            <a:prstGeom prst="roundRect">
              <a:avLst/>
            </a:prstGeom>
            <a:solidFill>
              <a:srgbClr val="78A200">
                <a:alpha val="5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 dirty="0">
                <a:solidFill>
                  <a:srgbClr val="808080"/>
                </a:solidFill>
              </a:endParaRPr>
            </a:p>
          </p:txBody>
        </p:sp>
        <p:grpSp>
          <p:nvGrpSpPr>
            <p:cNvPr id="48150" name="Group 77"/>
            <p:cNvGrpSpPr>
              <a:grpSpLocks/>
            </p:cNvGrpSpPr>
            <p:nvPr/>
          </p:nvGrpSpPr>
          <p:grpSpPr bwMode="auto">
            <a:xfrm>
              <a:off x="255588" y="965716"/>
              <a:ext cx="8888412" cy="5638800"/>
              <a:chOff x="255588" y="965716"/>
              <a:chExt cx="8888412" cy="5638800"/>
            </a:xfrm>
          </p:grpSpPr>
          <p:pic>
            <p:nvPicPr>
              <p:cNvPr id="24578" name="Picture 2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7500" y="1727716"/>
                <a:ext cx="8445500" cy="39751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  <p:sp>
            <p:nvSpPr>
              <p:cNvPr id="48153" name="Rectangle 3"/>
              <p:cNvSpPr>
                <a:spLocks noChangeArrowheads="1"/>
              </p:cNvSpPr>
              <p:nvPr/>
            </p:nvSpPr>
            <p:spPr bwMode="auto">
              <a:xfrm>
                <a:off x="270446" y="2247301"/>
                <a:ext cx="702116" cy="2436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Damp</a:t>
                </a:r>
                <a:r>
                  <a:rPr lang="en-US" sz="1000">
                    <a:cs typeface="Arial" charset="0"/>
                  </a:rPr>
                  <a:t>ers</a:t>
                </a:r>
              </a:p>
            </p:txBody>
          </p:sp>
          <p:sp>
            <p:nvSpPr>
              <p:cNvPr id="48154" name="Rectangle 4"/>
              <p:cNvSpPr>
                <a:spLocks noChangeArrowheads="1"/>
              </p:cNvSpPr>
              <p:nvPr/>
            </p:nvSpPr>
            <p:spPr bwMode="auto">
              <a:xfrm>
                <a:off x="255588" y="1334016"/>
                <a:ext cx="702116" cy="2436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Cameras</a:t>
                </a:r>
              </a:p>
            </p:txBody>
          </p:sp>
          <p:sp>
            <p:nvSpPr>
              <p:cNvPr id="48155" name="Rectangle 5"/>
              <p:cNvSpPr>
                <a:spLocks noChangeArrowheads="1"/>
              </p:cNvSpPr>
              <p:nvPr/>
            </p:nvSpPr>
            <p:spPr bwMode="auto">
              <a:xfrm>
                <a:off x="1574800" y="1157804"/>
                <a:ext cx="532198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Air</a:t>
                </a:r>
              </a:p>
              <a:p>
                <a:r>
                  <a:rPr lang="en-US" sz="1000">
                    <a:cs typeface="Arial" charset="0"/>
                  </a:rPr>
                  <a:t>Filters</a:t>
                </a:r>
              </a:p>
            </p:txBody>
          </p:sp>
          <p:sp>
            <p:nvSpPr>
              <p:cNvPr id="48156" name="Rectangle 6"/>
              <p:cNvSpPr>
                <a:spLocks noChangeArrowheads="1"/>
              </p:cNvSpPr>
              <p:nvPr/>
            </p:nvSpPr>
            <p:spPr bwMode="auto">
              <a:xfrm>
                <a:off x="874713" y="1073666"/>
                <a:ext cx="772648" cy="5514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Indoor</a:t>
                </a:r>
              </a:p>
              <a:p>
                <a:r>
                  <a:rPr lang="en-US" sz="1000">
                    <a:cs typeface="Arial" charset="0"/>
                  </a:rPr>
                  <a:t>Air Quality</a:t>
                </a:r>
              </a:p>
              <a:p>
                <a:r>
                  <a:rPr lang="en-US" sz="1000">
                    <a:cs typeface="Arial" charset="0"/>
                  </a:rPr>
                  <a:t>Services</a:t>
                </a:r>
              </a:p>
            </p:txBody>
          </p:sp>
          <p:sp>
            <p:nvSpPr>
              <p:cNvPr id="48157" name="Rectangle 7"/>
              <p:cNvSpPr>
                <a:spLocks noChangeArrowheads="1"/>
              </p:cNvSpPr>
              <p:nvPr/>
            </p:nvSpPr>
            <p:spPr bwMode="auto">
              <a:xfrm>
                <a:off x="2108200" y="965716"/>
                <a:ext cx="1003300" cy="5461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Air Handling</a:t>
                </a:r>
              </a:p>
              <a:p>
                <a:r>
                  <a:rPr lang="en-US" sz="1000">
                    <a:cs typeface="Arial" charset="0"/>
                  </a:rPr>
                  <a:t>Unit Controllers</a:t>
                </a:r>
              </a:p>
            </p:txBody>
          </p:sp>
          <p:sp>
            <p:nvSpPr>
              <p:cNvPr id="48158" name="Rectangle 8"/>
              <p:cNvSpPr>
                <a:spLocks noChangeArrowheads="1"/>
              </p:cNvSpPr>
              <p:nvPr/>
            </p:nvSpPr>
            <p:spPr bwMode="auto">
              <a:xfrm>
                <a:off x="2209800" y="1517351"/>
                <a:ext cx="615554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Cooling</a:t>
                </a:r>
              </a:p>
              <a:p>
                <a:r>
                  <a:rPr lang="en-US" sz="1000">
                    <a:solidFill>
                      <a:schemeClr val="bg1"/>
                    </a:solidFill>
                    <a:cs typeface="Arial" charset="0"/>
                  </a:rPr>
                  <a:t>Coils</a:t>
                </a:r>
              </a:p>
            </p:txBody>
          </p:sp>
          <p:sp>
            <p:nvSpPr>
              <p:cNvPr id="48159" name="Rectangle 9"/>
              <p:cNvSpPr>
                <a:spLocks noChangeArrowheads="1"/>
              </p:cNvSpPr>
              <p:nvPr/>
            </p:nvSpPr>
            <p:spPr bwMode="auto">
              <a:xfrm>
                <a:off x="2819400" y="1651516"/>
                <a:ext cx="466475" cy="2436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Fans</a:t>
                </a:r>
              </a:p>
            </p:txBody>
          </p:sp>
          <p:sp>
            <p:nvSpPr>
              <p:cNvPr id="48160" name="Rectangle 10"/>
              <p:cNvSpPr>
                <a:spLocks noChangeArrowheads="1"/>
              </p:cNvSpPr>
              <p:nvPr/>
            </p:nvSpPr>
            <p:spPr bwMode="auto">
              <a:xfrm>
                <a:off x="311021" y="5156845"/>
                <a:ext cx="917575" cy="5461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Access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Management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Controllers</a:t>
                </a:r>
              </a:p>
            </p:txBody>
          </p:sp>
          <p:sp>
            <p:nvSpPr>
              <p:cNvPr id="48161" name="Rectangle 11"/>
              <p:cNvSpPr>
                <a:spLocks noChangeArrowheads="1"/>
              </p:cNvSpPr>
              <p:nvPr/>
            </p:nvSpPr>
            <p:spPr bwMode="auto">
              <a:xfrm>
                <a:off x="3200400" y="1041916"/>
                <a:ext cx="649288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Exhaust</a:t>
                </a:r>
              </a:p>
              <a:p>
                <a:r>
                  <a:rPr lang="en-US" sz="1000">
                    <a:cs typeface="Arial" charset="0"/>
                  </a:rPr>
                  <a:t>Fans</a:t>
                </a:r>
              </a:p>
            </p:txBody>
          </p:sp>
          <p:sp>
            <p:nvSpPr>
              <p:cNvPr id="48162" name="Rectangle 12"/>
              <p:cNvSpPr>
                <a:spLocks noChangeArrowheads="1"/>
              </p:cNvSpPr>
              <p:nvPr/>
            </p:nvSpPr>
            <p:spPr bwMode="auto">
              <a:xfrm>
                <a:off x="3733800" y="1198092"/>
                <a:ext cx="729368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Smoke</a:t>
                </a:r>
              </a:p>
              <a:p>
                <a:r>
                  <a:rPr lang="en-US" sz="1000">
                    <a:cs typeface="Arial" charset="0"/>
                  </a:rPr>
                  <a:t>Detectors</a:t>
                </a:r>
              </a:p>
            </p:txBody>
          </p:sp>
          <p:sp>
            <p:nvSpPr>
              <p:cNvPr id="48163" name="Rectangle 13"/>
              <p:cNvSpPr>
                <a:spLocks noChangeArrowheads="1"/>
              </p:cNvSpPr>
              <p:nvPr/>
            </p:nvSpPr>
            <p:spPr bwMode="auto">
              <a:xfrm>
                <a:off x="4800600" y="1041916"/>
                <a:ext cx="622300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Cooling</a:t>
                </a:r>
              </a:p>
              <a:p>
                <a:r>
                  <a:rPr lang="en-US" sz="1000">
                    <a:cs typeface="Arial" charset="0"/>
                  </a:rPr>
                  <a:t>Towers</a:t>
                </a:r>
              </a:p>
            </p:txBody>
          </p:sp>
          <p:sp>
            <p:nvSpPr>
              <p:cNvPr id="48164" name="Rectangle 14"/>
              <p:cNvSpPr>
                <a:spLocks noChangeArrowheads="1"/>
              </p:cNvSpPr>
              <p:nvPr/>
            </p:nvSpPr>
            <p:spPr bwMode="auto">
              <a:xfrm>
                <a:off x="5562600" y="1041916"/>
                <a:ext cx="1046430" cy="2436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Elevators</a:t>
                </a:r>
              </a:p>
            </p:txBody>
          </p:sp>
          <p:sp>
            <p:nvSpPr>
              <p:cNvPr id="48165" name="Rectangle 15"/>
              <p:cNvSpPr>
                <a:spLocks noChangeArrowheads="1"/>
              </p:cNvSpPr>
              <p:nvPr/>
            </p:nvSpPr>
            <p:spPr bwMode="auto">
              <a:xfrm>
                <a:off x="5765542" y="1174709"/>
                <a:ext cx="687388" cy="5461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Zone</a:t>
                </a:r>
              </a:p>
              <a:p>
                <a:r>
                  <a:rPr lang="en-US" sz="1000">
                    <a:cs typeface="Arial" charset="0"/>
                  </a:rPr>
                  <a:t>Control</a:t>
                </a:r>
              </a:p>
              <a:p>
                <a:r>
                  <a:rPr lang="en-US" sz="1000">
                    <a:cs typeface="Arial" charset="0"/>
                  </a:rPr>
                  <a:t>Panels</a:t>
                </a:r>
              </a:p>
            </p:txBody>
          </p:sp>
          <p:sp>
            <p:nvSpPr>
              <p:cNvPr id="48166" name="Rectangle 16"/>
              <p:cNvSpPr>
                <a:spLocks noChangeArrowheads="1"/>
              </p:cNvSpPr>
              <p:nvPr/>
            </p:nvSpPr>
            <p:spPr bwMode="auto">
              <a:xfrm>
                <a:off x="6553200" y="1323333"/>
                <a:ext cx="621966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Heating</a:t>
                </a:r>
              </a:p>
              <a:p>
                <a:r>
                  <a:rPr lang="en-US" sz="1000">
                    <a:cs typeface="Arial" charset="0"/>
                  </a:rPr>
                  <a:t>Units</a:t>
                </a:r>
              </a:p>
            </p:txBody>
          </p:sp>
          <p:sp>
            <p:nvSpPr>
              <p:cNvPr id="48167" name="Rectangle 17"/>
              <p:cNvSpPr>
                <a:spLocks noChangeArrowheads="1"/>
              </p:cNvSpPr>
              <p:nvPr/>
            </p:nvSpPr>
            <p:spPr bwMode="auto">
              <a:xfrm>
                <a:off x="7049101" y="1164154"/>
                <a:ext cx="609142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Halon </a:t>
                </a:r>
              </a:p>
              <a:p>
                <a:r>
                  <a:rPr lang="en-US" sz="1000">
                    <a:cs typeface="Arial" charset="0"/>
                  </a:rPr>
                  <a:t>System</a:t>
                </a:r>
              </a:p>
            </p:txBody>
          </p:sp>
          <p:sp>
            <p:nvSpPr>
              <p:cNvPr id="48168" name="Rectangle 18"/>
              <p:cNvSpPr>
                <a:spLocks noChangeArrowheads="1"/>
              </p:cNvSpPr>
              <p:nvPr/>
            </p:nvSpPr>
            <p:spPr bwMode="auto">
              <a:xfrm>
                <a:off x="7543028" y="1386704"/>
                <a:ext cx="577850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VAV</a:t>
                </a:r>
              </a:p>
              <a:p>
                <a:r>
                  <a:rPr lang="en-US" sz="1000">
                    <a:cs typeface="Arial" charset="0"/>
                  </a:rPr>
                  <a:t>Units</a:t>
                </a:r>
              </a:p>
            </p:txBody>
          </p:sp>
          <p:sp>
            <p:nvSpPr>
              <p:cNvPr id="48169" name="Rectangle 19"/>
              <p:cNvSpPr>
                <a:spLocks noChangeArrowheads="1"/>
              </p:cNvSpPr>
              <p:nvPr/>
            </p:nvSpPr>
            <p:spPr bwMode="auto">
              <a:xfrm>
                <a:off x="7947025" y="1164154"/>
                <a:ext cx="687690" cy="2436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Diffusers</a:t>
                </a:r>
              </a:p>
            </p:txBody>
          </p:sp>
          <p:sp>
            <p:nvSpPr>
              <p:cNvPr id="48170" name="Rectangle 20"/>
              <p:cNvSpPr>
                <a:spLocks noChangeArrowheads="1"/>
              </p:cNvSpPr>
              <p:nvPr/>
            </p:nvSpPr>
            <p:spPr bwMode="auto">
              <a:xfrm>
                <a:off x="8121093" y="2573854"/>
                <a:ext cx="695325" cy="2413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Cameras</a:t>
                </a:r>
              </a:p>
            </p:txBody>
          </p:sp>
          <p:sp>
            <p:nvSpPr>
              <p:cNvPr id="48171" name="Rectangle 21"/>
              <p:cNvSpPr>
                <a:spLocks noChangeArrowheads="1"/>
              </p:cNvSpPr>
              <p:nvPr/>
            </p:nvSpPr>
            <p:spPr bwMode="auto">
              <a:xfrm>
                <a:off x="264211" y="4196279"/>
                <a:ext cx="722313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Intrusion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Detectors</a:t>
                </a:r>
              </a:p>
            </p:txBody>
          </p:sp>
          <p:sp>
            <p:nvSpPr>
              <p:cNvPr id="48172" name="Rectangle 22"/>
              <p:cNvSpPr>
                <a:spLocks noChangeArrowheads="1"/>
              </p:cNvSpPr>
              <p:nvPr/>
            </p:nvSpPr>
            <p:spPr bwMode="auto">
              <a:xfrm>
                <a:off x="443556" y="4692480"/>
                <a:ext cx="658813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Card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Readers</a:t>
                </a:r>
              </a:p>
            </p:txBody>
          </p:sp>
          <p:sp>
            <p:nvSpPr>
              <p:cNvPr id="48173" name="Rectangle 23"/>
              <p:cNvSpPr>
                <a:spLocks noChangeArrowheads="1"/>
              </p:cNvSpPr>
              <p:nvPr/>
            </p:nvSpPr>
            <p:spPr bwMode="auto">
              <a:xfrm>
                <a:off x="582613" y="5863154"/>
                <a:ext cx="1030287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Chemical</a:t>
                </a:r>
              </a:p>
              <a:p>
                <a:r>
                  <a:rPr lang="en-US" sz="1000">
                    <a:cs typeface="Arial" charset="0"/>
                  </a:rPr>
                  <a:t>Water Control</a:t>
                </a:r>
              </a:p>
            </p:txBody>
          </p:sp>
          <p:sp>
            <p:nvSpPr>
              <p:cNvPr id="48174" name="Rectangle 24"/>
              <p:cNvSpPr>
                <a:spLocks noChangeArrowheads="1"/>
              </p:cNvSpPr>
              <p:nvPr/>
            </p:nvSpPr>
            <p:spPr bwMode="auto">
              <a:xfrm>
                <a:off x="1581150" y="5788541"/>
                <a:ext cx="730970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Chillers &amp;</a:t>
                </a:r>
              </a:p>
              <a:p>
                <a:r>
                  <a:rPr lang="en-US" sz="1000">
                    <a:cs typeface="Arial" charset="0"/>
                  </a:rPr>
                  <a:t>Boilers</a:t>
                </a:r>
              </a:p>
            </p:txBody>
          </p:sp>
          <p:sp>
            <p:nvSpPr>
              <p:cNvPr id="48175" name="Rectangle 25"/>
              <p:cNvSpPr>
                <a:spLocks noChangeArrowheads="1"/>
              </p:cNvSpPr>
              <p:nvPr/>
            </p:nvSpPr>
            <p:spPr bwMode="auto">
              <a:xfrm>
                <a:off x="2190750" y="5431354"/>
                <a:ext cx="574675" cy="2413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Pumps</a:t>
                </a:r>
              </a:p>
            </p:txBody>
          </p:sp>
          <p:sp>
            <p:nvSpPr>
              <p:cNvPr id="48176" name="Rectangle 26"/>
              <p:cNvSpPr>
                <a:spLocks noChangeArrowheads="1"/>
              </p:cNvSpPr>
              <p:nvPr/>
            </p:nvSpPr>
            <p:spPr bwMode="auto">
              <a:xfrm>
                <a:off x="2819400" y="5677416"/>
                <a:ext cx="750206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Operators</a:t>
                </a:r>
              </a:p>
              <a:p>
                <a:r>
                  <a:rPr lang="en-US" sz="1000">
                    <a:cs typeface="Arial" charset="0"/>
                  </a:rPr>
                  <a:t>Station</a:t>
                </a:r>
              </a:p>
            </p:txBody>
          </p:sp>
          <p:sp>
            <p:nvSpPr>
              <p:cNvPr id="48177" name="Rectangle 27"/>
              <p:cNvSpPr>
                <a:spLocks noChangeArrowheads="1"/>
              </p:cNvSpPr>
              <p:nvPr/>
            </p:nvSpPr>
            <p:spPr bwMode="auto">
              <a:xfrm>
                <a:off x="3276600" y="5309116"/>
                <a:ext cx="766763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Fire Alarm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Panels</a:t>
                </a:r>
              </a:p>
            </p:txBody>
          </p:sp>
          <p:sp>
            <p:nvSpPr>
              <p:cNvPr id="48178" name="Rectangle 28"/>
              <p:cNvSpPr>
                <a:spLocks noChangeArrowheads="1"/>
              </p:cNvSpPr>
              <p:nvPr/>
            </p:nvSpPr>
            <p:spPr bwMode="auto">
              <a:xfrm>
                <a:off x="6781800" y="5327351"/>
                <a:ext cx="919163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Thermostats/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Humidistats</a:t>
                </a:r>
              </a:p>
            </p:txBody>
          </p:sp>
          <p:sp>
            <p:nvSpPr>
              <p:cNvPr id="48179" name="Rectangle 29"/>
              <p:cNvSpPr>
                <a:spLocks noChangeArrowheads="1"/>
              </p:cNvSpPr>
              <p:nvPr/>
            </p:nvSpPr>
            <p:spPr bwMode="auto">
              <a:xfrm>
                <a:off x="5867400" y="5309116"/>
                <a:ext cx="773113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Parking </a:t>
                </a:r>
              </a:p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Garage</a:t>
                </a:r>
              </a:p>
            </p:txBody>
          </p:sp>
          <p:sp>
            <p:nvSpPr>
              <p:cNvPr id="48180" name="Rectangle 30"/>
              <p:cNvSpPr>
                <a:spLocks noChangeArrowheads="1"/>
              </p:cNvSpPr>
              <p:nvPr/>
            </p:nvSpPr>
            <p:spPr bwMode="auto">
              <a:xfrm>
                <a:off x="7570788" y="5766316"/>
                <a:ext cx="1049968" cy="2436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Water Systems</a:t>
                </a:r>
              </a:p>
            </p:txBody>
          </p:sp>
          <p:sp>
            <p:nvSpPr>
              <p:cNvPr id="48181" name="Rectangle 31"/>
              <p:cNvSpPr>
                <a:spLocks noChangeArrowheads="1"/>
              </p:cNvSpPr>
              <p:nvPr/>
            </p:nvSpPr>
            <p:spPr bwMode="auto">
              <a:xfrm>
                <a:off x="7788275" y="5372616"/>
                <a:ext cx="1219200" cy="2413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Vending Machines</a:t>
                </a:r>
              </a:p>
            </p:txBody>
          </p:sp>
          <p:sp>
            <p:nvSpPr>
              <p:cNvPr id="48182" name="Rectangle 32"/>
              <p:cNvSpPr>
                <a:spLocks noChangeArrowheads="1"/>
              </p:cNvSpPr>
              <p:nvPr/>
            </p:nvSpPr>
            <p:spPr bwMode="auto">
              <a:xfrm>
                <a:off x="8335963" y="4723329"/>
                <a:ext cx="808037" cy="5461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Electric, Gas, Heating</a:t>
                </a:r>
              </a:p>
            </p:txBody>
          </p:sp>
          <p:sp>
            <p:nvSpPr>
              <p:cNvPr id="265249" name="Line 33"/>
              <p:cNvSpPr>
                <a:spLocks noChangeShapeType="1"/>
              </p:cNvSpPr>
              <p:nvPr/>
            </p:nvSpPr>
            <p:spPr bwMode="auto">
              <a:xfrm flipH="1" flipV="1">
                <a:off x="609597" y="1575183"/>
                <a:ext cx="115887" cy="3983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265250" name="Line 34"/>
              <p:cNvSpPr>
                <a:spLocks noChangeShapeType="1"/>
              </p:cNvSpPr>
              <p:nvPr/>
            </p:nvSpPr>
            <p:spPr bwMode="auto">
              <a:xfrm flipV="1">
                <a:off x="552447" y="3216302"/>
                <a:ext cx="442909" cy="10030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1" name="Line 35"/>
              <p:cNvSpPr>
                <a:spLocks noChangeShapeType="1"/>
              </p:cNvSpPr>
              <p:nvPr/>
            </p:nvSpPr>
            <p:spPr bwMode="auto">
              <a:xfrm flipV="1">
                <a:off x="896932" y="3400412"/>
                <a:ext cx="282573" cy="142526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2" name="Line 36"/>
              <p:cNvSpPr>
                <a:spLocks noChangeShapeType="1"/>
              </p:cNvSpPr>
              <p:nvPr/>
            </p:nvSpPr>
            <p:spPr bwMode="auto">
              <a:xfrm>
                <a:off x="642935" y="2471927"/>
                <a:ext cx="296859" cy="2095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3" name="Line 37"/>
              <p:cNvSpPr>
                <a:spLocks noChangeShapeType="1"/>
              </p:cNvSpPr>
              <p:nvPr/>
            </p:nvSpPr>
            <p:spPr bwMode="auto">
              <a:xfrm flipV="1">
                <a:off x="1219192" y="3881320"/>
                <a:ext cx="962017" cy="19617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4" name="Line 38"/>
              <p:cNvSpPr>
                <a:spLocks noChangeShapeType="1"/>
              </p:cNvSpPr>
              <p:nvPr/>
            </p:nvSpPr>
            <p:spPr bwMode="auto">
              <a:xfrm flipV="1">
                <a:off x="1882761" y="4192402"/>
                <a:ext cx="396872" cy="16062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5" name="Line 39"/>
              <p:cNvSpPr>
                <a:spLocks noChangeShapeType="1"/>
              </p:cNvSpPr>
              <p:nvPr/>
            </p:nvSpPr>
            <p:spPr bwMode="auto">
              <a:xfrm flipV="1">
                <a:off x="2476481" y="4319375"/>
                <a:ext cx="253998" cy="1141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6" name="Line 40"/>
              <p:cNvSpPr>
                <a:spLocks noChangeShapeType="1"/>
              </p:cNvSpPr>
              <p:nvPr/>
            </p:nvSpPr>
            <p:spPr bwMode="auto">
              <a:xfrm flipV="1">
                <a:off x="2666979" y="3786091"/>
                <a:ext cx="457196" cy="243787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7" name="Line 41"/>
              <p:cNvSpPr>
                <a:spLocks noChangeShapeType="1"/>
              </p:cNvSpPr>
              <p:nvPr/>
            </p:nvSpPr>
            <p:spPr bwMode="auto">
              <a:xfrm flipV="1">
                <a:off x="3200374" y="4474916"/>
                <a:ext cx="519109" cy="10633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8" name="Line 42"/>
              <p:cNvSpPr>
                <a:spLocks noChangeShapeType="1"/>
              </p:cNvSpPr>
              <p:nvPr/>
            </p:nvSpPr>
            <p:spPr bwMode="auto">
              <a:xfrm flipV="1">
                <a:off x="3733770" y="3881320"/>
                <a:ext cx="41275" cy="142843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59" name="Line 43"/>
              <p:cNvSpPr>
                <a:spLocks noChangeShapeType="1"/>
              </p:cNvSpPr>
              <p:nvPr/>
            </p:nvSpPr>
            <p:spPr bwMode="auto">
              <a:xfrm flipH="1" flipV="1">
                <a:off x="6248348" y="4547925"/>
                <a:ext cx="304797" cy="9142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0" name="Line 44"/>
              <p:cNvSpPr>
                <a:spLocks noChangeShapeType="1"/>
              </p:cNvSpPr>
              <p:nvPr/>
            </p:nvSpPr>
            <p:spPr bwMode="auto">
              <a:xfrm flipH="1" flipV="1">
                <a:off x="6837306" y="3711494"/>
                <a:ext cx="333372" cy="15935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1" name="Line 45"/>
              <p:cNvSpPr>
                <a:spLocks noChangeShapeType="1"/>
              </p:cNvSpPr>
              <p:nvPr/>
            </p:nvSpPr>
            <p:spPr bwMode="auto">
              <a:xfrm flipH="1" flipV="1">
                <a:off x="7035741" y="4093999"/>
                <a:ext cx="812793" cy="16728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2" name="Line 46"/>
              <p:cNvSpPr>
                <a:spLocks noChangeShapeType="1"/>
              </p:cNvSpPr>
              <p:nvPr/>
            </p:nvSpPr>
            <p:spPr bwMode="auto">
              <a:xfrm flipH="1" flipV="1">
                <a:off x="7010341" y="3555953"/>
                <a:ext cx="1066791" cy="18299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3" name="Line 47"/>
              <p:cNvSpPr>
                <a:spLocks noChangeShapeType="1"/>
              </p:cNvSpPr>
              <p:nvPr/>
            </p:nvSpPr>
            <p:spPr bwMode="auto">
              <a:xfrm flipH="1" flipV="1">
                <a:off x="7670736" y="3767045"/>
                <a:ext cx="887405" cy="9745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4" name="Line 48"/>
              <p:cNvSpPr>
                <a:spLocks noChangeShapeType="1"/>
              </p:cNvSpPr>
              <p:nvPr/>
            </p:nvSpPr>
            <p:spPr bwMode="auto">
              <a:xfrm flipH="1" flipV="1">
                <a:off x="8248581" y="2059266"/>
                <a:ext cx="295272" cy="5348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5" name="Line 49"/>
              <p:cNvSpPr>
                <a:spLocks noChangeShapeType="1"/>
              </p:cNvSpPr>
              <p:nvPr/>
            </p:nvSpPr>
            <p:spPr bwMode="auto">
              <a:xfrm flipH="1">
                <a:off x="6005463" y="1729138"/>
                <a:ext cx="739769" cy="16998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6" name="Line 50"/>
              <p:cNvSpPr>
                <a:spLocks noChangeShapeType="1"/>
              </p:cNvSpPr>
              <p:nvPr/>
            </p:nvSpPr>
            <p:spPr bwMode="auto">
              <a:xfrm flipH="1">
                <a:off x="6497584" y="1575183"/>
                <a:ext cx="817555" cy="12030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7" name="Line 51"/>
              <p:cNvSpPr>
                <a:spLocks noChangeShapeType="1"/>
              </p:cNvSpPr>
              <p:nvPr/>
            </p:nvSpPr>
            <p:spPr bwMode="auto">
              <a:xfrm flipV="1">
                <a:off x="7372288" y="1384725"/>
                <a:ext cx="830256" cy="13649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8" name="Line 52"/>
              <p:cNvSpPr>
                <a:spLocks noChangeShapeType="1"/>
              </p:cNvSpPr>
              <p:nvPr/>
            </p:nvSpPr>
            <p:spPr bwMode="auto">
              <a:xfrm flipV="1">
                <a:off x="6821431" y="1738661"/>
                <a:ext cx="782630" cy="9824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69" name="Line 53"/>
              <p:cNvSpPr>
                <a:spLocks noChangeShapeType="1"/>
              </p:cNvSpPr>
              <p:nvPr/>
            </p:nvSpPr>
            <p:spPr bwMode="auto">
              <a:xfrm flipV="1">
                <a:off x="881058" y="3527384"/>
                <a:ext cx="960429" cy="18474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0" name="Line 54"/>
              <p:cNvSpPr>
                <a:spLocks noChangeShapeType="1"/>
              </p:cNvSpPr>
              <p:nvPr/>
            </p:nvSpPr>
            <p:spPr bwMode="auto">
              <a:xfrm flipV="1">
                <a:off x="1755762" y="1499000"/>
                <a:ext cx="454021" cy="112370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1" name="Line 55"/>
              <p:cNvSpPr>
                <a:spLocks noChangeShapeType="1"/>
              </p:cNvSpPr>
              <p:nvPr/>
            </p:nvSpPr>
            <p:spPr bwMode="auto">
              <a:xfrm flipV="1">
                <a:off x="3392461" y="1499000"/>
                <a:ext cx="36512" cy="75707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2" name="Line 56"/>
              <p:cNvSpPr>
                <a:spLocks noChangeShapeType="1"/>
              </p:cNvSpPr>
              <p:nvPr/>
            </p:nvSpPr>
            <p:spPr bwMode="auto">
              <a:xfrm flipV="1">
                <a:off x="2800328" y="1651367"/>
                <a:ext cx="1009641" cy="19728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3" name="Line 57"/>
              <p:cNvSpPr>
                <a:spLocks noChangeShapeType="1"/>
              </p:cNvSpPr>
              <p:nvPr/>
            </p:nvSpPr>
            <p:spPr bwMode="auto">
              <a:xfrm flipV="1">
                <a:off x="4648162" y="1422817"/>
                <a:ext cx="380997" cy="8380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4" name="Line 58"/>
              <p:cNvSpPr>
                <a:spLocks noChangeShapeType="1"/>
              </p:cNvSpPr>
              <p:nvPr/>
            </p:nvSpPr>
            <p:spPr bwMode="auto">
              <a:xfrm flipH="1">
                <a:off x="4664037" y="1803734"/>
                <a:ext cx="1050916" cy="16807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5" name="Line 59"/>
              <p:cNvSpPr>
                <a:spLocks noChangeShapeType="1"/>
              </p:cNvSpPr>
              <p:nvPr/>
            </p:nvSpPr>
            <p:spPr bwMode="auto">
              <a:xfrm flipH="1" flipV="1">
                <a:off x="1219192" y="1651367"/>
                <a:ext cx="198436" cy="9999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6" name="Line 60"/>
              <p:cNvSpPr>
                <a:spLocks noChangeShapeType="1"/>
              </p:cNvSpPr>
              <p:nvPr/>
            </p:nvSpPr>
            <p:spPr bwMode="auto">
              <a:xfrm flipV="1">
                <a:off x="1614476" y="1538679"/>
                <a:ext cx="138111" cy="121099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7" name="Line 61"/>
              <p:cNvSpPr>
                <a:spLocks noChangeShapeType="1"/>
              </p:cNvSpPr>
              <p:nvPr/>
            </p:nvSpPr>
            <p:spPr bwMode="auto">
              <a:xfrm flipV="1">
                <a:off x="1827199" y="1879917"/>
                <a:ext cx="534982" cy="855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8" name="Line 62"/>
              <p:cNvSpPr>
                <a:spLocks noChangeShapeType="1"/>
              </p:cNvSpPr>
              <p:nvPr/>
            </p:nvSpPr>
            <p:spPr bwMode="auto">
              <a:xfrm flipV="1">
                <a:off x="2133584" y="1879917"/>
                <a:ext cx="761993" cy="8697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279" name="Line 63"/>
              <p:cNvSpPr>
                <a:spLocks noChangeShapeType="1"/>
              </p:cNvSpPr>
              <p:nvPr/>
            </p:nvSpPr>
            <p:spPr bwMode="auto">
              <a:xfrm flipH="1">
                <a:off x="5333956" y="1270450"/>
                <a:ext cx="457196" cy="5332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8214" name="Rectangle 64"/>
              <p:cNvSpPr>
                <a:spLocks noChangeArrowheads="1"/>
              </p:cNvSpPr>
              <p:nvPr/>
            </p:nvSpPr>
            <p:spPr bwMode="auto">
              <a:xfrm>
                <a:off x="2133600" y="6210816"/>
                <a:ext cx="1219200" cy="3937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Computer Room Air Handlers</a:t>
                </a:r>
              </a:p>
            </p:txBody>
          </p:sp>
          <p:sp>
            <p:nvSpPr>
              <p:cNvPr id="48215" name="Rectangle 65"/>
              <p:cNvSpPr>
                <a:spLocks noChangeArrowheads="1"/>
              </p:cNvSpPr>
              <p:nvPr/>
            </p:nvSpPr>
            <p:spPr bwMode="auto">
              <a:xfrm>
                <a:off x="6248400" y="1136995"/>
                <a:ext cx="990600" cy="2413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Lighting</a:t>
                </a:r>
              </a:p>
            </p:txBody>
          </p:sp>
          <p:sp>
            <p:nvSpPr>
              <p:cNvPr id="265282" name="Line 66"/>
              <p:cNvSpPr>
                <a:spLocks noChangeShapeType="1"/>
              </p:cNvSpPr>
              <p:nvPr/>
            </p:nvSpPr>
            <p:spPr bwMode="auto">
              <a:xfrm flipH="1">
                <a:off x="5502230" y="1422817"/>
                <a:ext cx="1050916" cy="17569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48217" name="Picture 69" descr="MPj04333900000[1]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38600" y="1856304"/>
                <a:ext cx="265113" cy="176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5286" name="Line 70"/>
              <p:cNvSpPr>
                <a:spLocks noChangeShapeType="1"/>
              </p:cNvSpPr>
              <p:nvPr/>
            </p:nvSpPr>
            <p:spPr bwMode="auto">
              <a:xfrm flipH="1">
                <a:off x="5333956" y="1422817"/>
                <a:ext cx="457196" cy="5332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8219" name="Rectangle 71"/>
              <p:cNvSpPr>
                <a:spLocks noChangeArrowheads="1"/>
              </p:cNvSpPr>
              <p:nvPr/>
            </p:nvSpPr>
            <p:spPr bwMode="auto">
              <a:xfrm>
                <a:off x="3886200" y="1508298"/>
                <a:ext cx="649288" cy="2413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1000">
                    <a:cs typeface="Arial" charset="0"/>
                  </a:rPr>
                  <a:t>SolarPV</a:t>
                </a:r>
              </a:p>
            </p:txBody>
          </p:sp>
          <p:pic>
            <p:nvPicPr>
              <p:cNvPr id="48220" name="Picture 72" descr="NA_MODEL 2_ER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76800" y="4318516"/>
                <a:ext cx="749300" cy="365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221" name="Rectangle 73"/>
              <p:cNvSpPr>
                <a:spLocks noChangeArrowheads="1"/>
              </p:cNvSpPr>
              <p:nvPr/>
            </p:nvSpPr>
            <p:spPr bwMode="auto">
              <a:xfrm>
                <a:off x="4284532" y="5416251"/>
                <a:ext cx="1509713" cy="2413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Rack/Server IDF</a:t>
                </a:r>
                <a:r>
                  <a:rPr lang="en-US" sz="1000">
                    <a:solidFill>
                      <a:srgbClr val="000000"/>
                    </a:solidFill>
                    <a:cs typeface="Arial" charset="0"/>
                    <a:sym typeface="Wingdings" pitchFamily="2" charset="2"/>
                  </a:rPr>
                  <a:t></a:t>
                </a:r>
                <a:r>
                  <a:rPr lang="en-US" sz="1000">
                    <a:solidFill>
                      <a:srgbClr val="000000"/>
                    </a:solidFill>
                    <a:cs typeface="Arial" charset="0"/>
                  </a:rPr>
                  <a:t>PDU</a:t>
                </a:r>
              </a:p>
            </p:txBody>
          </p:sp>
          <p:sp>
            <p:nvSpPr>
              <p:cNvPr id="265290" name="Line 74"/>
              <p:cNvSpPr>
                <a:spLocks noChangeShapeType="1"/>
              </p:cNvSpPr>
              <p:nvPr/>
            </p:nvSpPr>
            <p:spPr bwMode="auto">
              <a:xfrm flipH="1" flipV="1">
                <a:off x="5181557" y="4776475"/>
                <a:ext cx="0" cy="6094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1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650" name="Text Box 74"/>
            <p:cNvSpPr txBox="1">
              <a:spLocks noChangeArrowheads="1"/>
            </p:cNvSpPr>
            <p:nvPr/>
          </p:nvSpPr>
          <p:spPr bwMode="auto">
            <a:xfrm>
              <a:off x="3818290" y="6108457"/>
              <a:ext cx="4900198" cy="618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defTabSz="814388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900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</a:rPr>
                <a:t>Equipment Vintages from</a:t>
              </a:r>
              <a:br>
                <a:rPr lang="en-US" sz="1900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</a:rPr>
              </a:br>
              <a:r>
                <a:rPr lang="en-US" sz="1900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</a:rPr>
                <a:t>15 Years to Present is Common</a:t>
              </a:r>
            </a:p>
          </p:txBody>
        </p:sp>
      </p:grpSp>
      <p:sp>
        <p:nvSpPr>
          <p:cNvPr id="79" name="Rectangle 67"/>
          <p:cNvSpPr>
            <a:spLocks noChangeArrowheads="1"/>
          </p:cNvSpPr>
          <p:nvPr/>
        </p:nvSpPr>
        <p:spPr bwMode="auto">
          <a:xfrm>
            <a:off x="0" y="162954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6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Arial" pitchFamily="34" charset="0"/>
              </a:rPr>
              <a:t>Example: One Building… Multiple Industries, Technologies</a:t>
            </a:r>
          </a:p>
        </p:txBody>
      </p: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639763" y="1320800"/>
            <a:ext cx="4348162" cy="4486275"/>
            <a:chOff x="2092960" y="1198863"/>
            <a:chExt cx="4348480" cy="4486033"/>
          </a:xfrm>
        </p:grpSpPr>
        <p:sp>
          <p:nvSpPr>
            <p:cNvPr id="81" name="Rounded Rectangle 80"/>
            <p:cNvSpPr/>
            <p:nvPr/>
          </p:nvSpPr>
          <p:spPr bwMode="auto">
            <a:xfrm>
              <a:off x="2092960" y="1198863"/>
              <a:ext cx="4348480" cy="4486033"/>
            </a:xfrm>
            <a:prstGeom prst="roundRect">
              <a:avLst/>
            </a:prstGeom>
            <a:solidFill>
              <a:srgbClr val="0183B7">
                <a:alpha val="69020"/>
              </a:srgbClr>
            </a:solidFill>
            <a:ln w="63500" cap="flat" cmpd="sng" algn="ctr">
              <a:solidFill>
                <a:srgbClr val="0183B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pic>
          <p:nvPicPr>
            <p:cNvPr id="80" name="Picture 4" descr="image_01web"/>
            <p:cNvPicPr>
              <a:picLocks noChangeAspect="1" noChangeArrowheads="1"/>
            </p:cNvPicPr>
            <p:nvPr/>
          </p:nvPicPr>
          <p:blipFill>
            <a:blip r:embed="rId7" cstate="print"/>
            <a:srcRect l="30555" r="35778"/>
            <a:stretch>
              <a:fillRect/>
            </a:stretch>
          </p:blipFill>
          <p:spPr bwMode="auto">
            <a:xfrm>
              <a:off x="3235960" y="2018391"/>
              <a:ext cx="2116331" cy="2817769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82" name="TextBox 81"/>
            <p:cNvSpPr txBox="1"/>
            <p:nvPr/>
          </p:nvSpPr>
          <p:spPr>
            <a:xfrm>
              <a:off x="2363474" y="1402080"/>
              <a:ext cx="3807453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b="1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>
                    <a:outerShdw blurRad="190500" dist="63500" dir="8100000" algn="tr" rotWithShape="0">
                      <a:prstClr val="black">
                        <a:alpha val="80000"/>
                      </a:prstClr>
                    </a:outerShdw>
                  </a:effectLst>
                  <a:latin typeface="Arial" pitchFamily="34" charset="0"/>
                </a:rPr>
                <a:t>Dozens of Building Systems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357896" y="4988560"/>
              <a:ext cx="3818609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b="1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>
                    <a:outerShdw blurRad="190500" dist="63500" dir="8100000" algn="tr" rotWithShape="0">
                      <a:prstClr val="black">
                        <a:alpha val="80000"/>
                      </a:prstClr>
                    </a:outerShdw>
                  </a:effectLst>
                  <a:latin typeface="Arial" pitchFamily="34" charset="0"/>
                </a:rPr>
                <a:t>Managed on One IP Network</a:t>
              </a:r>
            </a:p>
          </p:txBody>
        </p:sp>
      </p:grp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5008563" y="2327275"/>
            <a:ext cx="3657600" cy="415925"/>
            <a:chOff x="5039360" y="1899920"/>
            <a:chExt cx="3657600" cy="416560"/>
          </a:xfrm>
        </p:grpSpPr>
        <p:cxnSp>
          <p:nvCxnSpPr>
            <p:cNvPr id="87" name="Straight Connector 86"/>
            <p:cNvCxnSpPr/>
            <p:nvPr/>
          </p:nvCxnSpPr>
          <p:spPr bwMode="auto">
            <a:xfrm>
              <a:off x="5039360" y="2316480"/>
              <a:ext cx="3657600" cy="0"/>
            </a:xfrm>
            <a:prstGeom prst="line">
              <a:avLst/>
            </a:prstGeom>
            <a:solidFill>
              <a:srgbClr val="D28700">
                <a:alpha val="50000"/>
              </a:srgbClr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5072387" y="1899920"/>
              <a:ext cx="3148619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b="1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>
                    <a:outerShdw blurRad="190500" dist="63500" dir="8100000" algn="tr" rotWithShape="0">
                      <a:prstClr val="black">
                        <a:alpha val="80000"/>
                      </a:prstClr>
                    </a:outerShdw>
                  </a:effectLst>
                  <a:latin typeface="Arial" pitchFamily="34" charset="0"/>
                </a:rPr>
                <a:t>Lower Operating Costs</a:t>
              </a:r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5008563" y="3382963"/>
            <a:ext cx="3657600" cy="417512"/>
            <a:chOff x="5039360" y="2956560"/>
            <a:chExt cx="3657600" cy="416560"/>
          </a:xfrm>
        </p:grpSpPr>
        <p:cxnSp>
          <p:nvCxnSpPr>
            <p:cNvPr id="89" name="Straight Connector 88"/>
            <p:cNvCxnSpPr/>
            <p:nvPr/>
          </p:nvCxnSpPr>
          <p:spPr bwMode="auto">
            <a:xfrm>
              <a:off x="5039360" y="3373120"/>
              <a:ext cx="3657600" cy="0"/>
            </a:xfrm>
            <a:prstGeom prst="line">
              <a:avLst/>
            </a:prstGeom>
            <a:solidFill>
              <a:srgbClr val="D28700">
                <a:alpha val="50000"/>
              </a:srgbClr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2" name="TextBox 91"/>
            <p:cNvSpPr txBox="1"/>
            <p:nvPr/>
          </p:nvSpPr>
          <p:spPr>
            <a:xfrm>
              <a:off x="5072387" y="2956560"/>
              <a:ext cx="3337773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b="1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>
                    <a:outerShdw blurRad="190500" dist="63500" dir="8100000" algn="tr" rotWithShape="0">
                      <a:prstClr val="black">
                        <a:alpha val="80000"/>
                      </a:prstClr>
                    </a:outerShdw>
                  </a:effectLst>
                  <a:latin typeface="Arial" pitchFamily="34" charset="0"/>
                </a:rPr>
                <a:t>New Services Revenues </a:t>
              </a:r>
            </a:p>
          </p:txBody>
        </p:sp>
      </p:grpSp>
      <p:grpSp>
        <p:nvGrpSpPr>
          <p:cNvPr id="7" name="Group 95"/>
          <p:cNvGrpSpPr>
            <a:grpSpLocks/>
          </p:cNvGrpSpPr>
          <p:nvPr/>
        </p:nvGrpSpPr>
        <p:grpSpPr bwMode="auto">
          <a:xfrm>
            <a:off x="5008563" y="4410075"/>
            <a:ext cx="3719512" cy="446088"/>
            <a:chOff x="5039360" y="3982720"/>
            <a:chExt cx="3718651" cy="447040"/>
          </a:xfrm>
        </p:grpSpPr>
        <p:cxnSp>
          <p:nvCxnSpPr>
            <p:cNvPr id="90" name="Straight Connector 89"/>
            <p:cNvCxnSpPr/>
            <p:nvPr/>
          </p:nvCxnSpPr>
          <p:spPr bwMode="auto">
            <a:xfrm>
              <a:off x="5039360" y="4429760"/>
              <a:ext cx="3658340" cy="0"/>
            </a:xfrm>
            <a:prstGeom prst="line">
              <a:avLst/>
            </a:prstGeom>
            <a:solidFill>
              <a:srgbClr val="D28700">
                <a:alpha val="50000"/>
              </a:srgbClr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5072387" y="3982720"/>
              <a:ext cx="3685624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00" b="1" dirty="0">
                  <a:ln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>
                    <a:outerShdw blurRad="190500" dist="63500" dir="8100000" algn="tr" rotWithShape="0">
                      <a:prstClr val="black">
                        <a:alpha val="80000"/>
                      </a:prstClr>
                    </a:outerShdw>
                  </a:effectLst>
                  <a:latin typeface="Arial" pitchFamily="34" charset="0"/>
                </a:rPr>
                <a:t>Less Environmental Impact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34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 bwMode="auto">
          <a:xfrm>
            <a:off x="4584879" y="1289062"/>
            <a:ext cx="4559121" cy="57954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1291210"/>
            <a:ext cx="4559121" cy="57954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479" y="244699"/>
            <a:ext cx="854112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The Banyan Building: </a:t>
            </a:r>
            <a:r>
              <a:rPr lang="en-US" sz="32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Built for Sustainability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214" y="1303985"/>
            <a:ext cx="263886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203200" dist="50800" dir="8100000" algn="tr" rotWithShape="0">
                    <a:prstClr val="black">
                      <a:alpha val="84000"/>
                    </a:prstClr>
                  </a:outerShdw>
                </a:effectLst>
                <a:latin typeface="Arial" pitchFamily="34" charset="0"/>
              </a:rPr>
              <a:t>Environmental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6700" y="1303985"/>
            <a:ext cx="260512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203200" dist="50800" dir="8100000" algn="tr" rotWithShape="0">
                    <a:prstClr val="black">
                      <a:alpha val="84000"/>
                    </a:prstClr>
                  </a:outerShdw>
                </a:effectLst>
                <a:latin typeface="Arial" pitchFamily="34" charset="0"/>
              </a:rPr>
              <a:t>Economic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1650" y="2446338"/>
            <a:ext cx="4032250" cy="1585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25% above for lighting energy</a:t>
            </a:r>
          </a:p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27% above for water consumption</a:t>
            </a:r>
          </a:p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31% above for cooling energy </a:t>
            </a:r>
          </a:p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Enhanced air quality by 30%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3375" y="2019300"/>
            <a:ext cx="40306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lvl="2" indent="-231775">
              <a:spcAft>
                <a:spcPts val="1000"/>
              </a:spcAft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Above </a:t>
            </a:r>
            <a:r>
              <a:rPr lang="en-US" dirty="0" err="1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LEED</a:t>
            </a: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 Standards: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56175" y="2446338"/>
            <a:ext cx="3762375" cy="1181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 err="1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OpEx</a:t>
            </a: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 savings of -15%</a:t>
            </a:r>
          </a:p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Employee productivity  of +9% </a:t>
            </a:r>
          </a:p>
          <a:p>
            <a:pPr marL="231775" lvl="2" indent="-231775"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Energy efficiency of +30%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16475" y="2019300"/>
            <a:ext cx="40306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31775" lvl="2" indent="-231775">
              <a:spcAft>
                <a:spcPts val="1000"/>
              </a:spcAft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Annual Payback of:</a:t>
            </a:r>
          </a:p>
        </p:txBody>
      </p:sp>
      <p:cxnSp>
        <p:nvCxnSpPr>
          <p:cNvPr id="50191" name="Straight Connector 20"/>
          <p:cNvCxnSpPr>
            <a:cxnSpLocks noChangeShapeType="1"/>
          </p:cNvCxnSpPr>
          <p:nvPr/>
        </p:nvCxnSpPr>
        <p:spPr bwMode="auto">
          <a:xfrm rot="5400000">
            <a:off x="3007519" y="2839244"/>
            <a:ext cx="3103562" cy="0"/>
          </a:xfrm>
          <a:prstGeom prst="line">
            <a:avLst/>
          </a:prstGeom>
          <a:noFill/>
          <a:ln w="63500" algn="ctr">
            <a:solidFill>
              <a:schemeClr val="folHlink"/>
            </a:solidFill>
            <a:round/>
            <a:headEnd/>
            <a:tailEnd/>
          </a:ln>
        </p:spPr>
      </p:cxnSp>
      <p:cxnSp>
        <p:nvCxnSpPr>
          <p:cNvPr id="50192" name="Straight Connector 22"/>
          <p:cNvCxnSpPr>
            <a:cxnSpLocks noChangeShapeType="1"/>
          </p:cNvCxnSpPr>
          <p:nvPr/>
        </p:nvCxnSpPr>
        <p:spPr bwMode="auto">
          <a:xfrm>
            <a:off x="0" y="4365625"/>
            <a:ext cx="9144000" cy="0"/>
          </a:xfrm>
          <a:prstGeom prst="line">
            <a:avLst/>
          </a:prstGeom>
          <a:noFill/>
          <a:ln w="63500" algn="ctr">
            <a:solidFill>
              <a:schemeClr val="folHlink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 bwMode="auto">
          <a:xfrm>
            <a:off x="0" y="4404437"/>
            <a:ext cx="9144000" cy="57954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pic>
        <p:nvPicPr>
          <p:cNvPr id="33" name="Picture 32" descr="Slide17"/>
          <p:cNvPicPr>
            <a:picLocks noChangeAspect="1" noChangeArrowheads="1"/>
          </p:cNvPicPr>
          <p:nvPr/>
        </p:nvPicPr>
        <p:blipFill>
          <a:blip r:embed="rId3" cstate="print"/>
          <a:srcRect b="34167"/>
          <a:stretch>
            <a:fillRect/>
          </a:stretch>
        </p:blipFill>
        <p:spPr bwMode="auto">
          <a:xfrm>
            <a:off x="5563673" y="5210521"/>
            <a:ext cx="1828800" cy="97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4" name="TextBox 33"/>
          <p:cNvSpPr txBox="1"/>
          <p:nvPr/>
        </p:nvSpPr>
        <p:spPr>
          <a:xfrm>
            <a:off x="296213" y="4417315"/>
            <a:ext cx="235683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203200" dist="50800" dir="8100000" algn="tr" rotWithShape="0">
                    <a:prstClr val="black">
                      <a:alpha val="84000"/>
                    </a:prstClr>
                  </a:outerShdw>
                </a:effectLst>
                <a:latin typeface="Arial" pitchFamily="34" charset="0"/>
              </a:rPr>
              <a:t>Social</a:t>
            </a:r>
          </a:p>
        </p:txBody>
      </p:sp>
      <p:pic>
        <p:nvPicPr>
          <p:cNvPr id="35" name="Picture 6" descr="Slide9"/>
          <p:cNvPicPr>
            <a:picLocks noChangeArrowheads="1"/>
          </p:cNvPicPr>
          <p:nvPr/>
        </p:nvPicPr>
        <p:blipFill>
          <a:blip r:embed="rId4" cstate="print"/>
          <a:srcRect b="29710"/>
          <a:stretch>
            <a:fillRect/>
          </a:stretch>
        </p:blipFill>
        <p:spPr bwMode="auto">
          <a:xfrm>
            <a:off x="692572" y="5273841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6" name="TextBox 35"/>
          <p:cNvSpPr txBox="1"/>
          <p:nvPr/>
        </p:nvSpPr>
        <p:spPr>
          <a:xfrm>
            <a:off x="5502275" y="6256338"/>
            <a:ext cx="2032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Child Care Centre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8488" y="6230938"/>
            <a:ext cx="21986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Collaboration Areas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46425" y="6218238"/>
            <a:ext cx="1120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152400" dist="63500" dir="8100000" algn="tr" rotWithShape="0">
                    <a:prstClr val="black">
                      <a:alpha val="80000"/>
                    </a:prstClr>
                  </a:outerShdw>
                </a:effectLst>
                <a:latin typeface="Arial" pitchFamily="34" charset="0"/>
              </a:rPr>
              <a:t>Cafeteria</a:t>
            </a:r>
          </a:p>
        </p:txBody>
      </p:sp>
      <p:pic>
        <p:nvPicPr>
          <p:cNvPr id="39" name="Picture 7" descr="Slide4"/>
          <p:cNvPicPr>
            <a:picLocks noChangeArrowheads="1"/>
          </p:cNvPicPr>
          <p:nvPr/>
        </p:nvPicPr>
        <p:blipFill>
          <a:blip r:embed="rId5" cstate="print"/>
          <a:srcRect b="24220"/>
          <a:stretch>
            <a:fillRect/>
          </a:stretch>
        </p:blipFill>
        <p:spPr bwMode="auto">
          <a:xfrm>
            <a:off x="3167293" y="5248083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34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3342" t="3357" r="-716" b="-1779"/>
          <a:stretch>
            <a:fillRect/>
          </a:stretch>
        </p:blipFill>
        <p:spPr bwMode="auto">
          <a:xfrm>
            <a:off x="0" y="0"/>
            <a:ext cx="9221788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itle 10"/>
          <p:cNvSpPr>
            <a:spLocks noGrp="1"/>
          </p:cNvSpPr>
          <p:nvPr>
            <p:ph type="title" idx="4294967295"/>
          </p:nvPr>
        </p:nvSpPr>
        <p:spPr>
          <a:xfrm>
            <a:off x="92075" y="-125413"/>
            <a:ext cx="9153525" cy="838201"/>
          </a:xfrm>
        </p:spPr>
        <p:txBody>
          <a:bodyPr lIns="82090" tIns="41045" rIns="82090" bIns="41045"/>
          <a:lstStyle/>
          <a:p>
            <a:r>
              <a:rPr lang="en-US" sz="2900" smtClean="0">
                <a:solidFill>
                  <a:srgbClr val="FFFF00"/>
                </a:solidFill>
              </a:rPr>
              <a:t>Songdo IBD - “One of the World’s Greenest Cities”</a:t>
            </a:r>
          </a:p>
        </p:txBody>
      </p:sp>
      <p:sp>
        <p:nvSpPr>
          <p:cNvPr id="51203" name="Content Placeholder 11"/>
          <p:cNvSpPr>
            <a:spLocks noGrp="1"/>
          </p:cNvSpPr>
          <p:nvPr>
            <p:ph sz="half" idx="4294967295"/>
          </p:nvPr>
        </p:nvSpPr>
        <p:spPr>
          <a:xfrm>
            <a:off x="25400" y="4972050"/>
            <a:ext cx="9105900" cy="757238"/>
          </a:xfrm>
        </p:spPr>
        <p:txBody>
          <a:bodyPr lIns="82090" tIns="41045" rIns="82090" bIns="41045"/>
          <a:lstStyle/>
          <a:p>
            <a:pPr algn="ctr">
              <a:buFont typeface="Wingdings" pitchFamily="2" charset="2"/>
              <a:buNone/>
            </a:pPr>
            <a:r>
              <a:rPr lang="en-US" sz="2800" b="1" smtClean="0">
                <a:solidFill>
                  <a:schemeClr val="folHlink"/>
                </a:solidFill>
              </a:rPr>
              <a:t>100 million square foot new city on 1,500 acres</a:t>
            </a:r>
          </a:p>
        </p:txBody>
      </p:sp>
      <p:pic>
        <p:nvPicPr>
          <p:cNvPr id="132100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1130300"/>
            <a:ext cx="9156700" cy="37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05" name="Rectangle 17"/>
          <p:cNvSpPr>
            <a:spLocks noChangeArrowheads="1"/>
          </p:cNvSpPr>
          <p:nvPr/>
        </p:nvSpPr>
        <p:spPr bwMode="auto">
          <a:xfrm>
            <a:off x="231775" y="5524500"/>
            <a:ext cx="3492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</a:pPr>
            <a:r>
              <a:rPr lang="en-US" sz="1400" b="1">
                <a:ea typeface="MS PGothic"/>
                <a:cs typeface="MS PGothic"/>
              </a:rPr>
              <a:t>Commercial  40 million SF	</a:t>
            </a:r>
          </a:p>
          <a:p>
            <a:pPr>
              <a:lnSpc>
                <a:spcPct val="105000"/>
              </a:lnSpc>
            </a:pPr>
            <a:r>
              <a:rPr lang="en-US" sz="1400" b="1">
                <a:ea typeface="MS PGothic"/>
                <a:cs typeface="MS PGothic"/>
              </a:rPr>
              <a:t>Residential   35 million SF	</a:t>
            </a:r>
          </a:p>
          <a:p>
            <a:pPr>
              <a:lnSpc>
                <a:spcPct val="105000"/>
              </a:lnSpc>
            </a:pPr>
            <a:r>
              <a:rPr lang="en-US" sz="1400" b="1">
                <a:ea typeface="MS PGothic"/>
                <a:cs typeface="MS PGothic"/>
              </a:rPr>
              <a:t>Retail	    10 million SF	</a:t>
            </a:r>
          </a:p>
          <a:p>
            <a:pPr>
              <a:lnSpc>
                <a:spcPct val="105000"/>
              </a:lnSpc>
            </a:pPr>
            <a:r>
              <a:rPr lang="en-US" sz="1400" b="1">
                <a:ea typeface="MS PGothic"/>
                <a:cs typeface="MS PGothic"/>
              </a:rPr>
              <a:t>Hospitality	      5 million SF	</a:t>
            </a:r>
          </a:p>
          <a:p>
            <a:pPr>
              <a:lnSpc>
                <a:spcPct val="105000"/>
              </a:lnSpc>
            </a:pPr>
            <a:r>
              <a:rPr lang="en-US" sz="1400" b="1">
                <a:ea typeface="MS PGothic"/>
                <a:cs typeface="MS PGothic"/>
              </a:rPr>
              <a:t>Public Space  10 million SF	</a:t>
            </a:r>
          </a:p>
        </p:txBody>
      </p:sp>
      <p:sp>
        <p:nvSpPr>
          <p:cNvPr id="51206" name="Rectangle 18"/>
          <p:cNvSpPr>
            <a:spLocks noChangeArrowheads="1"/>
          </p:cNvSpPr>
          <p:nvPr/>
        </p:nvSpPr>
        <p:spPr bwMode="auto">
          <a:xfrm>
            <a:off x="4046538" y="5500688"/>
            <a:ext cx="51069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1125" indent="-111125">
              <a:lnSpc>
                <a:spcPct val="105000"/>
              </a:lnSpc>
              <a:buFont typeface="Arial" charset="0"/>
              <a:buChar char="•"/>
            </a:pPr>
            <a:r>
              <a:rPr lang="en-US" sz="1400" b="1">
                <a:ea typeface="MS PGothic"/>
                <a:cs typeface="MS PGothic"/>
              </a:rPr>
              <a:t>Six design goals for sustainability</a:t>
            </a:r>
          </a:p>
          <a:p>
            <a:pPr marL="111125" indent="-111125">
              <a:lnSpc>
                <a:spcPct val="105000"/>
              </a:lnSpc>
              <a:buFont typeface="Arial" charset="0"/>
              <a:buChar char="•"/>
            </a:pPr>
            <a:r>
              <a:rPr lang="en-US" sz="1400" b="1">
                <a:ea typeface="MS PGothic"/>
                <a:cs typeface="MS PGothic"/>
              </a:rPr>
              <a:t>Mandate for LEED Certification on all new buildings </a:t>
            </a:r>
          </a:p>
          <a:p>
            <a:pPr marL="111125" indent="-111125">
              <a:lnSpc>
                <a:spcPct val="105000"/>
              </a:lnSpc>
              <a:buFont typeface="Arial" charset="0"/>
              <a:buChar char="•"/>
            </a:pPr>
            <a:r>
              <a:rPr lang="en-US" sz="1400" b="1">
                <a:ea typeface="MS PGothic"/>
                <a:cs typeface="MS PGothic"/>
              </a:rPr>
              <a:t>EED-ND Pilot Program focused on neighborhood connectivity, access to transit, energy efficiency in building design, efficient infrastructure</a:t>
            </a:r>
          </a:p>
        </p:txBody>
      </p:sp>
      <p:pic>
        <p:nvPicPr>
          <p:cNvPr id="51207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7050" y="5664200"/>
            <a:ext cx="8794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92"/>
          <p:cNvGrpSpPr>
            <a:grpSpLocks/>
          </p:cNvGrpSpPr>
          <p:nvPr/>
        </p:nvGrpSpPr>
        <p:grpSpPr bwMode="auto">
          <a:xfrm>
            <a:off x="0" y="960438"/>
            <a:ext cx="9144000" cy="5897562"/>
            <a:chOff x="0" y="605"/>
            <a:chExt cx="5760" cy="3715"/>
          </a:xfrm>
        </p:grpSpPr>
        <p:pic>
          <p:nvPicPr>
            <p:cNvPr id="52233" name="Picture 90" descr="BG_Con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05"/>
              <a:ext cx="5760" cy="3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4" name="Rectangle 19"/>
            <p:cNvSpPr>
              <a:spLocks noChangeArrowheads="1"/>
            </p:cNvSpPr>
            <p:nvPr/>
          </p:nvSpPr>
          <p:spPr bwMode="auto">
            <a:xfrm>
              <a:off x="0" y="912"/>
              <a:ext cx="5760" cy="3408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52226" name="Picture 5" descr="Community+Connect_logo2(BLK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438400"/>
            <a:ext cx="38862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6" descr="Community+Exchange_logo2(BLK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3429000"/>
            <a:ext cx="4038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itle 11"/>
          <p:cNvSpPr>
            <a:spLocks/>
          </p:cNvSpPr>
          <p:nvPr/>
        </p:nvSpPr>
        <p:spPr bwMode="auto">
          <a:xfrm>
            <a:off x="336550" y="377825"/>
            <a:ext cx="79248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lnSpc>
                <a:spcPct val="90000"/>
              </a:lnSpc>
            </a:pPr>
            <a:r>
              <a:rPr lang="en-US" altLang="zh-CN" sz="3000">
                <a:solidFill>
                  <a:schemeClr val="tx2"/>
                </a:solidFill>
                <a:ea typeface="宋体"/>
                <a:cs typeface="宋体"/>
              </a:rPr>
              <a:t>Technology Will Be Consumed As Services</a:t>
            </a:r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52229" name="TextBox 18"/>
          <p:cNvSpPr txBox="1">
            <a:spLocks noChangeArrowheads="1"/>
          </p:cNvSpPr>
          <p:nvPr/>
        </p:nvSpPr>
        <p:spPr bwMode="auto">
          <a:xfrm>
            <a:off x="1447800" y="236220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FF00"/>
                </a:solidFill>
              </a:rPr>
              <a:t>1.</a:t>
            </a:r>
          </a:p>
        </p:txBody>
      </p:sp>
      <p:sp>
        <p:nvSpPr>
          <p:cNvPr id="52230" name="TextBox 19"/>
          <p:cNvSpPr txBox="1">
            <a:spLocks noChangeArrowheads="1"/>
          </p:cNvSpPr>
          <p:nvPr/>
        </p:nvSpPr>
        <p:spPr bwMode="auto">
          <a:xfrm>
            <a:off x="1447800" y="3362325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FF00"/>
                </a:solidFill>
              </a:rPr>
              <a:t>2.</a:t>
            </a:r>
          </a:p>
        </p:txBody>
      </p:sp>
      <p:sp>
        <p:nvSpPr>
          <p:cNvPr id="52231" name="TextBox 20"/>
          <p:cNvSpPr txBox="1">
            <a:spLocks noChangeArrowheads="1"/>
          </p:cNvSpPr>
          <p:nvPr/>
        </p:nvSpPr>
        <p:spPr bwMode="auto">
          <a:xfrm>
            <a:off x="1447800" y="4352925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FF00"/>
                </a:solidFill>
              </a:rPr>
              <a:t>3.</a:t>
            </a:r>
          </a:p>
        </p:txBody>
      </p:sp>
      <p:sp>
        <p:nvSpPr>
          <p:cNvPr id="52232" name="TextBox 21"/>
          <p:cNvSpPr txBox="1">
            <a:spLocks noChangeArrowheads="1"/>
          </p:cNvSpPr>
          <p:nvPr/>
        </p:nvSpPr>
        <p:spPr bwMode="auto">
          <a:xfrm>
            <a:off x="2057400" y="434340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Service Delivery Platform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106016" y="278927"/>
            <a:ext cx="8931965" cy="931688"/>
          </a:xfrm>
          <a:prstGeom prst="rect">
            <a:avLst/>
          </a:prstGeom>
          <a:solidFill>
            <a:srgbClr val="669900">
              <a:alpha val="20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9900">
                <a:alpha val="60000"/>
              </a:srgbClr>
            </a:glo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srgbClr val="808080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39" name="Picture 38" descr="First Wor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9427" y="1815921"/>
            <a:ext cx="3625330" cy="4546241"/>
          </a:xfrm>
          <a:prstGeom prst="roundRect">
            <a:avLst/>
          </a:prstGeom>
          <a:ln w="571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33795" name="Straight Connector 52"/>
          <p:cNvCxnSpPr>
            <a:cxnSpLocks noChangeShapeType="1"/>
            <a:endCxn id="33807" idx="3"/>
          </p:cNvCxnSpPr>
          <p:nvPr/>
        </p:nvCxnSpPr>
        <p:spPr bwMode="auto">
          <a:xfrm>
            <a:off x="3838575" y="5705475"/>
            <a:ext cx="3779838" cy="19050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sp>
        <p:nvSpPr>
          <p:cNvPr id="33797" name="Oval 59"/>
          <p:cNvSpPr>
            <a:spLocks noChangeArrowheads="1"/>
          </p:cNvSpPr>
          <p:nvPr/>
        </p:nvSpPr>
        <p:spPr bwMode="auto">
          <a:xfrm>
            <a:off x="6292850" y="3773488"/>
            <a:ext cx="168275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4258741" y="5430001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4" name="Oval 23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25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cxnSp>
        <p:nvCxnSpPr>
          <p:cNvPr id="33801" name="Straight Connector 46"/>
          <p:cNvCxnSpPr>
            <a:cxnSpLocks noChangeShapeType="1"/>
            <a:endCxn id="33797" idx="2"/>
          </p:cNvCxnSpPr>
          <p:nvPr/>
        </p:nvCxnSpPr>
        <p:spPr bwMode="auto">
          <a:xfrm flipV="1">
            <a:off x="3619500" y="3849688"/>
            <a:ext cx="2673350" cy="52387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cxnSp>
        <p:nvCxnSpPr>
          <p:cNvPr id="33804" name="Straight Connector 50"/>
          <p:cNvCxnSpPr>
            <a:cxnSpLocks noChangeShapeType="1"/>
          </p:cNvCxnSpPr>
          <p:nvPr/>
        </p:nvCxnSpPr>
        <p:spPr bwMode="auto">
          <a:xfrm>
            <a:off x="3876675" y="4725988"/>
            <a:ext cx="3322638" cy="52387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sp>
        <p:nvSpPr>
          <p:cNvPr id="33805" name="Oval 51"/>
          <p:cNvSpPr>
            <a:spLocks noChangeArrowheads="1"/>
          </p:cNvSpPr>
          <p:nvPr/>
        </p:nvSpPr>
        <p:spPr bwMode="auto">
          <a:xfrm>
            <a:off x="7131050" y="4694238"/>
            <a:ext cx="166688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4245863" y="3654075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5" name="Oval 34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6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sp>
        <p:nvSpPr>
          <p:cNvPr id="33807" name="Oval 53"/>
          <p:cNvSpPr>
            <a:spLocks noChangeArrowheads="1"/>
          </p:cNvSpPr>
          <p:nvPr/>
        </p:nvSpPr>
        <p:spPr bwMode="auto">
          <a:xfrm>
            <a:off x="7594600" y="5594350"/>
            <a:ext cx="166688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4258741" y="4496912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2" name="Oval 31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3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23791" y="3204989"/>
            <a:ext cx="614616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15567" y="4221601"/>
            <a:ext cx="656823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34522" y="5315487"/>
            <a:ext cx="618912" cy="7633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3796" name="Picture 14" descr="TelePresence Consumer"/>
          <p:cNvPicPr>
            <a:picLocks noChangeAspect="1" noChangeArrowheads="1"/>
          </p:cNvPicPr>
          <p:nvPr/>
        </p:nvPicPr>
        <p:blipFill>
          <a:blip r:embed="rId7" cstate="print"/>
          <a:srcRect l="30125" t="12723" r="23771" b="10947"/>
          <a:stretch>
            <a:fillRect/>
          </a:stretch>
        </p:blipFill>
        <p:spPr bwMode="auto">
          <a:xfrm>
            <a:off x="489396" y="1861500"/>
            <a:ext cx="3412901" cy="45161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38100" sx="105000" sy="105000" algn="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1" name="Rectangle 5"/>
          <p:cNvSpPr txBox="1">
            <a:spLocks noChangeArrowheads="1"/>
          </p:cNvSpPr>
          <p:nvPr/>
        </p:nvSpPr>
        <p:spPr>
          <a:xfrm>
            <a:off x="386370" y="308985"/>
            <a:ext cx="8358384" cy="624840"/>
          </a:xfrm>
          <a:prstGeom prst="rect">
            <a:avLst/>
          </a:prstGeom>
        </p:spPr>
        <p:txBody>
          <a:bodyPr/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3000" dirty="0">
                <a:ln>
                  <a:solidFill>
                    <a:srgbClr val="99CC00"/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Services Delivered Directly to the Home</a:t>
            </a:r>
            <a:br>
              <a:rPr lang="en-US" sz="3000" dirty="0">
                <a:ln>
                  <a:solidFill>
                    <a:srgbClr val="99CC00"/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</a:br>
            <a:r>
              <a:rPr lang="en-US" sz="3000" dirty="0">
                <a:ln>
                  <a:solidFill>
                    <a:srgbClr val="99CC00"/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via Interactive, Hi-Def TelePresence</a:t>
            </a:r>
          </a:p>
        </p:txBody>
      </p:sp>
      <p:pic>
        <p:nvPicPr>
          <p:cNvPr id="54291" name="Picture 100" descr="Community Connect Screen_no prices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9650" y="2135188"/>
            <a:ext cx="240982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/>
        </p:nvSpPr>
        <p:spPr>
          <a:xfrm>
            <a:off x="785611" y="270455"/>
            <a:ext cx="8229605" cy="10895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Delivering New Services</a:t>
            </a:r>
            <a:b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To Citizens in New Ways</a:t>
            </a:r>
          </a:p>
        </p:txBody>
      </p:sp>
      <p:pic>
        <p:nvPicPr>
          <p:cNvPr id="39" name="Picture 38" descr="First Wor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2306" y="1790164"/>
            <a:ext cx="3625330" cy="4662152"/>
          </a:xfrm>
          <a:prstGeom prst="roundRect">
            <a:avLst/>
          </a:prstGeom>
          <a:ln w="571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33795" name="Straight Connector 52"/>
          <p:cNvCxnSpPr>
            <a:cxnSpLocks noChangeShapeType="1"/>
            <a:endCxn id="33807" idx="3"/>
          </p:cNvCxnSpPr>
          <p:nvPr/>
        </p:nvCxnSpPr>
        <p:spPr bwMode="auto">
          <a:xfrm>
            <a:off x="3838575" y="5705475"/>
            <a:ext cx="3779838" cy="19050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sp>
        <p:nvSpPr>
          <p:cNvPr id="33797" name="Oval 59"/>
          <p:cNvSpPr>
            <a:spLocks noChangeArrowheads="1"/>
          </p:cNvSpPr>
          <p:nvPr/>
        </p:nvSpPr>
        <p:spPr bwMode="auto">
          <a:xfrm>
            <a:off x="6511925" y="3476625"/>
            <a:ext cx="168275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cxnSp>
        <p:nvCxnSpPr>
          <p:cNvPr id="33798" name="Straight Connector 40"/>
          <p:cNvCxnSpPr>
            <a:cxnSpLocks noChangeShapeType="1"/>
            <a:endCxn id="33800" idx="3"/>
          </p:cNvCxnSpPr>
          <p:nvPr/>
        </p:nvCxnSpPr>
        <p:spPr bwMode="auto">
          <a:xfrm flipV="1">
            <a:off x="3786188" y="2644775"/>
            <a:ext cx="4279900" cy="20638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grpSp>
        <p:nvGrpSpPr>
          <p:cNvPr id="2" name="Group 8"/>
          <p:cNvGrpSpPr/>
          <p:nvPr/>
        </p:nvGrpSpPr>
        <p:grpSpPr>
          <a:xfrm>
            <a:off x="4258741" y="5430001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4" name="Oval 23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25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cxnSp>
        <p:nvCxnSpPr>
          <p:cNvPr id="33801" name="Straight Connector 46"/>
          <p:cNvCxnSpPr>
            <a:cxnSpLocks noChangeShapeType="1"/>
            <a:endCxn id="33797" idx="2"/>
          </p:cNvCxnSpPr>
          <p:nvPr/>
        </p:nvCxnSpPr>
        <p:spPr bwMode="auto">
          <a:xfrm flipV="1">
            <a:off x="3838575" y="3552825"/>
            <a:ext cx="2673350" cy="53975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grpSp>
        <p:nvGrpSpPr>
          <p:cNvPr id="3" name="Group 8"/>
          <p:cNvGrpSpPr/>
          <p:nvPr/>
        </p:nvGrpSpPr>
        <p:grpSpPr>
          <a:xfrm>
            <a:off x="4258741" y="2346673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Oval 19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21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cxnSp>
        <p:nvCxnSpPr>
          <p:cNvPr id="33804" name="Straight Connector 50"/>
          <p:cNvCxnSpPr>
            <a:cxnSpLocks noChangeShapeType="1"/>
          </p:cNvCxnSpPr>
          <p:nvPr/>
        </p:nvCxnSpPr>
        <p:spPr bwMode="auto">
          <a:xfrm>
            <a:off x="3876675" y="4725988"/>
            <a:ext cx="3322638" cy="52387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sp>
        <p:nvSpPr>
          <p:cNvPr id="33805" name="Oval 51"/>
          <p:cNvSpPr>
            <a:spLocks noChangeArrowheads="1"/>
          </p:cNvSpPr>
          <p:nvPr/>
        </p:nvSpPr>
        <p:spPr bwMode="auto">
          <a:xfrm>
            <a:off x="7131050" y="4694238"/>
            <a:ext cx="166688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4258741" y="3370740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5" name="Oval 34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6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sp>
        <p:nvSpPr>
          <p:cNvPr id="33807" name="Oval 53"/>
          <p:cNvSpPr>
            <a:spLocks noChangeArrowheads="1"/>
          </p:cNvSpPr>
          <p:nvPr/>
        </p:nvSpPr>
        <p:spPr bwMode="auto">
          <a:xfrm>
            <a:off x="7594600" y="5594350"/>
            <a:ext cx="166688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4258741" y="4496912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2" name="Oval 31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3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63863" y="2033831"/>
            <a:ext cx="560231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36670" y="3140595"/>
            <a:ext cx="614616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15567" y="4221601"/>
            <a:ext cx="656823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434522" y="5315487"/>
            <a:ext cx="618912" cy="7633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800" name="Oval 45"/>
          <p:cNvSpPr>
            <a:spLocks noChangeArrowheads="1"/>
          </p:cNvSpPr>
          <p:nvPr/>
        </p:nvSpPr>
        <p:spPr bwMode="auto">
          <a:xfrm>
            <a:off x="8040688" y="2514600"/>
            <a:ext cx="168275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pic>
        <p:nvPicPr>
          <p:cNvPr id="33796" name="Picture 14" descr="TelePresence Consumer"/>
          <p:cNvPicPr>
            <a:picLocks noChangeAspect="1" noChangeArrowheads="1"/>
          </p:cNvPicPr>
          <p:nvPr/>
        </p:nvPicPr>
        <p:blipFill>
          <a:blip r:embed="rId8" cstate="print"/>
          <a:srcRect l="30125" t="12723" r="23771" b="10947"/>
          <a:stretch>
            <a:fillRect/>
          </a:stretch>
        </p:blipFill>
        <p:spPr bwMode="auto">
          <a:xfrm>
            <a:off x="489396" y="1861500"/>
            <a:ext cx="3412901" cy="45161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38100" sx="105000" sy="105000" algn="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1095375" y="1274763"/>
            <a:ext cx="7005638" cy="4765675"/>
            <a:chOff x="0" y="1323972"/>
            <a:chExt cx="7006107" cy="5089192"/>
          </a:xfrm>
        </p:grpSpPr>
        <p:pic>
          <p:nvPicPr>
            <p:cNvPr id="72" name="Picture 4" descr="34"/>
            <p:cNvPicPr>
              <a:picLocks noChangeAspect="1" noChangeArrowheads="1"/>
            </p:cNvPicPr>
            <p:nvPr/>
          </p:nvPicPr>
          <p:blipFill>
            <a:blip r:embed="rId9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0" y="1323972"/>
              <a:ext cx="7006107" cy="5089192"/>
            </a:xfrm>
            <a:prstGeom prst="rect">
              <a:avLst/>
            </a:prstGeom>
            <a:ln w="152400" cap="sq">
              <a:solidFill>
                <a:schemeClr val="accent4">
                  <a:lumMod val="25000"/>
                </a:schemeClr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9674" t="22699" r="70461" b="61518"/>
            <a:stretch>
              <a:fillRect/>
            </a:stretch>
          </p:blipFill>
          <p:spPr bwMode="auto">
            <a:xfrm>
              <a:off x="453980" y="2074183"/>
              <a:ext cx="1371600" cy="169333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2" name="Picture 91"/>
            <p:cNvPicPr>
              <a:picLocks noChangeAspect="1" noChangeArrowheads="1"/>
            </p:cNvPicPr>
            <p:nvPr/>
          </p:nvPicPr>
          <p:blipFill>
            <a:blip r:embed="rId10" cstate="print"/>
            <a:srcRect l="32005" t="22699" r="58130" b="59545"/>
            <a:stretch>
              <a:fillRect/>
            </a:stretch>
          </p:blipFill>
          <p:spPr bwMode="auto">
            <a:xfrm>
              <a:off x="2100328" y="2074183"/>
              <a:ext cx="1371600" cy="167639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44336" t="22699" r="45000" b="61333"/>
            <a:stretch>
              <a:fillRect/>
            </a:stretch>
          </p:blipFill>
          <p:spPr bwMode="auto">
            <a:xfrm>
              <a:off x="3641499" y="4250028"/>
              <a:ext cx="1371600" cy="157020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4" name="Picture 93"/>
            <p:cNvPicPr>
              <a:picLocks noChangeAspect="1" noChangeArrowheads="1"/>
            </p:cNvPicPr>
            <p:nvPr/>
          </p:nvPicPr>
          <p:blipFill>
            <a:blip r:embed="rId10" cstate="print"/>
            <a:srcRect l="70230" t="22699" r="19905" b="59545"/>
            <a:stretch>
              <a:fillRect/>
            </a:stretch>
          </p:blipFill>
          <p:spPr bwMode="auto">
            <a:xfrm>
              <a:off x="5185893" y="2074182"/>
              <a:ext cx="1371600" cy="161844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5" name="Picture 94"/>
            <p:cNvPicPr>
              <a:picLocks noChangeAspect="1" noChangeArrowheads="1"/>
            </p:cNvPicPr>
            <p:nvPr/>
          </p:nvPicPr>
          <p:blipFill>
            <a:blip r:embed="rId10" cstate="print"/>
            <a:srcRect l="19675" t="42428" r="70461" b="41789"/>
            <a:stretch>
              <a:fillRect/>
            </a:stretch>
          </p:blipFill>
          <p:spPr bwMode="auto">
            <a:xfrm>
              <a:off x="5284630" y="4252686"/>
              <a:ext cx="1371600" cy="156754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6" name="Picture 95"/>
            <p:cNvPicPr>
              <a:picLocks noChangeAspect="1" noChangeArrowheads="1"/>
            </p:cNvPicPr>
            <p:nvPr/>
          </p:nvPicPr>
          <p:blipFill>
            <a:blip r:embed="rId10" cstate="print"/>
            <a:srcRect l="32005" t="42428" r="58131" b="40533"/>
            <a:stretch>
              <a:fillRect/>
            </a:stretch>
          </p:blipFill>
          <p:spPr bwMode="auto">
            <a:xfrm>
              <a:off x="2057399" y="4281205"/>
              <a:ext cx="1371600" cy="153902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44667" t="42428" r="45333" b="40533"/>
            <a:stretch>
              <a:fillRect/>
            </a:stretch>
          </p:blipFill>
          <p:spPr bwMode="auto">
            <a:xfrm>
              <a:off x="433630" y="4288665"/>
              <a:ext cx="1371600" cy="153156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57067" t="42428" r="33000" b="39816"/>
            <a:stretch>
              <a:fillRect/>
            </a:stretch>
          </p:blipFill>
          <p:spPr bwMode="auto">
            <a:xfrm>
              <a:off x="3668404" y="2074182"/>
              <a:ext cx="1371600" cy="161844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  <p:pic>
        <p:nvPicPr>
          <p:cNvPr id="59" name="Picture 58" descr="Community Connect Screen_no prices.png"/>
          <p:cNvPicPr>
            <a:picLocks noChangeAspect="1"/>
          </p:cNvPicPr>
          <p:nvPr/>
        </p:nvPicPr>
        <p:blipFill>
          <a:blip r:embed="rId11" cstate="print"/>
          <a:srcRect l="3003" r="2394"/>
          <a:stretch>
            <a:fillRect/>
          </a:stretch>
        </p:blipFill>
        <p:spPr>
          <a:xfrm>
            <a:off x="1081825" y="2134734"/>
            <a:ext cx="2279561" cy="1430102"/>
          </a:xfrm>
          <a:prstGeom prst="rect">
            <a:avLst/>
          </a:prstGeom>
          <a:ln w="38100" cap="sq">
            <a:solidFill>
              <a:schemeClr val="accent4">
                <a:lumMod val="25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0" cstate="print"/>
          <a:srcRect l="32005" t="22699" r="58130" b="59545"/>
          <a:stretch>
            <a:fillRect/>
          </a:stretch>
        </p:blipFill>
        <p:spPr bwMode="auto">
          <a:xfrm>
            <a:off x="3192887" y="1962430"/>
            <a:ext cx="1371600" cy="15696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279400" dist="88900" dir="8820000" sx="101000" sy="101000" algn="tr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0" cstate="print"/>
          <a:srcRect l="44667" t="42428" r="45333" b="40533"/>
          <a:stretch>
            <a:fillRect/>
          </a:stretch>
        </p:blipFill>
        <p:spPr bwMode="auto">
          <a:xfrm>
            <a:off x="3029565" y="8043214"/>
            <a:ext cx="1371600" cy="14340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279400" dist="88900" dir="8820000" sx="101000" sy="101000" algn="tr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1736725" y="465138"/>
            <a:ext cx="5511800" cy="5851525"/>
            <a:chOff x="1736782" y="464701"/>
            <a:chExt cx="5512157" cy="5852222"/>
          </a:xfrm>
        </p:grpSpPr>
        <p:pic>
          <p:nvPicPr>
            <p:cNvPr id="46" name="Picture 14" descr="TelePresence Consumer"/>
            <p:cNvPicPr>
              <a:picLocks noChangeAspect="1" noChangeArrowheads="1"/>
            </p:cNvPicPr>
            <p:nvPr/>
          </p:nvPicPr>
          <p:blipFill>
            <a:blip r:embed="rId8" cstate="print"/>
            <a:srcRect l="30125" t="12723" r="23771" b="20750"/>
            <a:stretch>
              <a:fillRect/>
            </a:stretch>
          </p:blipFill>
          <p:spPr bwMode="auto">
            <a:xfrm>
              <a:off x="1736782" y="464701"/>
              <a:ext cx="5512157" cy="585222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77800" dist="38100" sx="105000" sy="105000" algn="l" rotWithShape="0">
                <a:prstClr val="black">
                  <a:alpha val="30000"/>
                </a:prstClr>
              </a:outerShdw>
            </a:effectLst>
          </p:spPr>
        </p:pic>
        <p:grpSp>
          <p:nvGrpSpPr>
            <p:cNvPr id="55329" name="Group 69"/>
            <p:cNvGrpSpPr>
              <a:grpSpLocks/>
            </p:cNvGrpSpPr>
            <p:nvPr/>
          </p:nvGrpSpPr>
          <p:grpSpPr bwMode="auto">
            <a:xfrm>
              <a:off x="2704844" y="901148"/>
              <a:ext cx="3682703" cy="2146853"/>
              <a:chOff x="0" y="1323971"/>
              <a:chExt cx="7006107" cy="5089192"/>
            </a:xfrm>
          </p:grpSpPr>
          <p:pic>
            <p:nvPicPr>
              <p:cNvPr id="67" name="Picture 4" descr="34"/>
              <p:cNvPicPr>
                <a:picLocks noChangeAspect="1" noChangeArrowheads="1"/>
              </p:cNvPicPr>
              <p:nvPr/>
            </p:nvPicPr>
            <p:blipFill>
              <a:blip r:embed="rId12" cstate="print">
                <a:lum bright="-10000"/>
              </a:blip>
              <a:srcRect/>
              <a:stretch>
                <a:fillRect/>
              </a:stretch>
            </p:blipFill>
            <p:spPr bwMode="auto">
              <a:xfrm>
                <a:off x="0" y="1323971"/>
                <a:ext cx="7006107" cy="5089192"/>
              </a:xfrm>
              <a:prstGeom prst="rect">
                <a:avLst/>
              </a:prstGeom>
              <a:noFill/>
              <a:ln w="38100">
                <a:solidFill>
                  <a:schemeClr val="accent4">
                    <a:lumMod val="25000"/>
                  </a:schemeClr>
                </a:solidFill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pic>
            <p:nvPicPr>
              <p:cNvPr id="68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19674" t="22699" r="70461" b="61518"/>
              <a:stretch>
                <a:fillRect/>
              </a:stretch>
            </p:blipFill>
            <p:spPr bwMode="auto">
              <a:xfrm>
                <a:off x="453980" y="2074183"/>
                <a:ext cx="1371600" cy="1693335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69" name="Picture 6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32005" t="22699" r="58130" b="59545"/>
              <a:stretch>
                <a:fillRect/>
              </a:stretch>
            </p:blipFill>
            <p:spPr bwMode="auto">
              <a:xfrm>
                <a:off x="2100328" y="2074183"/>
                <a:ext cx="1371600" cy="1676397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228600">
                  <a:srgbClr val="FFFF00">
                    <a:alpha val="40000"/>
                  </a:srgbClr>
                </a:glow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70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44336" t="22699" r="45000" b="61333"/>
              <a:stretch>
                <a:fillRect/>
              </a:stretch>
            </p:blipFill>
            <p:spPr bwMode="auto">
              <a:xfrm>
                <a:off x="3641499" y="4250028"/>
                <a:ext cx="1371600" cy="1570202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71" name="Picture 7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70230" t="22699" r="19905" b="59545"/>
              <a:stretch>
                <a:fillRect/>
              </a:stretch>
            </p:blipFill>
            <p:spPr bwMode="auto">
              <a:xfrm>
                <a:off x="5185893" y="2074182"/>
                <a:ext cx="1371600" cy="1618445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73" name="Picture 7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19675" t="42428" r="70461" b="41789"/>
              <a:stretch>
                <a:fillRect/>
              </a:stretch>
            </p:blipFill>
            <p:spPr bwMode="auto">
              <a:xfrm>
                <a:off x="5284630" y="4252686"/>
                <a:ext cx="1371600" cy="1567544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74" name="Picture 7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32005" t="42428" r="58131" b="40533"/>
              <a:stretch>
                <a:fillRect/>
              </a:stretch>
            </p:blipFill>
            <p:spPr bwMode="auto">
              <a:xfrm>
                <a:off x="2057399" y="4281205"/>
                <a:ext cx="1371600" cy="1539025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44667" t="42428" r="45333" b="40533"/>
              <a:stretch>
                <a:fillRect/>
              </a:stretch>
            </p:blipFill>
            <p:spPr bwMode="auto">
              <a:xfrm>
                <a:off x="433630" y="4288665"/>
                <a:ext cx="1371600" cy="1531565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57067" t="42428" r="33000" b="39816"/>
              <a:stretch>
                <a:fillRect/>
              </a:stretch>
            </p:blipFill>
            <p:spPr bwMode="auto">
              <a:xfrm>
                <a:off x="3668404" y="2074182"/>
                <a:ext cx="1371600" cy="1618445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79400" dist="88900" dir="8820000" sx="101000" sy="101000" algn="tr" rotWithShape="0">
                  <a:prstClr val="black">
                    <a:alpha val="51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</p:grpSp>
      </p:grpSp>
      <p:pic>
        <p:nvPicPr>
          <p:cNvPr id="44" name="Picture 43" descr="Kids India School Computer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81182" y="872695"/>
            <a:ext cx="3785616" cy="2163466"/>
          </a:xfrm>
          <a:prstGeom prst="rect">
            <a:avLst/>
          </a:prstGeom>
          <a:ln w="19050">
            <a:solidFill>
              <a:schemeClr val="accent4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1" name="Picture 80" descr="Community Connect Screen_no prices.png"/>
          <p:cNvPicPr>
            <a:picLocks/>
          </p:cNvPicPr>
          <p:nvPr/>
        </p:nvPicPr>
        <p:blipFill>
          <a:blip r:embed="rId11" cstate="print"/>
          <a:srcRect l="3003" r="2394"/>
          <a:stretch>
            <a:fillRect/>
          </a:stretch>
        </p:blipFill>
        <p:spPr>
          <a:xfrm>
            <a:off x="2682864" y="857988"/>
            <a:ext cx="3785616" cy="2167128"/>
          </a:xfrm>
          <a:prstGeom prst="rect">
            <a:avLst/>
          </a:prstGeom>
          <a:ln w="38100" cap="sq">
            <a:solidFill>
              <a:schemeClr val="accent4">
                <a:lumMod val="25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0" cstate="print"/>
          <a:srcRect l="44667" t="42428" r="45333" b="40533"/>
          <a:stretch>
            <a:fillRect/>
          </a:stretch>
        </p:blipFill>
        <p:spPr bwMode="auto">
          <a:xfrm>
            <a:off x="2902083" y="2153462"/>
            <a:ext cx="740494" cy="6777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279400" dist="88900" dir="8820000" sx="101000" sy="101000" algn="tr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3" name="Picture 62" descr="Kids India School Computer.jpg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71620" y="862886"/>
            <a:ext cx="3785616" cy="2167128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8" name="Picture 57" descr="Community Connect Screen_no prices.png"/>
          <p:cNvPicPr>
            <a:picLocks/>
          </p:cNvPicPr>
          <p:nvPr/>
        </p:nvPicPr>
        <p:blipFill>
          <a:blip r:embed="rId11" cstate="print"/>
          <a:srcRect l="3003" r="2394"/>
          <a:stretch>
            <a:fillRect/>
          </a:stretch>
        </p:blipFill>
        <p:spPr>
          <a:xfrm>
            <a:off x="2679579" y="881602"/>
            <a:ext cx="3785616" cy="2167128"/>
          </a:xfrm>
          <a:prstGeom prst="rect">
            <a:avLst/>
          </a:prstGeom>
          <a:ln w="38100" cap="sq">
            <a:solidFill>
              <a:schemeClr val="accent4">
                <a:lumMod val="25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10" cstate="print"/>
          <a:srcRect l="19674" t="22699" r="70461" b="61518"/>
          <a:stretch>
            <a:fillRect/>
          </a:stretch>
        </p:blipFill>
        <p:spPr bwMode="auto">
          <a:xfrm>
            <a:off x="2847304" y="1073788"/>
            <a:ext cx="796387" cy="7807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279400" dist="88900" dir="8820000" sx="101000" sy="101000" algn="tr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2" name="Picture 61" descr="Community Connect Screen_no prices.png"/>
          <p:cNvPicPr>
            <a:picLocks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61261" y="840814"/>
            <a:ext cx="3803934" cy="2167128"/>
          </a:xfrm>
          <a:prstGeom prst="rect">
            <a:avLst/>
          </a:prstGeom>
          <a:ln w="38100" cap="sq">
            <a:solidFill>
              <a:schemeClr val="accent4">
                <a:lumMod val="25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4" presetClass="entr" presetSubtype="5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805" grpId="0" animBg="1"/>
      <p:bldP spid="33807" grpId="0" animBg="1"/>
      <p:bldP spid="338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First World.jpg"/>
          <p:cNvPicPr>
            <a:picLocks noChangeAspect="1"/>
          </p:cNvPicPr>
          <p:nvPr/>
        </p:nvPicPr>
        <p:blipFill>
          <a:blip r:embed="rId2" cstate="print"/>
          <a:srcRect r="7755"/>
          <a:stretch>
            <a:fillRect/>
          </a:stretch>
        </p:blipFill>
        <p:spPr>
          <a:xfrm>
            <a:off x="5132306" y="1868556"/>
            <a:ext cx="3625330" cy="4507606"/>
          </a:xfrm>
          <a:prstGeom prst="roundRect">
            <a:avLst/>
          </a:prstGeom>
          <a:ln w="5715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33795" name="Straight Connector 52"/>
          <p:cNvCxnSpPr>
            <a:cxnSpLocks noChangeShapeType="1"/>
            <a:endCxn id="33807" idx="3"/>
          </p:cNvCxnSpPr>
          <p:nvPr/>
        </p:nvCxnSpPr>
        <p:spPr bwMode="auto">
          <a:xfrm>
            <a:off x="3838575" y="5705475"/>
            <a:ext cx="3779838" cy="19050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sp>
        <p:nvSpPr>
          <p:cNvPr id="33797" name="Oval 59"/>
          <p:cNvSpPr>
            <a:spLocks noChangeArrowheads="1"/>
          </p:cNvSpPr>
          <p:nvPr/>
        </p:nvSpPr>
        <p:spPr bwMode="auto">
          <a:xfrm>
            <a:off x="6511925" y="3476625"/>
            <a:ext cx="168275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cxnSp>
        <p:nvCxnSpPr>
          <p:cNvPr id="33798" name="Straight Connector 40"/>
          <p:cNvCxnSpPr>
            <a:cxnSpLocks noChangeShapeType="1"/>
            <a:endCxn id="33800" idx="3"/>
          </p:cNvCxnSpPr>
          <p:nvPr/>
        </p:nvCxnSpPr>
        <p:spPr bwMode="auto">
          <a:xfrm flipV="1">
            <a:off x="3786188" y="2644775"/>
            <a:ext cx="4279900" cy="20638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grpSp>
        <p:nvGrpSpPr>
          <p:cNvPr id="2" name="Group 8"/>
          <p:cNvGrpSpPr/>
          <p:nvPr/>
        </p:nvGrpSpPr>
        <p:grpSpPr>
          <a:xfrm>
            <a:off x="4258741" y="5430001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4" name="Oval 23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25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cxnSp>
        <p:nvCxnSpPr>
          <p:cNvPr id="33801" name="Straight Connector 46"/>
          <p:cNvCxnSpPr>
            <a:cxnSpLocks noChangeShapeType="1"/>
            <a:endCxn id="33797" idx="2"/>
          </p:cNvCxnSpPr>
          <p:nvPr/>
        </p:nvCxnSpPr>
        <p:spPr bwMode="auto">
          <a:xfrm flipV="1">
            <a:off x="3838575" y="3552825"/>
            <a:ext cx="2673350" cy="53975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grpSp>
        <p:nvGrpSpPr>
          <p:cNvPr id="3" name="Group 8"/>
          <p:cNvGrpSpPr/>
          <p:nvPr/>
        </p:nvGrpSpPr>
        <p:grpSpPr>
          <a:xfrm>
            <a:off x="4258741" y="2346673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Oval 19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21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cxnSp>
        <p:nvCxnSpPr>
          <p:cNvPr id="33804" name="Straight Connector 50"/>
          <p:cNvCxnSpPr>
            <a:cxnSpLocks noChangeShapeType="1"/>
          </p:cNvCxnSpPr>
          <p:nvPr/>
        </p:nvCxnSpPr>
        <p:spPr bwMode="auto">
          <a:xfrm>
            <a:off x="3876675" y="4725988"/>
            <a:ext cx="3322638" cy="52387"/>
          </a:xfrm>
          <a:prstGeom prst="line">
            <a:avLst/>
          </a:prstGeom>
          <a:noFill/>
          <a:ln w="63500">
            <a:solidFill>
              <a:srgbClr val="669900"/>
            </a:solidFill>
            <a:round/>
            <a:headEnd/>
            <a:tailEnd/>
          </a:ln>
        </p:spPr>
      </p:cxnSp>
      <p:sp>
        <p:nvSpPr>
          <p:cNvPr id="33805" name="Oval 51"/>
          <p:cNvSpPr>
            <a:spLocks noChangeArrowheads="1"/>
          </p:cNvSpPr>
          <p:nvPr/>
        </p:nvSpPr>
        <p:spPr bwMode="auto">
          <a:xfrm>
            <a:off x="7131050" y="4694238"/>
            <a:ext cx="166688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4258741" y="3370740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5" name="Oval 34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6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sp>
        <p:nvSpPr>
          <p:cNvPr id="33807" name="Oval 53"/>
          <p:cNvSpPr>
            <a:spLocks noChangeArrowheads="1"/>
          </p:cNvSpPr>
          <p:nvPr/>
        </p:nvSpPr>
        <p:spPr bwMode="auto">
          <a:xfrm>
            <a:off x="7594600" y="5594350"/>
            <a:ext cx="166688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5" name="Group 8"/>
          <p:cNvGrpSpPr/>
          <p:nvPr/>
        </p:nvGrpSpPr>
        <p:grpSpPr>
          <a:xfrm>
            <a:off x="4258741" y="4496912"/>
            <a:ext cx="642154" cy="597130"/>
            <a:chOff x="3291840" y="3631236"/>
            <a:chExt cx="2667000" cy="2480004"/>
          </a:xfrm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2" name="Oval 31"/>
            <p:cNvSpPr/>
            <p:nvPr/>
          </p:nvSpPr>
          <p:spPr bwMode="auto">
            <a:xfrm>
              <a:off x="3307080" y="3672840"/>
              <a:ext cx="2651760" cy="243840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66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>
                <a:spcBef>
                  <a:spcPct val="50000"/>
                </a:spcBef>
                <a:defRPr/>
              </a:pPr>
              <a:endParaRPr lang="en-US">
                <a:solidFill>
                  <a:srgbClr val="808080"/>
                </a:solidFill>
                <a:ea typeface="ＭＳ Ｐゴシック" pitchFamily="34" charset="-128"/>
                <a:cs typeface="Arial" charset="0"/>
              </a:endParaRPr>
            </a:p>
          </p:txBody>
        </p:sp>
        <p:pic>
          <p:nvPicPr>
            <p:cNvPr id="33" name="Picture 15" descr="C:\Documents and Settings\Anir\Desktop\slide8_bright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291840" y="3631236"/>
              <a:ext cx="2606040" cy="2464291"/>
            </a:xfrm>
            <a:prstGeom prst="flowChartConnector">
              <a:avLst/>
            </a:prstGeom>
            <a:noFill/>
            <a:ln w="57150">
              <a:solidFill>
                <a:srgbClr val="669900"/>
              </a:solidFill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63863" y="2033831"/>
            <a:ext cx="560231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36670" y="3140595"/>
            <a:ext cx="614616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15567" y="4221601"/>
            <a:ext cx="656823" cy="8229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434522" y="5315487"/>
            <a:ext cx="618912" cy="7633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CCFF33">
                <a:alpha val="40000"/>
              </a:srgbClr>
            </a:glow>
            <a:outerShdw blurRad="88900" dist="38100" dir="2700000" sx="102000" sy="102000" algn="tl" rotWithShape="0">
              <a:prstClr val="black">
                <a:alpha val="52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800" name="Oval 45"/>
          <p:cNvSpPr>
            <a:spLocks noChangeArrowheads="1"/>
          </p:cNvSpPr>
          <p:nvPr/>
        </p:nvSpPr>
        <p:spPr bwMode="auto">
          <a:xfrm>
            <a:off x="8040688" y="2514600"/>
            <a:ext cx="168275" cy="152400"/>
          </a:xfrm>
          <a:prstGeom prst="ellipse">
            <a:avLst/>
          </a:prstGeom>
          <a:solidFill>
            <a:srgbClr val="669900">
              <a:alpha val="50195"/>
            </a:srgbClr>
          </a:solidFill>
          <a:ln w="63500">
            <a:solidFill>
              <a:srgbClr val="669900"/>
            </a:solidFill>
            <a:round/>
            <a:headEnd/>
            <a:tailEnd/>
          </a:ln>
        </p:spPr>
        <p:txBody>
          <a:bodyPr wrap="none" lIns="82124" tIns="41061" rIns="82124" bIns="41061" anchor="ctr">
            <a:spAutoFit/>
          </a:bodyPr>
          <a:lstStyle/>
          <a:p>
            <a:pPr algn="ctr" defTabSz="814388">
              <a:spcBef>
                <a:spcPct val="50000"/>
              </a:spcBef>
            </a:pPr>
            <a:endParaRPr lang="en-US">
              <a:solidFill>
                <a:srgbClr val="808080"/>
              </a:solidFill>
            </a:endParaRPr>
          </a:p>
        </p:txBody>
      </p:sp>
      <p:pic>
        <p:nvPicPr>
          <p:cNvPr id="33796" name="Picture 14" descr="TelePresence Consumer"/>
          <p:cNvPicPr>
            <a:picLocks noChangeAspect="1" noChangeArrowheads="1"/>
          </p:cNvPicPr>
          <p:nvPr/>
        </p:nvPicPr>
        <p:blipFill>
          <a:blip r:embed="rId8" cstate="print"/>
          <a:srcRect l="30125" t="12723" r="23771" b="10947"/>
          <a:stretch>
            <a:fillRect/>
          </a:stretch>
        </p:blipFill>
        <p:spPr bwMode="auto">
          <a:xfrm>
            <a:off x="489396" y="1861500"/>
            <a:ext cx="3412901" cy="45161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38100" sx="105000" sy="105000" algn="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0" y="952500"/>
            <a:ext cx="9144000" cy="5653088"/>
            <a:chOff x="0" y="1171979"/>
            <a:chExt cx="9143999" cy="5653825"/>
          </a:xfrm>
        </p:grpSpPr>
        <p:sp>
          <p:nvSpPr>
            <p:cNvPr id="71" name="Rectangle 70"/>
            <p:cNvSpPr/>
            <p:nvPr/>
          </p:nvSpPr>
          <p:spPr bwMode="auto">
            <a:xfrm rot="5400000">
              <a:off x="7174603" y="2641243"/>
              <a:ext cx="1463899" cy="2474893"/>
            </a:xfrm>
            <a:prstGeom prst="rect">
              <a:avLst/>
            </a:prstGeom>
            <a:solidFill>
              <a:schemeClr val="accent1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pic>
          <p:nvPicPr>
            <p:cNvPr id="56345" name="Picture 4" descr="34"/>
            <p:cNvPicPr>
              <a:picLocks noChangeAspect="1" noChangeArrowheads="1"/>
            </p:cNvPicPr>
            <p:nvPr/>
          </p:nvPicPr>
          <p:blipFill>
            <a:blip r:embed="rId9">
              <a:lum bright="-10000"/>
            </a:blip>
            <a:srcRect/>
            <a:stretch>
              <a:fillRect/>
            </a:stretch>
          </p:blipFill>
          <p:spPr bwMode="auto">
            <a:xfrm>
              <a:off x="0" y="1171979"/>
              <a:ext cx="7006107" cy="565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Rectangle 72"/>
            <p:cNvSpPr/>
            <p:nvPr/>
          </p:nvSpPr>
          <p:spPr bwMode="auto">
            <a:xfrm>
              <a:off x="714777" y="3052292"/>
              <a:ext cx="901522" cy="759854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 rot="10800000">
              <a:off x="666802" y="5701951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 rot="10800000">
              <a:off x="2290571" y="5701951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 rot="10800000">
              <a:off x="3874672" y="5701951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 rot="10800000">
              <a:off x="5517803" y="5701951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002060">
                  <a:alpha val="40000"/>
                </a:srgb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 rot="10800000">
              <a:off x="2359259" y="3027438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 rot="10800000">
              <a:off x="3927334" y="3027438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 rot="10800000">
              <a:off x="5444823" y="3027439"/>
              <a:ext cx="905256" cy="758952"/>
            </a:xfrm>
            <a:prstGeom prst="rect">
              <a:avLst/>
            </a:prstGeom>
            <a:solidFill>
              <a:srgbClr val="0099C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62271" y="3258357"/>
              <a:ext cx="69923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$15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15923" y="3258357"/>
              <a:ext cx="699230" cy="46166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$10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030347" y="3258357"/>
              <a:ext cx="69923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$10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633597" y="3258357"/>
              <a:ext cx="52770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$5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69815" y="5973653"/>
              <a:ext cx="69923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$15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479345" y="5973653"/>
              <a:ext cx="52770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977684" y="5973653"/>
              <a:ext cx="69923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$10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20815" y="5973653"/>
              <a:ext cx="69923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77800" sx="102000" sy="102000" algn="ctr" rotWithShape="0">
                      <a:prstClr val="black"/>
                    </a:outerShdw>
                  </a:effectLst>
                  <a:latin typeface="Arial" pitchFamily="34" charset="0"/>
                </a:rPr>
                <a:t>$10</a:t>
              </a:r>
            </a:p>
          </p:txBody>
        </p:sp>
        <p:sp>
          <p:nvSpPr>
            <p:cNvPr id="89" name="Rectangle 5"/>
            <p:cNvSpPr txBox="1">
              <a:spLocks noChangeArrowheads="1"/>
            </p:cNvSpPr>
            <p:nvPr/>
          </p:nvSpPr>
          <p:spPr bwMode="auto">
            <a:xfrm>
              <a:off x="6651509" y="2962142"/>
              <a:ext cx="2299305" cy="1354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 anchor="b"/>
            <a:lstStyle/>
            <a:p>
              <a:pPr algn="r" defTabSz="814388" eaLnBrk="0" hangingPunct="0">
                <a:lnSpc>
                  <a:spcPct val="90000"/>
                </a:lnSpc>
                <a:defRPr/>
              </a:pPr>
              <a:r>
                <a:rPr lang="en-US" sz="7500" b="1" kern="0" dirty="0">
                  <a:ln w="18415" cmpd="sng">
                    <a:solidFill>
                      <a:schemeClr val="accent1">
                        <a:lumMod val="50000"/>
                      </a:schemeClr>
                    </a:solidFill>
                    <a:prstDash val="solid"/>
                  </a:ln>
                  <a:effectLst>
                    <a:outerShdw blurRad="406400" sx="103000" sy="103000" algn="ctr" rotWithShape="0">
                      <a:prstClr val="black">
                        <a:alpha val="60000"/>
                      </a:prstClr>
                    </a:outerShdw>
                  </a:effectLst>
                  <a:latin typeface="+mj-lt"/>
                  <a:ea typeface="ＭＳ Ｐゴシック" charset="-128"/>
                  <a:cs typeface="ＭＳ Ｐゴシック" charset="-128"/>
                </a:rPr>
                <a:t>$50  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262531" y="4118158"/>
              <a:ext cx="1688283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814388" eaLnBrk="0" hangingPunct="0">
                <a:lnSpc>
                  <a:spcPct val="90000"/>
                </a:lnSpc>
                <a:defRPr/>
              </a:pPr>
              <a:r>
                <a:rPr lang="en-US" b="1" kern="0" dirty="0">
                  <a:ln w="18415" cmpd="sng">
                    <a:solidFill>
                      <a:srgbClr val="002060"/>
                    </a:solidFill>
                    <a:prstDash val="solid"/>
                  </a:ln>
                  <a:effectLst>
                    <a:outerShdw blurRad="406400" sx="103000" sy="103000" algn="ctr" rotWithShape="0">
                      <a:prstClr val="black">
                        <a:alpha val="60000"/>
                      </a:prstClr>
                    </a:outerShdw>
                  </a:effectLst>
                  <a:latin typeface="Arial" pitchFamily="34" charset="0"/>
                  <a:ea typeface="ＭＳ Ｐゴシック" charset="-128"/>
                  <a:cs typeface="ＭＳ Ｐゴシック" charset="-128"/>
                </a:rPr>
                <a:t>per month</a:t>
              </a:r>
            </a:p>
          </p:txBody>
        </p:sp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9674" t="22699" r="70461" b="61518"/>
            <a:stretch>
              <a:fillRect/>
            </a:stretch>
          </p:blipFill>
          <p:spPr bwMode="auto">
            <a:xfrm>
              <a:off x="479738" y="1524000"/>
              <a:ext cx="1371600" cy="169333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2" name="Picture 91"/>
            <p:cNvPicPr>
              <a:picLocks noChangeAspect="1" noChangeArrowheads="1"/>
            </p:cNvPicPr>
            <p:nvPr/>
          </p:nvPicPr>
          <p:blipFill>
            <a:blip r:embed="rId10" cstate="print"/>
            <a:srcRect l="32005" t="22699" r="58130" b="59545"/>
            <a:stretch>
              <a:fillRect/>
            </a:stretch>
          </p:blipFill>
          <p:spPr bwMode="auto">
            <a:xfrm>
              <a:off x="2126086" y="1524000"/>
              <a:ext cx="1371600" cy="167639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44336" t="22699" r="45000" b="61333"/>
            <a:stretch>
              <a:fillRect/>
            </a:stretch>
          </p:blipFill>
          <p:spPr bwMode="auto">
            <a:xfrm>
              <a:off x="3641499" y="4250028"/>
              <a:ext cx="1371600" cy="157020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4" name="Picture 93"/>
            <p:cNvPicPr>
              <a:picLocks noChangeAspect="1" noChangeArrowheads="1"/>
            </p:cNvPicPr>
            <p:nvPr/>
          </p:nvPicPr>
          <p:blipFill>
            <a:blip r:embed="rId10" cstate="print"/>
            <a:srcRect l="70230" t="22699" r="19905" b="59545"/>
            <a:stretch>
              <a:fillRect/>
            </a:stretch>
          </p:blipFill>
          <p:spPr bwMode="auto">
            <a:xfrm>
              <a:off x="5211651" y="1523999"/>
              <a:ext cx="1371600" cy="161844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5" name="Picture 94"/>
            <p:cNvPicPr>
              <a:picLocks noChangeAspect="1" noChangeArrowheads="1"/>
            </p:cNvPicPr>
            <p:nvPr/>
          </p:nvPicPr>
          <p:blipFill>
            <a:blip r:embed="rId10" cstate="print"/>
            <a:srcRect l="19675" t="42428" r="70461" b="41789"/>
            <a:stretch>
              <a:fillRect/>
            </a:stretch>
          </p:blipFill>
          <p:spPr bwMode="auto">
            <a:xfrm>
              <a:off x="5284630" y="4252686"/>
              <a:ext cx="1371600" cy="156754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lumMod val="50000"/>
                  <a:alpha val="40000"/>
                </a:schemeClr>
              </a:glow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6" name="Picture 95"/>
            <p:cNvPicPr>
              <a:picLocks noChangeAspect="1" noChangeArrowheads="1"/>
            </p:cNvPicPr>
            <p:nvPr/>
          </p:nvPicPr>
          <p:blipFill>
            <a:blip r:embed="rId10" cstate="print"/>
            <a:srcRect l="32005" t="42428" r="58131" b="40533"/>
            <a:stretch>
              <a:fillRect/>
            </a:stretch>
          </p:blipFill>
          <p:spPr bwMode="auto">
            <a:xfrm>
              <a:off x="2057399" y="4281205"/>
              <a:ext cx="1371600" cy="153902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44667" t="42428" r="45333" b="40533"/>
            <a:stretch>
              <a:fillRect/>
            </a:stretch>
          </p:blipFill>
          <p:spPr bwMode="auto">
            <a:xfrm>
              <a:off x="433630" y="4288665"/>
              <a:ext cx="1371600" cy="153156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57067" t="42428" r="33000" b="39816"/>
            <a:stretch>
              <a:fillRect/>
            </a:stretch>
          </p:blipFill>
          <p:spPr bwMode="auto">
            <a:xfrm>
              <a:off x="3694162" y="1523999"/>
              <a:ext cx="1371600" cy="1618445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  <p:sp>
        <p:nvSpPr>
          <p:cNvPr id="99" name="Rectangle 5"/>
          <p:cNvSpPr txBox="1">
            <a:spLocks noChangeArrowheads="1"/>
          </p:cNvSpPr>
          <p:nvPr/>
        </p:nvSpPr>
        <p:spPr>
          <a:xfrm>
            <a:off x="386370" y="180195"/>
            <a:ext cx="8358384" cy="624840"/>
          </a:xfrm>
          <a:prstGeom prst="rect">
            <a:avLst/>
          </a:prstGeom>
        </p:spPr>
        <p:txBody>
          <a:bodyPr/>
          <a:lstStyle/>
          <a:p>
            <a:pPr algn="ctr" defTabSz="814388">
              <a:lnSpc>
                <a:spcPct val="90000"/>
              </a:lnSpc>
              <a:defRPr/>
            </a:pPr>
            <a:r>
              <a:rPr lang="en-US" sz="33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  <a:cs typeface="Arial" charset="0"/>
              </a:rPr>
              <a:t>Services Create New Revenue Streams</a:t>
            </a:r>
          </a:p>
        </p:txBody>
      </p:sp>
      <p:pic>
        <p:nvPicPr>
          <p:cNvPr id="101" name="Picture 100" descr="Community Connect Screen_no prices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09650" y="2135188"/>
            <a:ext cx="240982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805" grpId="0" animBg="1"/>
      <p:bldP spid="33807" grpId="0" animBg="1"/>
      <p:bldP spid="3380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34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3342" t="3357" r="-716" b="-1779"/>
          <a:stretch>
            <a:fillRect/>
          </a:stretch>
        </p:blipFill>
        <p:spPr bwMode="auto">
          <a:xfrm>
            <a:off x="0" y="0"/>
            <a:ext cx="9221788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 bwMode="auto">
          <a:xfrm>
            <a:off x="276225" y="220663"/>
            <a:ext cx="8591550" cy="950912"/>
          </a:xfrm>
          <a:prstGeom prst="roundRect">
            <a:avLst/>
          </a:prstGeom>
          <a:solidFill>
            <a:srgbClr val="00B0F0">
              <a:alpha val="50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 dirty="0">
              <a:solidFill>
                <a:srgbClr val="808080"/>
              </a:solidFill>
            </a:endParaRPr>
          </a:p>
        </p:txBody>
      </p:sp>
      <p:pic>
        <p:nvPicPr>
          <p:cNvPr id="14" name="Picture 11" descr="DSC_1002"/>
          <p:cNvPicPr>
            <a:picLocks noChangeAspect="1" noChangeArrowheads="1"/>
          </p:cNvPicPr>
          <p:nvPr/>
        </p:nvPicPr>
        <p:blipFill>
          <a:blip r:embed="rId4" cstate="print"/>
          <a:srcRect l="6579" r="7632" b="14667"/>
          <a:stretch>
            <a:fillRect/>
          </a:stretch>
        </p:blipFill>
        <p:spPr bwMode="auto">
          <a:xfrm>
            <a:off x="2580497" y="3724357"/>
            <a:ext cx="5844634" cy="253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6699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5" name="Straight Connector 14"/>
          <p:cNvCxnSpPr/>
          <p:nvPr/>
        </p:nvCxnSpPr>
        <p:spPr bwMode="auto">
          <a:xfrm rot="10800000">
            <a:off x="2833354" y="3052294"/>
            <a:ext cx="670989" cy="1190438"/>
          </a:xfrm>
          <a:prstGeom prst="line">
            <a:avLst/>
          </a:prstGeom>
          <a:solidFill>
            <a:srgbClr val="D28700">
              <a:alpha val="50000"/>
            </a:srgbClr>
          </a:solidFill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669900">
                <a:alpha val="40000"/>
              </a:srgbClr>
            </a:glow>
          </a:effectLst>
        </p:spPr>
      </p:cxnSp>
      <p:sp>
        <p:nvSpPr>
          <p:cNvPr id="16" name="Oval 15"/>
          <p:cNvSpPr/>
          <p:nvPr/>
        </p:nvSpPr>
        <p:spPr bwMode="auto">
          <a:xfrm>
            <a:off x="3439947" y="4136052"/>
            <a:ext cx="198120" cy="213360"/>
          </a:xfrm>
          <a:prstGeom prst="ellipse">
            <a:avLst/>
          </a:prstGeom>
          <a:solidFill>
            <a:srgbClr val="6699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429555" y="4121239"/>
            <a:ext cx="1295006" cy="384099"/>
          </a:xfrm>
          <a:prstGeom prst="line">
            <a:avLst/>
          </a:prstGeom>
          <a:solidFill>
            <a:srgbClr val="D28700">
              <a:alpha val="50000"/>
            </a:srgbClr>
          </a:solidFill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669900">
                <a:alpha val="40000"/>
              </a:srgbClr>
            </a:glow>
          </a:effectLst>
        </p:spPr>
      </p:cxnSp>
      <p:sp>
        <p:nvSpPr>
          <p:cNvPr id="20" name="Oval 19"/>
          <p:cNvSpPr/>
          <p:nvPr/>
        </p:nvSpPr>
        <p:spPr bwMode="auto">
          <a:xfrm>
            <a:off x="2695547" y="4400498"/>
            <a:ext cx="198120" cy="213360"/>
          </a:xfrm>
          <a:prstGeom prst="ellipse">
            <a:avLst/>
          </a:prstGeom>
          <a:solidFill>
            <a:srgbClr val="6699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cxnSp>
        <p:nvCxnSpPr>
          <p:cNvPr id="27" name="Straight Connector 26"/>
          <p:cNvCxnSpPr>
            <a:stCxn id="28" idx="4"/>
          </p:cNvCxnSpPr>
          <p:nvPr/>
        </p:nvCxnSpPr>
        <p:spPr bwMode="auto">
          <a:xfrm rot="5400000" flipH="1" flipV="1">
            <a:off x="3445258" y="3377216"/>
            <a:ext cx="1786516" cy="363935"/>
          </a:xfrm>
          <a:prstGeom prst="line">
            <a:avLst/>
          </a:prstGeom>
          <a:solidFill>
            <a:srgbClr val="D28700">
              <a:alpha val="50000"/>
            </a:srgbClr>
          </a:solidFill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669900">
                <a:alpha val="40000"/>
              </a:srgbClr>
            </a:glow>
          </a:effectLst>
        </p:spPr>
      </p:cxnSp>
      <p:sp>
        <p:nvSpPr>
          <p:cNvPr id="28" name="Oval 27"/>
          <p:cNvSpPr/>
          <p:nvPr/>
        </p:nvSpPr>
        <p:spPr bwMode="auto">
          <a:xfrm>
            <a:off x="4057489" y="4239082"/>
            <a:ext cx="198120" cy="213360"/>
          </a:xfrm>
          <a:prstGeom prst="ellipse">
            <a:avLst/>
          </a:prstGeom>
          <a:solidFill>
            <a:srgbClr val="6699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76519" y="3374266"/>
            <a:ext cx="1554480" cy="146304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635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847890" y="1390919"/>
            <a:ext cx="1554480" cy="146304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635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cxnSp>
        <p:nvCxnSpPr>
          <p:cNvPr id="32" name="Straight Connector 31"/>
          <p:cNvCxnSpPr>
            <a:stCxn id="33" idx="7"/>
          </p:cNvCxnSpPr>
          <p:nvPr/>
        </p:nvCxnSpPr>
        <p:spPr bwMode="auto">
          <a:xfrm rot="5400000" flipH="1" flipV="1">
            <a:off x="4897864" y="2997065"/>
            <a:ext cx="1460586" cy="1313467"/>
          </a:xfrm>
          <a:prstGeom prst="line">
            <a:avLst/>
          </a:prstGeom>
          <a:solidFill>
            <a:srgbClr val="D28700">
              <a:alpha val="50000"/>
            </a:srgbClr>
          </a:solidFill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669900">
                <a:alpha val="40000"/>
              </a:srgbClr>
            </a:glow>
          </a:effectLst>
        </p:spPr>
      </p:cxnSp>
      <p:sp>
        <p:nvSpPr>
          <p:cNvPr id="33" name="Oval 32"/>
          <p:cNvSpPr/>
          <p:nvPr/>
        </p:nvSpPr>
        <p:spPr bwMode="auto">
          <a:xfrm>
            <a:off x="4802318" y="4352845"/>
            <a:ext cx="198120" cy="213360"/>
          </a:xfrm>
          <a:prstGeom prst="ellipse">
            <a:avLst/>
          </a:prstGeom>
          <a:solidFill>
            <a:srgbClr val="6699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772250" y="1764408"/>
            <a:ext cx="1554480" cy="146304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 w="635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565" y="231965"/>
            <a:ext cx="8190963" cy="9294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3200" dirty="0">
                <a:ln>
                  <a:solidFill>
                    <a:srgbClr val="99CC00"/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One Common Infrastructure to </a:t>
            </a:r>
            <a:br>
              <a:rPr lang="en-US" sz="3200" dirty="0">
                <a:ln>
                  <a:solidFill>
                    <a:srgbClr val="99CC00"/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</a:br>
            <a:r>
              <a:rPr lang="en-US" sz="3200" dirty="0">
                <a:ln>
                  <a:solidFill>
                    <a:srgbClr val="99CC00"/>
                  </a:solidFill>
                </a:ln>
                <a:effectLst>
                  <a:outerShdw blurRad="1905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Address Many Different Issues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700299" y="1865291"/>
            <a:ext cx="1554480" cy="1463040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 w="635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cxnSp>
        <p:nvCxnSpPr>
          <p:cNvPr id="26" name="Straight Connector 25"/>
          <p:cNvCxnSpPr>
            <a:stCxn id="35" idx="7"/>
          </p:cNvCxnSpPr>
          <p:nvPr/>
        </p:nvCxnSpPr>
        <p:spPr bwMode="auto">
          <a:xfrm rot="5400000" flipH="1" flipV="1">
            <a:off x="6114917" y="2808175"/>
            <a:ext cx="981922" cy="2655015"/>
          </a:xfrm>
          <a:prstGeom prst="line">
            <a:avLst/>
          </a:prstGeom>
          <a:solidFill>
            <a:srgbClr val="D28700">
              <a:alpha val="50000"/>
            </a:srgbClr>
          </a:solidFill>
          <a:ln w="28575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669900">
                <a:alpha val="40000"/>
              </a:srgbClr>
            </a:glow>
          </a:effectLst>
        </p:spPr>
      </p:cxnSp>
      <p:sp>
        <p:nvSpPr>
          <p:cNvPr id="35" name="Oval 34"/>
          <p:cNvSpPr/>
          <p:nvPr/>
        </p:nvSpPr>
        <p:spPr bwMode="auto">
          <a:xfrm>
            <a:off x="5109265" y="4595397"/>
            <a:ext cx="198120" cy="213360"/>
          </a:xfrm>
          <a:prstGeom prst="ellipse">
            <a:avLst/>
          </a:prstGeom>
          <a:solidFill>
            <a:srgbClr val="6699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290514" y="2910626"/>
            <a:ext cx="1554480" cy="1463040"/>
          </a:xfrm>
          <a:prstGeom prst="ellipse">
            <a:avLst/>
          </a:prstGeom>
          <a:blipFill>
            <a:blip r:embed="rId9" cstate="print">
              <a:lum bright="10000"/>
            </a:blip>
            <a:stretch>
              <a:fillRect/>
            </a:stretch>
          </a:blipFill>
          <a:ln w="635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34"/>
          <p:cNvPicPr>
            <a:picLocks noChangeAspect="1" noChangeArrowheads="1"/>
          </p:cNvPicPr>
          <p:nvPr/>
        </p:nvPicPr>
        <p:blipFill>
          <a:blip r:embed="rId2">
            <a:lum bright="-10000" contrast="-30000"/>
          </a:blip>
          <a:srcRect/>
          <a:stretch>
            <a:fillRect/>
          </a:stretch>
        </p:blipFill>
        <p:spPr bwMode="auto">
          <a:xfrm>
            <a:off x="12700" y="1095375"/>
            <a:ext cx="9144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385763" y="4083050"/>
            <a:ext cx="1828800" cy="2587625"/>
            <a:chOff x="386365" y="4082681"/>
            <a:chExt cx="1828801" cy="258857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86365" y="4082681"/>
              <a:ext cx="1828801" cy="248535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grpSp>
          <p:nvGrpSpPr>
            <p:cNvPr id="59429" name="Group 50"/>
            <p:cNvGrpSpPr>
              <a:grpSpLocks/>
            </p:cNvGrpSpPr>
            <p:nvPr/>
          </p:nvGrpSpPr>
          <p:grpSpPr bwMode="auto">
            <a:xfrm>
              <a:off x="472873" y="4107112"/>
              <a:ext cx="1495244" cy="2564146"/>
              <a:chOff x="472873" y="3836654"/>
              <a:chExt cx="1495244" cy="2366425"/>
            </a:xfrm>
          </p:grpSpPr>
          <p:pic>
            <p:nvPicPr>
              <p:cNvPr id="2" name="Picture 1" descr="arrest on computer screen.jpg"/>
              <p:cNvPicPr>
                <a:picLocks noChangeAspect="1"/>
              </p:cNvPicPr>
              <p:nvPr/>
            </p:nvPicPr>
            <p:blipFill>
              <a:blip r:embed="rId3" cstate="print"/>
              <a:srcRect l="23435" t="7582" r="18027" b="11770"/>
              <a:stretch>
                <a:fillRect/>
              </a:stretch>
            </p:blipFill>
            <p:spPr>
              <a:xfrm>
                <a:off x="495391" y="3836654"/>
                <a:ext cx="1462198" cy="164055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70C0">
                    <a:alpha val="40000"/>
                  </a:srgbClr>
                </a:outerShdw>
              </a:effectLst>
              <a:scene3d>
                <a:camera prst="perspectiveRelaxedModerately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2090" y="5525959"/>
                <a:ext cx="1495426" cy="67712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Safety &amp;</a:t>
                </a:r>
                <a:b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</a:b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Security</a:t>
                </a:r>
              </a:p>
            </p:txBody>
          </p:sp>
        </p:grp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4643438" y="1519238"/>
            <a:ext cx="2130425" cy="2368550"/>
            <a:chOff x="4643481" y="1518976"/>
            <a:chExt cx="2130806" cy="2368302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4711755" y="1518976"/>
              <a:ext cx="2062532" cy="236830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pic>
          <p:nvPicPr>
            <p:cNvPr id="12" name="Picture 11" descr="Lightbulb with Glob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3974" y="1609860"/>
              <a:ext cx="1184856" cy="15962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4643481" y="3196787"/>
              <a:ext cx="1744974" cy="6460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Energy Management</a:t>
              </a: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2584450" y="1443038"/>
            <a:ext cx="2090738" cy="2395537"/>
            <a:chOff x="639650" y="3915177"/>
            <a:chExt cx="1933979" cy="229244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639650" y="3915177"/>
              <a:ext cx="1933979" cy="229244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grpSp>
          <p:nvGrpSpPr>
            <p:cNvPr id="59422" name="Group 28"/>
            <p:cNvGrpSpPr>
              <a:grpSpLocks/>
            </p:cNvGrpSpPr>
            <p:nvPr/>
          </p:nvGrpSpPr>
          <p:grpSpPr bwMode="auto">
            <a:xfrm>
              <a:off x="741183" y="4082603"/>
              <a:ext cx="1495244" cy="1967613"/>
              <a:chOff x="741183" y="4082603"/>
              <a:chExt cx="1495244" cy="1967613"/>
            </a:xfrm>
          </p:grpSpPr>
          <p:pic>
            <p:nvPicPr>
              <p:cNvPr id="15" name="Picture 14" descr="Back of Classroom w Computers.jpg"/>
              <p:cNvPicPr>
                <a:picLocks noChangeAspect="1"/>
              </p:cNvPicPr>
              <p:nvPr/>
            </p:nvPicPr>
            <p:blipFill>
              <a:blip r:embed="rId5" cstate="print"/>
              <a:srcRect l="6409" r="30566"/>
              <a:stretch>
                <a:fillRect/>
              </a:stretch>
            </p:blipFill>
            <p:spPr>
              <a:xfrm>
                <a:off x="824249" y="4082603"/>
                <a:ext cx="1361288" cy="143866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40975" y="5665270"/>
                <a:ext cx="1494905" cy="38435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Learning</a:t>
                </a:r>
              </a:p>
            </p:txBody>
          </p:sp>
        </p:grpSp>
      </p:grp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419100" y="1409700"/>
            <a:ext cx="1933575" cy="2376488"/>
            <a:chOff x="2633729" y="753497"/>
            <a:chExt cx="1933979" cy="2376069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2633729" y="753497"/>
              <a:ext cx="1933979" cy="237606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19674" t="22699" r="71197" b="66482"/>
            <a:stretch>
              <a:fillRect/>
            </a:stretch>
          </p:blipFill>
          <p:spPr bwMode="auto">
            <a:xfrm>
              <a:off x="2733540" y="916266"/>
              <a:ext cx="1490731" cy="136329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279400" dist="88900" dir="8820000" sx="101000" sy="101000" algn="tr" rotWithShape="0">
                <a:prstClr val="black">
                  <a:alpha val="51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2673425" y="2381985"/>
              <a:ext cx="1627527" cy="6761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Connected</a:t>
              </a:r>
              <a:b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Health</a:t>
              </a:r>
            </a:p>
          </p:txBody>
        </p:sp>
      </p:grpSp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6886575" y="1493838"/>
            <a:ext cx="1987550" cy="2393950"/>
            <a:chOff x="5055603" y="4011418"/>
            <a:chExt cx="1944182" cy="229244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066474" y="4011418"/>
              <a:ext cx="1933311" cy="229244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grpSp>
          <p:nvGrpSpPr>
            <p:cNvPr id="59415" name="Group 25"/>
            <p:cNvGrpSpPr>
              <a:grpSpLocks/>
            </p:cNvGrpSpPr>
            <p:nvPr/>
          </p:nvGrpSpPr>
          <p:grpSpPr bwMode="auto">
            <a:xfrm>
              <a:off x="5055603" y="4087247"/>
              <a:ext cx="1821713" cy="2049292"/>
              <a:chOff x="5055603" y="4087247"/>
              <a:chExt cx="1821713" cy="2049292"/>
            </a:xfrm>
          </p:grpSpPr>
          <p:pic>
            <p:nvPicPr>
              <p:cNvPr id="110594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 l="40880" t="24824" r="46866" b="58450"/>
              <a:stretch>
                <a:fillRect/>
              </a:stretch>
            </p:blipFill>
            <p:spPr bwMode="auto">
              <a:xfrm>
                <a:off x="5213236" y="4087247"/>
                <a:ext cx="1493706" cy="130076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055603" y="5460154"/>
                <a:ext cx="1821507" cy="67648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Sports &amp;</a:t>
                </a:r>
                <a:b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</a:b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Entertainment</a:t>
                </a:r>
              </a:p>
            </p:txBody>
          </p:sp>
        </p:grpSp>
      </p:grpSp>
      <p:sp>
        <p:nvSpPr>
          <p:cNvPr id="39" name="Rounded Rectangle 38"/>
          <p:cNvSpPr/>
          <p:nvPr/>
        </p:nvSpPr>
        <p:spPr bwMode="auto">
          <a:xfrm>
            <a:off x="229669" y="97247"/>
            <a:ext cx="8566598" cy="79139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defRPr/>
            </a:pPr>
            <a:endParaRPr lang="en-US" sz="2400"/>
          </a:p>
        </p:txBody>
      </p:sp>
      <p:sp>
        <p:nvSpPr>
          <p:cNvPr id="40" name="TextBox 39"/>
          <p:cNvSpPr txBox="1"/>
          <p:nvPr/>
        </p:nvSpPr>
        <p:spPr>
          <a:xfrm>
            <a:off x="334836" y="63577"/>
            <a:ext cx="8178096" cy="8956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9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Services create new revenue, employment and environmental sustainability</a:t>
            </a:r>
          </a:p>
        </p:txBody>
      </p:sp>
      <p:grpSp>
        <p:nvGrpSpPr>
          <p:cNvPr id="22" name="Group 47"/>
          <p:cNvGrpSpPr>
            <a:grpSpLocks/>
          </p:cNvGrpSpPr>
          <p:nvPr/>
        </p:nvGrpSpPr>
        <p:grpSpPr bwMode="auto">
          <a:xfrm>
            <a:off x="4724400" y="4130675"/>
            <a:ext cx="1839913" cy="2605088"/>
            <a:chOff x="4750158" y="4039749"/>
            <a:chExt cx="1839532" cy="2427870"/>
          </a:xfrm>
        </p:grpSpPr>
        <p:sp>
          <p:nvSpPr>
            <p:cNvPr id="36" name="Rounded Rectangle 35"/>
            <p:cNvSpPr/>
            <p:nvPr/>
          </p:nvSpPr>
          <p:spPr bwMode="auto">
            <a:xfrm>
              <a:off x="4761269" y="4039749"/>
              <a:ext cx="1828421" cy="242787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grpSp>
          <p:nvGrpSpPr>
            <p:cNvPr id="59411" name="Group 46"/>
            <p:cNvGrpSpPr>
              <a:grpSpLocks/>
            </p:cNvGrpSpPr>
            <p:nvPr/>
          </p:nvGrpSpPr>
          <p:grpSpPr bwMode="auto">
            <a:xfrm>
              <a:off x="4750158" y="4227515"/>
              <a:ext cx="1751525" cy="2061422"/>
              <a:chOff x="4750158" y="4227515"/>
              <a:chExt cx="1751525" cy="2061422"/>
            </a:xfrm>
          </p:grpSpPr>
          <p:pic>
            <p:nvPicPr>
              <p:cNvPr id="41" name="Picture 40" descr="Girl Blowing Dandelion.jpg"/>
              <p:cNvPicPr>
                <a:picLocks noChangeAspect="1"/>
              </p:cNvPicPr>
              <p:nvPr/>
            </p:nvPicPr>
            <p:blipFill>
              <a:blip r:embed="rId8" cstate="print"/>
              <a:srcRect r="34312"/>
              <a:stretch>
                <a:fillRect/>
              </a:stretch>
            </p:blipFill>
            <p:spPr>
              <a:xfrm>
                <a:off x="4971245" y="4227515"/>
                <a:ext cx="1339403" cy="13581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4750158" y="5610984"/>
                <a:ext cx="1752237" cy="67761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Child</a:t>
                </a:r>
                <a:b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</a:br>
                <a:r>
                  <a:rPr lang="en-US" sz="1900" b="1" dirty="0">
                    <a:effectLst>
                      <a:outerShdw blurRad="254000" dist="38100" dir="2700000" sx="71000" sy="71000" algn="tl">
                        <a:srgbClr val="000000">
                          <a:alpha val="27000"/>
                        </a:srgbClr>
                      </a:outerShdw>
                    </a:effectLst>
                    <a:latin typeface="Arial" pitchFamily="34" charset="0"/>
                  </a:rPr>
                  <a:t>Day Care</a:t>
                </a:r>
              </a:p>
            </p:txBody>
          </p:sp>
        </p:grpSp>
      </p:grpSp>
      <p:grpSp>
        <p:nvGrpSpPr>
          <p:cNvPr id="26" name="Group 55"/>
          <p:cNvGrpSpPr>
            <a:grpSpLocks/>
          </p:cNvGrpSpPr>
          <p:nvPr/>
        </p:nvGrpSpPr>
        <p:grpSpPr bwMode="auto">
          <a:xfrm>
            <a:off x="6872288" y="4152900"/>
            <a:ext cx="1885950" cy="2608263"/>
            <a:chOff x="6873025" y="4024724"/>
            <a:chExt cx="1884609" cy="2607896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6896820" y="4024724"/>
              <a:ext cx="1829087" cy="2607896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73025" y="5545335"/>
              <a:ext cx="1884609" cy="9698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Connected </a:t>
              </a:r>
              <a:b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Neighborhood</a:t>
              </a:r>
              <a:b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of the Future</a:t>
              </a:r>
            </a:p>
          </p:txBody>
        </p:sp>
        <p:pic>
          <p:nvPicPr>
            <p:cNvPr id="54" name="Picture 6" descr="Slide9"/>
            <p:cNvPicPr>
              <a:picLocks noChangeArrowheads="1"/>
            </p:cNvPicPr>
            <p:nvPr/>
          </p:nvPicPr>
          <p:blipFill>
            <a:blip r:embed="rId9" cstate="print"/>
            <a:srcRect l="17844" r="14363" b="29710"/>
            <a:stretch>
              <a:fillRect/>
            </a:stretch>
          </p:blipFill>
          <p:spPr bwMode="auto">
            <a:xfrm>
              <a:off x="7031864" y="4211392"/>
              <a:ext cx="1622739" cy="11649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2535238" y="4132263"/>
            <a:ext cx="1830387" cy="2525712"/>
            <a:chOff x="2534989" y="4132050"/>
            <a:chExt cx="1830949" cy="2526329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2534989" y="4132050"/>
              <a:ext cx="1829362" cy="252632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0800000" scaled="1"/>
            </a:gra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342900" dist="50800" dir="5400000" algn="ctr" rotWithShape="0">
                <a:schemeClr val="accent1">
                  <a:lumMod val="75000"/>
                  <a:alpha val="86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400" b="1">
                <a:solidFill>
                  <a:srgbClr val="80808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49280" y="5580204"/>
              <a:ext cx="1751551" cy="9701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Cloud</a:t>
              </a:r>
              <a:b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Computing</a:t>
              </a:r>
              <a:b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US" sz="1900" b="1" dirty="0">
                  <a:effectLst>
                    <a:outerShdw blurRad="254000" dist="38100" dir="2700000" sx="71000" sy="71000" algn="tl">
                      <a:srgbClr val="000000">
                        <a:alpha val="27000"/>
                      </a:srgbClr>
                    </a:outerShdw>
                  </a:effectLst>
                  <a:latin typeface="Arial" pitchFamily="34" charset="0"/>
                </a:rPr>
                <a:t>Innovation</a:t>
              </a:r>
            </a:p>
          </p:txBody>
        </p:sp>
        <p:pic>
          <p:nvPicPr>
            <p:cNvPr id="110599" name="Picture 7" descr="http://blog.woodylabs.com/wp-content/uploads/2009/12/cloud-computing.jpg"/>
            <p:cNvPicPr>
              <a:picLocks noChangeAspect="1" noChangeArrowheads="1"/>
            </p:cNvPicPr>
            <p:nvPr/>
          </p:nvPicPr>
          <p:blipFill>
            <a:blip r:embed="rId10" cstate="print"/>
            <a:srcRect l="4346" t="5919" r="5604" b="11934"/>
            <a:stretch>
              <a:fillRect/>
            </a:stretch>
          </p:blipFill>
          <p:spPr bwMode="auto">
            <a:xfrm>
              <a:off x="2588655" y="4485445"/>
              <a:ext cx="1777283" cy="8592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99" descr="world map BG - blue"/>
          <p:cNvPicPr>
            <a:picLocks noChangeAspect="1" noChangeArrowheads="1"/>
          </p:cNvPicPr>
          <p:nvPr/>
        </p:nvPicPr>
        <p:blipFill>
          <a:blip r:embed="rId3">
            <a:lum bright="-30000" contrast="-30000"/>
          </a:blip>
          <a:srcRect/>
          <a:stretch>
            <a:fillRect/>
          </a:stretch>
        </p:blipFill>
        <p:spPr bwMode="auto">
          <a:xfrm>
            <a:off x="188913" y="1905000"/>
            <a:ext cx="87661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18" name="Group 221"/>
          <p:cNvGrpSpPr>
            <a:grpSpLocks/>
          </p:cNvGrpSpPr>
          <p:nvPr/>
        </p:nvGrpSpPr>
        <p:grpSpPr bwMode="auto">
          <a:xfrm>
            <a:off x="381000" y="3017838"/>
            <a:ext cx="2311400" cy="501650"/>
            <a:chOff x="2890838" y="1001713"/>
            <a:chExt cx="2311400" cy="501650"/>
          </a:xfrm>
        </p:grpSpPr>
        <p:sp>
          <p:nvSpPr>
            <p:cNvPr id="60582" name="Freeform 21"/>
            <p:cNvSpPr>
              <a:spLocks/>
            </p:cNvSpPr>
            <p:nvPr/>
          </p:nvSpPr>
          <p:spPr bwMode="auto">
            <a:xfrm>
              <a:off x="2890838" y="1001713"/>
              <a:ext cx="2311400" cy="501650"/>
            </a:xfrm>
            <a:custGeom>
              <a:avLst/>
              <a:gdLst>
                <a:gd name="T0" fmla="*/ 2147483647 w 1456"/>
                <a:gd name="T1" fmla="*/ 2147483647 h 316"/>
                <a:gd name="T2" fmla="*/ 2147483647 w 1456"/>
                <a:gd name="T3" fmla="*/ 2147483647 h 316"/>
                <a:gd name="T4" fmla="*/ 2147483647 w 1456"/>
                <a:gd name="T5" fmla="*/ 2147483647 h 316"/>
                <a:gd name="T6" fmla="*/ 2147483647 w 1456"/>
                <a:gd name="T7" fmla="*/ 2147483647 h 316"/>
                <a:gd name="T8" fmla="*/ 2147483647 w 1456"/>
                <a:gd name="T9" fmla="*/ 2147483647 h 316"/>
                <a:gd name="T10" fmla="*/ 2147483647 w 1456"/>
                <a:gd name="T11" fmla="*/ 2147483647 h 316"/>
                <a:gd name="T12" fmla="*/ 2147483647 w 1456"/>
                <a:gd name="T13" fmla="*/ 2147483647 h 316"/>
                <a:gd name="T14" fmla="*/ 2147483647 w 1456"/>
                <a:gd name="T15" fmla="*/ 2147483647 h 316"/>
                <a:gd name="T16" fmla="*/ 2147483647 w 1456"/>
                <a:gd name="T17" fmla="*/ 2147483647 h 316"/>
                <a:gd name="T18" fmla="*/ 2147483647 w 1456"/>
                <a:gd name="T19" fmla="*/ 2147483647 h 316"/>
                <a:gd name="T20" fmla="*/ 2147483647 w 1456"/>
                <a:gd name="T21" fmla="*/ 2147483647 h 316"/>
                <a:gd name="T22" fmla="*/ 2147483647 w 1456"/>
                <a:gd name="T23" fmla="*/ 2147483647 h 316"/>
                <a:gd name="T24" fmla="*/ 2147483647 w 1456"/>
                <a:gd name="T25" fmla="*/ 2147483647 h 316"/>
                <a:gd name="T26" fmla="*/ 2147483647 w 1456"/>
                <a:gd name="T27" fmla="*/ 2147483647 h 316"/>
                <a:gd name="T28" fmla="*/ 2147483647 w 1456"/>
                <a:gd name="T29" fmla="*/ 2147483647 h 316"/>
                <a:gd name="T30" fmla="*/ 2147483647 w 1456"/>
                <a:gd name="T31" fmla="*/ 2147483647 h 316"/>
                <a:gd name="T32" fmla="*/ 2147483647 w 1456"/>
                <a:gd name="T33" fmla="*/ 2147483647 h 316"/>
                <a:gd name="T34" fmla="*/ 2147483647 w 1456"/>
                <a:gd name="T35" fmla="*/ 2147483647 h 316"/>
                <a:gd name="T36" fmla="*/ 2147483647 w 1456"/>
                <a:gd name="T37" fmla="*/ 2147483647 h 316"/>
                <a:gd name="T38" fmla="*/ 2147483647 w 1456"/>
                <a:gd name="T39" fmla="*/ 2147483647 h 316"/>
                <a:gd name="T40" fmla="*/ 2147483647 w 1456"/>
                <a:gd name="T41" fmla="*/ 2147483647 h 316"/>
                <a:gd name="T42" fmla="*/ 2147483647 w 1456"/>
                <a:gd name="T43" fmla="*/ 2147483647 h 316"/>
                <a:gd name="T44" fmla="*/ 2147483647 w 1456"/>
                <a:gd name="T45" fmla="*/ 2147483647 h 316"/>
                <a:gd name="T46" fmla="*/ 2147483647 w 1456"/>
                <a:gd name="T47" fmla="*/ 2147483647 h 316"/>
                <a:gd name="T48" fmla="*/ 2147483647 w 1456"/>
                <a:gd name="T49" fmla="*/ 2147483647 h 316"/>
                <a:gd name="T50" fmla="*/ 0 w 1456"/>
                <a:gd name="T51" fmla="*/ 2147483647 h 316"/>
                <a:gd name="T52" fmla="*/ 0 w 1456"/>
                <a:gd name="T53" fmla="*/ 2147483647 h 316"/>
                <a:gd name="T54" fmla="*/ 0 w 1456"/>
                <a:gd name="T55" fmla="*/ 2147483647 h 316"/>
                <a:gd name="T56" fmla="*/ 0 w 1456"/>
                <a:gd name="T57" fmla="*/ 2147483647 h 316"/>
                <a:gd name="T58" fmla="*/ 2147483647 w 1456"/>
                <a:gd name="T59" fmla="*/ 2147483647 h 316"/>
                <a:gd name="T60" fmla="*/ 2147483647 w 1456"/>
                <a:gd name="T61" fmla="*/ 2147483647 h 316"/>
                <a:gd name="T62" fmla="*/ 2147483647 w 1456"/>
                <a:gd name="T63" fmla="*/ 2147483647 h 316"/>
                <a:gd name="T64" fmla="*/ 2147483647 w 1456"/>
                <a:gd name="T65" fmla="*/ 2147483647 h 316"/>
                <a:gd name="T66" fmla="*/ 2147483647 w 1456"/>
                <a:gd name="T67" fmla="*/ 2147483647 h 316"/>
                <a:gd name="T68" fmla="*/ 2147483647 w 1456"/>
                <a:gd name="T69" fmla="*/ 2147483647 h 316"/>
                <a:gd name="T70" fmla="*/ 2147483647 w 1456"/>
                <a:gd name="T71" fmla="*/ 2147483647 h 316"/>
                <a:gd name="T72" fmla="*/ 2147483647 w 1456"/>
                <a:gd name="T73" fmla="*/ 2147483647 h 316"/>
                <a:gd name="T74" fmla="*/ 2147483647 w 1456"/>
                <a:gd name="T75" fmla="*/ 2147483647 h 316"/>
                <a:gd name="T76" fmla="*/ 2147483647 w 1456"/>
                <a:gd name="T77" fmla="*/ 2147483647 h 316"/>
                <a:gd name="T78" fmla="*/ 2147483647 w 1456"/>
                <a:gd name="T79" fmla="*/ 2147483647 h 316"/>
                <a:gd name="T80" fmla="*/ 2147483647 w 1456"/>
                <a:gd name="T81" fmla="*/ 2147483647 h 316"/>
                <a:gd name="T82" fmla="*/ 2147483647 w 1456"/>
                <a:gd name="T83" fmla="*/ 2147483647 h 316"/>
                <a:gd name="T84" fmla="*/ 2147483647 w 1456"/>
                <a:gd name="T85" fmla="*/ 0 h 316"/>
                <a:gd name="T86" fmla="*/ 2147483647 w 1456"/>
                <a:gd name="T87" fmla="*/ 0 h 316"/>
                <a:gd name="T88" fmla="*/ 2147483647 w 1456"/>
                <a:gd name="T89" fmla="*/ 0 h 316"/>
                <a:gd name="T90" fmla="*/ 2147483647 w 1456"/>
                <a:gd name="T91" fmla="*/ 0 h 316"/>
                <a:gd name="T92" fmla="*/ 2147483647 w 1456"/>
                <a:gd name="T93" fmla="*/ 0 h 316"/>
                <a:gd name="T94" fmla="*/ 2147483647 w 1456"/>
                <a:gd name="T95" fmla="*/ 2147483647 h 316"/>
                <a:gd name="T96" fmla="*/ 2147483647 w 1456"/>
                <a:gd name="T97" fmla="*/ 2147483647 h 316"/>
                <a:gd name="T98" fmla="*/ 2147483647 w 1456"/>
                <a:gd name="T99" fmla="*/ 2147483647 h 316"/>
                <a:gd name="T100" fmla="*/ 2147483647 w 1456"/>
                <a:gd name="T101" fmla="*/ 2147483647 h 316"/>
                <a:gd name="T102" fmla="*/ 2147483647 w 1456"/>
                <a:gd name="T103" fmla="*/ 2147483647 h 316"/>
                <a:gd name="T104" fmla="*/ 2147483647 w 1456"/>
                <a:gd name="T105" fmla="*/ 2147483647 h 316"/>
                <a:gd name="T106" fmla="*/ 2147483647 w 1456"/>
                <a:gd name="T107" fmla="*/ 2147483647 h 3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56"/>
                <a:gd name="T163" fmla="*/ 0 h 316"/>
                <a:gd name="T164" fmla="*/ 1456 w 1456"/>
                <a:gd name="T165" fmla="*/ 316 h 31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56" h="316">
                  <a:moveTo>
                    <a:pt x="1456" y="263"/>
                  </a:moveTo>
                  <a:lnTo>
                    <a:pt x="1456" y="263"/>
                  </a:lnTo>
                  <a:lnTo>
                    <a:pt x="1456" y="279"/>
                  </a:lnTo>
                  <a:lnTo>
                    <a:pt x="1456" y="288"/>
                  </a:lnTo>
                  <a:lnTo>
                    <a:pt x="1454" y="298"/>
                  </a:lnTo>
                  <a:lnTo>
                    <a:pt x="1449" y="305"/>
                  </a:lnTo>
                  <a:lnTo>
                    <a:pt x="1440" y="312"/>
                  </a:lnTo>
                  <a:lnTo>
                    <a:pt x="1430" y="316"/>
                  </a:lnTo>
                  <a:lnTo>
                    <a:pt x="1414" y="316"/>
                  </a:lnTo>
                  <a:lnTo>
                    <a:pt x="159" y="316"/>
                  </a:lnTo>
                  <a:lnTo>
                    <a:pt x="143" y="316"/>
                  </a:lnTo>
                  <a:lnTo>
                    <a:pt x="126" y="314"/>
                  </a:lnTo>
                  <a:lnTo>
                    <a:pt x="112" y="309"/>
                  </a:lnTo>
                  <a:lnTo>
                    <a:pt x="96" y="305"/>
                  </a:lnTo>
                  <a:lnTo>
                    <a:pt x="82" y="298"/>
                  </a:lnTo>
                  <a:lnTo>
                    <a:pt x="70" y="291"/>
                  </a:lnTo>
                  <a:lnTo>
                    <a:pt x="58" y="281"/>
                  </a:lnTo>
                  <a:lnTo>
                    <a:pt x="47" y="270"/>
                  </a:lnTo>
                  <a:lnTo>
                    <a:pt x="35" y="260"/>
                  </a:lnTo>
                  <a:lnTo>
                    <a:pt x="28" y="246"/>
                  </a:lnTo>
                  <a:lnTo>
                    <a:pt x="18" y="234"/>
                  </a:lnTo>
                  <a:lnTo>
                    <a:pt x="11" y="220"/>
                  </a:lnTo>
                  <a:lnTo>
                    <a:pt x="7" y="206"/>
                  </a:lnTo>
                  <a:lnTo>
                    <a:pt x="2" y="190"/>
                  </a:lnTo>
                  <a:lnTo>
                    <a:pt x="0" y="173"/>
                  </a:lnTo>
                  <a:lnTo>
                    <a:pt x="0" y="159"/>
                  </a:lnTo>
                  <a:lnTo>
                    <a:pt x="0" y="143"/>
                  </a:lnTo>
                  <a:lnTo>
                    <a:pt x="2" y="127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8" y="82"/>
                  </a:lnTo>
                  <a:lnTo>
                    <a:pt x="28" y="70"/>
                  </a:lnTo>
                  <a:lnTo>
                    <a:pt x="35" y="56"/>
                  </a:lnTo>
                  <a:lnTo>
                    <a:pt x="47" y="47"/>
                  </a:lnTo>
                  <a:lnTo>
                    <a:pt x="58" y="35"/>
                  </a:lnTo>
                  <a:lnTo>
                    <a:pt x="70" y="26"/>
                  </a:lnTo>
                  <a:lnTo>
                    <a:pt x="82" y="19"/>
                  </a:lnTo>
                  <a:lnTo>
                    <a:pt x="96" y="12"/>
                  </a:lnTo>
                  <a:lnTo>
                    <a:pt x="112" y="7"/>
                  </a:lnTo>
                  <a:lnTo>
                    <a:pt x="126" y="2"/>
                  </a:lnTo>
                  <a:lnTo>
                    <a:pt x="143" y="0"/>
                  </a:lnTo>
                  <a:lnTo>
                    <a:pt x="159" y="0"/>
                  </a:lnTo>
                  <a:lnTo>
                    <a:pt x="1414" y="0"/>
                  </a:lnTo>
                  <a:lnTo>
                    <a:pt x="1430" y="0"/>
                  </a:lnTo>
                  <a:lnTo>
                    <a:pt x="1440" y="5"/>
                  </a:lnTo>
                  <a:lnTo>
                    <a:pt x="1449" y="12"/>
                  </a:lnTo>
                  <a:lnTo>
                    <a:pt x="1454" y="19"/>
                  </a:lnTo>
                  <a:lnTo>
                    <a:pt x="1456" y="28"/>
                  </a:lnTo>
                  <a:lnTo>
                    <a:pt x="1456" y="37"/>
                  </a:lnTo>
                  <a:lnTo>
                    <a:pt x="1456" y="54"/>
                  </a:lnTo>
                  <a:lnTo>
                    <a:pt x="1456" y="263"/>
                  </a:lnTo>
                  <a:close/>
                </a:path>
              </a:pathLst>
            </a:custGeom>
            <a:gradFill rotWithShape="1">
              <a:gsLst>
                <a:gs pos="0">
                  <a:srgbClr val="CBCDC9">
                    <a:alpha val="89000"/>
                  </a:srgbClr>
                </a:gs>
                <a:gs pos="100000">
                  <a:srgbClr val="E8E9E7">
                    <a:alpha val="87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583" name="Freeform 67"/>
            <p:cNvSpPr>
              <a:spLocks/>
            </p:cNvSpPr>
            <p:nvPr/>
          </p:nvSpPr>
          <p:spPr bwMode="auto">
            <a:xfrm>
              <a:off x="2930525" y="1001713"/>
              <a:ext cx="2271713" cy="138113"/>
            </a:xfrm>
            <a:custGeom>
              <a:avLst/>
              <a:gdLst>
                <a:gd name="T0" fmla="*/ 2147483647 w 1431"/>
                <a:gd name="T1" fmla="*/ 2147483647 h 87"/>
                <a:gd name="T2" fmla="*/ 2147483647 w 1431"/>
                <a:gd name="T3" fmla="*/ 2147483647 h 87"/>
                <a:gd name="T4" fmla="*/ 2147483647 w 1431"/>
                <a:gd name="T5" fmla="*/ 2147483647 h 87"/>
                <a:gd name="T6" fmla="*/ 2147483647 w 1431"/>
                <a:gd name="T7" fmla="*/ 2147483647 h 87"/>
                <a:gd name="T8" fmla="*/ 2147483647 w 1431"/>
                <a:gd name="T9" fmla="*/ 2147483647 h 87"/>
                <a:gd name="T10" fmla="*/ 2147483647 w 1431"/>
                <a:gd name="T11" fmla="*/ 2147483647 h 87"/>
                <a:gd name="T12" fmla="*/ 2147483647 w 1431"/>
                <a:gd name="T13" fmla="*/ 2147483647 h 87"/>
                <a:gd name="T14" fmla="*/ 2147483647 w 1431"/>
                <a:gd name="T15" fmla="*/ 2147483647 h 87"/>
                <a:gd name="T16" fmla="*/ 2147483647 w 1431"/>
                <a:gd name="T17" fmla="*/ 0 h 87"/>
                <a:gd name="T18" fmla="*/ 2147483647 w 1431"/>
                <a:gd name="T19" fmla="*/ 0 h 87"/>
                <a:gd name="T20" fmla="*/ 2147483647 w 1431"/>
                <a:gd name="T21" fmla="*/ 0 h 87"/>
                <a:gd name="T22" fmla="*/ 2147483647 w 1431"/>
                <a:gd name="T23" fmla="*/ 0 h 87"/>
                <a:gd name="T24" fmla="*/ 2147483647 w 1431"/>
                <a:gd name="T25" fmla="*/ 0 h 87"/>
                <a:gd name="T26" fmla="*/ 2147483647 w 1431"/>
                <a:gd name="T27" fmla="*/ 2147483647 h 87"/>
                <a:gd name="T28" fmla="*/ 2147483647 w 1431"/>
                <a:gd name="T29" fmla="*/ 2147483647 h 87"/>
                <a:gd name="T30" fmla="*/ 2147483647 w 1431"/>
                <a:gd name="T31" fmla="*/ 2147483647 h 87"/>
                <a:gd name="T32" fmla="*/ 2147483647 w 1431"/>
                <a:gd name="T33" fmla="*/ 2147483647 h 87"/>
                <a:gd name="T34" fmla="*/ 2147483647 w 1431"/>
                <a:gd name="T35" fmla="*/ 2147483647 h 87"/>
                <a:gd name="T36" fmla="*/ 2147483647 w 1431"/>
                <a:gd name="T37" fmla="*/ 2147483647 h 87"/>
                <a:gd name="T38" fmla="*/ 0 w 1431"/>
                <a:gd name="T39" fmla="*/ 2147483647 h 87"/>
                <a:gd name="T40" fmla="*/ 0 w 1431"/>
                <a:gd name="T41" fmla="*/ 2147483647 h 87"/>
                <a:gd name="T42" fmla="*/ 2147483647 w 1431"/>
                <a:gd name="T43" fmla="*/ 2147483647 h 87"/>
                <a:gd name="T44" fmla="*/ 2147483647 w 1431"/>
                <a:gd name="T45" fmla="*/ 2147483647 h 87"/>
                <a:gd name="T46" fmla="*/ 2147483647 w 1431"/>
                <a:gd name="T47" fmla="*/ 2147483647 h 87"/>
                <a:gd name="T48" fmla="*/ 2147483647 w 1431"/>
                <a:gd name="T49" fmla="*/ 2147483647 h 87"/>
                <a:gd name="T50" fmla="*/ 2147483647 w 1431"/>
                <a:gd name="T51" fmla="*/ 2147483647 h 87"/>
                <a:gd name="T52" fmla="*/ 2147483647 w 1431"/>
                <a:gd name="T53" fmla="*/ 2147483647 h 87"/>
                <a:gd name="T54" fmla="*/ 2147483647 w 1431"/>
                <a:gd name="T55" fmla="*/ 2147483647 h 87"/>
                <a:gd name="T56" fmla="*/ 2147483647 w 1431"/>
                <a:gd name="T57" fmla="*/ 2147483647 h 87"/>
                <a:gd name="T58" fmla="*/ 2147483647 w 1431"/>
                <a:gd name="T59" fmla="*/ 2147483647 h 87"/>
                <a:gd name="T60" fmla="*/ 2147483647 w 1431"/>
                <a:gd name="T61" fmla="*/ 2147483647 h 87"/>
                <a:gd name="T62" fmla="*/ 2147483647 w 1431"/>
                <a:gd name="T63" fmla="*/ 2147483647 h 87"/>
                <a:gd name="T64" fmla="*/ 2147483647 w 1431"/>
                <a:gd name="T65" fmla="*/ 2147483647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1"/>
                <a:gd name="T100" fmla="*/ 0 h 87"/>
                <a:gd name="T101" fmla="*/ 1431 w 1431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1" h="87">
                  <a:moveTo>
                    <a:pt x="1431" y="61"/>
                  </a:moveTo>
                  <a:lnTo>
                    <a:pt x="1431" y="54"/>
                  </a:lnTo>
                  <a:lnTo>
                    <a:pt x="1431" y="37"/>
                  </a:lnTo>
                  <a:lnTo>
                    <a:pt x="1431" y="28"/>
                  </a:lnTo>
                  <a:lnTo>
                    <a:pt x="1429" y="19"/>
                  </a:lnTo>
                  <a:lnTo>
                    <a:pt x="1424" y="12"/>
                  </a:lnTo>
                  <a:lnTo>
                    <a:pt x="1415" y="5"/>
                  </a:lnTo>
                  <a:lnTo>
                    <a:pt x="1405" y="0"/>
                  </a:lnTo>
                  <a:lnTo>
                    <a:pt x="1389" y="0"/>
                  </a:lnTo>
                  <a:lnTo>
                    <a:pt x="134" y="0"/>
                  </a:lnTo>
                  <a:lnTo>
                    <a:pt x="113" y="0"/>
                  </a:lnTo>
                  <a:lnTo>
                    <a:pt x="92" y="5"/>
                  </a:lnTo>
                  <a:lnTo>
                    <a:pt x="73" y="12"/>
                  </a:lnTo>
                  <a:lnTo>
                    <a:pt x="57" y="19"/>
                  </a:lnTo>
                  <a:lnTo>
                    <a:pt x="40" y="30"/>
                  </a:lnTo>
                  <a:lnTo>
                    <a:pt x="24" y="42"/>
                  </a:lnTo>
                  <a:lnTo>
                    <a:pt x="10" y="56"/>
                  </a:lnTo>
                  <a:lnTo>
                    <a:pt x="0" y="73"/>
                  </a:lnTo>
                  <a:lnTo>
                    <a:pt x="66" y="80"/>
                  </a:lnTo>
                  <a:lnTo>
                    <a:pt x="141" y="84"/>
                  </a:lnTo>
                  <a:lnTo>
                    <a:pt x="223" y="87"/>
                  </a:lnTo>
                  <a:lnTo>
                    <a:pt x="312" y="87"/>
                  </a:lnTo>
                  <a:lnTo>
                    <a:pt x="505" y="84"/>
                  </a:lnTo>
                  <a:lnTo>
                    <a:pt x="709" y="75"/>
                  </a:lnTo>
                  <a:lnTo>
                    <a:pt x="913" y="68"/>
                  </a:lnTo>
                  <a:lnTo>
                    <a:pt x="1107" y="61"/>
                  </a:lnTo>
                  <a:lnTo>
                    <a:pt x="1283" y="56"/>
                  </a:lnTo>
                  <a:lnTo>
                    <a:pt x="1363" y="59"/>
                  </a:lnTo>
                  <a:lnTo>
                    <a:pt x="1431" y="61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35999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584" name="Freeform 66"/>
            <p:cNvSpPr>
              <a:spLocks/>
            </p:cNvSpPr>
            <p:nvPr/>
          </p:nvSpPr>
          <p:spPr bwMode="auto">
            <a:xfrm>
              <a:off x="2949575" y="1381125"/>
              <a:ext cx="2233613" cy="100013"/>
            </a:xfrm>
            <a:custGeom>
              <a:avLst/>
              <a:gdLst>
                <a:gd name="T0" fmla="*/ 2147483647 w 1407"/>
                <a:gd name="T1" fmla="*/ 2147483647 h 63"/>
                <a:gd name="T2" fmla="*/ 2147483647 w 1407"/>
                <a:gd name="T3" fmla="*/ 2147483647 h 63"/>
                <a:gd name="T4" fmla="*/ 2147483647 w 1407"/>
                <a:gd name="T5" fmla="*/ 2147483647 h 63"/>
                <a:gd name="T6" fmla="*/ 2147483647 w 1407"/>
                <a:gd name="T7" fmla="*/ 2147483647 h 63"/>
                <a:gd name="T8" fmla="*/ 2147483647 w 1407"/>
                <a:gd name="T9" fmla="*/ 2147483647 h 63"/>
                <a:gd name="T10" fmla="*/ 2147483647 w 1407"/>
                <a:gd name="T11" fmla="*/ 2147483647 h 63"/>
                <a:gd name="T12" fmla="*/ 2147483647 w 1407"/>
                <a:gd name="T13" fmla="*/ 2147483647 h 63"/>
                <a:gd name="T14" fmla="*/ 2147483647 w 1407"/>
                <a:gd name="T15" fmla="*/ 2147483647 h 63"/>
                <a:gd name="T16" fmla="*/ 2147483647 w 1407"/>
                <a:gd name="T17" fmla="*/ 2147483647 h 63"/>
                <a:gd name="T18" fmla="*/ 2147483647 w 1407"/>
                <a:gd name="T19" fmla="*/ 2147483647 h 63"/>
                <a:gd name="T20" fmla="*/ 2147483647 w 1407"/>
                <a:gd name="T21" fmla="*/ 0 h 63"/>
                <a:gd name="T22" fmla="*/ 0 w 1407"/>
                <a:gd name="T23" fmla="*/ 0 h 63"/>
                <a:gd name="T24" fmla="*/ 0 w 1407"/>
                <a:gd name="T25" fmla="*/ 0 h 63"/>
                <a:gd name="T26" fmla="*/ 2147483647 w 1407"/>
                <a:gd name="T27" fmla="*/ 2147483647 h 63"/>
                <a:gd name="T28" fmla="*/ 2147483647 w 1407"/>
                <a:gd name="T29" fmla="*/ 2147483647 h 63"/>
                <a:gd name="T30" fmla="*/ 2147483647 w 1407"/>
                <a:gd name="T31" fmla="*/ 2147483647 h 63"/>
                <a:gd name="T32" fmla="*/ 2147483647 w 1407"/>
                <a:gd name="T33" fmla="*/ 2147483647 h 63"/>
                <a:gd name="T34" fmla="*/ 2147483647 w 1407"/>
                <a:gd name="T35" fmla="*/ 2147483647 h 63"/>
                <a:gd name="T36" fmla="*/ 2147483647 w 1407"/>
                <a:gd name="T37" fmla="*/ 2147483647 h 63"/>
                <a:gd name="T38" fmla="*/ 2147483647 w 1407"/>
                <a:gd name="T39" fmla="*/ 2147483647 h 63"/>
                <a:gd name="T40" fmla="*/ 2147483647 w 1407"/>
                <a:gd name="T41" fmla="*/ 2147483647 h 63"/>
                <a:gd name="T42" fmla="*/ 2147483647 w 1407"/>
                <a:gd name="T43" fmla="*/ 2147483647 h 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07"/>
                <a:gd name="T67" fmla="*/ 0 h 63"/>
                <a:gd name="T68" fmla="*/ 1407 w 1407"/>
                <a:gd name="T69" fmla="*/ 63 h 6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07" h="63">
                  <a:moveTo>
                    <a:pt x="120" y="63"/>
                  </a:moveTo>
                  <a:lnTo>
                    <a:pt x="1367" y="63"/>
                  </a:lnTo>
                  <a:lnTo>
                    <a:pt x="1381" y="63"/>
                  </a:lnTo>
                  <a:lnTo>
                    <a:pt x="1393" y="59"/>
                  </a:lnTo>
                  <a:lnTo>
                    <a:pt x="1398" y="54"/>
                  </a:lnTo>
                  <a:lnTo>
                    <a:pt x="1403" y="47"/>
                  </a:lnTo>
                  <a:lnTo>
                    <a:pt x="1405" y="38"/>
                  </a:lnTo>
                  <a:lnTo>
                    <a:pt x="1407" y="31"/>
                  </a:lnTo>
                  <a:lnTo>
                    <a:pt x="1407" y="17"/>
                  </a:lnTo>
                  <a:lnTo>
                    <a:pt x="1407" y="0"/>
                  </a:lnTo>
                  <a:lnTo>
                    <a:pt x="0" y="0"/>
                  </a:lnTo>
                  <a:lnTo>
                    <a:pt x="12" y="14"/>
                  </a:lnTo>
                  <a:lnTo>
                    <a:pt x="24" y="26"/>
                  </a:lnTo>
                  <a:lnTo>
                    <a:pt x="38" y="38"/>
                  </a:lnTo>
                  <a:lnTo>
                    <a:pt x="52" y="47"/>
                  </a:lnTo>
                  <a:lnTo>
                    <a:pt x="68" y="54"/>
                  </a:lnTo>
                  <a:lnTo>
                    <a:pt x="85" y="59"/>
                  </a:lnTo>
                  <a:lnTo>
                    <a:pt x="103" y="63"/>
                  </a:lnTo>
                  <a:lnTo>
                    <a:pt x="120" y="63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585" name="Freeform 65"/>
            <p:cNvSpPr>
              <a:spLocks/>
            </p:cNvSpPr>
            <p:nvPr/>
          </p:nvSpPr>
          <p:spPr bwMode="auto">
            <a:xfrm>
              <a:off x="2890838" y="1001713"/>
              <a:ext cx="2311400" cy="501650"/>
            </a:xfrm>
            <a:custGeom>
              <a:avLst/>
              <a:gdLst>
                <a:gd name="T0" fmla="*/ 2147483647 w 1456"/>
                <a:gd name="T1" fmla="*/ 2147483647 h 316"/>
                <a:gd name="T2" fmla="*/ 2147483647 w 1456"/>
                <a:gd name="T3" fmla="*/ 2147483647 h 316"/>
                <a:gd name="T4" fmla="*/ 2147483647 w 1456"/>
                <a:gd name="T5" fmla="*/ 2147483647 h 316"/>
                <a:gd name="T6" fmla="*/ 2147483647 w 1456"/>
                <a:gd name="T7" fmla="*/ 2147483647 h 316"/>
                <a:gd name="T8" fmla="*/ 2147483647 w 1456"/>
                <a:gd name="T9" fmla="*/ 2147483647 h 316"/>
                <a:gd name="T10" fmla="*/ 2147483647 w 1456"/>
                <a:gd name="T11" fmla="*/ 2147483647 h 316"/>
                <a:gd name="T12" fmla="*/ 2147483647 w 1456"/>
                <a:gd name="T13" fmla="*/ 2147483647 h 316"/>
                <a:gd name="T14" fmla="*/ 2147483647 w 1456"/>
                <a:gd name="T15" fmla="*/ 2147483647 h 316"/>
                <a:gd name="T16" fmla="*/ 2147483647 w 1456"/>
                <a:gd name="T17" fmla="*/ 2147483647 h 316"/>
                <a:gd name="T18" fmla="*/ 2147483647 w 1456"/>
                <a:gd name="T19" fmla="*/ 2147483647 h 316"/>
                <a:gd name="T20" fmla="*/ 2147483647 w 1456"/>
                <a:gd name="T21" fmla="*/ 2147483647 h 316"/>
                <a:gd name="T22" fmla="*/ 2147483647 w 1456"/>
                <a:gd name="T23" fmla="*/ 2147483647 h 316"/>
                <a:gd name="T24" fmla="*/ 2147483647 w 1456"/>
                <a:gd name="T25" fmla="*/ 2147483647 h 316"/>
                <a:gd name="T26" fmla="*/ 2147483647 w 1456"/>
                <a:gd name="T27" fmla="*/ 2147483647 h 316"/>
                <a:gd name="T28" fmla="*/ 2147483647 w 1456"/>
                <a:gd name="T29" fmla="*/ 2147483647 h 316"/>
                <a:gd name="T30" fmla="*/ 2147483647 w 1456"/>
                <a:gd name="T31" fmla="*/ 2147483647 h 316"/>
                <a:gd name="T32" fmla="*/ 2147483647 w 1456"/>
                <a:gd name="T33" fmla="*/ 2147483647 h 316"/>
                <a:gd name="T34" fmla="*/ 2147483647 w 1456"/>
                <a:gd name="T35" fmla="*/ 2147483647 h 316"/>
                <a:gd name="T36" fmla="*/ 2147483647 w 1456"/>
                <a:gd name="T37" fmla="*/ 2147483647 h 316"/>
                <a:gd name="T38" fmla="*/ 2147483647 w 1456"/>
                <a:gd name="T39" fmla="*/ 2147483647 h 316"/>
                <a:gd name="T40" fmla="*/ 2147483647 w 1456"/>
                <a:gd name="T41" fmla="*/ 2147483647 h 316"/>
                <a:gd name="T42" fmla="*/ 2147483647 w 1456"/>
                <a:gd name="T43" fmla="*/ 2147483647 h 316"/>
                <a:gd name="T44" fmla="*/ 2147483647 w 1456"/>
                <a:gd name="T45" fmla="*/ 2147483647 h 316"/>
                <a:gd name="T46" fmla="*/ 2147483647 w 1456"/>
                <a:gd name="T47" fmla="*/ 2147483647 h 316"/>
                <a:gd name="T48" fmla="*/ 2147483647 w 1456"/>
                <a:gd name="T49" fmla="*/ 2147483647 h 316"/>
                <a:gd name="T50" fmla="*/ 2147483647 w 1456"/>
                <a:gd name="T51" fmla="*/ 2147483647 h 316"/>
                <a:gd name="T52" fmla="*/ 2147483647 w 1456"/>
                <a:gd name="T53" fmla="*/ 2147483647 h 316"/>
                <a:gd name="T54" fmla="*/ 2147483647 w 1456"/>
                <a:gd name="T55" fmla="*/ 2147483647 h 316"/>
                <a:gd name="T56" fmla="*/ 2147483647 w 1456"/>
                <a:gd name="T57" fmla="*/ 2147483647 h 316"/>
                <a:gd name="T58" fmla="*/ 2147483647 w 1456"/>
                <a:gd name="T59" fmla="*/ 2147483647 h 316"/>
                <a:gd name="T60" fmla="*/ 2147483647 w 1456"/>
                <a:gd name="T61" fmla="*/ 2147483647 h 316"/>
                <a:gd name="T62" fmla="*/ 2147483647 w 1456"/>
                <a:gd name="T63" fmla="*/ 2147483647 h 316"/>
                <a:gd name="T64" fmla="*/ 0 w 1456"/>
                <a:gd name="T65" fmla="*/ 2147483647 h 316"/>
                <a:gd name="T66" fmla="*/ 0 w 1456"/>
                <a:gd name="T67" fmla="*/ 2147483647 h 316"/>
                <a:gd name="T68" fmla="*/ 2147483647 w 1456"/>
                <a:gd name="T69" fmla="*/ 2147483647 h 316"/>
                <a:gd name="T70" fmla="*/ 2147483647 w 1456"/>
                <a:gd name="T71" fmla="*/ 2147483647 h 316"/>
                <a:gd name="T72" fmla="*/ 2147483647 w 1456"/>
                <a:gd name="T73" fmla="*/ 2147483647 h 316"/>
                <a:gd name="T74" fmla="*/ 2147483647 w 1456"/>
                <a:gd name="T75" fmla="*/ 2147483647 h 316"/>
                <a:gd name="T76" fmla="*/ 2147483647 w 1456"/>
                <a:gd name="T77" fmla="*/ 2147483647 h 316"/>
                <a:gd name="T78" fmla="*/ 2147483647 w 1456"/>
                <a:gd name="T79" fmla="*/ 2147483647 h 316"/>
                <a:gd name="T80" fmla="*/ 2147483647 w 1456"/>
                <a:gd name="T81" fmla="*/ 0 h 316"/>
                <a:gd name="T82" fmla="*/ 2147483647 w 1456"/>
                <a:gd name="T83" fmla="*/ 0 h 316"/>
                <a:gd name="T84" fmla="*/ 2147483647 w 1456"/>
                <a:gd name="T85" fmla="*/ 0 h 316"/>
                <a:gd name="T86" fmla="*/ 2147483647 w 1456"/>
                <a:gd name="T87" fmla="*/ 2147483647 h 316"/>
                <a:gd name="T88" fmla="*/ 2147483647 w 1456"/>
                <a:gd name="T89" fmla="*/ 2147483647 h 316"/>
                <a:gd name="T90" fmla="*/ 2147483647 w 1456"/>
                <a:gd name="T91" fmla="*/ 2147483647 h 316"/>
                <a:gd name="T92" fmla="*/ 2147483647 w 1456"/>
                <a:gd name="T93" fmla="*/ 2147483647 h 316"/>
                <a:gd name="T94" fmla="*/ 2147483647 w 1456"/>
                <a:gd name="T95" fmla="*/ 2147483647 h 316"/>
                <a:gd name="T96" fmla="*/ 2147483647 w 1456"/>
                <a:gd name="T97" fmla="*/ 2147483647 h 316"/>
                <a:gd name="T98" fmla="*/ 2147483647 w 1456"/>
                <a:gd name="T99" fmla="*/ 2147483647 h 316"/>
                <a:gd name="T100" fmla="*/ 2147483647 w 1456"/>
                <a:gd name="T101" fmla="*/ 2147483647 h 3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56"/>
                <a:gd name="T154" fmla="*/ 0 h 316"/>
                <a:gd name="T155" fmla="*/ 1456 w 1456"/>
                <a:gd name="T156" fmla="*/ 316 h 3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56" h="316">
                  <a:moveTo>
                    <a:pt x="555" y="302"/>
                  </a:moveTo>
                  <a:lnTo>
                    <a:pt x="1404" y="302"/>
                  </a:lnTo>
                  <a:lnTo>
                    <a:pt x="1418" y="302"/>
                  </a:lnTo>
                  <a:lnTo>
                    <a:pt x="1430" y="298"/>
                  </a:lnTo>
                  <a:lnTo>
                    <a:pt x="1435" y="293"/>
                  </a:lnTo>
                  <a:lnTo>
                    <a:pt x="1440" y="286"/>
                  </a:lnTo>
                  <a:lnTo>
                    <a:pt x="1442" y="277"/>
                  </a:lnTo>
                  <a:lnTo>
                    <a:pt x="1444" y="270"/>
                  </a:lnTo>
                  <a:lnTo>
                    <a:pt x="1444" y="256"/>
                  </a:lnTo>
                  <a:lnTo>
                    <a:pt x="1444" y="63"/>
                  </a:lnTo>
                  <a:lnTo>
                    <a:pt x="1444" y="47"/>
                  </a:lnTo>
                  <a:lnTo>
                    <a:pt x="1442" y="40"/>
                  </a:lnTo>
                  <a:lnTo>
                    <a:pt x="1440" y="30"/>
                  </a:lnTo>
                  <a:lnTo>
                    <a:pt x="1435" y="23"/>
                  </a:lnTo>
                  <a:lnTo>
                    <a:pt x="1430" y="19"/>
                  </a:lnTo>
                  <a:lnTo>
                    <a:pt x="1418" y="14"/>
                  </a:lnTo>
                  <a:lnTo>
                    <a:pt x="1404" y="14"/>
                  </a:lnTo>
                  <a:lnTo>
                    <a:pt x="157" y="14"/>
                  </a:lnTo>
                  <a:lnTo>
                    <a:pt x="143" y="14"/>
                  </a:lnTo>
                  <a:lnTo>
                    <a:pt x="129" y="16"/>
                  </a:lnTo>
                  <a:lnTo>
                    <a:pt x="115" y="21"/>
                  </a:lnTo>
                  <a:lnTo>
                    <a:pt x="100" y="26"/>
                  </a:lnTo>
                  <a:lnTo>
                    <a:pt x="77" y="37"/>
                  </a:lnTo>
                  <a:lnTo>
                    <a:pt x="56" y="56"/>
                  </a:lnTo>
                  <a:lnTo>
                    <a:pt x="37" y="77"/>
                  </a:lnTo>
                  <a:lnTo>
                    <a:pt x="25" y="103"/>
                  </a:lnTo>
                  <a:lnTo>
                    <a:pt x="18" y="115"/>
                  </a:lnTo>
                  <a:lnTo>
                    <a:pt x="16" y="129"/>
                  </a:lnTo>
                  <a:lnTo>
                    <a:pt x="14" y="143"/>
                  </a:lnTo>
                  <a:lnTo>
                    <a:pt x="14" y="159"/>
                  </a:lnTo>
                  <a:lnTo>
                    <a:pt x="14" y="173"/>
                  </a:lnTo>
                  <a:lnTo>
                    <a:pt x="16" y="188"/>
                  </a:lnTo>
                  <a:lnTo>
                    <a:pt x="18" y="202"/>
                  </a:lnTo>
                  <a:lnTo>
                    <a:pt x="25" y="216"/>
                  </a:lnTo>
                  <a:lnTo>
                    <a:pt x="37" y="239"/>
                  </a:lnTo>
                  <a:lnTo>
                    <a:pt x="56" y="260"/>
                  </a:lnTo>
                  <a:lnTo>
                    <a:pt x="77" y="279"/>
                  </a:lnTo>
                  <a:lnTo>
                    <a:pt x="100" y="293"/>
                  </a:lnTo>
                  <a:lnTo>
                    <a:pt x="115" y="298"/>
                  </a:lnTo>
                  <a:lnTo>
                    <a:pt x="129" y="300"/>
                  </a:lnTo>
                  <a:lnTo>
                    <a:pt x="143" y="302"/>
                  </a:lnTo>
                  <a:lnTo>
                    <a:pt x="157" y="302"/>
                  </a:lnTo>
                  <a:lnTo>
                    <a:pt x="555" y="302"/>
                  </a:lnTo>
                  <a:lnTo>
                    <a:pt x="555" y="316"/>
                  </a:lnTo>
                  <a:lnTo>
                    <a:pt x="159" y="316"/>
                  </a:lnTo>
                  <a:lnTo>
                    <a:pt x="143" y="316"/>
                  </a:lnTo>
                  <a:lnTo>
                    <a:pt x="126" y="314"/>
                  </a:lnTo>
                  <a:lnTo>
                    <a:pt x="112" y="309"/>
                  </a:lnTo>
                  <a:lnTo>
                    <a:pt x="96" y="305"/>
                  </a:lnTo>
                  <a:lnTo>
                    <a:pt x="82" y="298"/>
                  </a:lnTo>
                  <a:lnTo>
                    <a:pt x="70" y="291"/>
                  </a:lnTo>
                  <a:lnTo>
                    <a:pt x="58" y="281"/>
                  </a:lnTo>
                  <a:lnTo>
                    <a:pt x="47" y="270"/>
                  </a:lnTo>
                  <a:lnTo>
                    <a:pt x="35" y="260"/>
                  </a:lnTo>
                  <a:lnTo>
                    <a:pt x="28" y="246"/>
                  </a:lnTo>
                  <a:lnTo>
                    <a:pt x="18" y="234"/>
                  </a:lnTo>
                  <a:lnTo>
                    <a:pt x="11" y="220"/>
                  </a:lnTo>
                  <a:lnTo>
                    <a:pt x="7" y="206"/>
                  </a:lnTo>
                  <a:lnTo>
                    <a:pt x="2" y="190"/>
                  </a:lnTo>
                  <a:lnTo>
                    <a:pt x="0" y="173"/>
                  </a:lnTo>
                  <a:lnTo>
                    <a:pt x="0" y="159"/>
                  </a:lnTo>
                  <a:lnTo>
                    <a:pt x="0" y="143"/>
                  </a:lnTo>
                  <a:lnTo>
                    <a:pt x="2" y="127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8" y="82"/>
                  </a:lnTo>
                  <a:lnTo>
                    <a:pt x="28" y="70"/>
                  </a:lnTo>
                  <a:lnTo>
                    <a:pt x="35" y="56"/>
                  </a:lnTo>
                  <a:lnTo>
                    <a:pt x="47" y="47"/>
                  </a:lnTo>
                  <a:lnTo>
                    <a:pt x="58" y="35"/>
                  </a:lnTo>
                  <a:lnTo>
                    <a:pt x="70" y="26"/>
                  </a:lnTo>
                  <a:lnTo>
                    <a:pt x="82" y="19"/>
                  </a:lnTo>
                  <a:lnTo>
                    <a:pt x="96" y="12"/>
                  </a:lnTo>
                  <a:lnTo>
                    <a:pt x="112" y="7"/>
                  </a:lnTo>
                  <a:lnTo>
                    <a:pt x="126" y="2"/>
                  </a:lnTo>
                  <a:lnTo>
                    <a:pt x="143" y="0"/>
                  </a:lnTo>
                  <a:lnTo>
                    <a:pt x="159" y="0"/>
                  </a:lnTo>
                  <a:lnTo>
                    <a:pt x="1414" y="0"/>
                  </a:lnTo>
                  <a:lnTo>
                    <a:pt x="1430" y="0"/>
                  </a:lnTo>
                  <a:lnTo>
                    <a:pt x="1440" y="5"/>
                  </a:lnTo>
                  <a:lnTo>
                    <a:pt x="1449" y="12"/>
                  </a:lnTo>
                  <a:lnTo>
                    <a:pt x="1454" y="19"/>
                  </a:lnTo>
                  <a:lnTo>
                    <a:pt x="1456" y="28"/>
                  </a:lnTo>
                  <a:lnTo>
                    <a:pt x="1456" y="37"/>
                  </a:lnTo>
                  <a:lnTo>
                    <a:pt x="1456" y="54"/>
                  </a:lnTo>
                  <a:lnTo>
                    <a:pt x="1456" y="263"/>
                  </a:lnTo>
                  <a:lnTo>
                    <a:pt x="1456" y="279"/>
                  </a:lnTo>
                  <a:lnTo>
                    <a:pt x="1456" y="288"/>
                  </a:lnTo>
                  <a:lnTo>
                    <a:pt x="1454" y="298"/>
                  </a:lnTo>
                  <a:lnTo>
                    <a:pt x="1449" y="305"/>
                  </a:lnTo>
                  <a:lnTo>
                    <a:pt x="1440" y="312"/>
                  </a:lnTo>
                  <a:lnTo>
                    <a:pt x="1430" y="316"/>
                  </a:lnTo>
                  <a:lnTo>
                    <a:pt x="1414" y="316"/>
                  </a:lnTo>
                  <a:lnTo>
                    <a:pt x="555" y="316"/>
                  </a:lnTo>
                  <a:lnTo>
                    <a:pt x="555" y="302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60999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586" name="Freeform 65"/>
            <p:cNvSpPr>
              <a:spLocks/>
            </p:cNvSpPr>
            <p:nvPr/>
          </p:nvSpPr>
          <p:spPr bwMode="auto">
            <a:xfrm>
              <a:off x="2890838" y="1001713"/>
              <a:ext cx="2311400" cy="501650"/>
            </a:xfrm>
            <a:custGeom>
              <a:avLst/>
              <a:gdLst>
                <a:gd name="T0" fmla="*/ 2147483647 w 1456"/>
                <a:gd name="T1" fmla="*/ 2147483647 h 316"/>
                <a:gd name="T2" fmla="*/ 2147483647 w 1456"/>
                <a:gd name="T3" fmla="*/ 2147483647 h 316"/>
                <a:gd name="T4" fmla="*/ 2147483647 w 1456"/>
                <a:gd name="T5" fmla="*/ 2147483647 h 316"/>
                <a:gd name="T6" fmla="*/ 2147483647 w 1456"/>
                <a:gd name="T7" fmla="*/ 2147483647 h 316"/>
                <a:gd name="T8" fmla="*/ 2147483647 w 1456"/>
                <a:gd name="T9" fmla="*/ 2147483647 h 316"/>
                <a:gd name="T10" fmla="*/ 2147483647 w 1456"/>
                <a:gd name="T11" fmla="*/ 2147483647 h 316"/>
                <a:gd name="T12" fmla="*/ 2147483647 w 1456"/>
                <a:gd name="T13" fmla="*/ 2147483647 h 316"/>
                <a:gd name="T14" fmla="*/ 2147483647 w 1456"/>
                <a:gd name="T15" fmla="*/ 2147483647 h 316"/>
                <a:gd name="T16" fmla="*/ 2147483647 w 1456"/>
                <a:gd name="T17" fmla="*/ 2147483647 h 316"/>
                <a:gd name="T18" fmla="*/ 2147483647 w 1456"/>
                <a:gd name="T19" fmla="*/ 2147483647 h 316"/>
                <a:gd name="T20" fmla="*/ 2147483647 w 1456"/>
                <a:gd name="T21" fmla="*/ 2147483647 h 316"/>
                <a:gd name="T22" fmla="*/ 2147483647 w 1456"/>
                <a:gd name="T23" fmla="*/ 2147483647 h 316"/>
                <a:gd name="T24" fmla="*/ 2147483647 w 1456"/>
                <a:gd name="T25" fmla="*/ 2147483647 h 316"/>
                <a:gd name="T26" fmla="*/ 2147483647 w 1456"/>
                <a:gd name="T27" fmla="*/ 2147483647 h 316"/>
                <a:gd name="T28" fmla="*/ 2147483647 w 1456"/>
                <a:gd name="T29" fmla="*/ 2147483647 h 316"/>
                <a:gd name="T30" fmla="*/ 2147483647 w 1456"/>
                <a:gd name="T31" fmla="*/ 2147483647 h 316"/>
                <a:gd name="T32" fmla="*/ 2147483647 w 1456"/>
                <a:gd name="T33" fmla="*/ 2147483647 h 316"/>
                <a:gd name="T34" fmla="*/ 2147483647 w 1456"/>
                <a:gd name="T35" fmla="*/ 2147483647 h 316"/>
                <a:gd name="T36" fmla="*/ 2147483647 w 1456"/>
                <a:gd name="T37" fmla="*/ 2147483647 h 316"/>
                <a:gd name="T38" fmla="*/ 2147483647 w 1456"/>
                <a:gd name="T39" fmla="*/ 2147483647 h 316"/>
                <a:gd name="T40" fmla="*/ 2147483647 w 1456"/>
                <a:gd name="T41" fmla="*/ 2147483647 h 316"/>
                <a:gd name="T42" fmla="*/ 2147483647 w 1456"/>
                <a:gd name="T43" fmla="*/ 2147483647 h 316"/>
                <a:gd name="T44" fmla="*/ 2147483647 w 1456"/>
                <a:gd name="T45" fmla="*/ 2147483647 h 316"/>
                <a:gd name="T46" fmla="*/ 2147483647 w 1456"/>
                <a:gd name="T47" fmla="*/ 2147483647 h 316"/>
                <a:gd name="T48" fmla="*/ 2147483647 w 1456"/>
                <a:gd name="T49" fmla="*/ 2147483647 h 316"/>
                <a:gd name="T50" fmla="*/ 2147483647 w 1456"/>
                <a:gd name="T51" fmla="*/ 2147483647 h 316"/>
                <a:gd name="T52" fmla="*/ 2147483647 w 1456"/>
                <a:gd name="T53" fmla="*/ 2147483647 h 316"/>
                <a:gd name="T54" fmla="*/ 2147483647 w 1456"/>
                <a:gd name="T55" fmla="*/ 2147483647 h 316"/>
                <a:gd name="T56" fmla="*/ 2147483647 w 1456"/>
                <a:gd name="T57" fmla="*/ 2147483647 h 316"/>
                <a:gd name="T58" fmla="*/ 2147483647 w 1456"/>
                <a:gd name="T59" fmla="*/ 2147483647 h 316"/>
                <a:gd name="T60" fmla="*/ 2147483647 w 1456"/>
                <a:gd name="T61" fmla="*/ 2147483647 h 316"/>
                <a:gd name="T62" fmla="*/ 2147483647 w 1456"/>
                <a:gd name="T63" fmla="*/ 2147483647 h 316"/>
                <a:gd name="T64" fmla="*/ 0 w 1456"/>
                <a:gd name="T65" fmla="*/ 2147483647 h 316"/>
                <a:gd name="T66" fmla="*/ 0 w 1456"/>
                <a:gd name="T67" fmla="*/ 2147483647 h 316"/>
                <a:gd name="T68" fmla="*/ 2147483647 w 1456"/>
                <a:gd name="T69" fmla="*/ 2147483647 h 316"/>
                <a:gd name="T70" fmla="*/ 2147483647 w 1456"/>
                <a:gd name="T71" fmla="*/ 2147483647 h 316"/>
                <a:gd name="T72" fmla="*/ 2147483647 w 1456"/>
                <a:gd name="T73" fmla="*/ 2147483647 h 316"/>
                <a:gd name="T74" fmla="*/ 2147483647 w 1456"/>
                <a:gd name="T75" fmla="*/ 2147483647 h 316"/>
                <a:gd name="T76" fmla="*/ 2147483647 w 1456"/>
                <a:gd name="T77" fmla="*/ 2147483647 h 316"/>
                <a:gd name="T78" fmla="*/ 2147483647 w 1456"/>
                <a:gd name="T79" fmla="*/ 2147483647 h 316"/>
                <a:gd name="T80" fmla="*/ 2147483647 w 1456"/>
                <a:gd name="T81" fmla="*/ 0 h 316"/>
                <a:gd name="T82" fmla="*/ 2147483647 w 1456"/>
                <a:gd name="T83" fmla="*/ 0 h 316"/>
                <a:gd name="T84" fmla="*/ 2147483647 w 1456"/>
                <a:gd name="T85" fmla="*/ 0 h 316"/>
                <a:gd name="T86" fmla="*/ 2147483647 w 1456"/>
                <a:gd name="T87" fmla="*/ 2147483647 h 316"/>
                <a:gd name="T88" fmla="*/ 2147483647 w 1456"/>
                <a:gd name="T89" fmla="*/ 2147483647 h 316"/>
                <a:gd name="T90" fmla="*/ 2147483647 w 1456"/>
                <a:gd name="T91" fmla="*/ 2147483647 h 316"/>
                <a:gd name="T92" fmla="*/ 2147483647 w 1456"/>
                <a:gd name="T93" fmla="*/ 2147483647 h 316"/>
                <a:gd name="T94" fmla="*/ 2147483647 w 1456"/>
                <a:gd name="T95" fmla="*/ 2147483647 h 316"/>
                <a:gd name="T96" fmla="*/ 2147483647 w 1456"/>
                <a:gd name="T97" fmla="*/ 2147483647 h 316"/>
                <a:gd name="T98" fmla="*/ 2147483647 w 1456"/>
                <a:gd name="T99" fmla="*/ 2147483647 h 316"/>
                <a:gd name="T100" fmla="*/ 2147483647 w 1456"/>
                <a:gd name="T101" fmla="*/ 2147483647 h 3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56"/>
                <a:gd name="T154" fmla="*/ 0 h 316"/>
                <a:gd name="T155" fmla="*/ 1456 w 1456"/>
                <a:gd name="T156" fmla="*/ 316 h 3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56" h="316">
                  <a:moveTo>
                    <a:pt x="555" y="302"/>
                  </a:moveTo>
                  <a:lnTo>
                    <a:pt x="1404" y="302"/>
                  </a:lnTo>
                  <a:lnTo>
                    <a:pt x="1418" y="302"/>
                  </a:lnTo>
                  <a:lnTo>
                    <a:pt x="1430" y="298"/>
                  </a:lnTo>
                  <a:lnTo>
                    <a:pt x="1435" y="293"/>
                  </a:lnTo>
                  <a:lnTo>
                    <a:pt x="1440" y="286"/>
                  </a:lnTo>
                  <a:lnTo>
                    <a:pt x="1442" y="277"/>
                  </a:lnTo>
                  <a:lnTo>
                    <a:pt x="1444" y="270"/>
                  </a:lnTo>
                  <a:lnTo>
                    <a:pt x="1444" y="256"/>
                  </a:lnTo>
                  <a:lnTo>
                    <a:pt x="1444" y="63"/>
                  </a:lnTo>
                  <a:lnTo>
                    <a:pt x="1444" y="47"/>
                  </a:lnTo>
                  <a:lnTo>
                    <a:pt x="1442" y="40"/>
                  </a:lnTo>
                  <a:lnTo>
                    <a:pt x="1440" y="30"/>
                  </a:lnTo>
                  <a:lnTo>
                    <a:pt x="1435" y="23"/>
                  </a:lnTo>
                  <a:lnTo>
                    <a:pt x="1430" y="19"/>
                  </a:lnTo>
                  <a:lnTo>
                    <a:pt x="1418" y="14"/>
                  </a:lnTo>
                  <a:lnTo>
                    <a:pt x="1404" y="14"/>
                  </a:lnTo>
                  <a:lnTo>
                    <a:pt x="157" y="14"/>
                  </a:lnTo>
                  <a:lnTo>
                    <a:pt x="143" y="14"/>
                  </a:lnTo>
                  <a:lnTo>
                    <a:pt x="129" y="16"/>
                  </a:lnTo>
                  <a:lnTo>
                    <a:pt x="115" y="21"/>
                  </a:lnTo>
                  <a:lnTo>
                    <a:pt x="100" y="26"/>
                  </a:lnTo>
                  <a:lnTo>
                    <a:pt x="77" y="37"/>
                  </a:lnTo>
                  <a:lnTo>
                    <a:pt x="56" y="56"/>
                  </a:lnTo>
                  <a:lnTo>
                    <a:pt x="37" y="77"/>
                  </a:lnTo>
                  <a:lnTo>
                    <a:pt x="25" y="103"/>
                  </a:lnTo>
                  <a:lnTo>
                    <a:pt x="18" y="115"/>
                  </a:lnTo>
                  <a:lnTo>
                    <a:pt x="16" y="129"/>
                  </a:lnTo>
                  <a:lnTo>
                    <a:pt x="14" y="143"/>
                  </a:lnTo>
                  <a:lnTo>
                    <a:pt x="14" y="159"/>
                  </a:lnTo>
                  <a:lnTo>
                    <a:pt x="14" y="173"/>
                  </a:lnTo>
                  <a:lnTo>
                    <a:pt x="16" y="188"/>
                  </a:lnTo>
                  <a:lnTo>
                    <a:pt x="18" y="202"/>
                  </a:lnTo>
                  <a:lnTo>
                    <a:pt x="25" y="216"/>
                  </a:lnTo>
                  <a:lnTo>
                    <a:pt x="37" y="239"/>
                  </a:lnTo>
                  <a:lnTo>
                    <a:pt x="56" y="260"/>
                  </a:lnTo>
                  <a:lnTo>
                    <a:pt x="77" y="279"/>
                  </a:lnTo>
                  <a:lnTo>
                    <a:pt x="100" y="293"/>
                  </a:lnTo>
                  <a:lnTo>
                    <a:pt x="115" y="298"/>
                  </a:lnTo>
                  <a:lnTo>
                    <a:pt x="129" y="300"/>
                  </a:lnTo>
                  <a:lnTo>
                    <a:pt x="143" y="302"/>
                  </a:lnTo>
                  <a:lnTo>
                    <a:pt x="157" y="302"/>
                  </a:lnTo>
                  <a:lnTo>
                    <a:pt x="555" y="302"/>
                  </a:lnTo>
                  <a:lnTo>
                    <a:pt x="555" y="316"/>
                  </a:lnTo>
                  <a:lnTo>
                    <a:pt x="159" y="316"/>
                  </a:lnTo>
                  <a:lnTo>
                    <a:pt x="143" y="316"/>
                  </a:lnTo>
                  <a:lnTo>
                    <a:pt x="126" y="314"/>
                  </a:lnTo>
                  <a:lnTo>
                    <a:pt x="112" y="309"/>
                  </a:lnTo>
                  <a:lnTo>
                    <a:pt x="96" y="305"/>
                  </a:lnTo>
                  <a:lnTo>
                    <a:pt x="82" y="298"/>
                  </a:lnTo>
                  <a:lnTo>
                    <a:pt x="70" y="291"/>
                  </a:lnTo>
                  <a:lnTo>
                    <a:pt x="58" y="281"/>
                  </a:lnTo>
                  <a:lnTo>
                    <a:pt x="47" y="270"/>
                  </a:lnTo>
                  <a:lnTo>
                    <a:pt x="35" y="260"/>
                  </a:lnTo>
                  <a:lnTo>
                    <a:pt x="28" y="246"/>
                  </a:lnTo>
                  <a:lnTo>
                    <a:pt x="18" y="234"/>
                  </a:lnTo>
                  <a:lnTo>
                    <a:pt x="11" y="220"/>
                  </a:lnTo>
                  <a:lnTo>
                    <a:pt x="7" y="206"/>
                  </a:lnTo>
                  <a:lnTo>
                    <a:pt x="2" y="190"/>
                  </a:lnTo>
                  <a:lnTo>
                    <a:pt x="0" y="173"/>
                  </a:lnTo>
                  <a:lnTo>
                    <a:pt x="0" y="159"/>
                  </a:lnTo>
                  <a:lnTo>
                    <a:pt x="0" y="143"/>
                  </a:lnTo>
                  <a:lnTo>
                    <a:pt x="2" y="127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8" y="82"/>
                  </a:lnTo>
                  <a:lnTo>
                    <a:pt x="28" y="70"/>
                  </a:lnTo>
                  <a:lnTo>
                    <a:pt x="35" y="56"/>
                  </a:lnTo>
                  <a:lnTo>
                    <a:pt x="47" y="47"/>
                  </a:lnTo>
                  <a:lnTo>
                    <a:pt x="58" y="35"/>
                  </a:lnTo>
                  <a:lnTo>
                    <a:pt x="70" y="26"/>
                  </a:lnTo>
                  <a:lnTo>
                    <a:pt x="82" y="19"/>
                  </a:lnTo>
                  <a:lnTo>
                    <a:pt x="96" y="12"/>
                  </a:lnTo>
                  <a:lnTo>
                    <a:pt x="112" y="7"/>
                  </a:lnTo>
                  <a:lnTo>
                    <a:pt x="126" y="2"/>
                  </a:lnTo>
                  <a:lnTo>
                    <a:pt x="143" y="0"/>
                  </a:lnTo>
                  <a:lnTo>
                    <a:pt x="159" y="0"/>
                  </a:lnTo>
                  <a:lnTo>
                    <a:pt x="1414" y="0"/>
                  </a:lnTo>
                  <a:lnTo>
                    <a:pt x="1430" y="0"/>
                  </a:lnTo>
                  <a:lnTo>
                    <a:pt x="1440" y="5"/>
                  </a:lnTo>
                  <a:lnTo>
                    <a:pt x="1449" y="12"/>
                  </a:lnTo>
                  <a:lnTo>
                    <a:pt x="1454" y="19"/>
                  </a:lnTo>
                  <a:lnTo>
                    <a:pt x="1456" y="28"/>
                  </a:lnTo>
                  <a:lnTo>
                    <a:pt x="1456" y="37"/>
                  </a:lnTo>
                  <a:lnTo>
                    <a:pt x="1456" y="54"/>
                  </a:lnTo>
                  <a:lnTo>
                    <a:pt x="1456" y="263"/>
                  </a:lnTo>
                  <a:lnTo>
                    <a:pt x="1456" y="279"/>
                  </a:lnTo>
                  <a:lnTo>
                    <a:pt x="1456" y="288"/>
                  </a:lnTo>
                  <a:lnTo>
                    <a:pt x="1454" y="298"/>
                  </a:lnTo>
                  <a:lnTo>
                    <a:pt x="1449" y="305"/>
                  </a:lnTo>
                  <a:lnTo>
                    <a:pt x="1440" y="312"/>
                  </a:lnTo>
                  <a:lnTo>
                    <a:pt x="1430" y="316"/>
                  </a:lnTo>
                  <a:lnTo>
                    <a:pt x="1414" y="316"/>
                  </a:lnTo>
                  <a:lnTo>
                    <a:pt x="555" y="316"/>
                  </a:lnTo>
                  <a:lnTo>
                    <a:pt x="555" y="302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alpha val="31998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419" name="Group 275"/>
          <p:cNvGrpSpPr>
            <a:grpSpLocks/>
          </p:cNvGrpSpPr>
          <p:nvPr/>
        </p:nvGrpSpPr>
        <p:grpSpPr bwMode="auto">
          <a:xfrm>
            <a:off x="381000" y="2976563"/>
            <a:ext cx="2484438" cy="565150"/>
            <a:chOff x="240" y="1971"/>
            <a:chExt cx="1565" cy="356"/>
          </a:xfrm>
        </p:grpSpPr>
        <p:sp>
          <p:nvSpPr>
            <p:cNvPr id="60579" name="TextBox 83"/>
            <p:cNvSpPr txBox="1">
              <a:spLocks noChangeArrowheads="1"/>
            </p:cNvSpPr>
            <p:nvPr/>
          </p:nvSpPr>
          <p:spPr bwMode="auto">
            <a:xfrm>
              <a:off x="557" y="1971"/>
              <a:ext cx="124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Amsterdam: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>Smart Working Centres</a:t>
              </a:r>
            </a:p>
          </p:txBody>
        </p:sp>
        <p:pic>
          <p:nvPicPr>
            <p:cNvPr id="60580" name="Picture 134" descr="fir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1991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81" name="Oval 135"/>
            <p:cNvSpPr>
              <a:spLocks noChangeArrowheads="1"/>
            </p:cNvSpPr>
            <p:nvPr/>
          </p:nvSpPr>
          <p:spPr bwMode="auto">
            <a:xfrm>
              <a:off x="245" y="1990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0" name="Group 274"/>
          <p:cNvGrpSpPr>
            <a:grpSpLocks/>
          </p:cNvGrpSpPr>
          <p:nvPr/>
        </p:nvGrpSpPr>
        <p:grpSpPr bwMode="auto">
          <a:xfrm>
            <a:off x="381000" y="2257425"/>
            <a:ext cx="2311400" cy="542925"/>
            <a:chOff x="240" y="1518"/>
            <a:chExt cx="1456" cy="342"/>
          </a:xfrm>
        </p:grpSpPr>
        <p:grpSp>
          <p:nvGrpSpPr>
            <p:cNvPr id="60570" name="Group 221"/>
            <p:cNvGrpSpPr>
              <a:grpSpLocks/>
            </p:cNvGrpSpPr>
            <p:nvPr/>
          </p:nvGrpSpPr>
          <p:grpSpPr bwMode="auto">
            <a:xfrm>
              <a:off x="240" y="1536"/>
              <a:ext cx="1456" cy="316"/>
              <a:chOff x="2890838" y="1001713"/>
              <a:chExt cx="2311400" cy="501650"/>
            </a:xfrm>
          </p:grpSpPr>
          <p:sp>
            <p:nvSpPr>
              <p:cNvPr id="60574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75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76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77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78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71" name="TextBox 83"/>
            <p:cNvSpPr txBox="1">
              <a:spLocks noChangeArrowheads="1"/>
            </p:cNvSpPr>
            <p:nvPr/>
          </p:nvSpPr>
          <p:spPr bwMode="auto">
            <a:xfrm>
              <a:off x="557" y="1518"/>
              <a:ext cx="105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Seoul: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>Personal Travel Assistant</a:t>
              </a:r>
            </a:p>
          </p:txBody>
        </p:sp>
        <p:pic>
          <p:nvPicPr>
            <p:cNvPr id="60572" name="Picture 136" descr="tw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1" y="1524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73" name="Oval 137"/>
            <p:cNvSpPr>
              <a:spLocks noChangeArrowheads="1"/>
            </p:cNvSpPr>
            <p:nvPr/>
          </p:nvSpPr>
          <p:spPr bwMode="auto">
            <a:xfrm>
              <a:off x="249" y="1529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1" name="Group 277"/>
          <p:cNvGrpSpPr>
            <a:grpSpLocks/>
          </p:cNvGrpSpPr>
          <p:nvPr/>
        </p:nvGrpSpPr>
        <p:grpSpPr bwMode="auto">
          <a:xfrm>
            <a:off x="381000" y="4429125"/>
            <a:ext cx="2484438" cy="533400"/>
            <a:chOff x="240" y="2886"/>
            <a:chExt cx="1565" cy="336"/>
          </a:xfrm>
        </p:grpSpPr>
        <p:grpSp>
          <p:nvGrpSpPr>
            <p:cNvPr id="60561" name="Group 221"/>
            <p:cNvGrpSpPr>
              <a:grpSpLocks/>
            </p:cNvGrpSpPr>
            <p:nvPr/>
          </p:nvGrpSpPr>
          <p:grpSpPr bwMode="auto">
            <a:xfrm>
              <a:off x="240" y="2895"/>
              <a:ext cx="1456" cy="316"/>
              <a:chOff x="2890838" y="1001713"/>
              <a:chExt cx="2311400" cy="501650"/>
            </a:xfrm>
          </p:grpSpPr>
          <p:sp>
            <p:nvSpPr>
              <p:cNvPr id="60565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6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7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8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9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62" name="TextBox 83"/>
            <p:cNvSpPr txBox="1">
              <a:spLocks noChangeArrowheads="1"/>
            </p:cNvSpPr>
            <p:nvPr/>
          </p:nvSpPr>
          <p:spPr bwMode="auto">
            <a:xfrm>
              <a:off x="557" y="2886"/>
              <a:ext cx="124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NYC: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>Yankee Stadium</a:t>
              </a:r>
            </a:p>
          </p:txBody>
        </p:sp>
        <p:pic>
          <p:nvPicPr>
            <p:cNvPr id="60563" name="Picture 138" descr="thre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3" y="2894"/>
              <a:ext cx="318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64" name="Oval 140"/>
            <p:cNvSpPr>
              <a:spLocks noChangeArrowheads="1"/>
            </p:cNvSpPr>
            <p:nvPr/>
          </p:nvSpPr>
          <p:spPr bwMode="auto">
            <a:xfrm>
              <a:off x="240" y="2888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2" name="Group 278"/>
          <p:cNvGrpSpPr>
            <a:grpSpLocks/>
          </p:cNvGrpSpPr>
          <p:nvPr/>
        </p:nvGrpSpPr>
        <p:grpSpPr bwMode="auto">
          <a:xfrm>
            <a:off x="381000" y="5140325"/>
            <a:ext cx="2311400" cy="520700"/>
            <a:chOff x="240" y="3334"/>
            <a:chExt cx="1456" cy="328"/>
          </a:xfrm>
        </p:grpSpPr>
        <p:grpSp>
          <p:nvGrpSpPr>
            <p:cNvPr id="60552" name="Group 221"/>
            <p:cNvGrpSpPr>
              <a:grpSpLocks/>
            </p:cNvGrpSpPr>
            <p:nvPr/>
          </p:nvGrpSpPr>
          <p:grpSpPr bwMode="auto">
            <a:xfrm>
              <a:off x="240" y="3336"/>
              <a:ext cx="1456" cy="316"/>
              <a:chOff x="2890838" y="1001713"/>
              <a:chExt cx="2311400" cy="501650"/>
            </a:xfrm>
          </p:grpSpPr>
          <p:sp>
            <p:nvSpPr>
              <p:cNvPr id="60556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7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8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9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60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53" name="TextBox 83"/>
            <p:cNvSpPr txBox="1">
              <a:spLocks noChangeArrowheads="1"/>
            </p:cNvSpPr>
            <p:nvPr/>
          </p:nvSpPr>
          <p:spPr bwMode="auto">
            <a:xfrm>
              <a:off x="557" y="3391"/>
              <a:ext cx="110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Singapore: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>EPIC</a:t>
              </a:r>
            </a:p>
          </p:txBody>
        </p:sp>
        <p:pic>
          <p:nvPicPr>
            <p:cNvPr id="60554" name="Picture 142" descr="singapor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6" y="3341"/>
              <a:ext cx="311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55" name="Oval 143"/>
            <p:cNvSpPr>
              <a:spLocks noChangeArrowheads="1"/>
            </p:cNvSpPr>
            <p:nvPr/>
          </p:nvSpPr>
          <p:spPr bwMode="auto">
            <a:xfrm>
              <a:off x="249" y="3334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3" name="Group 276"/>
          <p:cNvGrpSpPr>
            <a:grpSpLocks/>
          </p:cNvGrpSpPr>
          <p:nvPr/>
        </p:nvGrpSpPr>
        <p:grpSpPr bwMode="auto">
          <a:xfrm>
            <a:off x="381000" y="3719513"/>
            <a:ext cx="2332038" cy="533400"/>
            <a:chOff x="240" y="2439"/>
            <a:chExt cx="1469" cy="336"/>
          </a:xfrm>
        </p:grpSpPr>
        <p:grpSp>
          <p:nvGrpSpPr>
            <p:cNvPr id="60543" name="Group 221"/>
            <p:cNvGrpSpPr>
              <a:grpSpLocks/>
            </p:cNvGrpSpPr>
            <p:nvPr/>
          </p:nvGrpSpPr>
          <p:grpSpPr bwMode="auto">
            <a:xfrm>
              <a:off x="245" y="2451"/>
              <a:ext cx="1456" cy="316"/>
              <a:chOff x="2890838" y="1001713"/>
              <a:chExt cx="2311400" cy="501650"/>
            </a:xfrm>
          </p:grpSpPr>
          <p:sp>
            <p:nvSpPr>
              <p:cNvPr id="60547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8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9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0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51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44" name="TextBox 83"/>
            <p:cNvSpPr txBox="1">
              <a:spLocks noChangeArrowheads="1"/>
            </p:cNvSpPr>
            <p:nvPr/>
          </p:nvSpPr>
          <p:spPr bwMode="auto">
            <a:xfrm>
              <a:off x="557" y="2499"/>
              <a:ext cx="115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Cisco on Cisco</a:t>
              </a:r>
            </a:p>
          </p:txBody>
        </p:sp>
        <p:pic>
          <p:nvPicPr>
            <p:cNvPr id="60545" name="Picture 154" descr="cisc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0" y="2439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46" name="Oval 155"/>
            <p:cNvSpPr>
              <a:spLocks noChangeArrowheads="1"/>
            </p:cNvSpPr>
            <p:nvPr/>
          </p:nvSpPr>
          <p:spPr bwMode="auto">
            <a:xfrm>
              <a:off x="245" y="2444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4" name="Group 279"/>
          <p:cNvGrpSpPr>
            <a:grpSpLocks/>
          </p:cNvGrpSpPr>
          <p:nvPr/>
        </p:nvGrpSpPr>
        <p:grpSpPr bwMode="auto">
          <a:xfrm>
            <a:off x="381000" y="5838825"/>
            <a:ext cx="2332038" cy="561975"/>
            <a:chOff x="240" y="3774"/>
            <a:chExt cx="1469" cy="354"/>
          </a:xfrm>
        </p:grpSpPr>
        <p:grpSp>
          <p:nvGrpSpPr>
            <p:cNvPr id="60534" name="Group 221"/>
            <p:cNvGrpSpPr>
              <a:grpSpLocks/>
            </p:cNvGrpSpPr>
            <p:nvPr/>
          </p:nvGrpSpPr>
          <p:grpSpPr bwMode="auto">
            <a:xfrm>
              <a:off x="245" y="3799"/>
              <a:ext cx="1456" cy="316"/>
              <a:chOff x="2890838" y="1001713"/>
              <a:chExt cx="2311400" cy="501650"/>
            </a:xfrm>
          </p:grpSpPr>
          <p:sp>
            <p:nvSpPr>
              <p:cNvPr id="60538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9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0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1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42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35" name="TextBox 83"/>
            <p:cNvSpPr txBox="1">
              <a:spLocks noChangeArrowheads="1"/>
            </p:cNvSpPr>
            <p:nvPr/>
          </p:nvSpPr>
          <p:spPr bwMode="auto">
            <a:xfrm>
              <a:off x="557" y="3774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Qatar:</a:t>
              </a:r>
              <a:r>
                <a:rPr lang="en-US" sz="1500" b="1">
                  <a:solidFill>
                    <a:srgbClr val="E96F2B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>Gate Building</a:t>
              </a:r>
            </a:p>
          </p:txBody>
        </p:sp>
        <p:pic>
          <p:nvPicPr>
            <p:cNvPr id="60536" name="Picture 158" descr="qatar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0" y="3792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37" name="Oval 159"/>
            <p:cNvSpPr>
              <a:spLocks noChangeArrowheads="1"/>
            </p:cNvSpPr>
            <p:nvPr/>
          </p:nvSpPr>
          <p:spPr bwMode="auto">
            <a:xfrm>
              <a:off x="245" y="3797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sp>
        <p:nvSpPr>
          <p:cNvPr id="60425" name="Line 45"/>
          <p:cNvSpPr>
            <a:spLocks noChangeShapeType="1"/>
          </p:cNvSpPr>
          <p:nvPr/>
        </p:nvSpPr>
        <p:spPr bwMode="auto">
          <a:xfrm>
            <a:off x="3048000" y="1524000"/>
            <a:ext cx="0" cy="48133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Box 111"/>
          <p:cNvSpPr txBox="1">
            <a:spLocks noChangeArrowheads="1"/>
          </p:cNvSpPr>
          <p:nvPr/>
        </p:nvSpPr>
        <p:spPr bwMode="auto">
          <a:xfrm>
            <a:off x="3124200" y="1066800"/>
            <a:ext cx="28956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82124" tIns="41061" rIns="82124" bIns="41061"/>
          <a:lstStyle/>
          <a:p>
            <a:pPr algn="ctr" defTabSz="569913" eaLnBrk="0" hangingPunct="0">
              <a:lnSpc>
                <a:spcPct val="90000"/>
              </a:lnSpc>
              <a:defRPr/>
            </a:pPr>
            <a:r>
              <a:rPr lang="en-US" b="1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rPr>
              <a:t>Greenfield</a:t>
            </a:r>
            <a:r>
              <a:rPr lang="en-US" b="1">
                <a:solidFill>
                  <a:srgbClr val="FFCC00"/>
                </a:solidFill>
                <a:latin typeface="Arial" pitchFamily="34" charset="0"/>
                <a:ea typeface="MS PGothic" pitchFamily="34" charset="-128"/>
              </a:rPr>
              <a:t> Cities</a:t>
            </a:r>
          </a:p>
        </p:txBody>
      </p:sp>
      <p:grpSp>
        <p:nvGrpSpPr>
          <p:cNvPr id="60427" name="Group 289"/>
          <p:cNvGrpSpPr>
            <a:grpSpLocks/>
          </p:cNvGrpSpPr>
          <p:nvPr/>
        </p:nvGrpSpPr>
        <p:grpSpPr bwMode="auto">
          <a:xfrm>
            <a:off x="3376613" y="2987675"/>
            <a:ext cx="2354262" cy="534988"/>
            <a:chOff x="2127" y="2435"/>
            <a:chExt cx="1483" cy="337"/>
          </a:xfrm>
        </p:grpSpPr>
        <p:grpSp>
          <p:nvGrpSpPr>
            <p:cNvPr id="60525" name="Group 221"/>
            <p:cNvGrpSpPr>
              <a:grpSpLocks/>
            </p:cNvGrpSpPr>
            <p:nvPr/>
          </p:nvGrpSpPr>
          <p:grpSpPr bwMode="auto">
            <a:xfrm>
              <a:off x="2127" y="2442"/>
              <a:ext cx="1456" cy="316"/>
              <a:chOff x="2890838" y="1001713"/>
              <a:chExt cx="2311400" cy="501650"/>
            </a:xfrm>
          </p:grpSpPr>
          <p:sp>
            <p:nvSpPr>
              <p:cNvPr id="60529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0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1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2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33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0526" name="Picture 35" descr="china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131" y="2436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27" name="TextBox 83"/>
            <p:cNvSpPr txBox="1">
              <a:spLocks noChangeArrowheads="1"/>
            </p:cNvSpPr>
            <p:nvPr/>
          </p:nvSpPr>
          <p:spPr bwMode="auto">
            <a:xfrm>
              <a:off x="2458" y="2496"/>
              <a:ext cx="115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China: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>Chongqing</a:t>
              </a:r>
            </a:p>
          </p:txBody>
        </p:sp>
        <p:sp>
          <p:nvSpPr>
            <p:cNvPr id="60528" name="Oval 133"/>
            <p:cNvSpPr>
              <a:spLocks noChangeArrowheads="1"/>
            </p:cNvSpPr>
            <p:nvPr/>
          </p:nvSpPr>
          <p:spPr bwMode="auto">
            <a:xfrm>
              <a:off x="2136" y="2435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8" name="Group 281"/>
          <p:cNvGrpSpPr>
            <a:grpSpLocks/>
          </p:cNvGrpSpPr>
          <p:nvPr/>
        </p:nvGrpSpPr>
        <p:grpSpPr bwMode="auto">
          <a:xfrm>
            <a:off x="3376613" y="3716338"/>
            <a:ext cx="2506662" cy="520700"/>
            <a:chOff x="2127" y="2894"/>
            <a:chExt cx="1579" cy="328"/>
          </a:xfrm>
        </p:grpSpPr>
        <p:grpSp>
          <p:nvGrpSpPr>
            <p:cNvPr id="60516" name="Group 221"/>
            <p:cNvGrpSpPr>
              <a:grpSpLocks/>
            </p:cNvGrpSpPr>
            <p:nvPr/>
          </p:nvGrpSpPr>
          <p:grpSpPr bwMode="auto">
            <a:xfrm>
              <a:off x="2127" y="2896"/>
              <a:ext cx="1456" cy="316"/>
              <a:chOff x="2890838" y="1001713"/>
              <a:chExt cx="2311400" cy="501650"/>
            </a:xfrm>
          </p:grpSpPr>
          <p:sp>
            <p:nvSpPr>
              <p:cNvPr id="60520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21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22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23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24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17" name="TextBox 83"/>
            <p:cNvSpPr txBox="1">
              <a:spLocks noChangeArrowheads="1"/>
            </p:cNvSpPr>
            <p:nvPr/>
          </p:nvSpPr>
          <p:spPr bwMode="auto">
            <a:xfrm>
              <a:off x="2458" y="2952"/>
              <a:ext cx="124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India: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500" b="1">
                  <a:solidFill>
                    <a:srgbClr val="015273"/>
                  </a:solidFill>
                </a:rPr>
                <a:t>Lavasa</a:t>
              </a:r>
            </a:p>
          </p:txBody>
        </p:sp>
        <p:pic>
          <p:nvPicPr>
            <p:cNvPr id="60518" name="Picture 139" descr="four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133" y="2898"/>
              <a:ext cx="32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19" name="Oval 141"/>
            <p:cNvSpPr>
              <a:spLocks noChangeArrowheads="1"/>
            </p:cNvSpPr>
            <p:nvPr/>
          </p:nvSpPr>
          <p:spPr bwMode="auto">
            <a:xfrm>
              <a:off x="2132" y="2894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29" name="Group 287"/>
          <p:cNvGrpSpPr>
            <a:grpSpLocks/>
          </p:cNvGrpSpPr>
          <p:nvPr/>
        </p:nvGrpSpPr>
        <p:grpSpPr bwMode="auto">
          <a:xfrm>
            <a:off x="3376613" y="2257425"/>
            <a:ext cx="2354262" cy="536575"/>
            <a:chOff x="2127" y="1975"/>
            <a:chExt cx="1483" cy="338"/>
          </a:xfrm>
        </p:grpSpPr>
        <p:grpSp>
          <p:nvGrpSpPr>
            <p:cNvPr id="60507" name="Group 221"/>
            <p:cNvGrpSpPr>
              <a:grpSpLocks/>
            </p:cNvGrpSpPr>
            <p:nvPr/>
          </p:nvGrpSpPr>
          <p:grpSpPr bwMode="auto">
            <a:xfrm>
              <a:off x="2127" y="1992"/>
              <a:ext cx="1456" cy="316"/>
              <a:chOff x="2890838" y="1001713"/>
              <a:chExt cx="2311400" cy="501650"/>
            </a:xfrm>
          </p:grpSpPr>
          <p:sp>
            <p:nvSpPr>
              <p:cNvPr id="60511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2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3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4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15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508" name="TextBox 83"/>
            <p:cNvSpPr txBox="1">
              <a:spLocks noChangeArrowheads="1"/>
            </p:cNvSpPr>
            <p:nvPr/>
          </p:nvSpPr>
          <p:spPr bwMode="auto">
            <a:xfrm>
              <a:off x="2458" y="1975"/>
              <a:ext cx="115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South Korea: </a:t>
              </a:r>
              <a:r>
                <a:rPr lang="en-US" sz="1400" b="1">
                  <a:solidFill>
                    <a:srgbClr val="015273"/>
                  </a:solidFill>
                </a:rPr>
                <a:t>Songdo</a:t>
              </a:r>
            </a:p>
          </p:txBody>
        </p:sp>
        <p:pic>
          <p:nvPicPr>
            <p:cNvPr id="60509" name="Picture 152" descr="songd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128" y="1980"/>
              <a:ext cx="32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510" name="Oval 153"/>
            <p:cNvSpPr>
              <a:spLocks noChangeArrowheads="1"/>
            </p:cNvSpPr>
            <p:nvPr/>
          </p:nvSpPr>
          <p:spPr bwMode="auto">
            <a:xfrm>
              <a:off x="2127" y="1985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30" name="Group 286"/>
          <p:cNvGrpSpPr>
            <a:grpSpLocks/>
          </p:cNvGrpSpPr>
          <p:nvPr/>
        </p:nvGrpSpPr>
        <p:grpSpPr bwMode="auto">
          <a:xfrm>
            <a:off x="3376613" y="1531938"/>
            <a:ext cx="2506662" cy="533400"/>
            <a:chOff x="2127" y="1518"/>
            <a:chExt cx="1579" cy="336"/>
          </a:xfrm>
        </p:grpSpPr>
        <p:grpSp>
          <p:nvGrpSpPr>
            <p:cNvPr id="60497" name="Group 221"/>
            <p:cNvGrpSpPr>
              <a:grpSpLocks/>
            </p:cNvGrpSpPr>
            <p:nvPr/>
          </p:nvGrpSpPr>
          <p:grpSpPr bwMode="auto">
            <a:xfrm>
              <a:off x="2127" y="1530"/>
              <a:ext cx="1456" cy="316"/>
              <a:chOff x="2890838" y="1001713"/>
              <a:chExt cx="2311400" cy="501650"/>
            </a:xfrm>
          </p:grpSpPr>
          <p:sp>
            <p:nvSpPr>
              <p:cNvPr id="60502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3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4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5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06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98" name="Group 280"/>
            <p:cNvGrpSpPr>
              <a:grpSpLocks/>
            </p:cNvGrpSpPr>
            <p:nvPr/>
          </p:nvGrpSpPr>
          <p:grpSpPr bwMode="auto">
            <a:xfrm>
              <a:off x="2127" y="1518"/>
              <a:ext cx="1579" cy="336"/>
              <a:chOff x="2127" y="1518"/>
              <a:chExt cx="1579" cy="336"/>
            </a:xfrm>
          </p:grpSpPr>
          <p:sp>
            <p:nvSpPr>
              <p:cNvPr id="60499" name="TextBox 83"/>
              <p:cNvSpPr txBox="1">
                <a:spLocks noChangeArrowheads="1"/>
              </p:cNvSpPr>
              <p:nvPr/>
            </p:nvSpPr>
            <p:spPr bwMode="auto">
              <a:xfrm>
                <a:off x="2458" y="1580"/>
                <a:ext cx="124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 b="1">
                    <a:solidFill>
                      <a:srgbClr val="D05816"/>
                    </a:solidFill>
                  </a:rPr>
                  <a:t>Abu Dhabi:</a:t>
                </a:r>
                <a:r>
                  <a:rPr lang="en-US" sz="1400" b="1">
                    <a:solidFill>
                      <a:srgbClr val="015273"/>
                    </a:solidFill>
                  </a:rPr>
                  <a:t>Masdar</a:t>
                </a:r>
              </a:p>
            </p:txBody>
          </p:sp>
          <p:pic>
            <p:nvPicPr>
              <p:cNvPr id="60500" name="Picture 156" descr="masdar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127" y="1518"/>
                <a:ext cx="336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501" name="Oval 157"/>
              <p:cNvSpPr>
                <a:spLocks noChangeArrowheads="1"/>
              </p:cNvSpPr>
              <p:nvPr/>
            </p:nvSpPr>
            <p:spPr bwMode="auto">
              <a:xfrm>
                <a:off x="2132" y="1523"/>
                <a:ext cx="328" cy="328"/>
              </a:xfrm>
              <a:prstGeom prst="ellipse">
                <a:avLst/>
              </a:prstGeom>
              <a:noFill/>
              <a:ln w="28575">
                <a:solidFill>
                  <a:srgbClr val="81818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b="1"/>
              </a:p>
            </p:txBody>
          </p:sp>
        </p:grpSp>
      </p:grpSp>
      <p:sp>
        <p:nvSpPr>
          <p:cNvPr id="60431" name="Line 45"/>
          <p:cNvSpPr>
            <a:spLocks noChangeShapeType="1"/>
          </p:cNvSpPr>
          <p:nvPr/>
        </p:nvSpPr>
        <p:spPr bwMode="auto">
          <a:xfrm>
            <a:off x="6096000" y="1524000"/>
            <a:ext cx="0" cy="48133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Box 111"/>
          <p:cNvSpPr txBox="1">
            <a:spLocks noChangeArrowheads="1"/>
          </p:cNvSpPr>
          <p:nvPr/>
        </p:nvSpPr>
        <p:spPr bwMode="auto">
          <a:xfrm>
            <a:off x="6172200" y="1066800"/>
            <a:ext cx="2971800" cy="25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82124" tIns="41061" rIns="82124" bIns="41061"/>
          <a:lstStyle/>
          <a:p>
            <a:pPr algn="ctr" defTabSz="569913" eaLnBrk="0" hangingPunct="0">
              <a:lnSpc>
                <a:spcPct val="90000"/>
              </a:lnSpc>
              <a:defRPr/>
            </a:pPr>
            <a:r>
              <a:rPr lang="en-US" b="1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rPr>
              <a:t>Revitalisation</a:t>
            </a:r>
          </a:p>
        </p:txBody>
      </p:sp>
      <p:grpSp>
        <p:nvGrpSpPr>
          <p:cNvPr id="60433" name="Group 282"/>
          <p:cNvGrpSpPr>
            <a:grpSpLocks/>
          </p:cNvGrpSpPr>
          <p:nvPr/>
        </p:nvGrpSpPr>
        <p:grpSpPr bwMode="auto">
          <a:xfrm>
            <a:off x="6477000" y="3709988"/>
            <a:ext cx="2514600" cy="533400"/>
            <a:chOff x="4080" y="2886"/>
            <a:chExt cx="1584" cy="336"/>
          </a:xfrm>
        </p:grpSpPr>
        <p:grpSp>
          <p:nvGrpSpPr>
            <p:cNvPr id="60488" name="Group 221"/>
            <p:cNvGrpSpPr>
              <a:grpSpLocks/>
            </p:cNvGrpSpPr>
            <p:nvPr/>
          </p:nvGrpSpPr>
          <p:grpSpPr bwMode="auto">
            <a:xfrm>
              <a:off x="4083" y="2889"/>
              <a:ext cx="1456" cy="316"/>
              <a:chOff x="2890838" y="1001713"/>
              <a:chExt cx="2311400" cy="501650"/>
            </a:xfrm>
          </p:grpSpPr>
          <p:sp>
            <p:nvSpPr>
              <p:cNvPr id="60492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93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94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95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96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89" name="TextBox 83"/>
            <p:cNvSpPr txBox="1">
              <a:spLocks noChangeArrowheads="1"/>
            </p:cNvSpPr>
            <p:nvPr/>
          </p:nvSpPr>
          <p:spPr bwMode="auto">
            <a:xfrm>
              <a:off x="4416" y="2943"/>
              <a:ext cx="124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Holyoke</a:t>
              </a:r>
              <a:endParaRPr lang="en-US" sz="1500" b="1">
                <a:solidFill>
                  <a:srgbClr val="015273"/>
                </a:solidFill>
              </a:endParaRPr>
            </a:p>
          </p:txBody>
        </p:sp>
        <p:pic>
          <p:nvPicPr>
            <p:cNvPr id="60490" name="Picture 144" descr="holyok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080" y="2886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91" name="Oval 145"/>
            <p:cNvSpPr>
              <a:spLocks noChangeArrowheads="1"/>
            </p:cNvSpPr>
            <p:nvPr/>
          </p:nvSpPr>
          <p:spPr bwMode="auto">
            <a:xfrm>
              <a:off x="4088" y="2886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34" name="Group 285"/>
          <p:cNvGrpSpPr>
            <a:grpSpLocks/>
          </p:cNvGrpSpPr>
          <p:nvPr/>
        </p:nvGrpSpPr>
        <p:grpSpPr bwMode="auto">
          <a:xfrm>
            <a:off x="6477000" y="1538288"/>
            <a:ext cx="2514600" cy="523875"/>
            <a:chOff x="4080" y="1518"/>
            <a:chExt cx="1584" cy="330"/>
          </a:xfrm>
        </p:grpSpPr>
        <p:grpSp>
          <p:nvGrpSpPr>
            <p:cNvPr id="60479" name="Group 221"/>
            <p:cNvGrpSpPr>
              <a:grpSpLocks/>
            </p:cNvGrpSpPr>
            <p:nvPr/>
          </p:nvGrpSpPr>
          <p:grpSpPr bwMode="auto">
            <a:xfrm>
              <a:off x="4080" y="1528"/>
              <a:ext cx="1456" cy="316"/>
              <a:chOff x="2890838" y="1001713"/>
              <a:chExt cx="2311400" cy="501650"/>
            </a:xfrm>
          </p:grpSpPr>
          <p:sp>
            <p:nvSpPr>
              <p:cNvPr id="60483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4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5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6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7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80" name="TextBox 83"/>
            <p:cNvSpPr txBox="1">
              <a:spLocks noChangeArrowheads="1"/>
            </p:cNvSpPr>
            <p:nvPr/>
          </p:nvSpPr>
          <p:spPr bwMode="auto">
            <a:xfrm>
              <a:off x="4416" y="1577"/>
              <a:ext cx="124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Toronto</a:t>
              </a:r>
              <a:endParaRPr lang="en-US" sz="1500" b="1">
                <a:solidFill>
                  <a:srgbClr val="015273"/>
                </a:solidFill>
              </a:endParaRPr>
            </a:p>
          </p:txBody>
        </p:sp>
        <p:pic>
          <p:nvPicPr>
            <p:cNvPr id="60481" name="Picture 146" descr="toronto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092" y="1518"/>
              <a:ext cx="32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82" name="Oval 147"/>
            <p:cNvSpPr>
              <a:spLocks noChangeArrowheads="1"/>
            </p:cNvSpPr>
            <p:nvPr/>
          </p:nvSpPr>
          <p:spPr bwMode="auto">
            <a:xfrm>
              <a:off x="4085" y="1520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35" name="Group 284"/>
          <p:cNvGrpSpPr>
            <a:grpSpLocks/>
          </p:cNvGrpSpPr>
          <p:nvPr/>
        </p:nvGrpSpPr>
        <p:grpSpPr bwMode="auto">
          <a:xfrm>
            <a:off x="6477000" y="2257425"/>
            <a:ext cx="2362200" cy="528638"/>
            <a:chOff x="4080" y="1971"/>
            <a:chExt cx="1488" cy="333"/>
          </a:xfrm>
        </p:grpSpPr>
        <p:grpSp>
          <p:nvGrpSpPr>
            <p:cNvPr id="60470" name="Group 221"/>
            <p:cNvGrpSpPr>
              <a:grpSpLocks/>
            </p:cNvGrpSpPr>
            <p:nvPr/>
          </p:nvGrpSpPr>
          <p:grpSpPr bwMode="auto">
            <a:xfrm>
              <a:off x="4080" y="1984"/>
              <a:ext cx="1456" cy="316"/>
              <a:chOff x="2890838" y="1001713"/>
              <a:chExt cx="2311400" cy="501650"/>
            </a:xfrm>
          </p:grpSpPr>
          <p:sp>
            <p:nvSpPr>
              <p:cNvPr id="60474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5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6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7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8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71" name="TextBox 83"/>
            <p:cNvSpPr txBox="1">
              <a:spLocks noChangeArrowheads="1"/>
            </p:cNvSpPr>
            <p:nvPr/>
          </p:nvSpPr>
          <p:spPr bwMode="auto">
            <a:xfrm>
              <a:off x="4416" y="2032"/>
              <a:ext cx="115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San Francisco</a:t>
              </a:r>
            </a:p>
          </p:txBody>
        </p:sp>
        <p:pic>
          <p:nvPicPr>
            <p:cNvPr id="60472" name="Picture 148" descr="golden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085" y="1971"/>
              <a:ext cx="329" cy="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73" name="Oval 149"/>
            <p:cNvSpPr>
              <a:spLocks noChangeArrowheads="1"/>
            </p:cNvSpPr>
            <p:nvPr/>
          </p:nvSpPr>
          <p:spPr bwMode="auto">
            <a:xfrm>
              <a:off x="4080" y="1976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grpSp>
        <p:nvGrpSpPr>
          <p:cNvPr id="60436" name="Group 288"/>
          <p:cNvGrpSpPr>
            <a:grpSpLocks/>
          </p:cNvGrpSpPr>
          <p:nvPr/>
        </p:nvGrpSpPr>
        <p:grpSpPr bwMode="auto">
          <a:xfrm>
            <a:off x="6477000" y="2981325"/>
            <a:ext cx="2311400" cy="533400"/>
            <a:chOff x="4080" y="2427"/>
            <a:chExt cx="1456" cy="336"/>
          </a:xfrm>
        </p:grpSpPr>
        <p:grpSp>
          <p:nvGrpSpPr>
            <p:cNvPr id="60460" name="Group 221"/>
            <p:cNvGrpSpPr>
              <a:grpSpLocks/>
            </p:cNvGrpSpPr>
            <p:nvPr/>
          </p:nvGrpSpPr>
          <p:grpSpPr bwMode="auto">
            <a:xfrm>
              <a:off x="4080" y="2440"/>
              <a:ext cx="1456" cy="316"/>
              <a:chOff x="2890838" y="1001713"/>
              <a:chExt cx="2311400" cy="501650"/>
            </a:xfrm>
          </p:grpSpPr>
          <p:sp>
            <p:nvSpPr>
              <p:cNvPr id="60465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6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7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8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9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461" name="Group 283"/>
            <p:cNvGrpSpPr>
              <a:grpSpLocks/>
            </p:cNvGrpSpPr>
            <p:nvPr/>
          </p:nvGrpSpPr>
          <p:grpSpPr bwMode="auto">
            <a:xfrm>
              <a:off x="4084" y="2427"/>
              <a:ext cx="1100" cy="336"/>
              <a:chOff x="4084" y="2427"/>
              <a:chExt cx="1100" cy="336"/>
            </a:xfrm>
          </p:grpSpPr>
          <p:sp>
            <p:nvSpPr>
              <p:cNvPr id="60462" name="TextBox 83"/>
              <p:cNvSpPr txBox="1">
                <a:spLocks noChangeArrowheads="1"/>
              </p:cNvSpPr>
              <p:nvPr/>
            </p:nvSpPr>
            <p:spPr bwMode="auto">
              <a:xfrm>
                <a:off x="4416" y="2488"/>
                <a:ext cx="76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500" b="1">
                    <a:solidFill>
                      <a:srgbClr val="D05816"/>
                    </a:solidFill>
                  </a:rPr>
                  <a:t>Barcelona</a:t>
                </a:r>
                <a:endParaRPr lang="en-US" sz="1500" b="1">
                  <a:solidFill>
                    <a:srgbClr val="015273"/>
                  </a:solidFill>
                </a:endParaRPr>
              </a:p>
            </p:txBody>
          </p:sp>
          <p:pic>
            <p:nvPicPr>
              <p:cNvPr id="60463" name="Picture 150" descr="barcelona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4084" y="2427"/>
                <a:ext cx="336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464" name="Oval 151"/>
              <p:cNvSpPr>
                <a:spLocks noChangeArrowheads="1"/>
              </p:cNvSpPr>
              <p:nvPr/>
            </p:nvSpPr>
            <p:spPr bwMode="auto">
              <a:xfrm>
                <a:off x="4089" y="2432"/>
                <a:ext cx="328" cy="328"/>
              </a:xfrm>
              <a:prstGeom prst="ellipse">
                <a:avLst/>
              </a:prstGeom>
              <a:noFill/>
              <a:ln w="28575">
                <a:solidFill>
                  <a:srgbClr val="81818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b="1"/>
              </a:p>
            </p:txBody>
          </p:sp>
        </p:grpSp>
      </p:grpSp>
      <p:grpSp>
        <p:nvGrpSpPr>
          <p:cNvPr id="60437" name="Group 273"/>
          <p:cNvGrpSpPr>
            <a:grpSpLocks/>
          </p:cNvGrpSpPr>
          <p:nvPr/>
        </p:nvGrpSpPr>
        <p:grpSpPr bwMode="auto">
          <a:xfrm>
            <a:off x="381000" y="1524000"/>
            <a:ext cx="2311400" cy="536575"/>
            <a:chOff x="240" y="1056"/>
            <a:chExt cx="1456" cy="338"/>
          </a:xfrm>
        </p:grpSpPr>
        <p:grpSp>
          <p:nvGrpSpPr>
            <p:cNvPr id="60450" name="Group 221"/>
            <p:cNvGrpSpPr>
              <a:grpSpLocks/>
            </p:cNvGrpSpPr>
            <p:nvPr/>
          </p:nvGrpSpPr>
          <p:grpSpPr bwMode="auto">
            <a:xfrm>
              <a:off x="240" y="1074"/>
              <a:ext cx="1456" cy="316"/>
              <a:chOff x="2890838" y="1001713"/>
              <a:chExt cx="2311400" cy="501650"/>
            </a:xfrm>
          </p:grpSpPr>
          <p:sp>
            <p:nvSpPr>
              <p:cNvPr id="60455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6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7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8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9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51" name="TextBox 83"/>
            <p:cNvSpPr txBox="1">
              <a:spLocks noChangeArrowheads="1"/>
            </p:cNvSpPr>
            <p:nvPr/>
          </p:nvSpPr>
          <p:spPr bwMode="auto">
            <a:xfrm>
              <a:off x="557" y="1056"/>
              <a:ext cx="105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Kuwait:</a:t>
              </a:r>
              <a:r>
                <a:rPr lang="en-US" sz="1500" b="1">
                  <a:solidFill>
                    <a:srgbClr val="000000"/>
                  </a:solidFill>
                </a:rPr>
                <a:t> </a:t>
              </a:r>
              <a:r>
                <a:rPr lang="en-US" sz="1400" b="1">
                  <a:solidFill>
                    <a:srgbClr val="015273"/>
                  </a:solidFill>
                </a:rPr>
                <a:t/>
              </a:r>
              <a:br>
                <a:rPr lang="en-US" sz="1400" b="1">
                  <a:solidFill>
                    <a:srgbClr val="015273"/>
                  </a:solidFill>
                </a:rPr>
              </a:br>
              <a:r>
                <a:rPr lang="en-US" sz="1400" b="1">
                  <a:solidFill>
                    <a:srgbClr val="015273"/>
                  </a:solidFill>
                </a:rPr>
                <a:t>Al Hamra Tower</a:t>
              </a:r>
            </a:p>
          </p:txBody>
        </p:sp>
        <p:grpSp>
          <p:nvGrpSpPr>
            <p:cNvPr id="60452" name="Group 272"/>
            <p:cNvGrpSpPr>
              <a:grpSpLocks/>
            </p:cNvGrpSpPr>
            <p:nvPr/>
          </p:nvGrpSpPr>
          <p:grpSpPr bwMode="auto">
            <a:xfrm>
              <a:off x="240" y="1056"/>
              <a:ext cx="338" cy="338"/>
              <a:chOff x="240" y="1056"/>
              <a:chExt cx="338" cy="338"/>
            </a:xfrm>
          </p:grpSpPr>
          <p:pic>
            <p:nvPicPr>
              <p:cNvPr id="60453" name="Picture 271" descr="kuwait flag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240" y="1056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454" name="Oval 137"/>
              <p:cNvSpPr>
                <a:spLocks noChangeArrowheads="1"/>
              </p:cNvSpPr>
              <p:nvPr/>
            </p:nvSpPr>
            <p:spPr bwMode="auto">
              <a:xfrm>
                <a:off x="245" y="1062"/>
                <a:ext cx="328" cy="328"/>
              </a:xfrm>
              <a:prstGeom prst="ellipse">
                <a:avLst/>
              </a:prstGeom>
              <a:noFill/>
              <a:ln w="28575">
                <a:solidFill>
                  <a:srgbClr val="818187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 b="1"/>
              </a:p>
            </p:txBody>
          </p:sp>
        </p:grpSp>
      </p:grpSp>
      <p:grpSp>
        <p:nvGrpSpPr>
          <p:cNvPr id="60438" name="Group 198"/>
          <p:cNvGrpSpPr>
            <a:grpSpLocks/>
          </p:cNvGrpSpPr>
          <p:nvPr/>
        </p:nvGrpSpPr>
        <p:grpSpPr bwMode="auto">
          <a:xfrm>
            <a:off x="6484938" y="4419600"/>
            <a:ext cx="2735262" cy="528638"/>
            <a:chOff x="4085" y="2880"/>
            <a:chExt cx="1723" cy="333"/>
          </a:xfrm>
        </p:grpSpPr>
        <p:grpSp>
          <p:nvGrpSpPr>
            <p:cNvPr id="60441" name="Group 221"/>
            <p:cNvGrpSpPr>
              <a:grpSpLocks/>
            </p:cNvGrpSpPr>
            <p:nvPr/>
          </p:nvGrpSpPr>
          <p:grpSpPr bwMode="auto">
            <a:xfrm>
              <a:off x="4085" y="2892"/>
              <a:ext cx="1456" cy="316"/>
              <a:chOff x="2890838" y="1001713"/>
              <a:chExt cx="2311400" cy="501650"/>
            </a:xfrm>
          </p:grpSpPr>
          <p:sp>
            <p:nvSpPr>
              <p:cNvPr id="60445" name="Freeform 21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0 w 1456"/>
                  <a:gd name="T51" fmla="*/ 2147483647 h 316"/>
                  <a:gd name="T52" fmla="*/ 0 w 1456"/>
                  <a:gd name="T53" fmla="*/ 2147483647 h 316"/>
                  <a:gd name="T54" fmla="*/ 0 w 1456"/>
                  <a:gd name="T55" fmla="*/ 2147483647 h 316"/>
                  <a:gd name="T56" fmla="*/ 0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2147483647 w 1456"/>
                  <a:gd name="T65" fmla="*/ 2147483647 h 316"/>
                  <a:gd name="T66" fmla="*/ 2147483647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2147483647 h 316"/>
                  <a:gd name="T82" fmla="*/ 2147483647 w 1456"/>
                  <a:gd name="T83" fmla="*/ 2147483647 h 316"/>
                  <a:gd name="T84" fmla="*/ 2147483647 w 1456"/>
                  <a:gd name="T85" fmla="*/ 0 h 316"/>
                  <a:gd name="T86" fmla="*/ 2147483647 w 1456"/>
                  <a:gd name="T87" fmla="*/ 0 h 316"/>
                  <a:gd name="T88" fmla="*/ 2147483647 w 1456"/>
                  <a:gd name="T89" fmla="*/ 0 h 316"/>
                  <a:gd name="T90" fmla="*/ 2147483647 w 1456"/>
                  <a:gd name="T91" fmla="*/ 0 h 316"/>
                  <a:gd name="T92" fmla="*/ 2147483647 w 1456"/>
                  <a:gd name="T93" fmla="*/ 0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2147483647 w 1456"/>
                  <a:gd name="T103" fmla="*/ 2147483647 h 316"/>
                  <a:gd name="T104" fmla="*/ 2147483647 w 1456"/>
                  <a:gd name="T105" fmla="*/ 2147483647 h 316"/>
                  <a:gd name="T106" fmla="*/ 2147483647 w 1456"/>
                  <a:gd name="T107" fmla="*/ 2147483647 h 31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56"/>
                  <a:gd name="T163" fmla="*/ 0 h 316"/>
                  <a:gd name="T164" fmla="*/ 1456 w 1456"/>
                  <a:gd name="T165" fmla="*/ 316 h 31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56" h="316">
                    <a:moveTo>
                      <a:pt x="1456" y="263"/>
                    </a:move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BCDC9">
                      <a:alpha val="89000"/>
                    </a:srgbClr>
                  </a:gs>
                  <a:gs pos="100000">
                    <a:srgbClr val="E8E9E7">
                      <a:alpha val="87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6" name="Freeform 67"/>
              <p:cNvSpPr>
                <a:spLocks/>
              </p:cNvSpPr>
              <p:nvPr/>
            </p:nvSpPr>
            <p:spPr bwMode="auto">
              <a:xfrm>
                <a:off x="2930525" y="1001713"/>
                <a:ext cx="2271713" cy="138113"/>
              </a:xfrm>
              <a:custGeom>
                <a:avLst/>
                <a:gdLst>
                  <a:gd name="T0" fmla="*/ 2147483647 w 1431"/>
                  <a:gd name="T1" fmla="*/ 2147483647 h 87"/>
                  <a:gd name="T2" fmla="*/ 2147483647 w 1431"/>
                  <a:gd name="T3" fmla="*/ 2147483647 h 87"/>
                  <a:gd name="T4" fmla="*/ 2147483647 w 1431"/>
                  <a:gd name="T5" fmla="*/ 2147483647 h 87"/>
                  <a:gd name="T6" fmla="*/ 2147483647 w 1431"/>
                  <a:gd name="T7" fmla="*/ 2147483647 h 87"/>
                  <a:gd name="T8" fmla="*/ 2147483647 w 1431"/>
                  <a:gd name="T9" fmla="*/ 2147483647 h 87"/>
                  <a:gd name="T10" fmla="*/ 2147483647 w 1431"/>
                  <a:gd name="T11" fmla="*/ 2147483647 h 87"/>
                  <a:gd name="T12" fmla="*/ 2147483647 w 1431"/>
                  <a:gd name="T13" fmla="*/ 2147483647 h 87"/>
                  <a:gd name="T14" fmla="*/ 2147483647 w 1431"/>
                  <a:gd name="T15" fmla="*/ 2147483647 h 87"/>
                  <a:gd name="T16" fmla="*/ 2147483647 w 1431"/>
                  <a:gd name="T17" fmla="*/ 0 h 87"/>
                  <a:gd name="T18" fmla="*/ 2147483647 w 1431"/>
                  <a:gd name="T19" fmla="*/ 0 h 87"/>
                  <a:gd name="T20" fmla="*/ 2147483647 w 1431"/>
                  <a:gd name="T21" fmla="*/ 0 h 87"/>
                  <a:gd name="T22" fmla="*/ 2147483647 w 1431"/>
                  <a:gd name="T23" fmla="*/ 0 h 87"/>
                  <a:gd name="T24" fmla="*/ 2147483647 w 1431"/>
                  <a:gd name="T25" fmla="*/ 0 h 87"/>
                  <a:gd name="T26" fmla="*/ 2147483647 w 1431"/>
                  <a:gd name="T27" fmla="*/ 2147483647 h 87"/>
                  <a:gd name="T28" fmla="*/ 2147483647 w 1431"/>
                  <a:gd name="T29" fmla="*/ 2147483647 h 87"/>
                  <a:gd name="T30" fmla="*/ 2147483647 w 1431"/>
                  <a:gd name="T31" fmla="*/ 2147483647 h 87"/>
                  <a:gd name="T32" fmla="*/ 2147483647 w 1431"/>
                  <a:gd name="T33" fmla="*/ 2147483647 h 87"/>
                  <a:gd name="T34" fmla="*/ 2147483647 w 1431"/>
                  <a:gd name="T35" fmla="*/ 2147483647 h 87"/>
                  <a:gd name="T36" fmla="*/ 2147483647 w 1431"/>
                  <a:gd name="T37" fmla="*/ 2147483647 h 87"/>
                  <a:gd name="T38" fmla="*/ 0 w 1431"/>
                  <a:gd name="T39" fmla="*/ 2147483647 h 87"/>
                  <a:gd name="T40" fmla="*/ 0 w 1431"/>
                  <a:gd name="T41" fmla="*/ 2147483647 h 87"/>
                  <a:gd name="T42" fmla="*/ 2147483647 w 1431"/>
                  <a:gd name="T43" fmla="*/ 2147483647 h 87"/>
                  <a:gd name="T44" fmla="*/ 2147483647 w 1431"/>
                  <a:gd name="T45" fmla="*/ 2147483647 h 87"/>
                  <a:gd name="T46" fmla="*/ 2147483647 w 1431"/>
                  <a:gd name="T47" fmla="*/ 2147483647 h 87"/>
                  <a:gd name="T48" fmla="*/ 2147483647 w 1431"/>
                  <a:gd name="T49" fmla="*/ 2147483647 h 87"/>
                  <a:gd name="T50" fmla="*/ 2147483647 w 1431"/>
                  <a:gd name="T51" fmla="*/ 2147483647 h 87"/>
                  <a:gd name="T52" fmla="*/ 2147483647 w 1431"/>
                  <a:gd name="T53" fmla="*/ 2147483647 h 87"/>
                  <a:gd name="T54" fmla="*/ 2147483647 w 1431"/>
                  <a:gd name="T55" fmla="*/ 2147483647 h 87"/>
                  <a:gd name="T56" fmla="*/ 2147483647 w 1431"/>
                  <a:gd name="T57" fmla="*/ 2147483647 h 87"/>
                  <a:gd name="T58" fmla="*/ 2147483647 w 1431"/>
                  <a:gd name="T59" fmla="*/ 2147483647 h 87"/>
                  <a:gd name="T60" fmla="*/ 2147483647 w 1431"/>
                  <a:gd name="T61" fmla="*/ 2147483647 h 87"/>
                  <a:gd name="T62" fmla="*/ 2147483647 w 1431"/>
                  <a:gd name="T63" fmla="*/ 2147483647 h 87"/>
                  <a:gd name="T64" fmla="*/ 2147483647 w 1431"/>
                  <a:gd name="T65" fmla="*/ 2147483647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1"/>
                  <a:gd name="T100" fmla="*/ 0 h 87"/>
                  <a:gd name="T101" fmla="*/ 1431 w 1431"/>
                  <a:gd name="T102" fmla="*/ 87 h 8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1" h="87">
                    <a:moveTo>
                      <a:pt x="1431" y="61"/>
                    </a:moveTo>
                    <a:lnTo>
                      <a:pt x="1431" y="54"/>
                    </a:lnTo>
                    <a:lnTo>
                      <a:pt x="1431" y="37"/>
                    </a:lnTo>
                    <a:lnTo>
                      <a:pt x="1431" y="28"/>
                    </a:lnTo>
                    <a:lnTo>
                      <a:pt x="1429" y="19"/>
                    </a:lnTo>
                    <a:lnTo>
                      <a:pt x="1424" y="12"/>
                    </a:lnTo>
                    <a:lnTo>
                      <a:pt x="1415" y="5"/>
                    </a:lnTo>
                    <a:lnTo>
                      <a:pt x="1405" y="0"/>
                    </a:lnTo>
                    <a:lnTo>
                      <a:pt x="1389" y="0"/>
                    </a:lnTo>
                    <a:lnTo>
                      <a:pt x="134" y="0"/>
                    </a:lnTo>
                    <a:lnTo>
                      <a:pt x="113" y="0"/>
                    </a:lnTo>
                    <a:lnTo>
                      <a:pt x="92" y="5"/>
                    </a:lnTo>
                    <a:lnTo>
                      <a:pt x="73" y="12"/>
                    </a:lnTo>
                    <a:lnTo>
                      <a:pt x="57" y="19"/>
                    </a:lnTo>
                    <a:lnTo>
                      <a:pt x="40" y="30"/>
                    </a:lnTo>
                    <a:lnTo>
                      <a:pt x="24" y="42"/>
                    </a:lnTo>
                    <a:lnTo>
                      <a:pt x="10" y="56"/>
                    </a:lnTo>
                    <a:lnTo>
                      <a:pt x="0" y="73"/>
                    </a:lnTo>
                    <a:lnTo>
                      <a:pt x="66" y="80"/>
                    </a:lnTo>
                    <a:lnTo>
                      <a:pt x="141" y="84"/>
                    </a:lnTo>
                    <a:lnTo>
                      <a:pt x="223" y="87"/>
                    </a:lnTo>
                    <a:lnTo>
                      <a:pt x="312" y="87"/>
                    </a:lnTo>
                    <a:lnTo>
                      <a:pt x="505" y="84"/>
                    </a:lnTo>
                    <a:lnTo>
                      <a:pt x="709" y="75"/>
                    </a:lnTo>
                    <a:lnTo>
                      <a:pt x="913" y="68"/>
                    </a:lnTo>
                    <a:lnTo>
                      <a:pt x="1107" y="61"/>
                    </a:lnTo>
                    <a:lnTo>
                      <a:pt x="1283" y="56"/>
                    </a:lnTo>
                    <a:lnTo>
                      <a:pt x="1363" y="59"/>
                    </a:lnTo>
                    <a:lnTo>
                      <a:pt x="1431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35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7" name="Freeform 66"/>
              <p:cNvSpPr>
                <a:spLocks/>
              </p:cNvSpPr>
              <p:nvPr/>
            </p:nvSpPr>
            <p:spPr bwMode="auto">
              <a:xfrm>
                <a:off x="2949575" y="1381125"/>
                <a:ext cx="2233613" cy="100013"/>
              </a:xfrm>
              <a:custGeom>
                <a:avLst/>
                <a:gdLst>
                  <a:gd name="T0" fmla="*/ 2147483647 w 1407"/>
                  <a:gd name="T1" fmla="*/ 2147483647 h 63"/>
                  <a:gd name="T2" fmla="*/ 2147483647 w 1407"/>
                  <a:gd name="T3" fmla="*/ 2147483647 h 63"/>
                  <a:gd name="T4" fmla="*/ 2147483647 w 1407"/>
                  <a:gd name="T5" fmla="*/ 2147483647 h 63"/>
                  <a:gd name="T6" fmla="*/ 2147483647 w 1407"/>
                  <a:gd name="T7" fmla="*/ 2147483647 h 63"/>
                  <a:gd name="T8" fmla="*/ 2147483647 w 1407"/>
                  <a:gd name="T9" fmla="*/ 2147483647 h 63"/>
                  <a:gd name="T10" fmla="*/ 2147483647 w 1407"/>
                  <a:gd name="T11" fmla="*/ 2147483647 h 63"/>
                  <a:gd name="T12" fmla="*/ 2147483647 w 1407"/>
                  <a:gd name="T13" fmla="*/ 2147483647 h 63"/>
                  <a:gd name="T14" fmla="*/ 2147483647 w 1407"/>
                  <a:gd name="T15" fmla="*/ 2147483647 h 63"/>
                  <a:gd name="T16" fmla="*/ 2147483647 w 1407"/>
                  <a:gd name="T17" fmla="*/ 2147483647 h 63"/>
                  <a:gd name="T18" fmla="*/ 2147483647 w 1407"/>
                  <a:gd name="T19" fmla="*/ 2147483647 h 63"/>
                  <a:gd name="T20" fmla="*/ 2147483647 w 1407"/>
                  <a:gd name="T21" fmla="*/ 0 h 63"/>
                  <a:gd name="T22" fmla="*/ 0 w 1407"/>
                  <a:gd name="T23" fmla="*/ 0 h 63"/>
                  <a:gd name="T24" fmla="*/ 0 w 1407"/>
                  <a:gd name="T25" fmla="*/ 0 h 63"/>
                  <a:gd name="T26" fmla="*/ 2147483647 w 1407"/>
                  <a:gd name="T27" fmla="*/ 2147483647 h 63"/>
                  <a:gd name="T28" fmla="*/ 2147483647 w 1407"/>
                  <a:gd name="T29" fmla="*/ 2147483647 h 63"/>
                  <a:gd name="T30" fmla="*/ 2147483647 w 1407"/>
                  <a:gd name="T31" fmla="*/ 2147483647 h 63"/>
                  <a:gd name="T32" fmla="*/ 2147483647 w 1407"/>
                  <a:gd name="T33" fmla="*/ 2147483647 h 63"/>
                  <a:gd name="T34" fmla="*/ 2147483647 w 1407"/>
                  <a:gd name="T35" fmla="*/ 2147483647 h 63"/>
                  <a:gd name="T36" fmla="*/ 2147483647 w 1407"/>
                  <a:gd name="T37" fmla="*/ 2147483647 h 63"/>
                  <a:gd name="T38" fmla="*/ 2147483647 w 1407"/>
                  <a:gd name="T39" fmla="*/ 2147483647 h 63"/>
                  <a:gd name="T40" fmla="*/ 2147483647 w 1407"/>
                  <a:gd name="T41" fmla="*/ 2147483647 h 63"/>
                  <a:gd name="T42" fmla="*/ 2147483647 w 1407"/>
                  <a:gd name="T43" fmla="*/ 2147483647 h 6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07"/>
                  <a:gd name="T67" fmla="*/ 0 h 63"/>
                  <a:gd name="T68" fmla="*/ 1407 w 1407"/>
                  <a:gd name="T69" fmla="*/ 63 h 6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07" h="63">
                    <a:moveTo>
                      <a:pt x="120" y="63"/>
                    </a:moveTo>
                    <a:lnTo>
                      <a:pt x="1367" y="63"/>
                    </a:lnTo>
                    <a:lnTo>
                      <a:pt x="1381" y="63"/>
                    </a:lnTo>
                    <a:lnTo>
                      <a:pt x="1393" y="59"/>
                    </a:lnTo>
                    <a:lnTo>
                      <a:pt x="1398" y="54"/>
                    </a:lnTo>
                    <a:lnTo>
                      <a:pt x="1403" y="47"/>
                    </a:lnTo>
                    <a:lnTo>
                      <a:pt x="1405" y="38"/>
                    </a:lnTo>
                    <a:lnTo>
                      <a:pt x="1407" y="31"/>
                    </a:lnTo>
                    <a:lnTo>
                      <a:pt x="1407" y="17"/>
                    </a:lnTo>
                    <a:lnTo>
                      <a:pt x="1407" y="0"/>
                    </a:lnTo>
                    <a:lnTo>
                      <a:pt x="0" y="0"/>
                    </a:lnTo>
                    <a:lnTo>
                      <a:pt x="12" y="14"/>
                    </a:lnTo>
                    <a:lnTo>
                      <a:pt x="24" y="26"/>
                    </a:lnTo>
                    <a:lnTo>
                      <a:pt x="38" y="38"/>
                    </a:lnTo>
                    <a:lnTo>
                      <a:pt x="52" y="47"/>
                    </a:lnTo>
                    <a:lnTo>
                      <a:pt x="68" y="54"/>
                    </a:lnTo>
                    <a:lnTo>
                      <a:pt x="85" y="59"/>
                    </a:lnTo>
                    <a:lnTo>
                      <a:pt x="103" y="63"/>
                    </a:lnTo>
                    <a:lnTo>
                      <a:pt x="120" y="6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23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8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>
                      <a:alpha val="60999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9" name="Freeform 65"/>
              <p:cNvSpPr>
                <a:spLocks/>
              </p:cNvSpPr>
              <p:nvPr/>
            </p:nvSpPr>
            <p:spPr bwMode="auto">
              <a:xfrm>
                <a:off x="2890838" y="1001713"/>
                <a:ext cx="2311400" cy="501650"/>
              </a:xfrm>
              <a:custGeom>
                <a:avLst/>
                <a:gdLst>
                  <a:gd name="T0" fmla="*/ 2147483647 w 1456"/>
                  <a:gd name="T1" fmla="*/ 2147483647 h 316"/>
                  <a:gd name="T2" fmla="*/ 2147483647 w 1456"/>
                  <a:gd name="T3" fmla="*/ 2147483647 h 316"/>
                  <a:gd name="T4" fmla="*/ 2147483647 w 1456"/>
                  <a:gd name="T5" fmla="*/ 2147483647 h 316"/>
                  <a:gd name="T6" fmla="*/ 2147483647 w 1456"/>
                  <a:gd name="T7" fmla="*/ 2147483647 h 316"/>
                  <a:gd name="T8" fmla="*/ 2147483647 w 1456"/>
                  <a:gd name="T9" fmla="*/ 2147483647 h 316"/>
                  <a:gd name="T10" fmla="*/ 2147483647 w 1456"/>
                  <a:gd name="T11" fmla="*/ 2147483647 h 316"/>
                  <a:gd name="T12" fmla="*/ 2147483647 w 1456"/>
                  <a:gd name="T13" fmla="*/ 2147483647 h 316"/>
                  <a:gd name="T14" fmla="*/ 2147483647 w 1456"/>
                  <a:gd name="T15" fmla="*/ 2147483647 h 316"/>
                  <a:gd name="T16" fmla="*/ 2147483647 w 1456"/>
                  <a:gd name="T17" fmla="*/ 2147483647 h 316"/>
                  <a:gd name="T18" fmla="*/ 2147483647 w 1456"/>
                  <a:gd name="T19" fmla="*/ 2147483647 h 316"/>
                  <a:gd name="T20" fmla="*/ 2147483647 w 1456"/>
                  <a:gd name="T21" fmla="*/ 2147483647 h 316"/>
                  <a:gd name="T22" fmla="*/ 2147483647 w 1456"/>
                  <a:gd name="T23" fmla="*/ 2147483647 h 316"/>
                  <a:gd name="T24" fmla="*/ 2147483647 w 1456"/>
                  <a:gd name="T25" fmla="*/ 2147483647 h 316"/>
                  <a:gd name="T26" fmla="*/ 2147483647 w 1456"/>
                  <a:gd name="T27" fmla="*/ 2147483647 h 316"/>
                  <a:gd name="T28" fmla="*/ 2147483647 w 1456"/>
                  <a:gd name="T29" fmla="*/ 2147483647 h 316"/>
                  <a:gd name="T30" fmla="*/ 2147483647 w 1456"/>
                  <a:gd name="T31" fmla="*/ 2147483647 h 316"/>
                  <a:gd name="T32" fmla="*/ 2147483647 w 1456"/>
                  <a:gd name="T33" fmla="*/ 2147483647 h 316"/>
                  <a:gd name="T34" fmla="*/ 2147483647 w 1456"/>
                  <a:gd name="T35" fmla="*/ 2147483647 h 316"/>
                  <a:gd name="T36" fmla="*/ 2147483647 w 1456"/>
                  <a:gd name="T37" fmla="*/ 2147483647 h 316"/>
                  <a:gd name="T38" fmla="*/ 2147483647 w 1456"/>
                  <a:gd name="T39" fmla="*/ 2147483647 h 316"/>
                  <a:gd name="T40" fmla="*/ 2147483647 w 1456"/>
                  <a:gd name="T41" fmla="*/ 2147483647 h 316"/>
                  <a:gd name="T42" fmla="*/ 2147483647 w 1456"/>
                  <a:gd name="T43" fmla="*/ 2147483647 h 316"/>
                  <a:gd name="T44" fmla="*/ 2147483647 w 1456"/>
                  <a:gd name="T45" fmla="*/ 2147483647 h 316"/>
                  <a:gd name="T46" fmla="*/ 2147483647 w 1456"/>
                  <a:gd name="T47" fmla="*/ 2147483647 h 316"/>
                  <a:gd name="T48" fmla="*/ 2147483647 w 1456"/>
                  <a:gd name="T49" fmla="*/ 2147483647 h 316"/>
                  <a:gd name="T50" fmla="*/ 2147483647 w 1456"/>
                  <a:gd name="T51" fmla="*/ 2147483647 h 316"/>
                  <a:gd name="T52" fmla="*/ 2147483647 w 1456"/>
                  <a:gd name="T53" fmla="*/ 2147483647 h 316"/>
                  <a:gd name="T54" fmla="*/ 2147483647 w 1456"/>
                  <a:gd name="T55" fmla="*/ 2147483647 h 316"/>
                  <a:gd name="T56" fmla="*/ 2147483647 w 1456"/>
                  <a:gd name="T57" fmla="*/ 2147483647 h 316"/>
                  <a:gd name="T58" fmla="*/ 2147483647 w 1456"/>
                  <a:gd name="T59" fmla="*/ 2147483647 h 316"/>
                  <a:gd name="T60" fmla="*/ 2147483647 w 1456"/>
                  <a:gd name="T61" fmla="*/ 2147483647 h 316"/>
                  <a:gd name="T62" fmla="*/ 2147483647 w 1456"/>
                  <a:gd name="T63" fmla="*/ 2147483647 h 316"/>
                  <a:gd name="T64" fmla="*/ 0 w 1456"/>
                  <a:gd name="T65" fmla="*/ 2147483647 h 316"/>
                  <a:gd name="T66" fmla="*/ 0 w 1456"/>
                  <a:gd name="T67" fmla="*/ 2147483647 h 316"/>
                  <a:gd name="T68" fmla="*/ 2147483647 w 1456"/>
                  <a:gd name="T69" fmla="*/ 2147483647 h 316"/>
                  <a:gd name="T70" fmla="*/ 2147483647 w 1456"/>
                  <a:gd name="T71" fmla="*/ 2147483647 h 316"/>
                  <a:gd name="T72" fmla="*/ 2147483647 w 1456"/>
                  <a:gd name="T73" fmla="*/ 2147483647 h 316"/>
                  <a:gd name="T74" fmla="*/ 2147483647 w 1456"/>
                  <a:gd name="T75" fmla="*/ 2147483647 h 316"/>
                  <a:gd name="T76" fmla="*/ 2147483647 w 1456"/>
                  <a:gd name="T77" fmla="*/ 2147483647 h 316"/>
                  <a:gd name="T78" fmla="*/ 2147483647 w 1456"/>
                  <a:gd name="T79" fmla="*/ 2147483647 h 316"/>
                  <a:gd name="T80" fmla="*/ 2147483647 w 1456"/>
                  <a:gd name="T81" fmla="*/ 0 h 316"/>
                  <a:gd name="T82" fmla="*/ 2147483647 w 1456"/>
                  <a:gd name="T83" fmla="*/ 0 h 316"/>
                  <a:gd name="T84" fmla="*/ 2147483647 w 1456"/>
                  <a:gd name="T85" fmla="*/ 0 h 316"/>
                  <a:gd name="T86" fmla="*/ 2147483647 w 1456"/>
                  <a:gd name="T87" fmla="*/ 2147483647 h 316"/>
                  <a:gd name="T88" fmla="*/ 2147483647 w 1456"/>
                  <a:gd name="T89" fmla="*/ 2147483647 h 316"/>
                  <a:gd name="T90" fmla="*/ 2147483647 w 1456"/>
                  <a:gd name="T91" fmla="*/ 2147483647 h 316"/>
                  <a:gd name="T92" fmla="*/ 2147483647 w 1456"/>
                  <a:gd name="T93" fmla="*/ 2147483647 h 316"/>
                  <a:gd name="T94" fmla="*/ 2147483647 w 1456"/>
                  <a:gd name="T95" fmla="*/ 2147483647 h 316"/>
                  <a:gd name="T96" fmla="*/ 2147483647 w 1456"/>
                  <a:gd name="T97" fmla="*/ 2147483647 h 316"/>
                  <a:gd name="T98" fmla="*/ 2147483647 w 1456"/>
                  <a:gd name="T99" fmla="*/ 2147483647 h 316"/>
                  <a:gd name="T100" fmla="*/ 2147483647 w 1456"/>
                  <a:gd name="T101" fmla="*/ 21474836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6"/>
                  <a:gd name="T154" fmla="*/ 0 h 316"/>
                  <a:gd name="T155" fmla="*/ 1456 w 1456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6" h="316">
                    <a:moveTo>
                      <a:pt x="555" y="302"/>
                    </a:moveTo>
                    <a:lnTo>
                      <a:pt x="1404" y="302"/>
                    </a:lnTo>
                    <a:lnTo>
                      <a:pt x="1418" y="302"/>
                    </a:lnTo>
                    <a:lnTo>
                      <a:pt x="1430" y="298"/>
                    </a:lnTo>
                    <a:lnTo>
                      <a:pt x="1435" y="293"/>
                    </a:lnTo>
                    <a:lnTo>
                      <a:pt x="1440" y="286"/>
                    </a:lnTo>
                    <a:lnTo>
                      <a:pt x="1442" y="277"/>
                    </a:lnTo>
                    <a:lnTo>
                      <a:pt x="1444" y="270"/>
                    </a:lnTo>
                    <a:lnTo>
                      <a:pt x="1444" y="256"/>
                    </a:lnTo>
                    <a:lnTo>
                      <a:pt x="1444" y="63"/>
                    </a:lnTo>
                    <a:lnTo>
                      <a:pt x="1444" y="47"/>
                    </a:lnTo>
                    <a:lnTo>
                      <a:pt x="1442" y="40"/>
                    </a:lnTo>
                    <a:lnTo>
                      <a:pt x="1440" y="30"/>
                    </a:lnTo>
                    <a:lnTo>
                      <a:pt x="1435" y="23"/>
                    </a:lnTo>
                    <a:lnTo>
                      <a:pt x="1430" y="19"/>
                    </a:lnTo>
                    <a:lnTo>
                      <a:pt x="1418" y="14"/>
                    </a:lnTo>
                    <a:lnTo>
                      <a:pt x="1404" y="14"/>
                    </a:lnTo>
                    <a:lnTo>
                      <a:pt x="157" y="14"/>
                    </a:lnTo>
                    <a:lnTo>
                      <a:pt x="143" y="14"/>
                    </a:lnTo>
                    <a:lnTo>
                      <a:pt x="129" y="16"/>
                    </a:lnTo>
                    <a:lnTo>
                      <a:pt x="115" y="21"/>
                    </a:lnTo>
                    <a:lnTo>
                      <a:pt x="100" y="26"/>
                    </a:lnTo>
                    <a:lnTo>
                      <a:pt x="77" y="37"/>
                    </a:lnTo>
                    <a:lnTo>
                      <a:pt x="56" y="56"/>
                    </a:lnTo>
                    <a:lnTo>
                      <a:pt x="37" y="77"/>
                    </a:lnTo>
                    <a:lnTo>
                      <a:pt x="25" y="103"/>
                    </a:lnTo>
                    <a:lnTo>
                      <a:pt x="18" y="115"/>
                    </a:lnTo>
                    <a:lnTo>
                      <a:pt x="16" y="129"/>
                    </a:lnTo>
                    <a:lnTo>
                      <a:pt x="14" y="143"/>
                    </a:lnTo>
                    <a:lnTo>
                      <a:pt x="14" y="159"/>
                    </a:lnTo>
                    <a:lnTo>
                      <a:pt x="14" y="173"/>
                    </a:lnTo>
                    <a:lnTo>
                      <a:pt x="16" y="188"/>
                    </a:lnTo>
                    <a:lnTo>
                      <a:pt x="18" y="202"/>
                    </a:lnTo>
                    <a:lnTo>
                      <a:pt x="25" y="216"/>
                    </a:lnTo>
                    <a:lnTo>
                      <a:pt x="37" y="239"/>
                    </a:lnTo>
                    <a:lnTo>
                      <a:pt x="56" y="260"/>
                    </a:lnTo>
                    <a:lnTo>
                      <a:pt x="77" y="279"/>
                    </a:lnTo>
                    <a:lnTo>
                      <a:pt x="100" y="293"/>
                    </a:lnTo>
                    <a:lnTo>
                      <a:pt x="115" y="298"/>
                    </a:lnTo>
                    <a:lnTo>
                      <a:pt x="129" y="300"/>
                    </a:lnTo>
                    <a:lnTo>
                      <a:pt x="143" y="302"/>
                    </a:lnTo>
                    <a:lnTo>
                      <a:pt x="157" y="302"/>
                    </a:lnTo>
                    <a:lnTo>
                      <a:pt x="555" y="302"/>
                    </a:lnTo>
                    <a:lnTo>
                      <a:pt x="555" y="316"/>
                    </a:lnTo>
                    <a:lnTo>
                      <a:pt x="159" y="316"/>
                    </a:lnTo>
                    <a:lnTo>
                      <a:pt x="143" y="316"/>
                    </a:lnTo>
                    <a:lnTo>
                      <a:pt x="126" y="314"/>
                    </a:lnTo>
                    <a:lnTo>
                      <a:pt x="112" y="309"/>
                    </a:lnTo>
                    <a:lnTo>
                      <a:pt x="96" y="305"/>
                    </a:lnTo>
                    <a:lnTo>
                      <a:pt x="82" y="298"/>
                    </a:lnTo>
                    <a:lnTo>
                      <a:pt x="70" y="291"/>
                    </a:lnTo>
                    <a:lnTo>
                      <a:pt x="58" y="281"/>
                    </a:lnTo>
                    <a:lnTo>
                      <a:pt x="47" y="270"/>
                    </a:lnTo>
                    <a:lnTo>
                      <a:pt x="35" y="260"/>
                    </a:lnTo>
                    <a:lnTo>
                      <a:pt x="28" y="246"/>
                    </a:lnTo>
                    <a:lnTo>
                      <a:pt x="18" y="234"/>
                    </a:lnTo>
                    <a:lnTo>
                      <a:pt x="11" y="220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3"/>
                    </a:lnTo>
                    <a:lnTo>
                      <a:pt x="0" y="159"/>
                    </a:lnTo>
                    <a:lnTo>
                      <a:pt x="0" y="143"/>
                    </a:lnTo>
                    <a:lnTo>
                      <a:pt x="2" y="127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8" y="82"/>
                    </a:lnTo>
                    <a:lnTo>
                      <a:pt x="28" y="70"/>
                    </a:lnTo>
                    <a:lnTo>
                      <a:pt x="35" y="56"/>
                    </a:lnTo>
                    <a:lnTo>
                      <a:pt x="47" y="47"/>
                    </a:lnTo>
                    <a:lnTo>
                      <a:pt x="58" y="35"/>
                    </a:lnTo>
                    <a:lnTo>
                      <a:pt x="70" y="26"/>
                    </a:lnTo>
                    <a:lnTo>
                      <a:pt x="82" y="19"/>
                    </a:lnTo>
                    <a:lnTo>
                      <a:pt x="96" y="12"/>
                    </a:lnTo>
                    <a:lnTo>
                      <a:pt x="112" y="7"/>
                    </a:lnTo>
                    <a:lnTo>
                      <a:pt x="126" y="2"/>
                    </a:lnTo>
                    <a:lnTo>
                      <a:pt x="143" y="0"/>
                    </a:lnTo>
                    <a:lnTo>
                      <a:pt x="159" y="0"/>
                    </a:lnTo>
                    <a:lnTo>
                      <a:pt x="1414" y="0"/>
                    </a:lnTo>
                    <a:lnTo>
                      <a:pt x="1430" y="0"/>
                    </a:lnTo>
                    <a:lnTo>
                      <a:pt x="1440" y="5"/>
                    </a:lnTo>
                    <a:lnTo>
                      <a:pt x="1449" y="12"/>
                    </a:lnTo>
                    <a:lnTo>
                      <a:pt x="1454" y="19"/>
                    </a:lnTo>
                    <a:lnTo>
                      <a:pt x="1456" y="28"/>
                    </a:lnTo>
                    <a:lnTo>
                      <a:pt x="1456" y="37"/>
                    </a:lnTo>
                    <a:lnTo>
                      <a:pt x="1456" y="54"/>
                    </a:lnTo>
                    <a:lnTo>
                      <a:pt x="1456" y="263"/>
                    </a:lnTo>
                    <a:lnTo>
                      <a:pt x="1456" y="279"/>
                    </a:lnTo>
                    <a:lnTo>
                      <a:pt x="1456" y="288"/>
                    </a:lnTo>
                    <a:lnTo>
                      <a:pt x="1454" y="298"/>
                    </a:lnTo>
                    <a:lnTo>
                      <a:pt x="1449" y="305"/>
                    </a:lnTo>
                    <a:lnTo>
                      <a:pt x="1440" y="312"/>
                    </a:lnTo>
                    <a:lnTo>
                      <a:pt x="1430" y="316"/>
                    </a:lnTo>
                    <a:lnTo>
                      <a:pt x="1414" y="316"/>
                    </a:lnTo>
                    <a:lnTo>
                      <a:pt x="555" y="316"/>
                    </a:lnTo>
                    <a:lnTo>
                      <a:pt x="555" y="302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31998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442" name="TextBox 83"/>
            <p:cNvSpPr txBox="1">
              <a:spLocks noChangeArrowheads="1"/>
            </p:cNvSpPr>
            <p:nvPr/>
          </p:nvSpPr>
          <p:spPr bwMode="auto">
            <a:xfrm>
              <a:off x="4397" y="2880"/>
              <a:ext cx="141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>
                  <a:solidFill>
                    <a:srgbClr val="D05816"/>
                  </a:solidFill>
                </a:rPr>
                <a:t>Colorado: </a:t>
              </a:r>
              <a:r>
                <a:rPr lang="en-US" sz="1100" b="1">
                  <a:solidFill>
                    <a:srgbClr val="015273"/>
                  </a:solidFill>
                </a:rPr>
                <a:t>Connected Communities Initiative</a:t>
              </a:r>
              <a:endParaRPr lang="en-US" sz="1500" b="1">
                <a:solidFill>
                  <a:srgbClr val="D05816"/>
                </a:solidFill>
              </a:endParaRPr>
            </a:p>
          </p:txBody>
        </p:sp>
        <p:pic>
          <p:nvPicPr>
            <p:cNvPr id="60443" name="Picture 197" descr="colorado copy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089" y="2880"/>
              <a:ext cx="32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44" name="Oval 155"/>
            <p:cNvSpPr>
              <a:spLocks noChangeArrowheads="1"/>
            </p:cNvSpPr>
            <p:nvPr/>
          </p:nvSpPr>
          <p:spPr bwMode="auto">
            <a:xfrm>
              <a:off x="4085" y="2885"/>
              <a:ext cx="328" cy="328"/>
            </a:xfrm>
            <a:prstGeom prst="ellipse">
              <a:avLst/>
            </a:prstGeom>
            <a:noFill/>
            <a:ln w="28575">
              <a:solidFill>
                <a:srgbClr val="81818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</p:grpSp>
      <p:sp>
        <p:nvSpPr>
          <p:cNvPr id="197" name="Text Box 111"/>
          <p:cNvSpPr txBox="1">
            <a:spLocks noChangeArrowheads="1"/>
          </p:cNvSpPr>
          <p:nvPr/>
        </p:nvSpPr>
        <p:spPr bwMode="auto">
          <a:xfrm>
            <a:off x="104775" y="1058863"/>
            <a:ext cx="2971800" cy="25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82124" tIns="41061" rIns="82124" bIns="41061"/>
          <a:lstStyle/>
          <a:p>
            <a:pPr algn="ctr" defTabSz="569913" eaLnBrk="0" hangingPunct="0">
              <a:lnSpc>
                <a:spcPct val="90000"/>
              </a:lnSpc>
              <a:defRPr/>
            </a:pPr>
            <a:r>
              <a:rPr lang="en-US" b="1">
                <a:solidFill>
                  <a:schemeClr val="folHlink"/>
                </a:solidFill>
                <a:latin typeface="Arial" pitchFamily="34" charset="0"/>
                <a:ea typeface="MS PGothic" pitchFamily="34" charset="-128"/>
              </a:rPr>
              <a:t>Proof of Concept</a:t>
            </a:r>
          </a:p>
        </p:txBody>
      </p:sp>
      <p:sp>
        <p:nvSpPr>
          <p:cNvPr id="60440" name="TextBox 13"/>
          <p:cNvSpPr txBox="1">
            <a:spLocks noChangeArrowheads="1"/>
          </p:cNvSpPr>
          <p:nvPr/>
        </p:nvSpPr>
        <p:spPr bwMode="auto">
          <a:xfrm>
            <a:off x="317500" y="412750"/>
            <a:ext cx="830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685800" algn="l"/>
              </a:tabLst>
            </a:pPr>
            <a:r>
              <a:rPr lang="en-US" sz="3000">
                <a:solidFill>
                  <a:srgbClr val="FFFFFF"/>
                </a:solidFill>
              </a:rPr>
              <a:t>Smart+Connected Communities Worldwide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17"/>
          <p:cNvGrpSpPr>
            <a:grpSpLocks/>
          </p:cNvGrpSpPr>
          <p:nvPr/>
        </p:nvGrpSpPr>
        <p:grpSpPr bwMode="auto">
          <a:xfrm>
            <a:off x="0" y="185738"/>
            <a:ext cx="9142413" cy="6672262"/>
            <a:chOff x="0" y="117"/>
            <a:chExt cx="5759" cy="4203"/>
          </a:xfrm>
        </p:grpSpPr>
        <p:pic>
          <p:nvPicPr>
            <p:cNvPr id="31925" name="Picture 20" descr="back_slide 2_opt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117"/>
              <a:ext cx="5758" cy="4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926" name="Rectangle 19"/>
            <p:cNvSpPr>
              <a:spLocks noChangeArrowheads="1"/>
            </p:cNvSpPr>
            <p:nvPr/>
          </p:nvSpPr>
          <p:spPr bwMode="auto">
            <a:xfrm>
              <a:off x="0" y="912"/>
              <a:ext cx="5758" cy="3408"/>
            </a:xfrm>
            <a:prstGeom prst="rect">
              <a:avLst/>
            </a:prstGeom>
            <a:solidFill>
              <a:schemeClr val="bg1">
                <a:alpha val="1490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1746" name="TextBox 13"/>
          <p:cNvSpPr txBox="1">
            <a:spLocks noChangeArrowheads="1"/>
          </p:cNvSpPr>
          <p:nvPr/>
        </p:nvSpPr>
        <p:spPr bwMode="auto">
          <a:xfrm>
            <a:off x="304800" y="412750"/>
            <a:ext cx="830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685800" algn="l"/>
              </a:tabLst>
            </a:pPr>
            <a:r>
              <a:rPr lang="en-US" sz="3000">
                <a:solidFill>
                  <a:srgbClr val="FFFFFF"/>
                </a:solidFill>
              </a:rPr>
              <a:t>Biggest Economic &amp; Social Shifts in History</a:t>
            </a:r>
          </a:p>
        </p:txBody>
      </p:sp>
      <p:grpSp>
        <p:nvGrpSpPr>
          <p:cNvPr id="3" name="Group 161"/>
          <p:cNvGrpSpPr>
            <a:grpSpLocks/>
          </p:cNvGrpSpPr>
          <p:nvPr/>
        </p:nvGrpSpPr>
        <p:grpSpPr bwMode="auto">
          <a:xfrm>
            <a:off x="396875" y="1295400"/>
            <a:ext cx="2751138" cy="4787900"/>
            <a:chOff x="3088" y="1044"/>
            <a:chExt cx="1733" cy="3016"/>
          </a:xfrm>
        </p:grpSpPr>
        <p:grpSp>
          <p:nvGrpSpPr>
            <p:cNvPr id="31918" name="Group 27"/>
            <p:cNvGrpSpPr>
              <a:grpSpLocks/>
            </p:cNvGrpSpPr>
            <p:nvPr/>
          </p:nvGrpSpPr>
          <p:grpSpPr bwMode="auto">
            <a:xfrm>
              <a:off x="3088" y="1044"/>
              <a:ext cx="1733" cy="3016"/>
              <a:chOff x="1986" y="1078"/>
              <a:chExt cx="1733" cy="3016"/>
            </a:xfrm>
          </p:grpSpPr>
          <p:sp>
            <p:nvSpPr>
              <p:cNvPr id="31920" name="AutoShape 18"/>
              <p:cNvSpPr>
                <a:spLocks noChangeArrowheads="1"/>
              </p:cNvSpPr>
              <p:nvPr/>
            </p:nvSpPr>
            <p:spPr bwMode="ltGray">
              <a:xfrm>
                <a:off x="1986" y="1078"/>
                <a:ext cx="1733" cy="2770"/>
              </a:xfrm>
              <a:prstGeom prst="roundRect">
                <a:avLst>
                  <a:gd name="adj" fmla="val 1398"/>
                </a:avLst>
              </a:prstGeom>
              <a:gradFill rotWithShape="1">
                <a:gsLst>
                  <a:gs pos="0">
                    <a:srgbClr val="66327E"/>
                  </a:gs>
                  <a:gs pos="100000">
                    <a:srgbClr val="2F173A"/>
                  </a:gs>
                </a:gsLst>
                <a:lin ang="5400000" scaled="1"/>
              </a:gradFill>
              <a:ln w="2857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21" name="AutoShape 19"/>
              <p:cNvSpPr>
                <a:spLocks noChangeArrowheads="1"/>
              </p:cNvSpPr>
              <p:nvPr/>
            </p:nvSpPr>
            <p:spPr bwMode="ltGray">
              <a:xfrm>
                <a:off x="2004" y="1098"/>
                <a:ext cx="1699" cy="187"/>
              </a:xfrm>
              <a:prstGeom prst="roundRect">
                <a:avLst>
                  <a:gd name="adj" fmla="val 6745"/>
                </a:avLst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66327E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22" name="AutoShape 20"/>
              <p:cNvSpPr>
                <a:spLocks noChangeArrowheads="1"/>
              </p:cNvSpPr>
              <p:nvPr/>
            </p:nvSpPr>
            <p:spPr bwMode="ltGray">
              <a:xfrm>
                <a:off x="1988" y="3862"/>
                <a:ext cx="1727" cy="232"/>
              </a:xfrm>
              <a:prstGeom prst="roundRect">
                <a:avLst>
                  <a:gd name="adj" fmla="val 6745"/>
                </a:avLst>
              </a:prstGeom>
              <a:gradFill rotWithShape="1">
                <a:gsLst>
                  <a:gs pos="0">
                    <a:srgbClr val="8A44AA">
                      <a:alpha val="29999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lIns="82124" tIns="41061" rIns="82124" bIns="41061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23" name="AutoShape 21"/>
              <p:cNvSpPr>
                <a:spLocks noChangeArrowheads="1"/>
              </p:cNvSpPr>
              <p:nvPr/>
            </p:nvSpPr>
            <p:spPr bwMode="ltGray">
              <a:xfrm rot="10800000">
                <a:off x="2004" y="1614"/>
                <a:ext cx="1699" cy="2220"/>
              </a:xfrm>
              <a:prstGeom prst="roundRect">
                <a:avLst>
                  <a:gd name="adj" fmla="val 2444"/>
                </a:avLst>
              </a:prstGeom>
              <a:gradFill rotWithShape="1"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66327E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24" name="AutoShape 16"/>
              <p:cNvSpPr>
                <a:spLocks noChangeArrowheads="1"/>
              </p:cNvSpPr>
              <p:nvPr/>
            </p:nvSpPr>
            <p:spPr bwMode="ltGray">
              <a:xfrm rot="10800000">
                <a:off x="2004" y="1433"/>
                <a:ext cx="1699" cy="85"/>
              </a:xfrm>
              <a:prstGeom prst="roundRect">
                <a:avLst>
                  <a:gd name="adj" fmla="val 22356"/>
                </a:avLst>
              </a:prstGeom>
              <a:gradFill rotWithShape="1"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A8286B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TextBox 46"/>
            <p:cNvSpPr txBox="1">
              <a:spLocks noChangeArrowheads="1"/>
            </p:cNvSpPr>
            <p:nvPr/>
          </p:nvSpPr>
          <p:spPr bwMode="auto">
            <a:xfrm>
              <a:off x="3587" y="1118"/>
              <a:ext cx="73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014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2400" b="1">
                  <a:solidFill>
                    <a:srgbClr val="FFFFFF"/>
                  </a:solidFill>
                </a:rPr>
                <a:t>Aging</a:t>
              </a:r>
            </a:p>
            <a:p>
              <a:pPr algn="ctr" eaLnBrk="0" hangingPunct="0">
                <a:lnSpc>
                  <a:spcPct val="90000"/>
                </a:lnSpc>
                <a:defRPr/>
              </a:pPr>
              <a:endParaRPr lang="en-US" sz="800" b="1">
                <a:solidFill>
                  <a:srgbClr val="FFFF00"/>
                </a:solidFill>
              </a:endParaRPr>
            </a:p>
          </p:txBody>
        </p:sp>
      </p:grpSp>
      <p:pic>
        <p:nvPicPr>
          <p:cNvPr id="18473" name="Picture 41" descr="O2_02"/>
          <p:cNvPicPr>
            <a:picLocks noChangeAspect="1" noChangeArrowheads="1"/>
          </p:cNvPicPr>
          <p:nvPr/>
        </p:nvPicPr>
        <p:blipFill>
          <a:blip r:embed="rId4"/>
          <a:srcRect t="-1010"/>
          <a:stretch>
            <a:fillRect/>
          </a:stretch>
        </p:blipFill>
        <p:spPr bwMode="auto">
          <a:xfrm>
            <a:off x="425450" y="2152650"/>
            <a:ext cx="2697163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4" name="Picture 42" descr="O2_02a"/>
          <p:cNvPicPr>
            <a:picLocks noChangeAspect="1" noChangeArrowheads="1"/>
          </p:cNvPicPr>
          <p:nvPr/>
        </p:nvPicPr>
        <p:blipFill>
          <a:blip r:embed="rId5"/>
          <a:srcRect t="10008"/>
          <a:stretch>
            <a:fillRect/>
          </a:stretch>
        </p:blipFill>
        <p:spPr bwMode="auto">
          <a:xfrm>
            <a:off x="425450" y="2533650"/>
            <a:ext cx="2697163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5" name="Picture 43" descr="O2_02b"/>
          <p:cNvPicPr>
            <a:picLocks noChangeAspect="1" noChangeArrowheads="1"/>
          </p:cNvPicPr>
          <p:nvPr/>
        </p:nvPicPr>
        <p:blipFill>
          <a:blip r:embed="rId6"/>
          <a:srcRect t="14418"/>
          <a:stretch>
            <a:fillRect/>
          </a:stretch>
        </p:blipFill>
        <p:spPr bwMode="auto">
          <a:xfrm>
            <a:off x="425450" y="2686050"/>
            <a:ext cx="269716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6" name="Picture 44" descr="O2_02c"/>
          <p:cNvPicPr>
            <a:picLocks noChangeAspect="1" noChangeArrowheads="1"/>
          </p:cNvPicPr>
          <p:nvPr/>
        </p:nvPicPr>
        <p:blipFill>
          <a:blip r:embed="rId7"/>
          <a:srcRect t="21030"/>
          <a:stretch>
            <a:fillRect/>
          </a:stretch>
        </p:blipFill>
        <p:spPr bwMode="auto">
          <a:xfrm>
            <a:off x="425450" y="2914650"/>
            <a:ext cx="2697163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7" name="Picture 45" descr="O2_02d"/>
          <p:cNvPicPr>
            <a:picLocks noChangeAspect="1" noChangeArrowheads="1"/>
          </p:cNvPicPr>
          <p:nvPr/>
        </p:nvPicPr>
        <p:blipFill>
          <a:blip r:embed="rId8"/>
          <a:srcRect t="29845"/>
          <a:stretch>
            <a:fillRect/>
          </a:stretch>
        </p:blipFill>
        <p:spPr bwMode="auto">
          <a:xfrm>
            <a:off x="425450" y="3219450"/>
            <a:ext cx="2697163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2" name="Picture 40" descr="O2_02e"/>
          <p:cNvPicPr>
            <a:picLocks noChangeAspect="1" noChangeArrowheads="1"/>
          </p:cNvPicPr>
          <p:nvPr/>
        </p:nvPicPr>
        <p:blipFill>
          <a:blip r:embed="rId9"/>
          <a:srcRect t="36455"/>
          <a:stretch>
            <a:fillRect/>
          </a:stretch>
        </p:blipFill>
        <p:spPr bwMode="auto">
          <a:xfrm>
            <a:off x="425450" y="3448050"/>
            <a:ext cx="269716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2062" name="Group 350"/>
          <p:cNvGraphicFramePr>
            <a:graphicFrameLocks noGrp="1"/>
          </p:cNvGraphicFramePr>
          <p:nvPr/>
        </p:nvGraphicFramePr>
        <p:xfrm>
          <a:off x="407988" y="2076450"/>
          <a:ext cx="2725737" cy="3535363"/>
        </p:xfrm>
        <a:graphic>
          <a:graphicData uri="http://schemas.openxmlformats.org/drawingml/2006/table">
            <a:tbl>
              <a:tblPr/>
              <a:tblGrid>
                <a:gridCol w="1277937"/>
                <a:gridCol w="762000"/>
                <a:gridCol w="685800"/>
              </a:tblGrid>
              <a:tr h="228600">
                <a:tc gridSpan="3"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Elderly (65+ yrs.)</a:t>
                      </a:r>
                    </a:p>
                  </a:txBody>
                  <a:tcPr marL="45720" marT="2743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FAFFF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45720" marT="27432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FAFFF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2000</a:t>
                      </a:r>
                    </a:p>
                  </a:txBody>
                  <a:tcPr marL="45720" marT="27432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FAFFF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2050</a:t>
                      </a:r>
                    </a:p>
                  </a:txBody>
                  <a:tcPr marL="45720" marT="27432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FAFFF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World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6.8%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16.2%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USA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12.4%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21.6%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China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6.8% 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23.3%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Sweden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17.2%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24.1%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Canada 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12.6%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25.5%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Netherlands 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13.6%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25.6%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Switzerland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15.4%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26.0%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Europe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14.8%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27.4%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Poland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12.2%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29.9%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Singapore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7.2%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32.6%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Germany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16.4%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32.5%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Italy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18.4%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33.3%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S. Korea 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7.3%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34.2%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Japan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17.2%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37.8%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Group 216"/>
          <p:cNvGrpSpPr>
            <a:grpSpLocks/>
          </p:cNvGrpSpPr>
          <p:nvPr/>
        </p:nvGrpSpPr>
        <p:grpSpPr bwMode="auto">
          <a:xfrm>
            <a:off x="3362325" y="1295400"/>
            <a:ext cx="2751138" cy="4787900"/>
            <a:chOff x="3404" y="1044"/>
            <a:chExt cx="1733" cy="3016"/>
          </a:xfrm>
        </p:grpSpPr>
        <p:grpSp>
          <p:nvGrpSpPr>
            <p:cNvPr id="31911" name="Group 33"/>
            <p:cNvGrpSpPr>
              <a:grpSpLocks/>
            </p:cNvGrpSpPr>
            <p:nvPr/>
          </p:nvGrpSpPr>
          <p:grpSpPr bwMode="auto">
            <a:xfrm>
              <a:off x="3404" y="1044"/>
              <a:ext cx="1733" cy="3016"/>
              <a:chOff x="102" y="1078"/>
              <a:chExt cx="1733" cy="3016"/>
            </a:xfrm>
          </p:grpSpPr>
          <p:sp>
            <p:nvSpPr>
              <p:cNvPr id="31913" name="AutoShape 38"/>
              <p:cNvSpPr>
                <a:spLocks noChangeArrowheads="1"/>
              </p:cNvSpPr>
              <p:nvPr/>
            </p:nvSpPr>
            <p:spPr bwMode="ltGray">
              <a:xfrm>
                <a:off x="102" y="1078"/>
                <a:ext cx="1733" cy="2770"/>
              </a:xfrm>
              <a:prstGeom prst="roundRect">
                <a:avLst>
                  <a:gd name="adj" fmla="val 1065"/>
                </a:avLst>
              </a:prstGeom>
              <a:gradFill rotWithShape="1">
                <a:gsLst>
                  <a:gs pos="0">
                    <a:srgbClr val="47B0D5"/>
                  </a:gs>
                  <a:gs pos="100000">
                    <a:srgbClr val="0183B7"/>
                  </a:gs>
                </a:gsLst>
                <a:lin ang="5400000" scaled="1"/>
              </a:gradFill>
              <a:ln w="28575" algn="ctr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14" name="AutoShape 39"/>
              <p:cNvSpPr>
                <a:spLocks noChangeArrowheads="1"/>
              </p:cNvSpPr>
              <p:nvPr/>
            </p:nvSpPr>
            <p:spPr bwMode="ltGray">
              <a:xfrm>
                <a:off x="105" y="3862"/>
                <a:ext cx="1727" cy="232"/>
              </a:xfrm>
              <a:prstGeom prst="roundRect">
                <a:avLst>
                  <a:gd name="adj" fmla="val 6745"/>
                </a:avLst>
              </a:prstGeom>
              <a:gradFill rotWithShape="1">
                <a:gsLst>
                  <a:gs pos="0">
                    <a:srgbClr val="0183B7">
                      <a:alpha val="29999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lIns="82124" tIns="41061" rIns="82124" bIns="41061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15" name="AutoShape 40"/>
              <p:cNvSpPr>
                <a:spLocks noChangeArrowheads="1"/>
              </p:cNvSpPr>
              <p:nvPr/>
            </p:nvSpPr>
            <p:spPr bwMode="ltGray">
              <a:xfrm>
                <a:off x="121" y="1094"/>
                <a:ext cx="1699" cy="187"/>
              </a:xfrm>
              <a:prstGeom prst="roundRect">
                <a:avLst>
                  <a:gd name="adj" fmla="val 6745"/>
                </a:avLst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16" name="AutoShape 41"/>
              <p:cNvSpPr>
                <a:spLocks noChangeArrowheads="1"/>
              </p:cNvSpPr>
              <p:nvPr/>
            </p:nvSpPr>
            <p:spPr bwMode="ltGray">
              <a:xfrm rot="10800000">
                <a:off x="121" y="1609"/>
                <a:ext cx="1698" cy="2229"/>
              </a:xfrm>
              <a:prstGeom prst="roundRect">
                <a:avLst>
                  <a:gd name="adj" fmla="val 2375"/>
                </a:avLst>
              </a:prstGeom>
              <a:gradFill rotWithShape="1">
                <a:gsLst>
                  <a:gs pos="0">
                    <a:schemeClr val="bg1">
                      <a:alpha val="2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17" name="AutoShape 16"/>
              <p:cNvSpPr>
                <a:spLocks noChangeArrowheads="1"/>
              </p:cNvSpPr>
              <p:nvPr/>
            </p:nvSpPr>
            <p:spPr bwMode="ltGray">
              <a:xfrm rot="10800000">
                <a:off x="125" y="1433"/>
                <a:ext cx="1699" cy="85"/>
              </a:xfrm>
              <a:prstGeom prst="roundRect">
                <a:avLst>
                  <a:gd name="adj" fmla="val 22356"/>
                </a:avLst>
              </a:prstGeom>
              <a:gradFill rotWithShape="1"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A8286B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6" name="TextBox 45"/>
            <p:cNvSpPr txBox="1">
              <a:spLocks noChangeArrowheads="1"/>
            </p:cNvSpPr>
            <p:nvPr/>
          </p:nvSpPr>
          <p:spPr bwMode="auto">
            <a:xfrm>
              <a:off x="3700" y="1118"/>
              <a:ext cx="11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014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2400" b="1">
                  <a:solidFill>
                    <a:srgbClr val="FFFFFF"/>
                  </a:solidFill>
                  <a:latin typeface="Arial" pitchFamily="34" charset="0"/>
                </a:rPr>
                <a:t>Shrinking</a:t>
              </a:r>
              <a:endParaRPr lang="en-US" sz="1200" b="1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pic>
        <p:nvPicPr>
          <p:cNvPr id="18464" name="Picture 32" descr="O2_0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95663" y="2197100"/>
            <a:ext cx="26876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5" name="Picture 33" descr="O2_01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95663" y="2197100"/>
            <a:ext cx="26876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63" name="Picture 31" descr="O2_01b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95663" y="2197100"/>
            <a:ext cx="26876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2089" name="Group 377"/>
          <p:cNvGraphicFramePr>
            <a:graphicFrameLocks noGrp="1"/>
          </p:cNvGraphicFramePr>
          <p:nvPr/>
        </p:nvGraphicFramePr>
        <p:xfrm>
          <a:off x="3363913" y="2087563"/>
          <a:ext cx="2743200" cy="3149600"/>
        </p:xfrm>
        <a:graphic>
          <a:graphicData uri="http://schemas.openxmlformats.org/drawingml/2006/table">
            <a:tbl>
              <a:tblPr/>
              <a:tblGrid>
                <a:gridCol w="1143000"/>
                <a:gridCol w="685800"/>
                <a:gridCol w="914400"/>
              </a:tblGrid>
              <a:tr h="414338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2050 </a:t>
                      </a:r>
                      <a:b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Estimate</a:t>
                      </a:r>
                    </a:p>
                  </a:txBody>
                  <a:tcPr marL="45720" marT="2743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2D1FE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million</a:t>
                      </a:r>
                    </a:p>
                  </a:txBody>
                  <a:tcPr marL="4572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2D1FE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% Decline </a:t>
                      </a:r>
                      <a:b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from 2000</a:t>
                      </a:r>
                    </a:p>
                  </a:txBody>
                  <a:tcPr marL="45720" marT="2743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2D1FE">
                            <a:alpha val="50000"/>
                          </a:srgbClr>
                        </a:gs>
                        <a:gs pos="100000">
                          <a:schemeClr val="bg1">
                            <a:alpha val="18999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Portugal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10.0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(2%)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Europe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691.0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(5%)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S. Korea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44.0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(5%)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Slovakia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4.9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(9%)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Hungary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8.9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(13%)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Germany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70.5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(14%)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Poland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32.0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(17%)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Japan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101.6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(20%)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Russia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116.0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(21%)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Romania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17.2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(22%)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Ukraine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35.0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(28%)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Bulgaria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5.3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(33%)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257800" y="5826125"/>
            <a:ext cx="3886200" cy="422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200" b="1" i="1" dirty="0">
                <a:solidFill>
                  <a:srgbClr val="FFFFFF"/>
                </a:solidFill>
                <a:latin typeface="Arial" pitchFamily="34" charset="0"/>
              </a:rPr>
              <a:t>* World Population Prospects: The 2008 Revision, United Nations Population Division</a:t>
            </a:r>
            <a:endParaRPr lang="en-US" sz="1200" b="1" dirty="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7" name="Group 260"/>
          <p:cNvGrpSpPr>
            <a:grpSpLocks/>
          </p:cNvGrpSpPr>
          <p:nvPr/>
        </p:nvGrpSpPr>
        <p:grpSpPr bwMode="auto">
          <a:xfrm>
            <a:off x="6316663" y="1295400"/>
            <a:ext cx="2751137" cy="4787900"/>
            <a:chOff x="5396" y="945"/>
            <a:chExt cx="1733" cy="3016"/>
          </a:xfrm>
        </p:grpSpPr>
        <p:grpSp>
          <p:nvGrpSpPr>
            <p:cNvPr id="31904" name="Group 21"/>
            <p:cNvGrpSpPr>
              <a:grpSpLocks/>
            </p:cNvGrpSpPr>
            <p:nvPr/>
          </p:nvGrpSpPr>
          <p:grpSpPr bwMode="auto">
            <a:xfrm>
              <a:off x="5396" y="945"/>
              <a:ext cx="1733" cy="3016"/>
              <a:chOff x="3876" y="1078"/>
              <a:chExt cx="1733" cy="3016"/>
            </a:xfrm>
          </p:grpSpPr>
          <p:sp>
            <p:nvSpPr>
              <p:cNvPr id="31906" name="AutoShape 13"/>
              <p:cNvSpPr>
                <a:spLocks noChangeArrowheads="1"/>
              </p:cNvSpPr>
              <p:nvPr/>
            </p:nvSpPr>
            <p:spPr bwMode="ltGray">
              <a:xfrm>
                <a:off x="3876" y="1078"/>
                <a:ext cx="1733" cy="2770"/>
              </a:xfrm>
              <a:prstGeom prst="roundRect">
                <a:avLst>
                  <a:gd name="adj" fmla="val 2269"/>
                </a:avLst>
              </a:prstGeom>
              <a:gradFill rotWithShape="1">
                <a:gsLst>
                  <a:gs pos="0">
                    <a:srgbClr val="99D07E"/>
                  </a:gs>
                  <a:gs pos="100000">
                    <a:srgbClr val="497E2E"/>
                  </a:gs>
                </a:gsLst>
                <a:lin ang="5400000" scaled="1"/>
              </a:gradFill>
              <a:ln w="2857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07" name="AutoShape 14"/>
              <p:cNvSpPr>
                <a:spLocks noChangeArrowheads="1"/>
              </p:cNvSpPr>
              <p:nvPr/>
            </p:nvSpPr>
            <p:spPr bwMode="ltGray">
              <a:xfrm>
                <a:off x="3893" y="1097"/>
                <a:ext cx="1699" cy="188"/>
              </a:xfrm>
              <a:prstGeom prst="roundRect">
                <a:avLst>
                  <a:gd name="adj" fmla="val 6745"/>
                </a:avLst>
              </a:prstGeom>
              <a:gradFill rotWithShape="1">
                <a:gsLst>
                  <a:gs pos="0">
                    <a:srgbClr val="FFFFFF">
                      <a:alpha val="50000"/>
                    </a:srgbClr>
                  </a:gs>
                  <a:gs pos="100000">
                    <a:srgbClr val="A8286B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08" name="AutoShape 15"/>
              <p:cNvSpPr>
                <a:spLocks noChangeArrowheads="1"/>
              </p:cNvSpPr>
              <p:nvPr/>
            </p:nvSpPr>
            <p:spPr bwMode="ltGray">
              <a:xfrm>
                <a:off x="3879" y="3862"/>
                <a:ext cx="1727" cy="232"/>
              </a:xfrm>
              <a:prstGeom prst="roundRect">
                <a:avLst>
                  <a:gd name="adj" fmla="val 6745"/>
                </a:avLst>
              </a:prstGeom>
              <a:gradFill rotWithShape="1">
                <a:gsLst>
                  <a:gs pos="0">
                    <a:srgbClr val="497E2E">
                      <a:alpha val="29999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lIns="82124" tIns="41061" rIns="82124" bIns="41061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09" name="AutoShape 16"/>
              <p:cNvSpPr>
                <a:spLocks noChangeArrowheads="1"/>
              </p:cNvSpPr>
              <p:nvPr/>
            </p:nvSpPr>
            <p:spPr bwMode="ltGray">
              <a:xfrm rot="10800000">
                <a:off x="3894" y="1432"/>
                <a:ext cx="1699" cy="85"/>
              </a:xfrm>
              <a:prstGeom prst="roundRect">
                <a:avLst>
                  <a:gd name="adj" fmla="val 22356"/>
                </a:avLst>
              </a:prstGeom>
              <a:gradFill rotWithShape="1"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A8286B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910" name="AutoShape 16"/>
              <p:cNvSpPr>
                <a:spLocks noChangeArrowheads="1"/>
              </p:cNvSpPr>
              <p:nvPr/>
            </p:nvSpPr>
            <p:spPr bwMode="ltGray">
              <a:xfrm rot="10800000">
                <a:off x="3894" y="1614"/>
                <a:ext cx="1699" cy="2224"/>
              </a:xfrm>
              <a:prstGeom prst="roundRect">
                <a:avLst>
                  <a:gd name="adj" fmla="val 2921"/>
                </a:avLst>
              </a:prstGeom>
              <a:gradFill rotWithShape="1"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A8286B">
                      <a:alpha val="0"/>
                    </a:srgbClr>
                  </a:gs>
                </a:gsLst>
                <a:lin ang="5400000" scaled="1"/>
              </a:gradFill>
              <a:ln w="25400" algn="ctr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" name="TextBox 47"/>
            <p:cNvSpPr txBox="1">
              <a:spLocks noChangeArrowheads="1"/>
            </p:cNvSpPr>
            <p:nvPr/>
          </p:nvSpPr>
          <p:spPr bwMode="auto">
            <a:xfrm>
              <a:off x="5599" y="1019"/>
              <a:ext cx="1326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014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2400" b="1">
                  <a:solidFill>
                    <a:srgbClr val="FFFFFF"/>
                  </a:solidFill>
                </a:rPr>
                <a:t>Hypergrowth</a:t>
              </a:r>
              <a:endParaRPr lang="en-US" sz="1500" b="1">
                <a:solidFill>
                  <a:srgbClr val="FFFFFF"/>
                </a:solidFill>
              </a:endParaRPr>
            </a:p>
          </p:txBody>
        </p:sp>
      </p:grpSp>
      <p:pic>
        <p:nvPicPr>
          <p:cNvPr id="18479" name="Picture 47" descr="O2_0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19" name="Picture 159" descr="Ethnic_smaller2_0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20" name="Picture 160" descr="Ethnic_smaller2_0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21" name="Picture 161" descr="Ethnic_smaller2_0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22" name="Picture 162" descr="Ethnic_smaller2_0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23" name="Picture 163" descr="Ethnic_smaller2_0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24" name="Picture 164" descr="Ethnic_smaller2_0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348413" y="2174875"/>
            <a:ext cx="26971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2101" name="Group 389"/>
          <p:cNvGraphicFramePr>
            <a:graphicFrameLocks noGrp="1"/>
          </p:cNvGraphicFramePr>
          <p:nvPr/>
        </p:nvGraphicFramePr>
        <p:xfrm>
          <a:off x="6324600" y="2054225"/>
          <a:ext cx="2727325" cy="3549650"/>
        </p:xfrm>
        <a:graphic>
          <a:graphicData uri="http://schemas.openxmlformats.org/drawingml/2006/table">
            <a:tbl>
              <a:tblPr/>
              <a:tblGrid>
                <a:gridCol w="1176338"/>
                <a:gridCol w="790575"/>
                <a:gridCol w="760412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2050 </a:t>
                      </a:r>
                      <a:b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Estimate</a:t>
                      </a:r>
                    </a:p>
                  </a:txBody>
                  <a:tcPr marL="45720" marT="2743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44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million</a:t>
                      </a:r>
                    </a:p>
                  </a:txBody>
                  <a:tcPr marL="54864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44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% Growth from 2000</a:t>
                      </a:r>
                    </a:p>
                  </a:txBody>
                  <a:tcPr marL="0" marR="0" marT="27432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B442">
                        <a:alpha val="50000"/>
                      </a:srgbClr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World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9,149.9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50%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India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1,613.8 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55%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B525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Bangladesh 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222.4 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58%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Egypt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129.5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85%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Philippines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146.1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88%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Saudi Arabia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43.6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110%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Pakistan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335.1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126%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Nigeria 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289.0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132%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Iraq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63.9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160%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Ethiopia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173.8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165%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Congo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  147.5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190%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Yemen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53.6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195%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Afghanistan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73.9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260%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Niger</a:t>
                      </a:r>
                    </a:p>
                  </a:txBody>
                  <a:tcPr marL="45720"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 58.2</a:t>
                      </a:r>
                    </a:p>
                  </a:txBody>
                  <a:tcPr marR="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814388" rtl="0" eaLnBrk="1" fontAlgn="base" latinLnBrk="0" hangingPunct="1">
                        <a:lnSpc>
                          <a:spcPct val="8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428%</a:t>
                      </a:r>
                    </a:p>
                  </a:txBody>
                  <a:tcPr marL="45720" marT="27432" marB="914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7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6"/>
          <p:cNvSpPr>
            <a:spLocks noChangeArrowheads="1"/>
          </p:cNvSpPr>
          <p:nvPr/>
        </p:nvSpPr>
        <p:spPr bwMode="auto">
          <a:xfrm>
            <a:off x="0" y="4038600"/>
            <a:ext cx="914400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http://www.twitter.com/Anil_Cisco</a:t>
            </a:r>
          </a:p>
          <a:p>
            <a:pPr algn="ctr"/>
            <a:endParaRPr lang="en-US" sz="3600" u="sng">
              <a:solidFill>
                <a:schemeClr val="tx2"/>
              </a:solidFill>
            </a:endParaRPr>
          </a:p>
        </p:txBody>
      </p:sp>
      <p:pic>
        <p:nvPicPr>
          <p:cNvPr id="62466" name="Picture 4" descr="Cisco_Logo_RGB-2Color_Vide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219200"/>
            <a:ext cx="38100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03"/>
          <p:cNvGrpSpPr>
            <a:grpSpLocks/>
          </p:cNvGrpSpPr>
          <p:nvPr/>
        </p:nvGrpSpPr>
        <p:grpSpPr bwMode="auto">
          <a:xfrm>
            <a:off x="0" y="185738"/>
            <a:ext cx="9142413" cy="6672262"/>
            <a:chOff x="0" y="117"/>
            <a:chExt cx="5759" cy="4203"/>
          </a:xfrm>
        </p:grpSpPr>
        <p:pic>
          <p:nvPicPr>
            <p:cNvPr id="33834" name="Picture 20" descr="back_slide 2_opt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117"/>
              <a:ext cx="5758" cy="4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35" name="Rectangle 19"/>
            <p:cNvSpPr>
              <a:spLocks noChangeArrowheads="1"/>
            </p:cNvSpPr>
            <p:nvPr/>
          </p:nvSpPr>
          <p:spPr bwMode="auto">
            <a:xfrm>
              <a:off x="0" y="912"/>
              <a:ext cx="5758" cy="3408"/>
            </a:xfrm>
            <a:prstGeom prst="rect">
              <a:avLst/>
            </a:prstGeom>
            <a:solidFill>
              <a:schemeClr val="bg1">
                <a:alpha val="1490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33794" name="Picture 289" descr="mega trends_BG - 2010-04-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8763" y="1920875"/>
            <a:ext cx="3519487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13"/>
          <p:cNvSpPr txBox="1">
            <a:spLocks noChangeArrowheads="1"/>
          </p:cNvSpPr>
          <p:nvPr/>
        </p:nvSpPr>
        <p:spPr bwMode="auto">
          <a:xfrm>
            <a:off x="304800" y="412750"/>
            <a:ext cx="830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685800" algn="l"/>
              </a:tabLst>
            </a:pPr>
            <a:r>
              <a:rPr lang="en-US" sz="3000">
                <a:solidFill>
                  <a:srgbClr val="FFFFFF"/>
                </a:solidFill>
              </a:rPr>
              <a:t>Four Megatrends That Will Change The World</a:t>
            </a:r>
          </a:p>
        </p:txBody>
      </p:sp>
      <p:sp>
        <p:nvSpPr>
          <p:cNvPr id="33796" name="Rectangle 88"/>
          <p:cNvSpPr>
            <a:spLocks noChangeArrowheads="1"/>
          </p:cNvSpPr>
          <p:nvPr/>
        </p:nvSpPr>
        <p:spPr bwMode="auto">
          <a:xfrm>
            <a:off x="0" y="5649913"/>
            <a:ext cx="9144000" cy="8064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9263" y="4038600"/>
            <a:ext cx="2422525" cy="1905000"/>
            <a:chOff x="4111" y="560"/>
            <a:chExt cx="1526" cy="1200"/>
          </a:xfrm>
        </p:grpSpPr>
        <p:sp>
          <p:nvSpPr>
            <p:cNvPr id="33831" name="AutoShape 38"/>
            <p:cNvSpPr>
              <a:spLocks noChangeArrowheads="1"/>
            </p:cNvSpPr>
            <p:nvPr/>
          </p:nvSpPr>
          <p:spPr bwMode="auto">
            <a:xfrm>
              <a:off x="4111" y="560"/>
              <a:ext cx="1526" cy="1200"/>
            </a:xfrm>
            <a:prstGeom prst="roundRect">
              <a:avLst>
                <a:gd name="adj" fmla="val 7792"/>
              </a:avLst>
            </a:prstGeom>
            <a:solidFill>
              <a:srgbClr val="61616B">
                <a:alpha val="20000"/>
              </a:srgbClr>
            </a:solidFill>
            <a:ln w="9525" algn="ctr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832" name="Rectangle 32"/>
            <p:cNvSpPr>
              <a:spLocks noChangeArrowheads="1"/>
            </p:cNvSpPr>
            <p:nvPr/>
          </p:nvSpPr>
          <p:spPr bwMode="auto">
            <a:xfrm>
              <a:off x="4234" y="1453"/>
              <a:ext cx="128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defTabSz="814388" eaLnBrk="0" hangingPunct="0">
                <a:lnSpc>
                  <a:spcPct val="90000"/>
                </a:lnSpc>
              </a:pPr>
              <a:r>
                <a:rPr lang="en-US" sz="1400"/>
                <a:t>Economic Power Shifts to Developing Nations</a:t>
              </a:r>
              <a:endParaRPr lang="en-US" altLang="ja-JP" sz="1400">
                <a:ea typeface="MS PGothic"/>
                <a:cs typeface="MS PGothic"/>
              </a:endParaRPr>
            </a:p>
          </p:txBody>
        </p:sp>
        <p:pic>
          <p:nvPicPr>
            <p:cNvPr id="33833" name="Picture 121" descr="MMH00571"/>
            <p:cNvPicPr>
              <a:picLocks noChangeAspect="1" noChangeArrowheads="1"/>
            </p:cNvPicPr>
            <p:nvPr/>
          </p:nvPicPr>
          <p:blipFill>
            <a:blip r:embed="rId5"/>
            <a:srcRect t="14349" r="5405" b="9320"/>
            <a:stretch>
              <a:fillRect/>
            </a:stretch>
          </p:blipFill>
          <p:spPr bwMode="auto">
            <a:xfrm>
              <a:off x="4406" y="594"/>
              <a:ext cx="936" cy="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6364288" y="1349375"/>
            <a:ext cx="2435225" cy="2189163"/>
            <a:chOff x="6507163" y="3428999"/>
            <a:chExt cx="2435225" cy="2189166"/>
          </a:xfrm>
        </p:grpSpPr>
        <p:sp>
          <p:nvSpPr>
            <p:cNvPr id="33828" name="AutoShape 38"/>
            <p:cNvSpPr>
              <a:spLocks noChangeArrowheads="1"/>
            </p:cNvSpPr>
            <p:nvPr/>
          </p:nvSpPr>
          <p:spPr bwMode="auto">
            <a:xfrm>
              <a:off x="6507163" y="3428999"/>
              <a:ext cx="2435225" cy="2187543"/>
            </a:xfrm>
            <a:prstGeom prst="roundRect">
              <a:avLst>
                <a:gd name="adj" fmla="val 5736"/>
              </a:avLst>
            </a:prstGeom>
            <a:solidFill>
              <a:srgbClr val="61616B">
                <a:alpha val="20000"/>
              </a:srgbClr>
            </a:solidFill>
            <a:ln w="9525" algn="ctr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829" name="Rectangle 33"/>
            <p:cNvSpPr>
              <a:spLocks noChangeArrowheads="1"/>
            </p:cNvSpPr>
            <p:nvPr/>
          </p:nvSpPr>
          <p:spPr bwMode="auto">
            <a:xfrm>
              <a:off x="6540501" y="4938637"/>
              <a:ext cx="2368550" cy="679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en-US" sz="1400"/>
                <a:t>Population Growth  Increasingly Concentrated in Emerging Countries</a:t>
              </a:r>
              <a:endParaRPr lang="en-US" altLang="ja-JP" sz="1400">
                <a:ea typeface="MS PGothic"/>
                <a:cs typeface="MS PGothic"/>
              </a:endParaRPr>
            </a:p>
          </p:txBody>
        </p:sp>
        <p:pic>
          <p:nvPicPr>
            <p:cNvPr id="33830" name="Picture 125" descr="MMH00681"/>
            <p:cNvPicPr>
              <a:picLocks noChangeAspect="1" noChangeArrowheads="1"/>
            </p:cNvPicPr>
            <p:nvPr/>
          </p:nvPicPr>
          <p:blipFill>
            <a:blip r:embed="rId6"/>
            <a:srcRect b="18544"/>
            <a:stretch>
              <a:fillRect/>
            </a:stretch>
          </p:blipFill>
          <p:spPr bwMode="auto">
            <a:xfrm>
              <a:off x="6980238" y="3477410"/>
              <a:ext cx="1489075" cy="1391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828" name="TextBox 97"/>
          <p:cNvSpPr txBox="1">
            <a:spLocks noChangeArrowheads="1"/>
          </p:cNvSpPr>
          <p:nvPr/>
        </p:nvSpPr>
        <p:spPr bwMode="auto">
          <a:xfrm>
            <a:off x="4638675" y="6488113"/>
            <a:ext cx="35925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1100"/>
              <a:t>Source: Council on Foreign Relations, Jan.- Feb. 2010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0988" y="1365250"/>
            <a:ext cx="2422525" cy="2108200"/>
            <a:chOff x="177" y="622"/>
            <a:chExt cx="1526" cy="1328"/>
          </a:xfrm>
        </p:grpSpPr>
        <p:sp>
          <p:nvSpPr>
            <p:cNvPr id="33825" name="AutoShape 38"/>
            <p:cNvSpPr>
              <a:spLocks noChangeArrowheads="1"/>
            </p:cNvSpPr>
            <p:nvPr/>
          </p:nvSpPr>
          <p:spPr bwMode="auto">
            <a:xfrm>
              <a:off x="177" y="622"/>
              <a:ext cx="1526" cy="1328"/>
            </a:xfrm>
            <a:prstGeom prst="roundRect">
              <a:avLst>
                <a:gd name="adj" fmla="val 6023"/>
              </a:avLst>
            </a:prstGeom>
            <a:solidFill>
              <a:srgbClr val="61616B">
                <a:alpha val="20000"/>
              </a:srgbClr>
            </a:solidFill>
            <a:ln w="9525" algn="ctr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826" name="Rectangle 35"/>
            <p:cNvSpPr>
              <a:spLocks noChangeArrowheads="1"/>
            </p:cNvSpPr>
            <p:nvPr/>
          </p:nvSpPr>
          <p:spPr bwMode="auto">
            <a:xfrm>
              <a:off x="180" y="1523"/>
              <a:ext cx="1519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en-US" sz="1400"/>
                <a:t>Developed Countries’ Labor Forces  Substantially Age</a:t>
              </a:r>
              <a:br>
                <a:rPr lang="en-US" sz="1400"/>
              </a:br>
              <a:r>
                <a:rPr lang="en-US" sz="1400"/>
                <a:t>and Decline</a:t>
              </a:r>
            </a:p>
          </p:txBody>
        </p:sp>
        <p:pic>
          <p:nvPicPr>
            <p:cNvPr id="33827" name="Picture 19" descr="shutterstock_22150885"/>
            <p:cNvPicPr>
              <a:picLocks noChangeAspect="1" noChangeArrowheads="1"/>
            </p:cNvPicPr>
            <p:nvPr/>
          </p:nvPicPr>
          <p:blipFill>
            <a:blip r:embed="rId7"/>
            <a:srcRect t="2901" r="-1292" b="27820"/>
            <a:stretch>
              <a:fillRect/>
            </a:stretch>
          </p:blipFill>
          <p:spPr bwMode="auto">
            <a:xfrm>
              <a:off x="469" y="652"/>
              <a:ext cx="941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6453188" y="3883025"/>
            <a:ext cx="2422525" cy="1985963"/>
            <a:chOff x="177" y="2304"/>
            <a:chExt cx="1526" cy="1251"/>
          </a:xfrm>
        </p:grpSpPr>
        <p:sp>
          <p:nvSpPr>
            <p:cNvPr id="33822" name="AutoShape 38"/>
            <p:cNvSpPr>
              <a:spLocks noChangeArrowheads="1"/>
            </p:cNvSpPr>
            <p:nvPr/>
          </p:nvSpPr>
          <p:spPr bwMode="auto">
            <a:xfrm>
              <a:off x="177" y="2304"/>
              <a:ext cx="1526" cy="1251"/>
            </a:xfrm>
            <a:prstGeom prst="roundRect">
              <a:avLst>
                <a:gd name="adj" fmla="val 5616"/>
              </a:avLst>
            </a:prstGeom>
            <a:solidFill>
              <a:srgbClr val="61616B">
                <a:alpha val="20000"/>
              </a:srgbClr>
            </a:solidFill>
            <a:ln w="9525" algn="ctr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3823" name="Rectangle 34"/>
            <p:cNvSpPr>
              <a:spLocks noChangeArrowheads="1"/>
            </p:cNvSpPr>
            <p:nvPr/>
          </p:nvSpPr>
          <p:spPr bwMode="auto">
            <a:xfrm>
              <a:off x="300" y="3252"/>
              <a:ext cx="128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</a:pPr>
              <a:r>
                <a:rPr lang="en-US" sz="1400"/>
                <a:t>World’s Population Becomes Urbanized</a:t>
              </a:r>
              <a:endParaRPr lang="en-US" altLang="ja-JP" sz="1400">
                <a:ea typeface="MS PGothic"/>
                <a:cs typeface="MS PGothic"/>
              </a:endParaRPr>
            </a:p>
          </p:txBody>
        </p:sp>
        <p:pic>
          <p:nvPicPr>
            <p:cNvPr id="33824" name="Picture 23" descr="shutterstock_35760871"/>
            <p:cNvPicPr>
              <a:picLocks noChangeAspect="1" noChangeArrowheads="1"/>
            </p:cNvPicPr>
            <p:nvPr/>
          </p:nvPicPr>
          <p:blipFill>
            <a:blip r:embed="rId8"/>
            <a:srcRect t="16985" r="41666"/>
            <a:stretch>
              <a:fillRect/>
            </a:stretch>
          </p:blipFill>
          <p:spPr bwMode="auto">
            <a:xfrm>
              <a:off x="469" y="2337"/>
              <a:ext cx="926" cy="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832100" y="4886325"/>
            <a:ext cx="977900" cy="368300"/>
            <a:chOff x="1784" y="2840"/>
            <a:chExt cx="616" cy="232"/>
          </a:xfrm>
        </p:grpSpPr>
        <p:grpSp>
          <p:nvGrpSpPr>
            <p:cNvPr id="33818" name="Group 25"/>
            <p:cNvGrpSpPr>
              <a:grpSpLocks/>
            </p:cNvGrpSpPr>
            <p:nvPr/>
          </p:nvGrpSpPr>
          <p:grpSpPr bwMode="auto">
            <a:xfrm>
              <a:off x="2168" y="2840"/>
              <a:ext cx="232" cy="232"/>
              <a:chOff x="1872" y="1424"/>
              <a:chExt cx="232" cy="232"/>
            </a:xfrm>
          </p:grpSpPr>
          <p:sp>
            <p:nvSpPr>
              <p:cNvPr id="33820" name="Oval 26"/>
              <p:cNvSpPr>
                <a:spLocks noChangeArrowheads="1"/>
              </p:cNvSpPr>
              <p:nvPr/>
            </p:nvSpPr>
            <p:spPr bwMode="auto">
              <a:xfrm>
                <a:off x="1872" y="1424"/>
                <a:ext cx="232" cy="232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Oval 27"/>
              <p:cNvSpPr>
                <a:spLocks noChangeArrowheads="1"/>
              </p:cNvSpPr>
              <p:nvPr/>
            </p:nvSpPr>
            <p:spPr bwMode="auto">
              <a:xfrm>
                <a:off x="1932" y="1484"/>
                <a:ext cx="112" cy="112"/>
              </a:xfrm>
              <a:prstGeom prst="ellipse">
                <a:avLst/>
              </a:prstGeom>
              <a:solidFill>
                <a:srgbClr val="A8E5FE">
                  <a:alpha val="7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19" name="AutoShape 28"/>
            <p:cNvSpPr>
              <a:spLocks noChangeArrowheads="1"/>
            </p:cNvSpPr>
            <p:nvPr/>
          </p:nvSpPr>
          <p:spPr bwMode="auto">
            <a:xfrm rot="10800000">
              <a:off x="1784" y="2896"/>
              <a:ext cx="528" cy="136"/>
            </a:xfrm>
            <a:prstGeom prst="homePlate">
              <a:avLst>
                <a:gd name="adj" fmla="val 61776"/>
              </a:avLst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tx1">
                    <a:alpha val="39998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2679700" y="2638425"/>
            <a:ext cx="660400" cy="368300"/>
            <a:chOff x="1688" y="1424"/>
            <a:chExt cx="416" cy="232"/>
          </a:xfrm>
        </p:grpSpPr>
        <p:grpSp>
          <p:nvGrpSpPr>
            <p:cNvPr id="33814" name="Group 30"/>
            <p:cNvGrpSpPr>
              <a:grpSpLocks/>
            </p:cNvGrpSpPr>
            <p:nvPr/>
          </p:nvGrpSpPr>
          <p:grpSpPr bwMode="auto">
            <a:xfrm>
              <a:off x="1872" y="1424"/>
              <a:ext cx="232" cy="232"/>
              <a:chOff x="1872" y="1424"/>
              <a:chExt cx="232" cy="232"/>
            </a:xfrm>
          </p:grpSpPr>
          <p:sp>
            <p:nvSpPr>
              <p:cNvPr id="33816" name="Oval 31"/>
              <p:cNvSpPr>
                <a:spLocks noChangeArrowheads="1"/>
              </p:cNvSpPr>
              <p:nvPr/>
            </p:nvSpPr>
            <p:spPr bwMode="auto">
              <a:xfrm>
                <a:off x="1872" y="1424"/>
                <a:ext cx="232" cy="232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Oval 32"/>
              <p:cNvSpPr>
                <a:spLocks noChangeArrowheads="1"/>
              </p:cNvSpPr>
              <p:nvPr/>
            </p:nvSpPr>
            <p:spPr bwMode="auto">
              <a:xfrm>
                <a:off x="1932" y="1484"/>
                <a:ext cx="112" cy="112"/>
              </a:xfrm>
              <a:prstGeom prst="ellipse">
                <a:avLst/>
              </a:prstGeom>
              <a:solidFill>
                <a:srgbClr val="A8E5FE">
                  <a:alpha val="7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15" name="AutoShape 33"/>
            <p:cNvSpPr>
              <a:spLocks noChangeArrowheads="1"/>
            </p:cNvSpPr>
            <p:nvPr/>
          </p:nvSpPr>
          <p:spPr bwMode="auto">
            <a:xfrm rot="10800000">
              <a:off x="1688" y="1472"/>
              <a:ext cx="176" cy="136"/>
            </a:xfrm>
            <a:prstGeom prst="homePlate">
              <a:avLst>
                <a:gd name="adj" fmla="val 55887"/>
              </a:avLst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tx1">
                    <a:alpha val="39998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372100" y="2166938"/>
            <a:ext cx="977900" cy="368300"/>
            <a:chOff x="3384" y="1127"/>
            <a:chExt cx="616" cy="232"/>
          </a:xfrm>
        </p:grpSpPr>
        <p:grpSp>
          <p:nvGrpSpPr>
            <p:cNvPr id="33810" name="Group 35"/>
            <p:cNvGrpSpPr>
              <a:grpSpLocks/>
            </p:cNvGrpSpPr>
            <p:nvPr/>
          </p:nvGrpSpPr>
          <p:grpSpPr bwMode="auto">
            <a:xfrm>
              <a:off x="3384" y="1127"/>
              <a:ext cx="232" cy="232"/>
              <a:chOff x="1872" y="1424"/>
              <a:chExt cx="232" cy="232"/>
            </a:xfrm>
          </p:grpSpPr>
          <p:sp>
            <p:nvSpPr>
              <p:cNvPr id="33812" name="Oval 36"/>
              <p:cNvSpPr>
                <a:spLocks noChangeArrowheads="1"/>
              </p:cNvSpPr>
              <p:nvPr/>
            </p:nvSpPr>
            <p:spPr bwMode="auto">
              <a:xfrm>
                <a:off x="1872" y="1424"/>
                <a:ext cx="232" cy="232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Oval 37"/>
              <p:cNvSpPr>
                <a:spLocks noChangeArrowheads="1"/>
              </p:cNvSpPr>
              <p:nvPr/>
            </p:nvSpPr>
            <p:spPr bwMode="auto">
              <a:xfrm>
                <a:off x="1932" y="1484"/>
                <a:ext cx="112" cy="112"/>
              </a:xfrm>
              <a:prstGeom prst="ellipse">
                <a:avLst/>
              </a:prstGeom>
              <a:solidFill>
                <a:srgbClr val="A8E5FE">
                  <a:alpha val="7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11" name="AutoShape 38"/>
            <p:cNvSpPr>
              <a:spLocks noChangeArrowheads="1"/>
            </p:cNvSpPr>
            <p:nvPr/>
          </p:nvSpPr>
          <p:spPr bwMode="auto">
            <a:xfrm>
              <a:off x="3472" y="1167"/>
              <a:ext cx="528" cy="136"/>
            </a:xfrm>
            <a:prstGeom prst="homePlate">
              <a:avLst>
                <a:gd name="adj" fmla="val 61776"/>
              </a:avLst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tx1">
                    <a:alpha val="39998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5892800" y="4148138"/>
            <a:ext cx="622300" cy="368300"/>
            <a:chOff x="3712" y="2375"/>
            <a:chExt cx="392" cy="232"/>
          </a:xfrm>
        </p:grpSpPr>
        <p:grpSp>
          <p:nvGrpSpPr>
            <p:cNvPr id="33806" name="Group 40"/>
            <p:cNvGrpSpPr>
              <a:grpSpLocks/>
            </p:cNvGrpSpPr>
            <p:nvPr/>
          </p:nvGrpSpPr>
          <p:grpSpPr bwMode="auto">
            <a:xfrm>
              <a:off x="3712" y="2375"/>
              <a:ext cx="232" cy="232"/>
              <a:chOff x="1872" y="1424"/>
              <a:chExt cx="232" cy="232"/>
            </a:xfrm>
          </p:grpSpPr>
          <p:sp>
            <p:nvSpPr>
              <p:cNvPr id="33808" name="Oval 41"/>
              <p:cNvSpPr>
                <a:spLocks noChangeArrowheads="1"/>
              </p:cNvSpPr>
              <p:nvPr/>
            </p:nvSpPr>
            <p:spPr bwMode="auto">
              <a:xfrm>
                <a:off x="1872" y="1424"/>
                <a:ext cx="232" cy="232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9" name="Oval 42"/>
              <p:cNvSpPr>
                <a:spLocks noChangeArrowheads="1"/>
              </p:cNvSpPr>
              <p:nvPr/>
            </p:nvSpPr>
            <p:spPr bwMode="auto">
              <a:xfrm>
                <a:off x="1932" y="1484"/>
                <a:ext cx="112" cy="112"/>
              </a:xfrm>
              <a:prstGeom prst="ellipse">
                <a:avLst/>
              </a:prstGeom>
              <a:solidFill>
                <a:srgbClr val="A8E5FE">
                  <a:alpha val="7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07" name="AutoShape 43"/>
            <p:cNvSpPr>
              <a:spLocks noChangeArrowheads="1"/>
            </p:cNvSpPr>
            <p:nvPr/>
          </p:nvSpPr>
          <p:spPr bwMode="auto">
            <a:xfrm>
              <a:off x="3928" y="2424"/>
              <a:ext cx="176" cy="136"/>
            </a:xfrm>
            <a:prstGeom prst="homePlate">
              <a:avLst>
                <a:gd name="adj" fmla="val 55887"/>
              </a:avLst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tx1">
                    <a:alpha val="39998"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ity with stars.jpg"/>
          <p:cNvPicPr>
            <a:picLocks noChangeAspect="1"/>
          </p:cNvPicPr>
          <p:nvPr/>
        </p:nvPicPr>
        <p:blipFill>
          <a:blip r:embed="rId3"/>
          <a:srcRect t="13306"/>
          <a:stretch>
            <a:fillRect/>
          </a:stretch>
        </p:blipFill>
        <p:spPr bwMode="auto">
          <a:xfrm>
            <a:off x="0" y="0"/>
            <a:ext cx="9310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457200"/>
            <a:ext cx="9326563" cy="1228725"/>
            <a:chOff x="0" y="457200"/>
            <a:chExt cx="9326880" cy="1228332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457200"/>
              <a:ext cx="9326880" cy="121881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chemeClr val="bg1">
                  <a:lumMod val="65000"/>
                  <a:lumOff val="35000"/>
                  <a:alpha val="40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defRPr/>
              </a:pPr>
              <a:endParaRPr lang="en-US" sz="2400"/>
            </a:p>
          </p:txBody>
        </p:sp>
        <p:sp>
          <p:nvSpPr>
            <p:cNvPr id="35856" name="TextBox 98"/>
            <p:cNvSpPr txBox="1">
              <a:spLocks noChangeArrowheads="1"/>
            </p:cNvSpPr>
            <p:nvPr/>
          </p:nvSpPr>
          <p:spPr bwMode="auto">
            <a:xfrm>
              <a:off x="304800" y="533400"/>
              <a:ext cx="8686800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</a:pPr>
              <a:r>
                <a:rPr lang="en-US" sz="2800" i="1">
                  <a:solidFill>
                    <a:srgbClr val="FFFF00"/>
                  </a:solidFill>
                </a:rPr>
                <a:t>“The strategic and economic policies of the 20th century are obsolete, and it is time to find new ones.”</a:t>
              </a:r>
            </a:p>
          </p:txBody>
        </p:sp>
        <p:sp>
          <p:nvSpPr>
            <p:cNvPr id="35857" name="TextBox 97"/>
            <p:cNvSpPr txBox="1">
              <a:spLocks noChangeArrowheads="1"/>
            </p:cNvSpPr>
            <p:nvPr/>
          </p:nvSpPr>
          <p:spPr bwMode="auto">
            <a:xfrm>
              <a:off x="4343400" y="1371600"/>
              <a:ext cx="4583113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</a:pPr>
              <a:r>
                <a:rPr lang="en-US" sz="1600"/>
                <a:t>Council on Foreign Relations, Jan.- Feb. 2010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0" y="2133600"/>
            <a:ext cx="9326563" cy="1219200"/>
            <a:chOff x="0" y="2133600"/>
            <a:chExt cx="9326880" cy="1219200"/>
          </a:xfrm>
        </p:grpSpPr>
        <p:sp>
          <p:nvSpPr>
            <p:cNvPr id="13" name="Rectangle 12"/>
            <p:cNvSpPr/>
            <p:nvPr/>
          </p:nvSpPr>
          <p:spPr bwMode="auto">
            <a:xfrm flipH="1">
              <a:off x="0" y="2133600"/>
              <a:ext cx="9326880" cy="12192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chemeClr val="bg1">
                  <a:lumMod val="65000"/>
                  <a:lumOff val="35000"/>
                  <a:alpha val="40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defRPr/>
              </a:pPr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3418" y="2295525"/>
              <a:ext cx="6858233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“This is the Urban Century.” 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21" y="2819400"/>
              <a:ext cx="5410384" cy="338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Ban </a:t>
              </a:r>
              <a:r>
                <a:rPr lang="en-US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Ki</a:t>
              </a:r>
              <a:r>
                <a: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-moon, Secretary-General, United Nations</a:t>
              </a:r>
              <a:endParaRPr lang="en-US" sz="1600" dirty="0">
                <a:latin typeface="Arial" pitchFamily="34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0" y="5516563"/>
            <a:ext cx="9326563" cy="1189037"/>
            <a:chOff x="0" y="5516880"/>
            <a:chExt cx="9326880" cy="1188720"/>
          </a:xfrm>
        </p:grpSpPr>
        <p:sp>
          <p:nvSpPr>
            <p:cNvPr id="12" name="Rectangle 11"/>
            <p:cNvSpPr/>
            <p:nvPr/>
          </p:nvSpPr>
          <p:spPr bwMode="auto">
            <a:xfrm flipH="1">
              <a:off x="0" y="5516880"/>
              <a:ext cx="9326880" cy="1188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chemeClr val="bg1">
                  <a:lumMod val="65000"/>
                  <a:lumOff val="35000"/>
                  <a:alpha val="40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defRPr/>
              </a:pPr>
              <a:endParaRPr lang="en-US" sz="2400"/>
            </a:p>
          </p:txBody>
        </p:sp>
        <p:sp>
          <p:nvSpPr>
            <p:cNvPr id="35850" name="TextBox 98"/>
            <p:cNvSpPr txBox="1">
              <a:spLocks noChangeArrowheads="1"/>
            </p:cNvSpPr>
            <p:nvPr/>
          </p:nvSpPr>
          <p:spPr bwMode="auto">
            <a:xfrm>
              <a:off x="304800" y="5553468"/>
              <a:ext cx="8686800" cy="867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800" i="1">
                  <a:solidFill>
                    <a:srgbClr val="FFFF00"/>
                  </a:solidFill>
                </a:rPr>
                <a:t>“A rebalancing of the world’s social and economic powers is accelerating at an unprecedented rate.”</a:t>
              </a:r>
            </a:p>
          </p:txBody>
        </p:sp>
        <p:sp>
          <p:nvSpPr>
            <p:cNvPr id="35851" name="TextBox 97"/>
            <p:cNvSpPr txBox="1">
              <a:spLocks noChangeArrowheads="1"/>
            </p:cNvSpPr>
            <p:nvPr/>
          </p:nvSpPr>
          <p:spPr bwMode="auto">
            <a:xfrm>
              <a:off x="4343401" y="6391668"/>
              <a:ext cx="3733800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</a:pPr>
              <a:r>
                <a:rPr lang="en-US" sz="1600"/>
                <a:t>Wim Elfrink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0" y="3840163"/>
            <a:ext cx="9326563" cy="1189037"/>
            <a:chOff x="0" y="3840480"/>
            <a:chExt cx="9326880" cy="1188333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3840480"/>
              <a:ext cx="9326880" cy="11883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schemeClr val="bg1">
                  <a:lumMod val="65000"/>
                  <a:lumOff val="35000"/>
                  <a:alpha val="40000"/>
                </a:schemeClr>
              </a:outerShdw>
            </a:effectLst>
          </p:spPr>
          <p:txBody>
            <a:bodyPr lIns="82124" tIns="41061" rIns="82124" bIns="41061" anchor="ctr">
              <a:spAutoFit/>
            </a:bodyPr>
            <a:lstStyle/>
            <a:p>
              <a:pPr algn="ctr" defTabSz="814388" eaLnBrk="0" hangingPunct="0">
                <a:lnSpc>
                  <a:spcPct val="90000"/>
                </a:lnSpc>
                <a:defRPr/>
              </a:pPr>
              <a:endParaRPr lang="en-US" sz="2400"/>
            </a:p>
          </p:txBody>
        </p:sp>
        <p:sp>
          <p:nvSpPr>
            <p:cNvPr id="35847" name="TextBox 98"/>
            <p:cNvSpPr txBox="1">
              <a:spLocks noChangeArrowheads="1"/>
            </p:cNvSpPr>
            <p:nvPr/>
          </p:nvSpPr>
          <p:spPr bwMode="auto">
            <a:xfrm>
              <a:off x="304800" y="4091753"/>
              <a:ext cx="8686800" cy="48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</a:pPr>
              <a:r>
                <a:rPr lang="en-US" sz="2800" i="1">
                  <a:solidFill>
                    <a:srgbClr val="FFFF00"/>
                  </a:solidFill>
                </a:rPr>
                <a:t>“Technology has become the engine of globalisation.”</a:t>
              </a:r>
            </a:p>
          </p:txBody>
        </p:sp>
        <p:sp>
          <p:nvSpPr>
            <p:cNvPr id="35848" name="TextBox 97"/>
            <p:cNvSpPr txBox="1">
              <a:spLocks noChangeArrowheads="1"/>
            </p:cNvSpPr>
            <p:nvPr/>
          </p:nvSpPr>
          <p:spPr bwMode="auto">
            <a:xfrm>
              <a:off x="4343400" y="4571885"/>
              <a:ext cx="4583113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lnSpc>
                  <a:spcPct val="90000"/>
                </a:lnSpc>
              </a:pPr>
              <a:r>
                <a:rPr lang="en-US" sz="1600"/>
                <a:t>World Bank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3"/>
          <p:cNvSpPr txBox="1">
            <a:spLocks noChangeArrowheads="1"/>
          </p:cNvSpPr>
          <p:nvPr/>
        </p:nvSpPr>
        <p:spPr bwMode="auto">
          <a:xfrm>
            <a:off x="304800" y="412750"/>
            <a:ext cx="8305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685800" algn="l"/>
              </a:tabLst>
            </a:pPr>
            <a:r>
              <a:rPr lang="en-US" sz="3000">
                <a:solidFill>
                  <a:srgbClr val="FFFFFF"/>
                </a:solidFill>
              </a:rPr>
              <a:t>Drivers of Economic and Social Transformation</a:t>
            </a:r>
          </a:p>
        </p:txBody>
      </p:sp>
      <p:pic>
        <p:nvPicPr>
          <p:cNvPr id="37890" name="Picture 2" descr="Transition"/>
          <p:cNvPicPr>
            <a:picLocks noChangeAspect="1" noChangeArrowheads="1"/>
          </p:cNvPicPr>
          <p:nvPr/>
        </p:nvPicPr>
        <p:blipFill>
          <a:blip r:embed="rId3"/>
          <a:srcRect b="15955"/>
          <a:stretch>
            <a:fillRect/>
          </a:stretch>
        </p:blipFill>
        <p:spPr bwMode="auto">
          <a:xfrm>
            <a:off x="7938" y="1112838"/>
            <a:ext cx="9136062" cy="574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1"/>
          <p:cNvSpPr>
            <a:spLocks noChangeArrowheads="1"/>
          </p:cNvSpPr>
          <p:nvPr/>
        </p:nvSpPr>
        <p:spPr bwMode="auto">
          <a:xfrm>
            <a:off x="0" y="1062038"/>
            <a:ext cx="9144000" cy="5795962"/>
          </a:xfrm>
          <a:prstGeom prst="rect">
            <a:avLst/>
          </a:prstGeom>
          <a:solidFill>
            <a:schemeClr val="bg1">
              <a:alpha val="39999"/>
            </a:schemeClr>
          </a:soli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81925" name="Text Placeholder 2"/>
          <p:cNvSpPr>
            <a:spLocks/>
          </p:cNvSpPr>
          <p:nvPr/>
        </p:nvSpPr>
        <p:spPr bwMode="auto">
          <a:xfrm>
            <a:off x="936625" y="1179513"/>
            <a:ext cx="1831975" cy="639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spcBef>
                <a:spcPct val="20000"/>
              </a:spcBef>
              <a:buFont typeface="Arial" charset="0"/>
              <a:buNone/>
            </a:pPr>
            <a:r>
              <a:rPr lang="en-US" sz="2000" b="1">
                <a:solidFill>
                  <a:srgbClr val="47B0D5"/>
                </a:solidFill>
              </a:rPr>
              <a:t>Hypergrowth</a:t>
            </a:r>
          </a:p>
        </p:txBody>
      </p:sp>
      <p:sp>
        <p:nvSpPr>
          <p:cNvPr id="81926" name="Text Placeholder 4"/>
          <p:cNvSpPr>
            <a:spLocks/>
          </p:cNvSpPr>
          <p:nvPr/>
        </p:nvSpPr>
        <p:spPr bwMode="auto">
          <a:xfrm>
            <a:off x="6261100" y="1179513"/>
            <a:ext cx="2325688" cy="639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b"/>
          <a:lstStyle/>
          <a:p>
            <a:pPr defTabSz="814388">
              <a:spcBef>
                <a:spcPct val="20000"/>
              </a:spcBef>
              <a:buFont typeface="Arial" charset="0"/>
              <a:buNone/>
            </a:pPr>
            <a:r>
              <a:rPr lang="en-US" sz="2000" b="1">
                <a:solidFill>
                  <a:srgbClr val="68B442"/>
                </a:solidFill>
              </a:rPr>
              <a:t>Aging / Shrinking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81400" y="2257425"/>
            <a:ext cx="2133600" cy="3417888"/>
            <a:chOff x="3007" y="1422"/>
            <a:chExt cx="1792" cy="2153"/>
          </a:xfrm>
        </p:grpSpPr>
        <p:sp>
          <p:nvSpPr>
            <p:cNvPr id="37919" name="Content Placeholder 3"/>
            <p:cNvSpPr txBox="1">
              <a:spLocks/>
            </p:cNvSpPr>
            <p:nvPr/>
          </p:nvSpPr>
          <p:spPr bwMode="auto">
            <a:xfrm>
              <a:off x="3072" y="1422"/>
              <a:ext cx="1680" cy="32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marL="236538" indent="-236538" algn="ctr" defTabSz="814388" eaLnBrk="0" hangingPunct="0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2000" b="1">
                  <a:solidFill>
                    <a:srgbClr val="EFB525"/>
                  </a:solidFill>
                </a:rPr>
                <a:t>S+CC</a:t>
              </a:r>
            </a:p>
          </p:txBody>
        </p:sp>
        <p:sp>
          <p:nvSpPr>
            <p:cNvPr id="37920" name="Content Placeholder 3"/>
            <p:cNvSpPr txBox="1">
              <a:spLocks/>
            </p:cNvSpPr>
            <p:nvPr/>
          </p:nvSpPr>
          <p:spPr bwMode="auto">
            <a:xfrm>
              <a:off x="3007" y="2149"/>
              <a:ext cx="1792" cy="5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algn="ctr" defTabSz="814388" eaLnBrk="0" hangingPunct="0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2000" b="1">
                  <a:solidFill>
                    <a:srgbClr val="EFB525"/>
                  </a:solidFill>
                </a:rPr>
                <a:t>Mobility will be the platform</a:t>
              </a:r>
            </a:p>
          </p:txBody>
        </p:sp>
        <p:sp>
          <p:nvSpPr>
            <p:cNvPr id="37921" name="Content Placeholder 3"/>
            <p:cNvSpPr txBox="1">
              <a:spLocks/>
            </p:cNvSpPr>
            <p:nvPr/>
          </p:nvSpPr>
          <p:spPr bwMode="auto">
            <a:xfrm>
              <a:off x="3071" y="2862"/>
              <a:ext cx="1680" cy="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algn="ctr" defTabSz="814388" eaLnBrk="0" hangingPunct="0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buSzPct val="100000"/>
              </a:pPr>
              <a:r>
                <a:rPr lang="en-US" sz="2000" b="1">
                  <a:solidFill>
                    <a:srgbClr val="EFB525"/>
                  </a:solidFill>
                </a:rPr>
                <a:t>New business models &amp; ecosystems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2288" y="1966913"/>
            <a:ext cx="2830512" cy="3705225"/>
            <a:chOff x="439" y="1239"/>
            <a:chExt cx="2377" cy="2334"/>
          </a:xfrm>
        </p:grpSpPr>
        <p:sp>
          <p:nvSpPr>
            <p:cNvPr id="37914" name="Rectangle 12"/>
            <p:cNvSpPr>
              <a:spLocks noChangeArrowheads="1"/>
            </p:cNvSpPr>
            <p:nvPr/>
          </p:nvSpPr>
          <p:spPr bwMode="auto">
            <a:xfrm>
              <a:off x="439" y="1239"/>
              <a:ext cx="2234" cy="69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Rectangle 13"/>
            <p:cNvSpPr>
              <a:spLocks noChangeArrowheads="1"/>
            </p:cNvSpPr>
            <p:nvPr/>
          </p:nvSpPr>
          <p:spPr bwMode="auto">
            <a:xfrm>
              <a:off x="439" y="2059"/>
              <a:ext cx="2234" cy="69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Rectangle 14"/>
            <p:cNvSpPr>
              <a:spLocks noChangeArrowheads="1"/>
            </p:cNvSpPr>
            <p:nvPr/>
          </p:nvSpPr>
          <p:spPr bwMode="auto">
            <a:xfrm>
              <a:off x="439" y="2879"/>
              <a:ext cx="2234" cy="69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7" name="Content Placeholder 3"/>
            <p:cNvSpPr>
              <a:spLocks/>
            </p:cNvSpPr>
            <p:nvPr/>
          </p:nvSpPr>
          <p:spPr bwMode="auto">
            <a:xfrm>
              <a:off x="463" y="1258"/>
              <a:ext cx="2099" cy="14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r>
                <a:rPr lang="en-US"/>
                <a:t>700+ million  urbanized</a:t>
              </a:r>
              <a:r>
                <a:rPr lang="en-US" sz="2000"/>
                <a:t/>
              </a:r>
              <a:br>
                <a:rPr lang="en-US" sz="2000"/>
              </a:br>
              <a:endParaRPr lang="en-US" sz="2000"/>
            </a:p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endParaRPr lang="en-US" sz="2000"/>
            </a:p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r>
                <a:rPr lang="en-US"/>
                <a:t>3 billion will be connected</a:t>
              </a:r>
            </a:p>
          </p:txBody>
        </p:sp>
        <p:sp>
          <p:nvSpPr>
            <p:cNvPr id="37918" name="Content Placeholder 3"/>
            <p:cNvSpPr>
              <a:spLocks/>
            </p:cNvSpPr>
            <p:nvPr/>
          </p:nvSpPr>
          <p:spPr bwMode="auto">
            <a:xfrm>
              <a:off x="463" y="3032"/>
              <a:ext cx="2353" cy="3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r>
                <a:rPr lang="en-US"/>
                <a:t>Affordable and scalable capacity planning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221038" y="2333625"/>
            <a:ext cx="322262" cy="2971800"/>
            <a:chOff x="2705" y="1470"/>
            <a:chExt cx="270" cy="1872"/>
          </a:xfrm>
        </p:grpSpPr>
        <p:sp>
          <p:nvSpPr>
            <p:cNvPr id="37911" name="AutoShape 6"/>
            <p:cNvSpPr>
              <a:spLocks noChangeArrowheads="1"/>
            </p:cNvSpPr>
            <p:nvPr/>
          </p:nvSpPr>
          <p:spPr bwMode="auto">
            <a:xfrm>
              <a:off x="2705" y="1470"/>
              <a:ext cx="270" cy="232"/>
            </a:xfrm>
            <a:prstGeom prst="homePlate">
              <a:avLst>
                <a:gd name="adj" fmla="val 2909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47B0D5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lIns="73025" tIns="36511" rIns="73025" bIns="36511" anchor="ctr"/>
            <a:lstStyle/>
            <a:p>
              <a:pPr algn="ctr" eaLnBrk="0" hangingPunct="0">
                <a:lnSpc>
                  <a:spcPct val="90000"/>
                </a:lnSpc>
              </a:pPr>
              <a:endParaRPr lang="en-GB" sz="2800"/>
            </a:p>
          </p:txBody>
        </p:sp>
        <p:sp>
          <p:nvSpPr>
            <p:cNvPr id="37912" name="AutoShape 6"/>
            <p:cNvSpPr>
              <a:spLocks noChangeArrowheads="1"/>
            </p:cNvSpPr>
            <p:nvPr/>
          </p:nvSpPr>
          <p:spPr bwMode="auto">
            <a:xfrm>
              <a:off x="2705" y="2290"/>
              <a:ext cx="270" cy="232"/>
            </a:xfrm>
            <a:prstGeom prst="homePlate">
              <a:avLst>
                <a:gd name="adj" fmla="val 2909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47B0D5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lIns="73025" tIns="36511" rIns="73025" bIns="36511" anchor="ctr"/>
            <a:lstStyle/>
            <a:p>
              <a:pPr eaLnBrk="0" hangingPunct="0">
                <a:lnSpc>
                  <a:spcPct val="90000"/>
                </a:lnSpc>
              </a:pPr>
              <a:endParaRPr lang="en-GB" sz="2800"/>
            </a:p>
          </p:txBody>
        </p:sp>
        <p:sp>
          <p:nvSpPr>
            <p:cNvPr id="37913" name="AutoShape 6"/>
            <p:cNvSpPr>
              <a:spLocks noChangeArrowheads="1"/>
            </p:cNvSpPr>
            <p:nvPr/>
          </p:nvSpPr>
          <p:spPr bwMode="auto">
            <a:xfrm>
              <a:off x="2705" y="3110"/>
              <a:ext cx="270" cy="232"/>
            </a:xfrm>
            <a:prstGeom prst="homePlate">
              <a:avLst>
                <a:gd name="adj" fmla="val 2909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47B0D5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lIns="73025" tIns="36511" rIns="73025" bIns="36511" anchor="ctr"/>
            <a:lstStyle/>
            <a:p>
              <a:pPr algn="ctr" eaLnBrk="0" hangingPunct="0">
                <a:lnSpc>
                  <a:spcPct val="90000"/>
                </a:lnSpc>
              </a:pPr>
              <a:endParaRPr lang="en-GB" sz="2800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048375" y="1966913"/>
            <a:ext cx="2751138" cy="3705225"/>
            <a:chOff x="5079" y="1239"/>
            <a:chExt cx="2310" cy="2334"/>
          </a:xfrm>
        </p:grpSpPr>
        <p:sp>
          <p:nvSpPr>
            <p:cNvPr id="37905" name="Rectangle 22"/>
            <p:cNvSpPr>
              <a:spLocks noChangeArrowheads="1"/>
            </p:cNvSpPr>
            <p:nvPr/>
          </p:nvSpPr>
          <p:spPr bwMode="auto">
            <a:xfrm>
              <a:off x="5079" y="1239"/>
              <a:ext cx="2234" cy="69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6" name="Content Placeholder 5"/>
            <p:cNvSpPr>
              <a:spLocks/>
            </p:cNvSpPr>
            <p:nvPr/>
          </p:nvSpPr>
          <p:spPr bwMode="auto">
            <a:xfrm>
              <a:off x="5120" y="1258"/>
              <a:ext cx="2165" cy="6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r>
                <a:rPr lang="en-US"/>
                <a:t>Revitalization of cities, states, countries</a:t>
              </a:r>
            </a:p>
          </p:txBody>
        </p:sp>
        <p:sp>
          <p:nvSpPr>
            <p:cNvPr id="37907" name="Rectangle 24"/>
            <p:cNvSpPr>
              <a:spLocks noChangeArrowheads="1"/>
            </p:cNvSpPr>
            <p:nvPr/>
          </p:nvSpPr>
          <p:spPr bwMode="auto">
            <a:xfrm>
              <a:off x="5079" y="2059"/>
              <a:ext cx="2234" cy="69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Content Placeholder 5"/>
            <p:cNvSpPr>
              <a:spLocks/>
            </p:cNvSpPr>
            <p:nvPr/>
          </p:nvSpPr>
          <p:spPr bwMode="auto">
            <a:xfrm>
              <a:off x="5120" y="2228"/>
              <a:ext cx="2269" cy="3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r>
                <a:rPr lang="en-US"/>
                <a:t>Connected Life</a:t>
              </a:r>
            </a:p>
          </p:txBody>
        </p:sp>
        <p:sp>
          <p:nvSpPr>
            <p:cNvPr id="37909" name="Rectangle 26"/>
            <p:cNvSpPr>
              <a:spLocks noChangeArrowheads="1"/>
            </p:cNvSpPr>
            <p:nvPr/>
          </p:nvSpPr>
          <p:spPr bwMode="auto">
            <a:xfrm>
              <a:off x="5079" y="2879"/>
              <a:ext cx="2234" cy="694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0" name="Content Placeholder 5"/>
            <p:cNvSpPr>
              <a:spLocks/>
            </p:cNvSpPr>
            <p:nvPr/>
          </p:nvSpPr>
          <p:spPr bwMode="auto">
            <a:xfrm>
              <a:off x="5120" y="2897"/>
              <a:ext cx="1813" cy="6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/>
            <a:lstStyle/>
            <a:p>
              <a:pPr marL="231775" indent="-231775" defTabSz="814388">
                <a:lnSpc>
                  <a:spcPct val="120000"/>
                </a:lnSpc>
                <a:buFont typeface="Wingdings" pitchFamily="2" charset="2"/>
                <a:buChar char="§"/>
              </a:pPr>
              <a:r>
                <a:rPr lang="en-US"/>
                <a:t>Everything As A Service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699125" y="2333625"/>
            <a:ext cx="320675" cy="2971800"/>
            <a:chOff x="4785" y="1470"/>
            <a:chExt cx="270" cy="1872"/>
          </a:xfrm>
        </p:grpSpPr>
        <p:sp>
          <p:nvSpPr>
            <p:cNvPr id="37902" name="AutoShape 6"/>
            <p:cNvSpPr>
              <a:spLocks noChangeArrowheads="1"/>
            </p:cNvSpPr>
            <p:nvPr/>
          </p:nvSpPr>
          <p:spPr bwMode="auto">
            <a:xfrm flipH="1">
              <a:off x="4785" y="1470"/>
              <a:ext cx="270" cy="232"/>
            </a:xfrm>
            <a:prstGeom prst="homePlate">
              <a:avLst>
                <a:gd name="adj" fmla="val 2909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68B44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lIns="73025" tIns="36511" rIns="73025" bIns="36511" anchor="ctr"/>
            <a:lstStyle/>
            <a:p>
              <a:pPr algn="ctr" eaLnBrk="0" hangingPunct="0">
                <a:lnSpc>
                  <a:spcPct val="90000"/>
                </a:lnSpc>
              </a:pPr>
              <a:endParaRPr lang="en-GB" sz="2800"/>
            </a:p>
          </p:txBody>
        </p:sp>
        <p:sp>
          <p:nvSpPr>
            <p:cNvPr id="37903" name="AutoShape 6"/>
            <p:cNvSpPr>
              <a:spLocks noChangeArrowheads="1"/>
            </p:cNvSpPr>
            <p:nvPr/>
          </p:nvSpPr>
          <p:spPr bwMode="auto">
            <a:xfrm flipH="1">
              <a:off x="4785" y="2290"/>
              <a:ext cx="270" cy="232"/>
            </a:xfrm>
            <a:prstGeom prst="homePlate">
              <a:avLst>
                <a:gd name="adj" fmla="val 2909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68B44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lIns="73025" tIns="36511" rIns="73025" bIns="36511" anchor="ctr"/>
            <a:lstStyle/>
            <a:p>
              <a:pPr algn="ctr" eaLnBrk="0" hangingPunct="0">
                <a:lnSpc>
                  <a:spcPct val="90000"/>
                </a:lnSpc>
              </a:pPr>
              <a:endParaRPr lang="en-GB" sz="2800"/>
            </a:p>
          </p:txBody>
        </p:sp>
        <p:sp>
          <p:nvSpPr>
            <p:cNvPr id="37904" name="AutoShape 6"/>
            <p:cNvSpPr>
              <a:spLocks noChangeArrowheads="1"/>
            </p:cNvSpPr>
            <p:nvPr/>
          </p:nvSpPr>
          <p:spPr bwMode="auto">
            <a:xfrm flipH="1">
              <a:off x="4785" y="3110"/>
              <a:ext cx="270" cy="232"/>
            </a:xfrm>
            <a:prstGeom prst="homePlate">
              <a:avLst>
                <a:gd name="adj" fmla="val 29095"/>
              </a:avLst>
            </a:pr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68B44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vert="eaVert" wrap="none" lIns="73025" tIns="36511" rIns="73025" bIns="36511" anchor="ctr"/>
            <a:lstStyle/>
            <a:p>
              <a:pPr algn="ctr" eaLnBrk="0" hangingPunct="0">
                <a:lnSpc>
                  <a:spcPct val="90000"/>
                </a:lnSpc>
              </a:pPr>
              <a:endParaRPr lang="en-GB" sz="2800"/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0" y="5988050"/>
            <a:ext cx="9144000" cy="609600"/>
            <a:chOff x="0" y="3772"/>
            <a:chExt cx="7678" cy="384"/>
          </a:xfrm>
        </p:grpSpPr>
        <p:sp>
          <p:nvSpPr>
            <p:cNvPr id="37900" name="Rectangle 33"/>
            <p:cNvSpPr>
              <a:spLocks noChangeArrowheads="1"/>
            </p:cNvSpPr>
            <p:nvPr/>
          </p:nvSpPr>
          <p:spPr bwMode="auto">
            <a:xfrm>
              <a:off x="0" y="3772"/>
              <a:ext cx="7678" cy="384"/>
            </a:xfrm>
            <a:prstGeom prst="rect">
              <a:avLst/>
            </a:prstGeom>
            <a:solidFill>
              <a:schemeClr val="bg2">
                <a:alpha val="5490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TextBox 22"/>
            <p:cNvSpPr txBox="1">
              <a:spLocks noChangeArrowheads="1"/>
            </p:cNvSpPr>
            <p:nvPr/>
          </p:nvSpPr>
          <p:spPr bwMode="auto">
            <a:xfrm>
              <a:off x="448" y="3800"/>
              <a:ext cx="697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/>
                <a:t>The Network as the Transformational Platform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  <p:bldP spid="819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01" descr="Golden Gate Bridge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 rot="10800000">
            <a:off x="0" y="1630363"/>
            <a:ext cx="9310688" cy="5227637"/>
          </a:xfrm>
          <a:prstGeom prst="rect">
            <a:avLst/>
          </a:prstGeom>
          <a:gradFill rotWithShape="1">
            <a:gsLst>
              <a:gs pos="0">
                <a:schemeClr val="bg1">
                  <a:alpha val="64999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 flipV="1">
            <a:off x="1758950" y="2298700"/>
            <a:ext cx="1031875" cy="368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H="1" flipV="1">
            <a:off x="1219200" y="1536700"/>
            <a:ext cx="104775" cy="12668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H="1">
            <a:off x="1758950" y="2851150"/>
            <a:ext cx="3536950" cy="2730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1758950" y="1219200"/>
            <a:ext cx="958850" cy="3587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3886200" y="2155825"/>
            <a:ext cx="1485900" cy="3429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 flipV="1">
            <a:off x="3905250" y="1365250"/>
            <a:ext cx="771525" cy="2762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>
            <a:off x="1828800" y="717550"/>
            <a:ext cx="2828925" cy="2667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V="1">
            <a:off x="6477000" y="1441450"/>
            <a:ext cx="876300" cy="9429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H="1" flipV="1">
            <a:off x="5534025" y="1574800"/>
            <a:ext cx="238125" cy="5810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 flipV="1">
            <a:off x="7943850" y="1831975"/>
            <a:ext cx="28575" cy="6477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H="1" flipV="1">
            <a:off x="5905500" y="1384300"/>
            <a:ext cx="1619250" cy="12001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>
            <a:off x="6591300" y="2917825"/>
            <a:ext cx="638175" cy="1428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73746" name="Line 18"/>
          <p:cNvSpPr>
            <a:spLocks noChangeShapeType="1"/>
          </p:cNvSpPr>
          <p:nvPr/>
        </p:nvSpPr>
        <p:spPr bwMode="auto">
          <a:xfrm flipV="1">
            <a:off x="5962650" y="1041400"/>
            <a:ext cx="1343025" cy="381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365250" y="3232150"/>
            <a:ext cx="422275" cy="422275"/>
            <a:chOff x="-838" y="3952"/>
            <a:chExt cx="266" cy="266"/>
          </a:xfrm>
        </p:grpSpPr>
        <p:sp>
          <p:nvSpPr>
            <p:cNvPr id="73748" name="Oval 20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55" name="Oval 21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50" name="Oval 22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409950" y="1500188"/>
            <a:ext cx="422275" cy="422275"/>
            <a:chOff x="-838" y="3952"/>
            <a:chExt cx="266" cy="266"/>
          </a:xfrm>
        </p:grpSpPr>
        <p:sp>
          <p:nvSpPr>
            <p:cNvPr id="73752" name="Oval 24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52" name="Oval 25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54" name="Oval 26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317625" y="839788"/>
            <a:ext cx="422275" cy="422275"/>
            <a:chOff x="-838" y="3952"/>
            <a:chExt cx="266" cy="266"/>
          </a:xfrm>
        </p:grpSpPr>
        <p:sp>
          <p:nvSpPr>
            <p:cNvPr id="73756" name="Oval 28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49" name="Oval 29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58" name="Oval 30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678363" y="766763"/>
            <a:ext cx="422275" cy="422275"/>
            <a:chOff x="-838" y="3952"/>
            <a:chExt cx="266" cy="266"/>
          </a:xfrm>
        </p:grpSpPr>
        <p:sp>
          <p:nvSpPr>
            <p:cNvPr id="73760" name="Oval 32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46" name="Oval 33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62" name="Oval 34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6021388" y="2327275"/>
            <a:ext cx="422275" cy="422275"/>
            <a:chOff x="-838" y="3952"/>
            <a:chExt cx="266" cy="266"/>
          </a:xfrm>
        </p:grpSpPr>
        <p:sp>
          <p:nvSpPr>
            <p:cNvPr id="73764" name="Oval 36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43" name="Oval 37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66" name="Oval 38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7458075" y="838200"/>
            <a:ext cx="422275" cy="422275"/>
            <a:chOff x="-838" y="3952"/>
            <a:chExt cx="266" cy="266"/>
          </a:xfrm>
        </p:grpSpPr>
        <p:sp>
          <p:nvSpPr>
            <p:cNvPr id="73768" name="Oval 40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40" name="Oval 41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70" name="Oval 42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7715250" y="2527300"/>
            <a:ext cx="422275" cy="422275"/>
            <a:chOff x="-838" y="3952"/>
            <a:chExt cx="266" cy="266"/>
          </a:xfrm>
        </p:grpSpPr>
        <p:sp>
          <p:nvSpPr>
            <p:cNvPr id="73772" name="Oval 44"/>
            <p:cNvSpPr>
              <a:spLocks noChangeArrowheads="1"/>
            </p:cNvSpPr>
            <p:nvPr/>
          </p:nvSpPr>
          <p:spPr bwMode="auto">
            <a:xfrm>
              <a:off x="-838" y="3952"/>
              <a:ext cx="266" cy="266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0037" name="Oval 45"/>
            <p:cNvSpPr>
              <a:spLocks noChangeArrowheads="1"/>
            </p:cNvSpPr>
            <p:nvPr/>
          </p:nvSpPr>
          <p:spPr bwMode="auto">
            <a:xfrm>
              <a:off x="-786" y="4008"/>
              <a:ext cx="156" cy="15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D2CD00"/>
                </a:gs>
              </a:gsLst>
              <a:path path="shape">
                <a:fillToRect l="50000" t="50000" r="50000" b="50000"/>
              </a:path>
            </a:gra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73774" name="Oval 46"/>
            <p:cNvSpPr>
              <a:spLocks noChangeArrowheads="1"/>
            </p:cNvSpPr>
            <p:nvPr/>
          </p:nvSpPr>
          <p:spPr bwMode="auto">
            <a:xfrm>
              <a:off x="-750" y="4025"/>
              <a:ext cx="84" cy="8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89999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82124" tIns="41061" rIns="82124" bIns="41061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39959" name="Group 47"/>
          <p:cNvGrpSpPr>
            <a:grpSpLocks/>
          </p:cNvGrpSpPr>
          <p:nvPr/>
        </p:nvGrpSpPr>
        <p:grpSpPr bwMode="auto">
          <a:xfrm>
            <a:off x="539750" y="2362200"/>
            <a:ext cx="1479550" cy="1479550"/>
            <a:chOff x="270" y="2832"/>
            <a:chExt cx="980" cy="980"/>
          </a:xfrm>
        </p:grpSpPr>
        <p:sp>
          <p:nvSpPr>
            <p:cNvPr id="40034" name="Oval 48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35" name="Oval 49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960" name="Group 50"/>
          <p:cNvGrpSpPr>
            <a:grpSpLocks/>
          </p:cNvGrpSpPr>
          <p:nvPr/>
        </p:nvGrpSpPr>
        <p:grpSpPr bwMode="auto">
          <a:xfrm>
            <a:off x="4560888" y="225425"/>
            <a:ext cx="1479550" cy="1479550"/>
            <a:chOff x="270" y="2832"/>
            <a:chExt cx="980" cy="980"/>
          </a:xfrm>
        </p:grpSpPr>
        <p:sp>
          <p:nvSpPr>
            <p:cNvPr id="40032" name="Oval 51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33" name="Oval 52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961" name="Group 53"/>
          <p:cNvGrpSpPr>
            <a:grpSpLocks/>
          </p:cNvGrpSpPr>
          <p:nvPr/>
        </p:nvGrpSpPr>
        <p:grpSpPr bwMode="auto">
          <a:xfrm>
            <a:off x="2552700" y="1130300"/>
            <a:ext cx="1479550" cy="1479550"/>
            <a:chOff x="270" y="2832"/>
            <a:chExt cx="980" cy="980"/>
          </a:xfrm>
        </p:grpSpPr>
        <p:sp>
          <p:nvSpPr>
            <p:cNvPr id="40030" name="Oval 54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31" name="Oval 55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962" name="Group 56"/>
          <p:cNvGrpSpPr>
            <a:grpSpLocks/>
          </p:cNvGrpSpPr>
          <p:nvPr/>
        </p:nvGrpSpPr>
        <p:grpSpPr bwMode="auto">
          <a:xfrm>
            <a:off x="457200" y="152400"/>
            <a:ext cx="1479550" cy="1479550"/>
            <a:chOff x="270" y="2832"/>
            <a:chExt cx="980" cy="980"/>
          </a:xfrm>
        </p:grpSpPr>
        <p:sp>
          <p:nvSpPr>
            <p:cNvPr id="40028" name="Oval 57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29" name="Oval 58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963" name="Group 59"/>
          <p:cNvGrpSpPr>
            <a:grpSpLocks/>
          </p:cNvGrpSpPr>
          <p:nvPr/>
        </p:nvGrpSpPr>
        <p:grpSpPr bwMode="auto">
          <a:xfrm>
            <a:off x="5214938" y="2044700"/>
            <a:ext cx="1479550" cy="1479550"/>
            <a:chOff x="270" y="2832"/>
            <a:chExt cx="980" cy="980"/>
          </a:xfrm>
        </p:grpSpPr>
        <p:sp>
          <p:nvSpPr>
            <p:cNvPr id="40026" name="Oval 60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27" name="Oval 61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964" name="Group 62"/>
          <p:cNvGrpSpPr>
            <a:grpSpLocks/>
          </p:cNvGrpSpPr>
          <p:nvPr/>
        </p:nvGrpSpPr>
        <p:grpSpPr bwMode="auto">
          <a:xfrm>
            <a:off x="7145338" y="2387600"/>
            <a:ext cx="1479550" cy="1479550"/>
            <a:chOff x="4435" y="2552"/>
            <a:chExt cx="932" cy="932"/>
          </a:xfrm>
        </p:grpSpPr>
        <p:sp>
          <p:nvSpPr>
            <p:cNvPr id="40024" name="Oval 63"/>
            <p:cNvSpPr>
              <a:spLocks noChangeArrowheads="1"/>
            </p:cNvSpPr>
            <p:nvPr/>
          </p:nvSpPr>
          <p:spPr bwMode="auto">
            <a:xfrm>
              <a:off x="4435" y="2552"/>
              <a:ext cx="932" cy="932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25" name="Oval 64"/>
            <p:cNvSpPr>
              <a:spLocks noChangeArrowheads="1"/>
            </p:cNvSpPr>
            <p:nvPr/>
          </p:nvSpPr>
          <p:spPr bwMode="auto">
            <a:xfrm>
              <a:off x="4488" y="2605"/>
              <a:ext cx="826" cy="826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9965" name="Group 65"/>
          <p:cNvGrpSpPr>
            <a:grpSpLocks/>
          </p:cNvGrpSpPr>
          <p:nvPr/>
        </p:nvGrpSpPr>
        <p:grpSpPr bwMode="auto">
          <a:xfrm>
            <a:off x="7213600" y="438150"/>
            <a:ext cx="1479550" cy="1479550"/>
            <a:chOff x="270" y="2832"/>
            <a:chExt cx="980" cy="980"/>
          </a:xfrm>
        </p:grpSpPr>
        <p:sp>
          <p:nvSpPr>
            <p:cNvPr id="40022" name="Oval 66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678DC5">
                <a:alpha val="7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23" name="Oval 67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68"/>
          <p:cNvGrpSpPr>
            <a:grpSpLocks/>
          </p:cNvGrpSpPr>
          <p:nvPr/>
        </p:nvGrpSpPr>
        <p:grpSpPr bwMode="auto">
          <a:xfrm>
            <a:off x="457200" y="152400"/>
            <a:ext cx="1479550" cy="1479550"/>
            <a:chOff x="270" y="2832"/>
            <a:chExt cx="980" cy="980"/>
          </a:xfrm>
        </p:grpSpPr>
        <p:sp>
          <p:nvSpPr>
            <p:cNvPr id="40020" name="Oval 69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21" name="Oval 70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7" name="Group 71"/>
          <p:cNvGrpSpPr>
            <a:grpSpLocks/>
          </p:cNvGrpSpPr>
          <p:nvPr/>
        </p:nvGrpSpPr>
        <p:grpSpPr bwMode="auto">
          <a:xfrm>
            <a:off x="539750" y="2362200"/>
            <a:ext cx="1479550" cy="1479550"/>
            <a:chOff x="270" y="2832"/>
            <a:chExt cx="980" cy="980"/>
          </a:xfrm>
        </p:grpSpPr>
        <p:sp>
          <p:nvSpPr>
            <p:cNvPr id="40018" name="Oval 72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19" name="Oval 73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8" name="Group 74"/>
          <p:cNvGrpSpPr>
            <a:grpSpLocks/>
          </p:cNvGrpSpPr>
          <p:nvPr/>
        </p:nvGrpSpPr>
        <p:grpSpPr bwMode="auto">
          <a:xfrm>
            <a:off x="2552700" y="1130300"/>
            <a:ext cx="1479550" cy="1479550"/>
            <a:chOff x="270" y="2832"/>
            <a:chExt cx="980" cy="980"/>
          </a:xfrm>
        </p:grpSpPr>
        <p:sp>
          <p:nvSpPr>
            <p:cNvPr id="40016" name="Oval 75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17" name="Oval 76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9" name="Group 77"/>
          <p:cNvGrpSpPr>
            <a:grpSpLocks/>
          </p:cNvGrpSpPr>
          <p:nvPr/>
        </p:nvGrpSpPr>
        <p:grpSpPr bwMode="auto">
          <a:xfrm>
            <a:off x="4560888" y="225425"/>
            <a:ext cx="1479550" cy="1479550"/>
            <a:chOff x="270" y="2832"/>
            <a:chExt cx="980" cy="980"/>
          </a:xfrm>
        </p:grpSpPr>
        <p:sp>
          <p:nvSpPr>
            <p:cNvPr id="40014" name="Oval 78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15" name="Oval 79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" name="Group 80"/>
          <p:cNvGrpSpPr>
            <a:grpSpLocks/>
          </p:cNvGrpSpPr>
          <p:nvPr/>
        </p:nvGrpSpPr>
        <p:grpSpPr bwMode="auto">
          <a:xfrm>
            <a:off x="5214938" y="2044700"/>
            <a:ext cx="1479550" cy="1479550"/>
            <a:chOff x="270" y="2832"/>
            <a:chExt cx="980" cy="980"/>
          </a:xfrm>
        </p:grpSpPr>
        <p:sp>
          <p:nvSpPr>
            <p:cNvPr id="40012" name="Oval 81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13" name="Oval 82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1" name="Group 83"/>
          <p:cNvGrpSpPr>
            <a:grpSpLocks/>
          </p:cNvGrpSpPr>
          <p:nvPr/>
        </p:nvGrpSpPr>
        <p:grpSpPr bwMode="auto">
          <a:xfrm>
            <a:off x="7145338" y="2387600"/>
            <a:ext cx="1479550" cy="1479550"/>
            <a:chOff x="270" y="2832"/>
            <a:chExt cx="980" cy="980"/>
          </a:xfrm>
        </p:grpSpPr>
        <p:sp>
          <p:nvSpPr>
            <p:cNvPr id="40010" name="Oval 84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11" name="Oval 85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2" name="Group 86"/>
          <p:cNvGrpSpPr>
            <a:grpSpLocks/>
          </p:cNvGrpSpPr>
          <p:nvPr/>
        </p:nvGrpSpPr>
        <p:grpSpPr bwMode="auto">
          <a:xfrm>
            <a:off x="7213600" y="438150"/>
            <a:ext cx="1479550" cy="1479550"/>
            <a:chOff x="270" y="2832"/>
            <a:chExt cx="980" cy="980"/>
          </a:xfrm>
        </p:grpSpPr>
        <p:sp>
          <p:nvSpPr>
            <p:cNvPr id="40008" name="Oval 87"/>
            <p:cNvSpPr>
              <a:spLocks noChangeArrowheads="1"/>
            </p:cNvSpPr>
            <p:nvPr/>
          </p:nvSpPr>
          <p:spPr bwMode="auto">
            <a:xfrm>
              <a:off x="270" y="2832"/>
              <a:ext cx="980" cy="980"/>
            </a:xfrm>
            <a:prstGeom prst="ellipse">
              <a:avLst/>
            </a:prstGeom>
            <a:solidFill>
              <a:srgbClr val="99CC00">
                <a:alpha val="7999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sp>
          <p:nvSpPr>
            <p:cNvPr id="40009" name="Oval 88"/>
            <p:cNvSpPr>
              <a:spLocks noChangeArrowheads="1"/>
            </p:cNvSpPr>
            <p:nvPr/>
          </p:nvSpPr>
          <p:spPr bwMode="auto">
            <a:xfrm>
              <a:off x="326" y="2888"/>
              <a:ext cx="868" cy="868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9973" name="Picture 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7350" y="1514475"/>
            <a:ext cx="730250" cy="71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974" name="Picture 9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0750" y="2667000"/>
            <a:ext cx="688975" cy="81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975" name="Picture 9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925" y="533400"/>
            <a:ext cx="800100" cy="717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976" name="Freeform 92"/>
          <p:cNvSpPr>
            <a:spLocks noEditPoints="1"/>
          </p:cNvSpPr>
          <p:nvPr/>
        </p:nvSpPr>
        <p:spPr bwMode="auto">
          <a:xfrm>
            <a:off x="5041900" y="560388"/>
            <a:ext cx="517525" cy="809625"/>
          </a:xfrm>
          <a:custGeom>
            <a:avLst/>
            <a:gdLst>
              <a:gd name="T0" fmla="*/ 0 w 265"/>
              <a:gd name="T1" fmla="*/ 2147483647 h 417"/>
              <a:gd name="T2" fmla="*/ 2147483647 w 265"/>
              <a:gd name="T3" fmla="*/ 2147483647 h 417"/>
              <a:gd name="T4" fmla="*/ 2147483647 w 265"/>
              <a:gd name="T5" fmla="*/ 2147483647 h 417"/>
              <a:gd name="T6" fmla="*/ 2147483647 w 265"/>
              <a:gd name="T7" fmla="*/ 0 h 417"/>
              <a:gd name="T8" fmla="*/ 2147483647 w 265"/>
              <a:gd name="T9" fmla="*/ 2147483647 h 417"/>
              <a:gd name="T10" fmla="*/ 2147483647 w 265"/>
              <a:gd name="T11" fmla="*/ 2147483647 h 417"/>
              <a:gd name="T12" fmla="*/ 2147483647 w 265"/>
              <a:gd name="T13" fmla="*/ 2147483647 h 417"/>
              <a:gd name="T14" fmla="*/ 2147483647 w 265"/>
              <a:gd name="T15" fmla="*/ 2147483647 h 417"/>
              <a:gd name="T16" fmla="*/ 2147483647 w 265"/>
              <a:gd name="T17" fmla="*/ 2147483647 h 417"/>
              <a:gd name="T18" fmla="*/ 2147483647 w 265"/>
              <a:gd name="T19" fmla="*/ 2147483647 h 417"/>
              <a:gd name="T20" fmla="*/ 2147483647 w 265"/>
              <a:gd name="T21" fmla="*/ 2147483647 h 417"/>
              <a:gd name="T22" fmla="*/ 2147483647 w 265"/>
              <a:gd name="T23" fmla="*/ 2147483647 h 417"/>
              <a:gd name="T24" fmla="*/ 2147483647 w 265"/>
              <a:gd name="T25" fmla="*/ 2147483647 h 417"/>
              <a:gd name="T26" fmla="*/ 2147483647 w 265"/>
              <a:gd name="T27" fmla="*/ 2147483647 h 417"/>
              <a:gd name="T28" fmla="*/ 2147483647 w 265"/>
              <a:gd name="T29" fmla="*/ 2147483647 h 417"/>
              <a:gd name="T30" fmla="*/ 2147483647 w 265"/>
              <a:gd name="T31" fmla="*/ 2147483647 h 417"/>
              <a:gd name="T32" fmla="*/ 2147483647 w 265"/>
              <a:gd name="T33" fmla="*/ 2147483647 h 417"/>
              <a:gd name="T34" fmla="*/ 2147483647 w 265"/>
              <a:gd name="T35" fmla="*/ 2147483647 h 417"/>
              <a:gd name="T36" fmla="*/ 2147483647 w 265"/>
              <a:gd name="T37" fmla="*/ 2147483647 h 417"/>
              <a:gd name="T38" fmla="*/ 2147483647 w 265"/>
              <a:gd name="T39" fmla="*/ 2147483647 h 417"/>
              <a:gd name="T40" fmla="*/ 2147483647 w 265"/>
              <a:gd name="T41" fmla="*/ 2147483647 h 417"/>
              <a:gd name="T42" fmla="*/ 2147483647 w 265"/>
              <a:gd name="T43" fmla="*/ 2147483647 h 417"/>
              <a:gd name="T44" fmla="*/ 2147483647 w 265"/>
              <a:gd name="T45" fmla="*/ 2147483647 h 417"/>
              <a:gd name="T46" fmla="*/ 2147483647 w 265"/>
              <a:gd name="T47" fmla="*/ 2147483647 h 417"/>
              <a:gd name="T48" fmla="*/ 2147483647 w 265"/>
              <a:gd name="T49" fmla="*/ 2147483647 h 417"/>
              <a:gd name="T50" fmla="*/ 2147483647 w 265"/>
              <a:gd name="T51" fmla="*/ 2147483647 h 417"/>
              <a:gd name="T52" fmla="*/ 2147483647 w 265"/>
              <a:gd name="T53" fmla="*/ 2147483647 h 417"/>
              <a:gd name="T54" fmla="*/ 2147483647 w 265"/>
              <a:gd name="T55" fmla="*/ 2147483647 h 417"/>
              <a:gd name="T56" fmla="*/ 2147483647 w 265"/>
              <a:gd name="T57" fmla="*/ 2147483647 h 417"/>
              <a:gd name="T58" fmla="*/ 2147483647 w 265"/>
              <a:gd name="T59" fmla="*/ 2147483647 h 417"/>
              <a:gd name="T60" fmla="*/ 2147483647 w 265"/>
              <a:gd name="T61" fmla="*/ 2147483647 h 417"/>
              <a:gd name="T62" fmla="*/ 2147483647 w 265"/>
              <a:gd name="T63" fmla="*/ 2147483647 h 417"/>
              <a:gd name="T64" fmla="*/ 2147483647 w 265"/>
              <a:gd name="T65" fmla="*/ 2147483647 h 417"/>
              <a:gd name="T66" fmla="*/ 2147483647 w 265"/>
              <a:gd name="T67" fmla="*/ 2147483647 h 417"/>
              <a:gd name="T68" fmla="*/ 2147483647 w 265"/>
              <a:gd name="T69" fmla="*/ 2147483647 h 417"/>
              <a:gd name="T70" fmla="*/ 2147483647 w 265"/>
              <a:gd name="T71" fmla="*/ 2147483647 h 417"/>
              <a:gd name="T72" fmla="*/ 2147483647 w 265"/>
              <a:gd name="T73" fmla="*/ 2147483647 h 417"/>
              <a:gd name="T74" fmla="*/ 2147483647 w 265"/>
              <a:gd name="T75" fmla="*/ 2147483647 h 417"/>
              <a:gd name="T76" fmla="*/ 2147483647 w 265"/>
              <a:gd name="T77" fmla="*/ 2147483647 h 417"/>
              <a:gd name="T78" fmla="*/ 2147483647 w 265"/>
              <a:gd name="T79" fmla="*/ 2147483647 h 417"/>
              <a:gd name="T80" fmla="*/ 2147483647 w 265"/>
              <a:gd name="T81" fmla="*/ 2147483647 h 417"/>
              <a:gd name="T82" fmla="*/ 2147483647 w 265"/>
              <a:gd name="T83" fmla="*/ 2147483647 h 417"/>
              <a:gd name="T84" fmla="*/ 2147483647 w 265"/>
              <a:gd name="T85" fmla="*/ 2147483647 h 417"/>
              <a:gd name="T86" fmla="*/ 2147483647 w 265"/>
              <a:gd name="T87" fmla="*/ 2147483647 h 417"/>
              <a:gd name="T88" fmla="*/ 2147483647 w 265"/>
              <a:gd name="T89" fmla="*/ 2147483647 h 417"/>
              <a:gd name="T90" fmla="*/ 2147483647 w 265"/>
              <a:gd name="T91" fmla="*/ 2147483647 h 417"/>
              <a:gd name="T92" fmla="*/ 2147483647 w 265"/>
              <a:gd name="T93" fmla="*/ 2147483647 h 417"/>
              <a:gd name="T94" fmla="*/ 2147483647 w 265"/>
              <a:gd name="T95" fmla="*/ 2147483647 h 417"/>
              <a:gd name="T96" fmla="*/ 2147483647 w 265"/>
              <a:gd name="T97" fmla="*/ 2147483647 h 417"/>
              <a:gd name="T98" fmla="*/ 2147483647 w 265"/>
              <a:gd name="T99" fmla="*/ 2147483647 h 417"/>
              <a:gd name="T100" fmla="*/ 2147483647 w 265"/>
              <a:gd name="T101" fmla="*/ 2147483647 h 417"/>
              <a:gd name="T102" fmla="*/ 2147483647 w 265"/>
              <a:gd name="T103" fmla="*/ 2147483647 h 417"/>
              <a:gd name="T104" fmla="*/ 2147483647 w 265"/>
              <a:gd name="T105" fmla="*/ 2147483647 h 417"/>
              <a:gd name="T106" fmla="*/ 2147483647 w 265"/>
              <a:gd name="T107" fmla="*/ 2147483647 h 41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5"/>
              <a:gd name="T163" fmla="*/ 0 h 417"/>
              <a:gd name="T164" fmla="*/ 265 w 265"/>
              <a:gd name="T165" fmla="*/ 417 h 41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5" h="417">
                <a:moveTo>
                  <a:pt x="0" y="0"/>
                </a:moveTo>
                <a:lnTo>
                  <a:pt x="0" y="417"/>
                </a:lnTo>
                <a:lnTo>
                  <a:pt x="98" y="417"/>
                </a:lnTo>
                <a:lnTo>
                  <a:pt x="98" y="367"/>
                </a:lnTo>
                <a:lnTo>
                  <a:pt x="169" y="367"/>
                </a:lnTo>
                <a:lnTo>
                  <a:pt x="169" y="417"/>
                </a:lnTo>
                <a:lnTo>
                  <a:pt x="265" y="417"/>
                </a:lnTo>
                <a:lnTo>
                  <a:pt x="265" y="0"/>
                </a:lnTo>
                <a:lnTo>
                  <a:pt x="0" y="0"/>
                </a:lnTo>
                <a:close/>
                <a:moveTo>
                  <a:pt x="63" y="285"/>
                </a:moveTo>
                <a:lnTo>
                  <a:pt x="38" y="285"/>
                </a:lnTo>
                <a:lnTo>
                  <a:pt x="38" y="245"/>
                </a:lnTo>
                <a:lnTo>
                  <a:pt x="63" y="245"/>
                </a:lnTo>
                <a:lnTo>
                  <a:pt x="63" y="285"/>
                </a:lnTo>
                <a:close/>
                <a:moveTo>
                  <a:pt x="63" y="230"/>
                </a:moveTo>
                <a:lnTo>
                  <a:pt x="38" y="230"/>
                </a:lnTo>
                <a:lnTo>
                  <a:pt x="38" y="190"/>
                </a:lnTo>
                <a:lnTo>
                  <a:pt x="63" y="190"/>
                </a:lnTo>
                <a:lnTo>
                  <a:pt x="63" y="230"/>
                </a:lnTo>
                <a:close/>
                <a:moveTo>
                  <a:pt x="63" y="175"/>
                </a:moveTo>
                <a:lnTo>
                  <a:pt x="38" y="175"/>
                </a:lnTo>
                <a:lnTo>
                  <a:pt x="38" y="136"/>
                </a:lnTo>
                <a:lnTo>
                  <a:pt x="63" y="136"/>
                </a:lnTo>
                <a:lnTo>
                  <a:pt x="63" y="175"/>
                </a:lnTo>
                <a:close/>
                <a:moveTo>
                  <a:pt x="63" y="120"/>
                </a:moveTo>
                <a:lnTo>
                  <a:pt x="38" y="120"/>
                </a:lnTo>
                <a:lnTo>
                  <a:pt x="38" y="81"/>
                </a:lnTo>
                <a:lnTo>
                  <a:pt x="63" y="81"/>
                </a:lnTo>
                <a:lnTo>
                  <a:pt x="63" y="120"/>
                </a:lnTo>
                <a:close/>
                <a:moveTo>
                  <a:pt x="63" y="65"/>
                </a:moveTo>
                <a:lnTo>
                  <a:pt x="38" y="65"/>
                </a:lnTo>
                <a:lnTo>
                  <a:pt x="38" y="26"/>
                </a:lnTo>
                <a:lnTo>
                  <a:pt x="63" y="26"/>
                </a:lnTo>
                <a:lnTo>
                  <a:pt x="63" y="65"/>
                </a:lnTo>
                <a:close/>
                <a:moveTo>
                  <a:pt x="119" y="285"/>
                </a:moveTo>
                <a:lnTo>
                  <a:pt x="94" y="285"/>
                </a:lnTo>
                <a:lnTo>
                  <a:pt x="94" y="245"/>
                </a:lnTo>
                <a:lnTo>
                  <a:pt x="119" y="245"/>
                </a:lnTo>
                <a:lnTo>
                  <a:pt x="119" y="285"/>
                </a:lnTo>
                <a:close/>
                <a:moveTo>
                  <a:pt x="119" y="230"/>
                </a:moveTo>
                <a:lnTo>
                  <a:pt x="94" y="230"/>
                </a:lnTo>
                <a:lnTo>
                  <a:pt x="94" y="190"/>
                </a:lnTo>
                <a:lnTo>
                  <a:pt x="119" y="190"/>
                </a:lnTo>
                <a:lnTo>
                  <a:pt x="119" y="230"/>
                </a:lnTo>
                <a:close/>
                <a:moveTo>
                  <a:pt x="119" y="175"/>
                </a:moveTo>
                <a:lnTo>
                  <a:pt x="94" y="175"/>
                </a:lnTo>
                <a:lnTo>
                  <a:pt x="94" y="136"/>
                </a:lnTo>
                <a:lnTo>
                  <a:pt x="119" y="136"/>
                </a:lnTo>
                <a:lnTo>
                  <a:pt x="119" y="175"/>
                </a:lnTo>
                <a:close/>
                <a:moveTo>
                  <a:pt x="119" y="120"/>
                </a:moveTo>
                <a:lnTo>
                  <a:pt x="94" y="120"/>
                </a:lnTo>
                <a:lnTo>
                  <a:pt x="94" y="81"/>
                </a:lnTo>
                <a:lnTo>
                  <a:pt x="119" y="81"/>
                </a:lnTo>
                <a:lnTo>
                  <a:pt x="119" y="120"/>
                </a:lnTo>
                <a:close/>
                <a:moveTo>
                  <a:pt x="119" y="65"/>
                </a:moveTo>
                <a:lnTo>
                  <a:pt x="94" y="65"/>
                </a:lnTo>
                <a:lnTo>
                  <a:pt x="94" y="26"/>
                </a:lnTo>
                <a:lnTo>
                  <a:pt x="119" y="26"/>
                </a:lnTo>
                <a:lnTo>
                  <a:pt x="119" y="65"/>
                </a:lnTo>
                <a:close/>
                <a:moveTo>
                  <a:pt x="175" y="285"/>
                </a:moveTo>
                <a:lnTo>
                  <a:pt x="150" y="285"/>
                </a:lnTo>
                <a:lnTo>
                  <a:pt x="150" y="245"/>
                </a:lnTo>
                <a:lnTo>
                  <a:pt x="175" y="245"/>
                </a:lnTo>
                <a:lnTo>
                  <a:pt x="175" y="285"/>
                </a:lnTo>
                <a:close/>
                <a:moveTo>
                  <a:pt x="175" y="230"/>
                </a:moveTo>
                <a:lnTo>
                  <a:pt x="150" y="230"/>
                </a:lnTo>
                <a:lnTo>
                  <a:pt x="150" y="190"/>
                </a:lnTo>
                <a:lnTo>
                  <a:pt x="175" y="190"/>
                </a:lnTo>
                <a:lnTo>
                  <a:pt x="175" y="230"/>
                </a:lnTo>
                <a:close/>
                <a:moveTo>
                  <a:pt x="175" y="175"/>
                </a:moveTo>
                <a:lnTo>
                  <a:pt x="150" y="175"/>
                </a:lnTo>
                <a:lnTo>
                  <a:pt x="150" y="136"/>
                </a:lnTo>
                <a:lnTo>
                  <a:pt x="175" y="136"/>
                </a:lnTo>
                <a:lnTo>
                  <a:pt x="175" y="175"/>
                </a:lnTo>
                <a:close/>
                <a:moveTo>
                  <a:pt x="175" y="120"/>
                </a:moveTo>
                <a:lnTo>
                  <a:pt x="150" y="120"/>
                </a:lnTo>
                <a:lnTo>
                  <a:pt x="150" y="81"/>
                </a:lnTo>
                <a:lnTo>
                  <a:pt x="175" y="81"/>
                </a:lnTo>
                <a:lnTo>
                  <a:pt x="175" y="120"/>
                </a:lnTo>
                <a:close/>
                <a:moveTo>
                  <a:pt x="175" y="65"/>
                </a:moveTo>
                <a:lnTo>
                  <a:pt x="150" y="65"/>
                </a:lnTo>
                <a:lnTo>
                  <a:pt x="150" y="26"/>
                </a:lnTo>
                <a:lnTo>
                  <a:pt x="175" y="26"/>
                </a:lnTo>
                <a:lnTo>
                  <a:pt x="175" y="65"/>
                </a:lnTo>
                <a:close/>
                <a:moveTo>
                  <a:pt x="231" y="285"/>
                </a:moveTo>
                <a:lnTo>
                  <a:pt x="206" y="285"/>
                </a:lnTo>
                <a:lnTo>
                  <a:pt x="206" y="245"/>
                </a:lnTo>
                <a:lnTo>
                  <a:pt x="231" y="245"/>
                </a:lnTo>
                <a:lnTo>
                  <a:pt x="231" y="285"/>
                </a:lnTo>
                <a:close/>
                <a:moveTo>
                  <a:pt x="231" y="230"/>
                </a:moveTo>
                <a:lnTo>
                  <a:pt x="206" y="230"/>
                </a:lnTo>
                <a:lnTo>
                  <a:pt x="206" y="190"/>
                </a:lnTo>
                <a:lnTo>
                  <a:pt x="231" y="190"/>
                </a:lnTo>
                <a:lnTo>
                  <a:pt x="231" y="230"/>
                </a:lnTo>
                <a:close/>
                <a:moveTo>
                  <a:pt x="231" y="175"/>
                </a:moveTo>
                <a:lnTo>
                  <a:pt x="206" y="175"/>
                </a:lnTo>
                <a:lnTo>
                  <a:pt x="206" y="136"/>
                </a:lnTo>
                <a:lnTo>
                  <a:pt x="231" y="136"/>
                </a:lnTo>
                <a:lnTo>
                  <a:pt x="231" y="175"/>
                </a:lnTo>
                <a:close/>
                <a:moveTo>
                  <a:pt x="231" y="120"/>
                </a:moveTo>
                <a:lnTo>
                  <a:pt x="206" y="120"/>
                </a:lnTo>
                <a:lnTo>
                  <a:pt x="206" y="81"/>
                </a:lnTo>
                <a:lnTo>
                  <a:pt x="231" y="81"/>
                </a:lnTo>
                <a:lnTo>
                  <a:pt x="231" y="120"/>
                </a:lnTo>
                <a:close/>
                <a:moveTo>
                  <a:pt x="231" y="65"/>
                </a:moveTo>
                <a:lnTo>
                  <a:pt x="206" y="65"/>
                </a:lnTo>
                <a:lnTo>
                  <a:pt x="206" y="26"/>
                </a:lnTo>
                <a:lnTo>
                  <a:pt x="231" y="26"/>
                </a:lnTo>
                <a:lnTo>
                  <a:pt x="231" y="65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977" name="Picture 9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1638" y="2628900"/>
            <a:ext cx="946150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9978" name="Group 94"/>
          <p:cNvGrpSpPr>
            <a:grpSpLocks/>
          </p:cNvGrpSpPr>
          <p:nvPr/>
        </p:nvGrpSpPr>
        <p:grpSpPr bwMode="auto">
          <a:xfrm>
            <a:off x="7564438" y="2590800"/>
            <a:ext cx="641350" cy="896938"/>
            <a:chOff x="4293" y="3360"/>
            <a:chExt cx="404" cy="565"/>
          </a:xfrm>
        </p:grpSpPr>
        <p:sp>
          <p:nvSpPr>
            <p:cNvPr id="40006" name="Freeform 95"/>
            <p:cNvSpPr>
              <a:spLocks noEditPoints="1"/>
            </p:cNvSpPr>
            <p:nvPr/>
          </p:nvSpPr>
          <p:spPr bwMode="auto">
            <a:xfrm>
              <a:off x="4293" y="3569"/>
              <a:ext cx="404" cy="356"/>
            </a:xfrm>
            <a:custGeom>
              <a:avLst/>
              <a:gdLst>
                <a:gd name="T0" fmla="*/ 2147483647 w 107"/>
                <a:gd name="T1" fmla="*/ 2147483647 h 94"/>
                <a:gd name="T2" fmla="*/ 2147483647 w 107"/>
                <a:gd name="T3" fmla="*/ 2147483647 h 94"/>
                <a:gd name="T4" fmla="*/ 2147483647 w 107"/>
                <a:gd name="T5" fmla="*/ 2147483647 h 94"/>
                <a:gd name="T6" fmla="*/ 2147483647 w 107"/>
                <a:gd name="T7" fmla="*/ 2147483647 h 94"/>
                <a:gd name="T8" fmla="*/ 2147483647 w 107"/>
                <a:gd name="T9" fmla="*/ 2147483647 h 94"/>
                <a:gd name="T10" fmla="*/ 2147483647 w 107"/>
                <a:gd name="T11" fmla="*/ 2147483647 h 94"/>
                <a:gd name="T12" fmla="*/ 2147483647 w 107"/>
                <a:gd name="T13" fmla="*/ 2147483647 h 94"/>
                <a:gd name="T14" fmla="*/ 2147483647 w 107"/>
                <a:gd name="T15" fmla="*/ 2147483647 h 94"/>
                <a:gd name="T16" fmla="*/ 0 w 107"/>
                <a:gd name="T17" fmla="*/ 2147483647 h 94"/>
                <a:gd name="T18" fmla="*/ 0 w 107"/>
                <a:gd name="T19" fmla="*/ 2147483647 h 94"/>
                <a:gd name="T20" fmla="*/ 2147483647 w 107"/>
                <a:gd name="T21" fmla="*/ 2147483647 h 94"/>
                <a:gd name="T22" fmla="*/ 2147483647 w 107"/>
                <a:gd name="T23" fmla="*/ 2147483647 h 94"/>
                <a:gd name="T24" fmla="*/ 2147483647 w 107"/>
                <a:gd name="T25" fmla="*/ 2147483647 h 94"/>
                <a:gd name="T26" fmla="*/ 2147483647 w 107"/>
                <a:gd name="T27" fmla="*/ 0 h 94"/>
                <a:gd name="T28" fmla="*/ 2147483647 w 107"/>
                <a:gd name="T29" fmla="*/ 0 h 94"/>
                <a:gd name="T30" fmla="*/ 2147483647 w 107"/>
                <a:gd name="T31" fmla="*/ 0 h 94"/>
                <a:gd name="T32" fmla="*/ 2147483647 w 107"/>
                <a:gd name="T33" fmla="*/ 0 h 94"/>
                <a:gd name="T34" fmla="*/ 2147483647 w 107"/>
                <a:gd name="T35" fmla="*/ 2147483647 h 94"/>
                <a:gd name="T36" fmla="*/ 2147483647 w 107"/>
                <a:gd name="T37" fmla="*/ 2147483647 h 94"/>
                <a:gd name="T38" fmla="*/ 2147483647 w 107"/>
                <a:gd name="T39" fmla="*/ 2147483647 h 94"/>
                <a:gd name="T40" fmla="*/ 2147483647 w 107"/>
                <a:gd name="T41" fmla="*/ 2147483647 h 94"/>
                <a:gd name="T42" fmla="*/ 2147483647 w 107"/>
                <a:gd name="T43" fmla="*/ 2147483647 h 94"/>
                <a:gd name="T44" fmla="*/ 2147483647 w 107"/>
                <a:gd name="T45" fmla="*/ 2147483647 h 94"/>
                <a:gd name="T46" fmla="*/ 2147483647 w 107"/>
                <a:gd name="T47" fmla="*/ 2147483647 h 94"/>
                <a:gd name="T48" fmla="*/ 2147483647 w 107"/>
                <a:gd name="T49" fmla="*/ 2147483647 h 94"/>
                <a:gd name="T50" fmla="*/ 2147483647 w 107"/>
                <a:gd name="T51" fmla="*/ 2147483647 h 94"/>
                <a:gd name="T52" fmla="*/ 2147483647 w 107"/>
                <a:gd name="T53" fmla="*/ 2147483647 h 94"/>
                <a:gd name="T54" fmla="*/ 2147483647 w 107"/>
                <a:gd name="T55" fmla="*/ 2147483647 h 94"/>
                <a:gd name="T56" fmla="*/ 2147483647 w 107"/>
                <a:gd name="T57" fmla="*/ 2147483647 h 94"/>
                <a:gd name="T58" fmla="*/ 2147483647 w 107"/>
                <a:gd name="T59" fmla="*/ 2147483647 h 94"/>
                <a:gd name="T60" fmla="*/ 2147483647 w 107"/>
                <a:gd name="T61" fmla="*/ 2147483647 h 94"/>
                <a:gd name="T62" fmla="*/ 2147483647 w 107"/>
                <a:gd name="T63" fmla="*/ 2147483647 h 94"/>
                <a:gd name="T64" fmla="*/ 2147483647 w 107"/>
                <a:gd name="T65" fmla="*/ 2147483647 h 94"/>
                <a:gd name="T66" fmla="*/ 2147483647 w 107"/>
                <a:gd name="T67" fmla="*/ 2147483647 h 94"/>
                <a:gd name="T68" fmla="*/ 2147483647 w 107"/>
                <a:gd name="T69" fmla="*/ 2147483647 h 94"/>
                <a:gd name="T70" fmla="*/ 2147483647 w 107"/>
                <a:gd name="T71" fmla="*/ 2147483647 h 94"/>
                <a:gd name="T72" fmla="*/ 2147483647 w 107"/>
                <a:gd name="T73" fmla="*/ 2147483647 h 94"/>
                <a:gd name="T74" fmla="*/ 2147483647 w 107"/>
                <a:gd name="T75" fmla="*/ 2147483647 h 94"/>
                <a:gd name="T76" fmla="*/ 2147483647 w 107"/>
                <a:gd name="T77" fmla="*/ 2147483647 h 94"/>
                <a:gd name="T78" fmla="*/ 2147483647 w 107"/>
                <a:gd name="T79" fmla="*/ 2147483647 h 94"/>
                <a:gd name="T80" fmla="*/ 2147483647 w 107"/>
                <a:gd name="T81" fmla="*/ 2147483647 h 94"/>
                <a:gd name="T82" fmla="*/ 2147483647 w 107"/>
                <a:gd name="T83" fmla="*/ 2147483647 h 94"/>
                <a:gd name="T84" fmla="*/ 2147483647 w 107"/>
                <a:gd name="T85" fmla="*/ 2147483647 h 94"/>
                <a:gd name="T86" fmla="*/ 2147483647 w 107"/>
                <a:gd name="T87" fmla="*/ 2147483647 h 94"/>
                <a:gd name="T88" fmla="*/ 2147483647 w 107"/>
                <a:gd name="T89" fmla="*/ 2147483647 h 94"/>
                <a:gd name="T90" fmla="*/ 2147483647 w 107"/>
                <a:gd name="T91" fmla="*/ 2147483647 h 94"/>
                <a:gd name="T92" fmla="*/ 2147483647 w 107"/>
                <a:gd name="T93" fmla="*/ 2147483647 h 94"/>
                <a:gd name="T94" fmla="*/ 2147483647 w 107"/>
                <a:gd name="T95" fmla="*/ 2147483647 h 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94"/>
                <a:gd name="T146" fmla="*/ 107 w 107"/>
                <a:gd name="T147" fmla="*/ 94 h 9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94">
                  <a:moveTo>
                    <a:pt x="54" y="79"/>
                  </a:moveTo>
                  <a:cubicBezTo>
                    <a:pt x="53" y="79"/>
                    <a:pt x="53" y="79"/>
                    <a:pt x="53" y="79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92"/>
                    <a:pt x="22" y="94"/>
                    <a:pt x="20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8" y="92"/>
                    <a:pt x="8" y="90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48"/>
                    <a:pt x="5" y="42"/>
                    <a:pt x="11" y="41"/>
                  </a:cubicBezTo>
                  <a:cubicBezTo>
                    <a:pt x="14" y="31"/>
                    <a:pt x="18" y="22"/>
                    <a:pt x="2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9" y="22"/>
                    <a:pt x="93" y="31"/>
                    <a:pt x="96" y="41"/>
                  </a:cubicBezTo>
                  <a:cubicBezTo>
                    <a:pt x="103" y="42"/>
                    <a:pt x="107" y="48"/>
                    <a:pt x="107" y="55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9" y="92"/>
                    <a:pt x="98" y="94"/>
                    <a:pt x="95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5" y="94"/>
                    <a:pt x="83" y="92"/>
                    <a:pt x="83" y="9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54" y="79"/>
                    <a:pt x="54" y="79"/>
                    <a:pt x="54" y="79"/>
                  </a:cubicBezTo>
                  <a:close/>
                  <a:moveTo>
                    <a:pt x="54" y="15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1" y="23"/>
                    <a:pt x="16" y="31"/>
                    <a:pt x="15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1" y="31"/>
                    <a:pt x="86" y="23"/>
                    <a:pt x="82" y="15"/>
                  </a:cubicBezTo>
                  <a:cubicBezTo>
                    <a:pt x="54" y="15"/>
                    <a:pt x="54" y="15"/>
                    <a:pt x="54" y="15"/>
                  </a:cubicBezTo>
                  <a:close/>
                  <a:moveTo>
                    <a:pt x="93" y="46"/>
                  </a:moveTo>
                  <a:cubicBezTo>
                    <a:pt x="89" y="46"/>
                    <a:pt x="85" y="50"/>
                    <a:pt x="85" y="54"/>
                  </a:cubicBezTo>
                  <a:cubicBezTo>
                    <a:pt x="85" y="59"/>
                    <a:pt x="89" y="62"/>
                    <a:pt x="93" y="62"/>
                  </a:cubicBezTo>
                  <a:cubicBezTo>
                    <a:pt x="98" y="62"/>
                    <a:pt x="101" y="59"/>
                    <a:pt x="101" y="54"/>
                  </a:cubicBezTo>
                  <a:cubicBezTo>
                    <a:pt x="101" y="50"/>
                    <a:pt x="98" y="46"/>
                    <a:pt x="93" y="46"/>
                  </a:cubicBezTo>
                  <a:close/>
                  <a:moveTo>
                    <a:pt x="14" y="46"/>
                  </a:moveTo>
                  <a:cubicBezTo>
                    <a:pt x="18" y="46"/>
                    <a:pt x="22" y="50"/>
                    <a:pt x="22" y="54"/>
                  </a:cubicBezTo>
                  <a:cubicBezTo>
                    <a:pt x="22" y="59"/>
                    <a:pt x="18" y="62"/>
                    <a:pt x="14" y="62"/>
                  </a:cubicBezTo>
                  <a:cubicBezTo>
                    <a:pt x="9" y="62"/>
                    <a:pt x="6" y="59"/>
                    <a:pt x="6" y="54"/>
                  </a:cubicBezTo>
                  <a:cubicBezTo>
                    <a:pt x="6" y="50"/>
                    <a:pt x="9" y="46"/>
                    <a:pt x="14" y="4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07" name="Text Box 96"/>
            <p:cNvSpPr txBox="1">
              <a:spLocks noChangeArrowheads="1"/>
            </p:cNvSpPr>
            <p:nvPr/>
          </p:nvSpPr>
          <p:spPr bwMode="auto">
            <a:xfrm>
              <a:off x="4316" y="3360"/>
              <a:ext cx="104" cy="2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82124" tIns="41061" rIns="82124" bIns="41061">
              <a:spAutoFit/>
            </a:bodyPr>
            <a:lstStyle/>
            <a:p>
              <a:pPr defTabSz="814388"/>
              <a:endParaRPr lang="en-US" b="1"/>
            </a:p>
          </p:txBody>
        </p:sp>
      </p:grpSp>
      <p:sp>
        <p:nvSpPr>
          <p:cNvPr id="39979" name="Freeform 97"/>
          <p:cNvSpPr>
            <a:spLocks noEditPoints="1"/>
          </p:cNvSpPr>
          <p:nvPr/>
        </p:nvSpPr>
        <p:spPr bwMode="auto">
          <a:xfrm>
            <a:off x="7446963" y="944563"/>
            <a:ext cx="1012825" cy="466725"/>
          </a:xfrm>
          <a:custGeom>
            <a:avLst/>
            <a:gdLst>
              <a:gd name="T0" fmla="*/ 2147483647 w 326"/>
              <a:gd name="T1" fmla="*/ 2147483647 h 149"/>
              <a:gd name="T2" fmla="*/ 2147483647 w 326"/>
              <a:gd name="T3" fmla="*/ 2147483647 h 149"/>
              <a:gd name="T4" fmla="*/ 2147483647 w 326"/>
              <a:gd name="T5" fmla="*/ 2147483647 h 149"/>
              <a:gd name="T6" fmla="*/ 2147483647 w 326"/>
              <a:gd name="T7" fmla="*/ 2147483647 h 149"/>
              <a:gd name="T8" fmla="*/ 2147483647 w 326"/>
              <a:gd name="T9" fmla="*/ 2147483647 h 149"/>
              <a:gd name="T10" fmla="*/ 2147483647 w 326"/>
              <a:gd name="T11" fmla="*/ 2147483647 h 149"/>
              <a:gd name="T12" fmla="*/ 2147483647 w 326"/>
              <a:gd name="T13" fmla="*/ 2147483647 h 149"/>
              <a:gd name="T14" fmla="*/ 2147483647 w 326"/>
              <a:gd name="T15" fmla="*/ 2147483647 h 149"/>
              <a:gd name="T16" fmla="*/ 0 w 326"/>
              <a:gd name="T17" fmla="*/ 2147483647 h 149"/>
              <a:gd name="T18" fmla="*/ 2147483647 w 326"/>
              <a:gd name="T19" fmla="*/ 2147483647 h 149"/>
              <a:gd name="T20" fmla="*/ 2147483647 w 326"/>
              <a:gd name="T21" fmla="*/ 2147483647 h 149"/>
              <a:gd name="T22" fmla="*/ 2147483647 w 326"/>
              <a:gd name="T23" fmla="*/ 0 h 149"/>
              <a:gd name="T24" fmla="*/ 2147483647 w 326"/>
              <a:gd name="T25" fmla="*/ 0 h 149"/>
              <a:gd name="T26" fmla="*/ 2147483647 w 326"/>
              <a:gd name="T27" fmla="*/ 2147483647 h 149"/>
              <a:gd name="T28" fmla="*/ 2147483647 w 326"/>
              <a:gd name="T29" fmla="*/ 2147483647 h 149"/>
              <a:gd name="T30" fmla="*/ 2147483647 w 326"/>
              <a:gd name="T31" fmla="*/ 2147483647 h 149"/>
              <a:gd name="T32" fmla="*/ 2147483647 w 326"/>
              <a:gd name="T33" fmla="*/ 2147483647 h 149"/>
              <a:gd name="T34" fmla="*/ 2147483647 w 326"/>
              <a:gd name="T35" fmla="*/ 2147483647 h 149"/>
              <a:gd name="T36" fmla="*/ 2147483647 w 326"/>
              <a:gd name="T37" fmla="*/ 2147483647 h 149"/>
              <a:gd name="T38" fmla="*/ 2147483647 w 326"/>
              <a:gd name="T39" fmla="*/ 2147483647 h 149"/>
              <a:gd name="T40" fmla="*/ 2147483647 w 326"/>
              <a:gd name="T41" fmla="*/ 2147483647 h 149"/>
              <a:gd name="T42" fmla="*/ 2147483647 w 326"/>
              <a:gd name="T43" fmla="*/ 2147483647 h 149"/>
              <a:gd name="T44" fmla="*/ 2147483647 w 326"/>
              <a:gd name="T45" fmla="*/ 2147483647 h 149"/>
              <a:gd name="T46" fmla="*/ 2147483647 w 326"/>
              <a:gd name="T47" fmla="*/ 2147483647 h 149"/>
              <a:gd name="T48" fmla="*/ 2147483647 w 326"/>
              <a:gd name="T49" fmla="*/ 2147483647 h 149"/>
              <a:gd name="T50" fmla="*/ 2147483647 w 326"/>
              <a:gd name="T51" fmla="*/ 2147483647 h 149"/>
              <a:gd name="T52" fmla="*/ 2147483647 w 326"/>
              <a:gd name="T53" fmla="*/ 2147483647 h 149"/>
              <a:gd name="T54" fmla="*/ 2147483647 w 326"/>
              <a:gd name="T55" fmla="*/ 2147483647 h 149"/>
              <a:gd name="T56" fmla="*/ 2147483647 w 326"/>
              <a:gd name="T57" fmla="*/ 2147483647 h 149"/>
              <a:gd name="T58" fmla="*/ 2147483647 w 326"/>
              <a:gd name="T59" fmla="*/ 2147483647 h 14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26"/>
              <a:gd name="T91" fmla="*/ 0 h 149"/>
              <a:gd name="T92" fmla="*/ 326 w 326"/>
              <a:gd name="T93" fmla="*/ 149 h 14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26" h="149">
                <a:moveTo>
                  <a:pt x="304" y="83"/>
                </a:moveTo>
                <a:lnTo>
                  <a:pt x="304" y="149"/>
                </a:lnTo>
                <a:lnTo>
                  <a:pt x="111" y="149"/>
                </a:lnTo>
                <a:lnTo>
                  <a:pt x="111" y="83"/>
                </a:lnTo>
                <a:lnTo>
                  <a:pt x="75" y="83"/>
                </a:lnTo>
                <a:lnTo>
                  <a:pt x="75" y="149"/>
                </a:lnTo>
                <a:lnTo>
                  <a:pt x="23" y="149"/>
                </a:lnTo>
                <a:lnTo>
                  <a:pt x="23" y="83"/>
                </a:lnTo>
                <a:lnTo>
                  <a:pt x="0" y="83"/>
                </a:lnTo>
                <a:lnTo>
                  <a:pt x="66" y="12"/>
                </a:lnTo>
                <a:lnTo>
                  <a:pt x="85" y="12"/>
                </a:lnTo>
                <a:lnTo>
                  <a:pt x="85" y="0"/>
                </a:lnTo>
                <a:lnTo>
                  <a:pt x="111" y="0"/>
                </a:lnTo>
                <a:lnTo>
                  <a:pt x="111" y="12"/>
                </a:lnTo>
                <a:lnTo>
                  <a:pt x="276" y="12"/>
                </a:lnTo>
                <a:lnTo>
                  <a:pt x="326" y="83"/>
                </a:lnTo>
                <a:lnTo>
                  <a:pt x="304" y="83"/>
                </a:lnTo>
                <a:close/>
                <a:moveTo>
                  <a:pt x="224" y="83"/>
                </a:moveTo>
                <a:lnTo>
                  <a:pt x="271" y="83"/>
                </a:lnTo>
                <a:lnTo>
                  <a:pt x="271" y="109"/>
                </a:lnTo>
                <a:lnTo>
                  <a:pt x="224" y="109"/>
                </a:lnTo>
                <a:lnTo>
                  <a:pt x="224" y="83"/>
                </a:lnTo>
                <a:close/>
                <a:moveTo>
                  <a:pt x="144" y="83"/>
                </a:moveTo>
                <a:lnTo>
                  <a:pt x="191" y="83"/>
                </a:lnTo>
                <a:lnTo>
                  <a:pt x="191" y="109"/>
                </a:lnTo>
                <a:lnTo>
                  <a:pt x="144" y="109"/>
                </a:lnTo>
                <a:lnTo>
                  <a:pt x="144" y="83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" name="Group 121"/>
          <p:cNvGrpSpPr>
            <a:grpSpLocks/>
          </p:cNvGrpSpPr>
          <p:nvPr/>
        </p:nvGrpSpPr>
        <p:grpSpPr bwMode="auto">
          <a:xfrm>
            <a:off x="0" y="3948113"/>
            <a:ext cx="9144000" cy="573087"/>
            <a:chOff x="0" y="4070"/>
            <a:chExt cx="5760" cy="361"/>
          </a:xfrm>
        </p:grpSpPr>
        <p:sp>
          <p:nvSpPr>
            <p:cNvPr id="40004" name="Rectangle 105"/>
            <p:cNvSpPr>
              <a:spLocks noChangeArrowheads="1"/>
            </p:cNvSpPr>
            <p:nvPr/>
          </p:nvSpPr>
          <p:spPr bwMode="auto">
            <a:xfrm>
              <a:off x="0" y="4070"/>
              <a:ext cx="5760" cy="361"/>
            </a:xfrm>
            <a:prstGeom prst="rect">
              <a:avLst/>
            </a:prstGeom>
            <a:solidFill>
              <a:srgbClr val="00000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sp>
          <p:nvSpPr>
            <p:cNvPr id="40005" name="Text Box 103"/>
            <p:cNvSpPr txBox="1">
              <a:spLocks noChangeArrowheads="1"/>
            </p:cNvSpPr>
            <p:nvPr/>
          </p:nvSpPr>
          <p:spPr bwMode="auto">
            <a:xfrm>
              <a:off x="144" y="4118"/>
              <a:ext cx="54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Sustainability Services Delivered by Technology</a:t>
              </a:r>
              <a:r>
                <a:rPr lang="en-US"/>
                <a:t> </a:t>
              </a:r>
            </a:p>
          </p:txBody>
        </p:sp>
      </p:grpSp>
      <p:grpSp>
        <p:nvGrpSpPr>
          <p:cNvPr id="25" name="Group 99"/>
          <p:cNvGrpSpPr>
            <a:grpSpLocks/>
          </p:cNvGrpSpPr>
          <p:nvPr/>
        </p:nvGrpSpPr>
        <p:grpSpPr bwMode="auto">
          <a:xfrm>
            <a:off x="3176588" y="5245100"/>
            <a:ext cx="2700337" cy="1444625"/>
            <a:chOff x="2001" y="3106"/>
            <a:chExt cx="1701" cy="910"/>
          </a:xfrm>
        </p:grpSpPr>
        <p:sp>
          <p:nvSpPr>
            <p:cNvPr id="40000" name="Rectangle 105"/>
            <p:cNvSpPr>
              <a:spLocks noChangeArrowheads="1"/>
            </p:cNvSpPr>
            <p:nvPr/>
          </p:nvSpPr>
          <p:spPr bwMode="auto">
            <a:xfrm>
              <a:off x="2001" y="3106"/>
              <a:ext cx="1701" cy="910"/>
            </a:xfrm>
            <a:prstGeom prst="rect">
              <a:avLst/>
            </a:prstGeom>
            <a:solidFill>
              <a:schemeClr val="accent1">
                <a:alpha val="70195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grpSp>
          <p:nvGrpSpPr>
            <p:cNvPr id="40001" name="Group 101"/>
            <p:cNvGrpSpPr>
              <a:grpSpLocks/>
            </p:cNvGrpSpPr>
            <p:nvPr/>
          </p:nvGrpSpPr>
          <p:grpSpPr bwMode="auto">
            <a:xfrm>
              <a:off x="2012" y="3192"/>
              <a:ext cx="1680" cy="744"/>
              <a:chOff x="2012" y="3204"/>
              <a:chExt cx="1680" cy="744"/>
            </a:xfrm>
          </p:grpSpPr>
          <p:sp>
            <p:nvSpPr>
              <p:cNvPr id="40002" name="Text Box 14"/>
              <p:cNvSpPr txBox="1">
                <a:spLocks noChangeArrowheads="1"/>
              </p:cNvSpPr>
              <p:nvPr/>
            </p:nvSpPr>
            <p:spPr bwMode="auto">
              <a:xfrm>
                <a:off x="2012" y="3521"/>
                <a:ext cx="1680" cy="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buFont typeface="Wingdings" pitchFamily="2" charset="2"/>
                  <a:buNone/>
                </a:pPr>
                <a:r>
                  <a:rPr lang="en-US" sz="2000"/>
                  <a:t>Protecting the world</a:t>
                </a:r>
                <a:br>
                  <a:rPr lang="en-US" sz="2000"/>
                </a:br>
                <a:r>
                  <a:rPr lang="en-US" sz="2000"/>
                  <a:t>for future generations</a:t>
                </a:r>
              </a:p>
            </p:txBody>
          </p:sp>
          <p:sp>
            <p:nvSpPr>
              <p:cNvPr id="40003" name="TextBox 131"/>
              <p:cNvSpPr txBox="1">
                <a:spLocks noChangeArrowheads="1"/>
              </p:cNvSpPr>
              <p:nvPr/>
            </p:nvSpPr>
            <p:spPr bwMode="auto">
              <a:xfrm>
                <a:off x="2012" y="3204"/>
                <a:ext cx="167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 b="1"/>
                  <a:t>Environmental</a:t>
                </a:r>
              </a:p>
            </p:txBody>
          </p:sp>
        </p:grpSp>
      </p:grpSp>
      <p:grpSp>
        <p:nvGrpSpPr>
          <p:cNvPr id="27" name="Group 104"/>
          <p:cNvGrpSpPr>
            <a:grpSpLocks/>
          </p:cNvGrpSpPr>
          <p:nvPr/>
        </p:nvGrpSpPr>
        <p:grpSpPr bwMode="auto">
          <a:xfrm>
            <a:off x="268288" y="5245100"/>
            <a:ext cx="2697162" cy="1444625"/>
            <a:chOff x="169" y="3106"/>
            <a:chExt cx="1699" cy="910"/>
          </a:xfrm>
        </p:grpSpPr>
        <p:sp>
          <p:nvSpPr>
            <p:cNvPr id="39996" name="Rectangle 105"/>
            <p:cNvSpPr>
              <a:spLocks noChangeArrowheads="1"/>
            </p:cNvSpPr>
            <p:nvPr/>
          </p:nvSpPr>
          <p:spPr bwMode="auto">
            <a:xfrm>
              <a:off x="169" y="3106"/>
              <a:ext cx="1699" cy="910"/>
            </a:xfrm>
            <a:prstGeom prst="rect">
              <a:avLst/>
            </a:prstGeom>
            <a:solidFill>
              <a:schemeClr val="accent1">
                <a:alpha val="70195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grpSp>
          <p:nvGrpSpPr>
            <p:cNvPr id="39997" name="Group 106"/>
            <p:cNvGrpSpPr>
              <a:grpSpLocks/>
            </p:cNvGrpSpPr>
            <p:nvPr/>
          </p:nvGrpSpPr>
          <p:grpSpPr bwMode="auto">
            <a:xfrm>
              <a:off x="187" y="3192"/>
              <a:ext cx="1662" cy="739"/>
              <a:chOff x="187" y="3204"/>
              <a:chExt cx="1662" cy="739"/>
            </a:xfrm>
          </p:grpSpPr>
          <p:sp>
            <p:nvSpPr>
              <p:cNvPr id="39998" name="TextBox 130"/>
              <p:cNvSpPr txBox="1">
                <a:spLocks noChangeArrowheads="1"/>
              </p:cNvSpPr>
              <p:nvPr/>
            </p:nvSpPr>
            <p:spPr bwMode="auto">
              <a:xfrm>
                <a:off x="394" y="3204"/>
                <a:ext cx="124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 b="1"/>
                  <a:t>Social</a:t>
                </a:r>
              </a:p>
            </p:txBody>
          </p:sp>
          <p:sp>
            <p:nvSpPr>
              <p:cNvPr id="39999" name="Text Box 17"/>
              <p:cNvSpPr txBox="1">
                <a:spLocks noChangeArrowheads="1"/>
              </p:cNvSpPr>
              <p:nvPr/>
            </p:nvSpPr>
            <p:spPr bwMode="auto">
              <a:xfrm>
                <a:off x="187" y="3521"/>
                <a:ext cx="1662" cy="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buFont typeface="Wingdings" pitchFamily="2" charset="2"/>
                  <a:buNone/>
                </a:pPr>
                <a:r>
                  <a:rPr lang="en-US" sz="2000"/>
                  <a:t>Enhanced quality of life for citizens</a:t>
                </a:r>
              </a:p>
            </p:txBody>
          </p:sp>
        </p:grpSp>
      </p:grpSp>
      <p:grpSp>
        <p:nvGrpSpPr>
          <p:cNvPr id="29" name="Group 109"/>
          <p:cNvGrpSpPr>
            <a:grpSpLocks/>
          </p:cNvGrpSpPr>
          <p:nvPr/>
        </p:nvGrpSpPr>
        <p:grpSpPr bwMode="auto">
          <a:xfrm>
            <a:off x="6043613" y="5245100"/>
            <a:ext cx="2947987" cy="1444625"/>
            <a:chOff x="3807" y="3106"/>
            <a:chExt cx="1857" cy="910"/>
          </a:xfrm>
        </p:grpSpPr>
        <p:sp>
          <p:nvSpPr>
            <p:cNvPr id="39992" name="Rectangle 105"/>
            <p:cNvSpPr>
              <a:spLocks noChangeArrowheads="1"/>
            </p:cNvSpPr>
            <p:nvPr/>
          </p:nvSpPr>
          <p:spPr bwMode="auto">
            <a:xfrm>
              <a:off x="3837" y="3106"/>
              <a:ext cx="1798" cy="910"/>
            </a:xfrm>
            <a:prstGeom prst="rect">
              <a:avLst/>
            </a:prstGeom>
            <a:solidFill>
              <a:schemeClr val="accent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grpSp>
          <p:nvGrpSpPr>
            <p:cNvPr id="39993" name="Group 111"/>
            <p:cNvGrpSpPr>
              <a:grpSpLocks/>
            </p:cNvGrpSpPr>
            <p:nvPr/>
          </p:nvGrpSpPr>
          <p:grpSpPr bwMode="auto">
            <a:xfrm>
              <a:off x="3807" y="3192"/>
              <a:ext cx="1857" cy="732"/>
              <a:chOff x="3807" y="3204"/>
              <a:chExt cx="1857" cy="732"/>
            </a:xfrm>
          </p:grpSpPr>
          <p:sp>
            <p:nvSpPr>
              <p:cNvPr id="39994" name="Text Box 14"/>
              <p:cNvSpPr txBox="1">
                <a:spLocks noChangeArrowheads="1"/>
              </p:cNvSpPr>
              <p:nvPr/>
            </p:nvSpPr>
            <p:spPr bwMode="auto">
              <a:xfrm>
                <a:off x="3807" y="3509"/>
                <a:ext cx="1857" cy="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lnSpc>
                    <a:spcPct val="95000"/>
                  </a:lnSpc>
                  <a:spcBef>
                    <a:spcPct val="50000"/>
                  </a:spcBef>
                  <a:buClr>
                    <a:srgbClr val="FFFFFF"/>
                  </a:buClr>
                  <a:buSzPct val="100000"/>
                  <a:buFont typeface="Wingdings" pitchFamily="2" charset="2"/>
                  <a:buNone/>
                </a:pPr>
                <a:r>
                  <a:rPr lang="en-US" sz="2000"/>
                  <a:t>Continuous job and business growth</a:t>
                </a:r>
              </a:p>
            </p:txBody>
          </p:sp>
          <p:sp>
            <p:nvSpPr>
              <p:cNvPr id="39995" name="TextBox 132"/>
              <p:cNvSpPr txBox="1">
                <a:spLocks noChangeArrowheads="1"/>
              </p:cNvSpPr>
              <p:nvPr/>
            </p:nvSpPr>
            <p:spPr bwMode="auto">
              <a:xfrm>
                <a:off x="4086" y="3204"/>
                <a:ext cx="129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 b="1"/>
                  <a:t>Economic</a:t>
                </a:r>
              </a:p>
            </p:txBody>
          </p:sp>
        </p:grpSp>
      </p:grpSp>
      <p:grpSp>
        <p:nvGrpSpPr>
          <p:cNvPr id="31" name="Group 98"/>
          <p:cNvGrpSpPr>
            <a:grpSpLocks/>
          </p:cNvGrpSpPr>
          <p:nvPr/>
        </p:nvGrpSpPr>
        <p:grpSpPr bwMode="auto">
          <a:xfrm>
            <a:off x="768350" y="533400"/>
            <a:ext cx="7431088" cy="2984500"/>
            <a:chOff x="480" y="1248"/>
            <a:chExt cx="4681" cy="1440"/>
          </a:xfrm>
        </p:grpSpPr>
        <p:grpSp>
          <p:nvGrpSpPr>
            <p:cNvPr id="39988" name="Group 99"/>
            <p:cNvGrpSpPr>
              <a:grpSpLocks/>
            </p:cNvGrpSpPr>
            <p:nvPr/>
          </p:nvGrpSpPr>
          <p:grpSpPr bwMode="auto">
            <a:xfrm>
              <a:off x="480" y="1248"/>
              <a:ext cx="4681" cy="1440"/>
              <a:chOff x="480" y="1248"/>
              <a:chExt cx="4681" cy="1440"/>
            </a:xfrm>
          </p:grpSpPr>
          <p:sp>
            <p:nvSpPr>
              <p:cNvPr id="39990" name="AutoShape 100"/>
              <p:cNvSpPr>
                <a:spLocks noChangeArrowheads="1"/>
              </p:cNvSpPr>
              <p:nvPr/>
            </p:nvSpPr>
            <p:spPr bwMode="auto">
              <a:xfrm>
                <a:off x="480" y="1248"/>
                <a:ext cx="4681" cy="1440"/>
              </a:xfrm>
              <a:prstGeom prst="roundRect">
                <a:avLst>
                  <a:gd name="adj" fmla="val 50000"/>
                </a:avLst>
              </a:prstGeom>
              <a:solidFill>
                <a:srgbClr val="FFE429">
                  <a:alpha val="39999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1" name="AutoShape 101"/>
              <p:cNvSpPr>
                <a:spLocks noChangeArrowheads="1"/>
              </p:cNvSpPr>
              <p:nvPr/>
            </p:nvSpPr>
            <p:spPr bwMode="auto">
              <a:xfrm>
                <a:off x="825" y="1536"/>
                <a:ext cx="3936" cy="86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70195"/>
                </a:schemeClr>
              </a:solidFill>
              <a:ln w="28575" algn="ctr">
                <a:solidFill>
                  <a:srgbClr val="A3E5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830" name="Rectangle 102"/>
            <p:cNvSpPr>
              <a:spLocks noChangeArrowheads="1"/>
            </p:cNvSpPr>
            <p:nvPr/>
          </p:nvSpPr>
          <p:spPr bwMode="auto">
            <a:xfrm>
              <a:off x="876" y="1898"/>
              <a:ext cx="3888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lIns="82124" tIns="41061" rIns="82124" bIns="41061" anchor="b"/>
            <a:lstStyle/>
            <a:p>
              <a:pPr algn="ctr" defTabSz="81438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dirty="0">
                  <a:ln w="18415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77800" sx="102000" sy="102000" algn="ctr" rotWithShape="0">
                      <a:prstClr val="black">
                        <a:alpha val="55000"/>
                      </a:prstClr>
                    </a:outerShdw>
                  </a:effectLst>
                  <a:latin typeface="+mn-lt"/>
                </a:rPr>
                <a:t>Running a Village, City, Community, Country, the World on Networked Information</a:t>
              </a:r>
            </a:p>
          </p:txBody>
        </p:sp>
      </p:grpSp>
      <p:grpSp>
        <p:nvGrpSpPr>
          <p:cNvPr id="73729" name="Group 119"/>
          <p:cNvGrpSpPr>
            <a:grpSpLocks/>
          </p:cNvGrpSpPr>
          <p:nvPr/>
        </p:nvGrpSpPr>
        <p:grpSpPr bwMode="auto">
          <a:xfrm>
            <a:off x="268288" y="4672013"/>
            <a:ext cx="8675687" cy="573087"/>
            <a:chOff x="169" y="2943"/>
            <a:chExt cx="5465" cy="361"/>
          </a:xfrm>
        </p:grpSpPr>
        <p:sp>
          <p:nvSpPr>
            <p:cNvPr id="39986" name="Rectangle 105"/>
            <p:cNvSpPr>
              <a:spLocks noChangeArrowheads="1"/>
            </p:cNvSpPr>
            <p:nvPr/>
          </p:nvSpPr>
          <p:spPr bwMode="auto">
            <a:xfrm>
              <a:off x="169" y="2943"/>
              <a:ext cx="5465" cy="361"/>
            </a:xfrm>
            <a:prstGeom prst="rect">
              <a:avLst/>
            </a:prstGeom>
            <a:solidFill>
              <a:srgbClr val="000000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ea typeface="MS PGothic"/>
                <a:cs typeface="MS PGothic"/>
              </a:endParaRPr>
            </a:p>
          </p:txBody>
        </p:sp>
        <p:pic>
          <p:nvPicPr>
            <p:cNvPr id="39987" name="Picture 4" descr="Smart+ConnectCommunities_logo2(BLK)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10" y="2965"/>
              <a:ext cx="3983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295 -0.00486 L 0.4243 -0.09028 L 0.46528 -0.16227 L 0.42274 -0.30648 L 0.35225 -0.3088 L 0.24722 -0.25856 L 0.13906 -0.17662 L 0.01857 -0.05093 " pathEditMode="relative" rAng="0" ptsTypes="AAAAAAAA">
                                      <p:cBhvr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-15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621 0.025 L 0.17708 0.09931 L 0.25486 0.16042 L 0.45243 0.22061 L 0.5467 0.26968 L 0.65156 0.30255 L 0.66632 0.23704 L 0.66059 0.22593 L 0.46146 0.03148 L 0.3434 -0.00995 L 0.01476 -0.05162 " pathEditMode="relative" ptsTypes="AAAAAAAAA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3021 -0.01343 L 0.13507 -0.05926 L 0.24913 -0.09329 L 0.43437 -0.09977 L 0.48021 -0.01019 L 0.47118 0.12963 L 0.40226 0.20069 L 0.31962 0.17454 L 0.1934 0.16042 L 0.18594 0.16481 L -0.18698 0.25093 L -0.25174 0.17245 L -0.26563 -0.06273 L -0.2099 -0.07685 L -0.07136 -0.00463 " pathEditMode="relative" ptsTypes="AAAAAAAAAAAAAAA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2656 0.00162 L -0.35277 -0.04098 L -0.37083 0.01921 L -0.39045 0.06944 L -0.40121 0.08148 L -0.38802 0.30231 L -0.34791 0.29675 L -0.33229 0.30231 L -0.20694 0.16666 L -0.12413 0.17222 L -0.11007 0.17106 L 0.13907 0.24976 L 0.28403 0.04861 L 0.27344 0.00925 L 0.10469 0.01597 L 0.03004 -0.0213 " pathEditMode="relative" rAng="0" ptsTypes="AAAAAAAAAAAAAA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2882 3.64162E-6 L -0.23542 0.00555 L -0.24861 0.06335 L -0.23542 0.07306 L -0.19201 0.21202 L -0.25521 0.26127 L -0.62812 0.31075 L -0.6559 0.29618 L -0.63542 0.28855 L -0.5059 0.15422 L -0.51667 0.0874 L -0.66493 0.01641 L -0.64531 -0.05018 L -0.30434 -0.0044 L -0.20764 -0.01087 L -0.18646 0.00555 L 0.03906 -0.00532 " pathEditMode="relative" rAng="0" ptsTypes="AAAAAAAAAAAAAAAAA">
                                      <p:cBhvr>
                                        <p:cTn id="5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" y="13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2.08092E-6 L 0.00573 -0.15861 L -0.05816 -0.18914 L -0.16563 -0.03492 L -0.27622 -0.02729 L -0.44757 -0.08093 L -0.54584 -0.06659 L -0.55903 -0.06012 L -0.68681 0.06543 L -0.65782 0.05618 L -0.26059 0.01734 L -0.23039 -0.07538 L -0.27223 -0.18798 L -0.23039 -0.20879 L -0.02622 0.00439 L -0.03612 0.07098 " pathEditMode="relative" rAng="0" ptsTypes="AAAAAAAAAAAAAAAA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" y="-6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413 -0.01387 L 0.129 -0.16786 L 0.18976 -0.1341 L 0.18559 0.03631 L 0.14618 0.01896 L 0.13889 0.00694 L 0.06181 -0.07167 L 0.13559 -0.1778 L 0.12413 -0.21826 L -0.06441 -0.21387 L -0.16771 -0.22682 L -0.50208 -0.26728 L -0.54809 -0.1482 L -0.53489 0.07469 L -0.45677 0.0874 L -0.04548 0.03099 L -0.021 0.08764 " pathEditMode="relative" rAng="0" ptsTypes="AAAAAAAAAAAAAAAAA">
                                      <p:cBhvr>
                                        <p:cTn id="5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" y="-7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 animBg="1"/>
      <p:bldP spid="15365" grpId="0" animBg="1"/>
      <p:bldP spid="73736" grpId="0" animBg="1"/>
      <p:bldP spid="73737" grpId="0" animBg="1"/>
      <p:bldP spid="73738" grpId="0" animBg="1"/>
      <p:bldP spid="73739" grpId="0" animBg="1"/>
      <p:bldP spid="73740" grpId="0" animBg="1"/>
      <p:bldP spid="73741" grpId="0" animBg="1"/>
      <p:bldP spid="73742" grpId="0" animBg="1"/>
      <p:bldP spid="73743" grpId="0" animBg="1"/>
      <p:bldP spid="73744" grpId="0" animBg="1"/>
      <p:bldP spid="73745" grpId="0" animBg="1"/>
      <p:bldP spid="737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34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ounded Rectangle 61"/>
          <p:cNvSpPr/>
          <p:nvPr/>
        </p:nvSpPr>
        <p:spPr bwMode="auto">
          <a:xfrm>
            <a:off x="577402" y="264675"/>
            <a:ext cx="8566598" cy="7119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  <a:alpha val="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defRPr/>
            </a:pPr>
            <a:endParaRPr lang="en-US" sz="2400"/>
          </a:p>
        </p:txBody>
      </p:sp>
      <p:pic>
        <p:nvPicPr>
          <p:cNvPr id="41987" name="Picture 8" descr="Arrow_H_Aq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5546725"/>
            <a:ext cx="802005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10"/>
          <p:cNvSpPr>
            <a:spLocks noChangeArrowheads="1"/>
          </p:cNvSpPr>
          <p:nvPr/>
        </p:nvSpPr>
        <p:spPr bwMode="auto">
          <a:xfrm>
            <a:off x="315913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2001</a:t>
            </a:r>
          </a:p>
        </p:txBody>
      </p:sp>
      <p:sp>
        <p:nvSpPr>
          <p:cNvPr id="41989" name="Rectangle 11"/>
          <p:cNvSpPr>
            <a:spLocks noChangeArrowheads="1"/>
          </p:cNvSpPr>
          <p:nvPr/>
        </p:nvSpPr>
        <p:spPr bwMode="auto">
          <a:xfrm>
            <a:off x="4041775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2006</a:t>
            </a:r>
          </a:p>
        </p:txBody>
      </p:sp>
      <p:sp>
        <p:nvSpPr>
          <p:cNvPr id="41990" name="Rectangle 12"/>
          <p:cNvSpPr>
            <a:spLocks noChangeArrowheads="1"/>
          </p:cNvSpPr>
          <p:nvPr/>
        </p:nvSpPr>
        <p:spPr bwMode="auto">
          <a:xfrm>
            <a:off x="1062038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2002</a:t>
            </a:r>
          </a:p>
        </p:txBody>
      </p:sp>
      <p:sp>
        <p:nvSpPr>
          <p:cNvPr id="41991" name="Rectangle 13"/>
          <p:cNvSpPr>
            <a:spLocks noChangeArrowheads="1"/>
          </p:cNvSpPr>
          <p:nvPr/>
        </p:nvSpPr>
        <p:spPr bwMode="auto">
          <a:xfrm>
            <a:off x="1806575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2003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2551113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2004</a:t>
            </a:r>
          </a:p>
        </p:txBody>
      </p:sp>
      <p:sp>
        <p:nvSpPr>
          <p:cNvPr id="41993" name="Rectangle 15"/>
          <p:cNvSpPr>
            <a:spLocks noChangeArrowheads="1"/>
          </p:cNvSpPr>
          <p:nvPr/>
        </p:nvSpPr>
        <p:spPr bwMode="auto">
          <a:xfrm>
            <a:off x="3297238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2005</a:t>
            </a:r>
          </a:p>
        </p:txBody>
      </p:sp>
      <p:sp>
        <p:nvSpPr>
          <p:cNvPr id="41994" name="Rectangle 16"/>
          <p:cNvSpPr>
            <a:spLocks noChangeArrowheads="1"/>
          </p:cNvSpPr>
          <p:nvPr/>
        </p:nvSpPr>
        <p:spPr bwMode="auto">
          <a:xfrm>
            <a:off x="5532438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2008</a:t>
            </a:r>
          </a:p>
        </p:txBody>
      </p:sp>
      <p:sp>
        <p:nvSpPr>
          <p:cNvPr id="41995" name="Rectangle 17"/>
          <p:cNvSpPr>
            <a:spLocks noChangeArrowheads="1"/>
          </p:cNvSpPr>
          <p:nvPr/>
        </p:nvSpPr>
        <p:spPr bwMode="auto">
          <a:xfrm>
            <a:off x="6276975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2009</a:t>
            </a:r>
          </a:p>
        </p:txBody>
      </p:sp>
      <p:sp>
        <p:nvSpPr>
          <p:cNvPr id="41996" name="Rectangle 18"/>
          <p:cNvSpPr>
            <a:spLocks noChangeArrowheads="1"/>
          </p:cNvSpPr>
          <p:nvPr/>
        </p:nvSpPr>
        <p:spPr bwMode="auto">
          <a:xfrm>
            <a:off x="7021513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2010</a:t>
            </a:r>
          </a:p>
        </p:txBody>
      </p:sp>
      <p:sp>
        <p:nvSpPr>
          <p:cNvPr id="41997" name="Rectangle 19"/>
          <p:cNvSpPr>
            <a:spLocks noChangeArrowheads="1"/>
          </p:cNvSpPr>
          <p:nvPr/>
        </p:nvSpPr>
        <p:spPr bwMode="auto">
          <a:xfrm>
            <a:off x="4786313" y="5927725"/>
            <a:ext cx="8763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</a:pPr>
            <a:r>
              <a:rPr lang="en-US" sz="1400"/>
              <a:t>2007</a:t>
            </a:r>
          </a:p>
        </p:txBody>
      </p:sp>
      <p:grpSp>
        <p:nvGrpSpPr>
          <p:cNvPr id="41998" name="Group 20"/>
          <p:cNvGrpSpPr>
            <a:grpSpLocks/>
          </p:cNvGrpSpPr>
          <p:nvPr/>
        </p:nvGrpSpPr>
        <p:grpSpPr bwMode="auto">
          <a:xfrm>
            <a:off x="5276850" y="2117725"/>
            <a:ext cx="2055813" cy="1795463"/>
            <a:chOff x="8112" y="2544"/>
            <a:chExt cx="1487" cy="1305"/>
          </a:xfrm>
        </p:grpSpPr>
        <p:pic>
          <p:nvPicPr>
            <p:cNvPr id="42034" name="Picture 21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8112" y="2544"/>
              <a:ext cx="1487" cy="1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35" name="Picture 22" descr="HealthcareCircl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48" y="2622"/>
              <a:ext cx="858" cy="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36" name="Oval 23"/>
            <p:cNvSpPr>
              <a:spLocks noChangeArrowheads="1"/>
            </p:cNvSpPr>
            <p:nvPr/>
          </p:nvSpPr>
          <p:spPr bwMode="auto">
            <a:xfrm>
              <a:off x="8452" y="2630"/>
              <a:ext cx="841" cy="842"/>
            </a:xfrm>
            <a:prstGeom prst="ellips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1999" name="Group 26"/>
          <p:cNvGrpSpPr>
            <a:grpSpLocks/>
          </p:cNvGrpSpPr>
          <p:nvPr/>
        </p:nvGrpSpPr>
        <p:grpSpPr bwMode="auto">
          <a:xfrm>
            <a:off x="4360863" y="3184525"/>
            <a:ext cx="1981200" cy="1765300"/>
            <a:chOff x="8535" y="519"/>
            <a:chExt cx="1550" cy="1360"/>
          </a:xfrm>
        </p:grpSpPr>
        <p:pic>
          <p:nvPicPr>
            <p:cNvPr id="42031" name="Picture 27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8535" y="519"/>
              <a:ext cx="1550" cy="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32" name="Picture 28" descr="things"/>
            <p:cNvPicPr>
              <a:picLocks noChangeAspect="1" noChangeArrowheads="1"/>
            </p:cNvPicPr>
            <p:nvPr/>
          </p:nvPicPr>
          <p:blipFill>
            <a:blip r:embed="rId7"/>
            <a:srcRect l="52655" t="24397" r="24879" b="41924"/>
            <a:stretch>
              <a:fillRect/>
            </a:stretch>
          </p:blipFill>
          <p:spPr bwMode="auto">
            <a:xfrm>
              <a:off x="8860" y="567"/>
              <a:ext cx="933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33" name="Oval 29"/>
            <p:cNvSpPr>
              <a:spLocks noChangeArrowheads="1"/>
            </p:cNvSpPr>
            <p:nvPr/>
          </p:nvSpPr>
          <p:spPr bwMode="auto">
            <a:xfrm>
              <a:off x="8899" y="614"/>
              <a:ext cx="841" cy="842"/>
            </a:xfrm>
            <a:prstGeom prst="ellips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2000" name="Group 30"/>
          <p:cNvGrpSpPr>
            <a:grpSpLocks/>
          </p:cNvGrpSpPr>
          <p:nvPr/>
        </p:nvGrpSpPr>
        <p:grpSpPr bwMode="auto">
          <a:xfrm>
            <a:off x="6951663" y="3563938"/>
            <a:ext cx="1981200" cy="1754187"/>
            <a:chOff x="4429" y="1804"/>
            <a:chExt cx="1462" cy="1294"/>
          </a:xfrm>
        </p:grpSpPr>
        <p:grpSp>
          <p:nvGrpSpPr>
            <p:cNvPr id="42027" name="Group 31"/>
            <p:cNvGrpSpPr>
              <a:grpSpLocks/>
            </p:cNvGrpSpPr>
            <p:nvPr/>
          </p:nvGrpSpPr>
          <p:grpSpPr bwMode="auto">
            <a:xfrm>
              <a:off x="4706" y="1804"/>
              <a:ext cx="909" cy="948"/>
              <a:chOff x="4800" y="2208"/>
              <a:chExt cx="828" cy="864"/>
            </a:xfrm>
          </p:grpSpPr>
          <p:pic>
            <p:nvPicPr>
              <p:cNvPr id="42029" name="Picture 32" descr="things"/>
              <p:cNvPicPr>
                <a:picLocks noChangeAspect="1" noChangeArrowheads="1"/>
              </p:cNvPicPr>
              <p:nvPr/>
            </p:nvPicPr>
            <p:blipFill>
              <a:blip r:embed="rId7"/>
              <a:srcRect l="45409" t="59105" r="27052"/>
              <a:stretch>
                <a:fillRect/>
              </a:stretch>
            </p:blipFill>
            <p:spPr bwMode="auto">
              <a:xfrm>
                <a:off x="4800" y="2208"/>
                <a:ext cx="828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30" name="Oval 33"/>
              <p:cNvSpPr>
                <a:spLocks noChangeArrowheads="1"/>
              </p:cNvSpPr>
              <p:nvPr/>
            </p:nvSpPr>
            <p:spPr bwMode="auto">
              <a:xfrm>
                <a:off x="4824" y="2257"/>
                <a:ext cx="768" cy="767"/>
              </a:xfrm>
              <a:prstGeom prst="ellipse">
                <a:avLst/>
              </a:prstGeom>
              <a:noFill/>
              <a:ln w="76200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42028" name="Picture 34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4429" y="1817"/>
              <a:ext cx="1462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001" name="Group 35"/>
          <p:cNvGrpSpPr>
            <a:grpSpLocks/>
          </p:cNvGrpSpPr>
          <p:nvPr/>
        </p:nvGrpSpPr>
        <p:grpSpPr bwMode="auto">
          <a:xfrm>
            <a:off x="5884863" y="4403725"/>
            <a:ext cx="1905000" cy="1682750"/>
            <a:chOff x="3421" y="2435"/>
            <a:chExt cx="1460" cy="1290"/>
          </a:xfrm>
        </p:grpSpPr>
        <p:grpSp>
          <p:nvGrpSpPr>
            <p:cNvPr id="42023" name="Group 36"/>
            <p:cNvGrpSpPr>
              <a:grpSpLocks/>
            </p:cNvGrpSpPr>
            <p:nvPr/>
          </p:nvGrpSpPr>
          <p:grpSpPr bwMode="auto">
            <a:xfrm>
              <a:off x="3660" y="2435"/>
              <a:ext cx="959" cy="952"/>
              <a:chOff x="3696" y="2268"/>
              <a:chExt cx="876" cy="868"/>
            </a:xfrm>
          </p:grpSpPr>
          <p:pic>
            <p:nvPicPr>
              <p:cNvPr id="42025" name="Picture 37" descr="things"/>
              <p:cNvPicPr>
                <a:picLocks noChangeAspect="1" noChangeArrowheads="1"/>
              </p:cNvPicPr>
              <p:nvPr/>
            </p:nvPicPr>
            <p:blipFill>
              <a:blip r:embed="rId7"/>
              <a:srcRect l="74396" t="46046" b="17870"/>
              <a:stretch>
                <a:fillRect/>
              </a:stretch>
            </p:blipFill>
            <p:spPr bwMode="auto">
              <a:xfrm>
                <a:off x="3696" y="2268"/>
                <a:ext cx="876" cy="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26" name="Oval 38"/>
              <p:cNvSpPr>
                <a:spLocks noChangeArrowheads="1"/>
              </p:cNvSpPr>
              <p:nvPr/>
            </p:nvSpPr>
            <p:spPr bwMode="auto">
              <a:xfrm>
                <a:off x="3744" y="2304"/>
                <a:ext cx="768" cy="767"/>
              </a:xfrm>
              <a:prstGeom prst="ellipse">
                <a:avLst/>
              </a:prstGeom>
              <a:noFill/>
              <a:ln w="76200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42024" name="Picture 39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3421" y="2445"/>
              <a:ext cx="1460" cy="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528" name="Rectangle 40"/>
          <p:cNvSpPr>
            <a:spLocks noChangeArrowheads="1"/>
          </p:cNvSpPr>
          <p:nvPr/>
        </p:nvSpPr>
        <p:spPr bwMode="auto">
          <a:xfrm>
            <a:off x="368028" y="4968076"/>
            <a:ext cx="270192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lIns="82124" tIns="41061" rIns="82124" bIns="41061"/>
          <a:lstStyle/>
          <a:p>
            <a:pPr>
              <a:lnSpc>
                <a:spcPct val="95000"/>
              </a:lnSpc>
              <a:spcBef>
                <a:spcPct val="5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/>
            </a:pPr>
            <a:r>
              <a:rPr lang="en-US" sz="30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30200" sx="103000" sy="103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300 Million</a:t>
            </a:r>
          </a:p>
        </p:txBody>
      </p:sp>
      <p:grpSp>
        <p:nvGrpSpPr>
          <p:cNvPr id="42003" name="Group 41"/>
          <p:cNvGrpSpPr>
            <a:grpSpLocks/>
          </p:cNvGrpSpPr>
          <p:nvPr/>
        </p:nvGrpSpPr>
        <p:grpSpPr bwMode="auto">
          <a:xfrm>
            <a:off x="1557338" y="3627438"/>
            <a:ext cx="1905000" cy="1785937"/>
            <a:chOff x="7200" y="2064"/>
            <a:chExt cx="1338" cy="1254"/>
          </a:xfrm>
        </p:grpSpPr>
        <p:pic>
          <p:nvPicPr>
            <p:cNvPr id="42019" name="Picture 42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7200" y="2145"/>
              <a:ext cx="1338" cy="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2020" name="Group 43"/>
            <p:cNvGrpSpPr>
              <a:grpSpLocks/>
            </p:cNvGrpSpPr>
            <p:nvPr/>
          </p:nvGrpSpPr>
          <p:grpSpPr bwMode="auto">
            <a:xfrm>
              <a:off x="7393" y="2064"/>
              <a:ext cx="935" cy="951"/>
              <a:chOff x="1535" y="1776"/>
              <a:chExt cx="1039" cy="1056"/>
            </a:xfrm>
          </p:grpSpPr>
          <p:pic>
            <p:nvPicPr>
              <p:cNvPr id="42021" name="Picture 44" descr="things"/>
              <p:cNvPicPr>
                <a:picLocks noChangeAspect="1" noChangeArrowheads="1"/>
              </p:cNvPicPr>
              <p:nvPr/>
            </p:nvPicPr>
            <p:blipFill>
              <a:blip r:embed="rId7"/>
              <a:srcRect r="71497" b="58762"/>
              <a:stretch>
                <a:fillRect/>
              </a:stretch>
            </p:blipFill>
            <p:spPr bwMode="auto">
              <a:xfrm>
                <a:off x="1535" y="1776"/>
                <a:ext cx="1039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22" name="Oval 45"/>
              <p:cNvSpPr>
                <a:spLocks noChangeArrowheads="1"/>
              </p:cNvSpPr>
              <p:nvPr/>
            </p:nvSpPr>
            <p:spPr bwMode="auto">
              <a:xfrm>
                <a:off x="1608" y="1884"/>
                <a:ext cx="876" cy="875"/>
              </a:xfrm>
              <a:prstGeom prst="ellipse">
                <a:avLst/>
              </a:prstGeom>
              <a:noFill/>
              <a:ln w="76200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004" name="Group 46"/>
          <p:cNvGrpSpPr>
            <a:grpSpLocks/>
          </p:cNvGrpSpPr>
          <p:nvPr/>
        </p:nvGrpSpPr>
        <p:grpSpPr bwMode="auto">
          <a:xfrm>
            <a:off x="338138" y="2906713"/>
            <a:ext cx="1905000" cy="1725612"/>
            <a:chOff x="7344" y="624"/>
            <a:chExt cx="1338" cy="1212"/>
          </a:xfrm>
        </p:grpSpPr>
        <p:pic>
          <p:nvPicPr>
            <p:cNvPr id="42015" name="Picture 47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7344" y="664"/>
              <a:ext cx="133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2016" name="Group 48"/>
            <p:cNvGrpSpPr>
              <a:grpSpLocks/>
            </p:cNvGrpSpPr>
            <p:nvPr/>
          </p:nvGrpSpPr>
          <p:grpSpPr bwMode="auto">
            <a:xfrm>
              <a:off x="7546" y="624"/>
              <a:ext cx="951" cy="886"/>
              <a:chOff x="336" y="1389"/>
              <a:chExt cx="1056" cy="985"/>
            </a:xfrm>
          </p:grpSpPr>
          <p:pic>
            <p:nvPicPr>
              <p:cNvPr id="42017" name="Picture 49" descr="things"/>
              <p:cNvPicPr>
                <a:picLocks noChangeAspect="1" noChangeArrowheads="1"/>
              </p:cNvPicPr>
              <p:nvPr/>
            </p:nvPicPr>
            <p:blipFill>
              <a:blip r:embed="rId7"/>
              <a:srcRect l="5072" t="45016" r="65941" b="16495"/>
              <a:stretch>
                <a:fillRect/>
              </a:stretch>
            </p:blipFill>
            <p:spPr bwMode="auto">
              <a:xfrm>
                <a:off x="336" y="1389"/>
                <a:ext cx="1056" cy="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018" name="Oval 50"/>
              <p:cNvSpPr>
                <a:spLocks noChangeArrowheads="1"/>
              </p:cNvSpPr>
              <p:nvPr/>
            </p:nvSpPr>
            <p:spPr bwMode="auto">
              <a:xfrm>
                <a:off x="384" y="1464"/>
                <a:ext cx="876" cy="875"/>
              </a:xfrm>
              <a:prstGeom prst="ellipse">
                <a:avLst/>
              </a:prstGeom>
              <a:noFill/>
              <a:ln w="76200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lIns="82124" tIns="41061" rIns="82124" bIns="41061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2005" name="Group 51"/>
          <p:cNvGrpSpPr>
            <a:grpSpLocks/>
          </p:cNvGrpSpPr>
          <p:nvPr/>
        </p:nvGrpSpPr>
        <p:grpSpPr bwMode="auto">
          <a:xfrm>
            <a:off x="3355975" y="2146300"/>
            <a:ext cx="1995488" cy="1800225"/>
            <a:chOff x="-1083" y="192"/>
            <a:chExt cx="1296" cy="1170"/>
          </a:xfrm>
        </p:grpSpPr>
        <p:sp>
          <p:nvSpPr>
            <p:cNvPr id="42011" name="Oval 52"/>
            <p:cNvSpPr>
              <a:spLocks noChangeArrowheads="1"/>
            </p:cNvSpPr>
            <p:nvPr/>
          </p:nvSpPr>
          <p:spPr bwMode="auto">
            <a:xfrm>
              <a:off x="-783" y="288"/>
              <a:ext cx="694" cy="707"/>
            </a:xfrm>
            <a:prstGeom prst="ellipse">
              <a:avLst/>
            </a:prstGeom>
            <a:solidFill>
              <a:schemeClr val="tx1"/>
            </a:solidFill>
            <a:ln w="76200" algn="ctr">
              <a:noFill/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  <p:pic>
          <p:nvPicPr>
            <p:cNvPr id="42012" name="Picture 53" descr="electric_meter_g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660" y="402"/>
              <a:ext cx="477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13" name="Picture 54" descr="shade"/>
            <p:cNvPicPr>
              <a:picLocks noChangeAspect="1" noChangeArrowheads="1"/>
            </p:cNvPicPr>
            <p:nvPr/>
          </p:nvPicPr>
          <p:blipFill>
            <a:blip r:embed="rId5"/>
            <a:srcRect r="-95" b="108"/>
            <a:stretch>
              <a:fillRect/>
            </a:stretch>
          </p:blipFill>
          <p:spPr bwMode="auto">
            <a:xfrm>
              <a:off x="-1083" y="192"/>
              <a:ext cx="1296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4" name="Oval 55"/>
            <p:cNvSpPr>
              <a:spLocks noChangeArrowheads="1"/>
            </p:cNvSpPr>
            <p:nvPr/>
          </p:nvSpPr>
          <p:spPr bwMode="auto">
            <a:xfrm>
              <a:off x="-807" y="271"/>
              <a:ext cx="733" cy="755"/>
            </a:xfrm>
            <a:prstGeom prst="ellips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95448" y="346915"/>
            <a:ext cx="7186422" cy="5493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3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Internet of Things: Magnitudes Bigger   </a:t>
            </a:r>
          </a:p>
        </p:txBody>
      </p:sp>
      <p:pic>
        <p:nvPicPr>
          <p:cNvPr id="42007" name="Picture 24" descr="Arrows_CR_01_0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0363" y="2727325"/>
            <a:ext cx="76581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8" name="Text Box 9"/>
          <p:cNvSpPr txBox="1">
            <a:spLocks noChangeArrowheads="1"/>
          </p:cNvSpPr>
          <p:nvPr/>
        </p:nvSpPr>
        <p:spPr bwMode="auto">
          <a:xfrm>
            <a:off x="6364288" y="6616700"/>
            <a:ext cx="19812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3025" tIns="36512" rIns="73025" bIns="36512">
            <a:spAutoFit/>
          </a:bodyPr>
          <a:lstStyle/>
          <a:p>
            <a:pPr algn="r"/>
            <a:r>
              <a:rPr lang="en-US" sz="1100"/>
              <a:t>Source: Forrester Research</a:t>
            </a:r>
          </a:p>
        </p:txBody>
      </p:sp>
      <p:sp>
        <p:nvSpPr>
          <p:cNvPr id="61" name="24-Point Star 60"/>
          <p:cNvSpPr/>
          <p:nvPr/>
        </p:nvSpPr>
        <p:spPr bwMode="auto">
          <a:xfrm>
            <a:off x="7070725" y="1300163"/>
            <a:ext cx="1874838" cy="1893887"/>
          </a:xfrm>
          <a:prstGeom prst="star24">
            <a:avLst/>
          </a:prstGeom>
          <a:solidFill>
            <a:srgbClr val="00B0F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139700" sx="113000" sy="113000" algn="ctr" rotWithShape="0">
              <a:schemeClr val="accent1">
                <a:lumMod val="60000"/>
                <a:lumOff val="40000"/>
                <a:alpha val="56000"/>
              </a:scheme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defRPr/>
            </a:pPr>
            <a:endParaRPr lang="en-US" sz="2400"/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7395426" y="1824257"/>
            <a:ext cx="1225437" cy="8462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82124" tIns="41061" rIns="82124" bIns="41061">
            <a:spAutoFit/>
          </a:bodyPr>
          <a:lstStyle/>
          <a:p>
            <a:pPr algn="ctr" defTabSz="814388">
              <a:lnSpc>
                <a:spcPct val="80000"/>
              </a:lnSpc>
              <a:defRPr/>
            </a:pPr>
            <a:r>
              <a:rPr lang="en-US" sz="31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30200" sx="103000" sy="103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14 </a:t>
            </a:r>
            <a:br>
              <a:rPr lang="en-US" sz="31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30200" sx="103000" sy="103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</a:br>
            <a:r>
              <a:rPr lang="en-US" sz="31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30200" sx="103000" sy="103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</a:rPr>
              <a:t>Billion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01"/>
          <p:cNvGrpSpPr>
            <a:grpSpLocks/>
          </p:cNvGrpSpPr>
          <p:nvPr/>
        </p:nvGrpSpPr>
        <p:grpSpPr bwMode="auto">
          <a:xfrm>
            <a:off x="0" y="185738"/>
            <a:ext cx="9142413" cy="6672262"/>
            <a:chOff x="0" y="117"/>
            <a:chExt cx="5759" cy="4203"/>
          </a:xfrm>
        </p:grpSpPr>
        <p:pic>
          <p:nvPicPr>
            <p:cNvPr id="44081" name="Picture 20" descr="back_slide 2_opt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117"/>
              <a:ext cx="5758" cy="4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82" name="Rectangle 19"/>
            <p:cNvSpPr>
              <a:spLocks noChangeArrowheads="1"/>
            </p:cNvSpPr>
            <p:nvPr/>
          </p:nvSpPr>
          <p:spPr bwMode="auto">
            <a:xfrm>
              <a:off x="0" y="912"/>
              <a:ext cx="5758" cy="3408"/>
            </a:xfrm>
            <a:prstGeom prst="rect">
              <a:avLst/>
            </a:prstGeom>
            <a:solidFill>
              <a:schemeClr val="bg1">
                <a:alpha val="1490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44034" name="TextBox 13"/>
          <p:cNvSpPr txBox="1">
            <a:spLocks noChangeArrowheads="1"/>
          </p:cNvSpPr>
          <p:nvPr/>
        </p:nvSpPr>
        <p:spPr bwMode="auto">
          <a:xfrm>
            <a:off x="327025" y="41275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tabLst>
                <a:tab pos="685800" algn="l"/>
              </a:tabLst>
            </a:pPr>
            <a:r>
              <a:rPr lang="en-US" sz="3000">
                <a:solidFill>
                  <a:srgbClr val="FFFFFF"/>
                </a:solidFill>
              </a:rPr>
              <a:t>The Industrialization of the Internet…</a:t>
            </a:r>
          </a:p>
          <a:p>
            <a:pPr eaLnBrk="0" hangingPunct="0">
              <a:lnSpc>
                <a:spcPct val="90000"/>
              </a:lnSpc>
              <a:tabLst>
                <a:tab pos="685800" algn="l"/>
              </a:tabLst>
            </a:pPr>
            <a:r>
              <a:rPr lang="en-US" sz="3000">
                <a:solidFill>
                  <a:srgbClr val="FFFFFF"/>
                </a:solidFill>
              </a:rPr>
              <a:t>Internet of Things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6242050" y="6257925"/>
            <a:ext cx="2613025" cy="357188"/>
            <a:chOff x="3884" y="3917"/>
            <a:chExt cx="1646" cy="225"/>
          </a:xfrm>
        </p:grpSpPr>
        <p:sp>
          <p:nvSpPr>
            <p:cNvPr id="44077" name="Rectangle 16"/>
            <p:cNvSpPr>
              <a:spLocks noChangeArrowheads="1"/>
            </p:cNvSpPr>
            <p:nvPr/>
          </p:nvSpPr>
          <p:spPr bwMode="auto">
            <a:xfrm>
              <a:off x="4515" y="3917"/>
              <a:ext cx="44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2011</a:t>
              </a:r>
            </a:p>
          </p:txBody>
        </p:sp>
        <p:sp>
          <p:nvSpPr>
            <p:cNvPr id="44078" name="Rectangle 17"/>
            <p:cNvSpPr>
              <a:spLocks noChangeArrowheads="1"/>
            </p:cNvSpPr>
            <p:nvPr/>
          </p:nvSpPr>
          <p:spPr bwMode="auto">
            <a:xfrm>
              <a:off x="5076" y="3917"/>
              <a:ext cx="44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2013</a:t>
              </a:r>
            </a:p>
          </p:txBody>
        </p:sp>
        <p:sp>
          <p:nvSpPr>
            <p:cNvPr id="44079" name="Rectangle 19"/>
            <p:cNvSpPr>
              <a:spLocks noChangeArrowheads="1"/>
            </p:cNvSpPr>
            <p:nvPr/>
          </p:nvSpPr>
          <p:spPr bwMode="auto">
            <a:xfrm>
              <a:off x="3954" y="3917"/>
              <a:ext cx="44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2009</a:t>
              </a:r>
            </a:p>
          </p:txBody>
        </p:sp>
        <p:cxnSp>
          <p:nvCxnSpPr>
            <p:cNvPr id="44080" name="Straight Connector 57"/>
            <p:cNvCxnSpPr>
              <a:cxnSpLocks noChangeShapeType="1"/>
            </p:cNvCxnSpPr>
            <p:nvPr/>
          </p:nvCxnSpPr>
          <p:spPr bwMode="auto">
            <a:xfrm>
              <a:off x="3884" y="3917"/>
              <a:ext cx="164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4036" name="Group 54"/>
          <p:cNvGrpSpPr>
            <a:grpSpLocks/>
          </p:cNvGrpSpPr>
          <p:nvPr/>
        </p:nvGrpSpPr>
        <p:grpSpPr bwMode="auto">
          <a:xfrm>
            <a:off x="119063" y="2241550"/>
            <a:ext cx="763587" cy="3290888"/>
            <a:chOff x="28" y="1358"/>
            <a:chExt cx="481" cy="2073"/>
          </a:xfrm>
        </p:grpSpPr>
        <p:sp>
          <p:nvSpPr>
            <p:cNvPr id="44072" name="Rectangle 11"/>
            <p:cNvSpPr>
              <a:spLocks noChangeArrowheads="1"/>
            </p:cNvSpPr>
            <p:nvPr/>
          </p:nvSpPr>
          <p:spPr bwMode="auto">
            <a:xfrm>
              <a:off x="28" y="3206"/>
              <a:ext cx="48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algn="r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1%</a:t>
              </a:r>
            </a:p>
          </p:txBody>
        </p:sp>
        <p:sp>
          <p:nvSpPr>
            <p:cNvPr id="44073" name="Rectangle 12"/>
            <p:cNvSpPr>
              <a:spLocks noChangeArrowheads="1"/>
            </p:cNvSpPr>
            <p:nvPr/>
          </p:nvSpPr>
          <p:spPr bwMode="auto">
            <a:xfrm>
              <a:off x="35" y="1358"/>
              <a:ext cx="465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algn="r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5%</a:t>
              </a:r>
            </a:p>
          </p:txBody>
        </p:sp>
        <p:sp>
          <p:nvSpPr>
            <p:cNvPr id="44074" name="Rectangle 13"/>
            <p:cNvSpPr>
              <a:spLocks noChangeArrowheads="1"/>
            </p:cNvSpPr>
            <p:nvPr/>
          </p:nvSpPr>
          <p:spPr bwMode="auto">
            <a:xfrm>
              <a:off x="28" y="2744"/>
              <a:ext cx="48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algn="r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2%</a:t>
              </a:r>
            </a:p>
          </p:txBody>
        </p:sp>
        <p:sp>
          <p:nvSpPr>
            <p:cNvPr id="44075" name="Rectangle 14"/>
            <p:cNvSpPr>
              <a:spLocks noChangeArrowheads="1"/>
            </p:cNvSpPr>
            <p:nvPr/>
          </p:nvSpPr>
          <p:spPr bwMode="auto">
            <a:xfrm>
              <a:off x="28" y="2282"/>
              <a:ext cx="48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algn="r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3%</a:t>
              </a:r>
            </a:p>
          </p:txBody>
        </p:sp>
        <p:sp>
          <p:nvSpPr>
            <p:cNvPr id="44076" name="Rectangle 15"/>
            <p:cNvSpPr>
              <a:spLocks noChangeArrowheads="1"/>
            </p:cNvSpPr>
            <p:nvPr/>
          </p:nvSpPr>
          <p:spPr bwMode="auto">
            <a:xfrm>
              <a:off x="28" y="1820"/>
              <a:ext cx="48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marL="346075" indent="-346075" algn="r" defTabSz="814388">
                <a:spcBef>
                  <a:spcPct val="80000"/>
                </a:spcBef>
                <a:buClr>
                  <a:schemeClr val="accent1"/>
                </a:buClr>
                <a:buSzPct val="100000"/>
                <a:buFont typeface="Wingdings" pitchFamily="2" charset="2"/>
                <a:buNone/>
                <a:tabLst>
                  <a:tab pos="1143000" algn="l"/>
                </a:tabLst>
              </a:pPr>
              <a:r>
                <a:rPr lang="en-US">
                  <a:solidFill>
                    <a:srgbClr val="BFBFBF"/>
                  </a:solidFill>
                  <a:ea typeface="MS PGothic"/>
                  <a:cs typeface="MS PGothic"/>
                </a:rPr>
                <a:t>4%</a:t>
              </a:r>
            </a:p>
          </p:txBody>
        </p:sp>
      </p:grpSp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952500" y="6257925"/>
            <a:ext cx="7635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>
                <a:solidFill>
                  <a:srgbClr val="BFBFBF"/>
                </a:solidFill>
                <a:ea typeface="MS PGothic"/>
                <a:cs typeface="MS PGothic"/>
              </a:rPr>
              <a:t>1997</a:t>
            </a:r>
          </a:p>
        </p:txBody>
      </p:sp>
      <p:sp>
        <p:nvSpPr>
          <p:cNvPr id="44038" name="Rectangle 18"/>
          <p:cNvSpPr>
            <a:spLocks noChangeArrowheads="1"/>
          </p:cNvSpPr>
          <p:nvPr/>
        </p:nvSpPr>
        <p:spPr bwMode="auto">
          <a:xfrm>
            <a:off x="5461000" y="6257925"/>
            <a:ext cx="7048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>
                <a:solidFill>
                  <a:srgbClr val="BFBFBF"/>
                </a:solidFill>
                <a:ea typeface="MS PGothic"/>
                <a:cs typeface="MS PGothic"/>
              </a:rPr>
              <a:t>2007</a:t>
            </a:r>
          </a:p>
        </p:txBody>
      </p:sp>
      <p:sp>
        <p:nvSpPr>
          <p:cNvPr id="44039" name="Rectangle 20"/>
          <p:cNvSpPr>
            <a:spLocks noChangeArrowheads="1"/>
          </p:cNvSpPr>
          <p:nvPr/>
        </p:nvSpPr>
        <p:spPr bwMode="auto">
          <a:xfrm>
            <a:off x="4572000" y="6257925"/>
            <a:ext cx="7048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>
                <a:solidFill>
                  <a:srgbClr val="BFBFBF"/>
                </a:solidFill>
                <a:ea typeface="MS PGothic"/>
                <a:cs typeface="MS PGothic"/>
              </a:rPr>
              <a:t>2005</a:t>
            </a:r>
          </a:p>
        </p:txBody>
      </p:sp>
      <p:sp>
        <p:nvSpPr>
          <p:cNvPr id="44040" name="Rectangle 21"/>
          <p:cNvSpPr>
            <a:spLocks noChangeArrowheads="1"/>
          </p:cNvSpPr>
          <p:nvPr/>
        </p:nvSpPr>
        <p:spPr bwMode="auto">
          <a:xfrm>
            <a:off x="3681413" y="6257925"/>
            <a:ext cx="7048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>
                <a:solidFill>
                  <a:srgbClr val="BFBFBF"/>
                </a:solidFill>
                <a:ea typeface="MS PGothic"/>
                <a:cs typeface="MS PGothic"/>
              </a:rPr>
              <a:t>2003</a:t>
            </a:r>
          </a:p>
        </p:txBody>
      </p:sp>
      <p:sp>
        <p:nvSpPr>
          <p:cNvPr id="44041" name="Rectangle 22"/>
          <p:cNvSpPr>
            <a:spLocks noChangeArrowheads="1"/>
          </p:cNvSpPr>
          <p:nvPr/>
        </p:nvSpPr>
        <p:spPr bwMode="auto">
          <a:xfrm>
            <a:off x="2790825" y="6257925"/>
            <a:ext cx="7048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>
                <a:solidFill>
                  <a:srgbClr val="BFBFBF"/>
                </a:solidFill>
                <a:ea typeface="MS PGothic"/>
                <a:cs typeface="MS PGothic"/>
              </a:rPr>
              <a:t>2001</a:t>
            </a:r>
          </a:p>
        </p:txBody>
      </p:sp>
      <p:sp>
        <p:nvSpPr>
          <p:cNvPr id="44042" name="Rectangle 23"/>
          <p:cNvSpPr>
            <a:spLocks noChangeArrowheads="1"/>
          </p:cNvSpPr>
          <p:nvPr/>
        </p:nvSpPr>
        <p:spPr bwMode="auto">
          <a:xfrm>
            <a:off x="1900238" y="6257925"/>
            <a:ext cx="7048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>
                <a:solidFill>
                  <a:srgbClr val="BFBFBF"/>
                </a:solidFill>
                <a:ea typeface="MS PGothic"/>
                <a:cs typeface="MS PGothic"/>
              </a:rPr>
              <a:t>1999</a:t>
            </a:r>
          </a:p>
        </p:txBody>
      </p:sp>
      <p:cxnSp>
        <p:nvCxnSpPr>
          <p:cNvPr id="44043" name="Straight Connector 57"/>
          <p:cNvCxnSpPr>
            <a:cxnSpLocks noChangeShapeType="1"/>
          </p:cNvCxnSpPr>
          <p:nvPr/>
        </p:nvCxnSpPr>
        <p:spPr bwMode="auto">
          <a:xfrm>
            <a:off x="463550" y="6257925"/>
            <a:ext cx="5741988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</p:spPr>
      </p:cxnSp>
      <p:sp>
        <p:nvSpPr>
          <p:cNvPr id="44044" name="Rectangle 3"/>
          <p:cNvSpPr>
            <a:spLocks noChangeArrowheads="1"/>
          </p:cNvSpPr>
          <p:nvPr/>
        </p:nvSpPr>
        <p:spPr bwMode="auto">
          <a:xfrm rot="-5400000">
            <a:off x="-460375" y="3249613"/>
            <a:ext cx="14303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>
            <a:spAutoFit/>
          </a:bodyPr>
          <a:lstStyle/>
          <a:p>
            <a:pPr marL="346075" indent="-346075" defTabSz="814388">
              <a:spcBef>
                <a:spcPct val="800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tabLst>
                <a:tab pos="1143000" algn="l"/>
              </a:tabLst>
            </a:pPr>
            <a:r>
              <a:rPr lang="en-US"/>
              <a:t>Productivity </a:t>
            </a:r>
          </a:p>
        </p:txBody>
      </p:sp>
      <p:grpSp>
        <p:nvGrpSpPr>
          <p:cNvPr id="44045" name="Group 24"/>
          <p:cNvGrpSpPr>
            <a:grpSpLocks/>
          </p:cNvGrpSpPr>
          <p:nvPr/>
        </p:nvGrpSpPr>
        <p:grpSpPr bwMode="auto">
          <a:xfrm>
            <a:off x="912813" y="1524000"/>
            <a:ext cx="2590800" cy="4724400"/>
            <a:chOff x="528" y="935"/>
            <a:chExt cx="1632" cy="2976"/>
          </a:xfrm>
        </p:grpSpPr>
        <p:sp>
          <p:nvSpPr>
            <p:cNvPr id="44068" name="AutoShape 59"/>
            <p:cNvSpPr>
              <a:spLocks noChangeArrowheads="1"/>
            </p:cNvSpPr>
            <p:nvPr/>
          </p:nvSpPr>
          <p:spPr bwMode="ltGray">
            <a:xfrm>
              <a:off x="528" y="935"/>
              <a:ext cx="1632" cy="2976"/>
            </a:xfrm>
            <a:prstGeom prst="upArrow">
              <a:avLst>
                <a:gd name="adj1" fmla="val 78306"/>
                <a:gd name="adj2" fmla="val 25673"/>
              </a:avLst>
            </a:prstGeom>
            <a:gradFill rotWithShape="1">
              <a:gsLst>
                <a:gs pos="0">
                  <a:srgbClr val="0183B7"/>
                </a:gs>
                <a:gs pos="100000">
                  <a:srgbClr val="0183B7">
                    <a:alpha val="10001"/>
                  </a:srgbClr>
                </a:gs>
              </a:gsLst>
              <a:lin ang="5400000" scaled="1"/>
            </a:gradFill>
            <a:ln w="2857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pPr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  <a:ea typeface="MS PGothic"/>
                <a:cs typeface="MS PGothic"/>
              </a:endParaRPr>
            </a:p>
          </p:txBody>
        </p:sp>
        <p:sp>
          <p:nvSpPr>
            <p:cNvPr id="44069" name="Title 1"/>
            <p:cNvSpPr>
              <a:spLocks/>
            </p:cNvSpPr>
            <p:nvPr/>
          </p:nvSpPr>
          <p:spPr bwMode="auto">
            <a:xfrm>
              <a:off x="864" y="1271"/>
              <a:ext cx="9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</a:pPr>
              <a:r>
                <a:rPr lang="en-US" b="1">
                  <a:solidFill>
                    <a:schemeClr val="tx2"/>
                  </a:solidFill>
                  <a:ea typeface="MS PGothic"/>
                  <a:cs typeface="MS PGothic"/>
                </a:rPr>
                <a:t>Business</a:t>
              </a:r>
            </a:p>
          </p:txBody>
        </p:sp>
        <p:sp>
          <p:nvSpPr>
            <p:cNvPr id="44070" name="Rectangle 60"/>
            <p:cNvSpPr>
              <a:spLocks noChangeArrowheads="1"/>
            </p:cNvSpPr>
            <p:nvPr/>
          </p:nvSpPr>
          <p:spPr bwMode="auto">
            <a:xfrm>
              <a:off x="708" y="3623"/>
              <a:ext cx="1272" cy="288"/>
            </a:xfrm>
            <a:prstGeom prst="rect">
              <a:avLst/>
            </a:prstGeom>
            <a:solidFill>
              <a:srgbClr val="0183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sp>
          <p:nvSpPr>
            <p:cNvPr id="44071" name="Rectangle 24"/>
            <p:cNvSpPr>
              <a:spLocks noChangeArrowheads="1"/>
            </p:cNvSpPr>
            <p:nvPr/>
          </p:nvSpPr>
          <p:spPr bwMode="auto">
            <a:xfrm>
              <a:off x="888" y="3630"/>
              <a:ext cx="930" cy="2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/>
              <a:r>
                <a:rPr lang="en-US">
                  <a:ea typeface="MS PGothic"/>
                  <a:cs typeface="MS PGothic"/>
                </a:rPr>
                <a:t>Phase 1</a:t>
              </a:r>
            </a:p>
          </p:txBody>
        </p:sp>
      </p:grpSp>
      <p:grpSp>
        <p:nvGrpSpPr>
          <p:cNvPr id="44046" name="Group 29"/>
          <p:cNvGrpSpPr>
            <a:grpSpLocks/>
          </p:cNvGrpSpPr>
          <p:nvPr/>
        </p:nvGrpSpPr>
        <p:grpSpPr bwMode="auto">
          <a:xfrm>
            <a:off x="3627438" y="1524000"/>
            <a:ext cx="2590800" cy="4724400"/>
            <a:chOff x="2238" y="935"/>
            <a:chExt cx="1632" cy="2976"/>
          </a:xfrm>
        </p:grpSpPr>
        <p:sp>
          <p:nvSpPr>
            <p:cNvPr id="44063" name="AutoShape 67"/>
            <p:cNvSpPr>
              <a:spLocks noChangeArrowheads="1"/>
            </p:cNvSpPr>
            <p:nvPr/>
          </p:nvSpPr>
          <p:spPr bwMode="ltGray">
            <a:xfrm>
              <a:off x="2238" y="935"/>
              <a:ext cx="1632" cy="2976"/>
            </a:xfrm>
            <a:prstGeom prst="upArrow">
              <a:avLst>
                <a:gd name="adj1" fmla="val 78306"/>
                <a:gd name="adj2" fmla="val 25673"/>
              </a:avLst>
            </a:prstGeom>
            <a:gradFill rotWithShape="1">
              <a:gsLst>
                <a:gs pos="0">
                  <a:srgbClr val="7F44C6"/>
                </a:gs>
                <a:gs pos="100000">
                  <a:srgbClr val="7F44C6">
                    <a:alpha val="10001"/>
                  </a:srgbClr>
                </a:gs>
              </a:gsLst>
              <a:lin ang="5400000" scaled="1"/>
            </a:gradFill>
            <a:ln w="285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  <a:ea typeface="MS PGothic"/>
                <a:cs typeface="MS PGothic"/>
              </a:endParaRPr>
            </a:p>
          </p:txBody>
        </p:sp>
        <p:sp>
          <p:nvSpPr>
            <p:cNvPr id="44064" name="Title 1"/>
            <p:cNvSpPr>
              <a:spLocks/>
            </p:cNvSpPr>
            <p:nvPr/>
          </p:nvSpPr>
          <p:spPr bwMode="auto">
            <a:xfrm>
              <a:off x="2568" y="1271"/>
              <a:ext cx="9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</a:pPr>
              <a:r>
                <a:rPr lang="en-US" b="1">
                  <a:solidFill>
                    <a:schemeClr val="tx2"/>
                  </a:solidFill>
                  <a:ea typeface="MS PGothic"/>
                  <a:cs typeface="MS PGothic"/>
                </a:rPr>
                <a:t>Consumer</a:t>
              </a:r>
            </a:p>
          </p:txBody>
        </p:sp>
        <p:sp>
          <p:nvSpPr>
            <p:cNvPr id="44065" name="Rectangle 68"/>
            <p:cNvSpPr>
              <a:spLocks noChangeArrowheads="1"/>
            </p:cNvSpPr>
            <p:nvPr/>
          </p:nvSpPr>
          <p:spPr bwMode="auto">
            <a:xfrm>
              <a:off x="2418" y="3623"/>
              <a:ext cx="1272" cy="288"/>
            </a:xfrm>
            <a:prstGeom prst="rect">
              <a:avLst/>
            </a:prstGeom>
            <a:solidFill>
              <a:srgbClr val="7F44C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sp>
          <p:nvSpPr>
            <p:cNvPr id="44066" name="Rectangle 27"/>
            <p:cNvSpPr>
              <a:spLocks noChangeArrowheads="1"/>
            </p:cNvSpPr>
            <p:nvPr/>
          </p:nvSpPr>
          <p:spPr bwMode="auto">
            <a:xfrm>
              <a:off x="2601" y="3623"/>
              <a:ext cx="891" cy="2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/>
              <a:r>
                <a:rPr lang="en-US">
                  <a:ea typeface="MS PGothic"/>
                  <a:cs typeface="MS PGothic"/>
                </a:rPr>
                <a:t>Phase 2</a:t>
              </a:r>
            </a:p>
          </p:txBody>
        </p:sp>
        <p:sp>
          <p:nvSpPr>
            <p:cNvPr id="44067" name="Text Box 7"/>
            <p:cNvSpPr txBox="1">
              <a:spLocks noChangeArrowheads="1"/>
            </p:cNvSpPr>
            <p:nvPr/>
          </p:nvSpPr>
          <p:spPr bwMode="auto">
            <a:xfrm rot="10800000">
              <a:off x="2305" y="2239"/>
              <a:ext cx="1406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lIns="82124" tIns="41061" rIns="82124" bIns="41061" anchor="ctr">
              <a:spAutoFit/>
            </a:bodyPr>
            <a:lstStyle/>
            <a:p>
              <a:endParaRPr lang="en-US" sz="2400">
                <a:solidFill>
                  <a:schemeClr val="bg1"/>
                </a:solidFill>
                <a:ea typeface="MS PGothic"/>
                <a:cs typeface="MS PGothic"/>
              </a:endParaRPr>
            </a:p>
          </p:txBody>
        </p:sp>
      </p:grpSp>
      <p:pic>
        <p:nvPicPr>
          <p:cNvPr id="44047" name="Rectangle 5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0" y="2651125"/>
            <a:ext cx="21129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48" name="Group 42"/>
          <p:cNvGrpSpPr>
            <a:grpSpLocks/>
          </p:cNvGrpSpPr>
          <p:nvPr/>
        </p:nvGrpSpPr>
        <p:grpSpPr bwMode="auto">
          <a:xfrm>
            <a:off x="6324600" y="1524000"/>
            <a:ext cx="2590800" cy="4724400"/>
            <a:chOff x="3936" y="935"/>
            <a:chExt cx="1632" cy="2976"/>
          </a:xfrm>
        </p:grpSpPr>
        <p:sp>
          <p:nvSpPr>
            <p:cNvPr id="44059" name="AutoShape 75"/>
            <p:cNvSpPr>
              <a:spLocks noChangeArrowheads="1"/>
            </p:cNvSpPr>
            <p:nvPr/>
          </p:nvSpPr>
          <p:spPr bwMode="ltGray">
            <a:xfrm>
              <a:off x="3936" y="935"/>
              <a:ext cx="1632" cy="2976"/>
            </a:xfrm>
            <a:prstGeom prst="upArrow">
              <a:avLst>
                <a:gd name="adj1" fmla="val 78306"/>
                <a:gd name="adj2" fmla="val 25673"/>
              </a:avLst>
            </a:prstGeom>
            <a:gradFill rotWithShape="1">
              <a:gsLst>
                <a:gs pos="0">
                  <a:srgbClr val="68B442"/>
                </a:gs>
                <a:gs pos="100000">
                  <a:srgbClr val="68B442">
                    <a:alpha val="10001"/>
                  </a:srgbClr>
                </a:gs>
              </a:gsLst>
              <a:lin ang="5400000" scaled="1"/>
            </a:gradFill>
            <a:ln w="2857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</a:pPr>
              <a:endParaRPr lang="en-US" sz="2400">
                <a:solidFill>
                  <a:srgbClr val="FFFFFF"/>
                </a:solidFill>
                <a:ea typeface="MS PGothic"/>
                <a:cs typeface="MS PGothic"/>
              </a:endParaRPr>
            </a:p>
          </p:txBody>
        </p:sp>
        <p:sp>
          <p:nvSpPr>
            <p:cNvPr id="44060" name="Title 1"/>
            <p:cNvSpPr>
              <a:spLocks/>
            </p:cNvSpPr>
            <p:nvPr/>
          </p:nvSpPr>
          <p:spPr bwMode="auto">
            <a:xfrm>
              <a:off x="4272" y="1271"/>
              <a:ext cx="9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82124" tIns="41061" rIns="82124" bIns="41061" anchor="ctr"/>
            <a:lstStyle/>
            <a:p>
              <a:pPr algn="ctr" defTabSz="814388">
                <a:lnSpc>
                  <a:spcPct val="90000"/>
                </a:lnSpc>
              </a:pPr>
              <a:r>
                <a:rPr lang="en-US" b="1">
                  <a:solidFill>
                    <a:schemeClr val="tx2"/>
                  </a:solidFill>
                  <a:ea typeface="MS PGothic"/>
                  <a:cs typeface="MS PGothic"/>
                </a:rPr>
                <a:t>Industrial</a:t>
              </a:r>
            </a:p>
          </p:txBody>
        </p:sp>
        <p:sp>
          <p:nvSpPr>
            <p:cNvPr id="44061" name="Rectangle 78"/>
            <p:cNvSpPr>
              <a:spLocks noChangeArrowheads="1"/>
            </p:cNvSpPr>
            <p:nvPr/>
          </p:nvSpPr>
          <p:spPr bwMode="auto">
            <a:xfrm>
              <a:off x="4116" y="3623"/>
              <a:ext cx="1272" cy="288"/>
            </a:xfrm>
            <a:prstGeom prst="rect">
              <a:avLst/>
            </a:prstGeom>
            <a:solidFill>
              <a:srgbClr val="68B44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bg1"/>
                </a:solidFill>
                <a:latin typeface="Cisco-Bold"/>
                <a:ea typeface="MS PGothic"/>
                <a:cs typeface="MS PGothic"/>
              </a:endParaRPr>
            </a:p>
          </p:txBody>
        </p:sp>
        <p:sp>
          <p:nvSpPr>
            <p:cNvPr id="44062" name="Rectangle 27"/>
            <p:cNvSpPr>
              <a:spLocks noChangeArrowheads="1"/>
            </p:cNvSpPr>
            <p:nvPr/>
          </p:nvSpPr>
          <p:spPr bwMode="auto">
            <a:xfrm>
              <a:off x="4287" y="3638"/>
              <a:ext cx="921" cy="22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lIns="82124" tIns="41061" rIns="82124" bIns="41061">
              <a:spAutoFit/>
            </a:bodyPr>
            <a:lstStyle/>
            <a:p>
              <a:pPr algn="ctr" defTabSz="814388"/>
              <a:r>
                <a:rPr lang="en-US">
                  <a:ea typeface="MS PGothic"/>
                  <a:cs typeface="MS PGothic"/>
                </a:rPr>
                <a:t>Phase 3</a:t>
              </a:r>
            </a:p>
          </p:txBody>
        </p:sp>
      </p:grpSp>
      <p:grpSp>
        <p:nvGrpSpPr>
          <p:cNvPr id="44049" name="Group 57"/>
          <p:cNvGrpSpPr>
            <a:grpSpLocks/>
          </p:cNvGrpSpPr>
          <p:nvPr/>
        </p:nvGrpSpPr>
        <p:grpSpPr bwMode="auto">
          <a:xfrm>
            <a:off x="6375400" y="2236788"/>
            <a:ext cx="2560638" cy="3813175"/>
            <a:chOff x="3987" y="1381"/>
            <a:chExt cx="1613" cy="2402"/>
          </a:xfrm>
        </p:grpSpPr>
        <p:pic>
          <p:nvPicPr>
            <p:cNvPr id="44057" name="Picture 58" descr="slide9"/>
            <p:cNvPicPr>
              <a:picLocks noChangeAspect="1" noChangeArrowheads="1"/>
            </p:cNvPicPr>
            <p:nvPr/>
          </p:nvPicPr>
          <p:blipFill>
            <a:blip r:embed="rId5"/>
            <a:srcRect l="66577"/>
            <a:stretch>
              <a:fillRect/>
            </a:stretch>
          </p:blipFill>
          <p:spPr bwMode="auto">
            <a:xfrm>
              <a:off x="3987" y="1381"/>
              <a:ext cx="1613" cy="2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803" name="Text Box 75"/>
            <p:cNvSpPr txBox="1">
              <a:spLocks noChangeArrowheads="1"/>
            </p:cNvSpPr>
            <p:nvPr/>
          </p:nvSpPr>
          <p:spPr bwMode="auto">
            <a:xfrm>
              <a:off x="4096" y="2378"/>
              <a:ext cx="1337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effectLst>
                    <a:outerShdw blurRad="38100" dist="38100" dir="2700000" algn="tl">
                      <a:srgbClr val="015F85"/>
                    </a:outerShdw>
                  </a:effectLst>
                  <a:latin typeface="+mn-lt"/>
                </a:rPr>
                <a:t>Internet of Things</a:t>
              </a:r>
            </a:p>
          </p:txBody>
        </p:sp>
      </p:grpSp>
      <p:sp>
        <p:nvSpPr>
          <p:cNvPr id="44050" name="AutoShape 60"/>
          <p:cNvSpPr>
            <a:spLocks noChangeArrowheads="1"/>
          </p:cNvSpPr>
          <p:nvPr/>
        </p:nvSpPr>
        <p:spPr bwMode="auto">
          <a:xfrm flipH="1">
            <a:off x="5410200" y="3754438"/>
            <a:ext cx="1085850" cy="742950"/>
          </a:xfrm>
          <a:prstGeom prst="rightArrow">
            <a:avLst>
              <a:gd name="adj1" fmla="val 43769"/>
              <a:gd name="adj2" fmla="val 30029"/>
            </a:avLst>
          </a:prstGeom>
          <a:solidFill>
            <a:srgbClr val="0183B7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grpSp>
        <p:nvGrpSpPr>
          <p:cNvPr id="44051" name="Group 36"/>
          <p:cNvGrpSpPr>
            <a:grpSpLocks/>
          </p:cNvGrpSpPr>
          <p:nvPr/>
        </p:nvGrpSpPr>
        <p:grpSpPr bwMode="auto">
          <a:xfrm>
            <a:off x="1878013" y="2222500"/>
            <a:ext cx="3663950" cy="3813175"/>
            <a:chOff x="2071" y="1375"/>
            <a:chExt cx="2308" cy="2402"/>
          </a:xfrm>
        </p:grpSpPr>
        <p:pic>
          <p:nvPicPr>
            <p:cNvPr id="44052" name="Picture 37" descr="slide9"/>
            <p:cNvPicPr>
              <a:picLocks noChangeAspect="1" noChangeArrowheads="1"/>
            </p:cNvPicPr>
            <p:nvPr/>
          </p:nvPicPr>
          <p:blipFill>
            <a:blip r:embed="rId5"/>
            <a:srcRect l="1678" r="50496"/>
            <a:stretch>
              <a:fillRect/>
            </a:stretch>
          </p:blipFill>
          <p:spPr bwMode="auto">
            <a:xfrm>
              <a:off x="2071" y="1375"/>
              <a:ext cx="2308" cy="2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75"/>
            <p:cNvSpPr txBox="1">
              <a:spLocks noChangeArrowheads="1"/>
            </p:cNvSpPr>
            <p:nvPr/>
          </p:nvSpPr>
          <p:spPr bwMode="auto">
            <a:xfrm>
              <a:off x="2936" y="2288"/>
              <a:ext cx="133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>
                  <a:effectLst>
                    <a:outerShdw blurRad="38100" dist="38100" dir="2700000" algn="tl">
                      <a:srgbClr val="015F85"/>
                    </a:outerShdw>
                  </a:effectLst>
                  <a:latin typeface="+mn-lt"/>
                </a:rPr>
                <a:t>The Network as the </a:t>
              </a:r>
              <a:br>
                <a:rPr lang="en-US" sz="2400" b="1">
                  <a:effectLst>
                    <a:outerShdw blurRad="38100" dist="38100" dir="2700000" algn="tl">
                      <a:srgbClr val="015F85"/>
                    </a:outerShdw>
                  </a:effectLst>
                  <a:latin typeface="+mn-lt"/>
                </a:rPr>
              </a:br>
              <a:r>
                <a:rPr lang="en-US" sz="2400" b="1">
                  <a:effectLst>
                    <a:outerShdw blurRad="38100" dist="38100" dir="2700000" algn="tl">
                      <a:srgbClr val="015F85"/>
                    </a:outerShdw>
                  </a:effectLst>
                  <a:latin typeface="+mn-lt"/>
                </a:rPr>
                <a:t>Platform</a:t>
              </a:r>
            </a:p>
          </p:txBody>
        </p:sp>
        <p:sp>
          <p:nvSpPr>
            <p:cNvPr id="44054" name="Text Box 39"/>
            <p:cNvSpPr txBox="1">
              <a:spLocks noChangeArrowheads="1"/>
            </p:cNvSpPr>
            <p:nvPr/>
          </p:nvSpPr>
          <p:spPr bwMode="auto">
            <a:xfrm>
              <a:off x="2776" y="1522"/>
              <a:ext cx="730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300"/>
                <a:t>Collaboration</a:t>
              </a:r>
            </a:p>
          </p:txBody>
        </p:sp>
        <p:sp>
          <p:nvSpPr>
            <p:cNvPr id="44055" name="Text Box 40"/>
            <p:cNvSpPr txBox="1">
              <a:spLocks noChangeArrowheads="1"/>
            </p:cNvSpPr>
            <p:nvPr/>
          </p:nvSpPr>
          <p:spPr bwMode="auto">
            <a:xfrm>
              <a:off x="2390" y="2738"/>
              <a:ext cx="421" cy="1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300"/>
                <a:t>Video</a:t>
              </a:r>
            </a:p>
          </p:txBody>
        </p:sp>
        <p:sp>
          <p:nvSpPr>
            <p:cNvPr id="44056" name="Text Box 41"/>
            <p:cNvSpPr txBox="1">
              <a:spLocks noChangeArrowheads="1"/>
            </p:cNvSpPr>
            <p:nvPr/>
          </p:nvSpPr>
          <p:spPr bwMode="auto">
            <a:xfrm>
              <a:off x="2709" y="3323"/>
              <a:ext cx="838" cy="2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300"/>
                <a:t>Virtualization/</a:t>
              </a:r>
              <a:br>
                <a:rPr lang="en-US" sz="1300"/>
              </a:br>
              <a:r>
                <a:rPr lang="en-US" sz="1300"/>
                <a:t>Data Center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1" name="Group 102"/>
          <p:cNvGrpSpPr>
            <a:grpSpLocks/>
          </p:cNvGrpSpPr>
          <p:nvPr/>
        </p:nvGrpSpPr>
        <p:grpSpPr bwMode="auto">
          <a:xfrm>
            <a:off x="5259388" y="1303338"/>
            <a:ext cx="3857625" cy="5362575"/>
            <a:chOff x="5260067" y="1303691"/>
            <a:chExt cx="3856781" cy="5362760"/>
          </a:xfrm>
        </p:grpSpPr>
        <p:cxnSp>
          <p:nvCxnSpPr>
            <p:cNvPr id="100" name="Straight Arrow Connector 99"/>
            <p:cNvCxnSpPr/>
            <p:nvPr/>
          </p:nvCxnSpPr>
          <p:spPr bwMode="auto">
            <a:xfrm rot="5400000">
              <a:off x="6862212" y="5213044"/>
              <a:ext cx="673123" cy="1588"/>
            </a:xfrm>
            <a:prstGeom prst="straightConnector1">
              <a:avLst/>
            </a:prstGeom>
            <a:solidFill>
              <a:srgbClr val="D28700">
                <a:alpha val="50000"/>
              </a:srgbClr>
            </a:solidFill>
            <a:ln w="3175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46128" name="Group 101"/>
            <p:cNvGrpSpPr>
              <a:grpSpLocks/>
            </p:cNvGrpSpPr>
            <p:nvPr/>
          </p:nvGrpSpPr>
          <p:grpSpPr bwMode="auto">
            <a:xfrm>
              <a:off x="5260067" y="1303691"/>
              <a:ext cx="3856781" cy="5362760"/>
              <a:chOff x="5260067" y="1303691"/>
              <a:chExt cx="3856781" cy="5362760"/>
            </a:xfrm>
          </p:grpSpPr>
          <p:sp>
            <p:nvSpPr>
              <p:cNvPr id="48" name="Rectangle 2"/>
              <p:cNvSpPr>
                <a:spLocks noChangeArrowheads="1"/>
              </p:cNvSpPr>
              <p:nvPr/>
            </p:nvSpPr>
            <p:spPr bwMode="auto">
              <a:xfrm rot="10800000">
                <a:off x="5866645" y="1303691"/>
                <a:ext cx="2607179" cy="4825503"/>
              </a:xfrm>
              <a:prstGeom prst="roundRect">
                <a:avLst/>
              </a:prstGeom>
              <a:gradFill rotWithShape="1">
                <a:gsLst>
                  <a:gs pos="0">
                    <a:srgbClr val="C00000"/>
                  </a:gs>
                  <a:gs pos="78000">
                    <a:srgbClr val="4D4D4D">
                      <a:alpha val="32000"/>
                    </a:srgbClr>
                  </a:gs>
                </a:gsLst>
                <a:lin ang="5400000" scaled="1"/>
              </a:gradFill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lIns="82124" tIns="41061" rIns="82124" bIns="41061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grpSp>
            <p:nvGrpSpPr>
              <p:cNvPr id="46132" name="Group 40"/>
              <p:cNvGrpSpPr>
                <a:grpSpLocks/>
              </p:cNvGrpSpPr>
              <p:nvPr/>
            </p:nvGrpSpPr>
            <p:grpSpPr bwMode="auto">
              <a:xfrm>
                <a:off x="5260067" y="2565899"/>
                <a:ext cx="3856781" cy="3300749"/>
                <a:chOff x="10175" y="3072"/>
                <a:chExt cx="1584" cy="1387"/>
              </a:xfrm>
            </p:grpSpPr>
            <p:pic>
              <p:nvPicPr>
                <p:cNvPr id="46136" name="Picture 41" descr="shade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15933" r="48933" b="58978"/>
                <a:stretch>
                  <a:fillRect/>
                </a:stretch>
              </p:blipFill>
              <p:spPr bwMode="auto">
                <a:xfrm>
                  <a:off x="10175" y="3072"/>
                  <a:ext cx="1584" cy="1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6137" name="Oval 42"/>
                <p:cNvSpPr>
                  <a:spLocks noChangeArrowheads="1"/>
                </p:cNvSpPr>
                <p:nvPr/>
              </p:nvSpPr>
              <p:spPr bwMode="auto">
                <a:xfrm>
                  <a:off x="10471" y="3091"/>
                  <a:ext cx="960" cy="960"/>
                </a:xfrm>
                <a:prstGeom prst="ellipse">
                  <a:avLst/>
                </a:prstGeom>
                <a:solidFill>
                  <a:srgbClr val="000000">
                    <a:alpha val="59999"/>
                  </a:srgbClr>
                </a:solidFill>
                <a:ln w="28575" algn="ctr">
                  <a:solidFill>
                    <a:srgbClr val="FFFF00">
                      <a:alpha val="59999"/>
                    </a:srgbClr>
                  </a:solidFill>
                  <a:round/>
                  <a:headEnd/>
                  <a:tailEnd/>
                </a:ln>
              </p:spPr>
              <p:txBody>
                <a:bodyPr lIns="82124" tIns="41061" rIns="82124" bIns="41061" anchor="ctr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6372182" y="1529345"/>
                <a:ext cx="1645002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Arial" pitchFamily="34" charset="0"/>
                  </a:rPr>
                  <a:t>Industrial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387715" y="6327897"/>
                <a:ext cx="1701107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n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itchFamily="34" charset="0"/>
                  </a:rPr>
                  <a:t>Physical Internet</a:t>
                </a:r>
              </a:p>
            </p:txBody>
          </p:sp>
          <p:sp>
            <p:nvSpPr>
              <p:cNvPr id="46135" name="Text Box 65"/>
              <p:cNvSpPr txBox="1">
                <a:spLocks noChangeArrowheads="1"/>
              </p:cNvSpPr>
              <p:nvPr/>
            </p:nvSpPr>
            <p:spPr bwMode="auto">
              <a:xfrm>
                <a:off x="6061380" y="2755672"/>
                <a:ext cx="2204432" cy="192958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82124" tIns="41061" rIns="82124" bIns="41061" anchor="ctr">
                <a:spAutoFit/>
              </a:bodyPr>
              <a:lstStyle/>
              <a:p>
                <a:pPr algn="ctr" defTabSz="814388"/>
                <a:r>
                  <a:rPr lang="en-US" sz="1500"/>
                  <a:t>Real Estate</a:t>
                </a:r>
              </a:p>
              <a:p>
                <a:pPr algn="ctr" defTabSz="814388"/>
                <a:r>
                  <a:rPr lang="en-US" sz="1500"/>
                  <a:t>Physical Security</a:t>
                </a:r>
              </a:p>
              <a:p>
                <a:pPr algn="ctr" defTabSz="814388"/>
                <a:r>
                  <a:rPr lang="en-US" sz="1500"/>
                  <a:t>Transportation</a:t>
                </a:r>
              </a:p>
              <a:p>
                <a:pPr algn="ctr" defTabSz="814388"/>
                <a:r>
                  <a:rPr lang="en-US" sz="1500"/>
                  <a:t>Sports</a:t>
                </a:r>
              </a:p>
              <a:p>
                <a:pPr algn="ctr" defTabSz="814388"/>
                <a:r>
                  <a:rPr lang="en-US" sz="1500"/>
                  <a:t>Utilities (Energy)</a:t>
                </a:r>
              </a:p>
              <a:p>
                <a:pPr algn="ctr" defTabSz="814388"/>
                <a:r>
                  <a:rPr lang="en-US" sz="1500"/>
                  <a:t>Healthcare</a:t>
                </a:r>
              </a:p>
              <a:p>
                <a:pPr algn="ctr" defTabSz="814388"/>
                <a:r>
                  <a:rPr lang="en-US" sz="1500"/>
                  <a:t>Education</a:t>
                </a:r>
              </a:p>
              <a:p>
                <a:pPr algn="ctr" defTabSz="814388"/>
                <a:r>
                  <a:rPr lang="en-US" sz="1500"/>
                  <a:t>Government</a:t>
                </a:r>
              </a:p>
            </p:txBody>
          </p:sp>
        </p:grpSp>
      </p:grpSp>
      <p:sp>
        <p:nvSpPr>
          <p:cNvPr id="52" name="Rectangle 2"/>
          <p:cNvSpPr>
            <a:spLocks noChangeArrowheads="1"/>
          </p:cNvSpPr>
          <p:nvPr/>
        </p:nvSpPr>
        <p:spPr bwMode="auto">
          <a:xfrm rot="10800000">
            <a:off x="3223647" y="1303692"/>
            <a:ext cx="2470992" cy="4825503"/>
          </a:xfrm>
          <a:prstGeom prst="roundRect">
            <a:avLst/>
          </a:prstGeom>
          <a:gradFill rotWithShape="1">
            <a:gsLst>
              <a:gs pos="0">
                <a:srgbClr val="669900">
                  <a:alpha val="70000"/>
                </a:srgbClr>
              </a:gs>
              <a:gs pos="78000">
                <a:srgbClr val="4D4D4D">
                  <a:alpha val="32000"/>
                </a:srgbClr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cxnSp>
        <p:nvCxnSpPr>
          <p:cNvPr id="46085" name="Straight Arrow Connector 88"/>
          <p:cNvCxnSpPr>
            <a:cxnSpLocks noChangeShapeType="1"/>
          </p:cNvCxnSpPr>
          <p:nvPr/>
        </p:nvCxnSpPr>
        <p:spPr bwMode="auto">
          <a:xfrm rot="5400000">
            <a:off x="2492375" y="4662488"/>
            <a:ext cx="1830387" cy="1588"/>
          </a:xfrm>
          <a:prstGeom prst="straightConnector1">
            <a:avLst/>
          </a:prstGeom>
          <a:noFill/>
          <a:ln w="3175" algn="ctr">
            <a:solidFill>
              <a:srgbClr val="78A200"/>
            </a:solidFill>
            <a:round/>
            <a:headEnd/>
            <a:tailEnd type="arrow" w="med" len="med"/>
          </a:ln>
        </p:spPr>
      </p:cxnSp>
      <p:cxnSp>
        <p:nvCxnSpPr>
          <p:cNvPr id="46086" name="Straight Arrow Connector 84"/>
          <p:cNvCxnSpPr>
            <a:cxnSpLocks noChangeShapeType="1"/>
          </p:cNvCxnSpPr>
          <p:nvPr/>
        </p:nvCxnSpPr>
        <p:spPr bwMode="auto">
          <a:xfrm rot="5400000">
            <a:off x="3915569" y="4436269"/>
            <a:ext cx="2336800" cy="1588"/>
          </a:xfrm>
          <a:prstGeom prst="straightConnector1">
            <a:avLst/>
          </a:prstGeom>
          <a:noFill/>
          <a:ln w="3175" algn="ctr">
            <a:solidFill>
              <a:srgbClr val="78A200"/>
            </a:solidFill>
            <a:round/>
            <a:headEnd/>
            <a:tailEnd type="arrow" w="med" len="med"/>
          </a:ln>
        </p:spPr>
      </p:cxnSp>
      <p:grpSp>
        <p:nvGrpSpPr>
          <p:cNvPr id="46087" name="Group 40"/>
          <p:cNvGrpSpPr>
            <a:grpSpLocks/>
          </p:cNvGrpSpPr>
          <p:nvPr/>
        </p:nvGrpSpPr>
        <p:grpSpPr bwMode="auto">
          <a:xfrm>
            <a:off x="3551238" y="3760788"/>
            <a:ext cx="1535112" cy="1262062"/>
            <a:chOff x="10175" y="3072"/>
            <a:chExt cx="1584" cy="1387"/>
          </a:xfrm>
        </p:grpSpPr>
        <p:pic>
          <p:nvPicPr>
            <p:cNvPr id="46125" name="Picture 41" descr="shade"/>
            <p:cNvPicPr>
              <a:picLocks noChangeAspect="1" noChangeArrowheads="1"/>
            </p:cNvPicPr>
            <p:nvPr/>
          </p:nvPicPr>
          <p:blipFill>
            <a:blip r:embed="rId3"/>
            <a:srcRect l="15933" r="48933" b="58978"/>
            <a:stretch>
              <a:fillRect/>
            </a:stretch>
          </p:blipFill>
          <p:spPr bwMode="auto">
            <a:xfrm>
              <a:off x="10175" y="3072"/>
              <a:ext cx="1584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26" name="Oval 42"/>
            <p:cNvSpPr>
              <a:spLocks noChangeArrowheads="1"/>
            </p:cNvSpPr>
            <p:nvPr/>
          </p:nvSpPr>
          <p:spPr bwMode="auto">
            <a:xfrm>
              <a:off x="10471" y="3091"/>
              <a:ext cx="960" cy="960"/>
            </a:xfrm>
            <a:prstGeom prst="ellipse">
              <a:avLst/>
            </a:prstGeom>
            <a:solidFill>
              <a:srgbClr val="000000">
                <a:alpha val="59999"/>
              </a:srgbClr>
            </a:solidFill>
            <a:ln w="28575" algn="ctr">
              <a:solidFill>
                <a:srgbClr val="FFFF00">
                  <a:alpha val="59999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1" name="Rectangle 2"/>
          <p:cNvSpPr>
            <a:spLocks noChangeArrowheads="1"/>
          </p:cNvSpPr>
          <p:nvPr/>
        </p:nvSpPr>
        <p:spPr bwMode="auto">
          <a:xfrm rot="10800000">
            <a:off x="602367" y="1288450"/>
            <a:ext cx="2514600" cy="4825503"/>
          </a:xfrm>
          <a:prstGeom prst="roundRect">
            <a:avLst/>
          </a:prstGeom>
          <a:gradFill rotWithShape="1">
            <a:gsLst>
              <a:gs pos="0">
                <a:srgbClr val="0099CC"/>
              </a:gs>
              <a:gs pos="78000">
                <a:srgbClr val="4D4D4D">
                  <a:alpha val="32000"/>
                </a:srgbClr>
              </a:gs>
            </a:gsLst>
            <a:lin ang="54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lIns="82124" tIns="41061" rIns="82124" bIns="41061" anchor="ctr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195246" name="Rectangle 46"/>
          <p:cNvSpPr>
            <a:spLocks noChangeArrowheads="1"/>
          </p:cNvSpPr>
          <p:nvPr/>
        </p:nvSpPr>
        <p:spPr bwMode="auto">
          <a:xfrm>
            <a:off x="0" y="238760"/>
            <a:ext cx="9144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82115" tIns="41056" rIns="82115" bIns="41056" anchor="ctr"/>
          <a:lstStyle/>
          <a:p>
            <a:pPr algn="ctr" defTabSz="814388">
              <a:lnSpc>
                <a:spcPct val="85000"/>
              </a:lnSpc>
              <a:defRPr/>
            </a:pPr>
            <a:r>
              <a:rPr lang="en-US" sz="3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Network Increasingly the Platform</a:t>
            </a:r>
            <a:br>
              <a:rPr lang="en-US" sz="3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</a:br>
            <a:r>
              <a:rPr lang="en-US" sz="30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for Many Different Technologies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1484" y="1529345"/>
            <a:ext cx="16433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Business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13899" y="1529345"/>
            <a:ext cx="18453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Consumer</a:t>
            </a:r>
          </a:p>
        </p:txBody>
      </p:sp>
      <p:grpSp>
        <p:nvGrpSpPr>
          <p:cNvPr id="46094" name="Group 40"/>
          <p:cNvGrpSpPr>
            <a:grpSpLocks/>
          </p:cNvGrpSpPr>
          <p:nvPr/>
        </p:nvGrpSpPr>
        <p:grpSpPr bwMode="auto">
          <a:xfrm>
            <a:off x="4330700" y="2378075"/>
            <a:ext cx="1536700" cy="1262063"/>
            <a:chOff x="10175" y="3072"/>
            <a:chExt cx="1584" cy="1387"/>
          </a:xfrm>
        </p:grpSpPr>
        <p:pic>
          <p:nvPicPr>
            <p:cNvPr id="46123" name="Picture 41" descr="shade"/>
            <p:cNvPicPr>
              <a:picLocks noChangeAspect="1" noChangeArrowheads="1"/>
            </p:cNvPicPr>
            <p:nvPr/>
          </p:nvPicPr>
          <p:blipFill>
            <a:blip r:embed="rId3"/>
            <a:srcRect l="15933" r="48933" b="58978"/>
            <a:stretch>
              <a:fillRect/>
            </a:stretch>
          </p:blipFill>
          <p:spPr bwMode="auto">
            <a:xfrm>
              <a:off x="10175" y="3072"/>
              <a:ext cx="1584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24" name="Oval 42"/>
            <p:cNvSpPr>
              <a:spLocks noChangeArrowheads="1"/>
            </p:cNvSpPr>
            <p:nvPr/>
          </p:nvSpPr>
          <p:spPr bwMode="auto">
            <a:xfrm>
              <a:off x="10471" y="3091"/>
              <a:ext cx="960" cy="960"/>
            </a:xfrm>
            <a:prstGeom prst="ellipse">
              <a:avLst/>
            </a:prstGeom>
            <a:solidFill>
              <a:srgbClr val="000000">
                <a:alpha val="59999"/>
              </a:srgbClr>
            </a:solidFill>
            <a:ln w="28575" algn="ctr">
              <a:solidFill>
                <a:srgbClr val="FFFF00">
                  <a:alpha val="59999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6095" name="Text Box 65"/>
          <p:cNvSpPr txBox="1">
            <a:spLocks noChangeArrowheads="1"/>
          </p:cNvSpPr>
          <p:nvPr/>
        </p:nvSpPr>
        <p:spPr bwMode="auto">
          <a:xfrm>
            <a:off x="4578350" y="2668588"/>
            <a:ext cx="1027113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/>
            <a:r>
              <a:rPr lang="en-US" sz="1500"/>
              <a:t>Video</a:t>
            </a:r>
          </a:p>
        </p:txBody>
      </p:sp>
      <p:grpSp>
        <p:nvGrpSpPr>
          <p:cNvPr id="46096" name="Group 40"/>
          <p:cNvGrpSpPr>
            <a:grpSpLocks/>
          </p:cNvGrpSpPr>
          <p:nvPr/>
        </p:nvGrpSpPr>
        <p:grpSpPr bwMode="auto">
          <a:xfrm>
            <a:off x="2635250" y="2863850"/>
            <a:ext cx="1535113" cy="1262063"/>
            <a:chOff x="10175" y="3072"/>
            <a:chExt cx="1584" cy="1387"/>
          </a:xfrm>
        </p:grpSpPr>
        <p:pic>
          <p:nvPicPr>
            <p:cNvPr id="46121" name="Picture 41" descr="shade"/>
            <p:cNvPicPr>
              <a:picLocks noChangeAspect="1" noChangeArrowheads="1"/>
            </p:cNvPicPr>
            <p:nvPr/>
          </p:nvPicPr>
          <p:blipFill>
            <a:blip r:embed="rId3"/>
            <a:srcRect l="15933" r="48933" b="58978"/>
            <a:stretch>
              <a:fillRect/>
            </a:stretch>
          </p:blipFill>
          <p:spPr bwMode="auto">
            <a:xfrm>
              <a:off x="10175" y="3072"/>
              <a:ext cx="1584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22" name="Oval 42"/>
            <p:cNvSpPr>
              <a:spLocks noChangeArrowheads="1"/>
            </p:cNvSpPr>
            <p:nvPr/>
          </p:nvSpPr>
          <p:spPr bwMode="auto">
            <a:xfrm>
              <a:off x="10471" y="3091"/>
              <a:ext cx="960" cy="960"/>
            </a:xfrm>
            <a:prstGeom prst="ellipse">
              <a:avLst/>
            </a:prstGeom>
            <a:solidFill>
              <a:srgbClr val="000000">
                <a:alpha val="59999"/>
              </a:srgbClr>
            </a:solidFill>
            <a:ln w="28575" algn="ctr">
              <a:solidFill>
                <a:srgbClr val="FFFF00">
                  <a:alpha val="59999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6097" name="Text Box 61"/>
          <p:cNvSpPr txBox="1">
            <a:spLocks noChangeArrowheads="1"/>
          </p:cNvSpPr>
          <p:nvPr/>
        </p:nvSpPr>
        <p:spPr bwMode="auto">
          <a:xfrm>
            <a:off x="2624138" y="3157538"/>
            <a:ext cx="1566862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/>
            <a:r>
              <a:rPr lang="en-US" sz="1500"/>
              <a:t>Security</a:t>
            </a:r>
          </a:p>
        </p:txBody>
      </p:sp>
      <p:grpSp>
        <p:nvGrpSpPr>
          <p:cNvPr id="46098" name="Group 40"/>
          <p:cNvGrpSpPr>
            <a:grpSpLocks/>
          </p:cNvGrpSpPr>
          <p:nvPr/>
        </p:nvGrpSpPr>
        <p:grpSpPr bwMode="auto">
          <a:xfrm>
            <a:off x="1266825" y="3540125"/>
            <a:ext cx="1535113" cy="1262063"/>
            <a:chOff x="10175" y="3072"/>
            <a:chExt cx="1584" cy="1387"/>
          </a:xfrm>
        </p:grpSpPr>
        <p:pic>
          <p:nvPicPr>
            <p:cNvPr id="46119" name="Picture 41" descr="shade"/>
            <p:cNvPicPr>
              <a:picLocks noChangeAspect="1" noChangeArrowheads="1"/>
            </p:cNvPicPr>
            <p:nvPr/>
          </p:nvPicPr>
          <p:blipFill>
            <a:blip r:embed="rId3"/>
            <a:srcRect l="15933" r="48933" b="58978"/>
            <a:stretch>
              <a:fillRect/>
            </a:stretch>
          </p:blipFill>
          <p:spPr bwMode="auto">
            <a:xfrm>
              <a:off x="10175" y="3072"/>
              <a:ext cx="1584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20" name="Oval 42"/>
            <p:cNvSpPr>
              <a:spLocks noChangeArrowheads="1"/>
            </p:cNvSpPr>
            <p:nvPr/>
          </p:nvSpPr>
          <p:spPr bwMode="auto">
            <a:xfrm>
              <a:off x="10471" y="3091"/>
              <a:ext cx="960" cy="960"/>
            </a:xfrm>
            <a:prstGeom prst="ellipse">
              <a:avLst/>
            </a:prstGeom>
            <a:solidFill>
              <a:srgbClr val="000000">
                <a:alpha val="59999"/>
              </a:srgbClr>
            </a:solidFill>
            <a:ln w="28575" algn="ctr">
              <a:solidFill>
                <a:srgbClr val="FFFF00">
                  <a:alpha val="59999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7" name="Rounded Rectangle 46"/>
          <p:cNvSpPr/>
          <p:nvPr/>
        </p:nvSpPr>
        <p:spPr bwMode="auto">
          <a:xfrm>
            <a:off x="542925" y="6305550"/>
            <a:ext cx="8004175" cy="366713"/>
          </a:xfrm>
          <a:prstGeom prst="roundRect">
            <a:avLst/>
          </a:prstGeom>
          <a:solidFill>
            <a:srgbClr val="0069B8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cxnSp>
        <p:nvCxnSpPr>
          <p:cNvPr id="46100" name="Straight Connector 57"/>
          <p:cNvCxnSpPr>
            <a:cxnSpLocks noChangeShapeType="1"/>
          </p:cNvCxnSpPr>
          <p:nvPr/>
        </p:nvCxnSpPr>
        <p:spPr bwMode="auto">
          <a:xfrm>
            <a:off x="542925" y="5695950"/>
            <a:ext cx="7999413" cy="0"/>
          </a:xfrm>
          <a:prstGeom prst="line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</p:spPr>
      </p:cxnSp>
      <p:sp>
        <p:nvSpPr>
          <p:cNvPr id="46101" name="Text Box 66"/>
          <p:cNvSpPr txBox="1">
            <a:spLocks noChangeArrowheads="1"/>
          </p:cNvSpPr>
          <p:nvPr/>
        </p:nvSpPr>
        <p:spPr bwMode="auto">
          <a:xfrm>
            <a:off x="1233488" y="3827463"/>
            <a:ext cx="1565275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/>
            <a:r>
              <a:rPr lang="en-US" sz="1500"/>
              <a:t>Storage</a:t>
            </a:r>
          </a:p>
        </p:txBody>
      </p:sp>
      <p:grpSp>
        <p:nvGrpSpPr>
          <p:cNvPr id="46102" name="Group 40"/>
          <p:cNvGrpSpPr>
            <a:grpSpLocks/>
          </p:cNvGrpSpPr>
          <p:nvPr/>
        </p:nvGrpSpPr>
        <p:grpSpPr bwMode="auto">
          <a:xfrm>
            <a:off x="631825" y="2325688"/>
            <a:ext cx="1535113" cy="1262062"/>
            <a:chOff x="10175" y="3072"/>
            <a:chExt cx="1584" cy="1387"/>
          </a:xfrm>
        </p:grpSpPr>
        <p:pic>
          <p:nvPicPr>
            <p:cNvPr id="46117" name="Picture 41" descr="shade"/>
            <p:cNvPicPr>
              <a:picLocks noChangeAspect="1" noChangeArrowheads="1"/>
            </p:cNvPicPr>
            <p:nvPr/>
          </p:nvPicPr>
          <p:blipFill>
            <a:blip r:embed="rId3"/>
            <a:srcRect l="15933" r="48933" b="58978"/>
            <a:stretch>
              <a:fillRect/>
            </a:stretch>
          </p:blipFill>
          <p:spPr bwMode="auto">
            <a:xfrm>
              <a:off x="10175" y="3072"/>
              <a:ext cx="1584" cy="1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18" name="Oval 42"/>
            <p:cNvSpPr>
              <a:spLocks noChangeArrowheads="1"/>
            </p:cNvSpPr>
            <p:nvPr/>
          </p:nvSpPr>
          <p:spPr bwMode="auto">
            <a:xfrm>
              <a:off x="10471" y="3091"/>
              <a:ext cx="960" cy="960"/>
            </a:xfrm>
            <a:prstGeom prst="ellipse">
              <a:avLst/>
            </a:prstGeom>
            <a:solidFill>
              <a:srgbClr val="000000">
                <a:alpha val="59999"/>
              </a:srgbClr>
            </a:solidFill>
            <a:ln w="28575" algn="ctr">
              <a:solidFill>
                <a:srgbClr val="FFFF00">
                  <a:alpha val="59999"/>
                </a:srgbClr>
              </a:solidFill>
              <a:round/>
              <a:headEnd/>
              <a:tailEnd/>
            </a:ln>
          </p:spPr>
          <p:txBody>
            <a:bodyPr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6103" name="Text Box 62"/>
          <p:cNvSpPr txBox="1">
            <a:spLocks noChangeArrowheads="1"/>
          </p:cNvSpPr>
          <p:nvPr/>
        </p:nvSpPr>
        <p:spPr bwMode="auto">
          <a:xfrm>
            <a:off x="3521075" y="4008438"/>
            <a:ext cx="1565275" cy="471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>
              <a:lnSpc>
                <a:spcPct val="90000"/>
              </a:lnSpc>
            </a:pPr>
            <a:r>
              <a:rPr lang="en-US" sz="1400"/>
              <a:t>Networked</a:t>
            </a:r>
            <a:br>
              <a:rPr lang="en-US" sz="1400"/>
            </a:br>
            <a:r>
              <a:rPr lang="en-US" sz="1400"/>
              <a:t>Home</a:t>
            </a:r>
          </a:p>
        </p:txBody>
      </p:sp>
      <p:sp>
        <p:nvSpPr>
          <p:cNvPr id="46104" name="Text Box 61"/>
          <p:cNvSpPr txBox="1">
            <a:spLocks noChangeArrowheads="1"/>
          </p:cNvSpPr>
          <p:nvPr/>
        </p:nvSpPr>
        <p:spPr bwMode="auto">
          <a:xfrm>
            <a:off x="614363" y="2613025"/>
            <a:ext cx="1566862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/>
            <a:r>
              <a:rPr lang="en-US" sz="1500"/>
              <a:t>Wireless</a:t>
            </a:r>
          </a:p>
        </p:txBody>
      </p:sp>
      <p:pic>
        <p:nvPicPr>
          <p:cNvPr id="46105" name="Picture 41" descr="shade"/>
          <p:cNvPicPr>
            <a:picLocks noChangeAspect="1" noChangeArrowheads="1"/>
          </p:cNvPicPr>
          <p:nvPr/>
        </p:nvPicPr>
        <p:blipFill>
          <a:blip r:embed="rId3"/>
          <a:srcRect l="15933" r="48933" b="58978"/>
          <a:stretch>
            <a:fillRect/>
          </a:stretch>
        </p:blipFill>
        <p:spPr bwMode="auto">
          <a:xfrm>
            <a:off x="2219325" y="4419600"/>
            <a:ext cx="153511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06" name="Oval 42"/>
          <p:cNvSpPr>
            <a:spLocks noChangeArrowheads="1"/>
          </p:cNvSpPr>
          <p:nvPr/>
        </p:nvSpPr>
        <p:spPr bwMode="auto">
          <a:xfrm>
            <a:off x="2505075" y="4437063"/>
            <a:ext cx="931863" cy="874712"/>
          </a:xfrm>
          <a:prstGeom prst="ellipse">
            <a:avLst/>
          </a:prstGeom>
          <a:solidFill>
            <a:srgbClr val="000000">
              <a:alpha val="59999"/>
            </a:srgbClr>
          </a:solidFill>
          <a:ln w="28575" algn="ctr">
            <a:solidFill>
              <a:srgbClr val="FFFF00">
                <a:alpha val="59999"/>
              </a:srgbClr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46107" name="Text Box 66"/>
          <p:cNvSpPr txBox="1">
            <a:spLocks noChangeArrowheads="1"/>
          </p:cNvSpPr>
          <p:nvPr/>
        </p:nvSpPr>
        <p:spPr bwMode="auto">
          <a:xfrm>
            <a:off x="2200275" y="4730750"/>
            <a:ext cx="1565275" cy="31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/>
            <a:r>
              <a:rPr lang="en-US" sz="1500"/>
              <a:t>Voice</a:t>
            </a:r>
          </a:p>
        </p:txBody>
      </p:sp>
      <p:cxnSp>
        <p:nvCxnSpPr>
          <p:cNvPr id="46108" name="Straight Connector 54"/>
          <p:cNvCxnSpPr>
            <a:cxnSpLocks noChangeShapeType="1"/>
          </p:cNvCxnSpPr>
          <p:nvPr/>
        </p:nvCxnSpPr>
        <p:spPr bwMode="auto">
          <a:xfrm rot="5400000">
            <a:off x="3211513" y="4100512"/>
            <a:ext cx="5126038" cy="17463"/>
          </a:xfrm>
          <a:prstGeom prst="lin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</p:cxnSp>
      <p:sp>
        <p:nvSpPr>
          <p:cNvPr id="75" name="TextBox 74"/>
          <p:cNvSpPr txBox="1"/>
          <p:nvPr/>
        </p:nvSpPr>
        <p:spPr>
          <a:xfrm>
            <a:off x="2452007" y="6327897"/>
            <a:ext cx="168090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Arial" pitchFamily="34" charset="0"/>
              </a:rPr>
              <a:t>Virtual Internet</a:t>
            </a:r>
          </a:p>
        </p:txBody>
      </p:sp>
      <p:sp>
        <p:nvSpPr>
          <p:cNvPr id="79" name="Rounded Rectangle 78"/>
          <p:cNvSpPr/>
          <p:nvPr/>
        </p:nvSpPr>
        <p:spPr bwMode="auto">
          <a:xfrm>
            <a:off x="514350" y="5716588"/>
            <a:ext cx="8004175" cy="512762"/>
          </a:xfrm>
          <a:prstGeom prst="roundRect">
            <a:avLst/>
          </a:prstGeom>
          <a:solidFill>
            <a:srgbClr val="00487E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lIns="82124" tIns="41061" rIns="82124" bIns="41061" anchor="ctr">
            <a:spAutoFit/>
          </a:bodyPr>
          <a:lstStyle/>
          <a:p>
            <a:pPr algn="ctr" defTabSz="814388"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en-US" sz="2400" b="1">
              <a:solidFill>
                <a:srgbClr val="808080"/>
              </a:solidFill>
            </a:endParaRPr>
          </a:p>
        </p:txBody>
      </p:sp>
      <p:sp>
        <p:nvSpPr>
          <p:cNvPr id="82" name="Text Box 62"/>
          <p:cNvSpPr txBox="1">
            <a:spLocks noChangeArrowheads="1"/>
          </p:cNvSpPr>
          <p:nvPr/>
        </p:nvSpPr>
        <p:spPr bwMode="auto">
          <a:xfrm>
            <a:off x="525101" y="5764686"/>
            <a:ext cx="7994210" cy="41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algn="ctr" defTabSz="814388">
              <a:lnSpc>
                <a:spcPct val="90000"/>
              </a:lnSpc>
              <a:defRPr/>
            </a:pPr>
            <a:r>
              <a:rPr lang="en-US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The Network as the Platform</a:t>
            </a:r>
          </a:p>
        </p:txBody>
      </p:sp>
      <p:cxnSp>
        <p:nvCxnSpPr>
          <p:cNvPr id="46112" name="Straight Arrow Connector 86"/>
          <p:cNvCxnSpPr>
            <a:cxnSpLocks noChangeShapeType="1"/>
          </p:cNvCxnSpPr>
          <p:nvPr/>
        </p:nvCxnSpPr>
        <p:spPr bwMode="auto">
          <a:xfrm rot="5400000">
            <a:off x="3840956" y="5133182"/>
            <a:ext cx="942975" cy="1588"/>
          </a:xfrm>
          <a:prstGeom prst="straightConnector1">
            <a:avLst/>
          </a:prstGeom>
          <a:noFill/>
          <a:ln w="3175" algn="ctr">
            <a:solidFill>
              <a:srgbClr val="78A200"/>
            </a:solidFill>
            <a:round/>
            <a:headEnd/>
            <a:tailEnd type="arrow" w="med" len="med"/>
          </a:ln>
        </p:spPr>
      </p:cxnSp>
      <p:cxnSp>
        <p:nvCxnSpPr>
          <p:cNvPr id="46113" name="Straight Arrow Connector 90"/>
          <p:cNvCxnSpPr>
            <a:cxnSpLocks noChangeShapeType="1"/>
          </p:cNvCxnSpPr>
          <p:nvPr/>
        </p:nvCxnSpPr>
        <p:spPr bwMode="auto">
          <a:xfrm rot="5400000">
            <a:off x="1436688" y="5010150"/>
            <a:ext cx="1150938" cy="1587"/>
          </a:xfrm>
          <a:prstGeom prst="straightConnector1">
            <a:avLst/>
          </a:prstGeom>
          <a:noFill/>
          <a:ln w="3175" algn="ctr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46114" name="Straight Arrow Connector 92"/>
          <p:cNvCxnSpPr>
            <a:cxnSpLocks noChangeShapeType="1"/>
          </p:cNvCxnSpPr>
          <p:nvPr/>
        </p:nvCxnSpPr>
        <p:spPr bwMode="auto">
          <a:xfrm rot="5400000">
            <a:off x="176213" y="4394200"/>
            <a:ext cx="2347912" cy="1588"/>
          </a:xfrm>
          <a:prstGeom prst="straightConnector1">
            <a:avLst/>
          </a:prstGeom>
          <a:noFill/>
          <a:ln w="3175" algn="ctr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46115" name="Straight Arrow Connector 94"/>
          <p:cNvCxnSpPr>
            <a:cxnSpLocks noChangeShapeType="1"/>
          </p:cNvCxnSpPr>
          <p:nvPr/>
        </p:nvCxnSpPr>
        <p:spPr bwMode="auto">
          <a:xfrm rot="5400000">
            <a:off x="2832101" y="5445125"/>
            <a:ext cx="246062" cy="1587"/>
          </a:xfrm>
          <a:prstGeom prst="straightConnector1">
            <a:avLst/>
          </a:prstGeom>
          <a:noFill/>
          <a:ln w="3175" algn="ctr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59" name="TextBox 58"/>
          <p:cNvSpPr txBox="1"/>
          <p:nvPr/>
        </p:nvSpPr>
        <p:spPr>
          <a:xfrm>
            <a:off x="6234605" y="6306432"/>
            <a:ext cx="189026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chemeClr val="tx1"/>
                  </a:solidFill>
                </a:ln>
                <a:latin typeface="Arial" pitchFamily="34" charset="0"/>
              </a:rPr>
              <a:t>Physical Internet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DIA_Duffy">
  <a:themeElements>
    <a:clrScheme name="INDIA_Duffy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B21A1A"/>
      </a:accent2>
      <a:accent3>
        <a:srgbClr val="AAAAAA"/>
      </a:accent3>
      <a:accent4>
        <a:srgbClr val="DADADA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INDIA_Duff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INDIA_Duffy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83B7"/>
        </a:accent1>
        <a:accent2>
          <a:srgbClr val="B21A1A"/>
        </a:accent2>
        <a:accent3>
          <a:srgbClr val="AAAAAA"/>
        </a:accent3>
        <a:accent4>
          <a:srgbClr val="DADADA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DIA_Duffy">
  <a:themeElements>
    <a:clrScheme name="1_INDIA_Duffy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B21A1A"/>
      </a:accent2>
      <a:accent3>
        <a:srgbClr val="AAAAAA"/>
      </a:accent3>
      <a:accent4>
        <a:srgbClr val="DADADA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1_INDIA_Duff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INDIA_Duffy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83B7"/>
        </a:accent1>
        <a:accent2>
          <a:srgbClr val="B21A1A"/>
        </a:accent2>
        <a:accent3>
          <a:srgbClr val="AAAAAA"/>
        </a:accent3>
        <a:accent4>
          <a:srgbClr val="DADADA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2006_Title/Bullet_Cisco Black Temp">
  <a:themeElements>
    <a:clrScheme name="2006_Title/Bullet_Cisco Black Temp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B21A1A"/>
      </a:accent2>
      <a:accent3>
        <a:srgbClr val="AAAAAA"/>
      </a:accent3>
      <a:accent4>
        <a:srgbClr val="DADADA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1_2006_Title/Bullet_Cisco Black Temp">
      <a:majorFont>
        <a:latin typeface=""/>
        <a:ea typeface="MS PGothic"/>
        <a:cs typeface=""/>
      </a:majorFont>
      <a:minorFont>
        <a:latin typeface="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2006_Title/Bullet_Cisco Black Temp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83B7"/>
        </a:accent1>
        <a:accent2>
          <a:srgbClr val="B21A1A"/>
        </a:accent2>
        <a:accent3>
          <a:srgbClr val="AAAAAA"/>
        </a:accent3>
        <a:accent4>
          <a:srgbClr val="DADADA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99742</TotalTime>
  <Words>751</Words>
  <Application>Microsoft Office PowerPoint</Application>
  <PresentationFormat>On-screen Show (4:3)</PresentationFormat>
  <Paragraphs>351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Wingdings</vt:lpstr>
      <vt:lpstr>Calibri</vt:lpstr>
      <vt:lpstr>MS PGothic</vt:lpstr>
      <vt:lpstr>Cisco-Bold</vt:lpstr>
      <vt:lpstr>宋体</vt:lpstr>
      <vt:lpstr>INDIA_Duffy</vt:lpstr>
      <vt:lpstr>1_INDIA_Duffy</vt:lpstr>
      <vt:lpstr>1_2006_Title/Bullet_Cisco Black Temp</vt:lpstr>
      <vt:lpstr>INDIA_Duffy</vt:lpstr>
      <vt:lpstr>1_2006_Title/Bullet_Cisco Black Temp</vt:lpstr>
      <vt:lpstr>1_2006_Title/Bullet_Cisco Black Temp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Songdo IBD - “One of the World’s Greenest Cities”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Cisco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Capability Heat Map</dc:title>
  <dc:creator>Cisco Systems, Inc.</dc:creator>
  <cp:lastModifiedBy>Cisco Systems, Inc.</cp:lastModifiedBy>
  <cp:revision>465</cp:revision>
  <dcterms:created xsi:type="dcterms:W3CDTF">2009-10-07T00:41:08Z</dcterms:created>
  <dcterms:modified xsi:type="dcterms:W3CDTF">2010-05-20T18:08:51Z</dcterms:modified>
</cp:coreProperties>
</file>