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 id="2147483956" r:id="rId2"/>
  </p:sldMasterIdLst>
  <p:notesMasterIdLst>
    <p:notesMasterId r:id="rId23"/>
  </p:notesMasterIdLst>
  <p:handoutMasterIdLst>
    <p:handoutMasterId r:id="rId24"/>
  </p:handoutMasterIdLst>
  <p:sldIdLst>
    <p:sldId id="570" r:id="rId3"/>
    <p:sldId id="261" r:id="rId4"/>
    <p:sldId id="532" r:id="rId5"/>
    <p:sldId id="504" r:id="rId6"/>
    <p:sldId id="518" r:id="rId7"/>
    <p:sldId id="542" r:id="rId8"/>
    <p:sldId id="543" r:id="rId9"/>
    <p:sldId id="568" r:id="rId10"/>
    <p:sldId id="547" r:id="rId11"/>
    <p:sldId id="548" r:id="rId12"/>
    <p:sldId id="549" r:id="rId13"/>
    <p:sldId id="554" r:id="rId14"/>
    <p:sldId id="555" r:id="rId15"/>
    <p:sldId id="569" r:id="rId16"/>
    <p:sldId id="544" r:id="rId17"/>
    <p:sldId id="545" r:id="rId18"/>
    <p:sldId id="546" r:id="rId19"/>
    <p:sldId id="502" r:id="rId20"/>
    <p:sldId id="521" r:id="rId21"/>
    <p:sldId id="303" r:id="rId22"/>
  </p:sldIdLst>
  <p:sldSz cx="9144000" cy="6858000" type="screen4x3"/>
  <p:notesSz cx="6858000" cy="9296400"/>
  <p:embeddedFontLst>
    <p:embeddedFont>
      <p:font typeface="Cambria" pitchFamily="18" charset="0"/>
      <p:regular r:id="rId25"/>
      <p:bold r:id="rId26"/>
      <p:italic r:id="rId27"/>
      <p:boldItalic r:id="rId28"/>
    </p:embeddedFont>
    <p:embeddedFont>
      <p:font typeface="Calibri" pitchFamily="34" charset="0"/>
      <p:regular r:id="rId29"/>
      <p:bold r:id="rId30"/>
      <p:italic r:id="rId31"/>
      <p:bold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434"/>
    <a:srgbClr val="000000"/>
    <a:srgbClr val="018181"/>
    <a:srgbClr val="4D4D4D"/>
    <a:srgbClr val="F68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5" autoAdjust="0"/>
    <p:restoredTop sz="97841" autoAdjust="0"/>
  </p:normalViewPr>
  <p:slideViewPr>
    <p:cSldViewPr snapToGrid="0">
      <p:cViewPr>
        <p:scale>
          <a:sx n="90" d="100"/>
          <a:sy n="90" d="100"/>
        </p:scale>
        <p:origin x="-258" y="-2088"/>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C2D99-D2A2-5040-974F-54278F2A7FF3}" type="doc">
      <dgm:prSet loTypeId="urn:microsoft.com/office/officeart/2005/8/layout/vList3" loCatId="" qsTypeId="urn:microsoft.com/office/officeart/2005/8/quickstyle/simple4" qsCatId="simple" csTypeId="urn:microsoft.com/office/officeart/2005/8/colors/accent1_2" csCatId="accent1" phldr="1"/>
      <dgm:spPr/>
    </dgm:pt>
    <dgm:pt modelId="{5BAAEE4B-1D77-854B-8432-151E72CFF42B}">
      <dgm:prSet phldrT="[Text]" custT="1"/>
      <dgm:spPr/>
      <dgm:t>
        <a:bodyPr/>
        <a:lstStyle/>
        <a:p>
          <a:r>
            <a:rPr lang="en-US" sz="1600" b="1" dirty="0" smtClean="0"/>
            <a:t>Unified Access</a:t>
          </a:r>
        </a:p>
        <a:p>
          <a:r>
            <a:rPr lang="en-US" sz="1600" b="1" dirty="0" smtClean="0"/>
            <a:t>One Management</a:t>
          </a:r>
          <a:endParaRPr lang="en-US" sz="1600" b="1" dirty="0"/>
        </a:p>
      </dgm:t>
    </dgm:pt>
    <dgm:pt modelId="{B8AE836E-0D7A-254C-828A-2D134448345B}" type="parTrans" cxnId="{B663A963-B074-CA44-88C5-882BBB392BCB}">
      <dgm:prSet/>
      <dgm:spPr/>
      <dgm:t>
        <a:bodyPr/>
        <a:lstStyle/>
        <a:p>
          <a:endParaRPr lang="en-US"/>
        </a:p>
      </dgm:t>
    </dgm:pt>
    <dgm:pt modelId="{B8A4B88C-5BD8-7F41-A04E-CC811FA393A7}" type="sibTrans" cxnId="{B663A963-B074-CA44-88C5-882BBB392BCB}">
      <dgm:prSet/>
      <dgm:spPr/>
      <dgm:t>
        <a:bodyPr/>
        <a:lstStyle/>
        <a:p>
          <a:endParaRPr lang="en-US"/>
        </a:p>
      </dgm:t>
    </dgm:pt>
    <dgm:pt modelId="{C4975DF3-ECC6-D347-9B61-6279E0CD0EF1}">
      <dgm:prSet phldrT="[Text]" custT="1"/>
      <dgm:spPr/>
      <dgm:t>
        <a:bodyPr/>
        <a:lstStyle/>
        <a:p>
          <a:r>
            <a:rPr lang="en-US" sz="1600" b="1" dirty="0" smtClean="0"/>
            <a:t>Converged</a:t>
          </a:r>
        </a:p>
        <a:p>
          <a:r>
            <a:rPr lang="en-US" sz="1600" b="1" dirty="0" smtClean="0"/>
            <a:t>Voice and Video</a:t>
          </a:r>
          <a:endParaRPr lang="en-US" sz="1600" b="1" dirty="0"/>
        </a:p>
      </dgm:t>
    </dgm:pt>
    <dgm:pt modelId="{BE923092-A08E-FF46-AAFC-821B890389CD}" type="parTrans" cxnId="{DF4D195B-C21C-C446-BF2C-75413AF9F8A0}">
      <dgm:prSet/>
      <dgm:spPr/>
      <dgm:t>
        <a:bodyPr/>
        <a:lstStyle/>
        <a:p>
          <a:endParaRPr lang="en-US"/>
        </a:p>
      </dgm:t>
    </dgm:pt>
    <dgm:pt modelId="{755796D2-D5EC-254B-B2B9-E5DDB80B7575}" type="sibTrans" cxnId="{DF4D195B-C21C-C446-BF2C-75413AF9F8A0}">
      <dgm:prSet/>
      <dgm:spPr/>
      <dgm:t>
        <a:bodyPr/>
        <a:lstStyle/>
        <a:p>
          <a:endParaRPr lang="en-US"/>
        </a:p>
      </dgm:t>
    </dgm:pt>
    <dgm:pt modelId="{83F48245-7156-8F48-898C-DA6581DD42BF}">
      <dgm:prSet phldrT="[Text]" custT="1"/>
      <dgm:spPr/>
      <dgm:t>
        <a:bodyPr/>
        <a:lstStyle/>
        <a:p>
          <a:r>
            <a:rPr lang="en-US" sz="1700" b="1" dirty="0" smtClean="0"/>
            <a:t>Virtualized</a:t>
          </a:r>
        </a:p>
        <a:p>
          <a:r>
            <a:rPr lang="en-US" sz="1600" b="1" dirty="0" smtClean="0"/>
            <a:t>Network-Compute-Storage</a:t>
          </a:r>
          <a:endParaRPr lang="en-US" sz="1600" b="1" dirty="0"/>
        </a:p>
      </dgm:t>
    </dgm:pt>
    <dgm:pt modelId="{5AED2D46-1675-FE49-9126-B58D9573C6D6}" type="parTrans" cxnId="{3FD5329B-9CF9-FB41-A5EF-12DF659517F7}">
      <dgm:prSet/>
      <dgm:spPr/>
      <dgm:t>
        <a:bodyPr/>
        <a:lstStyle/>
        <a:p>
          <a:endParaRPr lang="en-US"/>
        </a:p>
      </dgm:t>
    </dgm:pt>
    <dgm:pt modelId="{86F455DC-15FF-8941-B4F2-71FD44A3DC72}" type="sibTrans" cxnId="{3FD5329B-9CF9-FB41-A5EF-12DF659517F7}">
      <dgm:prSet/>
      <dgm:spPr/>
      <dgm:t>
        <a:bodyPr/>
        <a:lstStyle/>
        <a:p>
          <a:endParaRPr lang="en-US"/>
        </a:p>
      </dgm:t>
    </dgm:pt>
    <dgm:pt modelId="{CCD6FEDD-181E-8945-AEFA-70B421825865}" type="pres">
      <dgm:prSet presAssocID="{D56C2D99-D2A2-5040-974F-54278F2A7FF3}" presName="linearFlow" presStyleCnt="0">
        <dgm:presLayoutVars>
          <dgm:dir/>
          <dgm:resizeHandles val="exact"/>
        </dgm:presLayoutVars>
      </dgm:prSet>
      <dgm:spPr/>
    </dgm:pt>
    <dgm:pt modelId="{1D40BF71-DB00-ED4B-9B8C-6F543ECD36E7}" type="pres">
      <dgm:prSet presAssocID="{5BAAEE4B-1D77-854B-8432-151E72CFF42B}" presName="composite" presStyleCnt="0"/>
      <dgm:spPr/>
    </dgm:pt>
    <dgm:pt modelId="{35150B82-94CA-D148-98C5-C3ACE00CC72C}" type="pres">
      <dgm:prSet presAssocID="{5BAAEE4B-1D77-854B-8432-151E72CFF42B}" presName="imgShp" presStyleLbl="fgImgPlace1" presStyleIdx="0" presStyleCnt="3"/>
      <dgm:spPr/>
    </dgm:pt>
    <dgm:pt modelId="{82747BE6-109B-9847-BB70-9BB1F486FC4A}" type="pres">
      <dgm:prSet presAssocID="{5BAAEE4B-1D77-854B-8432-151E72CFF42B}" presName="txShp" presStyleLbl="node1" presStyleIdx="0" presStyleCnt="3">
        <dgm:presLayoutVars>
          <dgm:bulletEnabled val="1"/>
        </dgm:presLayoutVars>
      </dgm:prSet>
      <dgm:spPr/>
      <dgm:t>
        <a:bodyPr/>
        <a:lstStyle/>
        <a:p>
          <a:endParaRPr lang="en-US"/>
        </a:p>
      </dgm:t>
    </dgm:pt>
    <dgm:pt modelId="{7828B191-E57D-2541-9636-5DDD98BAE56A}" type="pres">
      <dgm:prSet presAssocID="{B8A4B88C-5BD8-7F41-A04E-CC811FA393A7}" presName="spacing" presStyleCnt="0"/>
      <dgm:spPr/>
    </dgm:pt>
    <dgm:pt modelId="{6C8280C6-ED5D-B044-9B15-F23AAFED945B}" type="pres">
      <dgm:prSet presAssocID="{C4975DF3-ECC6-D347-9B61-6279E0CD0EF1}" presName="composite" presStyleCnt="0"/>
      <dgm:spPr/>
    </dgm:pt>
    <dgm:pt modelId="{0EE1CF9C-6DCA-064D-80A0-2A50EE2CFFF8}" type="pres">
      <dgm:prSet presAssocID="{C4975DF3-ECC6-D347-9B61-6279E0CD0EF1}" presName="imgShp" presStyleLbl="fgImgPlace1" presStyleIdx="1" presStyleCnt="3"/>
      <dgm:spPr/>
    </dgm:pt>
    <dgm:pt modelId="{02C8234F-F478-4844-8B83-11E772AD4175}" type="pres">
      <dgm:prSet presAssocID="{C4975DF3-ECC6-D347-9B61-6279E0CD0EF1}" presName="txShp" presStyleLbl="node1" presStyleIdx="1" presStyleCnt="3">
        <dgm:presLayoutVars>
          <dgm:bulletEnabled val="1"/>
        </dgm:presLayoutVars>
      </dgm:prSet>
      <dgm:spPr/>
      <dgm:t>
        <a:bodyPr/>
        <a:lstStyle/>
        <a:p>
          <a:endParaRPr lang="en-US"/>
        </a:p>
      </dgm:t>
    </dgm:pt>
    <dgm:pt modelId="{A533A0F5-7C48-8B45-99D2-493401D9D326}" type="pres">
      <dgm:prSet presAssocID="{755796D2-D5EC-254B-B2B9-E5DDB80B7575}" presName="spacing" presStyleCnt="0"/>
      <dgm:spPr/>
    </dgm:pt>
    <dgm:pt modelId="{4C9BEEC0-EAF1-B744-8D5A-697B6B926CBC}" type="pres">
      <dgm:prSet presAssocID="{83F48245-7156-8F48-898C-DA6581DD42BF}" presName="composite" presStyleCnt="0"/>
      <dgm:spPr/>
    </dgm:pt>
    <dgm:pt modelId="{551C4F7A-DEF3-2E4B-A89C-0FD904296FDF}" type="pres">
      <dgm:prSet presAssocID="{83F48245-7156-8F48-898C-DA6581DD42BF}" presName="imgShp" presStyleLbl="fgImgPlace1" presStyleIdx="2" presStyleCnt="3"/>
      <dgm:spPr/>
    </dgm:pt>
    <dgm:pt modelId="{BAF3881D-49FC-7844-ABCD-EA15AAD1AD50}" type="pres">
      <dgm:prSet presAssocID="{83F48245-7156-8F48-898C-DA6581DD42BF}" presName="txShp" presStyleLbl="node1" presStyleIdx="2" presStyleCnt="3">
        <dgm:presLayoutVars>
          <dgm:bulletEnabled val="1"/>
        </dgm:presLayoutVars>
      </dgm:prSet>
      <dgm:spPr/>
      <dgm:t>
        <a:bodyPr/>
        <a:lstStyle/>
        <a:p>
          <a:endParaRPr lang="en-US"/>
        </a:p>
      </dgm:t>
    </dgm:pt>
  </dgm:ptLst>
  <dgm:cxnLst>
    <dgm:cxn modelId="{DF4D195B-C21C-C446-BF2C-75413AF9F8A0}" srcId="{D56C2D99-D2A2-5040-974F-54278F2A7FF3}" destId="{C4975DF3-ECC6-D347-9B61-6279E0CD0EF1}" srcOrd="1" destOrd="0" parTransId="{BE923092-A08E-FF46-AAFC-821B890389CD}" sibTransId="{755796D2-D5EC-254B-B2B9-E5DDB80B7575}"/>
    <dgm:cxn modelId="{B88CCC31-25C1-7548-8E2C-D54806F7E21B}" type="presOf" srcId="{D56C2D99-D2A2-5040-974F-54278F2A7FF3}" destId="{CCD6FEDD-181E-8945-AEFA-70B421825865}" srcOrd="0" destOrd="0" presId="urn:microsoft.com/office/officeart/2005/8/layout/vList3"/>
    <dgm:cxn modelId="{B663A963-B074-CA44-88C5-882BBB392BCB}" srcId="{D56C2D99-D2A2-5040-974F-54278F2A7FF3}" destId="{5BAAEE4B-1D77-854B-8432-151E72CFF42B}" srcOrd="0" destOrd="0" parTransId="{B8AE836E-0D7A-254C-828A-2D134448345B}" sibTransId="{B8A4B88C-5BD8-7F41-A04E-CC811FA393A7}"/>
    <dgm:cxn modelId="{B4F00EC3-77C9-2C4F-BCF2-34A5812B7BB4}" type="presOf" srcId="{83F48245-7156-8F48-898C-DA6581DD42BF}" destId="{BAF3881D-49FC-7844-ABCD-EA15AAD1AD50}" srcOrd="0" destOrd="0" presId="urn:microsoft.com/office/officeart/2005/8/layout/vList3"/>
    <dgm:cxn modelId="{CEAB4090-9FF0-5746-BC0B-7B81510E2440}" type="presOf" srcId="{C4975DF3-ECC6-D347-9B61-6279E0CD0EF1}" destId="{02C8234F-F478-4844-8B83-11E772AD4175}" srcOrd="0" destOrd="0" presId="urn:microsoft.com/office/officeart/2005/8/layout/vList3"/>
    <dgm:cxn modelId="{3FD5329B-9CF9-FB41-A5EF-12DF659517F7}" srcId="{D56C2D99-D2A2-5040-974F-54278F2A7FF3}" destId="{83F48245-7156-8F48-898C-DA6581DD42BF}" srcOrd="2" destOrd="0" parTransId="{5AED2D46-1675-FE49-9126-B58D9573C6D6}" sibTransId="{86F455DC-15FF-8941-B4F2-71FD44A3DC72}"/>
    <dgm:cxn modelId="{110B2163-622B-2443-AAA0-B3BFDEB314D6}" type="presOf" srcId="{5BAAEE4B-1D77-854B-8432-151E72CFF42B}" destId="{82747BE6-109B-9847-BB70-9BB1F486FC4A}" srcOrd="0" destOrd="0" presId="urn:microsoft.com/office/officeart/2005/8/layout/vList3"/>
    <dgm:cxn modelId="{5C14ADDD-1D57-E347-8CA7-A366204B9810}" type="presParOf" srcId="{CCD6FEDD-181E-8945-AEFA-70B421825865}" destId="{1D40BF71-DB00-ED4B-9B8C-6F543ECD36E7}" srcOrd="0" destOrd="0" presId="urn:microsoft.com/office/officeart/2005/8/layout/vList3"/>
    <dgm:cxn modelId="{98CA437B-C5D1-5F4C-BAEB-842094A2189F}" type="presParOf" srcId="{1D40BF71-DB00-ED4B-9B8C-6F543ECD36E7}" destId="{35150B82-94CA-D148-98C5-C3ACE00CC72C}" srcOrd="0" destOrd="0" presId="urn:microsoft.com/office/officeart/2005/8/layout/vList3"/>
    <dgm:cxn modelId="{B3E08F2F-D5DD-804E-898D-4E125B60EBB7}" type="presParOf" srcId="{1D40BF71-DB00-ED4B-9B8C-6F543ECD36E7}" destId="{82747BE6-109B-9847-BB70-9BB1F486FC4A}" srcOrd="1" destOrd="0" presId="urn:microsoft.com/office/officeart/2005/8/layout/vList3"/>
    <dgm:cxn modelId="{D6C237EA-9CF3-EB4A-94E0-93ACE85DC0A9}" type="presParOf" srcId="{CCD6FEDD-181E-8945-AEFA-70B421825865}" destId="{7828B191-E57D-2541-9636-5DDD98BAE56A}" srcOrd="1" destOrd="0" presId="urn:microsoft.com/office/officeart/2005/8/layout/vList3"/>
    <dgm:cxn modelId="{E1755A4F-24AC-2E45-A8D5-6F15B2E2B470}" type="presParOf" srcId="{CCD6FEDD-181E-8945-AEFA-70B421825865}" destId="{6C8280C6-ED5D-B044-9B15-F23AAFED945B}" srcOrd="2" destOrd="0" presId="urn:microsoft.com/office/officeart/2005/8/layout/vList3"/>
    <dgm:cxn modelId="{221D82EC-CE46-014E-82DE-8A2C4A7C059E}" type="presParOf" srcId="{6C8280C6-ED5D-B044-9B15-F23AAFED945B}" destId="{0EE1CF9C-6DCA-064D-80A0-2A50EE2CFFF8}" srcOrd="0" destOrd="0" presId="urn:microsoft.com/office/officeart/2005/8/layout/vList3"/>
    <dgm:cxn modelId="{5C73F779-CBE9-2346-BCF0-55FA89BE76BE}" type="presParOf" srcId="{6C8280C6-ED5D-B044-9B15-F23AAFED945B}" destId="{02C8234F-F478-4844-8B83-11E772AD4175}" srcOrd="1" destOrd="0" presId="urn:microsoft.com/office/officeart/2005/8/layout/vList3"/>
    <dgm:cxn modelId="{A5DB4984-37C1-ED4E-AF6D-0EB863C39E72}" type="presParOf" srcId="{CCD6FEDD-181E-8945-AEFA-70B421825865}" destId="{A533A0F5-7C48-8B45-99D2-493401D9D326}" srcOrd="3" destOrd="0" presId="urn:microsoft.com/office/officeart/2005/8/layout/vList3"/>
    <dgm:cxn modelId="{C4524B0D-EB90-E54A-B17B-D5702C06DFF1}" type="presParOf" srcId="{CCD6FEDD-181E-8945-AEFA-70B421825865}" destId="{4C9BEEC0-EAF1-B744-8D5A-697B6B926CBC}" srcOrd="4" destOrd="0" presId="urn:microsoft.com/office/officeart/2005/8/layout/vList3"/>
    <dgm:cxn modelId="{6CEDB285-D732-154E-9A7A-E4382A0C968C}" type="presParOf" srcId="{4C9BEEC0-EAF1-B744-8D5A-697B6B926CBC}" destId="{551C4F7A-DEF3-2E4B-A89C-0FD904296FDF}" srcOrd="0" destOrd="0" presId="urn:microsoft.com/office/officeart/2005/8/layout/vList3"/>
    <dgm:cxn modelId="{F90F473A-4BE0-8648-BD95-66541E087398}" type="presParOf" srcId="{4C9BEEC0-EAF1-B744-8D5A-697B6B926CBC}" destId="{BAF3881D-49FC-7844-ABCD-EA15AAD1AD5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90FD47-A9FE-4B02-9385-937C6385304D}" type="doc">
      <dgm:prSet loTypeId="urn:microsoft.com/office/officeart/2005/8/layout/process3" loCatId="process" qsTypeId="urn:microsoft.com/office/officeart/2005/8/quickstyle/simple5" qsCatId="simple" csTypeId="urn:microsoft.com/office/officeart/2005/8/colors/accent1_2" csCatId="accent1" phldr="1"/>
      <dgm:spPr/>
      <dgm:t>
        <a:bodyPr/>
        <a:lstStyle/>
        <a:p>
          <a:endParaRPr lang="en-US"/>
        </a:p>
      </dgm:t>
    </dgm:pt>
    <dgm:pt modelId="{984C41CE-23D4-453D-9F45-AB6B1023B0DB}">
      <dgm:prSet phldrT="[Text]" custT="1"/>
      <dgm:spPr>
        <a:gradFill rotWithShape="0">
          <a:gsLst>
            <a:gs pos="17000">
              <a:srgbClr val="002060"/>
            </a:gs>
            <a:gs pos="100000">
              <a:schemeClr val="accent1">
                <a:lumMod val="74000"/>
                <a:lumOff val="26000"/>
              </a:schemeClr>
            </a:gs>
          </a:gsLst>
        </a:gradFill>
      </dgm:spPr>
      <dgm:t>
        <a:bodyPr/>
        <a:lstStyle/>
        <a:p>
          <a:r>
            <a:rPr lang="en-US" sz="1200" dirty="0" smtClean="0">
              <a:effectLst>
                <a:outerShdw blurRad="38100" dist="38100" dir="2700000" algn="tl">
                  <a:srgbClr val="000000">
                    <a:alpha val="43137"/>
                  </a:srgbClr>
                </a:outerShdw>
              </a:effectLst>
            </a:rPr>
            <a:t>Pre-Provisioning</a:t>
          </a:r>
        </a:p>
        <a:p>
          <a:r>
            <a:rPr lang="en-US" sz="1200" dirty="0" smtClean="0">
              <a:effectLst>
                <a:outerShdw blurRad="38100" dist="38100" dir="2700000" algn="tl">
                  <a:srgbClr val="000000">
                    <a:alpha val="43137"/>
                  </a:srgbClr>
                </a:outerShdw>
              </a:effectLst>
            </a:rPr>
            <a:t>In Prime Infrastructure</a:t>
          </a:r>
          <a:endParaRPr lang="en-US" sz="1200" dirty="0">
            <a:effectLst>
              <a:outerShdw blurRad="38100" dist="38100" dir="2700000" algn="tl">
                <a:srgbClr val="000000">
                  <a:alpha val="43137"/>
                </a:srgbClr>
              </a:outerShdw>
            </a:effectLst>
          </a:endParaRPr>
        </a:p>
      </dgm:t>
    </dgm:pt>
    <dgm:pt modelId="{39B11230-5AEF-45C1-9607-11FEFE4DC552}" type="parTrans" cxnId="{AB6AE64C-8D4E-4B1B-A1F1-0E4BC54EC21C}">
      <dgm:prSet/>
      <dgm:spPr/>
      <dgm:t>
        <a:bodyPr/>
        <a:lstStyle/>
        <a:p>
          <a:endParaRPr lang="en-US"/>
        </a:p>
      </dgm:t>
    </dgm:pt>
    <dgm:pt modelId="{FA3B610B-EAA6-433C-9371-3F24DBB3FCDE}" type="sibTrans" cxnId="{AB6AE64C-8D4E-4B1B-A1F1-0E4BC54EC21C}">
      <dgm:prSet/>
      <dgm:spPr/>
      <dgm:t>
        <a:bodyPr/>
        <a:lstStyle/>
        <a:p>
          <a:endParaRPr lang="en-US"/>
        </a:p>
      </dgm:t>
    </dgm:pt>
    <dgm:pt modelId="{BD7B801A-72CE-46A9-8DFC-666D18B729D2}">
      <dgm:prSet phldrT="[Text]"/>
      <dgm:spPr/>
      <dgm:t>
        <a:bodyPr/>
        <a:lstStyle/>
        <a:p>
          <a:pPr marL="118872" indent="-118872"/>
          <a:r>
            <a:rPr lang="en-US" dirty="0" smtClean="0">
              <a:latin typeface="+mn-lt"/>
            </a:rPr>
            <a:t>Network administrator creates the device PNP automated deployment template in Cisco</a:t>
          </a:r>
          <a:r>
            <a:rPr lang="en-US" baseline="30000" dirty="0" smtClean="0">
              <a:latin typeface="+mn-lt"/>
              <a:cs typeface="Arial"/>
            </a:rPr>
            <a:t>®</a:t>
          </a:r>
          <a:r>
            <a:rPr lang="en-US" dirty="0" smtClean="0">
              <a:latin typeface="+mn-lt"/>
            </a:rPr>
            <a:t> Prime Infrastructure</a:t>
          </a:r>
          <a:endParaRPr lang="en-US" dirty="0"/>
        </a:p>
      </dgm:t>
    </dgm:pt>
    <dgm:pt modelId="{C78FAFDD-F52D-4A20-9939-01758437341A}" type="parTrans" cxnId="{C72FAF9C-4A14-4B2A-91C1-0B7D753922E8}">
      <dgm:prSet/>
      <dgm:spPr/>
      <dgm:t>
        <a:bodyPr/>
        <a:lstStyle/>
        <a:p>
          <a:endParaRPr lang="en-US"/>
        </a:p>
      </dgm:t>
    </dgm:pt>
    <dgm:pt modelId="{DBF1E8B0-ED3C-4012-9875-0C2C3BA118B7}" type="sibTrans" cxnId="{C72FAF9C-4A14-4B2A-91C1-0B7D753922E8}">
      <dgm:prSet/>
      <dgm:spPr/>
      <dgm:t>
        <a:bodyPr/>
        <a:lstStyle/>
        <a:p>
          <a:endParaRPr lang="en-US"/>
        </a:p>
      </dgm:t>
    </dgm:pt>
    <dgm:pt modelId="{F9277DCB-76DE-4672-8AE8-BC2EB3A8DD71}">
      <dgm:prSet phldrT="[Text]" custT="1"/>
      <dgm:spPr>
        <a:gradFill rotWithShape="0">
          <a:gsLst>
            <a:gs pos="17000">
              <a:srgbClr val="002060"/>
            </a:gs>
            <a:gs pos="100000">
              <a:schemeClr val="accent1">
                <a:lumMod val="74000"/>
                <a:lumOff val="26000"/>
              </a:schemeClr>
            </a:gs>
          </a:gsLst>
        </a:gradFill>
      </dgm:spPr>
      <dgm:t>
        <a:bodyPr/>
        <a:lstStyle/>
        <a:p>
          <a:r>
            <a:rPr lang="en-US" sz="1200" dirty="0" smtClean="0">
              <a:effectLst>
                <a:outerShdw blurRad="38100" dist="38100" dir="2700000" algn="tl">
                  <a:srgbClr val="000000">
                    <a:alpha val="43137"/>
                  </a:srgbClr>
                </a:outerShdw>
              </a:effectLst>
            </a:rPr>
            <a:t>Installation</a:t>
          </a:r>
        </a:p>
        <a:p>
          <a:r>
            <a:rPr lang="en-US" sz="1200" dirty="0" smtClean="0">
              <a:effectLst>
                <a:outerShdw blurRad="38100" dist="38100" dir="2700000" algn="tl">
                  <a:srgbClr val="000000">
                    <a:alpha val="43137"/>
                  </a:srgbClr>
                </a:outerShdw>
              </a:effectLst>
            </a:rPr>
            <a:t>At the end-location </a:t>
          </a:r>
          <a:endParaRPr lang="en-US" sz="1200" dirty="0">
            <a:effectLst>
              <a:outerShdw blurRad="38100" dist="38100" dir="2700000" algn="tl">
                <a:srgbClr val="000000">
                  <a:alpha val="43137"/>
                </a:srgbClr>
              </a:outerShdw>
            </a:effectLst>
          </a:endParaRPr>
        </a:p>
      </dgm:t>
    </dgm:pt>
    <dgm:pt modelId="{E34C248C-69B1-40F9-92EB-99577035364E}" type="parTrans" cxnId="{5C3768F0-3676-4398-A231-8D1F8AFB7FA1}">
      <dgm:prSet/>
      <dgm:spPr/>
      <dgm:t>
        <a:bodyPr/>
        <a:lstStyle/>
        <a:p>
          <a:endParaRPr lang="en-US"/>
        </a:p>
      </dgm:t>
    </dgm:pt>
    <dgm:pt modelId="{3BB14115-B69C-495B-8A14-5D00C70F7CEA}" type="sibTrans" cxnId="{5C3768F0-3676-4398-A231-8D1F8AFB7FA1}">
      <dgm:prSet/>
      <dgm:spPr/>
      <dgm:t>
        <a:bodyPr/>
        <a:lstStyle/>
        <a:p>
          <a:endParaRPr lang="en-US"/>
        </a:p>
      </dgm:t>
    </dgm:pt>
    <dgm:pt modelId="{FCD23644-8411-452E-92D9-8048B7AD09F2}">
      <dgm:prSet phldrT="[Text]"/>
      <dgm:spPr/>
      <dgm:t>
        <a:bodyPr/>
        <a:lstStyle/>
        <a:p>
          <a:pPr marL="118872" indent="-118872"/>
          <a:r>
            <a:rPr lang="en-US" dirty="0" smtClean="0">
              <a:latin typeface="+mn-lt"/>
            </a:rPr>
            <a:t>Installer connects the device in its final location</a:t>
          </a:r>
          <a:endParaRPr lang="en-US" dirty="0"/>
        </a:p>
      </dgm:t>
    </dgm:pt>
    <dgm:pt modelId="{39F2DDA7-D369-4258-A6B8-69D09939210F}" type="parTrans" cxnId="{54E625B7-3ACD-473F-A206-AF6E174CCB35}">
      <dgm:prSet/>
      <dgm:spPr/>
      <dgm:t>
        <a:bodyPr/>
        <a:lstStyle/>
        <a:p>
          <a:endParaRPr lang="en-US"/>
        </a:p>
      </dgm:t>
    </dgm:pt>
    <dgm:pt modelId="{35F5F2C1-00CF-49CB-B2A6-D091D666E177}" type="sibTrans" cxnId="{54E625B7-3ACD-473F-A206-AF6E174CCB35}">
      <dgm:prSet/>
      <dgm:spPr/>
      <dgm:t>
        <a:bodyPr/>
        <a:lstStyle/>
        <a:p>
          <a:endParaRPr lang="en-US"/>
        </a:p>
      </dgm:t>
    </dgm:pt>
    <dgm:pt modelId="{60C36FC0-01BA-4164-8993-D7365CCE0F4C}">
      <dgm:prSet/>
      <dgm:spPr/>
      <dgm:t>
        <a:bodyPr/>
        <a:lstStyle/>
        <a:p>
          <a:pPr marL="118872" indent="-118872"/>
          <a:endParaRPr lang="en-US" dirty="0">
            <a:latin typeface="+mn-lt"/>
          </a:endParaRPr>
        </a:p>
      </dgm:t>
    </dgm:pt>
    <dgm:pt modelId="{AEA840C7-4297-4FD1-A3A1-3D3E685BE1FB}" type="parTrans" cxnId="{576E13AF-74E1-44AC-9649-7ED40A4BE1C2}">
      <dgm:prSet/>
      <dgm:spPr/>
      <dgm:t>
        <a:bodyPr/>
        <a:lstStyle/>
        <a:p>
          <a:endParaRPr lang="en-US"/>
        </a:p>
      </dgm:t>
    </dgm:pt>
    <dgm:pt modelId="{2211F5EF-51D0-4AF7-B944-855D445A3AB0}" type="sibTrans" cxnId="{576E13AF-74E1-44AC-9649-7ED40A4BE1C2}">
      <dgm:prSet/>
      <dgm:spPr/>
      <dgm:t>
        <a:bodyPr/>
        <a:lstStyle/>
        <a:p>
          <a:endParaRPr lang="en-US"/>
        </a:p>
      </dgm:t>
    </dgm:pt>
    <dgm:pt modelId="{2B585EAD-B1CC-4E9C-BC90-60426CC71243}">
      <dgm:prSet/>
      <dgm:spPr/>
      <dgm:t>
        <a:bodyPr/>
        <a:lstStyle/>
        <a:p>
          <a:pPr marL="118872" indent="-118872"/>
          <a:r>
            <a:rPr lang="en-US" smtClean="0">
              <a:latin typeface="+mn-lt"/>
            </a:rPr>
            <a:t>Administrator specifies the name of the device, desired configuration, and image, and optionally the device serial number and a bootstrap configuration</a:t>
          </a:r>
          <a:endParaRPr lang="en-US" dirty="0">
            <a:latin typeface="+mn-lt"/>
          </a:endParaRPr>
        </a:p>
      </dgm:t>
    </dgm:pt>
    <dgm:pt modelId="{6FBB6F37-7DB0-40D0-92A0-0704133352B1}" type="parTrans" cxnId="{F98A30D0-0B0D-484A-B124-3DE756BF2331}">
      <dgm:prSet/>
      <dgm:spPr/>
      <dgm:t>
        <a:bodyPr/>
        <a:lstStyle/>
        <a:p>
          <a:endParaRPr lang="en-US"/>
        </a:p>
      </dgm:t>
    </dgm:pt>
    <dgm:pt modelId="{D045CE7C-E0EB-4022-8F1A-D188C2AFE41E}" type="sibTrans" cxnId="{F98A30D0-0B0D-484A-B124-3DE756BF2331}">
      <dgm:prSet/>
      <dgm:spPr/>
      <dgm:t>
        <a:bodyPr/>
        <a:lstStyle/>
        <a:p>
          <a:endParaRPr lang="en-US"/>
        </a:p>
      </dgm:t>
    </dgm:pt>
    <dgm:pt modelId="{719CD3D4-21F3-4581-AE28-A2DFFBAF8BB6}">
      <dgm:prSet/>
      <dgm:spPr/>
      <dgm:t>
        <a:bodyPr/>
        <a:lstStyle/>
        <a:p>
          <a:pPr marL="118872" indent="-118872"/>
          <a:endParaRPr lang="en-US" dirty="0">
            <a:latin typeface="+mn-lt"/>
          </a:endParaRPr>
        </a:p>
      </dgm:t>
    </dgm:pt>
    <dgm:pt modelId="{CE9FA856-E5DE-4727-876F-786FD1EA10EE}" type="parTrans" cxnId="{AA0CC258-AAEA-43F8-9B22-CD58095DACD1}">
      <dgm:prSet/>
      <dgm:spPr/>
      <dgm:t>
        <a:bodyPr/>
        <a:lstStyle/>
        <a:p>
          <a:endParaRPr lang="en-US"/>
        </a:p>
      </dgm:t>
    </dgm:pt>
    <dgm:pt modelId="{A703F860-BC68-4B2A-A09A-B08E7402C1BC}" type="sibTrans" cxnId="{AA0CC258-AAEA-43F8-9B22-CD58095DACD1}">
      <dgm:prSet/>
      <dgm:spPr/>
      <dgm:t>
        <a:bodyPr/>
        <a:lstStyle/>
        <a:p>
          <a:endParaRPr lang="en-US"/>
        </a:p>
      </dgm:t>
    </dgm:pt>
    <dgm:pt modelId="{46851BE1-CC69-4623-99DB-8928DC57B22B}">
      <dgm:prSet/>
      <dgm:spPr/>
      <dgm:t>
        <a:bodyPr/>
        <a:lstStyle/>
        <a:p>
          <a:pPr marL="118872" indent="-118872"/>
          <a:r>
            <a:rPr lang="en-US" dirty="0" smtClean="0">
              <a:latin typeface="+mn-lt"/>
            </a:rPr>
            <a:t>A deployment PIN number is generated and emailed to the installer</a:t>
          </a:r>
          <a:endParaRPr lang="en-US" dirty="0">
            <a:latin typeface="+mn-lt"/>
          </a:endParaRPr>
        </a:p>
      </dgm:t>
    </dgm:pt>
    <dgm:pt modelId="{E7A03DA7-BE84-4291-8D30-75EBF70DDA87}" type="parTrans" cxnId="{8959486C-BD55-4008-AF6B-CF36313AA726}">
      <dgm:prSet/>
      <dgm:spPr/>
      <dgm:t>
        <a:bodyPr/>
        <a:lstStyle/>
        <a:p>
          <a:endParaRPr lang="en-US"/>
        </a:p>
      </dgm:t>
    </dgm:pt>
    <dgm:pt modelId="{23068CC7-C93A-4DAA-BB7D-B67536307EA7}" type="sibTrans" cxnId="{8959486C-BD55-4008-AF6B-CF36313AA726}">
      <dgm:prSet/>
      <dgm:spPr/>
      <dgm:t>
        <a:bodyPr/>
        <a:lstStyle/>
        <a:p>
          <a:endParaRPr lang="en-US"/>
        </a:p>
      </dgm:t>
    </dgm:pt>
    <dgm:pt modelId="{2B1F5FFC-2197-48CB-8005-428C45F248FE}">
      <dgm:prSet/>
      <dgm:spPr/>
      <dgm:t>
        <a:bodyPr/>
        <a:lstStyle/>
        <a:p>
          <a:pPr marL="118872" indent="-118872"/>
          <a:endParaRPr lang="en-US" dirty="0">
            <a:latin typeface="+mn-lt"/>
          </a:endParaRPr>
        </a:p>
      </dgm:t>
    </dgm:pt>
    <dgm:pt modelId="{106696E7-B502-4182-85C2-DC029C945966}" type="parTrans" cxnId="{565E3714-BC01-4305-B6FF-E5A3A10163B2}">
      <dgm:prSet/>
      <dgm:spPr/>
      <dgm:t>
        <a:bodyPr/>
        <a:lstStyle/>
        <a:p>
          <a:endParaRPr lang="en-US"/>
        </a:p>
      </dgm:t>
    </dgm:pt>
    <dgm:pt modelId="{3A6F07C8-CB4F-47E3-86AF-D832914F250A}" type="sibTrans" cxnId="{565E3714-BC01-4305-B6FF-E5A3A10163B2}">
      <dgm:prSet/>
      <dgm:spPr/>
      <dgm:t>
        <a:bodyPr/>
        <a:lstStyle/>
        <a:p>
          <a:endParaRPr lang="en-US"/>
        </a:p>
      </dgm:t>
    </dgm:pt>
    <dgm:pt modelId="{8AFA9FC3-5895-4BF1-81EC-EFF00569CB6B}">
      <dgm:prSet/>
      <dgm:spPr/>
      <dgm:t>
        <a:bodyPr/>
        <a:lstStyle/>
        <a:p>
          <a:pPr marL="118872" indent="-118872"/>
          <a:r>
            <a:rPr lang="en-US" smtClean="0">
              <a:latin typeface="+mn-lt"/>
            </a:rPr>
            <a:t>Installer starts the provisioning by entering the location PIN. The PnP App will register the device serial number using the deployment PIN with PnP Gateway </a:t>
          </a:r>
          <a:endParaRPr lang="en-US" dirty="0">
            <a:latin typeface="+mn-lt"/>
          </a:endParaRPr>
        </a:p>
      </dgm:t>
    </dgm:pt>
    <dgm:pt modelId="{32BF66C5-4A55-4B22-9CC7-3C5FDA961938}" type="parTrans" cxnId="{186AD338-CF78-413C-A8DC-DE260150D078}">
      <dgm:prSet/>
      <dgm:spPr/>
      <dgm:t>
        <a:bodyPr/>
        <a:lstStyle/>
        <a:p>
          <a:endParaRPr lang="en-US"/>
        </a:p>
      </dgm:t>
    </dgm:pt>
    <dgm:pt modelId="{E90F2A49-DCEC-4E06-8F2D-C92E9827AFF9}" type="sibTrans" cxnId="{186AD338-CF78-413C-A8DC-DE260150D078}">
      <dgm:prSet/>
      <dgm:spPr/>
      <dgm:t>
        <a:bodyPr/>
        <a:lstStyle/>
        <a:p>
          <a:endParaRPr lang="en-US"/>
        </a:p>
      </dgm:t>
    </dgm:pt>
    <dgm:pt modelId="{34A9FD59-AFFD-4E0A-81A1-816EC0259ED0}">
      <dgm:prSet/>
      <dgm:spPr/>
      <dgm:t>
        <a:bodyPr/>
        <a:lstStyle/>
        <a:p>
          <a:pPr marL="118872" indent="-118872"/>
          <a:endParaRPr lang="en-US" dirty="0">
            <a:latin typeface="+mn-lt"/>
          </a:endParaRPr>
        </a:p>
      </dgm:t>
    </dgm:pt>
    <dgm:pt modelId="{2CDEDA2E-B61D-4808-BD31-8BACFF5F4038}" type="parTrans" cxnId="{0F2B527E-CE61-4B5B-B66C-7015E3BF7A69}">
      <dgm:prSet/>
      <dgm:spPr/>
      <dgm:t>
        <a:bodyPr/>
        <a:lstStyle/>
        <a:p>
          <a:endParaRPr lang="en-US"/>
        </a:p>
      </dgm:t>
    </dgm:pt>
    <dgm:pt modelId="{25D3A7DF-F768-4BC6-B5BA-D1EF10DFEDDB}" type="sibTrans" cxnId="{0F2B527E-CE61-4B5B-B66C-7015E3BF7A69}">
      <dgm:prSet/>
      <dgm:spPr/>
      <dgm:t>
        <a:bodyPr/>
        <a:lstStyle/>
        <a:p>
          <a:endParaRPr lang="en-US"/>
        </a:p>
      </dgm:t>
    </dgm:pt>
    <dgm:pt modelId="{AF9998E8-679A-4F56-BB46-8AC5A36837C4}">
      <dgm:prSet/>
      <dgm:spPr/>
      <dgm:t>
        <a:bodyPr/>
        <a:lstStyle/>
        <a:p>
          <a:pPr marL="118872" indent="-118872"/>
          <a:r>
            <a:rPr lang="en-US" smtClean="0">
              <a:latin typeface="+mn-lt"/>
            </a:rPr>
            <a:t>PnP App bootstraps the device</a:t>
          </a:r>
          <a:endParaRPr lang="en-US" dirty="0">
            <a:latin typeface="+mn-lt"/>
          </a:endParaRPr>
        </a:p>
      </dgm:t>
    </dgm:pt>
    <dgm:pt modelId="{F50E3BAF-2E73-46BA-8025-9F575E6EAB0B}" type="parTrans" cxnId="{7D03C81C-1768-493B-B924-7727BCCF9373}">
      <dgm:prSet/>
      <dgm:spPr/>
      <dgm:t>
        <a:bodyPr/>
        <a:lstStyle/>
        <a:p>
          <a:endParaRPr lang="en-US"/>
        </a:p>
      </dgm:t>
    </dgm:pt>
    <dgm:pt modelId="{01F84CA5-905F-465D-9480-6349FCF9E95B}" type="sibTrans" cxnId="{7D03C81C-1768-493B-B924-7727BCCF9373}">
      <dgm:prSet/>
      <dgm:spPr/>
      <dgm:t>
        <a:bodyPr/>
        <a:lstStyle/>
        <a:p>
          <a:endParaRPr lang="en-US"/>
        </a:p>
      </dgm:t>
    </dgm:pt>
    <dgm:pt modelId="{3060E16A-9AD7-4013-B252-7F4DC209DD40}">
      <dgm:prSet/>
      <dgm:spPr/>
      <dgm:t>
        <a:bodyPr/>
        <a:lstStyle/>
        <a:p>
          <a:pPr marL="118872" indent="-118872"/>
          <a:endParaRPr lang="en-US" dirty="0">
            <a:latin typeface="+mn-lt"/>
          </a:endParaRPr>
        </a:p>
      </dgm:t>
    </dgm:pt>
    <dgm:pt modelId="{FC1590D2-EA22-4029-AA70-44A1FA86154B}" type="parTrans" cxnId="{EADB5C14-E8EC-41B2-9E93-7DA732E12A8F}">
      <dgm:prSet/>
      <dgm:spPr/>
      <dgm:t>
        <a:bodyPr/>
        <a:lstStyle/>
        <a:p>
          <a:endParaRPr lang="en-US"/>
        </a:p>
      </dgm:t>
    </dgm:pt>
    <dgm:pt modelId="{AF98685B-551D-48C3-AC11-A68A20E22648}" type="sibTrans" cxnId="{EADB5C14-E8EC-41B2-9E93-7DA732E12A8F}">
      <dgm:prSet/>
      <dgm:spPr/>
      <dgm:t>
        <a:bodyPr/>
        <a:lstStyle/>
        <a:p>
          <a:endParaRPr lang="en-US"/>
        </a:p>
      </dgm:t>
    </dgm:pt>
    <dgm:pt modelId="{70175CA1-4041-4E3E-A44A-7CD0B1B4EF40}">
      <dgm:prSet/>
      <dgm:spPr/>
      <dgm:t>
        <a:bodyPr/>
        <a:lstStyle/>
        <a:p>
          <a:pPr marL="118872" indent="-118872"/>
          <a:r>
            <a:rPr lang="en-US" dirty="0" smtClean="0">
              <a:latin typeface="+mn-lt"/>
            </a:rPr>
            <a:t>Installer monitors the deployment status </a:t>
          </a:r>
          <a:endParaRPr lang="en-US" dirty="0">
            <a:latin typeface="+mn-lt"/>
          </a:endParaRPr>
        </a:p>
      </dgm:t>
    </dgm:pt>
    <dgm:pt modelId="{B9271672-1BB8-442D-994E-C43BDFA8405A}" type="parTrans" cxnId="{541DECE4-4C03-4539-8378-9E0B3F357B30}">
      <dgm:prSet/>
      <dgm:spPr/>
      <dgm:t>
        <a:bodyPr/>
        <a:lstStyle/>
        <a:p>
          <a:endParaRPr lang="en-US"/>
        </a:p>
      </dgm:t>
    </dgm:pt>
    <dgm:pt modelId="{E29AAE95-2F0C-4490-A76B-0B0160F2274E}" type="sibTrans" cxnId="{541DECE4-4C03-4539-8378-9E0B3F357B30}">
      <dgm:prSet/>
      <dgm:spPr/>
      <dgm:t>
        <a:bodyPr/>
        <a:lstStyle/>
        <a:p>
          <a:endParaRPr lang="en-US"/>
        </a:p>
      </dgm:t>
    </dgm:pt>
    <dgm:pt modelId="{6CB15674-53A7-4497-B0E2-972C21BD96F6}" type="pres">
      <dgm:prSet presAssocID="{F690FD47-A9FE-4B02-9385-937C6385304D}" presName="linearFlow" presStyleCnt="0">
        <dgm:presLayoutVars>
          <dgm:dir/>
          <dgm:animLvl val="lvl"/>
          <dgm:resizeHandles val="exact"/>
        </dgm:presLayoutVars>
      </dgm:prSet>
      <dgm:spPr/>
      <dgm:t>
        <a:bodyPr/>
        <a:lstStyle/>
        <a:p>
          <a:endParaRPr lang="en-US"/>
        </a:p>
      </dgm:t>
    </dgm:pt>
    <dgm:pt modelId="{85EC8E02-7313-45D1-A0C5-BF68C2F13BA1}" type="pres">
      <dgm:prSet presAssocID="{984C41CE-23D4-453D-9F45-AB6B1023B0DB}" presName="composite" presStyleCnt="0"/>
      <dgm:spPr/>
    </dgm:pt>
    <dgm:pt modelId="{11A852CB-BB6D-45B5-8B14-7E2B0EC70A3F}" type="pres">
      <dgm:prSet presAssocID="{984C41CE-23D4-453D-9F45-AB6B1023B0DB}" presName="parTx" presStyleLbl="node1" presStyleIdx="0" presStyleCnt="2">
        <dgm:presLayoutVars>
          <dgm:chMax val="0"/>
          <dgm:chPref val="0"/>
          <dgm:bulletEnabled val="1"/>
        </dgm:presLayoutVars>
      </dgm:prSet>
      <dgm:spPr/>
      <dgm:t>
        <a:bodyPr/>
        <a:lstStyle/>
        <a:p>
          <a:endParaRPr lang="en-US"/>
        </a:p>
      </dgm:t>
    </dgm:pt>
    <dgm:pt modelId="{8E064187-D337-45E6-A638-931D33C50551}" type="pres">
      <dgm:prSet presAssocID="{984C41CE-23D4-453D-9F45-AB6B1023B0DB}" presName="parSh" presStyleLbl="node1" presStyleIdx="0" presStyleCnt="2"/>
      <dgm:spPr/>
      <dgm:t>
        <a:bodyPr/>
        <a:lstStyle/>
        <a:p>
          <a:endParaRPr lang="en-US"/>
        </a:p>
      </dgm:t>
    </dgm:pt>
    <dgm:pt modelId="{66E2D756-035A-4933-A092-54B549A2A090}" type="pres">
      <dgm:prSet presAssocID="{984C41CE-23D4-453D-9F45-AB6B1023B0DB}" presName="desTx" presStyleLbl="fgAcc1" presStyleIdx="0" presStyleCnt="2">
        <dgm:presLayoutVars>
          <dgm:bulletEnabled val="1"/>
        </dgm:presLayoutVars>
      </dgm:prSet>
      <dgm:spPr/>
      <dgm:t>
        <a:bodyPr/>
        <a:lstStyle/>
        <a:p>
          <a:endParaRPr lang="en-US"/>
        </a:p>
      </dgm:t>
    </dgm:pt>
    <dgm:pt modelId="{C3C917F8-30D3-43EC-9468-08FB4E2C9811}" type="pres">
      <dgm:prSet presAssocID="{FA3B610B-EAA6-433C-9371-3F24DBB3FCDE}" presName="sibTrans" presStyleLbl="sibTrans2D1" presStyleIdx="0" presStyleCnt="1"/>
      <dgm:spPr/>
      <dgm:t>
        <a:bodyPr/>
        <a:lstStyle/>
        <a:p>
          <a:endParaRPr lang="en-US"/>
        </a:p>
      </dgm:t>
    </dgm:pt>
    <dgm:pt modelId="{C13CA17E-C502-45E6-8CE9-FFB675D1ED2E}" type="pres">
      <dgm:prSet presAssocID="{FA3B610B-EAA6-433C-9371-3F24DBB3FCDE}" presName="connTx" presStyleLbl="sibTrans2D1" presStyleIdx="0" presStyleCnt="1"/>
      <dgm:spPr/>
      <dgm:t>
        <a:bodyPr/>
        <a:lstStyle/>
        <a:p>
          <a:endParaRPr lang="en-US"/>
        </a:p>
      </dgm:t>
    </dgm:pt>
    <dgm:pt modelId="{99932D4E-2DA4-4996-9429-ABB4B1E47B50}" type="pres">
      <dgm:prSet presAssocID="{F9277DCB-76DE-4672-8AE8-BC2EB3A8DD71}" presName="composite" presStyleCnt="0"/>
      <dgm:spPr/>
    </dgm:pt>
    <dgm:pt modelId="{DDAA2294-4AE0-4975-8693-F069746807D0}" type="pres">
      <dgm:prSet presAssocID="{F9277DCB-76DE-4672-8AE8-BC2EB3A8DD71}" presName="parTx" presStyleLbl="node1" presStyleIdx="0" presStyleCnt="2">
        <dgm:presLayoutVars>
          <dgm:chMax val="0"/>
          <dgm:chPref val="0"/>
          <dgm:bulletEnabled val="1"/>
        </dgm:presLayoutVars>
      </dgm:prSet>
      <dgm:spPr/>
      <dgm:t>
        <a:bodyPr/>
        <a:lstStyle/>
        <a:p>
          <a:endParaRPr lang="en-US"/>
        </a:p>
      </dgm:t>
    </dgm:pt>
    <dgm:pt modelId="{45F7ECAF-CC1A-4413-BD1B-6C21642A1EA3}" type="pres">
      <dgm:prSet presAssocID="{F9277DCB-76DE-4672-8AE8-BC2EB3A8DD71}" presName="parSh" presStyleLbl="node1" presStyleIdx="1" presStyleCnt="2"/>
      <dgm:spPr/>
      <dgm:t>
        <a:bodyPr/>
        <a:lstStyle/>
        <a:p>
          <a:endParaRPr lang="en-US"/>
        </a:p>
      </dgm:t>
    </dgm:pt>
    <dgm:pt modelId="{E739A33C-B22F-48D1-B397-209CC31F493B}" type="pres">
      <dgm:prSet presAssocID="{F9277DCB-76DE-4672-8AE8-BC2EB3A8DD71}" presName="desTx" presStyleLbl="fgAcc1" presStyleIdx="1" presStyleCnt="2">
        <dgm:presLayoutVars>
          <dgm:bulletEnabled val="1"/>
        </dgm:presLayoutVars>
      </dgm:prSet>
      <dgm:spPr/>
      <dgm:t>
        <a:bodyPr/>
        <a:lstStyle/>
        <a:p>
          <a:endParaRPr lang="en-US"/>
        </a:p>
      </dgm:t>
    </dgm:pt>
  </dgm:ptLst>
  <dgm:cxnLst>
    <dgm:cxn modelId="{EADB5C14-E8EC-41B2-9E93-7DA732E12A8F}" srcId="{F9277DCB-76DE-4672-8AE8-BC2EB3A8DD71}" destId="{3060E16A-9AD7-4013-B252-7F4DC209DD40}" srcOrd="5" destOrd="0" parTransId="{FC1590D2-EA22-4029-AA70-44A1FA86154B}" sibTransId="{AF98685B-551D-48C3-AC11-A68A20E22648}"/>
    <dgm:cxn modelId="{AB6AE64C-8D4E-4B1B-A1F1-0E4BC54EC21C}" srcId="{F690FD47-A9FE-4B02-9385-937C6385304D}" destId="{984C41CE-23D4-453D-9F45-AB6B1023B0DB}" srcOrd="0" destOrd="0" parTransId="{39B11230-5AEF-45C1-9607-11FEFE4DC552}" sibTransId="{FA3B610B-EAA6-433C-9371-3F24DBB3FCDE}"/>
    <dgm:cxn modelId="{F98A30D0-0B0D-484A-B124-3DE756BF2331}" srcId="{984C41CE-23D4-453D-9F45-AB6B1023B0DB}" destId="{2B585EAD-B1CC-4E9C-BC90-60426CC71243}" srcOrd="2" destOrd="0" parTransId="{6FBB6F37-7DB0-40D0-92A0-0704133352B1}" sibTransId="{D045CE7C-E0EB-4022-8F1A-D188C2AFE41E}"/>
    <dgm:cxn modelId="{B58B0A0E-747E-2C40-95F1-D2019A4BE9B9}" type="presOf" srcId="{70175CA1-4041-4E3E-A44A-7CD0B1B4EF40}" destId="{E739A33C-B22F-48D1-B397-209CC31F493B}" srcOrd="0" destOrd="6" presId="urn:microsoft.com/office/officeart/2005/8/layout/process3"/>
    <dgm:cxn modelId="{7736F012-3304-5942-AEC7-8D2DB3779172}" type="presOf" srcId="{2B585EAD-B1CC-4E9C-BC90-60426CC71243}" destId="{66E2D756-035A-4933-A092-54B549A2A090}" srcOrd="0" destOrd="2" presId="urn:microsoft.com/office/officeart/2005/8/layout/process3"/>
    <dgm:cxn modelId="{30B97E75-8276-914A-926D-9F9F7C4337DD}" type="presOf" srcId="{3060E16A-9AD7-4013-B252-7F4DC209DD40}" destId="{E739A33C-B22F-48D1-B397-209CC31F493B}" srcOrd="0" destOrd="5" presId="urn:microsoft.com/office/officeart/2005/8/layout/process3"/>
    <dgm:cxn modelId="{A1BABC43-47BB-BC40-BFCE-21097FA84517}" type="presOf" srcId="{984C41CE-23D4-453D-9F45-AB6B1023B0DB}" destId="{8E064187-D337-45E6-A638-931D33C50551}" srcOrd="1" destOrd="0" presId="urn:microsoft.com/office/officeart/2005/8/layout/process3"/>
    <dgm:cxn modelId="{AAF4B2E9-4495-0747-8FD2-CA79A1AFBA7E}" type="presOf" srcId="{8AFA9FC3-5895-4BF1-81EC-EFF00569CB6B}" destId="{E739A33C-B22F-48D1-B397-209CC31F493B}" srcOrd="0" destOrd="2" presId="urn:microsoft.com/office/officeart/2005/8/layout/process3"/>
    <dgm:cxn modelId="{576E13AF-74E1-44AC-9649-7ED40A4BE1C2}" srcId="{984C41CE-23D4-453D-9F45-AB6B1023B0DB}" destId="{60C36FC0-01BA-4164-8993-D7365CCE0F4C}" srcOrd="1" destOrd="0" parTransId="{AEA840C7-4297-4FD1-A3A1-3D3E685BE1FB}" sibTransId="{2211F5EF-51D0-4AF7-B944-855D445A3AB0}"/>
    <dgm:cxn modelId="{54E625B7-3ACD-473F-A206-AF6E174CCB35}" srcId="{F9277DCB-76DE-4672-8AE8-BC2EB3A8DD71}" destId="{FCD23644-8411-452E-92D9-8048B7AD09F2}" srcOrd="0" destOrd="0" parTransId="{39F2DDA7-D369-4258-A6B8-69D09939210F}" sibTransId="{35F5F2C1-00CF-49CB-B2A6-D091D666E177}"/>
    <dgm:cxn modelId="{0F2B527E-CE61-4B5B-B66C-7015E3BF7A69}" srcId="{F9277DCB-76DE-4672-8AE8-BC2EB3A8DD71}" destId="{34A9FD59-AFFD-4E0A-81A1-816EC0259ED0}" srcOrd="3" destOrd="0" parTransId="{2CDEDA2E-B61D-4808-BD31-8BACFF5F4038}" sibTransId="{25D3A7DF-F768-4BC6-B5BA-D1EF10DFEDDB}"/>
    <dgm:cxn modelId="{E3C88303-AE8D-E747-BF5A-E7B325B240FF}" type="presOf" srcId="{F690FD47-A9FE-4B02-9385-937C6385304D}" destId="{6CB15674-53A7-4497-B0E2-972C21BD96F6}" srcOrd="0" destOrd="0" presId="urn:microsoft.com/office/officeart/2005/8/layout/process3"/>
    <dgm:cxn modelId="{7D03C81C-1768-493B-B924-7727BCCF9373}" srcId="{F9277DCB-76DE-4672-8AE8-BC2EB3A8DD71}" destId="{AF9998E8-679A-4F56-BB46-8AC5A36837C4}" srcOrd="4" destOrd="0" parTransId="{F50E3BAF-2E73-46BA-8025-9F575E6EAB0B}" sibTransId="{01F84CA5-905F-465D-9480-6349FCF9E95B}"/>
    <dgm:cxn modelId="{541DECE4-4C03-4539-8378-9E0B3F357B30}" srcId="{F9277DCB-76DE-4672-8AE8-BC2EB3A8DD71}" destId="{70175CA1-4041-4E3E-A44A-7CD0B1B4EF40}" srcOrd="6" destOrd="0" parTransId="{B9271672-1BB8-442D-994E-C43BDFA8405A}" sibTransId="{E29AAE95-2F0C-4490-A76B-0B0160F2274E}"/>
    <dgm:cxn modelId="{AA0CC258-AAEA-43F8-9B22-CD58095DACD1}" srcId="{984C41CE-23D4-453D-9F45-AB6B1023B0DB}" destId="{719CD3D4-21F3-4581-AE28-A2DFFBAF8BB6}" srcOrd="3" destOrd="0" parTransId="{CE9FA856-E5DE-4727-876F-786FD1EA10EE}" sibTransId="{A703F860-BC68-4B2A-A09A-B08E7402C1BC}"/>
    <dgm:cxn modelId="{D7EA7A95-A5FA-5F47-8013-E33913119F56}" type="presOf" srcId="{BD7B801A-72CE-46A9-8DFC-666D18B729D2}" destId="{66E2D756-035A-4933-A092-54B549A2A090}" srcOrd="0" destOrd="0" presId="urn:microsoft.com/office/officeart/2005/8/layout/process3"/>
    <dgm:cxn modelId="{0657E183-32A7-2D49-A9F3-7AA187E91C99}" type="presOf" srcId="{FA3B610B-EAA6-433C-9371-3F24DBB3FCDE}" destId="{C3C917F8-30D3-43EC-9468-08FB4E2C9811}" srcOrd="0" destOrd="0" presId="urn:microsoft.com/office/officeart/2005/8/layout/process3"/>
    <dgm:cxn modelId="{4410B4B1-3185-3940-9924-54F190DFF4E8}" type="presOf" srcId="{F9277DCB-76DE-4672-8AE8-BC2EB3A8DD71}" destId="{45F7ECAF-CC1A-4413-BD1B-6C21642A1EA3}" srcOrd="1" destOrd="0" presId="urn:microsoft.com/office/officeart/2005/8/layout/process3"/>
    <dgm:cxn modelId="{DFBB6AC8-613F-624B-9F96-E033FBCE1A99}" type="presOf" srcId="{FCD23644-8411-452E-92D9-8048B7AD09F2}" destId="{E739A33C-B22F-48D1-B397-209CC31F493B}" srcOrd="0" destOrd="0" presId="urn:microsoft.com/office/officeart/2005/8/layout/process3"/>
    <dgm:cxn modelId="{AD3C8818-1B37-6B48-AFE3-D3C944638033}" type="presOf" srcId="{34A9FD59-AFFD-4E0A-81A1-816EC0259ED0}" destId="{E739A33C-B22F-48D1-B397-209CC31F493B}" srcOrd="0" destOrd="3" presId="urn:microsoft.com/office/officeart/2005/8/layout/process3"/>
    <dgm:cxn modelId="{565E3714-BC01-4305-B6FF-E5A3A10163B2}" srcId="{F9277DCB-76DE-4672-8AE8-BC2EB3A8DD71}" destId="{2B1F5FFC-2197-48CB-8005-428C45F248FE}" srcOrd="1" destOrd="0" parTransId="{106696E7-B502-4182-85C2-DC029C945966}" sibTransId="{3A6F07C8-CB4F-47E3-86AF-D832914F250A}"/>
    <dgm:cxn modelId="{5C3768F0-3676-4398-A231-8D1F8AFB7FA1}" srcId="{F690FD47-A9FE-4B02-9385-937C6385304D}" destId="{F9277DCB-76DE-4672-8AE8-BC2EB3A8DD71}" srcOrd="1" destOrd="0" parTransId="{E34C248C-69B1-40F9-92EB-99577035364E}" sibTransId="{3BB14115-B69C-495B-8A14-5D00C70F7CEA}"/>
    <dgm:cxn modelId="{5AE68083-B12C-3C4D-AF87-DC5FB0B2604F}" type="presOf" srcId="{984C41CE-23D4-453D-9F45-AB6B1023B0DB}" destId="{11A852CB-BB6D-45B5-8B14-7E2B0EC70A3F}" srcOrd="0" destOrd="0" presId="urn:microsoft.com/office/officeart/2005/8/layout/process3"/>
    <dgm:cxn modelId="{54BE5549-2028-AB46-BD7F-213D9D4DDC83}" type="presOf" srcId="{FA3B610B-EAA6-433C-9371-3F24DBB3FCDE}" destId="{C13CA17E-C502-45E6-8CE9-FFB675D1ED2E}" srcOrd="1" destOrd="0" presId="urn:microsoft.com/office/officeart/2005/8/layout/process3"/>
    <dgm:cxn modelId="{8DFC6BC5-3E7A-5A44-9E12-F8E1783EF30B}" type="presOf" srcId="{F9277DCB-76DE-4672-8AE8-BC2EB3A8DD71}" destId="{DDAA2294-4AE0-4975-8693-F069746807D0}" srcOrd="0" destOrd="0" presId="urn:microsoft.com/office/officeart/2005/8/layout/process3"/>
    <dgm:cxn modelId="{C72FAF9C-4A14-4B2A-91C1-0B7D753922E8}" srcId="{984C41CE-23D4-453D-9F45-AB6B1023B0DB}" destId="{BD7B801A-72CE-46A9-8DFC-666D18B729D2}" srcOrd="0" destOrd="0" parTransId="{C78FAFDD-F52D-4A20-9939-01758437341A}" sibTransId="{DBF1E8B0-ED3C-4012-9875-0C2C3BA118B7}"/>
    <dgm:cxn modelId="{75F8F1F7-EAC9-F24F-9F0C-3D0FF2308119}" type="presOf" srcId="{2B1F5FFC-2197-48CB-8005-428C45F248FE}" destId="{E739A33C-B22F-48D1-B397-209CC31F493B}" srcOrd="0" destOrd="1" presId="urn:microsoft.com/office/officeart/2005/8/layout/process3"/>
    <dgm:cxn modelId="{C0068488-518E-244B-8AB7-784437436D21}" type="presOf" srcId="{60C36FC0-01BA-4164-8993-D7365CCE0F4C}" destId="{66E2D756-035A-4933-A092-54B549A2A090}" srcOrd="0" destOrd="1" presId="urn:microsoft.com/office/officeart/2005/8/layout/process3"/>
    <dgm:cxn modelId="{186AD338-CF78-413C-A8DC-DE260150D078}" srcId="{F9277DCB-76DE-4672-8AE8-BC2EB3A8DD71}" destId="{8AFA9FC3-5895-4BF1-81EC-EFF00569CB6B}" srcOrd="2" destOrd="0" parTransId="{32BF66C5-4A55-4B22-9CC7-3C5FDA961938}" sibTransId="{E90F2A49-DCEC-4E06-8F2D-C92E9827AFF9}"/>
    <dgm:cxn modelId="{03E71B8B-689C-1A42-8DCF-55C73EF151BD}" type="presOf" srcId="{AF9998E8-679A-4F56-BB46-8AC5A36837C4}" destId="{E739A33C-B22F-48D1-B397-209CC31F493B}" srcOrd="0" destOrd="4" presId="urn:microsoft.com/office/officeart/2005/8/layout/process3"/>
    <dgm:cxn modelId="{52DABE20-0833-7B45-B90E-D08A9A23D622}" type="presOf" srcId="{719CD3D4-21F3-4581-AE28-A2DFFBAF8BB6}" destId="{66E2D756-035A-4933-A092-54B549A2A090}" srcOrd="0" destOrd="3" presId="urn:microsoft.com/office/officeart/2005/8/layout/process3"/>
    <dgm:cxn modelId="{8959486C-BD55-4008-AF6B-CF36313AA726}" srcId="{984C41CE-23D4-453D-9F45-AB6B1023B0DB}" destId="{46851BE1-CC69-4623-99DB-8928DC57B22B}" srcOrd="4" destOrd="0" parTransId="{E7A03DA7-BE84-4291-8D30-75EBF70DDA87}" sibTransId="{23068CC7-C93A-4DAA-BB7D-B67536307EA7}"/>
    <dgm:cxn modelId="{00E14D46-AE17-8040-A66B-6237370D8880}" type="presOf" srcId="{46851BE1-CC69-4623-99DB-8928DC57B22B}" destId="{66E2D756-035A-4933-A092-54B549A2A090}" srcOrd="0" destOrd="4" presId="urn:microsoft.com/office/officeart/2005/8/layout/process3"/>
    <dgm:cxn modelId="{35C08168-CE8B-0640-8DE8-249FBBA32165}" type="presParOf" srcId="{6CB15674-53A7-4497-B0E2-972C21BD96F6}" destId="{85EC8E02-7313-45D1-A0C5-BF68C2F13BA1}" srcOrd="0" destOrd="0" presId="urn:microsoft.com/office/officeart/2005/8/layout/process3"/>
    <dgm:cxn modelId="{F8CF9ACB-D3C7-4841-868F-D88FD9301AEE}" type="presParOf" srcId="{85EC8E02-7313-45D1-A0C5-BF68C2F13BA1}" destId="{11A852CB-BB6D-45B5-8B14-7E2B0EC70A3F}" srcOrd="0" destOrd="0" presId="urn:microsoft.com/office/officeart/2005/8/layout/process3"/>
    <dgm:cxn modelId="{A9A18A48-9F61-3B47-9AB5-343A6090AA7A}" type="presParOf" srcId="{85EC8E02-7313-45D1-A0C5-BF68C2F13BA1}" destId="{8E064187-D337-45E6-A638-931D33C50551}" srcOrd="1" destOrd="0" presId="urn:microsoft.com/office/officeart/2005/8/layout/process3"/>
    <dgm:cxn modelId="{021E6160-8A6F-3B46-B078-20DBEA166642}" type="presParOf" srcId="{85EC8E02-7313-45D1-A0C5-BF68C2F13BA1}" destId="{66E2D756-035A-4933-A092-54B549A2A090}" srcOrd="2" destOrd="0" presId="urn:microsoft.com/office/officeart/2005/8/layout/process3"/>
    <dgm:cxn modelId="{88C3EFFF-5246-0A42-BB17-03D268483E8D}" type="presParOf" srcId="{6CB15674-53A7-4497-B0E2-972C21BD96F6}" destId="{C3C917F8-30D3-43EC-9468-08FB4E2C9811}" srcOrd="1" destOrd="0" presId="urn:microsoft.com/office/officeart/2005/8/layout/process3"/>
    <dgm:cxn modelId="{DFD656D1-C247-034B-A4C2-76CDB7936E0B}" type="presParOf" srcId="{C3C917F8-30D3-43EC-9468-08FB4E2C9811}" destId="{C13CA17E-C502-45E6-8CE9-FFB675D1ED2E}" srcOrd="0" destOrd="0" presId="urn:microsoft.com/office/officeart/2005/8/layout/process3"/>
    <dgm:cxn modelId="{E02C9030-4B07-8C48-95F5-29A195F665D1}" type="presParOf" srcId="{6CB15674-53A7-4497-B0E2-972C21BD96F6}" destId="{99932D4E-2DA4-4996-9429-ABB4B1E47B50}" srcOrd="2" destOrd="0" presId="urn:microsoft.com/office/officeart/2005/8/layout/process3"/>
    <dgm:cxn modelId="{1DB00068-F74F-7243-871B-5E2FE86DEDA8}" type="presParOf" srcId="{99932D4E-2DA4-4996-9429-ABB4B1E47B50}" destId="{DDAA2294-4AE0-4975-8693-F069746807D0}" srcOrd="0" destOrd="0" presId="urn:microsoft.com/office/officeart/2005/8/layout/process3"/>
    <dgm:cxn modelId="{D7B15475-FDBF-FD4C-BBD9-7BB7D0952F70}" type="presParOf" srcId="{99932D4E-2DA4-4996-9429-ABB4B1E47B50}" destId="{45F7ECAF-CC1A-4413-BD1B-6C21642A1EA3}" srcOrd="1" destOrd="0" presId="urn:microsoft.com/office/officeart/2005/8/layout/process3"/>
    <dgm:cxn modelId="{D7BDF7CE-0049-2A4F-A812-5ED151D6D4AF}" type="presParOf" srcId="{99932D4E-2DA4-4996-9429-ABB4B1E47B50}" destId="{E739A33C-B22F-48D1-B397-209CC31F493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47BE6-109B-9847-BB70-9BB1F486FC4A}">
      <dsp:nvSpPr>
        <dsp:cNvPr id="0" name=""/>
        <dsp:cNvSpPr/>
      </dsp:nvSpPr>
      <dsp:spPr>
        <a:xfrm rot="10800000">
          <a:off x="1057557" y="2266"/>
          <a:ext cx="3237522" cy="968366"/>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023" tIns="60960" rIns="113792" bIns="60960" numCol="1" spcCol="1270" anchor="ctr" anchorCtr="0">
          <a:noAutofit/>
        </a:bodyPr>
        <a:lstStyle/>
        <a:p>
          <a:pPr lvl="0" algn="ctr" defTabSz="711200">
            <a:lnSpc>
              <a:spcPct val="90000"/>
            </a:lnSpc>
            <a:spcBef>
              <a:spcPct val="0"/>
            </a:spcBef>
            <a:spcAft>
              <a:spcPct val="35000"/>
            </a:spcAft>
          </a:pPr>
          <a:r>
            <a:rPr lang="en-US" sz="1600" b="1" kern="1200" dirty="0" smtClean="0"/>
            <a:t>Unified Access</a:t>
          </a:r>
        </a:p>
        <a:p>
          <a:pPr lvl="0" algn="ctr" defTabSz="711200">
            <a:lnSpc>
              <a:spcPct val="90000"/>
            </a:lnSpc>
            <a:spcBef>
              <a:spcPct val="0"/>
            </a:spcBef>
            <a:spcAft>
              <a:spcPct val="35000"/>
            </a:spcAft>
          </a:pPr>
          <a:r>
            <a:rPr lang="en-US" sz="1600" b="1" kern="1200" dirty="0" smtClean="0"/>
            <a:t>One Management</a:t>
          </a:r>
          <a:endParaRPr lang="en-US" sz="1600" b="1" kern="1200" dirty="0"/>
        </a:p>
      </dsp:txBody>
      <dsp:txXfrm rot="10800000">
        <a:off x="1299648" y="2266"/>
        <a:ext cx="2995431" cy="968366"/>
      </dsp:txXfrm>
    </dsp:sp>
    <dsp:sp modelId="{35150B82-94CA-D148-98C5-C3ACE00CC72C}">
      <dsp:nvSpPr>
        <dsp:cNvPr id="0" name=""/>
        <dsp:cNvSpPr/>
      </dsp:nvSpPr>
      <dsp:spPr>
        <a:xfrm>
          <a:off x="573374" y="2266"/>
          <a:ext cx="968366" cy="968366"/>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C8234F-F478-4844-8B83-11E772AD4175}">
      <dsp:nvSpPr>
        <dsp:cNvPr id="0" name=""/>
        <dsp:cNvSpPr/>
      </dsp:nvSpPr>
      <dsp:spPr>
        <a:xfrm rot="10800000">
          <a:off x="1057557" y="1259696"/>
          <a:ext cx="3237522" cy="968366"/>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023" tIns="60960" rIns="113792" bIns="60960" numCol="1" spcCol="1270" anchor="ctr" anchorCtr="0">
          <a:noAutofit/>
        </a:bodyPr>
        <a:lstStyle/>
        <a:p>
          <a:pPr lvl="0" algn="ctr" defTabSz="711200">
            <a:lnSpc>
              <a:spcPct val="90000"/>
            </a:lnSpc>
            <a:spcBef>
              <a:spcPct val="0"/>
            </a:spcBef>
            <a:spcAft>
              <a:spcPct val="35000"/>
            </a:spcAft>
          </a:pPr>
          <a:r>
            <a:rPr lang="en-US" sz="1600" b="1" kern="1200" dirty="0" smtClean="0"/>
            <a:t>Converged</a:t>
          </a:r>
        </a:p>
        <a:p>
          <a:pPr lvl="0" algn="ctr" defTabSz="711200">
            <a:lnSpc>
              <a:spcPct val="90000"/>
            </a:lnSpc>
            <a:spcBef>
              <a:spcPct val="0"/>
            </a:spcBef>
            <a:spcAft>
              <a:spcPct val="35000"/>
            </a:spcAft>
          </a:pPr>
          <a:r>
            <a:rPr lang="en-US" sz="1600" b="1" kern="1200" dirty="0" smtClean="0"/>
            <a:t>Voice and Video</a:t>
          </a:r>
          <a:endParaRPr lang="en-US" sz="1600" b="1" kern="1200" dirty="0"/>
        </a:p>
      </dsp:txBody>
      <dsp:txXfrm rot="10800000">
        <a:off x="1299648" y="1259696"/>
        <a:ext cx="2995431" cy="968366"/>
      </dsp:txXfrm>
    </dsp:sp>
    <dsp:sp modelId="{0EE1CF9C-6DCA-064D-80A0-2A50EE2CFFF8}">
      <dsp:nvSpPr>
        <dsp:cNvPr id="0" name=""/>
        <dsp:cNvSpPr/>
      </dsp:nvSpPr>
      <dsp:spPr>
        <a:xfrm>
          <a:off x="573374" y="1259696"/>
          <a:ext cx="968366" cy="968366"/>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AF3881D-49FC-7844-ABCD-EA15AAD1AD50}">
      <dsp:nvSpPr>
        <dsp:cNvPr id="0" name=""/>
        <dsp:cNvSpPr/>
      </dsp:nvSpPr>
      <dsp:spPr>
        <a:xfrm rot="10800000">
          <a:off x="1057557" y="2517127"/>
          <a:ext cx="3237522" cy="968366"/>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7023" tIns="64770" rIns="120904" bIns="64770" numCol="1" spcCol="1270" anchor="ctr" anchorCtr="0">
          <a:noAutofit/>
        </a:bodyPr>
        <a:lstStyle/>
        <a:p>
          <a:pPr lvl="0" algn="ctr" defTabSz="755650">
            <a:lnSpc>
              <a:spcPct val="90000"/>
            </a:lnSpc>
            <a:spcBef>
              <a:spcPct val="0"/>
            </a:spcBef>
            <a:spcAft>
              <a:spcPct val="35000"/>
            </a:spcAft>
          </a:pPr>
          <a:r>
            <a:rPr lang="en-US" sz="1700" b="1" kern="1200" dirty="0" smtClean="0"/>
            <a:t>Virtualized</a:t>
          </a:r>
        </a:p>
        <a:p>
          <a:pPr lvl="0" algn="ctr" defTabSz="755650">
            <a:lnSpc>
              <a:spcPct val="90000"/>
            </a:lnSpc>
            <a:spcBef>
              <a:spcPct val="0"/>
            </a:spcBef>
            <a:spcAft>
              <a:spcPct val="35000"/>
            </a:spcAft>
          </a:pPr>
          <a:r>
            <a:rPr lang="en-US" sz="1600" b="1" kern="1200" dirty="0" smtClean="0"/>
            <a:t>Network-Compute-Storage</a:t>
          </a:r>
          <a:endParaRPr lang="en-US" sz="1600" b="1" kern="1200" dirty="0"/>
        </a:p>
      </dsp:txBody>
      <dsp:txXfrm rot="10800000">
        <a:off x="1299648" y="2517127"/>
        <a:ext cx="2995431" cy="968366"/>
      </dsp:txXfrm>
    </dsp:sp>
    <dsp:sp modelId="{551C4F7A-DEF3-2E4B-A89C-0FD904296FDF}">
      <dsp:nvSpPr>
        <dsp:cNvPr id="0" name=""/>
        <dsp:cNvSpPr/>
      </dsp:nvSpPr>
      <dsp:spPr>
        <a:xfrm>
          <a:off x="573374" y="2517127"/>
          <a:ext cx="968366" cy="968366"/>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A5AC82D5-1F55-F14E-AE43-6BD464F33BD9}" type="datetimeFigureOut">
              <a:rPr lang="en-US" smtClean="0"/>
              <a:t>8/22/2013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E6897B72-B9C6-AD4D-808F-3FAF50F44A4E}" type="slidenum">
              <a:rPr lang="en-US" smtClean="0"/>
              <a:t>‹#›</a:t>
            </a:fld>
            <a:endParaRPr lang="en-US"/>
          </a:p>
        </p:txBody>
      </p:sp>
    </p:spTree>
    <p:extLst>
      <p:ext uri="{BB962C8B-B14F-4D97-AF65-F5344CB8AC3E}">
        <p14:creationId xmlns:p14="http://schemas.microsoft.com/office/powerpoint/2010/main" val="402433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79A98A85-C204-D64E-9463-2C8FC987937D}" type="datetimeFigureOut">
              <a:rPr lang="en-US" smtClean="0"/>
              <a:t>8/22/2013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3B318702-BE41-7F4C-96F2-721190D59EDA}" type="slidenum">
              <a:rPr lang="en-US" smtClean="0"/>
              <a:t>‹#›</a:t>
            </a:fld>
            <a:endParaRPr lang="en-US"/>
          </a:p>
        </p:txBody>
      </p:sp>
    </p:spTree>
    <p:extLst>
      <p:ext uri="{BB962C8B-B14F-4D97-AF65-F5344CB8AC3E}">
        <p14:creationId xmlns:p14="http://schemas.microsoft.com/office/powerpoint/2010/main" val="7450411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318702-BE41-7F4C-96F2-721190D59EDA}" type="slidenum">
              <a:rPr lang="en-US" smtClean="0"/>
              <a:t>2</a:t>
            </a:fld>
            <a:endParaRPr lang="en-US"/>
          </a:p>
        </p:txBody>
      </p:sp>
    </p:spTree>
    <p:extLst>
      <p:ext uri="{BB962C8B-B14F-4D97-AF65-F5344CB8AC3E}">
        <p14:creationId xmlns:p14="http://schemas.microsoft.com/office/powerpoint/2010/main" val="124802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0942C-C850-7243-8A75-BFEC515FA13C}" type="slidenum">
              <a:rPr lang="en-US" smtClean="0"/>
              <a:t>17</a:t>
            </a:fld>
            <a:endParaRPr lang="en-US"/>
          </a:p>
        </p:txBody>
      </p:sp>
    </p:spTree>
    <p:extLst>
      <p:ext uri="{BB962C8B-B14F-4D97-AF65-F5344CB8AC3E}">
        <p14:creationId xmlns:p14="http://schemas.microsoft.com/office/powerpoint/2010/main" val="3424615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923A3A-16B9-45CF-89CD-3AEA8FBBB581}"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923A3A-16B9-45CF-89CD-3AEA8FBBB581}"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318702-BE41-7F4C-96F2-721190D59EDA}" type="slidenum">
              <a:rPr lang="en-US" smtClean="0"/>
              <a:t>20</a:t>
            </a:fld>
            <a:endParaRPr lang="en-US"/>
          </a:p>
        </p:txBody>
      </p:sp>
    </p:spTree>
    <p:extLst>
      <p:ext uri="{BB962C8B-B14F-4D97-AF65-F5344CB8AC3E}">
        <p14:creationId xmlns:p14="http://schemas.microsoft.com/office/powerpoint/2010/main" val="186136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Prime for Service Provider portfolio is aligned around mini-suites that deliver capability to help customers make their transitions, both IT and business, quickly and efficiently. These transitions include:</a:t>
            </a:r>
          </a:p>
          <a:p>
            <a:pPr marL="173075" indent="-173075">
              <a:buFont typeface="Arial" pitchFamily="34" charset="0"/>
              <a:buChar char="•"/>
            </a:pPr>
            <a:r>
              <a:rPr lang="en-US" sz="1000" dirty="0"/>
              <a:t>Multi-domain and technology management, enabled by Prime Fulfillment and our assurance solutions</a:t>
            </a:r>
          </a:p>
          <a:p>
            <a:pPr marL="173075" indent="-173075">
              <a:buFont typeface="Arial" pitchFamily="34" charset="0"/>
              <a:buChar char="•"/>
            </a:pPr>
            <a:r>
              <a:rPr lang="en-US" sz="1000" dirty="0"/>
              <a:t>Packet and Optical convergence including carrier packet transport</a:t>
            </a:r>
          </a:p>
          <a:p>
            <a:pPr marL="173075" indent="-173075">
              <a:buFont typeface="Arial" pitchFamily="34" charset="0"/>
              <a:buChar char="•"/>
            </a:pPr>
            <a:r>
              <a:rPr lang="en-US" sz="1000" dirty="0"/>
              <a:t>Cloud transition including managing the supporting infrastructure, data centers, virtualized systems and cloud delivery as part of an end-to-end service</a:t>
            </a:r>
          </a:p>
          <a:p>
            <a:pPr marL="173075" indent="-173075">
              <a:buFont typeface="Arial" pitchFamily="34" charset="0"/>
              <a:buChar char="•"/>
            </a:pPr>
            <a:r>
              <a:rPr lang="en-US" sz="1000" dirty="0"/>
              <a:t>Bring your own device transition in the enterprise and in the home – the increasing number of mobile devices is driving the need for visibility and management </a:t>
            </a:r>
          </a:p>
          <a:p>
            <a:pPr marL="173075" indent="-173075">
              <a:buFont typeface="Arial" pitchFamily="34" charset="0"/>
              <a:buChar char="•"/>
            </a:pPr>
            <a:r>
              <a:rPr lang="en-US" sz="1000" dirty="0"/>
              <a:t>IPv4 to IPv6 transition is required for service providers as they update the networks and deliver new services to their customers</a:t>
            </a:r>
          </a:p>
          <a:p>
            <a:r>
              <a:rPr lang="en-US" sz="1000" dirty="0"/>
              <a:t>These are just examples of the transitions that Cisco Prime supports. Prime has also been architected for lower startup and ongoing management costs with common architectural components, integrated workflow and a common user experience. The Prime solutions provide visibility and automation to make management of service provider solutions lower cost, repeatable, while improving the subscriber experience.</a:t>
            </a:r>
          </a:p>
        </p:txBody>
      </p:sp>
      <p:sp>
        <p:nvSpPr>
          <p:cNvPr id="4" name="Slide Number Placeholder 3"/>
          <p:cNvSpPr>
            <a:spLocks noGrp="1"/>
          </p:cNvSpPr>
          <p:nvPr>
            <p:ph type="sldNum" sz="quarter" idx="10"/>
          </p:nvPr>
        </p:nvSpPr>
        <p:spPr/>
        <p:txBody>
          <a:bodyPr/>
          <a:lstStyle/>
          <a:p>
            <a:fld id="{29E88187-160B-0E4F-BB65-7FD7E1FD415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8721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Cisco Prime for IT all about.</a:t>
            </a:r>
          </a:p>
          <a:p>
            <a:endParaRPr lang="en-US" dirty="0" smtClean="0"/>
          </a:p>
          <a:p>
            <a:r>
              <a:rPr lang="en-US" dirty="0" smtClean="0"/>
              <a:t>Cisco Prime for IT simplifies the deployment</a:t>
            </a:r>
            <a:r>
              <a:rPr lang="en-US" baseline="0" dirty="0" smtClean="0"/>
              <a:t> and management of Cisco services, technologies and platforms.  It does this by helping IT to achieve operational excellence, automate lifecycle management and utilize the “cisco advantage”.  Too many times in talking with IT professionals we hear that Cisco you have great technologies that really differentiate you in the marketplace, BUT they are just too hard to implement.  If you look at technologies such as; </a:t>
            </a:r>
            <a:r>
              <a:rPr lang="en-US" baseline="0" dirty="0" err="1" smtClean="0"/>
              <a:t>Energywise</a:t>
            </a:r>
            <a:r>
              <a:rPr lang="en-US" baseline="0" dirty="0" smtClean="0"/>
              <a:t>, </a:t>
            </a:r>
            <a:r>
              <a:rPr lang="en-US" baseline="0" dirty="0" err="1" smtClean="0"/>
              <a:t>TrustSec</a:t>
            </a:r>
            <a:r>
              <a:rPr lang="en-US" baseline="0" dirty="0" smtClean="0"/>
              <a:t>, </a:t>
            </a:r>
            <a:r>
              <a:rPr lang="en-US" baseline="0" dirty="0" err="1" smtClean="0"/>
              <a:t>MediaNet</a:t>
            </a:r>
            <a:r>
              <a:rPr lang="en-US" baseline="0" dirty="0" smtClean="0"/>
              <a:t>, Auto </a:t>
            </a:r>
            <a:r>
              <a:rPr lang="en-US" baseline="0" dirty="0" err="1" smtClean="0"/>
              <a:t>Smartports</a:t>
            </a:r>
            <a:r>
              <a:rPr lang="en-US" baseline="0" dirty="0" smtClean="0"/>
              <a:t>, Virtual Switching Systems just to name a few, customers and IT don’t KNOW how to enable them.  For example, if I wanted to deploy </a:t>
            </a:r>
            <a:r>
              <a:rPr lang="en-US" baseline="0" dirty="0" err="1" smtClean="0"/>
              <a:t>Trustsec</a:t>
            </a:r>
            <a:r>
              <a:rPr lang="en-US" baseline="0" dirty="0" smtClean="0"/>
              <a:t>, where do I start, is my network ready for </a:t>
            </a:r>
            <a:r>
              <a:rPr lang="en-US" baseline="0" dirty="0" err="1" smtClean="0"/>
              <a:t>trustsec</a:t>
            </a:r>
            <a:r>
              <a:rPr lang="en-US" baseline="0" dirty="0" smtClean="0"/>
              <a:t>, how do I know, how do I set it up,  if it is too hard to enable a key feature, technology platform or service, YOU WON”T USE IT.  Cisco Prime helps YOU enable these key Cisco differentiated features and services.  It provides a set of products tied to the key enterprise architectural plays – borderless, collaboration and data center.</a:t>
            </a:r>
            <a:endParaRPr lang="en-US" dirty="0"/>
          </a:p>
        </p:txBody>
      </p:sp>
      <p:sp>
        <p:nvSpPr>
          <p:cNvPr id="4" name="Slide Number Placeholder 3"/>
          <p:cNvSpPr>
            <a:spLocks noGrp="1"/>
          </p:cNvSpPr>
          <p:nvPr>
            <p:ph type="sldNum" sz="quarter" idx="10"/>
          </p:nvPr>
        </p:nvSpPr>
        <p:spPr/>
        <p:txBody>
          <a:bodyPr/>
          <a:lstStyle/>
          <a:p>
            <a:fld id="{E7923A3A-16B9-45CF-89CD-3AEA8FBBB581}" type="slidenum">
              <a:rPr lang="en-US" smtClean="0"/>
              <a:pPr/>
              <a:t>4</a:t>
            </a:fld>
            <a:endParaRPr lang="en-US" dirty="0"/>
          </a:p>
        </p:txBody>
      </p:sp>
    </p:spTree>
    <p:extLst>
      <p:ext uri="{BB962C8B-B14F-4D97-AF65-F5344CB8AC3E}">
        <p14:creationId xmlns:p14="http://schemas.microsoft.com/office/powerpoint/2010/main" val="252632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923A3A-16B9-45CF-89CD-3AEA8FBBB581}"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Talking points to differentiate what was possible with LMS and what is possible with</a:t>
            </a:r>
            <a:r>
              <a:rPr lang="en-US" baseline="0" dirty="0" smtClean="0"/>
              <a:t> Prime Infrastructure:</a:t>
            </a:r>
          </a:p>
          <a:p>
            <a:endParaRPr lang="en-US" dirty="0" smtClean="0"/>
          </a:p>
          <a:p>
            <a:pPr marL="228600" indent="-228600">
              <a:buFont typeface="Arial" pitchFamily="34" charset="0"/>
              <a:buChar char="•"/>
            </a:pPr>
            <a:r>
              <a:rPr lang="en-US" dirty="0" err="1" smtClean="0"/>
              <a:t>LMS’s</a:t>
            </a:r>
            <a:r>
              <a:rPr lang="en-US" dirty="0" smtClean="0"/>
              <a:t> support was limited</a:t>
            </a:r>
            <a:r>
              <a:rPr lang="en-US" baseline="0" dirty="0" smtClean="0"/>
              <a:t> to full lifecycle management for wired devices and limited support for controllers. No support for AP or radio management. User tracking in LMS is limited to wired clients alone</a:t>
            </a:r>
          </a:p>
        </p:txBody>
      </p:sp>
      <p:sp>
        <p:nvSpPr>
          <p:cNvPr id="4" name="Slide Number Placeholder 3"/>
          <p:cNvSpPr>
            <a:spLocks noGrp="1"/>
          </p:cNvSpPr>
          <p:nvPr>
            <p:ph type="sldNum" sz="quarter" idx="10"/>
          </p:nvPr>
        </p:nvSpPr>
        <p:spPr/>
        <p:txBody>
          <a:bodyPr/>
          <a:lstStyle/>
          <a:p>
            <a:fld id="{D8C098FB-86E0-4948-A763-D4B0BCA41F1D}"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Talking points to differentiate what was possible with LMS and what is possible with</a:t>
            </a:r>
            <a:r>
              <a:rPr lang="en-US" baseline="0" dirty="0" smtClean="0"/>
              <a:t> Prime Infrastructure:</a:t>
            </a:r>
          </a:p>
          <a:p>
            <a:endParaRPr lang="en-US" dirty="0" smtClean="0"/>
          </a:p>
          <a:p>
            <a:pPr marL="228600" indent="-228600">
              <a:buFont typeface="Arial" pitchFamily="34" charset="0"/>
              <a:buChar char="•"/>
            </a:pPr>
            <a:r>
              <a:rPr lang="en-US" dirty="0" err="1" smtClean="0"/>
              <a:t>LMS’s</a:t>
            </a:r>
            <a:r>
              <a:rPr lang="en-US" dirty="0" smtClean="0"/>
              <a:t> support was limited</a:t>
            </a:r>
            <a:r>
              <a:rPr lang="en-US" baseline="0" dirty="0" smtClean="0"/>
              <a:t> to full lifecycle management for wired devices and limited support for controllers. No support for AP or radio management. User tracking in LMS is limited to wired clients alone</a:t>
            </a:r>
          </a:p>
        </p:txBody>
      </p:sp>
      <p:sp>
        <p:nvSpPr>
          <p:cNvPr id="4" name="Slide Number Placeholder 3"/>
          <p:cNvSpPr>
            <a:spLocks noGrp="1"/>
          </p:cNvSpPr>
          <p:nvPr>
            <p:ph type="sldNum" sz="quarter" idx="10"/>
          </p:nvPr>
        </p:nvSpPr>
        <p:spPr/>
        <p:txBody>
          <a:bodyPr/>
          <a:lstStyle/>
          <a:p>
            <a:fld id="{D8C098FB-86E0-4948-A763-D4B0BCA41F1D}"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25A31E-870A-4D35-9464-A0C0A33DAD38}" type="slidenum">
              <a:rPr lang="en-US" smtClean="0"/>
              <a:pPr/>
              <a:t>11</a:t>
            </a:fld>
            <a:endParaRPr lang="en-US"/>
          </a:p>
        </p:txBody>
      </p:sp>
    </p:spTree>
    <p:extLst>
      <p:ext uri="{BB962C8B-B14F-4D97-AF65-F5344CB8AC3E}">
        <p14:creationId xmlns:p14="http://schemas.microsoft.com/office/powerpoint/2010/main" val="259538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sldNum" sz="quarter" idx="5"/>
          </p:nvPr>
        </p:nvSpPr>
        <p:spPr/>
        <p:txBody>
          <a:bodyPr/>
          <a:lstStyle/>
          <a:p>
            <a:pPr>
              <a:defRPr/>
            </a:pPr>
            <a:fld id="{CB8099AE-FEBE-48D6-9DCD-B5F11418F7D8}" type="slidenum">
              <a:rPr lang="en-US">
                <a:solidFill>
                  <a:prstClr val="black"/>
                </a:solidFill>
              </a:rPr>
              <a:pPr>
                <a:defRPr/>
              </a:pPr>
              <a:t>12</a:t>
            </a:fld>
            <a:endParaRPr lang="en-US">
              <a:solidFill>
                <a:prstClr val="black"/>
              </a:solidFill>
            </a:endParaRPr>
          </a:p>
        </p:txBody>
      </p:sp>
      <p:sp>
        <p:nvSpPr>
          <p:cNvPr id="82947" name="Rectangle 2"/>
          <p:cNvSpPr>
            <a:spLocks noGrp="1" noRot="1" noChangeAspect="1" noChangeArrowheads="1" noTextEdit="1"/>
          </p:cNvSpPr>
          <p:nvPr>
            <p:ph type="sldImg"/>
          </p:nvPr>
        </p:nvSpPr>
        <p:spPr>
          <a:xfrm>
            <a:off x="-87313" y="244475"/>
            <a:ext cx="7094538" cy="3992563"/>
          </a:xfrm>
          <a:ln/>
        </p:spPr>
      </p:sp>
      <p:sp>
        <p:nvSpPr>
          <p:cNvPr id="82948" name="Rectangle 3"/>
          <p:cNvSpPr>
            <a:spLocks noGrp="1" noChangeArrowheads="1"/>
          </p:cNvSpPr>
          <p:nvPr>
            <p:ph type="body" idx="1"/>
          </p:nvPr>
        </p:nvSpPr>
        <p:spPr>
          <a:xfrm>
            <a:off x="394459" y="4379913"/>
            <a:ext cx="5989880" cy="4252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4759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923A3A-16B9-45CF-89CD-3AEA8FBBB581}"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2" name="Title 1"/>
          <p:cNvSpPr>
            <a:spLocks noGrp="1"/>
          </p:cNvSpPr>
          <p:nvPr>
            <p:ph type="ctrTitle" hasCustomPrompt="1"/>
          </p:nvPr>
        </p:nvSpPr>
        <p:spPr>
          <a:xfrm>
            <a:off x="235907"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4"/>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descr="1CiscoUA_Template_v2.png"/>
          <p:cNvPicPr>
            <a:picLocks noChangeAspect="1"/>
          </p:cNvPicPr>
          <p:nvPr userDrawn="1"/>
        </p:nvPicPr>
        <p:blipFill>
          <a:blip r:embed="rId3" cstate="print"/>
          <a:stretch>
            <a:fillRect/>
          </a:stretch>
        </p:blipFill>
        <p:spPr>
          <a:xfrm>
            <a:off x="0" y="0"/>
            <a:ext cx="9144000" cy="685800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6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6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6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6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6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6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B_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5" name="Rectangle 14"/>
          <p:cNvSpPr/>
          <p:nvPr userDrawn="1"/>
        </p:nvSpPr>
        <p:spPr>
          <a:xfrm>
            <a:off x="333374" y="6375853"/>
            <a:ext cx="8476488" cy="164592"/>
          </a:xfrm>
          <a:prstGeom prst="rect">
            <a:avLst/>
          </a:prstGeom>
          <a:blipFill dpi="0" rotWithShape="1">
            <a:blip r:embed="rId3">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9"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Tree>
    <p:extLst>
      <p:ext uri="{BB962C8B-B14F-4D97-AF65-F5344CB8AC3E}">
        <p14:creationId xmlns:p14="http://schemas.microsoft.com/office/powerpoint/2010/main" val="24691999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2.5E-6 -4.44444E-6 L -2.5E-6 -0.86527 " pathEditMode="relative" rAng="0" ptsTypes="AA">
                                      <p:cBhvr>
                                        <p:cTn id="6" dur="2000" spd="-100000" fill="hold"/>
                                        <p:tgtEl>
                                          <p:spTgt spid="14"/>
                                        </p:tgtEl>
                                        <p:attrNameLst>
                                          <p:attrName>ppt_x</p:attrName>
                                          <p:attrName>ppt_y</p:attrName>
                                        </p:attrNameLst>
                                      </p:cBhvr>
                                      <p:rCtr x="0" y="-4326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A_Seg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2"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3"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4"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
        <p:nvSpPr>
          <p:cNvPr id="16" name="Rectangle 15"/>
          <p:cNvSpPr/>
          <p:nvPr userDrawn="1"/>
        </p:nvSpPr>
        <p:spPr>
          <a:xfrm>
            <a:off x="333374" y="6375853"/>
            <a:ext cx="8476488" cy="164592"/>
          </a:xfrm>
          <a:prstGeom prst="rect">
            <a:avLst/>
          </a:prstGeom>
          <a:blipFill dpi="0" rotWithShape="1">
            <a:blip r:embed="rId3">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B_Segu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5" name="Rectangle 14"/>
          <p:cNvSpPr/>
          <p:nvPr userDrawn="1"/>
        </p:nvSpPr>
        <p:spPr>
          <a:xfrm>
            <a:off x="333374" y="6375853"/>
            <a:ext cx="8476488" cy="164592"/>
          </a:xfrm>
          <a:prstGeom prst="rect">
            <a:avLst/>
          </a:prstGeom>
          <a:blipFill dpi="0" rotWithShape="1">
            <a:blip r:embed="rId3">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9"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Tree>
    <p:extLst>
      <p:ext uri="{BB962C8B-B14F-4D97-AF65-F5344CB8AC3E}">
        <p14:creationId xmlns:p14="http://schemas.microsoft.com/office/powerpoint/2010/main" val="5703491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afterEffect">
                                  <p:stCondLst>
                                    <p:cond delay="0"/>
                                  </p:stCondLst>
                                  <p:childTnLst>
                                    <p:animMotion origin="layout" path="M -2.5E-6 -4.44444E-6 L -2.5E-6 -0.86527 " pathEditMode="relative" rAng="0" ptsTypes="AA">
                                      <p:cBhvr>
                                        <p:cTn id="6" dur="2000" spd="-100000" fill="hold"/>
                                        <p:tgtEl>
                                          <p:spTgt spid="14"/>
                                        </p:tgtEl>
                                        <p:attrNameLst>
                                          <p:attrName>ppt_x</p:attrName>
                                          <p:attrName>ppt_y</p:attrName>
                                        </p:attrNameLst>
                                      </p:cBhvr>
                                      <p:rCtr x="0" y="-43264"/>
                                    </p:animMotion>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15" name="Rounded Rectangle 14"/>
          <p:cNvSpPr/>
          <p:nvPr userDrawn="1"/>
        </p:nvSpPr>
        <p:spPr>
          <a:xfrm>
            <a:off x="4984231" y="1411242"/>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2012 Cisco and/or its affiliates. All rights reserved.</a:t>
            </a:r>
            <a:endParaRPr lang="en-US" sz="600" kern="1200" dirty="0">
              <a:solidFill>
                <a:srgbClr val="C0C0C0"/>
              </a:solidFill>
              <a:latin typeface="+mj-lt"/>
              <a:ea typeface="+mn-ea"/>
              <a:cs typeface="+mn-cs"/>
            </a:endParaRPr>
          </a:p>
        </p:txBody>
      </p:sp>
      <p:sp>
        <p:nvSpPr>
          <p:cNvPr id="1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pic>
        <p:nvPicPr>
          <p:cNvPr id="21" name="Picture 20" descr="verticalbar.png"/>
          <p:cNvPicPr>
            <a:picLocks noChangeAspect="1"/>
          </p:cNvPicPr>
          <p:nvPr userDrawn="1"/>
        </p:nvPicPr>
        <p:blipFill>
          <a:blip r:embed="rId2" cstate="print"/>
          <a:stretch>
            <a:fillRect/>
          </a:stretch>
        </p:blipFill>
        <p:spPr>
          <a:xfrm>
            <a:off x="4948236" y="1335313"/>
            <a:ext cx="83809" cy="4961463"/>
          </a:xfrm>
          <a:prstGeom prst="rect">
            <a:avLst/>
          </a:prstGeom>
        </p:spPr>
      </p:pic>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pic>
        <p:nvPicPr>
          <p:cNvPr id="15" name="Picture 14" descr="verticalbar.png"/>
          <p:cNvPicPr>
            <a:picLocks noChangeAspect="1"/>
          </p:cNvPicPr>
          <p:nvPr userDrawn="1"/>
        </p:nvPicPr>
        <p:blipFill>
          <a:blip r:embed="rId2" cstate="print"/>
          <a:stretch>
            <a:fillRect/>
          </a:stretch>
        </p:blipFill>
        <p:spPr>
          <a:xfrm>
            <a:off x="4447858" y="777667"/>
            <a:ext cx="89319" cy="5287676"/>
          </a:xfrm>
          <a:prstGeom prst="rect">
            <a:avLst/>
          </a:prstGeom>
          <a:noFill/>
          <a:ln>
            <a:noFill/>
          </a:ln>
        </p:spPr>
      </p:pic>
      <p:sp>
        <p:nvSpPr>
          <p:cNvPr id="10"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2012 Cisco and/or its affiliates. All rights reserved.</a:t>
            </a:r>
            <a:endParaRPr lang="en-US" sz="600" kern="1200" dirty="0">
              <a:solidFill>
                <a:srgbClr val="C0C0C0"/>
              </a:solidFill>
              <a:latin typeface="+mj-lt"/>
              <a:ea typeface="+mn-ea"/>
              <a:cs typeface="+mn-cs"/>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3" name="Title 1"/>
          <p:cNvSpPr txBox="1">
            <a:spLocks/>
          </p:cNvSpPr>
          <p:nvPr userDrawn="1"/>
        </p:nvSpPr>
        <p:spPr>
          <a:xfrm>
            <a:off x="4818888" y="301752"/>
            <a:ext cx="4123944" cy="838200"/>
          </a:xfrm>
          <a:prstGeom prst="rect">
            <a:avLst/>
          </a:prstGeo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mj-cs"/>
              </a:rPr>
              <a:t>Title Right</a:t>
            </a:r>
            <a:endParaRPr kumimoji="0" lang="en-US" sz="3600" b="0" i="0" u="none" strike="noStrike" kern="1200" cap="none" spc="-100" normalizeH="0" baseline="0" noProof="0" dirty="0">
              <a:ln>
                <a:noFill/>
              </a:ln>
              <a:gradFill>
                <a:gsLst>
                  <a:gs pos="0">
                    <a:schemeClr val="tx1"/>
                  </a:gs>
                  <a:gs pos="100000">
                    <a:srgbClr val="01BBBB"/>
                  </a:gs>
                </a:gsLst>
                <a:lin ang="2400000" scaled="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userDrawn="1"/>
        </p:nvPicPr>
        <p:blipFill>
          <a:blip r:embed="rId2" cstate="print"/>
          <a:stretch>
            <a:fillRect/>
          </a:stretch>
        </p:blipFill>
        <p:spPr>
          <a:xfrm>
            <a:off x="3038158" y="777667"/>
            <a:ext cx="89319" cy="5287676"/>
          </a:xfrm>
          <a:prstGeom prst="rect">
            <a:avLst/>
          </a:prstGeom>
          <a:noFill/>
          <a:ln>
            <a:noFill/>
          </a:ln>
        </p:spPr>
      </p:pic>
      <p:pic>
        <p:nvPicPr>
          <p:cNvPr id="18" name="Picture 17" descr="verticalbar.png"/>
          <p:cNvPicPr>
            <a:picLocks noChangeAspect="1"/>
          </p:cNvPicPr>
          <p:nvPr userDrawn="1"/>
        </p:nvPicPr>
        <p:blipFill>
          <a:blip r:embed="rId2" cstate="print"/>
          <a:stretch>
            <a:fillRect/>
          </a:stretch>
        </p:blipFill>
        <p:spPr>
          <a:xfrm>
            <a:off x="6029008" y="777667"/>
            <a:ext cx="89319" cy="5287676"/>
          </a:xfrm>
          <a:prstGeom prst="rect">
            <a:avLst/>
          </a:prstGeom>
          <a:noFill/>
          <a:ln>
            <a:noFill/>
          </a:ln>
        </p:spPr>
      </p:pic>
      <p:sp>
        <p:nvSpPr>
          <p:cNvPr id="21" name="Text Placeholder 20"/>
          <p:cNvSpPr>
            <a:spLocks noGrp="1" noChangeAspect="1"/>
          </p:cNvSpPr>
          <p:nvPr>
            <p:ph type="body" sz="quarter" idx="17"/>
          </p:nvPr>
        </p:nvSpPr>
        <p:spPr>
          <a:xfrm>
            <a:off x="219456" y="100584"/>
            <a:ext cx="2670048" cy="1152144"/>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B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2" name="Title 1"/>
          <p:cNvSpPr>
            <a:spLocks noGrp="1"/>
          </p:cNvSpPr>
          <p:nvPr>
            <p:ph type="ctrTitle" hasCustomPrompt="1"/>
          </p:nvPr>
        </p:nvSpPr>
        <p:spPr>
          <a:xfrm>
            <a:off x="235907"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4"/>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descr="1CiscoUA_Template_v2.png"/>
          <p:cNvPicPr>
            <a:picLocks noChangeAspect="1"/>
          </p:cNvPicPr>
          <p:nvPr userDrawn="1"/>
        </p:nvPicPr>
        <p:blipFill>
          <a:blip r:embed="rId3" cstate="print"/>
          <a:stretch>
            <a:fillRect/>
          </a:stretch>
        </p:blipFill>
        <p:spPr>
          <a:xfrm>
            <a:off x="0" y="0"/>
            <a:ext cx="9144000" cy="68580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rm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7" y="777667"/>
            <a:ext cx="89319" cy="5287676"/>
          </a:xfrm>
          <a:prstGeom prst="rect">
            <a:avLst/>
          </a:prstGeom>
          <a:noFill/>
          <a:ln>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ounded Rectangle 10"/>
          <p:cNvSpPr/>
          <p:nvPr userDrawn="1"/>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237744" y="484632"/>
            <a:ext cx="8755128" cy="4372131"/>
          </a:xfrm>
        </p:spPr>
        <p:txBody>
          <a:bodyPr anchor="b" anchorCtr="0"/>
          <a:lstStyle>
            <a:lvl1pPr marL="228600" indent="-228600">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sp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37"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2" name="Title 1"/>
          <p:cNvSpPr>
            <a:spLocks noGrp="1"/>
          </p:cNvSpPr>
          <p:nvPr>
            <p:ph type="ctrTitle" hasCustomPrompt="1"/>
          </p:nvPr>
        </p:nvSpPr>
        <p:spPr>
          <a:xfrm>
            <a:off x="235907"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4"/>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6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6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6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6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6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6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0"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 name="Group 3"/>
          <p:cNvGrpSpPr/>
          <p:nvPr userDrawn="1"/>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cSld>
  <p:clrMapOvr>
    <a:masterClrMapping/>
  </p:clrMapOvr>
  <p:transition>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userDrawn="1"/>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7" name="Freeform 6"/>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6" name="Freeform 35"/>
          <p:cNvSpPr>
            <a:spLocks/>
          </p:cNvSpPr>
          <p:nvPr userDrawn="1"/>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nchor="t" anchorCtr="0"/>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1371600"/>
            <a:ext cx="9144000" cy="5003800"/>
          </a:xfrm>
          <a:prstGeom prst="rect">
            <a:avLst/>
          </a:prstGeom>
          <a:gradFill>
            <a:gsLst>
              <a:gs pos="0">
                <a:srgbClr val="DDF4FF"/>
              </a:gs>
              <a:gs pos="52000">
                <a:schemeClr val="bg1"/>
              </a:gs>
            </a:gsLst>
            <a:lin ang="8400000" scaled="0"/>
          </a:gradFill>
          <a:ln>
            <a:noFill/>
          </a:ln>
          <a:effectLst>
            <a:innerShdw blurRad="63500" dist="50800" dir="162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549592165"/>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B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37"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2" name="Title 1"/>
          <p:cNvSpPr>
            <a:spLocks noGrp="1"/>
          </p:cNvSpPr>
          <p:nvPr>
            <p:ph type="ctrTitle" hasCustomPrompt="1"/>
          </p:nvPr>
        </p:nvSpPr>
        <p:spPr>
          <a:xfrm>
            <a:off x="235907"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4"/>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9"/>
            <a:ext cx="8694295" cy="175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userDrawn="1"/>
        </p:nvPicPr>
        <p:blipFill>
          <a:blip r:embed="rId3"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404271980"/>
      </p:ext>
    </p:extLst>
  </p:cSld>
  <p:clrMapOvr>
    <a:masterClrMapping/>
  </p:clrMapOvr>
  <p:transition>
    <p:wipe dir="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228600" y="1188720"/>
            <a:ext cx="8686800" cy="5486400"/>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392150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srcRect r="2996"/>
          <a:stretch>
            <a:fillRect/>
          </a:stretch>
        </p:blipFill>
        <p:spPr>
          <a:xfrm>
            <a:off x="333375" y="3106740"/>
            <a:ext cx="8477250" cy="3438525"/>
          </a:xfrm>
          <a:prstGeom prst="rect">
            <a:avLst/>
          </a:prstGeom>
        </p:spPr>
      </p:pic>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47"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userDrawn="1"/>
        </p:nvSpPr>
        <p:spPr bwMode="ltGray">
          <a:xfrm>
            <a:off x="7691654" y="6584514"/>
            <a:ext cx="883997"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err="1" smtClean="0">
                <a:solidFill>
                  <a:srgbClr val="C0C0C0"/>
                </a:solidFill>
                <a:latin typeface="+mj-lt"/>
              </a:rPr>
              <a:t>BYOD</a:t>
            </a:r>
            <a:r>
              <a:rPr lang="en-US" sz="600" dirty="0" smtClean="0">
                <a:solidFill>
                  <a:srgbClr val="C0C0C0"/>
                </a:solidFill>
                <a:latin typeface="+mj-lt"/>
              </a:rPr>
              <a:t> </a:t>
            </a:r>
            <a:r>
              <a:rPr lang="en-US" sz="600" dirty="0" err="1" smtClean="0">
                <a:solidFill>
                  <a:srgbClr val="C0C0C0"/>
                </a:solidFill>
                <a:latin typeface="+mj-lt"/>
              </a:rPr>
              <a:t>PartnerFIRST</a:t>
            </a:r>
            <a:endParaRPr lang="en-US" sz="600" dirty="0">
              <a:solidFill>
                <a:srgbClr val="C0C0C0"/>
              </a:solidFill>
              <a:latin typeface="+mj-lt"/>
            </a:endParaRPr>
          </a:p>
        </p:txBody>
      </p:sp>
      <p:sp>
        <p:nvSpPr>
          <p:cNvPr id="12"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3" name="Rectangle 7"/>
          <p:cNvSpPr>
            <a:spLocks noChangeArrowheads="1"/>
          </p:cNvSpPr>
          <p:nvPr userDrawn="1"/>
        </p:nvSpPr>
        <p:spPr bwMode="ltGray">
          <a:xfrm>
            <a:off x="8621478"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6" name="Picture 15" descr="segue texture.jpg"/>
          <p:cNvPicPr>
            <a:picLocks noChangeAspect="1"/>
          </p:cNvPicPr>
          <p:nvPr userDrawn="1"/>
        </p:nvPicPr>
        <p:blipFill>
          <a:blip r:embed="rId2" cstate="print"/>
          <a:srcRect t="95236" r="2996"/>
          <a:stretch>
            <a:fillRect/>
          </a:stretch>
        </p:blipFill>
        <p:spPr>
          <a:xfrm>
            <a:off x="333375" y="6381456"/>
            <a:ext cx="8477250" cy="163808"/>
          </a:xfrm>
          <a:prstGeom prst="rect">
            <a:avLst/>
          </a:prstGeom>
        </p:spPr>
      </p:pic>
      <p:sp>
        <p:nvSpPr>
          <p:cNvPr id="31" name="Rectangle 30"/>
          <p:cNvSpPr/>
          <p:nvPr userDrawn="1"/>
        </p:nvSpPr>
        <p:spPr>
          <a:xfrm>
            <a:off x="217358" y="3022901"/>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417121"/>
            <a:ext cx="8112125" cy="2407042"/>
          </a:xfrm>
        </p:spPr>
        <p:txBody>
          <a:bodyPr/>
          <a:lstStyle>
            <a:lvl1pPr algn="l" defTabSz="914400" rtl="0" eaLnBrk="1" latinLnBrk="0" hangingPunct="1">
              <a:lnSpc>
                <a:spcPct val="85000"/>
              </a:lnSpc>
              <a:spcBef>
                <a:spcPct val="0"/>
              </a:spcBef>
              <a:buNone/>
              <a:defRPr lang="en-US" sz="54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30680037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grpId="0" nodeType="withEffect">
                                  <p:stCondLst>
                                    <p:cond delay="0"/>
                                  </p:stCondLst>
                                  <p:childTnLst>
                                    <p:animMotion origin="layout" path="M -1.94444E-6 4.81481E-6 L -1.94444E-6 -0.48102 " pathEditMode="relative" rAng="0" ptsTypes="AA">
                                      <p:cBhvr>
                                        <p:cTn id="9" dur="1600" fill="hold"/>
                                        <p:tgtEl>
                                          <p:spTgt spid="31"/>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Subtitle and Bullet">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9150350"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3846" y="55192"/>
            <a:ext cx="8413138"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333846" y="1767418"/>
            <a:ext cx="8413138" cy="4606041"/>
          </a:xfrm>
        </p:spPr>
        <p:txBody>
          <a:bodyPr lIns="91440" tIns="45720" rIns="91440" bIns="45720"/>
          <a:lstStyle>
            <a:lvl1pPr>
              <a:spcBef>
                <a:spcPts val="12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329967" y="1043177"/>
            <a:ext cx="8403336"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1786" indent="0">
              <a:buFontTx/>
              <a:buNone/>
              <a:defRPr lang="en-US" sz="1800" kern="1200" smtClean="0">
                <a:solidFill>
                  <a:schemeClr val="bg1"/>
                </a:solidFill>
                <a:latin typeface="Arial" pitchFamily="34" charset="0"/>
                <a:ea typeface="Apple LiGothic Medium" pitchFamily="2" charset="-120"/>
                <a:cs typeface="Arial" pitchFamily="34" charset="0"/>
              </a:defRPr>
            </a:lvl1pPr>
            <a:lvl2pPr marL="63401" indent="0">
              <a:buFontTx/>
              <a:buNone/>
              <a:defRPr lang="en-US" sz="1800" kern="1200" smtClean="0">
                <a:solidFill>
                  <a:srgbClr val="FFFFFF"/>
                </a:solidFill>
                <a:latin typeface="Arial" pitchFamily="34" charset="0"/>
                <a:ea typeface="Apple LiGothic Medium" pitchFamily="2" charset="-120"/>
              </a:defRPr>
            </a:lvl2pPr>
            <a:lvl3pPr marL="354508" indent="0">
              <a:buFontTx/>
              <a:buNone/>
              <a:defRPr lang="en-US" sz="1800" kern="1200" smtClean="0">
                <a:solidFill>
                  <a:srgbClr val="FFFFFF"/>
                </a:solidFill>
                <a:latin typeface="Arial" pitchFamily="34" charset="0"/>
                <a:ea typeface="Apple LiGothic Medium" pitchFamily="2" charset="-120"/>
              </a:defRPr>
            </a:lvl3pPr>
            <a:lvl4pPr marL="611683" indent="0">
              <a:buFontTx/>
              <a:buNone/>
              <a:defRPr lang="en-US" sz="1800" kern="1200" smtClean="0">
                <a:solidFill>
                  <a:srgbClr val="FFFFFF"/>
                </a:solidFill>
                <a:latin typeface="Arial" pitchFamily="34" charset="0"/>
                <a:ea typeface="Apple LiGothic Medium" pitchFamily="2" charset="-120"/>
              </a:defRPr>
            </a:lvl4pPr>
            <a:lvl5pPr marL="961727" indent="0">
              <a:buFontTx/>
              <a:buNone/>
              <a:defRPr lang="en-US" sz="18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7" name="Slide Number Placeholder 6"/>
          <p:cNvSpPr>
            <a:spLocks noGrp="1"/>
          </p:cNvSpPr>
          <p:nvPr>
            <p:ph type="sldNum" sz="quarter" idx="4"/>
          </p:nvPr>
        </p:nvSpPr>
        <p:spPr>
          <a:xfrm>
            <a:off x="8783497" y="6605683"/>
            <a:ext cx="366853" cy="252317"/>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solidFill>
                  <a:srgbClr val="595959"/>
                </a:solidFill>
              </a:rPr>
              <a:pPr defTabSz="514350" fontAlgn="auto">
                <a:spcBef>
                  <a:spcPts val="0"/>
                </a:spcBef>
                <a:spcAft>
                  <a:spcPts val="0"/>
                </a:spcAft>
                <a:defRPr/>
              </a:pPr>
              <a:t>‹#›</a:t>
            </a:fld>
            <a:endParaRPr lang="en-US" kern="0" dirty="0">
              <a:solidFill>
                <a:srgbClr val="595959"/>
              </a:solidFill>
            </a:endParaRPr>
          </a:p>
        </p:txBody>
      </p:sp>
    </p:spTree>
    <p:extLst>
      <p:ext uri="{BB962C8B-B14F-4D97-AF65-F5344CB8AC3E}">
        <p14:creationId xmlns:p14="http://schemas.microsoft.com/office/powerpoint/2010/main" val="2607221092"/>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9150350" cy="1572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6" name="Text Placeholder 5"/>
          <p:cNvSpPr>
            <a:spLocks noGrp="1"/>
          </p:cNvSpPr>
          <p:nvPr>
            <p:ph type="body" sz="quarter" idx="10"/>
          </p:nvPr>
        </p:nvSpPr>
        <p:spPr>
          <a:xfrm>
            <a:off x="329184" y="1043177"/>
            <a:ext cx="8403336" cy="4183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40" tIns="45720" rIns="91440" bIns="45720"/>
          <a:lstStyle>
            <a:lvl1pPr marL="1786" indent="0">
              <a:buFontTx/>
              <a:buNone/>
              <a:defRPr lang="en-US" sz="1800" kern="1200" smtClean="0">
                <a:solidFill>
                  <a:schemeClr val="bg1"/>
                </a:solidFill>
                <a:latin typeface="Arial" pitchFamily="34" charset="0"/>
                <a:ea typeface="Apple LiGothic Medium" pitchFamily="2" charset="-120"/>
                <a:cs typeface="Arial" pitchFamily="34" charset="0"/>
              </a:defRPr>
            </a:lvl1pPr>
            <a:lvl2pPr marL="63401" indent="0">
              <a:buFontTx/>
              <a:buNone/>
              <a:defRPr lang="en-US" sz="1800" kern="1200" smtClean="0">
                <a:solidFill>
                  <a:srgbClr val="FFFFFF"/>
                </a:solidFill>
                <a:latin typeface="Arial" pitchFamily="34" charset="0"/>
                <a:ea typeface="Apple LiGothic Medium" pitchFamily="2" charset="-120"/>
              </a:defRPr>
            </a:lvl2pPr>
            <a:lvl3pPr marL="354508" indent="0">
              <a:buFontTx/>
              <a:buNone/>
              <a:defRPr lang="en-US" sz="1800" kern="1200" smtClean="0">
                <a:solidFill>
                  <a:srgbClr val="FFFFFF"/>
                </a:solidFill>
                <a:latin typeface="Arial" pitchFamily="34" charset="0"/>
                <a:ea typeface="Apple LiGothic Medium" pitchFamily="2" charset="-120"/>
              </a:defRPr>
            </a:lvl3pPr>
            <a:lvl4pPr marL="611683" indent="0">
              <a:buFontTx/>
              <a:buNone/>
              <a:defRPr lang="en-US" sz="1800" kern="1200" smtClean="0">
                <a:solidFill>
                  <a:srgbClr val="FFFFFF"/>
                </a:solidFill>
                <a:latin typeface="Arial" pitchFamily="34" charset="0"/>
                <a:ea typeface="Apple LiGothic Medium" pitchFamily="2" charset="-120"/>
              </a:defRPr>
            </a:lvl4pPr>
            <a:lvl5pPr marL="961727" indent="0">
              <a:buFontTx/>
              <a:buNone/>
              <a:defRPr lang="en-US" sz="1800" kern="1200">
                <a:solidFill>
                  <a:srgbClr val="FFFFFF"/>
                </a:solidFill>
                <a:latin typeface="Arial" pitchFamily="34" charset="0"/>
                <a:ea typeface="Apple LiGothic Medium" pitchFamily="2" charset="-120"/>
              </a:defRPr>
            </a:lvl5pPr>
          </a:lstStyle>
          <a:p>
            <a:pPr lvl="0">
              <a:spcBef>
                <a:spcPct val="0"/>
              </a:spcBef>
            </a:pPr>
            <a:r>
              <a:rPr lang="en-US" dirty="0" smtClean="0"/>
              <a:t>Click to edit Master text styles</a:t>
            </a:r>
            <a:endParaRPr lang="en-US" dirty="0"/>
          </a:p>
        </p:txBody>
      </p:sp>
      <p:sp>
        <p:nvSpPr>
          <p:cNvPr id="8" name="Slide Number Placeholder 6"/>
          <p:cNvSpPr>
            <a:spLocks noGrp="1"/>
          </p:cNvSpPr>
          <p:nvPr>
            <p:ph type="sldNum" sz="quarter" idx="4"/>
          </p:nvPr>
        </p:nvSpPr>
        <p:spPr>
          <a:xfrm>
            <a:off x="8783497" y="6605683"/>
            <a:ext cx="366853" cy="252317"/>
          </a:xfrm>
          <a:prstGeom prst="rect">
            <a:avLst/>
          </a:prstGeom>
        </p:spPr>
        <p:txBody>
          <a:bodyPr vert="horz" lIns="91440" tIns="45720" rIns="91440" bIns="45720" rtlCol="0" anchor="ctr"/>
          <a:lstStyle>
            <a:lvl1pPr algn="r">
              <a:defRPr sz="700">
                <a:solidFill>
                  <a:schemeClr val="tx2"/>
                </a:solidFill>
              </a:defRPr>
            </a:lvl1pPr>
          </a:lstStyle>
          <a:p>
            <a:pPr defTabSz="514350" fontAlgn="auto">
              <a:spcBef>
                <a:spcPts val="0"/>
              </a:spcBef>
              <a:spcAft>
                <a:spcPts val="0"/>
              </a:spcAft>
              <a:defRPr/>
            </a:pPr>
            <a:fld id="{2F5CCB13-0A32-4557-88E9-079F0C330695}" type="slidenum">
              <a:rPr lang="en-US" kern="0" smtClean="0">
                <a:solidFill>
                  <a:srgbClr val="595959"/>
                </a:solidFill>
              </a:rPr>
              <a:pPr defTabSz="514350" fontAlgn="auto">
                <a:spcBef>
                  <a:spcPts val="0"/>
                </a:spcBef>
                <a:spcAft>
                  <a:spcPts val="0"/>
                </a:spcAft>
                <a:defRPr/>
              </a:pPr>
              <a:t>‹#›</a:t>
            </a:fld>
            <a:endParaRPr lang="en-US" kern="0" dirty="0">
              <a:solidFill>
                <a:srgbClr val="595959"/>
              </a:solidFill>
            </a:endParaRPr>
          </a:p>
        </p:txBody>
      </p:sp>
    </p:spTree>
    <p:extLst>
      <p:ext uri="{BB962C8B-B14F-4D97-AF65-F5344CB8AC3E}">
        <p14:creationId xmlns:p14="http://schemas.microsoft.com/office/powerpoint/2010/main" val="1506093294"/>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3405368" y="5948637"/>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userDrawn="1"/>
        </p:nvSpPr>
        <p:spPr>
          <a:xfrm>
            <a:off x="1460955" y="5948637"/>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ectangle 41"/>
          <p:cNvSpPr/>
          <p:nvPr userDrawn="1"/>
        </p:nvSpPr>
        <p:spPr>
          <a:xfrm>
            <a:off x="4771713" y="5948637"/>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2"/>
          <p:cNvSpPr/>
          <p:nvPr userDrawn="1"/>
        </p:nvSpPr>
        <p:spPr>
          <a:xfrm rot="10800000" flipH="1">
            <a:off x="2856506" y="831282"/>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ounded Rectangle 44"/>
          <p:cNvSpPr/>
          <p:nvPr userDrawn="1"/>
        </p:nvSpPr>
        <p:spPr>
          <a:xfrm rot="10800000" flipH="1">
            <a:off x="821966" y="4716781"/>
            <a:ext cx="656314"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ounded Rectangle 45"/>
          <p:cNvSpPr/>
          <p:nvPr userDrawn="1"/>
        </p:nvSpPr>
        <p:spPr>
          <a:xfrm rot="10800000" flipH="1">
            <a:off x="1332506" y="1981210"/>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ed Rectangle 46"/>
          <p:cNvSpPr/>
          <p:nvPr userDrawn="1"/>
        </p:nvSpPr>
        <p:spPr>
          <a:xfrm rot="10800000" flipH="1">
            <a:off x="5869870" y="6614160"/>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ounded Rectangle 47"/>
          <p:cNvSpPr/>
          <p:nvPr userDrawn="1"/>
        </p:nvSpPr>
        <p:spPr>
          <a:xfrm rot="10800000" flipH="1">
            <a:off x="6933206" y="6614161"/>
            <a:ext cx="656314" cy="150749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ounded Rectangle 48"/>
          <p:cNvSpPr/>
          <p:nvPr userDrawn="1"/>
        </p:nvSpPr>
        <p:spPr>
          <a:xfrm rot="10800000" flipH="1">
            <a:off x="2191491" y="6719461"/>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ounded Rectangle 49"/>
          <p:cNvSpPr/>
          <p:nvPr userDrawn="1"/>
        </p:nvSpPr>
        <p:spPr>
          <a:xfrm rot="10800000" flipH="1">
            <a:off x="2794161" y="6668605"/>
            <a:ext cx="779356" cy="5546311"/>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userDrawn="1"/>
        </p:nvSpPr>
        <p:spPr>
          <a:xfrm rot="10800000" flipH="1">
            <a:off x="4920834" y="1025246"/>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ounded Rectangle 51"/>
          <p:cNvSpPr/>
          <p:nvPr userDrawn="1"/>
        </p:nvSpPr>
        <p:spPr>
          <a:xfrm rot="10800000" flipH="1">
            <a:off x="5391889" y="1731827"/>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ounded Rectangle 52"/>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ounded Rectangle 53"/>
          <p:cNvSpPr/>
          <p:nvPr userDrawn="1"/>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ounded Rectangle 54"/>
          <p:cNvSpPr/>
          <p:nvPr userDrawn="1"/>
        </p:nvSpPr>
        <p:spPr>
          <a:xfrm rot="10800000" flipH="1">
            <a:off x="8162249" y="1731827"/>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Rounded Rectangle 55"/>
          <p:cNvSpPr/>
          <p:nvPr userDrawn="1"/>
        </p:nvSpPr>
        <p:spPr>
          <a:xfrm rot="10800000" flipH="1">
            <a:off x="3770906" y="1981210"/>
            <a:ext cx="656314" cy="424307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Rectangle 56"/>
          <p:cNvSpPr/>
          <p:nvPr userDrawn="1"/>
        </p:nvSpPr>
        <p:spPr>
          <a:xfrm>
            <a:off x="0" y="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Rectangle 87"/>
          <p:cNvSpPr/>
          <p:nvPr userDrawn="1"/>
        </p:nvSpPr>
        <p:spPr>
          <a:xfrm>
            <a:off x="1" y="6541293"/>
            <a:ext cx="9129008"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Rectangle 4"/>
          <p:cNvSpPr>
            <a:spLocks noChangeArrowheads="1"/>
          </p:cNvSpPr>
          <p:nvPr userDrawn="1"/>
        </p:nvSpPr>
        <p:spPr bwMode="ltGray">
          <a:xfrm>
            <a:off x="251379" y="664467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90"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406" y="1236689"/>
            <a:ext cx="8112125"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9"/>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3"/>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2" y="5232781"/>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8" name="Group 67"/>
          <p:cNvGrpSpPr/>
          <p:nvPr userDrawn="1"/>
        </p:nvGrpSpPr>
        <p:grpSpPr>
          <a:xfrm>
            <a:off x="341323" y="311161"/>
            <a:ext cx="603165" cy="438359"/>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2718774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1"/>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67"/>
          <p:cNvGrpSpPr/>
          <p:nvPr userDrawn="1"/>
        </p:nvGrpSpPr>
        <p:grpSpPr>
          <a:xfrm>
            <a:off x="341323" y="311161"/>
            <a:ext cx="603165" cy="438359"/>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
        <p:nvSpPr>
          <p:cNvPr id="88" name="Rectangle 87"/>
          <p:cNvSpPr/>
          <p:nvPr userDrawn="1"/>
        </p:nvSpPr>
        <p:spPr>
          <a:xfrm>
            <a:off x="1" y="6541293"/>
            <a:ext cx="9129008" cy="31670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Rectangle 4"/>
          <p:cNvSpPr>
            <a:spLocks noChangeArrowheads="1"/>
          </p:cNvSpPr>
          <p:nvPr userDrawn="1"/>
        </p:nvSpPr>
        <p:spPr bwMode="ltGray">
          <a:xfrm>
            <a:off x="251379" y="664467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90"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406" y="1236689"/>
            <a:ext cx="8112125"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9"/>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3"/>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2" y="5232781"/>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040232254"/>
      </p:ext>
    </p:extLst>
  </p:cSld>
  <p:clrMapOvr>
    <a:masterClrMapping/>
  </p:clrMapOvr>
  <p:transition spd="med"/>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userDrawn="1"/>
        </p:nvSpPr>
        <p:spPr>
          <a:xfrm>
            <a:off x="1823499" y="-3570592"/>
            <a:ext cx="1729740"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Rounded Rectangle 63"/>
          <p:cNvSpPr/>
          <p:nvPr userDrawn="1"/>
        </p:nvSpPr>
        <p:spPr>
          <a:xfrm>
            <a:off x="0" y="-637718"/>
            <a:ext cx="1729740"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5" name="Rounded Rectangle 64"/>
          <p:cNvSpPr/>
          <p:nvPr userDrawn="1"/>
        </p:nvSpPr>
        <p:spPr>
          <a:xfrm rot="10800000">
            <a:off x="1013791" y="4248608"/>
            <a:ext cx="1729740"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Rounded Rectangle 65"/>
          <p:cNvSpPr/>
          <p:nvPr userDrawn="1"/>
        </p:nvSpPr>
        <p:spPr>
          <a:xfrm>
            <a:off x="6585483" y="-2913280"/>
            <a:ext cx="1729740"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Rounded Rectangle 66"/>
          <p:cNvSpPr/>
          <p:nvPr userDrawn="1"/>
        </p:nvSpPr>
        <p:spPr>
          <a:xfrm>
            <a:off x="8105451" y="5699205"/>
            <a:ext cx="1729740"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Rounded Rectangle 67"/>
          <p:cNvSpPr/>
          <p:nvPr userDrawn="1"/>
        </p:nvSpPr>
        <p:spPr>
          <a:xfrm rot="10800000">
            <a:off x="3036073" y="1516182"/>
            <a:ext cx="1729740"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9"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2010 Cisco and/or its affiliates. All rights reserved.</a:t>
            </a:r>
            <a:endParaRPr lang="en-US" sz="600" dirty="0">
              <a:solidFill>
                <a:srgbClr val="FFFFFF"/>
              </a:solidFill>
            </a:endParaRPr>
          </a:p>
        </p:txBody>
      </p:sp>
      <p:sp>
        <p:nvSpPr>
          <p:cNvPr id="71"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406" y="1236689"/>
            <a:ext cx="8112125"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9"/>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3"/>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2" y="5232781"/>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31" name="Group 67"/>
          <p:cNvGrpSpPr/>
          <p:nvPr userDrawn="1"/>
        </p:nvGrpSpPr>
        <p:grpSpPr>
          <a:xfrm>
            <a:off x="341323" y="311161"/>
            <a:ext cx="603165" cy="438359"/>
            <a:chOff x="609600" y="528537"/>
            <a:chExt cx="1444734" cy="763789"/>
          </a:xfrm>
          <a:solidFill>
            <a:schemeClr val="bg1"/>
          </a:solidFill>
        </p:grpSpPr>
        <p:sp>
          <p:nvSpPr>
            <p:cNvPr id="32" name="Rectangle 31"/>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33" name="Freeform 3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34" name="Freeform 3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35" name="Freeform 3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36" name="Freeform 3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37" name="Freeform 3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38" name="Freeform 3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9" name="Freeform 3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40" name="Freeform 3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2" name="Freeform 41"/>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43" name="Freeform 42"/>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5" name="Freeform 4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46" name="Freeform 4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7" name="Freeform 4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18107396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2699" y="-2056030"/>
            <a:ext cx="9847891" cy="19379147"/>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2010 Cisco and/or its affiliates. All rights reserved.</a:t>
            </a:r>
            <a:endParaRPr lang="en-US" sz="600" dirty="0">
              <a:solidFill>
                <a:srgbClr val="FFFFFF"/>
              </a:solidFill>
            </a:endParaRPr>
          </a:p>
        </p:txBody>
      </p:sp>
      <p:sp>
        <p:nvSpPr>
          <p:cNvPr id="71"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406" y="1236689"/>
            <a:ext cx="8112125"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9"/>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63"/>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52" y="5232781"/>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39" name="Group 67"/>
          <p:cNvGrpSpPr/>
          <p:nvPr userDrawn="1"/>
        </p:nvGrpSpPr>
        <p:grpSpPr>
          <a:xfrm>
            <a:off x="341323" y="311161"/>
            <a:ext cx="603165" cy="438359"/>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42" name="Freeform 4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43" name="Freeform 4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45" name="Freeform 4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46" name="Freeform 4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47" name="Freeform 4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48" name="Freeform 4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9" name="Freeform 4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50" name="Freeform 4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51" name="Freeform 5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52" name="Freeform 5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53" name="Freeform 5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54" name="Freeform 5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55" name="Freeform 5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3565904722"/>
      </p:ext>
    </p:extLst>
  </p:cSld>
  <p:clrMapOvr>
    <a:masterClrMapping/>
  </p:clrMapOvr>
  <p:transition spd="med"/>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8"/>
            <a:ext cx="8477250" cy="3438525"/>
          </a:xfrm>
          <a:prstGeom prst="rect">
            <a:avLst/>
          </a:prstGeom>
          <a:noFill/>
        </p:spPr>
      </p:pic>
      <p:sp>
        <p:nvSpPr>
          <p:cNvPr id="26" name="Rectangle 25"/>
          <p:cNvSpPr/>
          <p:nvPr userDrawn="1"/>
        </p:nvSpPr>
        <p:spPr>
          <a:xfrm>
            <a:off x="217370" y="3020520"/>
            <a:ext cx="8694295"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406" y="399145"/>
            <a:ext cx="8112125"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08252E"/>
          </a:solidFill>
          <a:ln w="25400" algn="ctr">
            <a:noFill/>
            <a:miter lim="800000"/>
            <a:headEnd/>
            <a:tailEnd/>
          </a:ln>
          <a:effectLst/>
        </p:spPr>
        <p:txBody>
          <a:bodyPr wrap="none" anchor="ctr"/>
          <a:lstStyle/>
          <a:p>
            <a:endParaRPr lang="en-US" dirty="0">
              <a:solidFill>
                <a:srgbClr val="0096D6"/>
              </a:solidFill>
            </a:endParaRPr>
          </a:p>
        </p:txBody>
      </p:sp>
    </p:spTree>
    <p:extLst>
      <p:ext uri="{BB962C8B-B14F-4D97-AF65-F5344CB8AC3E}">
        <p14:creationId xmlns:p14="http://schemas.microsoft.com/office/powerpoint/2010/main" val="3407678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pic>
        <p:nvPicPr>
          <p:cNvPr id="38" name="Picture 37" descr="1CiscoUA_Template_v2.png"/>
          <p:cNvPicPr>
            <a:picLocks noChangeAspect="1"/>
          </p:cNvPicPr>
          <p:nvPr userDrawn="1"/>
        </p:nvPicPr>
        <p:blipFill>
          <a:blip r:embed="rId3" cstate="print"/>
          <a:stretch>
            <a:fillRect/>
          </a:stretch>
        </p:blipFill>
        <p:spPr>
          <a:xfrm>
            <a:off x="0" y="0"/>
            <a:ext cx="9144000" cy="6858000"/>
          </a:xfrm>
          <a:prstGeom prst="rect">
            <a:avLst/>
          </a:prstGeom>
        </p:spPr>
      </p:pic>
      <p:sp>
        <p:nvSpPr>
          <p:cNvPr id="39" name="Title 1"/>
          <p:cNvSpPr>
            <a:spLocks noGrp="1"/>
          </p:cNvSpPr>
          <p:nvPr>
            <p:ph type="ctrTitle" hasCustomPrompt="1"/>
          </p:nvPr>
        </p:nvSpPr>
        <p:spPr>
          <a:xfrm>
            <a:off x="235907" y="2627085"/>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40" name="Subtitle 2"/>
          <p:cNvSpPr>
            <a:spLocks noGrp="1"/>
          </p:cNvSpPr>
          <p:nvPr>
            <p:ph type="subTitle" idx="1" hasCustomPrompt="1"/>
          </p:nvPr>
        </p:nvSpPr>
        <p:spPr>
          <a:xfrm>
            <a:off x="250898" y="4370038"/>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6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6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6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6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6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6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8"/>
            <a:ext cx="8477250" cy="3438525"/>
          </a:xfrm>
          <a:prstGeom prst="rect">
            <a:avLst/>
          </a:prstGeom>
          <a:noFill/>
        </p:spPr>
      </p:pic>
      <p:sp>
        <p:nvSpPr>
          <p:cNvPr id="26" name="Rectangle 25"/>
          <p:cNvSpPr/>
          <p:nvPr userDrawn="1"/>
        </p:nvSpPr>
        <p:spPr>
          <a:xfrm>
            <a:off x="217370" y="3020529"/>
            <a:ext cx="8694295" cy="1757671"/>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406" y="1967969"/>
            <a:ext cx="8112125" cy="2407043"/>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08252E"/>
          </a:solidFill>
          <a:ln w="25400" algn="ctr">
            <a:noFill/>
            <a:miter lim="800000"/>
            <a:headEnd/>
            <a:tailEnd/>
          </a:ln>
          <a:effectLst/>
        </p:spPr>
        <p:txBody>
          <a:bodyPr wrap="none" anchor="ctr"/>
          <a:lstStyle/>
          <a:p>
            <a:endParaRPr lang="en-US" dirty="0">
              <a:solidFill>
                <a:srgbClr val="0096D6"/>
              </a:solidFill>
            </a:endParaRPr>
          </a:p>
        </p:txBody>
      </p:sp>
      <p:sp>
        <p:nvSpPr>
          <p:cNvPr id="24"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0" name="Rectangle 4"/>
          <p:cNvSpPr>
            <a:spLocks noChangeArrowheads="1"/>
          </p:cNvSpPr>
          <p:nvPr userDrawn="1"/>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11"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4234173193"/>
      </p:ext>
    </p:extLst>
  </p:cSld>
  <p:clrMapOvr>
    <a:masterClrMapping/>
  </p:clrMapOvr>
  <p:transition spd="med"/>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17"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9453203"/>
      </p:ext>
    </p:extLst>
  </p:cSld>
  <p:clrMapOvr>
    <a:masterClrMapping/>
  </p:clrMapOvr>
  <p:transition spd="med"/>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17"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26" y="1339747"/>
            <a:ext cx="412242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97" y="1339747"/>
            <a:ext cx="412242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5124112"/>
      </p:ext>
    </p:extLst>
  </p:cSld>
  <p:clrMapOvr>
    <a:masterClrMapping/>
  </p:clrMapOvr>
  <p:transition spd="med"/>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27" y="1339747"/>
            <a:ext cx="4103687"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5"/>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4" y="664467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14"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3"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4007000200"/>
      </p:ext>
    </p:extLst>
  </p:cSld>
  <p:clrMapOvr>
    <a:masterClrMapping/>
  </p:clrMapOvr>
  <p:transition spd="med"/>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17"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779051016"/>
      </p:ext>
    </p:extLst>
  </p:cSld>
  <p:clrMapOvr>
    <a:masterClrMapping/>
  </p:clrMapOvr>
  <p:transition spd="med"/>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4824429" y="295275"/>
            <a:ext cx="4122737"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3586246420"/>
      </p:ext>
    </p:extLst>
  </p:cSld>
  <p:clrMapOvr>
    <a:masterClrMapping/>
  </p:clrMapOvr>
  <p:transition spd="med"/>
  <p:timing>
    <p:tnLst>
      <p:par>
        <p:cTn id="1" dur="indefinite" restart="never" nodeType="tmRoot"/>
      </p:par>
    </p:tnLst>
  </p:timing>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7"/>
            <a:ext cx="2622550"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80" y="1600201"/>
            <a:ext cx="2593975" cy="4362451"/>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1"/>
            <a:ext cx="2633662"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1261941276"/>
      </p:ext>
    </p:extLst>
  </p:cSld>
  <p:clrMapOvr>
    <a:masterClrMapping/>
  </p:clrMapOvr>
  <p:transition spd="med"/>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1"/>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79" y="1476375"/>
            <a:ext cx="8439461"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249466" y="6062125"/>
            <a:ext cx="7461250"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610407663"/>
      </p:ext>
    </p:extLst>
  </p:cSld>
  <p:clrMapOvr>
    <a:masterClrMapping/>
  </p:clrMapOvr>
  <p:transition spd="med"/>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020262329"/>
      </p:ext>
    </p:extLst>
  </p:cSld>
  <p:clrMapOvr>
    <a:masterClrMapping/>
  </p:clrMapOvr>
  <p:transition spd="med"/>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430933481"/>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3B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pic>
        <p:nvPicPr>
          <p:cNvPr id="38" name="Picture 37" descr="1CiscoUA_Template_v2.png"/>
          <p:cNvPicPr>
            <a:picLocks noChangeAspect="1"/>
          </p:cNvPicPr>
          <p:nvPr userDrawn="1"/>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35907" y="2627085"/>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4370038"/>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5842646"/>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19470" y="649224"/>
            <a:ext cx="8112125"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9144000" cy="177800"/>
          </a:xfrm>
          <a:prstGeom prst="rect">
            <a:avLst/>
          </a:prstGeom>
          <a:solidFill>
            <a:srgbClr val="08252E"/>
          </a:solidFill>
          <a:ln w="25400" algn="ctr">
            <a:noFill/>
            <a:miter lim="800000"/>
            <a:headEnd/>
            <a:tailEnd/>
          </a:ln>
          <a:effectLst/>
        </p:spPr>
        <p:txBody>
          <a:bodyPr wrap="none" anchor="ctr"/>
          <a:lstStyle/>
          <a:p>
            <a:endParaRPr lang="en-US" dirty="0">
              <a:solidFill>
                <a:srgbClr val="0096D6"/>
              </a:solidFill>
            </a:endParaRPr>
          </a:p>
        </p:txBody>
      </p:sp>
    </p:spTree>
    <p:extLst>
      <p:ext uri="{BB962C8B-B14F-4D97-AF65-F5344CB8AC3E}">
        <p14:creationId xmlns:p14="http://schemas.microsoft.com/office/powerpoint/2010/main" val="37536839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51"/>
            <a:ext cx="4117446"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43" y="777667"/>
            <a:ext cx="89319" cy="5287676"/>
          </a:xfrm>
          <a:prstGeom prst="rect">
            <a:avLst/>
          </a:prstGeom>
          <a:noFill/>
          <a:ln>
            <a:noFill/>
          </a:ln>
        </p:spPr>
      </p:pic>
    </p:spTree>
    <p:extLst>
      <p:ext uri="{BB962C8B-B14F-4D97-AF65-F5344CB8AC3E}">
        <p14:creationId xmlns:p14="http://schemas.microsoft.com/office/powerpoint/2010/main" val="18414810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51"/>
            <a:ext cx="4117446" cy="3020519"/>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863409268"/>
      </p:ext>
    </p:extLst>
  </p:cSld>
  <p:clrMapOvr>
    <a:masterClrMapping/>
  </p:clrMapOvr>
  <p:transition spd="med"/>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96" y="4279403"/>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8" y="3282704"/>
            <a:ext cx="4712557" cy="1022351"/>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91" y="1917701"/>
            <a:ext cx="2676525" cy="2889251"/>
          </a:xfrm>
        </p:spPr>
        <p:txBody>
          <a:bodyPr anchor="ctr" anchorCtr="1"/>
          <a:lstStyle>
            <a:lvl1pPr algn="ctr">
              <a:defRPr>
                <a:latin typeface="+mj-lt"/>
              </a:defRPr>
            </a:lvl1pPr>
          </a:lstStyle>
          <a:p>
            <a:r>
              <a:rPr lang="en-US" dirty="0" smtClean="0"/>
              <a:t>Insert photo here</a:t>
            </a:r>
            <a:endParaRPr lang="en-US" dirty="0"/>
          </a:p>
        </p:txBody>
      </p:sp>
      <p:grpSp>
        <p:nvGrpSpPr>
          <p:cNvPr id="24" name="Group 67"/>
          <p:cNvGrpSpPr/>
          <p:nvPr userDrawn="1"/>
        </p:nvGrpSpPr>
        <p:grpSpPr>
          <a:xfrm>
            <a:off x="341323" y="311161"/>
            <a:ext cx="603165" cy="438359"/>
            <a:chOff x="609600" y="528537"/>
            <a:chExt cx="1444734" cy="763789"/>
          </a:xfrm>
          <a:solidFill>
            <a:schemeClr val="bg1"/>
          </a:solidFill>
        </p:grpSpPr>
        <p:sp>
          <p:nvSpPr>
            <p:cNvPr id="25" name="Rectangle 2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26" name="Freeform 2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27" name="Freeform 2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28" name="Freeform 2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29" name="Freeform 2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30" name="Freeform 2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32" name="Freeform 3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3" name="Freeform 3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34" name="Freeform 3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5" name="Freeform 3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36" name="Freeform 3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7" name="Freeform 3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38" name="Freeform 3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9" name="Freeform 3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4056157738"/>
      </p:ext>
    </p:extLst>
  </p:cSld>
  <p:clrMapOvr>
    <a:masterClrMapping/>
  </p:clrMapOvr>
  <p:transition spd="med"/>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8"/>
            <a:ext cx="1729740" cy="1401417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ounded Rectangle 9"/>
          <p:cNvSpPr/>
          <p:nvPr userDrawn="1"/>
        </p:nvSpPr>
        <p:spPr>
          <a:xfrm>
            <a:off x="0" y="-645216"/>
            <a:ext cx="1729740" cy="814843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userDrawn="1"/>
        </p:nvSpPr>
        <p:spPr>
          <a:xfrm rot="10800000">
            <a:off x="1013791" y="-645216"/>
            <a:ext cx="1729740"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ounded Rectangle 11"/>
          <p:cNvSpPr/>
          <p:nvPr/>
        </p:nvSpPr>
        <p:spPr>
          <a:xfrm>
            <a:off x="6375620" y="1711197"/>
            <a:ext cx="1729740"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ounded Rectangle 12"/>
          <p:cNvSpPr/>
          <p:nvPr/>
        </p:nvSpPr>
        <p:spPr>
          <a:xfrm>
            <a:off x="8105451" y="834897"/>
            <a:ext cx="1729740" cy="8148431"/>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ounded Rectangle 13"/>
          <p:cNvSpPr/>
          <p:nvPr/>
        </p:nvSpPr>
        <p:spPr>
          <a:xfrm rot="10800000">
            <a:off x="3036073" y="-3377648"/>
            <a:ext cx="1729740" cy="8148431"/>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7744" y="484633"/>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75" y="664294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19" name="Rectangle 5"/>
          <p:cNvSpPr>
            <a:spLocks noChangeArrowheads="1"/>
          </p:cNvSpPr>
          <p:nvPr userDrawn="1"/>
        </p:nvSpPr>
        <p:spPr bwMode="ltGray">
          <a:xfrm>
            <a:off x="7762675" y="6642942"/>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Text Placeholder 4"/>
          <p:cNvSpPr>
            <a:spLocks noGrp="1"/>
          </p:cNvSpPr>
          <p:nvPr>
            <p:ph type="body" sz="quarter" idx="11" hasCustomPrompt="1"/>
          </p:nvPr>
        </p:nvSpPr>
        <p:spPr>
          <a:xfrm>
            <a:off x="460251" y="5358905"/>
            <a:ext cx="8574685" cy="614363"/>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2010 Cisco and/or its affiliates. All rights reserved.</a:t>
            </a:r>
            <a:endParaRPr lang="en-US" sz="600" dirty="0">
              <a:solidFill>
                <a:srgbClr val="FFFFFF"/>
              </a:solidFill>
            </a:endParaRPr>
          </a:p>
        </p:txBody>
      </p:sp>
      <p:sp>
        <p:nvSpPr>
          <p:cNvPr id="22"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544548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1891874" y="4794355"/>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9"/>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138759672"/>
      </p:ext>
    </p:extLst>
  </p:cSld>
  <p:clrMapOvr>
    <a:masterClrMapping/>
  </p:clrMapOvr>
  <p:transition spd="med"/>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3139980095"/>
      </p:ext>
    </p:extLst>
  </p:cSld>
  <p:clrMapOvr>
    <a:masterClrMapping/>
  </p:clrMapOvr>
  <p:transition spd="med"/>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82"/>
            <a:ext cx="4349918"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534526180"/>
      </p:ext>
    </p:extLst>
  </p:cSld>
  <p:clrMapOvr>
    <a:masterClrMapping/>
  </p:clrMapOvr>
  <p:transition spd="med"/>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51"/>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3669004" y="311151"/>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51"/>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20839" y="311151"/>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7012004"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73" y="3028960"/>
            <a:ext cx="2501965"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320824" y="3028960"/>
            <a:ext cx="2516104"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60"/>
            <a:ext cx="4025374"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60"/>
            <a:ext cx="4028516" cy="345893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68"/>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7012004" y="1676401"/>
            <a:ext cx="1806573" cy="344941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7012004"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925343737"/>
      </p:ext>
    </p:extLst>
  </p:cSld>
  <p:clrMapOvr>
    <a:masterClrMapping/>
  </p:clrMapOvr>
  <p:transition spd="med"/>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906"/>
            <a:ext cx="8476488" cy="607539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Picture Placeholder 4"/>
          <p:cNvSpPr>
            <a:spLocks noGrp="1"/>
          </p:cNvSpPr>
          <p:nvPr>
            <p:ph type="pic" sz="quarter" idx="10" hasCustomPrompt="1"/>
          </p:nvPr>
        </p:nvSpPr>
        <p:spPr>
          <a:xfrm>
            <a:off x="333391" y="310906"/>
            <a:ext cx="8474869"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1"/>
            <a:ext cx="8477250" cy="171451"/>
          </a:xfrm>
          <a:prstGeom prst="rect">
            <a:avLst/>
          </a:prstGeom>
        </p:spPr>
      </p:pic>
      <p:sp>
        <p:nvSpPr>
          <p:cNvPr id="11" name="Rectangle 5"/>
          <p:cNvSpPr>
            <a:spLocks noChangeArrowheads="1"/>
          </p:cNvSpPr>
          <p:nvPr userDrawn="1"/>
        </p:nvSpPr>
        <p:spPr bwMode="ltGray">
          <a:xfrm>
            <a:off x="7784643" y="6642941"/>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8" name="Rectangle 4"/>
          <p:cNvSpPr>
            <a:spLocks noChangeArrowheads="1"/>
          </p:cNvSpPr>
          <p:nvPr userDrawn="1"/>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10"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2379752340"/>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A_Seg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3"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4"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
        <p:nvSpPr>
          <p:cNvPr id="16" name="Rectangle 15"/>
          <p:cNvSpPr/>
          <p:nvPr userDrawn="1"/>
        </p:nvSpPr>
        <p:spPr>
          <a:xfrm>
            <a:off x="333374" y="6375853"/>
            <a:ext cx="8476488" cy="164592"/>
          </a:xfrm>
          <a:prstGeom prst="rect">
            <a:avLst/>
          </a:prstGeom>
          <a:blipFill dpi="0" rotWithShape="1">
            <a:blip r:embed="rId3">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itle 1"/>
          <p:cNvSpPr>
            <a:spLocks noGrp="1"/>
          </p:cNvSpPr>
          <p:nvPr>
            <p:ph type="ctrTitle" hasCustomPrompt="1"/>
          </p:nvPr>
        </p:nvSpPr>
        <p:spPr>
          <a:xfrm>
            <a:off x="326168" y="1238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1591967544"/>
      </p:ext>
    </p:extLst>
  </p:cSld>
  <p:clrMapOvr>
    <a:masterClrMapping/>
  </p:clrMapOvr>
  <p:transition>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171975404"/>
      </p:ext>
    </p:extLst>
  </p:cSld>
  <p:clrMapOvr>
    <a:masterClrMapping/>
  </p:clrMapOvr>
  <p:transition spd="med"/>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3"/>
          <p:cNvGrpSpPr/>
          <p:nvPr userDrawn="1"/>
        </p:nvGrpSpPr>
        <p:grpSpPr>
          <a:xfrm>
            <a:off x="341324" y="6124585"/>
            <a:ext cx="787133" cy="416135"/>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1" name="Media Placeholder 20"/>
          <p:cNvSpPr>
            <a:spLocks noGrp="1"/>
          </p:cNvSpPr>
          <p:nvPr>
            <p:ph type="media" sz="quarter" idx="10" hasCustomPrompt="1"/>
          </p:nvPr>
        </p:nvSpPr>
        <p:spPr>
          <a:xfrm>
            <a:off x="2639917"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1239229616"/>
      </p:ext>
    </p:extLst>
  </p:cSld>
  <p:clrMapOvr>
    <a:masterClrMapping/>
  </p:clrMapOvr>
  <p:transition spd="med"/>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1390904575"/>
      </p:ext>
    </p:extLst>
  </p:cSld>
  <p:clrMapOvr>
    <a:masterClrMapping/>
  </p:clrMapOvr>
  <p:transition spd="med"/>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6" name="Rectangle 7"/>
          <p:cNvSpPr>
            <a:spLocks noChangeArrowheads="1"/>
          </p:cNvSpPr>
          <p:nvPr userDrawn="1"/>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2998646132"/>
      </p:ext>
    </p:extLst>
  </p:cSld>
  <p:clrMapOvr>
    <a:masterClrMapping/>
  </p:clrMapOvr>
  <p:transition spd="med"/>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18" y="5844551"/>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4615146" y="5840203"/>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4200237" y="5840203"/>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noEditPoints="1"/>
          </p:cNvSpPr>
          <p:nvPr userDrawn="1"/>
        </p:nvSpPr>
        <p:spPr bwMode="black">
          <a:xfrm>
            <a:off x="4778507" y="5840203"/>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4468634" y="5840203"/>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4117833" y="5654197"/>
            <a:ext cx="39033" cy="8068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4227222"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4334685" y="5525698"/>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4444074"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4551054" y="5654197"/>
            <a:ext cx="41443" cy="8068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4660444"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4769834" y="5525698"/>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4877295"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4986685" y="5654197"/>
            <a:ext cx="39515" cy="8068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1187475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4" name="TextBox 33"/>
          <p:cNvSpPr txBox="1"/>
          <p:nvPr userDrawn="1"/>
        </p:nvSpPr>
        <p:spPr>
          <a:xfrm>
            <a:off x="644691" y="3060499"/>
            <a:ext cx="2467342" cy="646331"/>
          </a:xfrm>
          <a:prstGeom prst="rect">
            <a:avLst/>
          </a:prstGeom>
          <a:noFill/>
        </p:spPr>
        <p:txBody>
          <a:bodyPr wrap="none" rtlCol="0">
            <a:spAutoFit/>
          </a:bodyPr>
          <a:lstStyle/>
          <a:p>
            <a:r>
              <a:rPr lang="en-US" sz="3600" dirty="0" smtClean="0">
                <a:solidFill>
                  <a:srgbClr val="FFFFFF"/>
                </a:solidFill>
              </a:rPr>
              <a:t>Thank you.</a:t>
            </a:r>
            <a:endParaRPr lang="en-US" sz="3600" dirty="0">
              <a:solidFill>
                <a:srgbClr val="FFFFFF"/>
              </a:solidFill>
            </a:endParaRPr>
          </a:p>
        </p:txBody>
      </p:sp>
      <p:grpSp>
        <p:nvGrpSpPr>
          <p:cNvPr id="18" name="Group 67"/>
          <p:cNvGrpSpPr/>
          <p:nvPr userDrawn="1"/>
        </p:nvGrpSpPr>
        <p:grpSpPr>
          <a:xfrm>
            <a:off x="5815691" y="2709456"/>
            <a:ext cx="2010965" cy="1461497"/>
            <a:chOff x="609600" y="528537"/>
            <a:chExt cx="1444734" cy="763789"/>
          </a:xfrm>
          <a:solidFill>
            <a:schemeClr val="bg1"/>
          </a:solidFill>
        </p:grpSpPr>
        <p:sp>
          <p:nvSpPr>
            <p:cNvPr id="35" name="Rectangle 3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36" name="Freeform 3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37" name="Freeform 3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38" name="Freeform 3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39" name="Freeform 3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40" name="Freeform 3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41" name="Freeform 4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2" name="Freeform 4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43" name="Freeform 4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4" name="Freeform 4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45" name="Freeform 4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6" name="Freeform 4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47" name="Freeform 4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8" name="Freeform 4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17298112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grpSp>
        <p:nvGrpSpPr>
          <p:cNvPr id="19" name="Group 67"/>
          <p:cNvGrpSpPr/>
          <p:nvPr userDrawn="1"/>
        </p:nvGrpSpPr>
        <p:grpSpPr>
          <a:xfrm>
            <a:off x="4161339" y="5444634"/>
            <a:ext cx="879892" cy="639473"/>
            <a:chOff x="609600" y="528537"/>
            <a:chExt cx="1444734" cy="763789"/>
          </a:xfrm>
          <a:solidFill>
            <a:schemeClr val="bg1"/>
          </a:solidFill>
        </p:grpSpPr>
        <p:sp>
          <p:nvSpPr>
            <p:cNvPr id="21" name="Rectangle 20"/>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22" name="Freeform 2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23" name="Freeform 2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24" name="Freeform 2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25" name="Freeform 2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26" name="Freeform 2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27" name="Freeform 2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28" name="Freeform 2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29" name="Freeform 2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0" name="Freeform 2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31" name="Freeform 3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2" name="Freeform 3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33" name="Freeform 3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4" name="Freeform 3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4024168768"/>
      </p:ext>
    </p:extLst>
  </p:cSld>
  <p:clrMapOvr>
    <a:masterClrMapping/>
  </p:clrMapOvr>
  <p:transition spd="med"/>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99"/>
            <a:ext cx="2467342" cy="646331"/>
          </a:xfrm>
          <a:prstGeom prst="rect">
            <a:avLst/>
          </a:prstGeom>
          <a:noFill/>
        </p:spPr>
        <p:txBody>
          <a:bodyPr wrap="none" rtlCol="0">
            <a:spAutoFit/>
          </a:bodyPr>
          <a:lstStyle/>
          <a:p>
            <a:r>
              <a:rPr lang="en-US" sz="3600" dirty="0" smtClean="0">
                <a:solidFill>
                  <a:srgbClr val="FFFFFF"/>
                </a:solidFill>
              </a:rPr>
              <a:t>Thank you.</a:t>
            </a:r>
            <a:endParaRPr lang="en-US" sz="3600" dirty="0">
              <a:solidFill>
                <a:srgbClr val="FFFFFF"/>
              </a:solidFill>
            </a:endParaRPr>
          </a:p>
        </p:txBody>
      </p:sp>
      <p:grpSp>
        <p:nvGrpSpPr>
          <p:cNvPr id="20" name="Group 67"/>
          <p:cNvGrpSpPr/>
          <p:nvPr userDrawn="1"/>
        </p:nvGrpSpPr>
        <p:grpSpPr>
          <a:xfrm>
            <a:off x="5815691" y="2709456"/>
            <a:ext cx="2010965" cy="1461497"/>
            <a:chOff x="609600" y="528537"/>
            <a:chExt cx="1444734" cy="763789"/>
          </a:xfrm>
          <a:solidFill>
            <a:schemeClr val="bg1"/>
          </a:solidFill>
        </p:grpSpPr>
        <p:sp>
          <p:nvSpPr>
            <p:cNvPr id="21" name="Rectangle 20"/>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22" name="Freeform 2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23" name="Freeform 2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24" name="Freeform 2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25" name="Freeform 2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26" name="Freeform 2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27" name="Freeform 2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28" name="Freeform 2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29" name="Freeform 2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0" name="Freeform 2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31" name="Freeform 3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32" name="Freeform 3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33" name="Freeform 3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48" name="Freeform 4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Tree>
    <p:extLst>
      <p:ext uri="{BB962C8B-B14F-4D97-AF65-F5344CB8AC3E}">
        <p14:creationId xmlns:p14="http://schemas.microsoft.com/office/powerpoint/2010/main" val="4096142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19513" y="439420"/>
            <a:ext cx="8711929"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19513" y="1216660"/>
            <a:ext cx="8711929" cy="457200"/>
          </a:xfrm>
        </p:spPr>
        <p:txBody>
          <a:bodyPr>
            <a:noAutofit/>
          </a:bodyPr>
          <a:lstStyle>
            <a:lvl1pPr marL="0" indent="0">
              <a:buNone/>
              <a:defRPr sz="28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278181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B_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ctrTitle" hasCustomPrompt="1"/>
          </p:nvPr>
        </p:nvSpPr>
        <p:spPr>
          <a:xfrm>
            <a:off x="326168" y="1238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5" name="Rectangle 14"/>
          <p:cNvSpPr/>
          <p:nvPr userDrawn="1"/>
        </p:nvSpPr>
        <p:spPr>
          <a:xfrm>
            <a:off x="333374" y="6375853"/>
            <a:ext cx="8476488" cy="164592"/>
          </a:xfrm>
          <a:prstGeom prst="rect">
            <a:avLst/>
          </a:prstGeom>
          <a:blipFill dpi="0" rotWithShape="1">
            <a:blip r:embed="rId3">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9"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Tree>
    <p:extLst>
      <p:ext uri="{BB962C8B-B14F-4D97-AF65-F5344CB8AC3E}">
        <p14:creationId xmlns:p14="http://schemas.microsoft.com/office/powerpoint/2010/main" val="34194291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2.5E-6 -4.44444E-6 L -2.5E-6 -0.86527 " pathEditMode="relative" rAng="0" ptsTypes="AA">
                                      <p:cBhvr>
                                        <p:cTn id="6" dur="2000" spd="-100000" fill="hold"/>
                                        <p:tgtEl>
                                          <p:spTgt spid="14"/>
                                        </p:tgtEl>
                                        <p:attrNameLst>
                                          <p:attrName>ppt_x</p:attrName>
                                          <p:attrName>ppt_y</p:attrName>
                                        </p:attrNameLst>
                                      </p:cBhvr>
                                      <p:rCtr x="0" y="-43264"/>
                                    </p:animMotion>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A_Seg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2"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3"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4"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
        <p:nvSpPr>
          <p:cNvPr id="16" name="Rectangle 15"/>
          <p:cNvSpPr/>
          <p:nvPr userDrawn="1"/>
        </p:nvSpPr>
        <p:spPr>
          <a:xfrm>
            <a:off x="333374" y="6375853"/>
            <a:ext cx="8476488" cy="164592"/>
          </a:xfrm>
          <a:prstGeom prst="rect">
            <a:avLst/>
          </a:prstGeom>
          <a:blipFill dpi="0" rotWithShape="1">
            <a:blip r:embed="rId3">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9928278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37743" y="1339745"/>
            <a:ext cx="857707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p:nvPicPr>
        <p:blipFill>
          <a:blip r:embed="rId46" cstate="print"/>
          <a:stretch>
            <a:fillRect/>
          </a:stretch>
        </p:blipFill>
        <p:spPr>
          <a:xfrm>
            <a:off x="333375" y="6378339"/>
            <a:ext cx="8477250" cy="162912"/>
          </a:xfrm>
          <a:prstGeom prst="rect">
            <a:avLst/>
          </a:prstGeom>
        </p:spPr>
      </p:pic>
    </p:spTree>
  </p:cSld>
  <p:clrMap bg1="lt1" tx1="dk1" bg2="lt2" tx2="dk2" accent1="accent1" accent2="accent2" accent3="accent3" accent4="accent4" accent5="accent5" accent6="accent6" hlink="hlink" folHlink="folHlink"/>
  <p:sldLayoutIdLst>
    <p:sldLayoutId id="2147483899" r:id="rId1"/>
    <p:sldLayoutId id="2147483939" r:id="rId2"/>
    <p:sldLayoutId id="2147483940" r:id="rId3"/>
    <p:sldLayoutId id="2147483941" r:id="rId4"/>
    <p:sldLayoutId id="2147483942" r:id="rId5"/>
    <p:sldLayoutId id="2147483943" r:id="rId6"/>
    <p:sldLayoutId id="2147483946" r:id="rId7"/>
    <p:sldLayoutId id="2147483947" r:id="rId8"/>
    <p:sldLayoutId id="2147483944" r:id="rId9"/>
    <p:sldLayoutId id="2147483945" r:id="rId10"/>
    <p:sldLayoutId id="2147483900" r:id="rId11"/>
    <p:sldLayoutId id="2147483934"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 id="2147483921" r:id="rId32"/>
    <p:sldLayoutId id="2147483922" r:id="rId33"/>
    <p:sldLayoutId id="2147483923" r:id="rId34"/>
    <p:sldLayoutId id="2147483924" r:id="rId35"/>
    <p:sldLayoutId id="2147483925" r:id="rId36"/>
    <p:sldLayoutId id="2147483926" r:id="rId37"/>
    <p:sldLayoutId id="2147483927" r:id="rId38"/>
    <p:sldLayoutId id="2147483950" r:id="rId39"/>
    <p:sldLayoutId id="2147483951" r:id="rId40"/>
    <p:sldLayoutId id="2147483952" r:id="rId41"/>
    <p:sldLayoutId id="2147483953" r:id="rId42"/>
    <p:sldLayoutId id="2147483954" r:id="rId43"/>
    <p:sldLayoutId id="2147483955" r:id="rId44"/>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17"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14"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87" y="664467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9" name="Rectangle 7"/>
          <p:cNvSpPr>
            <a:spLocks noChangeArrowheads="1"/>
          </p:cNvSpPr>
          <p:nvPr/>
        </p:nvSpPr>
        <p:spPr bwMode="ltGray">
          <a:xfrm>
            <a:off x="8639998" y="6638837"/>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308659798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 id="2147483988" r:id="rId32"/>
    <p:sldLayoutId id="2147483989" r:id="rId33"/>
    <p:sldLayoutId id="2147483990" r:id="rId34"/>
  </p:sldLayoutIdLst>
  <p:transition spd="med"/>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wmf"/></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wmf"/><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4.wmf"/></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hyperlink" Target="http://www.tinyurl.com/primedemo"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http://www.tinyurl.com/prime-APJC" TargetMode="External"/><Relationship Id="rId4" Type="http://schemas.openxmlformats.org/officeDocument/2006/relationships/hyperlink" Target="http://www.cisco.com/go/nmseval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isco.com/go/prim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hyperlink" Target="http://www.cisco.com/go/prime-demo" TargetMode="External"/><Relationship Id="rId4" Type="http://schemas.openxmlformats.org/officeDocument/2006/relationships/hyperlink" Target="http://www.cisco.com/go/primeinfrastructur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5411699"/>
            <a:ext cx="9144000" cy="564410"/>
          </a:xfrm>
          <a:prstGeom prst="rect">
            <a:avLst/>
          </a:prstGeom>
          <a:gradFill flip="none" rotWithShape="1">
            <a:gsLst>
              <a:gs pos="100000">
                <a:schemeClr val="tx2"/>
              </a:gs>
              <a:gs pos="43000">
                <a:srgbClr val="3681FC"/>
              </a:gs>
              <a:gs pos="0">
                <a:schemeClr val="bg2">
                  <a:lumMod val="40000"/>
                  <a:lumOff val="60000"/>
                </a:schemeClr>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600" dirty="0" err="1">
              <a:solidFill>
                <a:srgbClr val="0096D6"/>
              </a:solidFill>
            </a:endParaRPr>
          </a:p>
        </p:txBody>
      </p:sp>
      <p:sp>
        <p:nvSpPr>
          <p:cNvPr id="3" name="Title 2"/>
          <p:cNvSpPr>
            <a:spLocks noGrp="1"/>
          </p:cNvSpPr>
          <p:nvPr>
            <p:ph type="title"/>
          </p:nvPr>
        </p:nvSpPr>
        <p:spPr/>
        <p:txBody>
          <a:bodyPr/>
          <a:lstStyle/>
          <a:p>
            <a:r>
              <a:rPr lang="en-US" dirty="0" smtClean="0"/>
              <a:t>Welcome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7619"/>
            <a:ext cx="5734593" cy="4114996"/>
          </a:xfrm>
          <a:prstGeom prst="rect">
            <a:avLst/>
          </a:prstGeom>
        </p:spPr>
      </p:pic>
      <p:sp>
        <p:nvSpPr>
          <p:cNvPr id="8" name="TextBox 7"/>
          <p:cNvSpPr txBox="1"/>
          <p:nvPr/>
        </p:nvSpPr>
        <p:spPr>
          <a:xfrm>
            <a:off x="3556000" y="5491889"/>
            <a:ext cx="5578413" cy="369332"/>
          </a:xfrm>
          <a:prstGeom prst="rect">
            <a:avLst/>
          </a:prstGeom>
          <a:noFill/>
        </p:spPr>
        <p:txBody>
          <a:bodyPr wrap="square" rtlCol="0">
            <a:spAutoFit/>
          </a:bodyPr>
          <a:lstStyle/>
          <a:p>
            <a:r>
              <a:rPr lang="en-US" dirty="0" smtClean="0">
                <a:solidFill>
                  <a:srgbClr val="FFFFFF"/>
                </a:solidFill>
              </a:rPr>
              <a:t>Join the Community: </a:t>
            </a:r>
            <a:r>
              <a:rPr lang="en-US" u="sng" dirty="0">
                <a:solidFill>
                  <a:srgbClr val="FFFFFF"/>
                </a:solidFill>
              </a:rPr>
              <a:t>www.cisco.com/go/talkandlearn</a:t>
            </a:r>
          </a:p>
        </p:txBody>
      </p:sp>
      <p:sp>
        <p:nvSpPr>
          <p:cNvPr id="2" name="TextBox 1"/>
          <p:cNvSpPr txBox="1"/>
          <p:nvPr/>
        </p:nvSpPr>
        <p:spPr>
          <a:xfrm>
            <a:off x="4909286" y="2181375"/>
            <a:ext cx="3854699" cy="2246769"/>
          </a:xfrm>
          <a:prstGeom prst="rect">
            <a:avLst/>
          </a:prstGeom>
          <a:noFill/>
        </p:spPr>
        <p:txBody>
          <a:bodyPr wrap="square" rtlCol="0">
            <a:spAutoFit/>
          </a:bodyPr>
          <a:lstStyle/>
          <a:p>
            <a:r>
              <a:rPr lang="en-US" sz="2000" dirty="0" smtClean="0">
                <a:solidFill>
                  <a:srgbClr val="0096D6"/>
                </a:solidFill>
              </a:rPr>
              <a:t>This session is part of our on-going </a:t>
            </a:r>
            <a:r>
              <a:rPr lang="en-US" sz="2000" dirty="0" smtClean="0">
                <a:solidFill>
                  <a:srgbClr val="FFFF00"/>
                </a:solidFill>
              </a:rPr>
              <a:t>Cisco Unified Access Webinar </a:t>
            </a:r>
            <a:r>
              <a:rPr lang="en-US" sz="2000" dirty="0" smtClean="0">
                <a:solidFill>
                  <a:srgbClr val="0096D6"/>
                </a:solidFill>
              </a:rPr>
              <a:t>series.</a:t>
            </a:r>
          </a:p>
          <a:p>
            <a:endParaRPr lang="en-US" sz="2000" dirty="0">
              <a:solidFill>
                <a:srgbClr val="0096D6"/>
              </a:solidFill>
            </a:endParaRPr>
          </a:p>
          <a:p>
            <a:r>
              <a:rPr lang="en-US" sz="2000" dirty="0">
                <a:solidFill>
                  <a:srgbClr val="0096D6"/>
                </a:solidFill>
              </a:rPr>
              <a:t>T</a:t>
            </a:r>
            <a:r>
              <a:rPr lang="en-US" sz="2000" dirty="0" smtClean="0">
                <a:solidFill>
                  <a:srgbClr val="0096D6"/>
                </a:solidFill>
              </a:rPr>
              <a:t>o see previously recorded sessions please join our community.</a:t>
            </a:r>
            <a:endParaRPr lang="en-US" sz="2000" dirty="0">
              <a:solidFill>
                <a:srgbClr val="0096D6"/>
              </a:solidFill>
            </a:endParaRPr>
          </a:p>
        </p:txBody>
      </p:sp>
    </p:spTree>
    <p:extLst>
      <p:ext uri="{BB962C8B-B14F-4D97-AF65-F5344CB8AC3E}">
        <p14:creationId xmlns:p14="http://schemas.microsoft.com/office/powerpoint/2010/main" val="165955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Plug and Play of ISRs</a:t>
            </a:r>
            <a:br>
              <a:rPr lang="en-US" dirty="0" smtClean="0"/>
            </a:br>
            <a:r>
              <a:rPr lang="en-US" sz="2800" dirty="0">
                <a:solidFill>
                  <a:schemeClr val="tx2"/>
                </a:solidFill>
              </a:rPr>
              <a:t>with Cisco Prime Infrastructure</a:t>
            </a:r>
            <a:endParaRPr lang="en-US" dirty="0">
              <a:solidFill>
                <a:schemeClr val="tx2"/>
              </a:solidFill>
            </a:endParaRPr>
          </a:p>
        </p:txBody>
      </p:sp>
      <p:sp>
        <p:nvSpPr>
          <p:cNvPr id="7" name="Text Placeholder 6"/>
          <p:cNvSpPr>
            <a:spLocks noGrp="1"/>
          </p:cNvSpPr>
          <p:nvPr>
            <p:ph type="body" sz="quarter" idx="10"/>
          </p:nvPr>
        </p:nvSpPr>
        <p:spPr>
          <a:xfrm>
            <a:off x="439267" y="1337740"/>
            <a:ext cx="8371357" cy="5140960"/>
          </a:xfrm>
        </p:spPr>
        <p:txBody>
          <a:bodyPr/>
          <a:lstStyle/>
          <a:p>
            <a:pPr marL="0" indent="0">
              <a:buNone/>
            </a:pPr>
            <a:r>
              <a:rPr lang="en-US" sz="1800" b="1" dirty="0" smtClean="0">
                <a:solidFill>
                  <a:srgbClr val="F68B1F"/>
                </a:solidFill>
              </a:rPr>
              <a:t>Plug </a:t>
            </a:r>
            <a:r>
              <a:rPr lang="en-US" sz="1800" b="1" dirty="0">
                <a:solidFill>
                  <a:srgbClr val="F68B1F"/>
                </a:solidFill>
              </a:rPr>
              <a:t>and Play (Zero-Touch Deployment)  does </a:t>
            </a:r>
            <a:r>
              <a:rPr lang="en-US" sz="1800" b="1" dirty="0" smtClean="0">
                <a:solidFill>
                  <a:srgbClr val="F68B1F"/>
                </a:solidFill>
              </a:rPr>
              <a:t>not </a:t>
            </a:r>
            <a:r>
              <a:rPr lang="en-US" sz="1800" b="1" dirty="0">
                <a:solidFill>
                  <a:srgbClr val="F68B1F"/>
                </a:solidFill>
              </a:rPr>
              <a:t>require CLI </a:t>
            </a:r>
            <a:r>
              <a:rPr lang="en-US" sz="1800" b="1" dirty="0" smtClean="0">
                <a:solidFill>
                  <a:srgbClr val="F68B1F"/>
                </a:solidFill>
              </a:rPr>
              <a:t>skills</a:t>
            </a:r>
          </a:p>
          <a:p>
            <a:pPr marL="0" indent="0">
              <a:buNone/>
            </a:pPr>
            <a:endParaRPr lang="en-US" sz="1800" b="1" dirty="0" smtClean="0">
              <a:solidFill>
                <a:srgbClr val="F68B1F"/>
              </a:solidFill>
            </a:endParaRPr>
          </a:p>
          <a:p>
            <a:pPr marL="457200" indent="-457200">
              <a:buFont typeface="+mj-lt"/>
              <a:buAutoNum type="arabicParenR"/>
            </a:pPr>
            <a:r>
              <a:rPr lang="en-US" sz="1800" dirty="0" smtClean="0"/>
              <a:t>Cisco </a:t>
            </a:r>
            <a:r>
              <a:rPr lang="en-US" sz="1800" dirty="0"/>
              <a:t>Integrated Customized Services (CICS) which loads a custom factory config in the ISR and is available for all ISRs</a:t>
            </a:r>
          </a:p>
          <a:p>
            <a:pPr marL="342900" lvl="2"/>
            <a:r>
              <a:rPr lang="en-US" sz="1200" dirty="0">
                <a:solidFill>
                  <a:schemeClr val="bg1">
                    <a:lumMod val="65000"/>
                  </a:schemeClr>
                </a:solidFill>
              </a:rPr>
              <a:t>  Installer only connects LAN/WAN cables at the site</a:t>
            </a:r>
          </a:p>
          <a:p>
            <a:pPr marL="457200" indent="-457200">
              <a:buFont typeface="+mj-lt"/>
              <a:buAutoNum type="arabicParenR"/>
            </a:pPr>
            <a:r>
              <a:rPr lang="en-US" sz="1800" dirty="0"/>
              <a:t>USB stick to bootstrap the ISR </a:t>
            </a:r>
          </a:p>
          <a:p>
            <a:pPr marL="0" indent="-457200">
              <a:buNone/>
            </a:pPr>
            <a:r>
              <a:rPr lang="en-US" sz="1400" dirty="0">
                <a:solidFill>
                  <a:schemeClr val="bg1">
                    <a:lumMod val="65000"/>
                  </a:schemeClr>
                </a:solidFill>
              </a:rPr>
              <a:t>          Installer connects LAN/WAN cables and a USB stick at the site. Available for ISRs with CVO/</a:t>
            </a:r>
            <a:r>
              <a:rPr lang="en-US" sz="1400" dirty="0" err="1">
                <a:solidFill>
                  <a:schemeClr val="bg1">
                    <a:lumMod val="65000"/>
                  </a:schemeClr>
                </a:solidFill>
              </a:rPr>
              <a:t>ZTD</a:t>
            </a:r>
            <a:endParaRPr lang="en-US" sz="1400" dirty="0"/>
          </a:p>
          <a:p>
            <a:pPr marL="457200" indent="-457200">
              <a:buFont typeface="+mj-lt"/>
              <a:buAutoNum type="arabicParenR"/>
            </a:pPr>
            <a:r>
              <a:rPr lang="en-US" sz="1800" dirty="0"/>
              <a:t>New Cisco Prime Plug and Play App (</a:t>
            </a:r>
            <a:r>
              <a:rPr lang="en-US" sz="1800" i="1" dirty="0"/>
              <a:t>available with Prime Infrastructure 1.3 for Windows PC or iPhone/iPad)</a:t>
            </a:r>
          </a:p>
          <a:p>
            <a:pPr marL="460375" lvl="3"/>
            <a:r>
              <a:rPr lang="en-US" sz="1200" dirty="0">
                <a:solidFill>
                  <a:schemeClr val="bg1">
                    <a:lumMod val="65000"/>
                  </a:schemeClr>
                </a:solidFill>
              </a:rPr>
              <a:t>Installer connects LAN/WAN cables + a USB console cable and a Laptop/iPhone/iPad Application to bootstrap the </a:t>
            </a:r>
            <a:r>
              <a:rPr lang="en-US" sz="1200" dirty="0" err="1">
                <a:solidFill>
                  <a:schemeClr val="bg1">
                    <a:lumMod val="65000"/>
                  </a:schemeClr>
                </a:solidFill>
              </a:rPr>
              <a:t>ISR</a:t>
            </a:r>
            <a:r>
              <a:rPr lang="en-US" sz="1200" dirty="0">
                <a:solidFill>
                  <a:schemeClr val="bg1">
                    <a:lumMod val="65000"/>
                  </a:schemeClr>
                </a:solidFill>
              </a:rPr>
              <a:t> at the site</a:t>
            </a:r>
          </a:p>
          <a:p>
            <a:pPr marL="457200" indent="-457200">
              <a:buFont typeface="+mj-lt"/>
              <a:buAutoNum type="arabicParenR"/>
            </a:pPr>
            <a:r>
              <a:rPr lang="en-US" sz="1800" dirty="0"/>
              <a:t>New CCP Express (GUI which optionally is installed in the ISR)</a:t>
            </a:r>
            <a:endParaRPr lang="en-US" sz="1800" i="1" dirty="0"/>
          </a:p>
          <a:p>
            <a:pPr marL="460375" lvl="3"/>
            <a:r>
              <a:rPr lang="en-US" sz="1200" dirty="0">
                <a:solidFill>
                  <a:schemeClr val="bg1">
                    <a:lumMod val="65000"/>
                  </a:schemeClr>
                </a:solidFill>
              </a:rPr>
              <a:t>Installer connects LAN/WAN cables + a PC over Ethernet to the LAN port and brings up </a:t>
            </a:r>
            <a:r>
              <a:rPr lang="en-US" sz="1200" dirty="0" err="1">
                <a:solidFill>
                  <a:schemeClr val="bg1">
                    <a:lumMod val="65000"/>
                  </a:schemeClr>
                </a:solidFill>
              </a:rPr>
              <a:t>CCP</a:t>
            </a:r>
            <a:r>
              <a:rPr lang="en-US" sz="1200" dirty="0">
                <a:solidFill>
                  <a:schemeClr val="bg1">
                    <a:lumMod val="65000"/>
                  </a:schemeClr>
                </a:solidFill>
              </a:rPr>
              <a:t> Express to bootstrap the </a:t>
            </a:r>
            <a:r>
              <a:rPr lang="en-US" sz="1200" dirty="0" err="1">
                <a:solidFill>
                  <a:schemeClr val="bg1">
                    <a:lumMod val="65000"/>
                  </a:schemeClr>
                </a:solidFill>
              </a:rPr>
              <a:t>ISR</a:t>
            </a:r>
            <a:r>
              <a:rPr lang="en-US" sz="1200" dirty="0">
                <a:solidFill>
                  <a:schemeClr val="bg1">
                    <a:lumMod val="65000"/>
                  </a:schemeClr>
                </a:solidFill>
              </a:rPr>
              <a:t> at the site</a:t>
            </a:r>
            <a:endParaRPr lang="en-US" sz="1200" i="1" dirty="0"/>
          </a:p>
        </p:txBody>
      </p:sp>
      <p:sp>
        <p:nvSpPr>
          <p:cNvPr id="3" name="Rounded Rectangle 2"/>
          <p:cNvSpPr/>
          <p:nvPr/>
        </p:nvSpPr>
        <p:spPr>
          <a:xfrm>
            <a:off x="346108" y="2272461"/>
            <a:ext cx="469210" cy="527539"/>
          </a:xfrm>
          <a:prstGeom prst="round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8" name="Rounded Rectangle 7"/>
          <p:cNvSpPr/>
          <p:nvPr/>
        </p:nvSpPr>
        <p:spPr>
          <a:xfrm>
            <a:off x="346107" y="3275957"/>
            <a:ext cx="469210" cy="527539"/>
          </a:xfrm>
          <a:prstGeom prst="roundRect">
            <a:avLst/>
          </a:prstGeom>
          <a:solidFill>
            <a:schemeClr val="tx2">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2</a:t>
            </a:r>
          </a:p>
        </p:txBody>
      </p:sp>
      <p:sp>
        <p:nvSpPr>
          <p:cNvPr id="9" name="Rounded Rectangle 8"/>
          <p:cNvSpPr/>
          <p:nvPr/>
        </p:nvSpPr>
        <p:spPr>
          <a:xfrm>
            <a:off x="346106" y="4109725"/>
            <a:ext cx="469210" cy="527539"/>
          </a:xfrm>
          <a:prstGeom prst="roundRect">
            <a:avLst/>
          </a:prstGeom>
          <a:solidFill>
            <a:schemeClr val="tx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10" name="Rounded Rectangle 9"/>
          <p:cNvSpPr/>
          <p:nvPr/>
        </p:nvSpPr>
        <p:spPr>
          <a:xfrm>
            <a:off x="345182" y="5111770"/>
            <a:ext cx="469210" cy="527539"/>
          </a:xfrm>
          <a:prstGeom prst="roundRect">
            <a:avLst/>
          </a:prstGeom>
          <a:solidFill>
            <a:schemeClr val="accent4">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Tree>
    <p:extLst>
      <p:ext uri="{BB962C8B-B14F-4D97-AF65-F5344CB8AC3E}">
        <p14:creationId xmlns:p14="http://schemas.microsoft.com/office/powerpoint/2010/main" val="4265251302"/>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2"/>
          <p:cNvSpPr>
            <a:spLocks noChangeArrowheads="1"/>
          </p:cNvSpPr>
          <p:nvPr/>
        </p:nvSpPr>
        <p:spPr bwMode="auto">
          <a:xfrm>
            <a:off x="4425071" y="2454458"/>
            <a:ext cx="2892242" cy="421478"/>
          </a:xfrm>
          <a:prstGeom prst="roundRect">
            <a:avLst>
              <a:gd name="adj" fmla="val 311"/>
            </a:avLst>
          </a:prstGeom>
          <a:solidFill>
            <a:schemeClr val="tx2">
              <a:alpha val="10196"/>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wrap="square" lIns="82124" tIns="41061" rIns="82124" bIns="41061" anchor="ctr">
            <a:spAutoFit/>
          </a:bodyPr>
          <a:lstStyle/>
          <a:p>
            <a:pPr algn="ctr" eaLnBrk="0" fontAlgn="base" hangingPunct="0">
              <a:lnSpc>
                <a:spcPct val="90000"/>
              </a:lnSpc>
              <a:spcBef>
                <a:spcPct val="0"/>
              </a:spcBef>
              <a:spcAft>
                <a:spcPct val="0"/>
              </a:spcAft>
            </a:pPr>
            <a:endParaRPr lang="en-US" sz="2400">
              <a:solidFill>
                <a:srgbClr val="000000"/>
              </a:solidFill>
              <a:cs typeface="Arial" charset="0"/>
            </a:endParaRPr>
          </a:p>
        </p:txBody>
      </p:sp>
      <p:sp>
        <p:nvSpPr>
          <p:cNvPr id="49" name="AutoShape 6"/>
          <p:cNvSpPr>
            <a:spLocks noChangeArrowheads="1"/>
          </p:cNvSpPr>
          <p:nvPr/>
        </p:nvSpPr>
        <p:spPr bwMode="auto">
          <a:xfrm>
            <a:off x="857681" y="2478271"/>
            <a:ext cx="1868578" cy="421478"/>
          </a:xfrm>
          <a:prstGeom prst="roundRect">
            <a:avLst>
              <a:gd name="adj" fmla="val 0"/>
            </a:avLst>
          </a:prstGeom>
          <a:solidFill>
            <a:schemeClr val="tx2">
              <a:alpha val="10196"/>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wrap="square" lIns="82124" tIns="41061" rIns="82124" bIns="41061" anchor="ctr">
            <a:spAutoFit/>
          </a:bodyPr>
          <a:lstStyle/>
          <a:p>
            <a:pPr algn="ctr" eaLnBrk="0" fontAlgn="base" hangingPunct="0">
              <a:lnSpc>
                <a:spcPct val="90000"/>
              </a:lnSpc>
              <a:spcBef>
                <a:spcPct val="0"/>
              </a:spcBef>
              <a:spcAft>
                <a:spcPct val="0"/>
              </a:spcAft>
            </a:pPr>
            <a:endParaRPr lang="en-US" sz="2400">
              <a:solidFill>
                <a:srgbClr val="000000"/>
              </a:solidFill>
              <a:cs typeface="Arial" charset="0"/>
            </a:endParaRPr>
          </a:p>
        </p:txBody>
      </p:sp>
      <p:sp>
        <p:nvSpPr>
          <p:cNvPr id="2" name="Title 1"/>
          <p:cNvSpPr>
            <a:spLocks noGrp="1"/>
          </p:cNvSpPr>
          <p:nvPr>
            <p:ph type="title"/>
          </p:nvPr>
        </p:nvSpPr>
        <p:spPr/>
        <p:txBody>
          <a:bodyPr>
            <a:normAutofit/>
          </a:bodyPr>
          <a:lstStyle/>
          <a:p>
            <a:r>
              <a:rPr lang="en-US" sz="3200" dirty="0"/>
              <a:t>Plug and Play Gateway Architecture</a:t>
            </a:r>
          </a:p>
        </p:txBody>
      </p:sp>
      <p:sp>
        <p:nvSpPr>
          <p:cNvPr id="53" name="Content Placeholder 2"/>
          <p:cNvSpPr>
            <a:spLocks noGrp="1"/>
          </p:cNvSpPr>
          <p:nvPr>
            <p:ph sz="half" idx="4294967295"/>
          </p:nvPr>
        </p:nvSpPr>
        <p:spPr>
          <a:xfrm>
            <a:off x="307069" y="4148399"/>
            <a:ext cx="6351257" cy="1897771"/>
          </a:xfrm>
        </p:spPr>
        <p:txBody>
          <a:bodyPr/>
          <a:lstStyle/>
          <a:p>
            <a:pPr marL="0" indent="0">
              <a:buNone/>
            </a:pPr>
            <a:r>
              <a:rPr lang="en-US" sz="1800" b="1" dirty="0">
                <a:solidFill>
                  <a:schemeClr val="tx2"/>
                </a:solidFill>
              </a:rPr>
              <a:t>Two Deployment options: </a:t>
            </a:r>
          </a:p>
          <a:p>
            <a:pPr marL="342900" indent="-342900">
              <a:buFont typeface="+mj-lt"/>
              <a:buAutoNum type="arabicParenR"/>
            </a:pPr>
            <a:r>
              <a:rPr lang="en-US" sz="1800" dirty="0"/>
              <a:t>Plug and Play Gateway in a DMZ (w/ PI 1.3): devices connect to over the Internet without exposing Prime Infrastructure (</a:t>
            </a:r>
            <a:r>
              <a:rPr lang="en-US" sz="1800" i="1" dirty="0"/>
              <a:t>see picture above</a:t>
            </a:r>
            <a:r>
              <a:rPr lang="en-US" sz="1800" dirty="0"/>
              <a:t>)</a:t>
            </a:r>
          </a:p>
          <a:p>
            <a:pPr marL="342900" indent="-342900">
              <a:buFont typeface="+mj-lt"/>
              <a:buAutoNum type="arabicParenR"/>
            </a:pPr>
            <a:r>
              <a:rPr lang="en-US" sz="1800" dirty="0"/>
              <a:t>Plug and Play Gateway integrated into Prime Infrastructure (w/ release PI 2.0)</a:t>
            </a:r>
          </a:p>
        </p:txBody>
      </p:sp>
      <p:pic>
        <p:nvPicPr>
          <p:cNvPr id="30" name="Picture 2" descr="http://xmp-dev-1/nmtg-ue-svn/nmtg-ux/Published/nmtg_ux_standards/repository/images/device_new_2/Intern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785" y="2284585"/>
            <a:ext cx="702304" cy="936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44"/>
          <p:cNvSpPr txBox="1">
            <a:spLocks noChangeArrowheads="1"/>
          </p:cNvSpPr>
          <p:nvPr/>
        </p:nvSpPr>
        <p:spPr bwMode="auto">
          <a:xfrm>
            <a:off x="5723794" y="3121683"/>
            <a:ext cx="947036" cy="47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ctr" fontAlgn="base">
              <a:lnSpc>
                <a:spcPct val="90000"/>
              </a:lnSpc>
              <a:spcBef>
                <a:spcPct val="0"/>
              </a:spcBef>
              <a:spcAft>
                <a:spcPct val="0"/>
              </a:spcAft>
            </a:pPr>
            <a:r>
              <a:rPr lang="en-US" sz="1200" dirty="0">
                <a:solidFill>
                  <a:srgbClr val="000000"/>
                </a:solidFill>
              </a:rPr>
              <a:t>Prime Infrastructure</a:t>
            </a:r>
          </a:p>
        </p:txBody>
      </p:sp>
      <p:sp>
        <p:nvSpPr>
          <p:cNvPr id="35" name="Rectangle 34"/>
          <p:cNvSpPr/>
          <p:nvPr/>
        </p:nvSpPr>
        <p:spPr bwMode="auto">
          <a:xfrm>
            <a:off x="4489681" y="2529945"/>
            <a:ext cx="720109" cy="421478"/>
          </a:xfrm>
          <a:prstGeom prst="rect">
            <a:avLst/>
          </a:prstGeom>
          <a:solidFill>
            <a:schemeClr val="bg1">
              <a:lumMod val="95000"/>
            </a:schemeClr>
          </a:solidFill>
          <a:ln w="25400">
            <a:solidFill>
              <a:schemeClr val="tx2">
                <a:lumMod val="75000"/>
              </a:schemeClr>
            </a:solidFill>
            <a:prstDash val="sysDot"/>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82124" tIns="41061" rIns="82124" bIns="41061" numCol="1" rtlCol="0" anchor="ctr" anchorCtr="0" compatLnSpc="1">
            <a:prstTxWarp prst="textNoShape">
              <a:avLst/>
            </a:prstTxWarp>
            <a:spAutoFit/>
          </a:bodyPr>
          <a:lstStyle/>
          <a:p>
            <a:pPr algn="ctr" defTabSz="814388" eaLnBrk="0" fontAlgn="base" hangingPunct="0">
              <a:lnSpc>
                <a:spcPct val="90000"/>
              </a:lnSpc>
              <a:spcBef>
                <a:spcPct val="0"/>
              </a:spcBef>
              <a:spcAft>
                <a:spcPct val="0"/>
              </a:spcAft>
            </a:pPr>
            <a:endParaRPr lang="en-US" sz="2400">
              <a:solidFill>
                <a:schemeClr val="tx1"/>
              </a:solidFill>
              <a:latin typeface="Arial" charset="0"/>
            </a:endParaRPr>
          </a:p>
        </p:txBody>
      </p:sp>
      <p:pic>
        <p:nvPicPr>
          <p:cNvPr id="39" name="Picture 333" descr="IntelligenceEngine2100"/>
          <p:cNvPicPr>
            <a:picLocks noChangeAspect="1" noChangeArrowheads="1"/>
          </p:cNvPicPr>
          <p:nvPr/>
        </p:nvPicPr>
        <p:blipFill>
          <a:blip r:embed="rId4" cstate="print"/>
          <a:srcRect/>
          <a:stretch>
            <a:fillRect/>
          </a:stretch>
        </p:blipFill>
        <p:spPr bwMode="auto">
          <a:xfrm>
            <a:off x="4585567" y="2461996"/>
            <a:ext cx="333462" cy="406400"/>
          </a:xfrm>
          <a:prstGeom prst="rect">
            <a:avLst/>
          </a:prstGeom>
          <a:noFill/>
          <a:ln w="9525">
            <a:noFill/>
            <a:miter lim="800000"/>
            <a:headEnd/>
            <a:tailEnd/>
          </a:ln>
        </p:spPr>
      </p:pic>
      <p:pic>
        <p:nvPicPr>
          <p:cNvPr id="40" name="Picture 12" descr="http://xmp-dev-1/nmtg-ue-svn/nmtg-ux/Published/nmtg_ux_standards/repository/images/application_logo/Product_NCS_5017_12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408" y="2459124"/>
            <a:ext cx="570174" cy="760035"/>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55"/>
          <p:cNvSpPr txBox="1">
            <a:spLocks noChangeArrowheads="1"/>
          </p:cNvSpPr>
          <p:nvPr/>
        </p:nvSpPr>
        <p:spPr bwMode="auto">
          <a:xfrm>
            <a:off x="4478924" y="2981648"/>
            <a:ext cx="82412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fontAlgn="base">
              <a:spcBef>
                <a:spcPct val="50000"/>
              </a:spcBef>
              <a:spcAft>
                <a:spcPct val="0"/>
              </a:spcAft>
            </a:pPr>
            <a:r>
              <a:rPr lang="en-GB" sz="1100" dirty="0">
                <a:solidFill>
                  <a:srgbClr val="000000"/>
                </a:solidFill>
              </a:rPr>
              <a:t>Plug and Play Gateway</a:t>
            </a:r>
            <a:endParaRPr lang="en-US" sz="1100" dirty="0">
              <a:solidFill>
                <a:srgbClr val="000000"/>
              </a:solidFill>
            </a:endParaRPr>
          </a:p>
        </p:txBody>
      </p:sp>
      <p:sp>
        <p:nvSpPr>
          <p:cNvPr id="45" name="Text Box 55"/>
          <p:cNvSpPr txBox="1">
            <a:spLocks noChangeArrowheads="1"/>
          </p:cNvSpPr>
          <p:nvPr/>
        </p:nvSpPr>
        <p:spPr bwMode="auto">
          <a:xfrm>
            <a:off x="4478924" y="1753937"/>
            <a:ext cx="8241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fontAlgn="base">
              <a:spcBef>
                <a:spcPct val="50000"/>
              </a:spcBef>
              <a:spcAft>
                <a:spcPct val="0"/>
              </a:spcAft>
            </a:pPr>
            <a:r>
              <a:rPr lang="en-GB" sz="1000" dirty="0">
                <a:solidFill>
                  <a:srgbClr val="000000"/>
                </a:solidFill>
              </a:rPr>
              <a:t>DMZ</a:t>
            </a:r>
            <a:endParaRPr lang="en-US" sz="1000" dirty="0">
              <a:solidFill>
                <a:srgbClr val="000000"/>
              </a:solidFill>
            </a:endParaRPr>
          </a:p>
        </p:txBody>
      </p:sp>
      <p:sp>
        <p:nvSpPr>
          <p:cNvPr id="48" name="Text Box 58"/>
          <p:cNvSpPr txBox="1">
            <a:spLocks noChangeArrowheads="1"/>
          </p:cNvSpPr>
          <p:nvPr/>
        </p:nvSpPr>
        <p:spPr bwMode="auto">
          <a:xfrm>
            <a:off x="5319356" y="1687557"/>
            <a:ext cx="2029353" cy="67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fontAlgn="base">
              <a:lnSpc>
                <a:spcPct val="90000"/>
              </a:lnSpc>
              <a:spcBef>
                <a:spcPct val="0"/>
              </a:spcBef>
              <a:spcAft>
                <a:spcPct val="0"/>
              </a:spcAft>
            </a:pPr>
            <a:r>
              <a:rPr lang="en-GB" sz="1200" b="1" dirty="0">
                <a:solidFill>
                  <a:srgbClr val="015F85"/>
                </a:solidFill>
              </a:rPr>
              <a:t>Network Operations </a:t>
            </a:r>
            <a:r>
              <a:rPr lang="en-GB" sz="1200" b="1" dirty="0" err="1">
                <a:solidFill>
                  <a:srgbClr val="015F85"/>
                </a:solidFill>
              </a:rPr>
              <a:t>Center</a:t>
            </a:r>
            <a:r>
              <a:rPr lang="en-GB" sz="1200" b="1" dirty="0">
                <a:solidFill>
                  <a:srgbClr val="015F85"/>
                </a:solidFill>
              </a:rPr>
              <a:t> (</a:t>
            </a:r>
            <a:r>
              <a:rPr lang="en-GB" sz="1200" b="1" dirty="0" err="1">
                <a:solidFill>
                  <a:srgbClr val="015F85"/>
                </a:solidFill>
              </a:rPr>
              <a:t>NOC</a:t>
            </a:r>
            <a:r>
              <a:rPr lang="en-GB" sz="1200" b="1" dirty="0">
                <a:solidFill>
                  <a:srgbClr val="015F85"/>
                </a:solidFill>
              </a:rPr>
              <a:t>)</a:t>
            </a:r>
          </a:p>
          <a:p>
            <a:pPr algn="ctr" fontAlgn="base">
              <a:lnSpc>
                <a:spcPct val="90000"/>
              </a:lnSpc>
              <a:spcBef>
                <a:spcPct val="0"/>
              </a:spcBef>
              <a:spcAft>
                <a:spcPct val="0"/>
              </a:spcAft>
            </a:pPr>
            <a:r>
              <a:rPr lang="en-GB" sz="1200" b="1" dirty="0">
                <a:solidFill>
                  <a:srgbClr val="015F85"/>
                </a:solidFill>
              </a:rPr>
              <a:t>Enterprise or </a:t>
            </a:r>
            <a:r>
              <a:rPr lang="en-GB" sz="1200" b="1" dirty="0" err="1">
                <a:solidFill>
                  <a:srgbClr val="015F85"/>
                </a:solidFill>
              </a:rPr>
              <a:t>SP</a:t>
            </a:r>
            <a:endParaRPr lang="en-US" sz="1200" b="1" dirty="0">
              <a:solidFill>
                <a:srgbClr val="015F85"/>
              </a:solidFill>
            </a:endParaRPr>
          </a:p>
        </p:txBody>
      </p:sp>
      <p:sp>
        <p:nvSpPr>
          <p:cNvPr id="50" name="Text Box 57"/>
          <p:cNvSpPr txBox="1">
            <a:spLocks noChangeArrowheads="1"/>
          </p:cNvSpPr>
          <p:nvPr/>
        </p:nvSpPr>
        <p:spPr bwMode="auto">
          <a:xfrm>
            <a:off x="696677" y="1728746"/>
            <a:ext cx="1357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fontAlgn="base">
              <a:spcBef>
                <a:spcPct val="50000"/>
              </a:spcBef>
              <a:spcAft>
                <a:spcPct val="0"/>
              </a:spcAft>
            </a:pPr>
            <a:r>
              <a:rPr lang="en-GB" sz="1200" b="1" dirty="0">
                <a:solidFill>
                  <a:srgbClr val="015F85"/>
                </a:solidFill>
              </a:rPr>
              <a:t>Branch Location</a:t>
            </a:r>
            <a:endParaRPr lang="en-US" sz="1200" b="1" dirty="0">
              <a:solidFill>
                <a:srgbClr val="015F85"/>
              </a:solidFill>
            </a:endParaRPr>
          </a:p>
        </p:txBody>
      </p:sp>
      <p:sp>
        <p:nvSpPr>
          <p:cNvPr id="57" name="Rectangle 53"/>
          <p:cNvSpPr>
            <a:spLocks noChangeArrowheads="1"/>
          </p:cNvSpPr>
          <p:nvPr/>
        </p:nvSpPr>
        <p:spPr bwMode="auto">
          <a:xfrm>
            <a:off x="2740384" y="2691860"/>
            <a:ext cx="1914560" cy="57407"/>
          </a:xfrm>
          <a:prstGeom prst="rect">
            <a:avLst/>
          </a:prstGeom>
          <a:gradFill rotWithShape="0">
            <a:gsLst>
              <a:gs pos="0">
                <a:srgbClr val="697E1C"/>
              </a:gs>
              <a:gs pos="100000">
                <a:srgbClr val="A0C02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algn="ctr" eaLnBrk="0" fontAlgn="base" hangingPunct="0">
              <a:lnSpc>
                <a:spcPct val="90000"/>
              </a:lnSpc>
              <a:spcBef>
                <a:spcPct val="0"/>
              </a:spcBef>
              <a:spcAft>
                <a:spcPct val="0"/>
              </a:spcAft>
            </a:pPr>
            <a:endParaRPr lang="en-US" sz="2400">
              <a:solidFill>
                <a:srgbClr val="000000"/>
              </a:solidFill>
              <a:cs typeface="Arial" charset="0"/>
            </a:endParaRPr>
          </a:p>
        </p:txBody>
      </p:sp>
      <p:sp>
        <p:nvSpPr>
          <p:cNvPr id="58" name="Text Box 55"/>
          <p:cNvSpPr txBox="1">
            <a:spLocks noChangeArrowheads="1"/>
          </p:cNvSpPr>
          <p:nvPr/>
        </p:nvSpPr>
        <p:spPr bwMode="auto">
          <a:xfrm>
            <a:off x="3214508" y="2666152"/>
            <a:ext cx="966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fontAlgn="base">
              <a:spcBef>
                <a:spcPct val="50000"/>
              </a:spcBef>
              <a:spcAft>
                <a:spcPct val="0"/>
              </a:spcAft>
            </a:pPr>
            <a:endParaRPr lang="en-GB" sz="1200" b="1" dirty="0">
              <a:solidFill>
                <a:srgbClr val="000000"/>
              </a:solidFill>
            </a:endParaRPr>
          </a:p>
          <a:p>
            <a:pPr algn="ctr" fontAlgn="base">
              <a:spcBef>
                <a:spcPct val="50000"/>
              </a:spcBef>
              <a:spcAft>
                <a:spcPct val="0"/>
              </a:spcAft>
            </a:pPr>
            <a:endParaRPr lang="en-GB" sz="1200" b="1" dirty="0">
              <a:solidFill>
                <a:srgbClr val="000000"/>
              </a:solidFill>
            </a:endParaRPr>
          </a:p>
          <a:p>
            <a:pPr algn="ctr" fontAlgn="base">
              <a:spcBef>
                <a:spcPct val="50000"/>
              </a:spcBef>
              <a:spcAft>
                <a:spcPct val="0"/>
              </a:spcAft>
            </a:pPr>
            <a:r>
              <a:rPr lang="en-GB" sz="1200" b="1" dirty="0">
                <a:solidFill>
                  <a:srgbClr val="000000"/>
                </a:solidFill>
              </a:rPr>
              <a:t>Internet</a:t>
            </a:r>
          </a:p>
        </p:txBody>
      </p:sp>
      <p:pic>
        <p:nvPicPr>
          <p:cNvPr id="44" name="Picture 6" descr="http://xmp-dev-1/nmtg-ue-svn/nmtg-ux/Published/nmtg_ux_standards/repository/images/device_new_2/Rout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434" y="2359681"/>
            <a:ext cx="571649" cy="76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xmp-dev-1/nmtg-ue-svn/nmtg-ux/Published/nmtg_ux_standards/repository/images/device_new_2/External_Firew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0821" y="2319649"/>
            <a:ext cx="571649"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4873171" y="2665197"/>
            <a:ext cx="1150977" cy="87466"/>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73049" y="3005302"/>
            <a:ext cx="1767336" cy="600164"/>
          </a:xfrm>
          <a:prstGeom prst="rect">
            <a:avLst/>
          </a:prstGeom>
        </p:spPr>
        <p:txBody>
          <a:bodyPr wrap="square">
            <a:spAutoFit/>
          </a:bodyPr>
          <a:lstStyle/>
          <a:p>
            <a:r>
              <a:rPr lang="en-GB" sz="1100" b="1" dirty="0">
                <a:solidFill>
                  <a:srgbClr val="000000"/>
                </a:solidFill>
              </a:rPr>
              <a:t>Router/Switch supporting Plug and Play (with Cisco CNS)</a:t>
            </a:r>
            <a:endParaRPr lang="en-US" sz="1100" dirty="0"/>
          </a:p>
        </p:txBody>
      </p:sp>
    </p:spTree>
    <p:extLst>
      <p:ext uri="{BB962C8B-B14F-4D97-AF65-F5344CB8AC3E}">
        <p14:creationId xmlns:p14="http://schemas.microsoft.com/office/powerpoint/2010/main" val="2951138522"/>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xmp-dev-1/nmtg-ue-svn/nmtg-ux/Published/nmtg_ux_standards/repository/images/device_new_2/Intern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120" y="1866404"/>
            <a:ext cx="702304" cy="936161"/>
          </a:xfrm>
          <a:prstGeom prst="rect">
            <a:avLst/>
          </a:prstGeom>
          <a:noFill/>
          <a:extLst>
            <a:ext uri="{909E8E84-426E-40DD-AFC4-6F175D3DCCD1}">
              <a14:hiddenFill xmlns:a14="http://schemas.microsoft.com/office/drawing/2010/main">
                <a:solidFill>
                  <a:srgbClr val="FFFFFF"/>
                </a:solidFill>
              </a14:hiddenFill>
            </a:ext>
          </a:extLst>
        </p:spPr>
      </p:pic>
      <p:sp>
        <p:nvSpPr>
          <p:cNvPr id="33794" name="AutoShape 2"/>
          <p:cNvSpPr>
            <a:spLocks noChangeArrowheads="1"/>
          </p:cNvSpPr>
          <p:nvPr/>
        </p:nvSpPr>
        <p:spPr bwMode="auto">
          <a:xfrm>
            <a:off x="4880991" y="2073283"/>
            <a:ext cx="3086904" cy="421478"/>
          </a:xfrm>
          <a:prstGeom prst="roundRect">
            <a:avLst>
              <a:gd name="adj" fmla="val 311"/>
            </a:avLst>
          </a:prstGeom>
          <a:solidFill>
            <a:schemeClr val="tx2">
              <a:alpha val="10196"/>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wrap="square" lIns="82124" tIns="41061" rIns="82124" bIns="41061" anchor="ctr">
            <a:spAutoFit/>
          </a:bodyPr>
          <a:lstStyle/>
          <a:p>
            <a:pPr algn="ctr" eaLnBrk="0" fontAlgn="base" hangingPunct="0">
              <a:lnSpc>
                <a:spcPct val="90000"/>
              </a:lnSpc>
              <a:spcBef>
                <a:spcPct val="0"/>
              </a:spcBef>
              <a:spcAft>
                <a:spcPct val="0"/>
              </a:spcAft>
            </a:pPr>
            <a:endParaRPr lang="en-US" sz="2400">
              <a:solidFill>
                <a:srgbClr val="000000"/>
              </a:solidFill>
              <a:cs typeface="Arial" charset="0"/>
            </a:endParaRPr>
          </a:p>
        </p:txBody>
      </p:sp>
      <p:sp>
        <p:nvSpPr>
          <p:cNvPr id="33795" name="AutoShape 6"/>
          <p:cNvSpPr>
            <a:spLocks noChangeArrowheads="1"/>
          </p:cNvSpPr>
          <p:nvPr/>
        </p:nvSpPr>
        <p:spPr bwMode="auto">
          <a:xfrm>
            <a:off x="942030" y="2097096"/>
            <a:ext cx="2195132" cy="421478"/>
          </a:xfrm>
          <a:prstGeom prst="roundRect">
            <a:avLst>
              <a:gd name="adj" fmla="val 0"/>
            </a:avLst>
          </a:prstGeom>
          <a:solidFill>
            <a:schemeClr val="tx2">
              <a:alpha val="10196"/>
            </a:schemeClr>
          </a:solidFill>
          <a:ln>
            <a:noFill/>
          </a:ln>
          <a:extLst>
            <a:ext uri="{91240B29-F687-4F45-9708-019B960494DF}">
              <a14:hiddenLine xmlns:a14="http://schemas.microsoft.com/office/drawing/2010/main" w="12700" algn="ctr">
                <a:solidFill>
                  <a:srgbClr val="000000"/>
                </a:solidFill>
                <a:round/>
                <a:headEnd/>
                <a:tailEnd/>
              </a14:hiddenLine>
            </a:ext>
          </a:extLst>
        </p:spPr>
        <p:txBody>
          <a:bodyPr wrap="square" lIns="82124" tIns="41061" rIns="82124" bIns="41061" anchor="ctr">
            <a:spAutoFit/>
          </a:bodyPr>
          <a:lstStyle/>
          <a:p>
            <a:pPr algn="ctr" eaLnBrk="0" fontAlgn="base" hangingPunct="0">
              <a:lnSpc>
                <a:spcPct val="90000"/>
              </a:lnSpc>
              <a:spcBef>
                <a:spcPct val="0"/>
              </a:spcBef>
              <a:spcAft>
                <a:spcPct val="0"/>
              </a:spcAft>
            </a:pPr>
            <a:endParaRPr lang="en-US" sz="2400">
              <a:solidFill>
                <a:srgbClr val="000000"/>
              </a:solidFill>
              <a:cs typeface="Arial" charset="0"/>
            </a:endParaRPr>
          </a:p>
        </p:txBody>
      </p:sp>
      <p:sp>
        <p:nvSpPr>
          <p:cNvPr id="33800" name="Rectangle 274"/>
          <p:cNvSpPr>
            <a:spLocks noGrp="1" noChangeArrowheads="1"/>
          </p:cNvSpPr>
          <p:nvPr>
            <p:ph type="title"/>
          </p:nvPr>
        </p:nvSpPr>
        <p:spPr/>
        <p:txBody>
          <a:bodyPr/>
          <a:lstStyle/>
          <a:p>
            <a:r>
              <a:rPr lang="en-US" dirty="0" smtClean="0"/>
              <a:t>PC/iPhone App based Plug and Play</a:t>
            </a:r>
            <a:br>
              <a:rPr lang="en-US" dirty="0" smtClean="0"/>
            </a:br>
            <a:r>
              <a:rPr lang="en-US" sz="2800" dirty="0">
                <a:solidFill>
                  <a:schemeClr val="tx2"/>
                </a:solidFill>
              </a:rPr>
              <a:t>zero-touch config for the installer</a:t>
            </a:r>
            <a:endParaRPr lang="en-US" sz="4000" dirty="0">
              <a:solidFill>
                <a:schemeClr val="tx1"/>
              </a:solidFill>
            </a:endParaRPr>
          </a:p>
        </p:txBody>
      </p:sp>
      <p:sp>
        <p:nvSpPr>
          <p:cNvPr id="33808" name="Text Box 51"/>
          <p:cNvSpPr txBox="1">
            <a:spLocks noChangeArrowheads="1"/>
          </p:cNvSpPr>
          <p:nvPr/>
        </p:nvSpPr>
        <p:spPr bwMode="auto">
          <a:xfrm>
            <a:off x="2864432" y="2330141"/>
            <a:ext cx="602613" cy="3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r" fontAlgn="base">
              <a:lnSpc>
                <a:spcPct val="90000"/>
              </a:lnSpc>
              <a:spcBef>
                <a:spcPct val="0"/>
              </a:spcBef>
              <a:spcAft>
                <a:spcPct val="0"/>
              </a:spcAft>
            </a:pPr>
            <a:r>
              <a:rPr lang="en-US" sz="1000" dirty="0">
                <a:solidFill>
                  <a:srgbClr val="000000"/>
                </a:solidFill>
              </a:rPr>
              <a:t>Remote ISR</a:t>
            </a:r>
          </a:p>
        </p:txBody>
      </p:sp>
      <p:sp>
        <p:nvSpPr>
          <p:cNvPr id="33809" name="Rectangle 53"/>
          <p:cNvSpPr>
            <a:spLocks noChangeArrowheads="1"/>
          </p:cNvSpPr>
          <p:nvPr/>
        </p:nvSpPr>
        <p:spPr bwMode="auto">
          <a:xfrm>
            <a:off x="3102981" y="2202284"/>
            <a:ext cx="1914560" cy="57407"/>
          </a:xfrm>
          <a:prstGeom prst="rect">
            <a:avLst/>
          </a:prstGeom>
          <a:gradFill rotWithShape="0">
            <a:gsLst>
              <a:gs pos="0">
                <a:srgbClr val="697E1C"/>
              </a:gs>
              <a:gs pos="100000">
                <a:srgbClr val="A0C02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algn="ctr" eaLnBrk="0" fontAlgn="base" hangingPunct="0">
              <a:lnSpc>
                <a:spcPct val="90000"/>
              </a:lnSpc>
              <a:spcBef>
                <a:spcPct val="0"/>
              </a:spcBef>
              <a:spcAft>
                <a:spcPct val="0"/>
              </a:spcAft>
            </a:pPr>
            <a:endParaRPr lang="en-US" sz="2400">
              <a:solidFill>
                <a:srgbClr val="000000"/>
              </a:solidFill>
              <a:cs typeface="Arial" charset="0"/>
            </a:endParaRPr>
          </a:p>
        </p:txBody>
      </p:sp>
      <p:sp>
        <p:nvSpPr>
          <p:cNvPr id="33811" name="Text Box 57"/>
          <p:cNvSpPr txBox="1">
            <a:spLocks noChangeArrowheads="1"/>
          </p:cNvSpPr>
          <p:nvPr/>
        </p:nvSpPr>
        <p:spPr bwMode="auto">
          <a:xfrm>
            <a:off x="787494" y="1336399"/>
            <a:ext cx="1357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fontAlgn="base">
              <a:spcBef>
                <a:spcPct val="50000"/>
              </a:spcBef>
              <a:spcAft>
                <a:spcPct val="0"/>
              </a:spcAft>
            </a:pPr>
            <a:r>
              <a:rPr lang="en-GB" sz="1200" b="1" dirty="0">
                <a:solidFill>
                  <a:srgbClr val="015F85"/>
                </a:solidFill>
              </a:rPr>
              <a:t>Branch Location</a:t>
            </a:r>
            <a:endParaRPr lang="en-US" sz="1200" b="1" dirty="0">
              <a:solidFill>
                <a:srgbClr val="015F85"/>
              </a:solidFill>
            </a:endParaRPr>
          </a:p>
        </p:txBody>
      </p:sp>
      <p:sp>
        <p:nvSpPr>
          <p:cNvPr id="33812" name="Text Box 58"/>
          <p:cNvSpPr txBox="1">
            <a:spLocks noChangeArrowheads="1"/>
          </p:cNvSpPr>
          <p:nvPr/>
        </p:nvSpPr>
        <p:spPr bwMode="auto">
          <a:xfrm>
            <a:off x="5772463" y="1287433"/>
            <a:ext cx="21147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fontAlgn="base">
              <a:lnSpc>
                <a:spcPct val="90000"/>
              </a:lnSpc>
              <a:spcBef>
                <a:spcPct val="0"/>
              </a:spcBef>
              <a:spcAft>
                <a:spcPct val="0"/>
              </a:spcAft>
            </a:pPr>
            <a:r>
              <a:rPr lang="en-GB" sz="1200" b="1" dirty="0">
                <a:solidFill>
                  <a:srgbClr val="015F85"/>
                </a:solidFill>
              </a:rPr>
              <a:t>Network Operations </a:t>
            </a:r>
            <a:r>
              <a:rPr lang="en-GB" sz="1200" b="1" dirty="0" err="1">
                <a:solidFill>
                  <a:srgbClr val="015F85"/>
                </a:solidFill>
              </a:rPr>
              <a:t>Center</a:t>
            </a:r>
            <a:r>
              <a:rPr lang="en-GB" sz="1200" b="1" dirty="0">
                <a:solidFill>
                  <a:srgbClr val="015F85"/>
                </a:solidFill>
              </a:rPr>
              <a:t> (</a:t>
            </a:r>
            <a:r>
              <a:rPr lang="en-GB" sz="1200" b="1" dirty="0" err="1">
                <a:solidFill>
                  <a:srgbClr val="015F85"/>
                </a:solidFill>
              </a:rPr>
              <a:t>NOC</a:t>
            </a:r>
            <a:r>
              <a:rPr lang="en-GB" sz="1200" b="1" dirty="0">
                <a:solidFill>
                  <a:srgbClr val="015F85"/>
                </a:solidFill>
              </a:rPr>
              <a:t>)</a:t>
            </a:r>
          </a:p>
          <a:p>
            <a:pPr algn="ctr" fontAlgn="base">
              <a:lnSpc>
                <a:spcPct val="90000"/>
              </a:lnSpc>
              <a:spcBef>
                <a:spcPct val="0"/>
              </a:spcBef>
              <a:spcAft>
                <a:spcPct val="0"/>
              </a:spcAft>
            </a:pPr>
            <a:r>
              <a:rPr lang="en-GB" sz="1200" b="1" dirty="0">
                <a:solidFill>
                  <a:srgbClr val="015F85"/>
                </a:solidFill>
              </a:rPr>
              <a:t>Enterprise or </a:t>
            </a:r>
            <a:r>
              <a:rPr lang="en-GB" sz="1200" b="1" dirty="0" err="1">
                <a:solidFill>
                  <a:srgbClr val="015F85"/>
                </a:solidFill>
              </a:rPr>
              <a:t>SP</a:t>
            </a:r>
            <a:endParaRPr lang="en-US" sz="1200" b="1" dirty="0">
              <a:solidFill>
                <a:srgbClr val="015F85"/>
              </a:solidFill>
            </a:endParaRPr>
          </a:p>
        </p:txBody>
      </p:sp>
      <p:sp>
        <p:nvSpPr>
          <p:cNvPr id="33835" name="Text Box 44"/>
          <p:cNvSpPr txBox="1">
            <a:spLocks noChangeArrowheads="1"/>
          </p:cNvSpPr>
          <p:nvPr/>
        </p:nvSpPr>
        <p:spPr bwMode="auto">
          <a:xfrm>
            <a:off x="5772462" y="2259691"/>
            <a:ext cx="743144"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ctr" fontAlgn="base">
              <a:lnSpc>
                <a:spcPct val="90000"/>
              </a:lnSpc>
              <a:spcBef>
                <a:spcPct val="0"/>
              </a:spcBef>
              <a:spcAft>
                <a:spcPct val="0"/>
              </a:spcAft>
            </a:pPr>
            <a:r>
              <a:rPr lang="en-US" sz="1000" dirty="0">
                <a:solidFill>
                  <a:srgbClr val="000000"/>
                </a:solidFill>
              </a:rPr>
              <a:t>Prime Infrastructure</a:t>
            </a:r>
          </a:p>
        </p:txBody>
      </p:sp>
      <p:sp>
        <p:nvSpPr>
          <p:cNvPr id="33837" name="Text Box 55"/>
          <p:cNvSpPr txBox="1">
            <a:spLocks noChangeArrowheads="1"/>
          </p:cNvSpPr>
          <p:nvPr/>
        </p:nvSpPr>
        <p:spPr bwMode="auto">
          <a:xfrm>
            <a:off x="3496585" y="2676652"/>
            <a:ext cx="966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fontAlgn="base">
              <a:spcBef>
                <a:spcPct val="50000"/>
              </a:spcBef>
              <a:spcAft>
                <a:spcPct val="0"/>
              </a:spcAft>
            </a:pPr>
            <a:r>
              <a:rPr lang="en-GB" sz="1200" b="1" dirty="0">
                <a:solidFill>
                  <a:srgbClr val="000000"/>
                </a:solidFill>
              </a:rPr>
              <a:t>ISP Network (MPLS/ Internet)</a:t>
            </a:r>
            <a:endParaRPr lang="en-US" sz="1200" dirty="0">
              <a:solidFill>
                <a:srgbClr val="000000"/>
              </a:solidFill>
            </a:endParaRPr>
          </a:p>
        </p:txBody>
      </p:sp>
      <p:sp>
        <p:nvSpPr>
          <p:cNvPr id="2" name="Rectangle 1"/>
          <p:cNvSpPr/>
          <p:nvPr/>
        </p:nvSpPr>
        <p:spPr bwMode="auto">
          <a:xfrm>
            <a:off x="4942788" y="2000792"/>
            <a:ext cx="720109" cy="421478"/>
          </a:xfrm>
          <a:prstGeom prst="rect">
            <a:avLst/>
          </a:prstGeom>
          <a:solidFill>
            <a:schemeClr val="bg1">
              <a:lumMod val="95000"/>
            </a:schemeClr>
          </a:solidFill>
          <a:ln w="25400">
            <a:solidFill>
              <a:schemeClr val="tx2">
                <a:lumMod val="75000"/>
              </a:schemeClr>
            </a:solidFill>
            <a:prstDash val="sysDot"/>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82124" tIns="41061" rIns="82124" bIns="41061" numCol="1" rtlCol="0" anchor="ctr" anchorCtr="0" compatLnSpc="1">
            <a:prstTxWarp prst="textNoShape">
              <a:avLst/>
            </a:prstTxWarp>
            <a:spAutoFit/>
          </a:bodyPr>
          <a:lstStyle/>
          <a:p>
            <a:pPr algn="ctr" defTabSz="814388" eaLnBrk="0" fontAlgn="base" hangingPunct="0">
              <a:lnSpc>
                <a:spcPct val="90000"/>
              </a:lnSpc>
              <a:spcBef>
                <a:spcPct val="0"/>
              </a:spcBef>
              <a:spcAft>
                <a:spcPct val="0"/>
              </a:spcAft>
            </a:pPr>
            <a:endParaRPr lang="en-US" sz="2400">
              <a:solidFill>
                <a:schemeClr val="tx1"/>
              </a:solidFill>
              <a:latin typeface="Arial" charset="0"/>
            </a:endParaRPr>
          </a:p>
        </p:txBody>
      </p:sp>
      <p:sp>
        <p:nvSpPr>
          <p:cNvPr id="225" name="Text Box 51"/>
          <p:cNvSpPr txBox="1">
            <a:spLocks noChangeArrowheads="1"/>
          </p:cNvSpPr>
          <p:nvPr/>
        </p:nvSpPr>
        <p:spPr bwMode="auto">
          <a:xfrm>
            <a:off x="4300119" y="1494003"/>
            <a:ext cx="548701" cy="2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r" fontAlgn="base">
              <a:lnSpc>
                <a:spcPct val="90000"/>
              </a:lnSpc>
              <a:spcBef>
                <a:spcPct val="0"/>
              </a:spcBef>
              <a:spcAft>
                <a:spcPct val="0"/>
              </a:spcAft>
            </a:pPr>
            <a:r>
              <a:rPr lang="en-US" sz="1000" dirty="0">
                <a:solidFill>
                  <a:srgbClr val="000000"/>
                </a:solidFill>
              </a:rPr>
              <a:t>https</a:t>
            </a:r>
          </a:p>
        </p:txBody>
      </p:sp>
      <p:cxnSp>
        <p:nvCxnSpPr>
          <p:cNvPr id="6" name="Straight Connector 5"/>
          <p:cNvCxnSpPr/>
          <p:nvPr/>
        </p:nvCxnSpPr>
        <p:spPr bwMode="auto">
          <a:xfrm>
            <a:off x="4743495" y="1660299"/>
            <a:ext cx="136040" cy="260394"/>
          </a:xfrm>
          <a:prstGeom prst="line">
            <a:avLst/>
          </a:prstGeom>
          <a:solidFill>
            <a:schemeClr val="accent1"/>
          </a:solidFill>
          <a:ln w="9525" cap="flat" cmpd="sng" algn="ctr">
            <a:solidFill>
              <a:schemeClr val="tx2"/>
            </a:solidFill>
            <a:prstDash val="sysDot"/>
            <a:round/>
            <a:headEnd type="none" w="med" len="med"/>
            <a:tailEnd type="arrow" w="med" len="med"/>
          </a:ln>
          <a:effectLst/>
        </p:spPr>
      </p:cxnSp>
      <p:cxnSp>
        <p:nvCxnSpPr>
          <p:cNvPr id="274" name="Straight Connector 273"/>
          <p:cNvCxnSpPr/>
          <p:nvPr/>
        </p:nvCxnSpPr>
        <p:spPr bwMode="auto">
          <a:xfrm>
            <a:off x="6801430" y="3322981"/>
            <a:ext cx="0" cy="3304296"/>
          </a:xfrm>
          <a:prstGeom prst="line">
            <a:avLst/>
          </a:prstGeom>
          <a:solidFill>
            <a:schemeClr val="accent1"/>
          </a:solidFill>
          <a:ln w="12700" cap="flat" cmpd="sng" algn="ctr">
            <a:solidFill>
              <a:schemeClr val="tx2"/>
            </a:solidFill>
            <a:prstDash val="dash"/>
            <a:round/>
            <a:headEnd type="none" w="med" len="med"/>
            <a:tailEnd type="none" w="med" len="med"/>
          </a:ln>
          <a:effectLst/>
        </p:spPr>
      </p:cxnSp>
      <p:cxnSp>
        <p:nvCxnSpPr>
          <p:cNvPr id="277" name="Straight Connector 276"/>
          <p:cNvCxnSpPr/>
          <p:nvPr/>
        </p:nvCxnSpPr>
        <p:spPr bwMode="auto">
          <a:xfrm>
            <a:off x="6115453" y="2647952"/>
            <a:ext cx="1" cy="3979324"/>
          </a:xfrm>
          <a:prstGeom prst="line">
            <a:avLst/>
          </a:prstGeom>
          <a:solidFill>
            <a:schemeClr val="accent1"/>
          </a:solidFill>
          <a:ln w="12700" cap="flat" cmpd="sng" algn="ctr">
            <a:solidFill>
              <a:schemeClr val="tx2"/>
            </a:solidFill>
            <a:prstDash val="dash"/>
            <a:round/>
            <a:headEnd type="none" w="med" len="med"/>
            <a:tailEnd type="none" w="med" len="med"/>
          </a:ln>
          <a:effectLst/>
        </p:spPr>
      </p:cxnSp>
      <p:cxnSp>
        <p:nvCxnSpPr>
          <p:cNvPr id="68" name="Straight Connector 67"/>
          <p:cNvCxnSpPr/>
          <p:nvPr/>
        </p:nvCxnSpPr>
        <p:spPr bwMode="auto">
          <a:xfrm rot="5400000">
            <a:off x="247009" y="4760373"/>
            <a:ext cx="3733803" cy="2"/>
          </a:xfrm>
          <a:prstGeom prst="line">
            <a:avLst/>
          </a:prstGeom>
          <a:solidFill>
            <a:schemeClr val="accent1"/>
          </a:solidFill>
          <a:ln w="12700" cap="flat" cmpd="sng" algn="ctr">
            <a:solidFill>
              <a:schemeClr val="tx2"/>
            </a:solidFill>
            <a:prstDash val="dash"/>
            <a:round/>
            <a:headEnd type="none" w="med" len="med"/>
            <a:tailEnd type="none" w="med" len="med"/>
          </a:ln>
          <a:effectLst/>
        </p:spPr>
      </p:cxnSp>
      <p:cxnSp>
        <p:nvCxnSpPr>
          <p:cNvPr id="238" name="Straight Arrow Connector 237"/>
          <p:cNvCxnSpPr/>
          <p:nvPr/>
        </p:nvCxnSpPr>
        <p:spPr bwMode="auto">
          <a:xfrm>
            <a:off x="2135225" y="4265867"/>
            <a:ext cx="2882317" cy="0"/>
          </a:xfrm>
          <a:prstGeom prst="straightConnector1">
            <a:avLst/>
          </a:prstGeom>
          <a:ln w="12700">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2140635" y="3285980"/>
            <a:ext cx="3112026" cy="415498"/>
          </a:xfrm>
          <a:prstGeom prst="rect">
            <a:avLst/>
          </a:prstGeom>
          <a:solidFill>
            <a:schemeClr val="bg1"/>
          </a:solidFill>
        </p:spPr>
        <p:txBody>
          <a:bodyPr wrap="square" rtlCol="0">
            <a:spAutoFit/>
          </a:bodyPr>
          <a:lstStyle/>
          <a:p>
            <a:r>
              <a:rPr lang="en-US" sz="1050" dirty="0"/>
              <a:t>1)  Installer connects the console cable ISR to Plug and Play App</a:t>
            </a:r>
          </a:p>
        </p:txBody>
      </p:sp>
      <p:sp>
        <p:nvSpPr>
          <p:cNvPr id="250" name="TextBox 249"/>
          <p:cNvSpPr txBox="1"/>
          <p:nvPr/>
        </p:nvSpPr>
        <p:spPr>
          <a:xfrm>
            <a:off x="5018053" y="4554897"/>
            <a:ext cx="2983841" cy="577081"/>
          </a:xfrm>
          <a:prstGeom prst="rect">
            <a:avLst/>
          </a:prstGeom>
          <a:solidFill>
            <a:schemeClr val="bg1"/>
          </a:solidFill>
        </p:spPr>
        <p:txBody>
          <a:bodyPr wrap="square" rtlCol="0">
            <a:spAutoFit/>
          </a:bodyPr>
          <a:lstStyle/>
          <a:p>
            <a:r>
              <a:rPr lang="en-US" sz="1050" dirty="0"/>
              <a:t>4)  Prime Infrastructure registers the Serial number of that device and sends the ISR bootstrap config</a:t>
            </a:r>
          </a:p>
        </p:txBody>
      </p:sp>
      <p:sp>
        <p:nvSpPr>
          <p:cNvPr id="73" name="TextBox 72"/>
          <p:cNvSpPr txBox="1"/>
          <p:nvPr/>
        </p:nvSpPr>
        <p:spPr>
          <a:xfrm>
            <a:off x="2166723" y="4553962"/>
            <a:ext cx="2845031" cy="738664"/>
          </a:xfrm>
          <a:prstGeom prst="rect">
            <a:avLst/>
          </a:prstGeom>
          <a:solidFill>
            <a:schemeClr val="bg1"/>
          </a:solidFill>
        </p:spPr>
        <p:txBody>
          <a:bodyPr wrap="square" rtlCol="0">
            <a:spAutoFit/>
          </a:bodyPr>
          <a:lstStyle/>
          <a:p>
            <a:r>
              <a:rPr lang="en-US" sz="1050" dirty="0"/>
              <a:t>5)   Plug and Play App receives the bootstrap config (WAN config + CNS commands) from Plug and Play Server an puts it in the ISR through the console</a:t>
            </a:r>
          </a:p>
        </p:txBody>
      </p:sp>
      <p:sp>
        <p:nvSpPr>
          <p:cNvPr id="237" name="TextBox 236"/>
          <p:cNvSpPr txBox="1"/>
          <p:nvPr/>
        </p:nvSpPr>
        <p:spPr>
          <a:xfrm>
            <a:off x="2152964" y="3763006"/>
            <a:ext cx="3009127" cy="415498"/>
          </a:xfrm>
          <a:prstGeom prst="rect">
            <a:avLst/>
          </a:prstGeom>
          <a:solidFill>
            <a:schemeClr val="bg1"/>
          </a:solidFill>
        </p:spPr>
        <p:txBody>
          <a:bodyPr wrap="square" rtlCol="0">
            <a:spAutoFit/>
          </a:bodyPr>
          <a:lstStyle/>
          <a:p>
            <a:r>
              <a:rPr lang="en-US" sz="1050" dirty="0"/>
              <a:t>2)  Installer enter PIN and clicks “Download” and it download is from the Prime over </a:t>
            </a:r>
            <a:r>
              <a:rPr lang="en-US" sz="1050" dirty="0" err="1"/>
              <a:t>3G</a:t>
            </a:r>
            <a:r>
              <a:rPr lang="en-US" sz="1050" dirty="0"/>
              <a:t>/</a:t>
            </a:r>
            <a:r>
              <a:rPr lang="en-US" sz="1050" dirty="0" err="1"/>
              <a:t>Wifi</a:t>
            </a:r>
            <a:endParaRPr lang="en-US" sz="1050" dirty="0"/>
          </a:p>
        </p:txBody>
      </p:sp>
      <p:pic>
        <p:nvPicPr>
          <p:cNvPr id="1028" name="Picture 4" descr="http://xmp-dev-1/nmtg-ue-svn/nmtg-ux/Published/nmtg_ux_standards/repository/images/device_new_2/External_Firew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28" y="1790496"/>
            <a:ext cx="571649" cy="762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33" descr="IntelligenceEngine2100"/>
          <p:cNvPicPr>
            <a:picLocks noChangeAspect="1" noChangeArrowheads="1"/>
          </p:cNvPicPr>
          <p:nvPr/>
        </p:nvPicPr>
        <p:blipFill>
          <a:blip r:embed="rId5" cstate="print"/>
          <a:srcRect/>
          <a:stretch>
            <a:fillRect/>
          </a:stretch>
        </p:blipFill>
        <p:spPr bwMode="auto">
          <a:xfrm>
            <a:off x="5038674" y="1932843"/>
            <a:ext cx="333462" cy="406400"/>
          </a:xfrm>
          <a:prstGeom prst="rect">
            <a:avLst/>
          </a:prstGeom>
          <a:noFill/>
          <a:ln w="9525">
            <a:noFill/>
            <a:miter lim="800000"/>
            <a:headEnd/>
            <a:tailEnd/>
          </a:ln>
        </p:spPr>
      </p:pic>
      <p:pic>
        <p:nvPicPr>
          <p:cNvPr id="1036" name="Picture 12" descr="http://xmp-dev-1/nmtg-ue-svn/nmtg-ux/Published/nmtg_ux_standards/repository/images/application_logo/Product_NCS_5017_12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361" y="1621220"/>
            <a:ext cx="570174" cy="760035"/>
          </a:xfrm>
          <a:prstGeom prst="rect">
            <a:avLst/>
          </a:prstGeom>
          <a:noFill/>
          <a:extLst>
            <a:ext uri="{909E8E84-426E-40DD-AFC4-6F175D3DCCD1}">
              <a14:hiddenFill xmlns:a14="http://schemas.microsoft.com/office/drawing/2010/main">
                <a:solidFill>
                  <a:srgbClr val="FFFFFF"/>
                </a:solidFill>
              </a14:hiddenFill>
            </a:ext>
          </a:extLst>
        </p:spPr>
      </p:pic>
      <p:sp>
        <p:nvSpPr>
          <p:cNvPr id="33833" name="Text Box 55"/>
          <p:cNvSpPr txBox="1">
            <a:spLocks noChangeArrowheads="1"/>
          </p:cNvSpPr>
          <p:nvPr/>
        </p:nvSpPr>
        <p:spPr bwMode="auto">
          <a:xfrm>
            <a:off x="5017541" y="2334483"/>
            <a:ext cx="8241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fontAlgn="base">
              <a:spcBef>
                <a:spcPct val="50000"/>
              </a:spcBef>
              <a:spcAft>
                <a:spcPct val="0"/>
              </a:spcAft>
            </a:pPr>
            <a:r>
              <a:rPr lang="en-GB" sz="1000" dirty="0">
                <a:solidFill>
                  <a:srgbClr val="000000"/>
                </a:solidFill>
              </a:rPr>
              <a:t>Plug and Play Gateway</a:t>
            </a:r>
            <a:endParaRPr lang="en-US" sz="1000" dirty="0">
              <a:solidFill>
                <a:srgbClr val="000000"/>
              </a:solidFill>
            </a:endParaRPr>
          </a:p>
        </p:txBody>
      </p:sp>
      <p:sp>
        <p:nvSpPr>
          <p:cNvPr id="221" name="Text Box 51"/>
          <p:cNvSpPr txBox="1">
            <a:spLocks noChangeArrowheads="1"/>
          </p:cNvSpPr>
          <p:nvPr/>
        </p:nvSpPr>
        <p:spPr bwMode="auto">
          <a:xfrm>
            <a:off x="4722122" y="1314097"/>
            <a:ext cx="486816" cy="2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r" fontAlgn="base">
              <a:lnSpc>
                <a:spcPct val="90000"/>
              </a:lnSpc>
              <a:spcBef>
                <a:spcPct val="0"/>
              </a:spcBef>
              <a:spcAft>
                <a:spcPct val="0"/>
              </a:spcAft>
            </a:pPr>
            <a:r>
              <a:rPr lang="en-US" sz="1000" b="1" dirty="0">
                <a:solidFill>
                  <a:schemeClr val="accent1">
                    <a:lumMod val="75000"/>
                  </a:schemeClr>
                </a:solidFill>
              </a:rPr>
              <a:t>DMZ</a:t>
            </a:r>
          </a:p>
        </p:txBody>
      </p:sp>
      <p:cxnSp>
        <p:nvCxnSpPr>
          <p:cNvPr id="19" name="Straight Connector 18"/>
          <p:cNvCxnSpPr/>
          <p:nvPr/>
        </p:nvCxnSpPr>
        <p:spPr>
          <a:xfrm>
            <a:off x="2392792" y="1964635"/>
            <a:ext cx="578592" cy="228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7" name="Text Box 51"/>
          <p:cNvSpPr txBox="1">
            <a:spLocks noChangeArrowheads="1"/>
          </p:cNvSpPr>
          <p:nvPr/>
        </p:nvSpPr>
        <p:spPr bwMode="auto">
          <a:xfrm>
            <a:off x="2221886" y="1919243"/>
            <a:ext cx="602613" cy="49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spAutoFit/>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r" fontAlgn="base">
              <a:lnSpc>
                <a:spcPct val="90000"/>
              </a:lnSpc>
              <a:spcBef>
                <a:spcPct val="0"/>
              </a:spcBef>
              <a:spcAft>
                <a:spcPct val="0"/>
              </a:spcAft>
            </a:pPr>
            <a:r>
              <a:rPr lang="en-US" sz="1000" dirty="0">
                <a:solidFill>
                  <a:srgbClr val="000000"/>
                </a:solidFill>
              </a:rPr>
              <a:t>USB Console cable</a:t>
            </a:r>
          </a:p>
        </p:txBody>
      </p:sp>
      <p:pic>
        <p:nvPicPr>
          <p:cNvPr id="1038" name="Picture 14" descr="http://xmp-dev-1/nmtg-ue-svn/nmtg-ux/Published/nmtg_ux_standards/repository/images/kubrick/Wifi_B_4_4105_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576" y="1223871"/>
            <a:ext cx="465363" cy="62032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Elbow Connector 29"/>
          <p:cNvCxnSpPr/>
          <p:nvPr/>
        </p:nvCxnSpPr>
        <p:spPr>
          <a:xfrm>
            <a:off x="2510264" y="1504950"/>
            <a:ext cx="2301250" cy="553596"/>
          </a:xfrm>
          <a:prstGeom prst="bentConnector3">
            <a:avLst>
              <a:gd name="adj1" fmla="val 81505"/>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2372570" y="1504952"/>
            <a:ext cx="141494" cy="34111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Text Box 51"/>
          <p:cNvSpPr txBox="1">
            <a:spLocks noChangeArrowheads="1"/>
          </p:cNvSpPr>
          <p:nvPr/>
        </p:nvSpPr>
        <p:spPr bwMode="auto">
          <a:xfrm>
            <a:off x="3479152" y="1559697"/>
            <a:ext cx="271766" cy="3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124" tIns="41061" rIns="82124" bIns="41061">
            <a:spAutoFit/>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algn="r" fontAlgn="base">
              <a:lnSpc>
                <a:spcPct val="90000"/>
              </a:lnSpc>
              <a:spcBef>
                <a:spcPct val="0"/>
              </a:spcBef>
              <a:spcAft>
                <a:spcPct val="0"/>
              </a:spcAft>
            </a:pPr>
            <a:r>
              <a:rPr lang="en-US" sz="1000" dirty="0" err="1">
                <a:solidFill>
                  <a:srgbClr val="000000"/>
                </a:solidFill>
              </a:rPr>
              <a:t>3G</a:t>
            </a:r>
            <a:endParaRPr lang="en-US" sz="1000" dirty="0">
              <a:solidFill>
                <a:srgbClr val="000000"/>
              </a:solidFill>
            </a:endParaRPr>
          </a:p>
        </p:txBody>
      </p:sp>
      <p:sp>
        <p:nvSpPr>
          <p:cNvPr id="231" name="Line Callout 2 230"/>
          <p:cNvSpPr/>
          <p:nvPr/>
        </p:nvSpPr>
        <p:spPr>
          <a:xfrm>
            <a:off x="1171875" y="1983251"/>
            <a:ext cx="795267" cy="495468"/>
          </a:xfrm>
          <a:prstGeom prst="borderCallout2">
            <a:avLst>
              <a:gd name="adj1" fmla="val -8613"/>
              <a:gd name="adj2" fmla="val 66683"/>
              <a:gd name="adj3" fmla="val -71553"/>
              <a:gd name="adj4" fmla="val 132596"/>
              <a:gd name="adj5" fmla="val -16848"/>
              <a:gd name="adj6" fmla="val 201977"/>
            </a:avLst>
          </a:prstGeom>
          <a:noFill/>
          <a:ln>
            <a:solidFill>
              <a:srgbClr val="00206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2060"/>
                </a:solidFill>
              </a:rPr>
              <a:t>Plug and Play App</a:t>
            </a:r>
          </a:p>
        </p:txBody>
      </p:sp>
      <p:sp>
        <p:nvSpPr>
          <p:cNvPr id="111" name="TextBox 110"/>
          <p:cNvSpPr txBox="1"/>
          <p:nvPr/>
        </p:nvSpPr>
        <p:spPr>
          <a:xfrm>
            <a:off x="5034783" y="4037267"/>
            <a:ext cx="1869197" cy="577081"/>
          </a:xfrm>
          <a:prstGeom prst="rect">
            <a:avLst/>
          </a:prstGeom>
          <a:solidFill>
            <a:schemeClr val="bg1"/>
          </a:solidFill>
        </p:spPr>
        <p:txBody>
          <a:bodyPr wrap="square" rtlCol="0">
            <a:spAutoFit/>
          </a:bodyPr>
          <a:lstStyle/>
          <a:p>
            <a:r>
              <a:rPr lang="en-US" sz="1050" dirty="0"/>
              <a:t>3)  Plug and Play Gateway validates the credentials of the installer</a:t>
            </a:r>
          </a:p>
        </p:txBody>
      </p:sp>
      <p:cxnSp>
        <p:nvCxnSpPr>
          <p:cNvPr id="64" name="Straight Arrow Connector 63"/>
          <p:cNvCxnSpPr/>
          <p:nvPr/>
        </p:nvCxnSpPr>
        <p:spPr bwMode="auto">
          <a:xfrm>
            <a:off x="5040246" y="4482069"/>
            <a:ext cx="1761184" cy="0"/>
          </a:xfrm>
          <a:prstGeom prst="straightConnector1">
            <a:avLst/>
          </a:prstGeom>
          <a:ln w="12700">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14" name="Straight Arrow Connector 113"/>
          <p:cNvCxnSpPr/>
          <p:nvPr/>
        </p:nvCxnSpPr>
        <p:spPr bwMode="auto">
          <a:xfrm>
            <a:off x="2113912" y="5141133"/>
            <a:ext cx="3991156" cy="1686"/>
          </a:xfrm>
          <a:prstGeom prst="straightConnector1">
            <a:avLst/>
          </a:prstGeom>
          <a:ln w="12700">
            <a:headEnd type="arrow" w="med" len="med"/>
            <a:tailEnd type="none"/>
          </a:ln>
        </p:spPr>
        <p:style>
          <a:lnRef idx="1">
            <a:schemeClr val="accent4"/>
          </a:lnRef>
          <a:fillRef idx="0">
            <a:schemeClr val="accent4"/>
          </a:fillRef>
          <a:effectRef idx="0">
            <a:schemeClr val="accent4"/>
          </a:effectRef>
          <a:fontRef idx="minor">
            <a:schemeClr val="tx1"/>
          </a:fontRef>
        </p:style>
      </p:cxnSp>
      <p:cxnSp>
        <p:nvCxnSpPr>
          <p:cNvPr id="121" name="Straight Arrow Connector 120"/>
          <p:cNvCxnSpPr/>
          <p:nvPr/>
        </p:nvCxnSpPr>
        <p:spPr bwMode="auto">
          <a:xfrm>
            <a:off x="2137613" y="5709281"/>
            <a:ext cx="2891707" cy="1588"/>
          </a:xfrm>
          <a:prstGeom prst="straightConnector1">
            <a:avLst/>
          </a:prstGeom>
          <a:ln w="12700">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bwMode="auto">
          <a:xfrm>
            <a:off x="2113909" y="3597790"/>
            <a:ext cx="1002545" cy="0"/>
          </a:xfrm>
          <a:prstGeom prst="straightConnector1">
            <a:avLst/>
          </a:prstGeom>
          <a:ln w="12700">
            <a:headEnd type="none" w="med" len="med"/>
            <a:tailEnd type="arrow"/>
          </a:ln>
        </p:spPr>
        <p:style>
          <a:lnRef idx="1">
            <a:schemeClr val="accent4"/>
          </a:lnRef>
          <a:fillRef idx="0">
            <a:schemeClr val="accent4"/>
          </a:fillRef>
          <a:effectRef idx="0">
            <a:schemeClr val="accent4"/>
          </a:effectRef>
          <a:fontRef idx="minor">
            <a:schemeClr val="tx1"/>
          </a:fontRef>
        </p:style>
      </p:cxnSp>
      <p:pic>
        <p:nvPicPr>
          <p:cNvPr id="51" name="Picture 6" descr="https://encrypted-tbn1.google.com/images?q=tbn:ANd9GcS_Ui8kYokF-Vz4gkzP5V3D6mQQeqxwri9KoGr8pV6ICwhCW8ddVg"/>
          <p:cNvPicPr>
            <a:picLocks noChangeAspect="1" noChangeArrowheads="1"/>
          </p:cNvPicPr>
          <p:nvPr/>
        </p:nvPicPr>
        <p:blipFill>
          <a:blip r:embed="rId8" cstate="print"/>
          <a:srcRect/>
          <a:stretch>
            <a:fillRect/>
          </a:stretch>
        </p:blipFill>
        <p:spPr bwMode="auto">
          <a:xfrm rot="9590104">
            <a:off x="2548323" y="2394636"/>
            <a:ext cx="328711" cy="359819"/>
          </a:xfrm>
          <a:prstGeom prst="rect">
            <a:avLst/>
          </a:prstGeom>
          <a:noFill/>
        </p:spPr>
      </p:pic>
      <p:pic>
        <p:nvPicPr>
          <p:cNvPr id="33824" name="Picture 317" descr="EndUser Fema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961673" y="1738312"/>
            <a:ext cx="431119"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ttp://xmp-dev-1/nmtg-ue-svn/nmtg-ux/Published/nmtg_ux_standards/repository/images/device_new_2/Rout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5635" y="1803543"/>
            <a:ext cx="571649"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stCxn id="71" idx="3"/>
          </p:cNvCxnSpPr>
          <p:nvPr/>
        </p:nvCxnSpPr>
        <p:spPr>
          <a:xfrm flipV="1">
            <a:off x="5372137" y="1964635"/>
            <a:ext cx="635142" cy="171408"/>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 Box 46"/>
          <p:cNvSpPr txBox="1">
            <a:spLocks noChangeArrowheads="1"/>
          </p:cNvSpPr>
          <p:nvPr/>
        </p:nvSpPr>
        <p:spPr bwMode="auto">
          <a:xfrm>
            <a:off x="6646608" y="2467097"/>
            <a:ext cx="1360047" cy="7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defTabSz="814388" eaLnBrk="0" hangingPunct="0">
              <a:defRPr sz="2400">
                <a:solidFill>
                  <a:schemeClr val="tx1"/>
                </a:solidFill>
                <a:latin typeface="Arial" charset="0"/>
                <a:cs typeface="Arial" charset="0"/>
              </a:defRPr>
            </a:lvl1pPr>
            <a:lvl2pPr marL="742950" indent="-285750" defTabSz="814388" eaLnBrk="0" hangingPunct="0">
              <a:defRPr sz="2400">
                <a:solidFill>
                  <a:schemeClr val="tx1"/>
                </a:solidFill>
                <a:latin typeface="Arial" charset="0"/>
                <a:cs typeface="Arial" charset="0"/>
              </a:defRPr>
            </a:lvl2pPr>
            <a:lvl3pPr marL="1143000" indent="-228600" defTabSz="814388" eaLnBrk="0" hangingPunct="0">
              <a:defRPr sz="2400">
                <a:solidFill>
                  <a:schemeClr val="tx1"/>
                </a:solidFill>
                <a:latin typeface="Arial" charset="0"/>
                <a:cs typeface="Arial" charset="0"/>
              </a:defRPr>
            </a:lvl3pPr>
            <a:lvl4pPr marL="1600200" indent="-228600" defTabSz="814388" eaLnBrk="0" hangingPunct="0">
              <a:defRPr sz="2400">
                <a:solidFill>
                  <a:schemeClr val="tx1"/>
                </a:solidFill>
                <a:latin typeface="Arial" charset="0"/>
                <a:cs typeface="Arial" charset="0"/>
              </a:defRPr>
            </a:lvl4pPr>
            <a:lvl5pPr marL="2057400" indent="-228600" defTabSz="814388" eaLnBrk="0" hangingPunct="0">
              <a:defRPr sz="2400">
                <a:solidFill>
                  <a:schemeClr val="tx1"/>
                </a:solidFill>
                <a:latin typeface="Arial" charset="0"/>
                <a:cs typeface="Arial" charset="0"/>
              </a:defRPr>
            </a:lvl5pPr>
            <a:lvl6pPr marL="2514600" indent="-228600" defTabSz="814388" eaLnBrk="0" fontAlgn="base" hangingPunct="0">
              <a:spcBef>
                <a:spcPct val="0"/>
              </a:spcBef>
              <a:spcAft>
                <a:spcPct val="0"/>
              </a:spcAft>
              <a:defRPr sz="2400">
                <a:solidFill>
                  <a:schemeClr val="tx1"/>
                </a:solidFill>
                <a:latin typeface="Arial" charset="0"/>
                <a:cs typeface="Arial" charset="0"/>
              </a:defRPr>
            </a:lvl6pPr>
            <a:lvl7pPr marL="2971800" indent="-228600" defTabSz="814388" eaLnBrk="0" fontAlgn="base" hangingPunct="0">
              <a:spcBef>
                <a:spcPct val="0"/>
              </a:spcBef>
              <a:spcAft>
                <a:spcPct val="0"/>
              </a:spcAft>
              <a:defRPr sz="2400">
                <a:solidFill>
                  <a:schemeClr val="tx1"/>
                </a:solidFill>
                <a:latin typeface="Arial" charset="0"/>
                <a:cs typeface="Arial" charset="0"/>
              </a:defRPr>
            </a:lvl7pPr>
            <a:lvl8pPr marL="3429000" indent="-228600" defTabSz="814388" eaLnBrk="0" fontAlgn="base" hangingPunct="0">
              <a:spcBef>
                <a:spcPct val="0"/>
              </a:spcBef>
              <a:spcAft>
                <a:spcPct val="0"/>
              </a:spcAft>
              <a:defRPr sz="2400">
                <a:solidFill>
                  <a:schemeClr val="tx1"/>
                </a:solidFill>
                <a:latin typeface="Arial" charset="0"/>
                <a:cs typeface="Arial" charset="0"/>
              </a:defRPr>
            </a:lvl8pPr>
            <a:lvl9pPr marL="3886200" indent="-228600" defTabSz="814388" eaLnBrk="0" fontAlgn="base" hangingPunct="0">
              <a:spcBef>
                <a:spcPct val="0"/>
              </a:spcBef>
              <a:spcAft>
                <a:spcPct val="0"/>
              </a:spcAft>
              <a:defRPr sz="2400">
                <a:solidFill>
                  <a:schemeClr val="tx1"/>
                </a:solidFill>
                <a:latin typeface="Arial" charset="0"/>
                <a:cs typeface="Arial" charset="0"/>
              </a:defRPr>
            </a:lvl9pPr>
          </a:lstStyle>
          <a:p>
            <a:pPr fontAlgn="base">
              <a:lnSpc>
                <a:spcPct val="90000"/>
              </a:lnSpc>
              <a:spcBef>
                <a:spcPct val="0"/>
              </a:spcBef>
              <a:spcAft>
                <a:spcPct val="0"/>
              </a:spcAft>
            </a:pPr>
            <a:r>
              <a:rPr lang="en-GB" sz="1000" dirty="0">
                <a:solidFill>
                  <a:srgbClr val="000000"/>
                </a:solidFill>
              </a:rPr>
              <a:t>ISE</a:t>
            </a:r>
          </a:p>
          <a:p>
            <a:pPr fontAlgn="base">
              <a:lnSpc>
                <a:spcPct val="90000"/>
              </a:lnSpc>
              <a:spcBef>
                <a:spcPct val="0"/>
              </a:spcBef>
              <a:spcAft>
                <a:spcPct val="0"/>
              </a:spcAft>
            </a:pPr>
            <a:r>
              <a:rPr lang="en-GB" sz="1000" dirty="0">
                <a:solidFill>
                  <a:srgbClr val="000000"/>
                </a:solidFill>
              </a:rPr>
              <a:t>Radius or</a:t>
            </a:r>
          </a:p>
          <a:p>
            <a:pPr fontAlgn="base">
              <a:lnSpc>
                <a:spcPct val="90000"/>
              </a:lnSpc>
              <a:spcBef>
                <a:spcPct val="0"/>
              </a:spcBef>
              <a:spcAft>
                <a:spcPct val="0"/>
              </a:spcAft>
            </a:pPr>
            <a:r>
              <a:rPr lang="en-GB" sz="1000" dirty="0" err="1">
                <a:solidFill>
                  <a:srgbClr val="000000"/>
                </a:solidFill>
              </a:rPr>
              <a:t>LDAP</a:t>
            </a:r>
            <a:r>
              <a:rPr lang="en-GB" sz="1000" dirty="0">
                <a:solidFill>
                  <a:srgbClr val="000000"/>
                </a:solidFill>
              </a:rPr>
              <a:t>   or</a:t>
            </a:r>
          </a:p>
          <a:p>
            <a:pPr fontAlgn="base">
              <a:lnSpc>
                <a:spcPct val="90000"/>
              </a:lnSpc>
              <a:spcBef>
                <a:spcPct val="0"/>
              </a:spcBef>
              <a:spcAft>
                <a:spcPct val="0"/>
              </a:spcAft>
            </a:pPr>
            <a:r>
              <a:rPr lang="en-GB" sz="1000" dirty="0">
                <a:solidFill>
                  <a:srgbClr val="000000"/>
                </a:solidFill>
              </a:rPr>
              <a:t>AD       or</a:t>
            </a:r>
          </a:p>
          <a:p>
            <a:pPr fontAlgn="base">
              <a:lnSpc>
                <a:spcPct val="90000"/>
              </a:lnSpc>
              <a:spcBef>
                <a:spcPct val="0"/>
              </a:spcBef>
              <a:spcAft>
                <a:spcPct val="0"/>
              </a:spcAft>
            </a:pPr>
            <a:r>
              <a:rPr lang="en-GB" sz="1000" dirty="0">
                <a:solidFill>
                  <a:srgbClr val="000000"/>
                </a:solidFill>
              </a:rPr>
              <a:t>DES/One-Time-Password</a:t>
            </a:r>
          </a:p>
        </p:txBody>
      </p:sp>
      <p:pic>
        <p:nvPicPr>
          <p:cNvPr id="55" name="Picture 10" descr="http://xmp-dev-1/nmtg-ue-svn/nmtg-ux/Published/nmtg_ux_standards/repository/images/application_logo/Product_ACS_5018_12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0538" y="1909017"/>
            <a:ext cx="471110" cy="627984"/>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p:cNvSpPr/>
          <p:nvPr/>
        </p:nvSpPr>
        <p:spPr>
          <a:xfrm>
            <a:off x="8637871" y="25403"/>
            <a:ext cx="469210" cy="527539"/>
          </a:xfrm>
          <a:prstGeom prst="roundRect">
            <a:avLst/>
          </a:prstGeom>
          <a:solidFill>
            <a:schemeClr val="tx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sp>
        <p:nvSpPr>
          <p:cNvPr id="56" name="TextBox 55"/>
          <p:cNvSpPr txBox="1"/>
          <p:nvPr/>
        </p:nvSpPr>
        <p:spPr>
          <a:xfrm>
            <a:off x="6869221" y="5112540"/>
            <a:ext cx="2121757" cy="954107"/>
          </a:xfrm>
          <a:prstGeom prst="rect">
            <a:avLst/>
          </a:prstGeom>
          <a:solidFill>
            <a:schemeClr val="tx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a:solidFill>
                  <a:srgbClr val="492927"/>
                </a:solidFill>
              </a:rPr>
              <a:t>Available for all ISRs. Windows PC or iPhone/iPad supported with Prime Infrastructure 1.3</a:t>
            </a:r>
          </a:p>
        </p:txBody>
      </p:sp>
      <p:sp>
        <p:nvSpPr>
          <p:cNvPr id="57" name="TextBox 56"/>
          <p:cNvSpPr txBox="1"/>
          <p:nvPr/>
        </p:nvSpPr>
        <p:spPr>
          <a:xfrm>
            <a:off x="2144640" y="5173218"/>
            <a:ext cx="3009127" cy="1061829"/>
          </a:xfrm>
          <a:prstGeom prst="rect">
            <a:avLst/>
          </a:prstGeom>
          <a:solidFill>
            <a:schemeClr val="bg1"/>
          </a:solidFill>
        </p:spPr>
        <p:txBody>
          <a:bodyPr wrap="square" rtlCol="0">
            <a:spAutoFit/>
          </a:bodyPr>
          <a:lstStyle/>
          <a:p>
            <a:pPr marL="228600" indent="-228600">
              <a:buAutoNum type="arabicParenR" startAt="6"/>
            </a:pPr>
            <a:r>
              <a:rPr lang="en-US" sz="1050" dirty="0"/>
              <a:t>Installer clicks on “Deploy”. The App connects to the router via console and:</a:t>
            </a:r>
          </a:p>
          <a:p>
            <a:pPr marL="171450" indent="-171450">
              <a:buFontTx/>
              <a:buChar char="-"/>
            </a:pPr>
            <a:r>
              <a:rPr lang="en-US" sz="1050" dirty="0"/>
              <a:t>Saves the current config</a:t>
            </a:r>
          </a:p>
          <a:p>
            <a:pPr marL="171450" indent="-171450">
              <a:buFontTx/>
              <a:buChar char="-"/>
            </a:pPr>
            <a:r>
              <a:rPr lang="en-US" sz="1050" dirty="0"/>
              <a:t>Applies new config</a:t>
            </a:r>
          </a:p>
          <a:p>
            <a:pPr marL="171450" indent="-171450">
              <a:buFontTx/>
              <a:buChar char="-"/>
            </a:pPr>
            <a:r>
              <a:rPr lang="en-US" sz="1050" dirty="0"/>
              <a:t>Validates the CNS was deployed</a:t>
            </a:r>
          </a:p>
          <a:p>
            <a:pPr marL="171450" indent="-171450">
              <a:buFontTx/>
              <a:buChar char="-"/>
            </a:pPr>
            <a:r>
              <a:rPr lang="en-US" sz="1050" dirty="0"/>
              <a:t>Backs-up the new config</a:t>
            </a:r>
          </a:p>
        </p:txBody>
      </p:sp>
      <p:sp>
        <p:nvSpPr>
          <p:cNvPr id="258" name="TextBox 257"/>
          <p:cNvSpPr txBox="1"/>
          <p:nvPr/>
        </p:nvSpPr>
        <p:spPr>
          <a:xfrm>
            <a:off x="3494406" y="6066327"/>
            <a:ext cx="4390602" cy="415498"/>
          </a:xfrm>
          <a:prstGeom prst="rect">
            <a:avLst/>
          </a:prstGeom>
          <a:solidFill>
            <a:schemeClr val="bg1"/>
          </a:solidFill>
        </p:spPr>
        <p:txBody>
          <a:bodyPr wrap="square" rtlCol="0">
            <a:spAutoFit/>
          </a:bodyPr>
          <a:lstStyle/>
          <a:p>
            <a:r>
              <a:rPr lang="en-US" sz="1050" dirty="0"/>
              <a:t>7)  ISR connects to Plug and Play Gateway using CNS and request its full config</a:t>
            </a:r>
          </a:p>
        </p:txBody>
      </p:sp>
      <p:cxnSp>
        <p:nvCxnSpPr>
          <p:cNvPr id="262" name="Straight Connector 261"/>
          <p:cNvCxnSpPr/>
          <p:nvPr/>
        </p:nvCxnSpPr>
        <p:spPr bwMode="auto">
          <a:xfrm rot="16200000" flipH="1">
            <a:off x="1114653" y="4599052"/>
            <a:ext cx="4030028" cy="26423"/>
          </a:xfrm>
          <a:prstGeom prst="line">
            <a:avLst/>
          </a:prstGeom>
          <a:solidFill>
            <a:schemeClr val="accent1"/>
          </a:solidFill>
          <a:ln w="12700" cap="flat" cmpd="sng" algn="ctr">
            <a:solidFill>
              <a:schemeClr val="tx2"/>
            </a:solidFill>
            <a:prstDash val="dash"/>
            <a:round/>
            <a:headEnd type="none" w="med" len="med"/>
            <a:tailEnd type="none" w="med" len="med"/>
          </a:ln>
          <a:effectLst/>
        </p:spPr>
      </p:cxnSp>
      <p:cxnSp>
        <p:nvCxnSpPr>
          <p:cNvPr id="264" name="Straight Connector 263"/>
          <p:cNvCxnSpPr/>
          <p:nvPr/>
        </p:nvCxnSpPr>
        <p:spPr bwMode="auto">
          <a:xfrm rot="5400000">
            <a:off x="3025006" y="4612036"/>
            <a:ext cx="4019552" cy="10927"/>
          </a:xfrm>
          <a:prstGeom prst="line">
            <a:avLst/>
          </a:prstGeom>
          <a:solidFill>
            <a:schemeClr val="accent1"/>
          </a:solidFill>
          <a:ln w="12700" cap="flat" cmpd="sng" algn="ctr">
            <a:solidFill>
              <a:schemeClr val="tx2"/>
            </a:solidFill>
            <a:prstDash val="dash"/>
            <a:round/>
            <a:headEnd type="none" w="med" len="med"/>
            <a:tailEnd type="none" w="med" len="med"/>
          </a:ln>
          <a:effectLst/>
        </p:spPr>
      </p:cxnSp>
      <p:cxnSp>
        <p:nvCxnSpPr>
          <p:cNvPr id="256" name="Straight Arrow Connector 255"/>
          <p:cNvCxnSpPr/>
          <p:nvPr/>
        </p:nvCxnSpPr>
        <p:spPr bwMode="auto">
          <a:xfrm>
            <a:off x="3140221" y="6337989"/>
            <a:ext cx="1889099" cy="1588"/>
          </a:xfrm>
          <a:prstGeom prst="straightConnector1">
            <a:avLst/>
          </a:prstGeom>
          <a:ln w="12700">
            <a:headEnd type="none" w="med" len="med"/>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78424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0" grpId="0" animBg="1"/>
      <p:bldP spid="73" grpId="0" animBg="1"/>
      <p:bldP spid="237" grpId="0" animBg="1"/>
      <p:bldP spid="111" grpId="0" animBg="1"/>
      <p:bldP spid="57" grpId="0" animBg="1"/>
      <p:bldP spid="2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Plug and Play iPhone App</a:t>
            </a:r>
            <a:endParaRPr lang="en-US" dirty="0"/>
          </a:p>
        </p:txBody>
      </p:sp>
      <p:sp>
        <p:nvSpPr>
          <p:cNvPr id="13" name="Rounded Rectangle 12"/>
          <p:cNvSpPr/>
          <p:nvPr/>
        </p:nvSpPr>
        <p:spPr>
          <a:xfrm>
            <a:off x="8674790" y="21104"/>
            <a:ext cx="469210" cy="527539"/>
          </a:xfrm>
          <a:prstGeom prst="roundRect">
            <a:avLst/>
          </a:prstGeom>
          <a:solidFill>
            <a:schemeClr val="tx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3</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167" y="2524314"/>
            <a:ext cx="993416" cy="23504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7234" y="1508731"/>
            <a:ext cx="994303" cy="23525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212" y="1508729"/>
            <a:ext cx="993415" cy="23504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4145" y="1508729"/>
            <a:ext cx="993416" cy="235047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0168" y="1508729"/>
            <a:ext cx="993416" cy="235047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1212" y="3975115"/>
            <a:ext cx="993415" cy="235047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0168" y="3975115"/>
            <a:ext cx="993416" cy="2350473"/>
          </a:xfrm>
          <a:prstGeom prst="rect">
            <a:avLst/>
          </a:prstGeom>
        </p:spPr>
      </p:pic>
      <p:sp>
        <p:nvSpPr>
          <p:cNvPr id="19" name="TextBox 18"/>
          <p:cNvSpPr txBox="1"/>
          <p:nvPr/>
        </p:nvSpPr>
        <p:spPr>
          <a:xfrm>
            <a:off x="5476290" y="5457602"/>
            <a:ext cx="1396709" cy="769441"/>
          </a:xfrm>
          <a:prstGeom prst="rect">
            <a:avLst/>
          </a:prstGeom>
          <a:noFill/>
        </p:spPr>
        <p:txBody>
          <a:bodyPr wrap="square" rtlCol="0">
            <a:spAutoFit/>
          </a:bodyPr>
          <a:lstStyle/>
          <a:p>
            <a:r>
              <a:rPr lang="en-US" sz="1100" dirty="0">
                <a:solidFill>
                  <a:schemeClr val="bg1">
                    <a:lumMod val="50000"/>
                  </a:schemeClr>
                </a:solidFill>
              </a:rPr>
              <a:t>Server Setting of the</a:t>
            </a:r>
            <a:br>
              <a:rPr lang="en-US" sz="1100" dirty="0">
                <a:solidFill>
                  <a:schemeClr val="bg1">
                    <a:lumMod val="50000"/>
                  </a:schemeClr>
                </a:solidFill>
              </a:rPr>
            </a:br>
            <a:r>
              <a:rPr lang="en-US" sz="1100" dirty="0">
                <a:solidFill>
                  <a:schemeClr val="bg1">
                    <a:lumMod val="50000"/>
                  </a:schemeClr>
                </a:solidFill>
              </a:rPr>
              <a:t>Plug and Play Gateway</a:t>
            </a:r>
          </a:p>
        </p:txBody>
      </p:sp>
      <p:cxnSp>
        <p:nvCxnSpPr>
          <p:cNvPr id="21" name="Straight Arrow Connector 20"/>
          <p:cNvCxnSpPr/>
          <p:nvPr/>
        </p:nvCxnSpPr>
        <p:spPr>
          <a:xfrm flipV="1">
            <a:off x="6356736" y="5331600"/>
            <a:ext cx="262400" cy="180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6" idx="3"/>
            <a:endCxn id="7" idx="2"/>
          </p:cNvCxnSpPr>
          <p:nvPr/>
        </p:nvCxnSpPr>
        <p:spPr>
          <a:xfrm flipV="1">
            <a:off x="4024628" y="3859201"/>
            <a:ext cx="1936226" cy="129114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3"/>
            <a:endCxn id="3" idx="1"/>
          </p:cNvCxnSpPr>
          <p:nvPr/>
        </p:nvCxnSpPr>
        <p:spPr>
          <a:xfrm>
            <a:off x="4024627" y="2683965"/>
            <a:ext cx="222608" cy="10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 idx="3"/>
            <a:endCxn id="7" idx="1"/>
          </p:cNvCxnSpPr>
          <p:nvPr/>
        </p:nvCxnSpPr>
        <p:spPr>
          <a:xfrm flipV="1">
            <a:off x="5241538" y="2683965"/>
            <a:ext cx="222608" cy="10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3"/>
            <a:endCxn id="14" idx="1"/>
          </p:cNvCxnSpPr>
          <p:nvPr/>
        </p:nvCxnSpPr>
        <p:spPr>
          <a:xfrm>
            <a:off x="6457561" y="2683965"/>
            <a:ext cx="22260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 idx="3"/>
            <a:endCxn id="6" idx="1"/>
          </p:cNvCxnSpPr>
          <p:nvPr/>
        </p:nvCxnSpPr>
        <p:spPr>
          <a:xfrm flipV="1">
            <a:off x="1538584" y="2683966"/>
            <a:ext cx="1492628" cy="1015585"/>
          </a:xfrm>
          <a:prstGeom prst="bentConnector3">
            <a:avLst>
              <a:gd name="adj1" fmla="val 6436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 idx="3"/>
            <a:endCxn id="16" idx="1"/>
          </p:cNvCxnSpPr>
          <p:nvPr/>
        </p:nvCxnSpPr>
        <p:spPr>
          <a:xfrm>
            <a:off x="1538584" y="3699550"/>
            <a:ext cx="1492628" cy="1450800"/>
          </a:xfrm>
          <a:prstGeom prst="bentConnector3">
            <a:avLst>
              <a:gd name="adj1" fmla="val 6436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88139" y="1681528"/>
            <a:ext cx="2019970" cy="815608"/>
          </a:xfrm>
          <a:prstGeom prst="rect">
            <a:avLst/>
          </a:prstGeom>
          <a:noFill/>
        </p:spPr>
        <p:txBody>
          <a:bodyPr wrap="square" rtlCol="0">
            <a:spAutoFit/>
          </a:bodyPr>
          <a:lstStyle/>
          <a:p>
            <a:r>
              <a:rPr lang="en-US" sz="1400" b="1" dirty="0">
                <a:solidFill>
                  <a:schemeClr val="accent2"/>
                </a:solidFill>
              </a:rPr>
              <a:t>Option 1</a:t>
            </a:r>
          </a:p>
          <a:p>
            <a:r>
              <a:rPr lang="en-US" sz="1100" dirty="0">
                <a:solidFill>
                  <a:schemeClr val="bg1">
                    <a:lumMod val="50000"/>
                  </a:schemeClr>
                </a:solidFill>
              </a:rPr>
              <a:t>Pre-specified the trusted list of Device Serial Number in Prime Infrastructure</a:t>
            </a:r>
          </a:p>
        </p:txBody>
      </p:sp>
      <p:sp>
        <p:nvSpPr>
          <p:cNvPr id="42" name="TextBox 41"/>
          <p:cNvSpPr txBox="1"/>
          <p:nvPr/>
        </p:nvSpPr>
        <p:spPr>
          <a:xfrm>
            <a:off x="475081" y="4953755"/>
            <a:ext cx="2281742" cy="1277273"/>
          </a:xfrm>
          <a:prstGeom prst="rect">
            <a:avLst/>
          </a:prstGeom>
          <a:noFill/>
        </p:spPr>
        <p:txBody>
          <a:bodyPr wrap="square" rtlCol="0">
            <a:spAutoFit/>
          </a:bodyPr>
          <a:lstStyle/>
          <a:p>
            <a:r>
              <a:rPr lang="en-US" sz="1400" b="1" dirty="0">
                <a:solidFill>
                  <a:schemeClr val="tx2"/>
                </a:solidFill>
              </a:rPr>
              <a:t>Option 2</a:t>
            </a:r>
          </a:p>
          <a:p>
            <a:pPr marL="228600" indent="-228600">
              <a:buFont typeface="+mj-lt"/>
              <a:buAutoNum type="arabicParenR"/>
            </a:pPr>
            <a:r>
              <a:rPr lang="en-US" sz="1050" dirty="0">
                <a:solidFill>
                  <a:schemeClr val="bg1">
                    <a:lumMod val="50000"/>
                  </a:schemeClr>
                </a:solidFill>
              </a:rPr>
              <a:t>User is prompted for PIN for that location/device site</a:t>
            </a:r>
          </a:p>
          <a:p>
            <a:pPr marL="228600" indent="-228600">
              <a:buFont typeface="+mj-lt"/>
              <a:buAutoNum type="arabicParenR"/>
            </a:pPr>
            <a:r>
              <a:rPr lang="en-US" sz="1050" dirty="0">
                <a:solidFill>
                  <a:schemeClr val="bg1">
                    <a:lumMod val="50000"/>
                  </a:schemeClr>
                </a:solidFill>
              </a:rPr>
              <a:t>PnP App reads the Device Serial Number through the console cable and registers it in Prime Infrastructure via 3G</a:t>
            </a:r>
          </a:p>
        </p:txBody>
      </p:sp>
    </p:spTree>
    <p:extLst>
      <p:ext uri="{BB962C8B-B14F-4D97-AF65-F5344CB8AC3E}">
        <p14:creationId xmlns:p14="http://schemas.microsoft.com/office/powerpoint/2010/main" val="844263367"/>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723901" y="1761067"/>
            <a:ext cx="3725863" cy="4362451"/>
          </a:xfrm>
          <a:prstGeom prst="roundRect">
            <a:avLst>
              <a:gd name="adj" fmla="val 8242"/>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7" name="Rounded Rectangle 6"/>
          <p:cNvSpPr/>
          <p:nvPr/>
        </p:nvSpPr>
        <p:spPr bwMode="auto">
          <a:xfrm>
            <a:off x="4724401" y="1761067"/>
            <a:ext cx="3725863" cy="4362451"/>
          </a:xfrm>
          <a:prstGeom prst="roundRect">
            <a:avLst>
              <a:gd name="adj" fmla="val 8242"/>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514350"/>
            <a:endParaRPr lang="en-US" sz="1400" dirty="0" err="1" smtClean="0">
              <a:solidFill>
                <a:schemeClr val="bg1"/>
              </a:solidFill>
              <a:ea typeface="Arial" pitchFamily="-107" charset="0"/>
              <a:cs typeface="Arial" pitchFamily="-107" charset="0"/>
              <a:sym typeface="Arial" pitchFamily="-107" charset="0"/>
            </a:endParaRPr>
          </a:p>
        </p:txBody>
      </p:sp>
      <p:sp>
        <p:nvSpPr>
          <p:cNvPr id="2" name="Title 1"/>
          <p:cNvSpPr>
            <a:spLocks noGrp="1"/>
          </p:cNvSpPr>
          <p:nvPr>
            <p:ph type="title"/>
          </p:nvPr>
        </p:nvSpPr>
        <p:spPr/>
        <p:txBody>
          <a:bodyPr/>
          <a:lstStyle/>
          <a:p>
            <a:r>
              <a:rPr lang="en-US" dirty="0" smtClean="0"/>
              <a:t>Summary of Plug and Play</a:t>
            </a:r>
            <a:endParaRPr lang="en-US" dirty="0"/>
          </a:p>
        </p:txBody>
      </p:sp>
      <p:sp>
        <p:nvSpPr>
          <p:cNvPr id="4" name="Text Placeholder 3"/>
          <p:cNvSpPr>
            <a:spLocks noGrp="1"/>
          </p:cNvSpPr>
          <p:nvPr>
            <p:ph type="body" sz="quarter" idx="10"/>
          </p:nvPr>
        </p:nvSpPr>
        <p:spPr/>
        <p:txBody>
          <a:bodyPr/>
          <a:lstStyle/>
          <a:p>
            <a:r>
              <a:rPr lang="en-US" smtClean="0"/>
              <a:t>Technology Review</a:t>
            </a:r>
            <a:endParaRPr lang="en-US" dirty="0"/>
          </a:p>
        </p:txBody>
      </p:sp>
      <p:sp>
        <p:nvSpPr>
          <p:cNvPr id="5" name="Slide Number Placeholder 4"/>
          <p:cNvSpPr>
            <a:spLocks noGrp="1"/>
          </p:cNvSpPr>
          <p:nvPr>
            <p:ph type="sldNum" sz="quarter" idx="4294967295"/>
          </p:nvPr>
        </p:nvSpPr>
        <p:spPr>
          <a:xfrm>
            <a:off x="8777288" y="6605588"/>
            <a:ext cx="366712" cy="252412"/>
          </a:xfrm>
          <a:prstGeom prst="rect">
            <a:avLst/>
          </a:prstGeom>
        </p:spPr>
        <p:txBody>
          <a:bodyPr/>
          <a:lstStyle/>
          <a:p>
            <a:fld id="{2F5CCB13-0A32-4557-88E9-079F0C330695}" type="slidenum">
              <a:rPr lang="en-US" smtClean="0"/>
              <a:pPr/>
              <a:t>14</a:t>
            </a:fld>
            <a:endParaRPr lang="en-US" dirty="0"/>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3462324010"/>
              </p:ext>
            </p:extLst>
          </p:nvPr>
        </p:nvGraphicFramePr>
        <p:xfrm>
          <a:off x="1178560" y="1722120"/>
          <a:ext cx="7062788"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89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Same Side Corner Rectangle 25"/>
          <p:cNvSpPr/>
          <p:nvPr/>
        </p:nvSpPr>
        <p:spPr>
          <a:xfrm rot="16200000" flipH="1">
            <a:off x="3716501" y="17307"/>
            <a:ext cx="3881120" cy="6284911"/>
          </a:xfrm>
          <a:prstGeom prst="round2SameRect">
            <a:avLst>
              <a:gd name="adj1" fmla="val 9415"/>
              <a:gd name="adj2" fmla="val 0"/>
            </a:avLst>
          </a:prstGeom>
          <a:gradFill>
            <a:gsLst>
              <a:gs pos="0">
                <a:schemeClr val="tx1">
                  <a:lumMod val="20000"/>
                  <a:lumOff val="80000"/>
                </a:schemeClr>
              </a:gs>
              <a:gs pos="100000">
                <a:schemeClr val="tx1">
                  <a:lumMod val="60000"/>
                  <a:lumOff val="40000"/>
                  <a:alpha val="0"/>
                </a:schemeClr>
              </a:gs>
            </a:gsLst>
            <a:lin ang="5400000" scaled="0"/>
          </a:gradFill>
          <a:ln>
            <a:gradFill>
              <a:gsLst>
                <a:gs pos="0">
                  <a:schemeClr val="accent3">
                    <a:lumMod val="5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 name="Title 11"/>
          <p:cNvSpPr>
            <a:spLocks noGrp="1"/>
          </p:cNvSpPr>
          <p:nvPr>
            <p:ph type="title"/>
          </p:nvPr>
        </p:nvSpPr>
        <p:spPr>
          <a:xfrm>
            <a:off x="229702" y="310295"/>
            <a:ext cx="8588861" cy="838200"/>
          </a:xfrm>
        </p:spPr>
        <p:txBody>
          <a:bodyPr/>
          <a:lstStyle/>
          <a:p>
            <a:r>
              <a:rPr dirty="0" smtClean="0"/>
              <a:t>Why </a:t>
            </a:r>
            <a:r>
              <a:rPr lang="en-US" dirty="0" smtClean="0"/>
              <a:t>Prime Infrastructure</a:t>
            </a:r>
            <a:r>
              <a:rPr dirty="0" smtClean="0"/>
              <a:t>?</a:t>
            </a:r>
            <a:br>
              <a:rPr dirty="0" smtClean="0"/>
            </a:br>
            <a:r>
              <a:rPr lang="en-US" sz="2400" dirty="0" smtClean="0"/>
              <a:t>The Cisco Advantage</a:t>
            </a:r>
            <a:endParaRPr lang="en-US" dirty="0"/>
          </a:p>
        </p:txBody>
      </p:sp>
      <p:sp>
        <p:nvSpPr>
          <p:cNvPr id="13" name="Isosceles Triangle 12"/>
          <p:cNvSpPr/>
          <p:nvPr/>
        </p:nvSpPr>
        <p:spPr>
          <a:xfrm>
            <a:off x="1746250" y="4984750"/>
            <a:ext cx="274320" cy="152400"/>
          </a:xfrm>
          <a:prstGeom prst="triangl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ound Same Side Corner Rectangle 13"/>
          <p:cNvSpPr/>
          <p:nvPr/>
        </p:nvSpPr>
        <p:spPr>
          <a:xfrm>
            <a:off x="347663" y="5092700"/>
            <a:ext cx="8451850" cy="1282700"/>
          </a:xfrm>
          <a:prstGeom prst="round2SameRect">
            <a:avLst>
              <a:gd name="adj1" fmla="val 10134"/>
              <a:gd name="adj2" fmla="val 0"/>
            </a:avLst>
          </a:prstGeom>
          <a:gradFill>
            <a:gsLst>
              <a:gs pos="0">
                <a:schemeClr val="accent4"/>
              </a:gs>
              <a:gs pos="100000">
                <a:schemeClr val="tx2"/>
              </a:gs>
            </a:gsLst>
            <a:lin ang="5400000" scaled="0"/>
          </a:gradFill>
          <a:ln w="19050">
            <a:gradFill>
              <a:gsLst>
                <a:gs pos="0">
                  <a:schemeClr val="tx2"/>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lgn="ctr">
              <a:spcBef>
                <a:spcPts val="600"/>
              </a:spcBef>
            </a:pPr>
            <a:r>
              <a:rPr lang="en-US" dirty="0" smtClean="0">
                <a:solidFill>
                  <a:srgbClr val="FFFFFF"/>
                </a:solidFill>
                <a:effectLst>
                  <a:outerShdw blurRad="38100" dist="38100" dir="2700000" algn="tl">
                    <a:srgbClr val="000000">
                      <a:alpha val="43137"/>
                    </a:srgbClr>
                  </a:outerShdw>
                </a:effectLst>
              </a:rPr>
              <a:t>Achieving </a:t>
            </a:r>
            <a:r>
              <a:rPr lang="en-US" dirty="0">
                <a:solidFill>
                  <a:srgbClr val="FFFFFF"/>
                </a:solidFill>
                <a:effectLst>
                  <a:outerShdw blurRad="38100" dist="38100" dir="2700000" algn="tl">
                    <a:srgbClr val="000000">
                      <a:alpha val="43137"/>
                    </a:srgbClr>
                  </a:outerShdw>
                </a:effectLst>
              </a:rPr>
              <a:t>unparalleled time-to-value </a:t>
            </a:r>
            <a:r>
              <a:rPr lang="en-US" dirty="0" smtClean="0">
                <a:solidFill>
                  <a:srgbClr val="FFFFFF"/>
                </a:solidFill>
                <a:effectLst>
                  <a:outerShdw blurRad="38100" dist="38100" dir="2700000" algn="tl">
                    <a:srgbClr val="000000">
                      <a:alpha val="43137"/>
                    </a:srgbClr>
                  </a:outerShdw>
                </a:effectLst>
              </a:rPr>
              <a:t>for Cisco </a:t>
            </a:r>
            <a:r>
              <a:rPr lang="en-US" dirty="0">
                <a:solidFill>
                  <a:srgbClr val="FFFFFF"/>
                </a:solidFill>
                <a:effectLst>
                  <a:outerShdw blurRad="38100" dist="38100" dir="2700000" algn="tl">
                    <a:srgbClr val="000000">
                      <a:alpha val="43137"/>
                    </a:srgbClr>
                  </a:outerShdw>
                </a:effectLst>
              </a:rPr>
              <a:t/>
            </a:r>
            <a:br>
              <a:rPr lang="en-US" dirty="0">
                <a:solidFill>
                  <a:srgbClr val="FFFFFF"/>
                </a:solidFill>
                <a:effectLst>
                  <a:outerShdw blurRad="38100" dist="38100" dir="2700000" algn="tl">
                    <a:srgbClr val="000000">
                      <a:alpha val="43137"/>
                    </a:srgbClr>
                  </a:outerShdw>
                </a:effectLst>
              </a:rPr>
            </a:br>
            <a:r>
              <a:rPr lang="en-US" dirty="0" smtClean="0">
                <a:solidFill>
                  <a:srgbClr val="FFFFFF"/>
                </a:solidFill>
                <a:effectLst>
                  <a:outerShdw blurRad="38100" dist="38100" dir="2700000" algn="tl">
                    <a:srgbClr val="000000">
                      <a:alpha val="43137"/>
                    </a:srgbClr>
                  </a:outerShdw>
                </a:effectLst>
              </a:rPr>
              <a:t>equipment </a:t>
            </a:r>
            <a:r>
              <a:rPr lang="en-US" dirty="0">
                <a:solidFill>
                  <a:srgbClr val="FFFFFF"/>
                </a:solidFill>
                <a:effectLst>
                  <a:outerShdw blurRad="38100" dist="38100" dir="2700000" algn="tl">
                    <a:srgbClr val="000000">
                      <a:alpha val="43137"/>
                    </a:srgbClr>
                  </a:outerShdw>
                </a:effectLst>
              </a:rPr>
              <a:t>and technologies</a:t>
            </a:r>
          </a:p>
        </p:txBody>
      </p:sp>
      <p:sp>
        <p:nvSpPr>
          <p:cNvPr id="16" name="Round Same Side Corner Rectangle 15"/>
          <p:cNvSpPr/>
          <p:nvPr/>
        </p:nvSpPr>
        <p:spPr>
          <a:xfrm flipV="1">
            <a:off x="508000" y="4984750"/>
            <a:ext cx="1371600" cy="1282700"/>
          </a:xfrm>
          <a:prstGeom prst="round2SameRect">
            <a:avLst>
              <a:gd name="adj1" fmla="val 8527"/>
              <a:gd name="adj2" fmla="val 0"/>
            </a:avLst>
          </a:prstGeom>
          <a:gradFill>
            <a:gsLst>
              <a:gs pos="0">
                <a:schemeClr val="accent4">
                  <a:lumMod val="50000"/>
                </a:schemeClr>
              </a:gs>
              <a:gs pos="100000">
                <a:schemeClr val="tx2"/>
              </a:gs>
            </a:gsLst>
            <a:lin ang="5400000" scaled="0"/>
          </a:gradFill>
          <a:ln>
            <a:noFill/>
          </a:ln>
          <a:effectLst>
            <a:outerShdw blurRad="50800" dist="50800" dir="5400000" algn="t"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rteligic\Desktop\LMS4.2\Picture03.png"/>
          <p:cNvPicPr>
            <a:picLocks noChangeAspect="1" noChangeArrowheads="1"/>
          </p:cNvPicPr>
          <p:nvPr/>
        </p:nvPicPr>
        <p:blipFill>
          <a:blip r:embed="rId3" cstate="print"/>
          <a:stretch>
            <a:fillRect/>
          </a:stretch>
        </p:blipFill>
        <p:spPr bwMode="auto">
          <a:xfrm>
            <a:off x="547688" y="5021726"/>
            <a:ext cx="1285874" cy="1194461"/>
          </a:xfrm>
          <a:prstGeom prst="rect">
            <a:avLst/>
          </a:prstGeom>
          <a:noFill/>
        </p:spPr>
      </p:pic>
      <p:sp>
        <p:nvSpPr>
          <p:cNvPr id="18" name="Rectangle 17"/>
          <p:cNvSpPr/>
          <p:nvPr/>
        </p:nvSpPr>
        <p:spPr>
          <a:xfrm>
            <a:off x="2641601" y="1288055"/>
            <a:ext cx="6012542" cy="3702809"/>
          </a:xfrm>
          <a:prstGeom prst="rect">
            <a:avLst/>
          </a:prstGeom>
        </p:spPr>
        <p:txBody>
          <a:bodyPr wrap="square">
            <a:spAutoFit/>
          </a:bodyPr>
          <a:lstStyle/>
          <a:p>
            <a:pPr marL="228600" indent="-228600">
              <a:lnSpc>
                <a:spcPct val="95000"/>
              </a:lnSpc>
              <a:spcBef>
                <a:spcPts val="600"/>
              </a:spcBef>
              <a:buClr>
                <a:schemeClr val="tx2"/>
              </a:buClr>
              <a:buSzPct val="90000"/>
              <a:buFont typeface="Arial" pitchFamily="34" charset="0"/>
              <a:buChar char="•"/>
            </a:pPr>
            <a:r>
              <a:rPr lang="en-US" sz="1400" dirty="0">
                <a:latin typeface="+mj-lt"/>
              </a:rPr>
              <a:t>Single pane of glass for management of wired and wireless networks </a:t>
            </a:r>
          </a:p>
          <a:p>
            <a:pPr marL="228600" indent="-228600">
              <a:lnSpc>
                <a:spcPct val="95000"/>
              </a:lnSpc>
              <a:spcBef>
                <a:spcPts val="600"/>
              </a:spcBef>
              <a:buClr>
                <a:schemeClr val="tx2"/>
              </a:buClr>
              <a:buSzPct val="90000"/>
              <a:buFont typeface="Arial" pitchFamily="34" charset="0"/>
              <a:buChar char="•"/>
            </a:pPr>
            <a:r>
              <a:rPr lang="en-US" sz="1400" dirty="0">
                <a:latin typeface="+mj-lt"/>
              </a:rPr>
              <a:t>Out-of-the-box templates to deploy advanced features and instrumentations in Cisco IOS devices</a:t>
            </a:r>
          </a:p>
          <a:p>
            <a:pPr marL="228600" indent="-228600">
              <a:lnSpc>
                <a:spcPct val="95000"/>
              </a:lnSpc>
              <a:spcBef>
                <a:spcPts val="600"/>
              </a:spcBef>
              <a:buClr>
                <a:schemeClr val="tx2"/>
              </a:buClr>
              <a:buSzPct val="90000"/>
              <a:buFont typeface="Arial" pitchFamily="34" charset="0"/>
              <a:buChar char="•"/>
            </a:pPr>
            <a:r>
              <a:rPr lang="en-US" sz="1400" dirty="0">
                <a:latin typeface="+mj-lt"/>
              </a:rPr>
              <a:t>Out-of-the-box integration with MSE and ISE provides location, profile and other information needed for user access troubleshooting</a:t>
            </a:r>
          </a:p>
          <a:p>
            <a:pPr marL="228600" indent="-228600">
              <a:lnSpc>
                <a:spcPct val="95000"/>
              </a:lnSpc>
              <a:spcBef>
                <a:spcPts val="600"/>
              </a:spcBef>
              <a:buClr>
                <a:schemeClr val="tx2"/>
              </a:buClr>
              <a:buSzPct val="90000"/>
              <a:buFont typeface="Arial" pitchFamily="34" charset="0"/>
              <a:buChar char="•"/>
            </a:pPr>
            <a:r>
              <a:rPr lang="en-US" sz="1400" dirty="0">
                <a:latin typeface="+mj-lt"/>
              </a:rPr>
              <a:t>Plug &amp; Play significantly simplifies the staging and deployment of new routers and switches</a:t>
            </a:r>
          </a:p>
          <a:p>
            <a:pPr marL="228600" indent="-228600">
              <a:lnSpc>
                <a:spcPct val="95000"/>
              </a:lnSpc>
              <a:spcBef>
                <a:spcPts val="600"/>
              </a:spcBef>
              <a:buClr>
                <a:schemeClr val="tx2"/>
              </a:buClr>
              <a:buSzPct val="90000"/>
              <a:buFont typeface="Arial" pitchFamily="34" charset="0"/>
              <a:buChar char="•"/>
            </a:pPr>
            <a:r>
              <a:rPr lang="en-US" sz="1400" dirty="0">
                <a:latin typeface="+mj-lt"/>
              </a:rPr>
              <a:t>AVC embedded in Cisco devices provide the instrumentation to quickly visualize &amp; troubleshoot application experience </a:t>
            </a:r>
          </a:p>
          <a:p>
            <a:pPr marL="228600" indent="-228600">
              <a:lnSpc>
                <a:spcPct val="95000"/>
              </a:lnSpc>
              <a:spcBef>
                <a:spcPts val="600"/>
              </a:spcBef>
              <a:buClr>
                <a:schemeClr val="tx2"/>
              </a:buClr>
              <a:buSzPct val="90000"/>
              <a:buFont typeface="Arial" pitchFamily="34" charset="0"/>
              <a:buChar char="•"/>
            </a:pPr>
            <a:r>
              <a:rPr lang="en-US" sz="1400" dirty="0">
                <a:latin typeface="+mj-lt"/>
              </a:rPr>
              <a:t>Cisco Prime Infrastructure supports new devices, OS and modules the day they are released by Cisco</a:t>
            </a:r>
          </a:p>
          <a:p>
            <a:pPr marL="228600" indent="-228600">
              <a:lnSpc>
                <a:spcPct val="95000"/>
              </a:lnSpc>
              <a:spcBef>
                <a:spcPts val="600"/>
              </a:spcBef>
              <a:buClr>
                <a:schemeClr val="tx2"/>
              </a:buClr>
              <a:buSzPct val="90000"/>
              <a:buFont typeface="Arial" pitchFamily="34" charset="0"/>
              <a:buChar char="•"/>
            </a:pPr>
            <a:r>
              <a:rPr lang="en-US" sz="1400" dirty="0">
                <a:latin typeface="+mj-lt"/>
              </a:rPr>
              <a:t>Unique reports show devices impacted by security advisories and End-of-Sale/End-of-Life notifications</a:t>
            </a:r>
          </a:p>
          <a:p>
            <a:pPr marL="228600" indent="-228600">
              <a:lnSpc>
                <a:spcPct val="95000"/>
              </a:lnSpc>
              <a:spcBef>
                <a:spcPts val="600"/>
              </a:spcBef>
              <a:buClr>
                <a:schemeClr val="tx2"/>
              </a:buClr>
              <a:buSzPct val="90000"/>
              <a:buFont typeface="Arial" pitchFamily="34" charset="0"/>
              <a:buChar char="•"/>
            </a:pPr>
            <a:r>
              <a:rPr lang="en-US" sz="1400" dirty="0">
                <a:latin typeface="+mj-lt"/>
              </a:rPr>
              <a:t>Application Program Interfaces (APIs) allow easy integration with existing OSS</a:t>
            </a:r>
          </a:p>
        </p:txBody>
      </p:sp>
      <p:grpSp>
        <p:nvGrpSpPr>
          <p:cNvPr id="28" name="Group 27"/>
          <p:cNvGrpSpPr/>
          <p:nvPr/>
        </p:nvGrpSpPr>
        <p:grpSpPr>
          <a:xfrm>
            <a:off x="76200" y="2603500"/>
            <a:ext cx="1231900" cy="1079500"/>
            <a:chOff x="76200" y="2603500"/>
            <a:chExt cx="1231900" cy="1079500"/>
          </a:xfrm>
        </p:grpSpPr>
        <p:sp>
          <p:nvSpPr>
            <p:cNvPr id="24" name="Round Same Side Corner Rectangle 23"/>
            <p:cNvSpPr/>
            <p:nvPr/>
          </p:nvSpPr>
          <p:spPr>
            <a:xfrm rot="5400000">
              <a:off x="152400" y="2527300"/>
              <a:ext cx="1079500" cy="1231900"/>
            </a:xfrm>
            <a:prstGeom prst="round2SameRect">
              <a:avLst/>
            </a:prstGeom>
            <a:gradFill>
              <a:gsLst>
                <a:gs pos="0">
                  <a:schemeClr val="accent2"/>
                </a:gs>
                <a:gs pos="100000">
                  <a:schemeClr val="tx1">
                    <a:lumMod val="60000"/>
                    <a:lumOff val="40000"/>
                  </a:schemeClr>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5" name="Rectangle 24"/>
            <p:cNvSpPr/>
            <p:nvPr/>
          </p:nvSpPr>
          <p:spPr>
            <a:xfrm>
              <a:off x="234239" y="2820085"/>
              <a:ext cx="915823" cy="646331"/>
            </a:xfrm>
            <a:prstGeom prst="rect">
              <a:avLst/>
            </a:prstGeom>
          </p:spPr>
          <p:txBody>
            <a:bodyPr wrap="none">
              <a:spAutoFit/>
            </a:bodyPr>
            <a:lstStyle/>
            <a:p>
              <a:pPr algn="ctr"/>
              <a:r>
                <a:rPr lang="en-US" dirty="0" smtClean="0">
                  <a:solidFill>
                    <a:schemeClr val="bg1"/>
                  </a:solidFill>
                  <a:effectLst>
                    <a:outerShdw blurRad="38100" dist="38100" dir="2700000" algn="tl">
                      <a:srgbClr val="000000">
                        <a:alpha val="43137"/>
                      </a:srgbClr>
                    </a:outerShdw>
                  </a:effectLst>
                </a:rPr>
                <a:t>Why</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Prime?</a:t>
              </a:r>
              <a:endParaRPr lang="en-US" dirty="0">
                <a:solidFill>
                  <a:schemeClr val="bg1"/>
                </a:solidFill>
                <a:effectLst>
                  <a:outerShdw blurRad="38100" dist="38100" dir="2700000" algn="tl">
                    <a:srgbClr val="000000">
                      <a:alpha val="43137"/>
                    </a:srgbClr>
                  </a:outerShdw>
                </a:effectLst>
              </a:endParaRPr>
            </a:p>
          </p:txBody>
        </p:sp>
      </p:grpSp>
      <p:sp>
        <p:nvSpPr>
          <p:cNvPr id="27" name="Freeform 26"/>
          <p:cNvSpPr/>
          <p:nvPr/>
        </p:nvSpPr>
        <p:spPr>
          <a:xfrm rot="16200000">
            <a:off x="473075" y="2593975"/>
            <a:ext cx="2857500" cy="1200150"/>
          </a:xfrm>
          <a:custGeom>
            <a:avLst/>
            <a:gdLst>
              <a:gd name="connsiteX0" fmla="*/ 0 w 2857500"/>
              <a:gd name="connsiteY0" fmla="*/ 1200150 h 1200150"/>
              <a:gd name="connsiteX1" fmla="*/ 1192745 w 2857500"/>
              <a:gd name="connsiteY1" fmla="*/ 0 h 1200150"/>
              <a:gd name="connsiteX2" fmla="*/ 1664755 w 2857500"/>
              <a:gd name="connsiteY2" fmla="*/ 0 h 1200150"/>
              <a:gd name="connsiteX3" fmla="*/ 2857500 w 2857500"/>
              <a:gd name="connsiteY3" fmla="*/ 1200150 h 1200150"/>
              <a:gd name="connsiteX4" fmla="*/ 0 w 2857500"/>
              <a:gd name="connsiteY4" fmla="*/ 1200150 h 1200150"/>
              <a:gd name="connsiteX0" fmla="*/ 0 w 2857500"/>
              <a:gd name="connsiteY0" fmla="*/ 1200150 h 1200150"/>
              <a:gd name="connsiteX1" fmla="*/ 1192745 w 2857500"/>
              <a:gd name="connsiteY1" fmla="*/ 0 h 1200150"/>
              <a:gd name="connsiteX2" fmla="*/ 1664755 w 2857500"/>
              <a:gd name="connsiteY2" fmla="*/ 0 h 1200150"/>
              <a:gd name="connsiteX3" fmla="*/ 2857500 w 2857500"/>
              <a:gd name="connsiteY3" fmla="*/ 1200150 h 1200150"/>
              <a:gd name="connsiteX4" fmla="*/ 0 w 2857500"/>
              <a:gd name="connsiteY4" fmla="*/ 1200150 h 1200150"/>
              <a:gd name="connsiteX0" fmla="*/ 0 w 2857500"/>
              <a:gd name="connsiteY0" fmla="*/ 1200150 h 1200150"/>
              <a:gd name="connsiteX1" fmla="*/ 1192745 w 2857500"/>
              <a:gd name="connsiteY1" fmla="*/ 0 h 1200150"/>
              <a:gd name="connsiteX2" fmla="*/ 1664755 w 2857500"/>
              <a:gd name="connsiteY2" fmla="*/ 0 h 1200150"/>
              <a:gd name="connsiteX3" fmla="*/ 2857500 w 2857500"/>
              <a:gd name="connsiteY3" fmla="*/ 1200150 h 1200150"/>
              <a:gd name="connsiteX4" fmla="*/ 0 w 2857500"/>
              <a:gd name="connsiteY4" fmla="*/ 1200150 h 1200150"/>
              <a:gd name="connsiteX0" fmla="*/ 0 w 2857500"/>
              <a:gd name="connsiteY0" fmla="*/ 1200150 h 1200150"/>
              <a:gd name="connsiteX1" fmla="*/ 1192745 w 2857500"/>
              <a:gd name="connsiteY1" fmla="*/ 0 h 1200150"/>
              <a:gd name="connsiteX2" fmla="*/ 1664755 w 2857500"/>
              <a:gd name="connsiteY2" fmla="*/ 0 h 1200150"/>
              <a:gd name="connsiteX3" fmla="*/ 2857500 w 2857500"/>
              <a:gd name="connsiteY3" fmla="*/ 1200150 h 1200150"/>
              <a:gd name="connsiteX4" fmla="*/ 0 w 2857500"/>
              <a:gd name="connsiteY4" fmla="*/ 1200150 h 1200150"/>
              <a:gd name="connsiteX0" fmla="*/ 0 w 2857500"/>
              <a:gd name="connsiteY0" fmla="*/ 1200150 h 1200150"/>
              <a:gd name="connsiteX1" fmla="*/ 1192745 w 2857500"/>
              <a:gd name="connsiteY1" fmla="*/ 0 h 1200150"/>
              <a:gd name="connsiteX2" fmla="*/ 1664755 w 2857500"/>
              <a:gd name="connsiteY2" fmla="*/ 0 h 1200150"/>
              <a:gd name="connsiteX3" fmla="*/ 2857500 w 2857500"/>
              <a:gd name="connsiteY3" fmla="*/ 1200150 h 1200150"/>
              <a:gd name="connsiteX4" fmla="*/ 0 w 2857500"/>
              <a:gd name="connsiteY4" fmla="*/ 120015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1200150">
                <a:moveTo>
                  <a:pt x="0" y="1200150"/>
                </a:moveTo>
                <a:cubicBezTo>
                  <a:pt x="562682" y="939800"/>
                  <a:pt x="922163" y="527050"/>
                  <a:pt x="1192745" y="0"/>
                </a:cubicBezTo>
                <a:lnTo>
                  <a:pt x="1664755" y="0"/>
                </a:lnTo>
                <a:cubicBezTo>
                  <a:pt x="1948037" y="539750"/>
                  <a:pt x="2371018" y="876300"/>
                  <a:pt x="2857500" y="1200150"/>
                </a:cubicBezTo>
                <a:lnTo>
                  <a:pt x="0" y="1200150"/>
                </a:lnTo>
                <a:close/>
              </a:path>
            </a:pathLst>
          </a:custGeom>
          <a:gradFill>
            <a:gsLst>
              <a:gs pos="0">
                <a:schemeClr val="accent3">
                  <a:lumMod val="50000"/>
                  <a:alpha val="0"/>
                </a:schemeClr>
              </a:gs>
              <a:gs pos="50000">
                <a:schemeClr val="tx1">
                  <a:lumMod val="40000"/>
                  <a:lumOff val="6000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Tree>
    <p:extLst>
      <p:ext uri="{BB962C8B-B14F-4D97-AF65-F5344CB8AC3E}">
        <p14:creationId xmlns:p14="http://schemas.microsoft.com/office/powerpoint/2010/main" val="328518949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wipe(left)">
                                      <p:cBhvr>
                                        <p:cTn id="23" dur="500"/>
                                        <p:tgtEl>
                                          <p:spTgt spid="18">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wipe(left)">
                                      <p:cBhvr>
                                        <p:cTn id="27" dur="500"/>
                                        <p:tgtEl>
                                          <p:spTgt spid="18">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wipe(left)">
                                      <p:cBhvr>
                                        <p:cTn id="31" dur="500"/>
                                        <p:tgtEl>
                                          <p:spTgt spid="18">
                                            <p:txEl>
                                              <p:pRg st="3" end="3"/>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Effect transition="in" filter="wipe(left)">
                                      <p:cBhvr>
                                        <p:cTn id="35" dur="500"/>
                                        <p:tgtEl>
                                          <p:spTgt spid="18">
                                            <p:txEl>
                                              <p:pRg st="4" end="4"/>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8">
                                            <p:txEl>
                                              <p:pRg st="5" end="5"/>
                                            </p:txEl>
                                          </p:spTgt>
                                        </p:tgtEl>
                                        <p:attrNameLst>
                                          <p:attrName>style.visibility</p:attrName>
                                        </p:attrNameLst>
                                      </p:cBhvr>
                                      <p:to>
                                        <p:strVal val="visible"/>
                                      </p:to>
                                    </p:set>
                                    <p:animEffect transition="in" filter="wipe(left)">
                                      <p:cBhvr>
                                        <p:cTn id="39" dur="500"/>
                                        <p:tgtEl>
                                          <p:spTgt spid="18">
                                            <p:txEl>
                                              <p:pRg st="5" end="5"/>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wipe(left)">
                                      <p:cBhvr>
                                        <p:cTn id="43" dur="500"/>
                                        <p:tgtEl>
                                          <p:spTgt spid="18">
                                            <p:txEl>
                                              <p:pRg st="6" end="6"/>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8">
                                            <p:txEl>
                                              <p:pRg st="7" end="7"/>
                                            </p:txEl>
                                          </p:spTgt>
                                        </p:tgtEl>
                                        <p:attrNameLst>
                                          <p:attrName>style.visibility</p:attrName>
                                        </p:attrNameLst>
                                      </p:cBhvr>
                                      <p:to>
                                        <p:strVal val="visible"/>
                                      </p:to>
                                    </p:set>
                                    <p:animEffect transition="in" filter="wipe(left)">
                                      <p:cBhvr>
                                        <p:cTn id="47" dur="500"/>
                                        <p:tgtEl>
                                          <p:spTgt spid="1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1394" y="399143"/>
            <a:ext cx="8922607" cy="2407042"/>
          </a:xfrm>
        </p:spPr>
        <p:txBody>
          <a:bodyPr/>
          <a:lstStyle/>
          <a:p>
            <a:r>
              <a:rPr lang="en-US" dirty="0" smtClean="0"/>
              <a:t/>
            </a:r>
            <a:br>
              <a:rPr lang="en-US" dirty="0" smtClean="0"/>
            </a:br>
            <a:r>
              <a:rPr lang="en-US" dirty="0" smtClean="0"/>
              <a:t>Prime Infrastructure</a:t>
            </a:r>
            <a:br>
              <a:rPr lang="en-US" dirty="0" smtClean="0"/>
            </a:br>
            <a:r>
              <a:rPr lang="en-US" dirty="0" smtClean="0"/>
              <a:t>Additional Resources</a:t>
            </a:r>
          </a:p>
        </p:txBody>
      </p:sp>
    </p:spTree>
    <p:extLst>
      <p:ext uri="{BB962C8B-B14F-4D97-AF65-F5344CB8AC3E}">
        <p14:creationId xmlns:p14="http://schemas.microsoft.com/office/powerpoint/2010/main" val="3049748804"/>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smtClean="0"/>
          </a:p>
        </p:txBody>
      </p:sp>
      <p:sp>
        <p:nvSpPr>
          <p:cNvPr id="14" name="Rounded Rectangle 13"/>
          <p:cNvSpPr/>
          <p:nvPr/>
        </p:nvSpPr>
        <p:spPr>
          <a:xfrm>
            <a:off x="838200" y="4191000"/>
            <a:ext cx="7758113" cy="16002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sp>
        <p:nvSpPr>
          <p:cNvPr id="12" name="Rounded Rectangle 11"/>
          <p:cNvSpPr/>
          <p:nvPr/>
        </p:nvSpPr>
        <p:spPr>
          <a:xfrm>
            <a:off x="815267" y="123348"/>
            <a:ext cx="7791450" cy="2162652"/>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4025916701"/>
              </p:ext>
            </p:extLst>
          </p:nvPr>
        </p:nvGraphicFramePr>
        <p:xfrm>
          <a:off x="2057400" y="304800"/>
          <a:ext cx="6305550" cy="1593416"/>
        </p:xfrm>
        <a:graphic>
          <a:graphicData uri="http://schemas.openxmlformats.org/drawingml/2006/table">
            <a:tbl>
              <a:tblPr/>
              <a:tblGrid>
                <a:gridCol w="1573368"/>
                <a:gridCol w="2424680"/>
                <a:gridCol w="1037708"/>
                <a:gridCol w="1269794"/>
              </a:tblGrid>
              <a:tr h="253053">
                <a:tc>
                  <a:txBody>
                    <a:bodyPr/>
                    <a:lstStyle/>
                    <a:p>
                      <a:pPr algn="ctr" fontAlgn="ctr"/>
                      <a:r>
                        <a:rPr lang="en-US" sz="1200" b="1" i="0" u="none" strike="noStrike" dirty="0" smtClean="0">
                          <a:solidFill>
                            <a:srgbClr val="FFFFFF"/>
                          </a:solidFill>
                          <a:effectLst/>
                          <a:latin typeface="Cambria"/>
                        </a:rPr>
                        <a:t>Every Week</a:t>
                      </a:r>
                      <a:r>
                        <a:rPr lang="en-US" sz="1100" b="1" i="0" u="none" strike="noStrike" dirty="0" smtClean="0">
                          <a:solidFill>
                            <a:srgbClr val="FFFFFF"/>
                          </a:solidFill>
                          <a:effectLst/>
                          <a:latin typeface="Cambria"/>
                        </a:rPr>
                        <a:t>*</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a:solidFill>
                            <a:srgbClr val="FFFFFF"/>
                          </a:solidFill>
                          <a:effectLst/>
                          <a:latin typeface="Cambria"/>
                        </a:rPr>
                        <a:t>Prime Demo Series Topic</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smtClean="0">
                          <a:solidFill>
                            <a:srgbClr val="FFFFFF"/>
                          </a:solidFill>
                          <a:effectLst/>
                          <a:latin typeface="Cambria"/>
                        </a:rPr>
                        <a:t>Same Time</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smtClean="0">
                          <a:solidFill>
                            <a:srgbClr val="FFFFFF"/>
                          </a:solidFill>
                          <a:effectLst/>
                          <a:latin typeface="Cambria"/>
                        </a:rPr>
                        <a:t>Same Place</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r>
              <a:tr h="253053">
                <a:tc>
                  <a:txBody>
                    <a:bodyPr/>
                    <a:lstStyle/>
                    <a:p>
                      <a:pPr marL="0" indent="0" algn="l" fontAlgn="ctr">
                        <a:tabLst>
                          <a:tab pos="115888" algn="l"/>
                        </a:tabLst>
                      </a:pPr>
                      <a:r>
                        <a:rPr lang="en-US" sz="1200" b="0" i="0" u="none" strike="noStrike" dirty="0">
                          <a:solidFill>
                            <a:srgbClr val="000000"/>
                          </a:solidFill>
                          <a:effectLst/>
                          <a:latin typeface="Cambria"/>
                        </a:rPr>
                        <a:t>	</a:t>
                      </a:r>
                      <a:r>
                        <a:rPr lang="en-US" sz="1200" b="0" i="0" u="none" strike="noStrike" dirty="0" smtClean="0">
                          <a:solidFill>
                            <a:srgbClr val="000000"/>
                          </a:solidFill>
                          <a:effectLst/>
                          <a:latin typeface="Cambria"/>
                        </a:rPr>
                        <a:t>Every </a:t>
                      </a:r>
                      <a:r>
                        <a:rPr lang="en-US" sz="1200" b="0" i="0" u="none" strike="noStrike" dirty="0">
                          <a:solidFill>
                            <a:srgbClr val="000000"/>
                          </a:solidFill>
                          <a:effectLst/>
                          <a:latin typeface="Cambria"/>
                        </a:rPr>
                        <a:t>Monday</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smtClean="0">
                          <a:solidFill>
                            <a:srgbClr val="000000"/>
                          </a:solidFill>
                          <a:effectLst/>
                          <a:latin typeface="Cambria"/>
                        </a:rPr>
                        <a:t>     Cisco </a:t>
                      </a:r>
                      <a:r>
                        <a:rPr lang="en-US" sz="1200" b="0" i="0" u="none" strike="noStrike" dirty="0">
                          <a:solidFill>
                            <a:srgbClr val="000000"/>
                          </a:solidFill>
                          <a:effectLst/>
                          <a:latin typeface="Cambria"/>
                        </a:rPr>
                        <a:t>Prime LMS</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o-RO" sz="1200" b="0" i="0" u="none" strike="noStrike" dirty="0" smtClean="0">
                          <a:solidFill>
                            <a:srgbClr val="000000"/>
                          </a:solidFill>
                          <a:effectLst/>
                          <a:latin typeface="Cambria"/>
                        </a:rPr>
                        <a:t>11:00 AM PST</a:t>
                      </a:r>
                    </a:p>
                    <a:p>
                      <a:pPr marL="0" marR="0" indent="0" algn="ctr" defTabSz="914400" rtl="0" eaLnBrk="1" fontAlgn="ctr" latinLnBrk="0" hangingPunct="1">
                        <a:lnSpc>
                          <a:spcPct val="100000"/>
                        </a:lnSpc>
                        <a:spcBef>
                          <a:spcPts val="0"/>
                        </a:spcBef>
                        <a:spcAft>
                          <a:spcPts val="0"/>
                        </a:spcAft>
                        <a:buClrTx/>
                        <a:buSzTx/>
                        <a:buFontTx/>
                        <a:buNone/>
                        <a:tabLst/>
                        <a:defRPr/>
                      </a:pPr>
                      <a:r>
                        <a:rPr lang="ro-RO" sz="1200" b="0" i="0" u="none" strike="noStrike" dirty="0" smtClean="0">
                          <a:solidFill>
                            <a:srgbClr val="000000"/>
                          </a:solidFill>
                          <a:effectLst/>
                          <a:latin typeface="Cambria"/>
                        </a:rPr>
                        <a:t>San Jose </a:t>
                      </a:r>
                    </a:p>
                    <a:p>
                      <a:pPr marL="0" marR="0" indent="0" algn="ctr" defTabSz="914400" rtl="0" eaLnBrk="1" fontAlgn="ctr" latinLnBrk="0" hangingPunct="1">
                        <a:lnSpc>
                          <a:spcPct val="100000"/>
                        </a:lnSpc>
                        <a:spcBef>
                          <a:spcPts val="0"/>
                        </a:spcBef>
                        <a:spcAft>
                          <a:spcPts val="0"/>
                        </a:spcAft>
                        <a:buClrTx/>
                        <a:buSzTx/>
                        <a:buFontTx/>
                        <a:buNone/>
                        <a:tabLst/>
                        <a:defRPr/>
                      </a:pPr>
                      <a:r>
                        <a:rPr lang="ro-RO" sz="1200" b="0" i="0" u="none" strike="noStrike" dirty="0" smtClean="0">
                          <a:solidFill>
                            <a:srgbClr val="000000"/>
                          </a:solidFill>
                          <a:effectLst/>
                          <a:latin typeface="Cambria"/>
                        </a:rPr>
                        <a:t>Time</a:t>
                      </a:r>
                      <a:br>
                        <a:rPr lang="ro-RO" sz="1200" b="0" i="0" u="none" strike="noStrike" dirty="0" smtClean="0">
                          <a:solidFill>
                            <a:srgbClr val="000000"/>
                          </a:solidFill>
                          <a:effectLst/>
                          <a:latin typeface="Cambria"/>
                        </a:rPr>
                      </a:br>
                      <a:r>
                        <a:rPr lang="ro-RO" sz="1200" b="1" i="0" u="none" strike="noStrike" dirty="0" smtClean="0">
                          <a:solidFill>
                            <a:schemeClr val="tx2">
                              <a:lumMod val="75000"/>
                            </a:schemeClr>
                          </a:solidFill>
                          <a:effectLst/>
                          <a:latin typeface="Cambria"/>
                        </a:rPr>
                        <a:t>(90 Min)</a:t>
                      </a:r>
                      <a:endParaRPr lang="ro-RO" sz="1200" b="0" i="0" u="none" strike="noStrike" dirty="0" smtClean="0">
                        <a:solidFill>
                          <a:schemeClr val="tx2">
                            <a:lumMod val="75000"/>
                          </a:schemeClr>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85000"/>
                      </a:schemeClr>
                    </a:solidFill>
                  </a:tcPr>
                </a:tc>
                <a:tc rowSpan="4">
                  <a:txBody>
                    <a:bodyPr/>
                    <a:lstStyle/>
                    <a:p>
                      <a:pPr algn="ctr" fontAlgn="ctr"/>
                      <a:r>
                        <a:rPr lang="en-US" sz="1200" b="0" i="0" u="sng" strike="noStrike" dirty="0" smtClean="0">
                          <a:solidFill>
                            <a:srgbClr val="0000FF"/>
                          </a:solidFill>
                          <a:effectLst/>
                          <a:latin typeface="Avenir Book"/>
                          <a:cs typeface="Avenir Book"/>
                          <a:hlinkClick r:id="rId3"/>
                        </a:rPr>
                        <a:t>www.tinyurl.com/primedemo</a:t>
                      </a:r>
                      <a:endParaRPr lang="en-US" sz="1200" b="0" i="0" u="sng" strike="noStrike" dirty="0" smtClean="0">
                        <a:solidFill>
                          <a:srgbClr val="0000FF"/>
                        </a:solidFill>
                        <a:effectLst/>
                        <a:latin typeface="Avenir Book"/>
                        <a:cs typeface="Avenir Book"/>
                      </a:endParaRPr>
                    </a:p>
                    <a:p>
                      <a:pPr algn="ctr" fontAlgn="ctr"/>
                      <a:endParaRPr lang="en-US" sz="1200" b="0" i="0" u="sng" strike="noStrike" dirty="0" smtClean="0">
                        <a:solidFill>
                          <a:srgbClr val="0000FF"/>
                        </a:solidFill>
                        <a:effectLst/>
                        <a:latin typeface="Cambria"/>
                      </a:endParaRPr>
                    </a:p>
                    <a:p>
                      <a:pPr algn="ctr" fontAlgn="ctr"/>
                      <a:r>
                        <a:rPr lang="en-US" sz="1000" b="0" i="0" u="none" strike="noStrike" dirty="0" smtClean="0">
                          <a:solidFill>
                            <a:srgbClr val="333333"/>
                          </a:solidFill>
                          <a:effectLst/>
                          <a:latin typeface="Cambria"/>
                        </a:rPr>
                        <a:t>No Registration </a:t>
                      </a:r>
                    </a:p>
                    <a:p>
                      <a:pPr algn="ctr" fontAlgn="ctr"/>
                      <a:r>
                        <a:rPr lang="en-US" sz="1000" b="0" i="0" u="none" strike="noStrike" kern="1200" dirty="0" smtClean="0">
                          <a:solidFill>
                            <a:srgbClr val="000000"/>
                          </a:solidFill>
                          <a:effectLst/>
                          <a:latin typeface="Cambria"/>
                          <a:ea typeface="+mn-ea"/>
                          <a:cs typeface="+mn-cs"/>
                        </a:rPr>
                        <a:t>Required</a:t>
                      </a:r>
                      <a:endParaRPr lang="en-US" sz="1100" b="0" i="0" u="none" strike="noStrike" kern="1200" dirty="0" smtClean="0">
                        <a:solidFill>
                          <a:srgbClr val="000000"/>
                        </a:solidFill>
                        <a:effectLst/>
                        <a:latin typeface="Cambria"/>
                        <a:ea typeface="+mn-ea"/>
                        <a:cs typeface="+mn-cs"/>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85000"/>
                      </a:schemeClr>
                    </a:solidFill>
                  </a:tcPr>
                </a:tc>
              </a:tr>
              <a:tr h="253053">
                <a:tc>
                  <a:txBody>
                    <a:bodyPr/>
                    <a:lstStyle/>
                    <a:p>
                      <a:pPr marL="0" indent="0" algn="l" fontAlgn="ctr">
                        <a:tabLst>
                          <a:tab pos="114300" algn="l"/>
                        </a:tabLst>
                      </a:pPr>
                      <a:r>
                        <a:rPr lang="en-US" sz="1200" b="0" i="0" u="none" strike="noStrike" dirty="0">
                          <a:solidFill>
                            <a:srgbClr val="000000"/>
                          </a:solidFill>
                          <a:effectLst/>
                          <a:latin typeface="Cambria"/>
                        </a:rPr>
                        <a:t>	</a:t>
                      </a:r>
                      <a:r>
                        <a:rPr lang="en-US" sz="1200" b="0" i="0" u="none" strike="noStrike" dirty="0" smtClean="0">
                          <a:solidFill>
                            <a:srgbClr val="000000"/>
                          </a:solidFill>
                          <a:effectLst/>
                          <a:latin typeface="Cambria"/>
                        </a:rPr>
                        <a:t>Every </a:t>
                      </a:r>
                      <a:r>
                        <a:rPr lang="en-US" sz="1200" b="0" i="0" u="none" strike="noStrike" dirty="0">
                          <a:solidFill>
                            <a:srgbClr val="000000"/>
                          </a:solidFill>
                          <a:effectLst/>
                          <a:latin typeface="Cambria"/>
                        </a:rPr>
                        <a:t>Tuesday</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168275" indent="0" algn="l" fontAlgn="ctr"/>
                      <a:r>
                        <a:rPr lang="en-US" sz="1200" b="0" i="0" u="none" strike="noStrike" dirty="0" smtClean="0">
                          <a:solidFill>
                            <a:srgbClr val="000000"/>
                          </a:solidFill>
                          <a:effectLst/>
                          <a:latin typeface="Cambria"/>
                        </a:rPr>
                        <a:t>Cisco Prime Collaboration</a:t>
                      </a:r>
                    </a:p>
                    <a:p>
                      <a:pPr marL="168275" indent="0" algn="l" fontAlgn="ctr"/>
                      <a:r>
                        <a:rPr lang="en-US" sz="1200" b="0" i="0" u="none" strike="noStrike" dirty="0" smtClean="0">
                          <a:solidFill>
                            <a:srgbClr val="000000"/>
                          </a:solidFill>
                          <a:effectLst/>
                          <a:latin typeface="Cambria"/>
                        </a:rPr>
                        <a:t>Assurance &amp; Provisioning</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vMerge="1">
                  <a:txBody>
                    <a:bodyPr/>
                    <a:lstStyle/>
                    <a:p>
                      <a:endParaRPr lang="en-US"/>
                    </a:p>
                  </a:txBody>
                  <a:tcPr/>
                </a:tc>
              </a:tr>
              <a:tr h="216501">
                <a:tc>
                  <a:txBody>
                    <a:bodyPr/>
                    <a:lstStyle/>
                    <a:p>
                      <a:pPr algn="l" fontAlgn="ctr">
                        <a:tabLst>
                          <a:tab pos="114300" algn="l"/>
                        </a:tabLst>
                      </a:pPr>
                      <a:r>
                        <a:rPr lang="en-US" sz="1200" b="0" i="0" u="none" strike="noStrike" dirty="0">
                          <a:solidFill>
                            <a:srgbClr val="000000"/>
                          </a:solidFill>
                          <a:effectLst/>
                          <a:latin typeface="Cambria"/>
                        </a:rPr>
                        <a:t>	</a:t>
                      </a:r>
                      <a:r>
                        <a:rPr lang="en-US" sz="1200" b="0" i="0" u="none" strike="noStrike" dirty="0" smtClean="0">
                          <a:solidFill>
                            <a:srgbClr val="000000"/>
                          </a:solidFill>
                          <a:effectLst/>
                          <a:latin typeface="Cambria"/>
                        </a:rPr>
                        <a:t>Every </a:t>
                      </a:r>
                      <a:r>
                        <a:rPr lang="en-US" sz="1200" b="0" i="0" u="none" strike="noStrike" dirty="0">
                          <a:solidFill>
                            <a:srgbClr val="000000"/>
                          </a:solidFill>
                          <a:effectLst/>
                          <a:latin typeface="Cambria"/>
                        </a:rPr>
                        <a:t>Wednesday</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smtClean="0">
                          <a:solidFill>
                            <a:srgbClr val="000000"/>
                          </a:solidFill>
                          <a:effectLst/>
                          <a:latin typeface="Cambria"/>
                        </a:rPr>
                        <a:t>     Cisco </a:t>
                      </a:r>
                      <a:r>
                        <a:rPr lang="en-US" sz="1200" b="0" i="0" u="none" strike="noStrike" dirty="0">
                          <a:solidFill>
                            <a:srgbClr val="000000"/>
                          </a:solidFill>
                          <a:effectLst/>
                          <a:latin typeface="Cambria"/>
                        </a:rPr>
                        <a:t>Prime NAM &amp; NGA</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vMerge="1">
                  <a:txBody>
                    <a:bodyPr/>
                    <a:lstStyle/>
                    <a:p>
                      <a:endParaRPr lang="en-US"/>
                    </a:p>
                  </a:txBody>
                  <a:tcPr/>
                </a:tc>
                <a:tc vMerge="1">
                  <a:txBody>
                    <a:bodyPr/>
                    <a:lstStyle/>
                    <a:p>
                      <a:endParaRPr lang="en-US"/>
                    </a:p>
                  </a:txBody>
                  <a:tcPr/>
                </a:tc>
              </a:tr>
              <a:tr h="492349">
                <a:tc>
                  <a:txBody>
                    <a:bodyPr/>
                    <a:lstStyle/>
                    <a:p>
                      <a:pPr algn="l" fontAlgn="ctr">
                        <a:tabLst>
                          <a:tab pos="114300" algn="l"/>
                        </a:tabLst>
                      </a:pPr>
                      <a:r>
                        <a:rPr lang="en-US" sz="1200" b="0" i="0" u="none" strike="noStrike" dirty="0">
                          <a:solidFill>
                            <a:srgbClr val="000000"/>
                          </a:solidFill>
                          <a:effectLst/>
                          <a:latin typeface="Cambria"/>
                        </a:rPr>
                        <a:t>	</a:t>
                      </a:r>
                      <a:r>
                        <a:rPr lang="en-US" sz="1200" b="0" i="0" u="none" strike="noStrike" dirty="0" smtClean="0">
                          <a:solidFill>
                            <a:srgbClr val="000000"/>
                          </a:solidFill>
                          <a:effectLst/>
                          <a:latin typeface="Cambria"/>
                        </a:rPr>
                        <a:t>Every </a:t>
                      </a:r>
                      <a:r>
                        <a:rPr lang="en-US" sz="1200" b="0" i="0" u="none" strike="noStrike" dirty="0">
                          <a:solidFill>
                            <a:srgbClr val="000000"/>
                          </a:solidFill>
                          <a:effectLst/>
                          <a:latin typeface="Cambria"/>
                        </a:rPr>
                        <a:t>Thursday</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smtClean="0">
                          <a:solidFill>
                            <a:srgbClr val="000000"/>
                          </a:solidFill>
                          <a:effectLst/>
                          <a:latin typeface="Cambria"/>
                        </a:rPr>
                        <a:t>     Cisco </a:t>
                      </a:r>
                      <a:r>
                        <a:rPr lang="en-US" sz="1200" b="0" i="0" u="none" strike="noStrike" dirty="0">
                          <a:solidFill>
                            <a:srgbClr val="000000"/>
                          </a:solidFill>
                          <a:effectLst/>
                          <a:latin typeface="Cambria"/>
                        </a:rPr>
                        <a:t>Prime </a:t>
                      </a:r>
                      <a:r>
                        <a:rPr lang="en-US" sz="1200" b="0" i="0" u="none" strike="noStrike" dirty="0" smtClean="0">
                          <a:solidFill>
                            <a:srgbClr val="000000"/>
                          </a:solidFill>
                          <a:effectLst/>
                          <a:latin typeface="Cambria"/>
                        </a:rPr>
                        <a:t>Infrastructure</a:t>
                      </a:r>
                      <a:br>
                        <a:rPr lang="en-US" sz="1200" b="0" i="0" u="none" strike="noStrike" dirty="0" smtClean="0">
                          <a:solidFill>
                            <a:srgbClr val="000000"/>
                          </a:solidFill>
                          <a:effectLst/>
                          <a:latin typeface="Cambria"/>
                        </a:rPr>
                      </a:br>
                      <a:r>
                        <a:rPr lang="en-US" sz="1200" b="0" i="0" u="none" strike="noStrike" baseline="0" dirty="0" smtClean="0">
                          <a:solidFill>
                            <a:srgbClr val="000000"/>
                          </a:solidFill>
                          <a:effectLst/>
                          <a:latin typeface="Cambria"/>
                        </a:rPr>
                        <a:t>     </a:t>
                      </a:r>
                      <a:r>
                        <a:rPr lang="en-US" sz="1200" b="0" i="0" u="none" strike="noStrike" dirty="0" smtClean="0">
                          <a:solidFill>
                            <a:srgbClr val="000000"/>
                          </a:solidFill>
                          <a:effectLst/>
                          <a:latin typeface="Cambria"/>
                        </a:rPr>
                        <a:t>(including</a:t>
                      </a:r>
                      <a:r>
                        <a:rPr lang="en-US" sz="1200" b="0" i="0" u="none" strike="noStrike" baseline="0" dirty="0" smtClean="0">
                          <a:solidFill>
                            <a:srgbClr val="000000"/>
                          </a:solidFill>
                          <a:effectLst/>
                          <a:latin typeface="Cambria"/>
                        </a:rPr>
                        <a:t> </a:t>
                      </a:r>
                      <a:r>
                        <a:rPr lang="en-US" sz="1200" b="0" i="0" u="none" strike="noStrike" dirty="0" smtClean="0">
                          <a:solidFill>
                            <a:srgbClr val="000000"/>
                          </a:solidFill>
                          <a:effectLst/>
                          <a:latin typeface="Cambria"/>
                        </a:rPr>
                        <a:t>Assurance</a:t>
                      </a:r>
                      <a:r>
                        <a:rPr lang="en-US" sz="1200" b="0" i="0" u="none" strike="noStrike" dirty="0">
                          <a:solidFill>
                            <a:srgbClr val="000000"/>
                          </a:solidFill>
                          <a:effectLst/>
                          <a:latin typeface="Cambria"/>
                        </a:rPr>
                        <a:t>)</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vMerge="1">
                  <a:txBody>
                    <a:bodyPr/>
                    <a:lstStyle/>
                    <a:p>
                      <a:endParaRPr lang="en-US" dirty="0"/>
                    </a:p>
                  </a:txBody>
                  <a:tcPr/>
                </a:tc>
              </a:tr>
            </a:tbl>
          </a:graphicData>
        </a:graphic>
      </p:graphicFrame>
      <p:sp>
        <p:nvSpPr>
          <p:cNvPr id="5" name="TextBox 4"/>
          <p:cNvSpPr txBox="1"/>
          <p:nvPr/>
        </p:nvSpPr>
        <p:spPr>
          <a:xfrm>
            <a:off x="838200" y="838200"/>
            <a:ext cx="1219201" cy="646331"/>
          </a:xfrm>
          <a:prstGeom prst="rect">
            <a:avLst/>
          </a:prstGeom>
          <a:noFill/>
        </p:spPr>
        <p:txBody>
          <a:bodyPr wrap="square" rtlCol="0">
            <a:spAutoFit/>
          </a:bodyPr>
          <a:lstStyle/>
          <a:p>
            <a:pPr algn="ctr"/>
            <a:r>
              <a:rPr lang="en-US" b="1" dirty="0" smtClean="0">
                <a:solidFill>
                  <a:srgbClr val="FFFF00"/>
                </a:solidFill>
                <a:latin typeface="Avenir Black"/>
                <a:cs typeface="Avenir Black"/>
              </a:rPr>
              <a:t>Americas</a:t>
            </a:r>
          </a:p>
          <a:p>
            <a:pPr algn="ctr"/>
            <a:r>
              <a:rPr lang="en-US" b="1" dirty="0" smtClean="0">
                <a:solidFill>
                  <a:srgbClr val="FFFF00"/>
                </a:solidFill>
                <a:latin typeface="Avenir Black"/>
                <a:cs typeface="Avenir Black"/>
              </a:rPr>
              <a:t>Edition</a:t>
            </a:r>
            <a:endParaRPr lang="en-US" b="1" dirty="0">
              <a:solidFill>
                <a:srgbClr val="FFFF00"/>
              </a:solidFill>
              <a:latin typeface="Avenir Black"/>
              <a:cs typeface="Avenir Black"/>
            </a:endParaRPr>
          </a:p>
        </p:txBody>
      </p:sp>
      <p:sp>
        <p:nvSpPr>
          <p:cNvPr id="7" name="TextBox 6"/>
          <p:cNvSpPr txBox="1"/>
          <p:nvPr/>
        </p:nvSpPr>
        <p:spPr>
          <a:xfrm>
            <a:off x="838200" y="4648200"/>
            <a:ext cx="1219200" cy="646331"/>
          </a:xfrm>
          <a:prstGeom prst="rect">
            <a:avLst/>
          </a:prstGeom>
          <a:noFill/>
        </p:spPr>
        <p:txBody>
          <a:bodyPr wrap="square" rtlCol="0">
            <a:spAutoFit/>
          </a:bodyPr>
          <a:lstStyle/>
          <a:p>
            <a:pPr algn="ctr"/>
            <a:r>
              <a:rPr lang="en-US" b="1" dirty="0" smtClean="0">
                <a:solidFill>
                  <a:srgbClr val="FFFF00"/>
                </a:solidFill>
                <a:latin typeface="Avenir Black"/>
                <a:cs typeface="Avenir Black"/>
              </a:rPr>
              <a:t>EMEAR</a:t>
            </a:r>
          </a:p>
          <a:p>
            <a:pPr algn="ctr"/>
            <a:r>
              <a:rPr lang="en-US" b="1" dirty="0" smtClean="0">
                <a:solidFill>
                  <a:srgbClr val="FFFF00"/>
                </a:solidFill>
                <a:latin typeface="Avenir Black"/>
                <a:cs typeface="Avenir Black"/>
              </a:rPr>
              <a:t>Edition</a:t>
            </a:r>
            <a:endParaRPr lang="en-US" b="1" dirty="0">
              <a:solidFill>
                <a:srgbClr val="FFFF00"/>
              </a:solidFill>
              <a:latin typeface="Avenir Black"/>
              <a:cs typeface="Avenir Black"/>
            </a:endParaRPr>
          </a:p>
        </p:txBody>
      </p:sp>
      <p:graphicFrame>
        <p:nvGraphicFramePr>
          <p:cNvPr id="9" name="Table 8"/>
          <p:cNvGraphicFramePr>
            <a:graphicFrameLocks noGrp="1"/>
          </p:cNvGraphicFramePr>
          <p:nvPr>
            <p:extLst>
              <p:ext uri="{D42A27DB-BD31-4B8C-83A1-F6EECF244321}">
                <p14:modId xmlns:p14="http://schemas.microsoft.com/office/powerpoint/2010/main" val="3626120896"/>
              </p:ext>
            </p:extLst>
          </p:nvPr>
        </p:nvGraphicFramePr>
        <p:xfrm>
          <a:off x="2057400" y="4343400"/>
          <a:ext cx="6286500" cy="1321039"/>
        </p:xfrm>
        <a:graphic>
          <a:graphicData uri="http://schemas.openxmlformats.org/drawingml/2006/table">
            <a:tbl>
              <a:tblPr/>
              <a:tblGrid>
                <a:gridCol w="1562100"/>
                <a:gridCol w="2428875"/>
                <a:gridCol w="1047750"/>
                <a:gridCol w="1247775"/>
              </a:tblGrid>
              <a:tr h="424615">
                <a:tc>
                  <a:txBody>
                    <a:bodyPr/>
                    <a:lstStyle/>
                    <a:p>
                      <a:pPr algn="ctr" fontAlgn="ctr"/>
                      <a:r>
                        <a:rPr lang="en-US" sz="1200" b="1" i="0" u="none" strike="noStrike" dirty="0" smtClean="0">
                          <a:solidFill>
                            <a:srgbClr val="FFFFFF"/>
                          </a:solidFill>
                          <a:effectLst/>
                          <a:latin typeface="Cambria"/>
                        </a:rPr>
                        <a:t>Day</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a:solidFill>
                            <a:srgbClr val="FFFFFF"/>
                          </a:solidFill>
                          <a:effectLst/>
                          <a:latin typeface="Cambria"/>
                        </a:rPr>
                        <a:t>Prime Demo Series Topic</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smtClean="0">
                          <a:solidFill>
                            <a:srgbClr val="FFFFFF"/>
                          </a:solidFill>
                          <a:effectLst/>
                          <a:latin typeface="Cambria"/>
                        </a:rPr>
                        <a:t>Same Time</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smtClean="0">
                          <a:solidFill>
                            <a:srgbClr val="FFFFFF"/>
                          </a:solidFill>
                          <a:effectLst/>
                          <a:latin typeface="Cambria"/>
                        </a:rPr>
                        <a:t>Same Place</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r>
              <a:tr h="457655">
                <a:tc rowSpan="2">
                  <a:txBody>
                    <a:bodyPr/>
                    <a:lstStyle/>
                    <a:p>
                      <a:pPr algn="ctr" fontAlgn="ctr"/>
                      <a:r>
                        <a:rPr lang="en-US" sz="1200" b="0" i="0" u="none" strike="noStrike" dirty="0" smtClean="0">
                          <a:solidFill>
                            <a:srgbClr val="000000"/>
                          </a:solidFill>
                          <a:effectLst/>
                          <a:latin typeface="Cambria"/>
                        </a:rPr>
                        <a:t>See Schedule</a:t>
                      </a:r>
                    </a:p>
                    <a:p>
                      <a:pPr algn="ctr" fontAlgn="ctr"/>
                      <a:r>
                        <a:rPr lang="en-US" sz="1200" b="0" i="0" u="none" strike="noStrike" dirty="0" smtClean="0">
                          <a:solidFill>
                            <a:srgbClr val="000000"/>
                          </a:solidFill>
                          <a:effectLst/>
                          <a:latin typeface="Cambria"/>
                        </a:rPr>
                        <a:t>(bi-weekly)</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114300" indent="0" algn="l" fontAlgn="ctr"/>
                      <a:r>
                        <a:rPr lang="en-US" sz="1200" b="0" i="0" u="none" strike="noStrike" dirty="0" smtClean="0">
                          <a:solidFill>
                            <a:srgbClr val="000000"/>
                          </a:solidFill>
                          <a:effectLst/>
                          <a:latin typeface="Cambria"/>
                        </a:rPr>
                        <a:t>Cisco </a:t>
                      </a:r>
                      <a:r>
                        <a:rPr lang="en-US" sz="1200" b="0" i="0" u="none" strike="noStrike" dirty="0">
                          <a:solidFill>
                            <a:srgbClr val="000000"/>
                          </a:solidFill>
                          <a:effectLst/>
                          <a:latin typeface="Cambria"/>
                        </a:rPr>
                        <a:t>Prime </a:t>
                      </a:r>
                      <a:r>
                        <a:rPr lang="en-US" sz="1200" b="0" i="0" u="none" strike="noStrike" dirty="0" smtClean="0">
                          <a:solidFill>
                            <a:srgbClr val="000000"/>
                          </a:solidFill>
                          <a:effectLst/>
                          <a:latin typeface="Cambria"/>
                        </a:rPr>
                        <a:t>Infrastructure</a:t>
                      </a:r>
                    </a:p>
                    <a:p>
                      <a:pPr marL="114300" indent="0" algn="l" fontAlgn="ctr"/>
                      <a:r>
                        <a:rPr lang="en-US" sz="1200" b="0" i="0" u="none" strike="noStrike" dirty="0" smtClean="0">
                          <a:solidFill>
                            <a:srgbClr val="000000"/>
                          </a:solidFill>
                          <a:effectLst/>
                          <a:latin typeface="Cambria"/>
                        </a:rPr>
                        <a:t>(including</a:t>
                      </a:r>
                      <a:r>
                        <a:rPr lang="en-US" sz="1200" b="0" i="0" u="none" strike="noStrike" baseline="0" dirty="0" smtClean="0">
                          <a:solidFill>
                            <a:srgbClr val="000000"/>
                          </a:solidFill>
                          <a:effectLst/>
                          <a:latin typeface="Cambria"/>
                        </a:rPr>
                        <a:t> Assurance)</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o-RO" sz="1200" b="0" i="0" u="none" strike="noStrike" dirty="0" smtClean="0">
                          <a:solidFill>
                            <a:srgbClr val="000000"/>
                          </a:solidFill>
                          <a:effectLst/>
                          <a:latin typeface="Cambria"/>
                        </a:rPr>
                        <a:t>9:30 AM GMT</a:t>
                      </a:r>
                      <a:br>
                        <a:rPr lang="ro-RO" sz="1200" b="0" i="0" u="none" strike="noStrike" dirty="0" smtClean="0">
                          <a:solidFill>
                            <a:srgbClr val="000000"/>
                          </a:solidFill>
                          <a:effectLst/>
                          <a:latin typeface="Cambria"/>
                        </a:rPr>
                      </a:br>
                      <a:r>
                        <a:rPr lang="ro-RO" sz="1200" b="1" i="0" u="none" strike="noStrike" dirty="0" smtClean="0">
                          <a:solidFill>
                            <a:schemeClr val="tx2">
                              <a:lumMod val="75000"/>
                            </a:schemeClr>
                          </a:solidFill>
                          <a:effectLst/>
                          <a:latin typeface="Cambria"/>
                        </a:rPr>
                        <a:t>(90 Min)</a:t>
                      </a:r>
                      <a:endParaRPr lang="ro-RO" sz="1200" b="0" i="0" u="none" strike="noStrike" dirty="0" smtClean="0">
                        <a:solidFill>
                          <a:schemeClr val="tx2">
                            <a:lumMod val="75000"/>
                          </a:schemeClr>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n-US" sz="1200" b="0" i="0" u="sng" strike="noStrike" dirty="0" smtClean="0">
                          <a:solidFill>
                            <a:srgbClr val="0000FF"/>
                          </a:solidFill>
                          <a:effectLst/>
                          <a:latin typeface="Avenir Book"/>
                          <a:cs typeface="Avenir Book"/>
                        </a:rPr>
                        <a:t>www.tinyurl.com/prime-emear</a:t>
                      </a:r>
                    </a:p>
                    <a:p>
                      <a:pPr algn="ctr" fontAlgn="ctr"/>
                      <a:endParaRPr lang="en-US" sz="1100" b="0" i="0" u="none" strike="noStrike" dirty="0" smtClean="0">
                        <a:solidFill>
                          <a:srgbClr val="000000"/>
                        </a:solidFill>
                        <a:effectLst/>
                        <a:latin typeface="Cambria"/>
                      </a:endParaRPr>
                    </a:p>
                    <a:p>
                      <a:pPr algn="ctr" fontAlgn="ctr"/>
                      <a:r>
                        <a:rPr lang="en-US" sz="1100" b="0" i="0" u="none" strike="noStrike" dirty="0" smtClean="0">
                          <a:solidFill>
                            <a:srgbClr val="000000"/>
                          </a:solidFill>
                          <a:effectLst/>
                          <a:latin typeface="Cambria"/>
                        </a:rPr>
                        <a:t>Registration Required</a:t>
                      </a:r>
                      <a:endParaRPr lang="en-US" sz="11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r>
              <a:tr h="438769">
                <a:tc vMerge="1">
                  <a:txBody>
                    <a:bodyPr/>
                    <a:lstStyle/>
                    <a:p>
                      <a:pPr algn="ctr" fontAlgn="ct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114300" indent="0" algn="l" fontAlgn="ctr"/>
                      <a:r>
                        <a:rPr lang="en-US" sz="1200" b="0" i="0" u="none" strike="noStrike" dirty="0" smtClean="0">
                          <a:solidFill>
                            <a:srgbClr val="000000"/>
                          </a:solidFill>
                          <a:effectLst/>
                          <a:latin typeface="Cambria"/>
                        </a:rPr>
                        <a:t>Cisco Prime Collaboration</a:t>
                      </a:r>
                    </a:p>
                    <a:p>
                      <a:pPr marL="114300" indent="0" algn="l" fontAlgn="ctr"/>
                      <a:r>
                        <a:rPr lang="en-US" sz="1200" b="0" i="0" u="none" strike="noStrike" dirty="0" smtClean="0">
                          <a:solidFill>
                            <a:srgbClr val="000000"/>
                          </a:solidFill>
                          <a:effectLst/>
                          <a:latin typeface="Cambria"/>
                        </a:rPr>
                        <a:t>Assurance &amp; Provisioning</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vMerge="1">
                  <a:txBody>
                    <a:bodyPr/>
                    <a:lstStyle/>
                    <a:p>
                      <a:endParaRPr lang="en-US"/>
                    </a:p>
                  </a:txBody>
                  <a:tcPr/>
                </a:tc>
              </a:tr>
            </a:tbl>
          </a:graphicData>
        </a:graphic>
      </p:graphicFrame>
      <p:sp>
        <p:nvSpPr>
          <p:cNvPr id="6" name="TextBox 5"/>
          <p:cNvSpPr txBox="1"/>
          <p:nvPr/>
        </p:nvSpPr>
        <p:spPr>
          <a:xfrm rot="16200000">
            <a:off x="-3017903" y="3139528"/>
            <a:ext cx="6802271" cy="523220"/>
          </a:xfrm>
          <a:prstGeom prst="rect">
            <a:avLst/>
          </a:prstGeom>
          <a:noFill/>
        </p:spPr>
        <p:txBody>
          <a:bodyPr wrap="square" rtlCol="0">
            <a:spAutoFit/>
          </a:bodyPr>
          <a:lstStyle/>
          <a:p>
            <a:pPr algn="ctr"/>
            <a:r>
              <a:rPr lang="en-US" sz="2800" dirty="0" smtClean="0">
                <a:solidFill>
                  <a:schemeClr val="bg1"/>
                </a:solidFill>
                <a:latin typeface="Avenir Black"/>
                <a:cs typeface="Avenir Black"/>
              </a:rPr>
              <a:t>Prime Demo Series</a:t>
            </a:r>
            <a:endParaRPr lang="en-US" sz="2800" dirty="0">
              <a:solidFill>
                <a:schemeClr val="bg1"/>
              </a:solidFill>
              <a:latin typeface="Avenir Black"/>
              <a:cs typeface="Avenir Black"/>
            </a:endParaRPr>
          </a:p>
        </p:txBody>
      </p:sp>
      <p:sp>
        <p:nvSpPr>
          <p:cNvPr id="15" name="TextBox 14"/>
          <p:cNvSpPr txBox="1"/>
          <p:nvPr/>
        </p:nvSpPr>
        <p:spPr>
          <a:xfrm>
            <a:off x="2057400" y="1981200"/>
            <a:ext cx="3172663" cy="230832"/>
          </a:xfrm>
          <a:prstGeom prst="rect">
            <a:avLst/>
          </a:prstGeom>
          <a:noFill/>
        </p:spPr>
        <p:txBody>
          <a:bodyPr wrap="none" rtlCol="0">
            <a:spAutoFit/>
          </a:bodyPr>
          <a:lstStyle/>
          <a:p>
            <a:r>
              <a:rPr lang="en-US" sz="900" b="1" dirty="0" smtClean="0">
                <a:solidFill>
                  <a:srgbClr val="001D28"/>
                </a:solidFill>
              </a:rPr>
              <a:t>* Exceptions: US Public Holidays and Cisco Shutdown</a:t>
            </a:r>
            <a:endParaRPr lang="en-US" sz="900" b="1" dirty="0">
              <a:solidFill>
                <a:srgbClr val="001D28"/>
              </a:solidFill>
            </a:endParaRPr>
          </a:p>
        </p:txBody>
      </p:sp>
      <p:sp>
        <p:nvSpPr>
          <p:cNvPr id="13" name="Rounded Rectangle 12"/>
          <p:cNvSpPr/>
          <p:nvPr/>
        </p:nvSpPr>
        <p:spPr>
          <a:xfrm>
            <a:off x="838200" y="5867400"/>
            <a:ext cx="7772400" cy="6096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sp>
        <p:nvSpPr>
          <p:cNvPr id="16" name="TextBox 15"/>
          <p:cNvSpPr txBox="1"/>
          <p:nvPr/>
        </p:nvSpPr>
        <p:spPr>
          <a:xfrm>
            <a:off x="909638" y="5987533"/>
            <a:ext cx="2318837" cy="369332"/>
          </a:xfrm>
          <a:prstGeom prst="rect">
            <a:avLst/>
          </a:prstGeom>
          <a:noFill/>
        </p:spPr>
        <p:txBody>
          <a:bodyPr wrap="square" rtlCol="0">
            <a:spAutoFit/>
          </a:bodyPr>
          <a:lstStyle/>
          <a:p>
            <a:pPr algn="ctr"/>
            <a:r>
              <a:rPr lang="en-US" b="1" dirty="0" smtClean="0">
                <a:solidFill>
                  <a:srgbClr val="FFFF00"/>
                </a:solidFill>
                <a:latin typeface="Avenir Black"/>
                <a:cs typeface="Avenir Black"/>
              </a:rPr>
              <a:t>Free Trial Software</a:t>
            </a:r>
            <a:endParaRPr lang="en-US" b="1" dirty="0">
              <a:solidFill>
                <a:srgbClr val="FFFF00"/>
              </a:solidFill>
              <a:latin typeface="Avenir Black"/>
              <a:cs typeface="Avenir Black"/>
            </a:endParaRPr>
          </a:p>
        </p:txBody>
      </p:sp>
      <p:sp>
        <p:nvSpPr>
          <p:cNvPr id="4" name="TextBox 3"/>
          <p:cNvSpPr txBox="1"/>
          <p:nvPr/>
        </p:nvSpPr>
        <p:spPr>
          <a:xfrm>
            <a:off x="3534194" y="6045459"/>
            <a:ext cx="4766080" cy="276999"/>
          </a:xfrm>
          <a:prstGeom prst="rect">
            <a:avLst/>
          </a:prstGeom>
          <a:solidFill>
            <a:schemeClr val="bg2">
              <a:lumMod val="95000"/>
            </a:schemeClr>
          </a:solidFill>
          <a:ln>
            <a:solidFill>
              <a:srgbClr val="001D28"/>
            </a:solidFill>
          </a:ln>
        </p:spPr>
        <p:txBody>
          <a:bodyPr wrap="square" rtlCol="0">
            <a:spAutoFit/>
          </a:bodyPr>
          <a:lstStyle/>
          <a:p>
            <a:r>
              <a:rPr lang="en-US" sz="1200" b="1" dirty="0" smtClean="0">
                <a:solidFill>
                  <a:srgbClr val="0000FF"/>
                </a:solidFill>
                <a:latin typeface="Cambria"/>
                <a:cs typeface="Cambria"/>
                <a:hlinkClick r:id="rId4"/>
              </a:rPr>
              <a:t>www.cisco.com/go/nmsevals</a:t>
            </a:r>
            <a:endParaRPr lang="en-US" sz="1200" b="1" dirty="0">
              <a:solidFill>
                <a:srgbClr val="0000FF"/>
              </a:solidFill>
              <a:latin typeface="Cambria"/>
              <a:cs typeface="Cambria"/>
            </a:endParaRPr>
          </a:p>
        </p:txBody>
      </p:sp>
      <p:sp>
        <p:nvSpPr>
          <p:cNvPr id="17" name="Rounded Rectangle 16"/>
          <p:cNvSpPr/>
          <p:nvPr/>
        </p:nvSpPr>
        <p:spPr>
          <a:xfrm>
            <a:off x="838200" y="2362200"/>
            <a:ext cx="7834313" cy="1747177"/>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smtClean="0"/>
          </a:p>
        </p:txBody>
      </p:sp>
      <p:sp>
        <p:nvSpPr>
          <p:cNvPr id="18" name="TextBox 17"/>
          <p:cNvSpPr txBox="1"/>
          <p:nvPr/>
        </p:nvSpPr>
        <p:spPr>
          <a:xfrm>
            <a:off x="838200" y="2895600"/>
            <a:ext cx="1219200" cy="646331"/>
          </a:xfrm>
          <a:prstGeom prst="rect">
            <a:avLst/>
          </a:prstGeom>
          <a:noFill/>
        </p:spPr>
        <p:txBody>
          <a:bodyPr wrap="square" rtlCol="0">
            <a:spAutoFit/>
          </a:bodyPr>
          <a:lstStyle/>
          <a:p>
            <a:pPr algn="ctr"/>
            <a:r>
              <a:rPr lang="en-US" b="1" dirty="0" smtClean="0">
                <a:solidFill>
                  <a:srgbClr val="FFFF00"/>
                </a:solidFill>
                <a:latin typeface="Avenir Black"/>
                <a:cs typeface="Avenir Black"/>
              </a:rPr>
              <a:t>APJC</a:t>
            </a:r>
          </a:p>
          <a:p>
            <a:pPr algn="ctr"/>
            <a:r>
              <a:rPr lang="en-US" b="1" dirty="0" smtClean="0">
                <a:solidFill>
                  <a:srgbClr val="FFFF00"/>
                </a:solidFill>
                <a:latin typeface="Avenir Black"/>
                <a:cs typeface="Avenir Black"/>
              </a:rPr>
              <a:t>Edition</a:t>
            </a:r>
            <a:endParaRPr lang="en-US" b="1" dirty="0">
              <a:solidFill>
                <a:srgbClr val="FFFF00"/>
              </a:solidFill>
              <a:latin typeface="Avenir Black"/>
              <a:cs typeface="Avenir Black"/>
            </a:endParaRPr>
          </a:p>
        </p:txBody>
      </p:sp>
      <p:graphicFrame>
        <p:nvGraphicFramePr>
          <p:cNvPr id="19" name="Table 18"/>
          <p:cNvGraphicFramePr>
            <a:graphicFrameLocks noGrp="1"/>
          </p:cNvGraphicFramePr>
          <p:nvPr>
            <p:extLst>
              <p:ext uri="{D42A27DB-BD31-4B8C-83A1-F6EECF244321}">
                <p14:modId xmlns:p14="http://schemas.microsoft.com/office/powerpoint/2010/main" val="2324332883"/>
              </p:ext>
            </p:extLst>
          </p:nvPr>
        </p:nvGraphicFramePr>
        <p:xfrm>
          <a:off x="2057400" y="2590800"/>
          <a:ext cx="6286501" cy="1198248"/>
        </p:xfrm>
        <a:graphic>
          <a:graphicData uri="http://schemas.openxmlformats.org/drawingml/2006/table">
            <a:tbl>
              <a:tblPr/>
              <a:tblGrid>
                <a:gridCol w="1567433"/>
                <a:gridCol w="2431607"/>
                <a:gridCol w="1033545"/>
                <a:gridCol w="1253916"/>
              </a:tblGrid>
              <a:tr h="301824">
                <a:tc>
                  <a:txBody>
                    <a:bodyPr/>
                    <a:lstStyle/>
                    <a:p>
                      <a:pPr algn="ctr" fontAlgn="ctr"/>
                      <a:r>
                        <a:rPr lang="en-US" sz="1200" b="1" i="0" u="none" strike="noStrike" dirty="0" smtClean="0">
                          <a:solidFill>
                            <a:srgbClr val="FFFFFF"/>
                          </a:solidFill>
                          <a:effectLst/>
                          <a:latin typeface="Cambria"/>
                        </a:rPr>
                        <a:t>Every Week*</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a:solidFill>
                            <a:srgbClr val="FFFFFF"/>
                          </a:solidFill>
                          <a:effectLst/>
                          <a:latin typeface="Cambria"/>
                        </a:rPr>
                        <a:t>Prime Demo Series Topic</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smtClean="0">
                          <a:solidFill>
                            <a:srgbClr val="FFFFFF"/>
                          </a:solidFill>
                          <a:effectLst/>
                          <a:latin typeface="Cambria"/>
                        </a:rPr>
                        <a:t>Same Time</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1200" b="1" i="0" u="none" strike="noStrike" dirty="0" smtClean="0">
                          <a:solidFill>
                            <a:srgbClr val="FFFFFF"/>
                          </a:solidFill>
                          <a:effectLst/>
                          <a:latin typeface="Cambria"/>
                        </a:rPr>
                        <a:t>Same Place</a:t>
                      </a:r>
                      <a:endParaRPr lang="en-US" sz="1200" b="1" i="0" u="none" strike="noStrike" dirty="0">
                        <a:solidFill>
                          <a:srgbClr val="FFFFFF"/>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38DD5"/>
                    </a:solidFill>
                  </a:tcPr>
                </a:tc>
              </a:tr>
              <a:tr h="457655">
                <a:tc>
                  <a:txBody>
                    <a:bodyPr/>
                    <a:lstStyle/>
                    <a:p>
                      <a:pPr marL="114300" indent="0" algn="l" fontAlgn="ctr"/>
                      <a:r>
                        <a:rPr lang="en-US" sz="1200" b="0" i="0" u="none" strike="noStrike" dirty="0" smtClean="0">
                          <a:solidFill>
                            <a:srgbClr val="000000"/>
                          </a:solidFill>
                          <a:effectLst/>
                          <a:latin typeface="Cambria"/>
                        </a:rPr>
                        <a:t>Every 2nd Thursday</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114300" indent="0" algn="l" fontAlgn="ctr"/>
                      <a:r>
                        <a:rPr lang="en-US" sz="1200" b="0" i="0" u="none" strike="noStrike" dirty="0" smtClean="0">
                          <a:solidFill>
                            <a:srgbClr val="000000"/>
                          </a:solidFill>
                          <a:effectLst/>
                          <a:latin typeface="Cambria"/>
                        </a:rPr>
                        <a:t>Cisco </a:t>
                      </a:r>
                      <a:r>
                        <a:rPr lang="en-US" sz="1200" b="0" i="0" u="none" strike="noStrike" dirty="0">
                          <a:solidFill>
                            <a:srgbClr val="000000"/>
                          </a:solidFill>
                          <a:effectLst/>
                          <a:latin typeface="Cambria"/>
                        </a:rPr>
                        <a:t>Prime </a:t>
                      </a:r>
                      <a:r>
                        <a:rPr lang="en-US" sz="1200" b="0" i="0" u="none" strike="noStrike" dirty="0" smtClean="0">
                          <a:solidFill>
                            <a:srgbClr val="000000"/>
                          </a:solidFill>
                          <a:effectLst/>
                          <a:latin typeface="Cambria"/>
                        </a:rPr>
                        <a:t>Infrastructure</a:t>
                      </a:r>
                    </a:p>
                    <a:p>
                      <a:pPr marL="114300" indent="0" algn="l" fontAlgn="ctr"/>
                      <a:r>
                        <a:rPr lang="en-US" sz="1200" b="0" i="0" u="none" strike="noStrike" dirty="0" smtClean="0">
                          <a:solidFill>
                            <a:srgbClr val="000000"/>
                          </a:solidFill>
                          <a:effectLst/>
                          <a:latin typeface="Cambria"/>
                        </a:rPr>
                        <a:t>Lifecycle </a:t>
                      </a:r>
                      <a:r>
                        <a:rPr lang="en-US" sz="1200" b="0" i="0" u="none" strike="noStrike" dirty="0" err="1" smtClean="0">
                          <a:solidFill>
                            <a:srgbClr val="000000"/>
                          </a:solidFill>
                          <a:effectLst/>
                          <a:latin typeface="Cambria"/>
                        </a:rPr>
                        <a:t>Mgmt</a:t>
                      </a:r>
                      <a:r>
                        <a:rPr lang="en-US" sz="1200" b="0" i="0" u="none" strike="noStrike" dirty="0" smtClean="0">
                          <a:solidFill>
                            <a:srgbClr val="000000"/>
                          </a:solidFill>
                          <a:effectLst/>
                          <a:latin typeface="Cambria"/>
                        </a:rPr>
                        <a:t> &amp; Assurance</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o-RO" sz="1200" b="0" i="0" u="none" strike="noStrike" dirty="0" smtClean="0">
                          <a:solidFill>
                            <a:srgbClr val="000000"/>
                          </a:solidFill>
                          <a:effectLst/>
                          <a:latin typeface="Cambria"/>
                        </a:rPr>
                        <a:t>12:00 PM Singapore</a:t>
                      </a:r>
                    </a:p>
                    <a:p>
                      <a:pPr marL="0" marR="0" indent="0" algn="ctr" defTabSz="914400" rtl="0" eaLnBrk="1" fontAlgn="ctr" latinLnBrk="0" hangingPunct="1">
                        <a:lnSpc>
                          <a:spcPct val="100000"/>
                        </a:lnSpc>
                        <a:spcBef>
                          <a:spcPts val="0"/>
                        </a:spcBef>
                        <a:spcAft>
                          <a:spcPts val="0"/>
                        </a:spcAft>
                        <a:buClrTx/>
                        <a:buSzTx/>
                        <a:buFontTx/>
                        <a:buNone/>
                        <a:tabLst/>
                        <a:defRPr/>
                      </a:pPr>
                      <a:r>
                        <a:rPr lang="ro-RO" sz="1200" b="0" i="0" u="none" strike="noStrike" dirty="0" smtClean="0">
                          <a:solidFill>
                            <a:srgbClr val="000000"/>
                          </a:solidFill>
                          <a:effectLst/>
                          <a:latin typeface="Cambria"/>
                        </a:rPr>
                        <a:t>Time</a:t>
                      </a:r>
                      <a:br>
                        <a:rPr lang="ro-RO" sz="1200" b="0" i="0" u="none" strike="noStrike" dirty="0" smtClean="0">
                          <a:solidFill>
                            <a:srgbClr val="000000"/>
                          </a:solidFill>
                          <a:effectLst/>
                          <a:latin typeface="Cambria"/>
                        </a:rPr>
                      </a:br>
                      <a:r>
                        <a:rPr lang="ro-RO" sz="1200" b="1" i="0" u="none" strike="noStrike" dirty="0" smtClean="0">
                          <a:solidFill>
                            <a:schemeClr val="tx2">
                              <a:lumMod val="75000"/>
                            </a:schemeClr>
                          </a:solidFill>
                          <a:effectLst/>
                          <a:latin typeface="Cambria"/>
                        </a:rPr>
                        <a:t>(90 Min)</a:t>
                      </a:r>
                      <a:endParaRPr lang="ro-RO" sz="1200" b="0" i="0" u="none" strike="noStrike" dirty="0" smtClean="0">
                        <a:solidFill>
                          <a:schemeClr val="tx2">
                            <a:lumMod val="75000"/>
                          </a:schemeClr>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n-US" sz="1200" b="0" kern="1200" dirty="0" smtClean="0">
                          <a:solidFill>
                            <a:srgbClr val="0000FF"/>
                          </a:solidFill>
                          <a:latin typeface="Avenir Book"/>
                          <a:ea typeface="+mn-ea"/>
                          <a:cs typeface="Avenir Book"/>
                          <a:hlinkClick r:id="rId5"/>
                        </a:rPr>
                        <a:t>www.tinyurl.com/prime-APJC</a:t>
                      </a:r>
                      <a:endParaRPr lang="en-US" sz="1200" b="0" kern="1200" dirty="0" smtClean="0">
                        <a:solidFill>
                          <a:srgbClr val="0000FF"/>
                        </a:solidFill>
                        <a:latin typeface="Avenir Book"/>
                        <a:ea typeface="+mn-ea"/>
                        <a:cs typeface="Avenir Book"/>
                      </a:endParaRPr>
                    </a:p>
                    <a:p>
                      <a:pPr algn="ctr" fontAlgn="ctr"/>
                      <a:endParaRPr lang="en-US" sz="1000" b="0" i="0" u="none" strike="noStrike" dirty="0" smtClean="0">
                        <a:solidFill>
                          <a:srgbClr val="333333"/>
                        </a:solidFill>
                        <a:effectLst/>
                        <a:latin typeface="Cambria"/>
                      </a:endParaRPr>
                    </a:p>
                    <a:p>
                      <a:pPr algn="ctr" fontAlgn="ctr"/>
                      <a:r>
                        <a:rPr lang="en-US" sz="1000" b="0" i="0" u="none" strike="noStrike" dirty="0" smtClean="0">
                          <a:solidFill>
                            <a:srgbClr val="333333"/>
                          </a:solidFill>
                          <a:effectLst/>
                          <a:latin typeface="Cambria"/>
                        </a:rPr>
                        <a:t>No Registration </a:t>
                      </a:r>
                    </a:p>
                    <a:p>
                      <a:pPr algn="ctr" fontAlgn="ctr"/>
                      <a:r>
                        <a:rPr lang="en-US" sz="1000" b="0" i="0" u="none" strike="noStrike" kern="1200" dirty="0" smtClean="0">
                          <a:solidFill>
                            <a:srgbClr val="000000"/>
                          </a:solidFill>
                          <a:effectLst/>
                          <a:latin typeface="Cambria"/>
                          <a:ea typeface="+mn-ea"/>
                          <a:cs typeface="+mn-cs"/>
                        </a:rPr>
                        <a:t>Required</a:t>
                      </a:r>
                      <a:endParaRPr lang="en-US" sz="1000" b="0" i="0" u="none" strike="noStrike" dirty="0">
                        <a:solidFill>
                          <a:srgbClr val="0000FF"/>
                        </a:solidFill>
                        <a:effectLst/>
                        <a:latin typeface="Cambria"/>
                        <a:cs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r>
              <a:tr h="438769">
                <a:tc>
                  <a:txBody>
                    <a:bodyPr/>
                    <a:lstStyle/>
                    <a:p>
                      <a:pPr lvl="0" algn="l" fontAlgn="ctr">
                        <a:tabLst>
                          <a:tab pos="114300" algn="l"/>
                        </a:tabLst>
                      </a:pPr>
                      <a:r>
                        <a:rPr lang="en-US" sz="1200" b="0" i="0" u="none" strike="noStrike" dirty="0" smtClean="0">
                          <a:solidFill>
                            <a:srgbClr val="000000"/>
                          </a:solidFill>
                          <a:effectLst/>
                          <a:latin typeface="Cambria"/>
                        </a:rPr>
                        <a:t>   Every 2nd</a:t>
                      </a:r>
                      <a:r>
                        <a:rPr lang="en-US" sz="1200" b="0" i="0" u="none" strike="noStrike" baseline="0" dirty="0" smtClean="0">
                          <a:solidFill>
                            <a:srgbClr val="000000"/>
                          </a:solidFill>
                          <a:effectLst/>
                          <a:latin typeface="Cambria"/>
                        </a:rPr>
                        <a:t> </a:t>
                      </a:r>
                      <a:r>
                        <a:rPr lang="en-US" sz="1200" b="0" i="0" u="none" strike="noStrike" dirty="0" smtClean="0">
                          <a:solidFill>
                            <a:srgbClr val="000000"/>
                          </a:solidFill>
                          <a:effectLst/>
                          <a:latin typeface="Cambria"/>
                        </a:rPr>
                        <a:t>Thursday</a:t>
                      </a:r>
                    </a:p>
                    <a:p>
                      <a:pPr lvl="0" algn="l" fontAlgn="ctr">
                        <a:tabLst>
                          <a:tab pos="114300" algn="l"/>
                        </a:tabLst>
                      </a:pPr>
                      <a:r>
                        <a:rPr lang="en-US" sz="1200" b="0" i="0" u="none" strike="noStrike" dirty="0" smtClean="0">
                          <a:solidFill>
                            <a:srgbClr val="000000"/>
                          </a:solidFill>
                          <a:effectLst/>
                          <a:latin typeface="Cambria"/>
                        </a:rPr>
                        <a:t>     (alternating</a:t>
                      </a:r>
                      <a:r>
                        <a:rPr lang="en-US" sz="1200" b="0" i="0" u="none" strike="noStrike" baseline="0" dirty="0" smtClean="0">
                          <a:solidFill>
                            <a:srgbClr val="000000"/>
                          </a:solidFill>
                          <a:effectLst/>
                          <a:latin typeface="Cambria"/>
                        </a:rPr>
                        <a:t> week)</a:t>
                      </a:r>
                      <a:endParaRPr lang="en-US" sz="1200" b="0" i="0" u="none" strike="noStrike" dirty="0">
                        <a:solidFill>
                          <a:srgbClr val="000000"/>
                        </a:solidFill>
                        <a:effectLst/>
                        <a:latin typeface="Cambria"/>
                      </a:endParaRP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114300" indent="0" algn="l" fontAlgn="ctr"/>
                      <a:r>
                        <a:rPr lang="en-US" sz="1200" b="0" i="0" u="none" strike="noStrike" dirty="0" smtClean="0">
                          <a:solidFill>
                            <a:srgbClr val="000000"/>
                          </a:solidFill>
                          <a:effectLst/>
                          <a:latin typeface="Cambria"/>
                        </a:rPr>
                        <a:t>Cisco Prime Collaboration</a:t>
                      </a:r>
                    </a:p>
                    <a:p>
                      <a:pPr marL="114300" indent="0" algn="l" fontAlgn="ctr"/>
                      <a:r>
                        <a:rPr lang="en-US" sz="1200" b="0" i="0" u="none" strike="noStrike" dirty="0" smtClean="0">
                          <a:solidFill>
                            <a:srgbClr val="000000"/>
                          </a:solidFill>
                          <a:effectLst/>
                          <a:latin typeface="Cambria"/>
                        </a:rPr>
                        <a:t>Assurance &amp; Provisioning</a:t>
                      </a:r>
                    </a:p>
                  </a:txBody>
                  <a:tcPr marL="12700" marR="12700" marT="1270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vMerge="1">
                  <a:txBody>
                    <a:bodyPr/>
                    <a:lstStyle/>
                    <a:p>
                      <a:endParaRPr lang="en-US"/>
                    </a:p>
                  </a:txBody>
                  <a:tcPr/>
                </a:tc>
              </a:tr>
            </a:tbl>
          </a:graphicData>
        </a:graphic>
      </p:graphicFrame>
      <p:sp>
        <p:nvSpPr>
          <p:cNvPr id="22" name="TextBox 21"/>
          <p:cNvSpPr txBox="1"/>
          <p:nvPr/>
        </p:nvSpPr>
        <p:spPr>
          <a:xfrm>
            <a:off x="2057400" y="3807768"/>
            <a:ext cx="3320515" cy="230832"/>
          </a:xfrm>
          <a:prstGeom prst="rect">
            <a:avLst/>
          </a:prstGeom>
          <a:noFill/>
        </p:spPr>
        <p:txBody>
          <a:bodyPr wrap="none" rtlCol="0">
            <a:spAutoFit/>
          </a:bodyPr>
          <a:lstStyle/>
          <a:p>
            <a:r>
              <a:rPr lang="en-US" sz="900" b="1" dirty="0" smtClean="0">
                <a:solidFill>
                  <a:srgbClr val="001D28"/>
                </a:solidFill>
              </a:rPr>
              <a:t>* Exceptions: Indian Public Holidays and Cisco Shutdown</a:t>
            </a:r>
            <a:endParaRPr lang="en-US" sz="900" b="1" dirty="0">
              <a:solidFill>
                <a:srgbClr val="001D28"/>
              </a:solidFill>
            </a:endParaRPr>
          </a:p>
        </p:txBody>
      </p:sp>
      <p:sp>
        <p:nvSpPr>
          <p:cNvPr id="23" name="TextBox 22"/>
          <p:cNvSpPr txBox="1"/>
          <p:nvPr/>
        </p:nvSpPr>
        <p:spPr>
          <a:xfrm rot="5400000">
            <a:off x="5446502" y="3244336"/>
            <a:ext cx="6858000" cy="369332"/>
          </a:xfrm>
          <a:prstGeom prst="rect">
            <a:avLst/>
          </a:prstGeom>
          <a:noFill/>
        </p:spPr>
        <p:txBody>
          <a:bodyPr wrap="square" rtlCol="0">
            <a:spAutoFit/>
          </a:bodyPr>
          <a:lstStyle/>
          <a:p>
            <a:pPr algn="ctr"/>
            <a:r>
              <a:rPr lang="en-US" dirty="0" smtClean="0">
                <a:solidFill>
                  <a:schemeClr val="bg1"/>
                </a:solidFill>
                <a:latin typeface="Avenir Black"/>
                <a:cs typeface="Avenir Black"/>
              </a:rPr>
              <a:t>Open to Customers, Partners and Cisco People</a:t>
            </a:r>
            <a:endParaRPr lang="en-US" dirty="0">
              <a:solidFill>
                <a:schemeClr val="bg1"/>
              </a:solidFill>
              <a:latin typeface="Avenir Black"/>
              <a:cs typeface="Avenir Black"/>
            </a:endParaRPr>
          </a:p>
        </p:txBody>
      </p:sp>
      <p:sp>
        <p:nvSpPr>
          <p:cNvPr id="3" name="TextBox 2"/>
          <p:cNvSpPr txBox="1"/>
          <p:nvPr/>
        </p:nvSpPr>
        <p:spPr>
          <a:xfrm>
            <a:off x="0" y="6604084"/>
            <a:ext cx="5670233" cy="253916"/>
          </a:xfrm>
          <a:prstGeom prst="rect">
            <a:avLst/>
          </a:prstGeom>
          <a:noFill/>
        </p:spPr>
        <p:txBody>
          <a:bodyPr wrap="none" rtlCol="0">
            <a:spAutoFit/>
          </a:bodyPr>
          <a:lstStyle/>
          <a:p>
            <a:r>
              <a:rPr lang="en-US" sz="1050" dirty="0" smtClean="0">
                <a:solidFill>
                  <a:schemeClr val="bg1">
                    <a:lumMod val="95000"/>
                  </a:schemeClr>
                </a:solidFill>
              </a:rPr>
              <a:t>Latest Prime Demo Series agenda will always be posted at </a:t>
            </a:r>
            <a:r>
              <a:rPr lang="en-US" sz="1050" dirty="0" err="1" smtClean="0">
                <a:solidFill>
                  <a:schemeClr val="bg1">
                    <a:lumMod val="95000"/>
                  </a:schemeClr>
                </a:solidFill>
              </a:rPr>
              <a:t>www.cisco.com</a:t>
            </a:r>
            <a:r>
              <a:rPr lang="en-US" sz="1050" dirty="0" smtClean="0">
                <a:solidFill>
                  <a:schemeClr val="bg1">
                    <a:lumMod val="95000"/>
                  </a:schemeClr>
                </a:solidFill>
              </a:rPr>
              <a:t>/go/prime-demo</a:t>
            </a:r>
            <a:endParaRPr lang="en-US" sz="1050" dirty="0">
              <a:solidFill>
                <a:schemeClr val="bg1">
                  <a:lumMod val="95000"/>
                </a:schemeClr>
              </a:solidFill>
            </a:endParaRPr>
          </a:p>
        </p:txBody>
      </p:sp>
    </p:spTree>
    <p:extLst>
      <p:ext uri="{BB962C8B-B14F-4D97-AF65-F5344CB8AC3E}">
        <p14:creationId xmlns:p14="http://schemas.microsoft.com/office/powerpoint/2010/main" val="1661098139"/>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p:cNvSpPr/>
          <p:nvPr/>
        </p:nvSpPr>
        <p:spPr>
          <a:xfrm rot="16200000">
            <a:off x="266161" y="3829100"/>
            <a:ext cx="411480" cy="149086"/>
          </a:xfrm>
          <a:prstGeom prst="round2SameRect">
            <a:avLst/>
          </a:prstGeom>
          <a:gradFill>
            <a:gsLst>
              <a:gs pos="0">
                <a:schemeClr val="accent3">
                  <a:lumMod val="75000"/>
                </a:schemeClr>
              </a:gs>
              <a:gs pos="83000">
                <a:schemeClr val="tx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Round Same Side Corner Rectangle 12"/>
          <p:cNvSpPr/>
          <p:nvPr/>
        </p:nvSpPr>
        <p:spPr>
          <a:xfrm rot="16200000">
            <a:off x="266161" y="2797470"/>
            <a:ext cx="411480" cy="149086"/>
          </a:xfrm>
          <a:prstGeom prst="round2SameRect">
            <a:avLst/>
          </a:prstGeom>
          <a:gradFill>
            <a:gsLst>
              <a:gs pos="0">
                <a:schemeClr val="accent3">
                  <a:lumMod val="75000"/>
                </a:schemeClr>
              </a:gs>
              <a:gs pos="83000">
                <a:schemeClr val="tx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ound Same Side Corner Rectangle 8"/>
          <p:cNvSpPr/>
          <p:nvPr/>
        </p:nvSpPr>
        <p:spPr>
          <a:xfrm rot="16200000">
            <a:off x="266161" y="1765840"/>
            <a:ext cx="411480" cy="149086"/>
          </a:xfrm>
          <a:prstGeom prst="round2SameRect">
            <a:avLst/>
          </a:prstGeom>
          <a:gradFill>
            <a:gsLst>
              <a:gs pos="0">
                <a:schemeClr val="accent3">
                  <a:lumMod val="75000"/>
                </a:schemeClr>
              </a:gs>
              <a:gs pos="83000">
                <a:schemeClr val="tx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itle 6"/>
          <p:cNvSpPr>
            <a:spLocks noGrp="1"/>
          </p:cNvSpPr>
          <p:nvPr>
            <p:ph type="title"/>
          </p:nvPr>
        </p:nvSpPr>
        <p:spPr/>
        <p:txBody>
          <a:bodyPr/>
          <a:lstStyle/>
          <a:p>
            <a:r>
              <a:rPr dirty="0" smtClean="0"/>
              <a:t>For More Information</a:t>
            </a:r>
            <a:endParaRPr lang="en-US" dirty="0"/>
          </a:p>
        </p:txBody>
      </p:sp>
      <p:sp>
        <p:nvSpPr>
          <p:cNvPr id="8" name="Round Same Side Corner Rectangle 7"/>
          <p:cNvSpPr/>
          <p:nvPr/>
        </p:nvSpPr>
        <p:spPr>
          <a:xfrm>
            <a:off x="507999" y="1374775"/>
            <a:ext cx="8291513" cy="4932240"/>
          </a:xfrm>
          <a:prstGeom prst="round2SameRect">
            <a:avLst>
              <a:gd name="adj1" fmla="val 3097"/>
              <a:gd name="adj2" fmla="val 0"/>
            </a:avLst>
          </a:prstGeom>
          <a:gradFill>
            <a:gsLst>
              <a:gs pos="0">
                <a:srgbClr val="D5F2FF"/>
              </a:gs>
              <a:gs pos="100000">
                <a:schemeClr val="accent1">
                  <a:lumMod val="20000"/>
                  <a:lumOff val="80000"/>
                  <a:alpha val="0"/>
                </a:schemeClr>
              </a:gs>
            </a:gsLst>
            <a:lin ang="5400000" scaled="0"/>
          </a:gradFill>
          <a:ln w="19050">
            <a:gradFill>
              <a:gsLst>
                <a:gs pos="0">
                  <a:schemeClr val="tx1">
                    <a:lumMod val="75000"/>
                  </a:schemeClr>
                </a:gs>
                <a:gs pos="100000">
                  <a:schemeClr val="bg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Pentagon 9"/>
          <p:cNvSpPr/>
          <p:nvPr/>
        </p:nvSpPr>
        <p:spPr>
          <a:xfrm>
            <a:off x="496957" y="1559106"/>
            <a:ext cx="4825320" cy="387626"/>
          </a:xfrm>
          <a:prstGeom prst="homePlate">
            <a:avLst/>
          </a:prstGeom>
          <a:gradFill>
            <a:gsLst>
              <a:gs pos="0">
                <a:schemeClr val="tx1">
                  <a:lumMod val="75000"/>
                </a:schemeClr>
              </a:gs>
              <a:gs pos="100000">
                <a:schemeClr val="accent3">
                  <a:lumMod val="75000"/>
                </a:schemeClr>
              </a:gs>
            </a:gsLst>
            <a:lin ang="17400000" scaled="0"/>
          </a:gradFill>
          <a:ln w="19050">
            <a:gradFill>
              <a:gsLst>
                <a:gs pos="0">
                  <a:schemeClr val="tx1"/>
                </a:gs>
                <a:gs pos="100000">
                  <a:schemeClr val="bg1">
                    <a:alpha val="0"/>
                  </a:schemeClr>
                </a:gs>
              </a:gsLst>
              <a:lin ang="10800000" scaled="0"/>
            </a:gradFill>
          </a:ln>
          <a:effectLst>
            <a:outerShdw blurRad="50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552450" y="1573668"/>
            <a:ext cx="4851888" cy="338554"/>
          </a:xfrm>
          <a:prstGeom prst="rect">
            <a:avLst/>
          </a:prstGeom>
        </p:spPr>
        <p:txBody>
          <a:bodyPr wrap="square">
            <a:spAutoFit/>
          </a:bodyPr>
          <a:lstStyle/>
          <a:p>
            <a:pPr>
              <a:spcBef>
                <a:spcPts val="1200"/>
              </a:spcBef>
              <a:spcAft>
                <a:spcPts val="1200"/>
              </a:spcAft>
            </a:pPr>
            <a:r>
              <a:rPr lang="en-US" sz="1600" dirty="0" smtClean="0">
                <a:solidFill>
                  <a:schemeClr val="bg1"/>
                </a:solidFill>
                <a:effectLst>
                  <a:outerShdw blurRad="38100" dist="38100" dir="2700000" algn="tl">
                    <a:srgbClr val="000000">
                      <a:alpha val="43137"/>
                    </a:srgbClr>
                  </a:outerShdw>
                </a:effectLst>
              </a:rPr>
              <a:t>Cisco Prime</a:t>
            </a:r>
            <a:endParaRPr lang="en-US" sz="16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571784" y="2036857"/>
            <a:ext cx="2442295" cy="584776"/>
          </a:xfrm>
          <a:prstGeom prst="rect">
            <a:avLst/>
          </a:prstGeom>
        </p:spPr>
        <p:txBody>
          <a:bodyPr wrap="none">
            <a:spAutoFit/>
          </a:bodyPr>
          <a:lstStyle/>
          <a:p>
            <a:r>
              <a:rPr lang="en-US" sz="1600" dirty="0" smtClean="0">
                <a:solidFill>
                  <a:schemeClr val="bg1"/>
                </a:solidFill>
                <a:hlinkClick r:id="rId3"/>
              </a:rPr>
              <a:t>www.cisco.com/go/prime</a:t>
            </a:r>
            <a:endParaRPr lang="en-US" sz="1600" dirty="0" smtClean="0">
              <a:solidFill>
                <a:schemeClr val="bg1"/>
              </a:solidFill>
            </a:endParaRPr>
          </a:p>
          <a:p>
            <a:endParaRPr lang="en-US" sz="1600" dirty="0"/>
          </a:p>
        </p:txBody>
      </p:sp>
      <p:sp>
        <p:nvSpPr>
          <p:cNvPr id="14" name="Pentagon 13"/>
          <p:cNvSpPr/>
          <p:nvPr/>
        </p:nvSpPr>
        <p:spPr>
          <a:xfrm>
            <a:off x="496957" y="2590736"/>
            <a:ext cx="4825320" cy="387626"/>
          </a:xfrm>
          <a:prstGeom prst="homePlate">
            <a:avLst/>
          </a:prstGeom>
          <a:gradFill>
            <a:gsLst>
              <a:gs pos="0">
                <a:schemeClr val="tx1">
                  <a:lumMod val="75000"/>
                </a:schemeClr>
              </a:gs>
              <a:gs pos="100000">
                <a:schemeClr val="accent3">
                  <a:lumMod val="75000"/>
                </a:schemeClr>
              </a:gs>
            </a:gsLst>
            <a:lin ang="17400000" scaled="0"/>
          </a:gradFill>
          <a:ln w="19050">
            <a:gradFill>
              <a:gsLst>
                <a:gs pos="0">
                  <a:schemeClr val="tx1"/>
                </a:gs>
                <a:gs pos="100000">
                  <a:schemeClr val="bg1">
                    <a:alpha val="0"/>
                  </a:schemeClr>
                </a:gs>
              </a:gsLst>
              <a:lin ang="10800000" scaled="0"/>
            </a:gradFill>
          </a:ln>
          <a:effectLst>
            <a:outerShdw blurRad="50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552450" y="2605298"/>
            <a:ext cx="4851888" cy="338554"/>
          </a:xfrm>
          <a:prstGeom prst="rect">
            <a:avLst/>
          </a:prstGeom>
        </p:spPr>
        <p:txBody>
          <a:bodyPr wrap="square">
            <a:spAutoFit/>
          </a:bodyPr>
          <a:lstStyle/>
          <a:p>
            <a:pPr>
              <a:spcBef>
                <a:spcPts val="1200"/>
              </a:spcBef>
              <a:spcAft>
                <a:spcPts val="1200"/>
              </a:spcAft>
            </a:pPr>
            <a:r>
              <a:rPr lang="en-US" sz="1600" dirty="0" smtClean="0">
                <a:solidFill>
                  <a:schemeClr val="bg1"/>
                </a:solidFill>
                <a:effectLst>
                  <a:outerShdw blurRad="38100" dist="38100" dir="2700000" algn="tl">
                    <a:srgbClr val="000000">
                      <a:alpha val="43137"/>
                    </a:srgbClr>
                  </a:outerShdw>
                </a:effectLst>
              </a:rPr>
              <a:t>Cisco Prime Infrastructure</a:t>
            </a:r>
            <a:endParaRPr lang="en-US" sz="16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571784" y="3045041"/>
            <a:ext cx="3207767" cy="1077474"/>
          </a:xfrm>
          <a:prstGeom prst="rect">
            <a:avLst/>
          </a:prstGeom>
        </p:spPr>
        <p:txBody>
          <a:bodyPr wrap="none">
            <a:spAutoFit/>
          </a:bodyPr>
          <a:lstStyle/>
          <a:p>
            <a:pPr lvl="0">
              <a:lnSpc>
                <a:spcPct val="95000"/>
              </a:lnSpc>
              <a:spcBef>
                <a:spcPts val="1440"/>
              </a:spcBef>
              <a:buClr>
                <a:schemeClr val="tx2"/>
              </a:buClr>
              <a:buSzPct val="90000"/>
              <a:defRPr/>
            </a:pPr>
            <a:r>
              <a:rPr lang="en-US" sz="1400" dirty="0" smtClean="0">
                <a:solidFill>
                  <a:srgbClr val="546568"/>
                </a:solidFill>
                <a:hlinkClick r:id="rId4"/>
              </a:rPr>
              <a:t>www.cisco.com/go/primeinfrastructure</a:t>
            </a:r>
            <a:endParaRPr lang="en-US" sz="1400" dirty="0" smtClean="0">
              <a:solidFill>
                <a:srgbClr val="546568"/>
              </a:solidFill>
            </a:endParaRPr>
          </a:p>
          <a:p>
            <a:pPr lvl="0">
              <a:lnSpc>
                <a:spcPct val="95000"/>
              </a:lnSpc>
              <a:spcBef>
                <a:spcPts val="1440"/>
              </a:spcBef>
              <a:buClr>
                <a:schemeClr val="tx2"/>
              </a:buClr>
              <a:buSzPct val="90000"/>
              <a:defRPr/>
            </a:pPr>
            <a:endParaRPr lang="en-US" sz="1400" dirty="0">
              <a:solidFill>
                <a:srgbClr val="546568"/>
              </a:solidFill>
            </a:endParaRPr>
          </a:p>
          <a:p>
            <a:pPr lvl="0">
              <a:lnSpc>
                <a:spcPct val="95000"/>
              </a:lnSpc>
              <a:spcBef>
                <a:spcPts val="1440"/>
              </a:spcBef>
              <a:buClr>
                <a:schemeClr val="tx2"/>
              </a:buClr>
              <a:buSzPct val="90000"/>
              <a:defRPr/>
            </a:pPr>
            <a:endParaRPr lang="en-US" sz="1400" dirty="0" smtClean="0">
              <a:solidFill>
                <a:srgbClr val="546568"/>
              </a:solidFill>
            </a:endParaRPr>
          </a:p>
        </p:txBody>
      </p:sp>
      <p:sp>
        <p:nvSpPr>
          <p:cNvPr id="18" name="Pentagon 17"/>
          <p:cNvSpPr/>
          <p:nvPr/>
        </p:nvSpPr>
        <p:spPr>
          <a:xfrm>
            <a:off x="496957" y="3622366"/>
            <a:ext cx="4825320" cy="387626"/>
          </a:xfrm>
          <a:prstGeom prst="homePlate">
            <a:avLst/>
          </a:prstGeom>
          <a:gradFill>
            <a:gsLst>
              <a:gs pos="0">
                <a:schemeClr val="tx1">
                  <a:lumMod val="75000"/>
                </a:schemeClr>
              </a:gs>
              <a:gs pos="100000">
                <a:schemeClr val="accent3">
                  <a:lumMod val="75000"/>
                </a:schemeClr>
              </a:gs>
            </a:gsLst>
            <a:lin ang="17400000" scaled="0"/>
          </a:gradFill>
          <a:ln w="19050">
            <a:gradFill>
              <a:gsLst>
                <a:gs pos="0">
                  <a:schemeClr val="tx1"/>
                </a:gs>
                <a:gs pos="100000">
                  <a:schemeClr val="bg1">
                    <a:alpha val="0"/>
                  </a:schemeClr>
                </a:gs>
              </a:gsLst>
              <a:lin ang="10800000" scaled="0"/>
            </a:gradFill>
          </a:ln>
          <a:effectLst>
            <a:outerShdw blurRad="50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552450" y="3636928"/>
            <a:ext cx="4851888" cy="338554"/>
          </a:xfrm>
          <a:prstGeom prst="rect">
            <a:avLst/>
          </a:prstGeom>
        </p:spPr>
        <p:txBody>
          <a:bodyPr wrap="square">
            <a:spAutoFit/>
          </a:bodyPr>
          <a:lstStyle/>
          <a:p>
            <a:pPr>
              <a:spcBef>
                <a:spcPts val="1200"/>
              </a:spcBef>
              <a:spcAft>
                <a:spcPts val="1200"/>
              </a:spcAft>
            </a:pPr>
            <a:r>
              <a:rPr lang="en-US" sz="1600" dirty="0">
                <a:solidFill>
                  <a:schemeClr val="bg1"/>
                </a:solidFill>
                <a:effectLst>
                  <a:outerShdw blurRad="38100" dist="38100" dir="2700000" algn="tl">
                    <a:srgbClr val="000000">
                      <a:alpha val="43137"/>
                    </a:srgbClr>
                  </a:outerShdw>
                </a:effectLst>
              </a:rPr>
              <a:t>Prime Demos, VoDs, Online Training, Evaluations</a:t>
            </a:r>
          </a:p>
        </p:txBody>
      </p:sp>
      <p:sp>
        <p:nvSpPr>
          <p:cNvPr id="24" name="Rectangle 23"/>
          <p:cNvSpPr/>
          <p:nvPr/>
        </p:nvSpPr>
        <p:spPr>
          <a:xfrm>
            <a:off x="571784" y="4068860"/>
            <a:ext cx="3023885" cy="338554"/>
          </a:xfrm>
          <a:prstGeom prst="rect">
            <a:avLst/>
          </a:prstGeom>
        </p:spPr>
        <p:txBody>
          <a:bodyPr wrap="none">
            <a:spAutoFit/>
          </a:bodyPr>
          <a:lstStyle/>
          <a:p>
            <a:r>
              <a:rPr lang="en-US" sz="1600" dirty="0">
                <a:solidFill>
                  <a:schemeClr val="bg1"/>
                </a:solidFill>
                <a:hlinkClick r:id="rId5"/>
              </a:rPr>
              <a:t>www.cisco.com/go/prime-</a:t>
            </a:r>
            <a:r>
              <a:rPr lang="en-US" sz="1600" dirty="0" smtClean="0">
                <a:solidFill>
                  <a:schemeClr val="bg1"/>
                </a:solidFill>
                <a:hlinkClick r:id="rId5"/>
              </a:rPr>
              <a:t>demo</a:t>
            </a:r>
            <a:endParaRPr lang="en-US" sz="1600" dirty="0">
              <a:solidFill>
                <a:schemeClr val="bg1"/>
              </a:solidFill>
            </a:endParaRPr>
          </a:p>
        </p:txBody>
      </p:sp>
      <p:sp>
        <p:nvSpPr>
          <p:cNvPr id="25" name="Round Same Side Corner Rectangle 24"/>
          <p:cNvSpPr/>
          <p:nvPr/>
        </p:nvSpPr>
        <p:spPr>
          <a:xfrm rot="10800000">
            <a:off x="5685692" y="1374775"/>
            <a:ext cx="1242646" cy="3528646"/>
          </a:xfrm>
          <a:prstGeom prst="round2SameRect">
            <a:avLst>
              <a:gd name="adj1" fmla="val 48743"/>
              <a:gd name="adj2" fmla="val 0"/>
            </a:avLst>
          </a:prstGeom>
          <a:solidFill>
            <a:schemeClr val="tx1">
              <a:lumMod val="75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Round Same Side Corner Rectangle 25"/>
          <p:cNvSpPr/>
          <p:nvPr/>
        </p:nvSpPr>
        <p:spPr>
          <a:xfrm rot="10800000" flipV="1">
            <a:off x="6330461" y="3188678"/>
            <a:ext cx="1242646" cy="3165231"/>
          </a:xfrm>
          <a:prstGeom prst="round2SameRect">
            <a:avLst>
              <a:gd name="adj1" fmla="val 48743"/>
              <a:gd name="adj2" fmla="val 0"/>
            </a:avLst>
          </a:prstGeom>
          <a:solidFill>
            <a:schemeClr val="tx1">
              <a:lumMod val="75000"/>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Rounded Rectangle 26"/>
          <p:cNvSpPr/>
          <p:nvPr/>
        </p:nvSpPr>
        <p:spPr>
          <a:xfrm rot="10800000" flipV="1">
            <a:off x="6682152" y="1863970"/>
            <a:ext cx="1974485" cy="3540368"/>
          </a:xfrm>
          <a:prstGeom prst="roundRect">
            <a:avLst>
              <a:gd name="adj" fmla="val 50000"/>
            </a:avLst>
          </a:prstGeom>
          <a:gradFill>
            <a:gsLst>
              <a:gs pos="0">
                <a:schemeClr val="bg1"/>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26" name="Picture 2" descr="C:\Documents and Settings\rteligic\Desktop\Picture09.png"/>
          <p:cNvPicPr>
            <a:picLocks noChangeAspect="1" noChangeArrowheads="1"/>
          </p:cNvPicPr>
          <p:nvPr/>
        </p:nvPicPr>
        <p:blipFill>
          <a:blip r:embed="rId6" cstate="print"/>
          <a:srcRect/>
          <a:stretch>
            <a:fillRect/>
          </a:stretch>
        </p:blipFill>
        <p:spPr bwMode="auto">
          <a:xfrm>
            <a:off x="6669088" y="1920631"/>
            <a:ext cx="1987550" cy="3554413"/>
          </a:xfrm>
          <a:prstGeom prst="rect">
            <a:avLst/>
          </a:prstGeom>
          <a:noFill/>
        </p:spPr>
      </p:pic>
    </p:spTree>
    <p:extLst>
      <p:ext uri="{BB962C8B-B14F-4D97-AF65-F5344CB8AC3E}">
        <p14:creationId xmlns:p14="http://schemas.microsoft.com/office/powerpoint/2010/main" val="2788925310"/>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Demo</a:t>
            </a:r>
            <a:endParaRPr lang="en-US" dirty="0"/>
          </a:p>
        </p:txBody>
      </p:sp>
    </p:spTree>
    <p:extLst>
      <p:ext uri="{BB962C8B-B14F-4D97-AF65-F5344CB8AC3E}">
        <p14:creationId xmlns:p14="http://schemas.microsoft.com/office/powerpoint/2010/main" val="197595250"/>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907" y="1596571"/>
            <a:ext cx="5677213" cy="1641522"/>
          </a:xfrm>
        </p:spPr>
        <p:txBody>
          <a:bodyPr/>
          <a:lstStyle/>
          <a:p>
            <a:r>
              <a:rPr lang="en-US" dirty="0" smtClean="0">
                <a:latin typeface="Calibri"/>
                <a:cs typeface="Calibri"/>
              </a:rPr>
              <a:t>Turnkey Provisioning</a:t>
            </a:r>
            <a:br>
              <a:rPr lang="en-US" dirty="0" smtClean="0">
                <a:latin typeface="Calibri"/>
                <a:cs typeface="Calibri"/>
              </a:rPr>
            </a:br>
            <a:r>
              <a:rPr lang="en-US" sz="2800" dirty="0" smtClean="0">
                <a:latin typeface="Calibri"/>
                <a:cs typeface="Calibri"/>
              </a:rPr>
              <a:t>with Cisco Prime Infrastructure</a:t>
            </a:r>
            <a:br>
              <a:rPr lang="en-US" sz="2800" dirty="0" smtClean="0">
                <a:latin typeface="Calibri"/>
                <a:cs typeface="Calibri"/>
              </a:rPr>
            </a:br>
            <a:endParaRPr lang="en-US" dirty="0">
              <a:latin typeface="Calibri"/>
              <a:cs typeface="Calibri"/>
            </a:endParaRPr>
          </a:p>
        </p:txBody>
      </p:sp>
      <p:grpSp>
        <p:nvGrpSpPr>
          <p:cNvPr id="7" name="Group 6"/>
          <p:cNvGrpSpPr/>
          <p:nvPr/>
        </p:nvGrpSpPr>
        <p:grpSpPr>
          <a:xfrm>
            <a:off x="200098" y="4375844"/>
            <a:ext cx="3569262" cy="1262956"/>
            <a:chOff x="250898" y="3400484"/>
            <a:chExt cx="3569262" cy="1262956"/>
          </a:xfrm>
        </p:grpSpPr>
        <p:sp>
          <p:nvSpPr>
            <p:cNvPr id="4" name="Subtitle 2"/>
            <p:cNvSpPr txBox="1">
              <a:spLocks/>
            </p:cNvSpPr>
            <p:nvPr/>
          </p:nvSpPr>
          <p:spPr>
            <a:xfrm>
              <a:off x="250898" y="3400484"/>
              <a:ext cx="3548942" cy="561916"/>
            </a:xfrm>
            <a:prstGeom prst="rect">
              <a:avLst/>
            </a:prstGeom>
          </p:spPr>
          <p:txBody>
            <a:bodyPr vert="horz" lIns="91440" tIns="45720" rIns="91440" bIns="45720" rtlCol="0">
              <a:noAutofit/>
            </a:bodyPr>
            <a:lstStyle>
              <a:lvl1pPr marL="0" indent="0" algn="l" defTabSz="914400" rtl="0" eaLnBrk="1" latinLnBrk="0" hangingPunct="1">
                <a:lnSpc>
                  <a:spcPct val="95000"/>
                </a:lnSpc>
                <a:spcBef>
                  <a:spcPts val="1440"/>
                </a:spcBef>
                <a:buClr>
                  <a:schemeClr val="tx2"/>
                </a:buClr>
                <a:buSzPct val="90000"/>
                <a:buFont typeface="Arial" pitchFamily="34" charset="0"/>
                <a:buNone/>
                <a:tabLst/>
                <a:defRPr lang="en-US" sz="2000" kern="1200">
                  <a:solidFill>
                    <a:schemeClr val="bg1"/>
                  </a:solidFill>
                  <a:latin typeface="+mj-lt"/>
                  <a:ea typeface="+mn-ea"/>
                  <a:cs typeface="+mn-cs"/>
                </a:defRPr>
              </a:lvl1pPr>
              <a:lvl2pPr marL="457200" indent="0" algn="ctr" defTabSz="914400" rtl="0" eaLnBrk="1" latinLnBrk="0" hangingPunct="1">
                <a:lnSpc>
                  <a:spcPct val="95000"/>
                </a:lnSpc>
                <a:spcBef>
                  <a:spcPts val="840"/>
                </a:spcBef>
                <a:buClr>
                  <a:schemeClr val="tx2"/>
                </a:buClr>
                <a:buFontTx/>
                <a:buNone/>
                <a:defRPr lang="en-US" sz="1800" kern="1200">
                  <a:solidFill>
                    <a:schemeClr val="tx1">
                      <a:tint val="75000"/>
                    </a:schemeClr>
                  </a:solidFill>
                  <a:latin typeface="+mj-lt"/>
                  <a:ea typeface="+mn-ea"/>
                  <a:cs typeface="+mn-cs"/>
                </a:defRPr>
              </a:lvl2pPr>
              <a:lvl3pPr marL="914400" indent="0" algn="ctr" defTabSz="914400" rtl="0" eaLnBrk="1" latinLnBrk="0" hangingPunct="1">
                <a:lnSpc>
                  <a:spcPct val="95000"/>
                </a:lnSpc>
                <a:spcBef>
                  <a:spcPts val="840"/>
                </a:spcBef>
                <a:buFont typeface="Arial" pitchFamily="34" charset="0"/>
                <a:buNone/>
                <a:defRPr lang="en-US" sz="1600" kern="1200">
                  <a:solidFill>
                    <a:schemeClr val="tx1">
                      <a:tint val="75000"/>
                    </a:schemeClr>
                  </a:solidFill>
                  <a:latin typeface="+mj-lt"/>
                  <a:ea typeface="+mn-ea"/>
                  <a:cs typeface="+mn-cs"/>
                </a:defRPr>
              </a:lvl3pPr>
              <a:lvl4pPr marL="1371600" indent="0" algn="ctr" defTabSz="914400" rtl="0" eaLnBrk="1" latinLnBrk="0" hangingPunct="1">
                <a:lnSpc>
                  <a:spcPct val="95000"/>
                </a:lnSpc>
                <a:spcBef>
                  <a:spcPts val="840"/>
                </a:spcBef>
                <a:buFont typeface="Arial" pitchFamily="34" charset="0"/>
                <a:buNone/>
                <a:defRPr lang="en-US" sz="1400" kern="1200">
                  <a:solidFill>
                    <a:schemeClr val="tx1">
                      <a:tint val="75000"/>
                    </a:schemeClr>
                  </a:solidFill>
                  <a:latin typeface="+mj-lt"/>
                  <a:ea typeface="+mn-ea"/>
                  <a:cs typeface="+mn-cs"/>
                </a:defRPr>
              </a:lvl4pPr>
              <a:lvl5pPr marL="1828800" indent="0" algn="ctr" defTabSz="914400" rtl="0" eaLnBrk="1" latinLnBrk="0" hangingPunct="1">
                <a:lnSpc>
                  <a:spcPct val="95000"/>
                </a:lnSpc>
                <a:spcBef>
                  <a:spcPts val="840"/>
                </a:spcBef>
                <a:buFont typeface="Arial" pitchFamily="34" charset="0"/>
                <a:buNone/>
                <a:defRPr lang="en-US" sz="14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600" dirty="0" smtClean="0"/>
                <a:t>Chris McGuyer</a:t>
              </a:r>
            </a:p>
            <a:p>
              <a:pPr>
                <a:spcBef>
                  <a:spcPts val="0"/>
                </a:spcBef>
              </a:pPr>
              <a:r>
                <a:rPr lang="en-US" sz="1400" dirty="0" smtClean="0"/>
                <a:t>Sr. Business Development Manager</a:t>
              </a:r>
            </a:p>
          </p:txBody>
        </p:sp>
        <p:sp>
          <p:nvSpPr>
            <p:cNvPr id="6" name="Subtitle 2"/>
            <p:cNvSpPr txBox="1">
              <a:spLocks/>
            </p:cNvSpPr>
            <p:nvPr/>
          </p:nvSpPr>
          <p:spPr>
            <a:xfrm>
              <a:off x="271218" y="4101524"/>
              <a:ext cx="3548942" cy="561916"/>
            </a:xfrm>
            <a:prstGeom prst="rect">
              <a:avLst/>
            </a:prstGeom>
          </p:spPr>
          <p:txBody>
            <a:bodyPr vert="horz" lIns="91440" tIns="45720" rIns="91440" bIns="45720" rtlCol="0">
              <a:noAutofit/>
            </a:bodyPr>
            <a:lstStyle>
              <a:lvl1pPr marL="0" indent="0" algn="l" defTabSz="914400" rtl="0" eaLnBrk="1" latinLnBrk="0" hangingPunct="1">
                <a:lnSpc>
                  <a:spcPct val="95000"/>
                </a:lnSpc>
                <a:spcBef>
                  <a:spcPts val="1440"/>
                </a:spcBef>
                <a:buClr>
                  <a:schemeClr val="tx2"/>
                </a:buClr>
                <a:buSzPct val="90000"/>
                <a:buFont typeface="Arial" pitchFamily="34" charset="0"/>
                <a:buNone/>
                <a:tabLst/>
                <a:defRPr lang="en-US" sz="2000" kern="1200">
                  <a:solidFill>
                    <a:schemeClr val="bg1"/>
                  </a:solidFill>
                  <a:latin typeface="+mj-lt"/>
                  <a:ea typeface="+mn-ea"/>
                  <a:cs typeface="+mn-cs"/>
                </a:defRPr>
              </a:lvl1pPr>
              <a:lvl2pPr marL="457200" indent="0" algn="ctr" defTabSz="914400" rtl="0" eaLnBrk="1" latinLnBrk="0" hangingPunct="1">
                <a:lnSpc>
                  <a:spcPct val="95000"/>
                </a:lnSpc>
                <a:spcBef>
                  <a:spcPts val="840"/>
                </a:spcBef>
                <a:buClr>
                  <a:schemeClr val="tx2"/>
                </a:buClr>
                <a:buFontTx/>
                <a:buNone/>
                <a:defRPr lang="en-US" sz="1800" kern="1200">
                  <a:solidFill>
                    <a:schemeClr val="tx1">
                      <a:tint val="75000"/>
                    </a:schemeClr>
                  </a:solidFill>
                  <a:latin typeface="+mj-lt"/>
                  <a:ea typeface="+mn-ea"/>
                  <a:cs typeface="+mn-cs"/>
                </a:defRPr>
              </a:lvl2pPr>
              <a:lvl3pPr marL="914400" indent="0" algn="ctr" defTabSz="914400" rtl="0" eaLnBrk="1" latinLnBrk="0" hangingPunct="1">
                <a:lnSpc>
                  <a:spcPct val="95000"/>
                </a:lnSpc>
                <a:spcBef>
                  <a:spcPts val="840"/>
                </a:spcBef>
                <a:buFont typeface="Arial" pitchFamily="34" charset="0"/>
                <a:buNone/>
                <a:defRPr lang="en-US" sz="1600" kern="1200">
                  <a:solidFill>
                    <a:schemeClr val="tx1">
                      <a:tint val="75000"/>
                    </a:schemeClr>
                  </a:solidFill>
                  <a:latin typeface="+mj-lt"/>
                  <a:ea typeface="+mn-ea"/>
                  <a:cs typeface="+mn-cs"/>
                </a:defRPr>
              </a:lvl3pPr>
              <a:lvl4pPr marL="1371600" indent="0" algn="ctr" defTabSz="914400" rtl="0" eaLnBrk="1" latinLnBrk="0" hangingPunct="1">
                <a:lnSpc>
                  <a:spcPct val="95000"/>
                </a:lnSpc>
                <a:spcBef>
                  <a:spcPts val="840"/>
                </a:spcBef>
                <a:buFont typeface="Arial" pitchFamily="34" charset="0"/>
                <a:buNone/>
                <a:defRPr lang="en-US" sz="1400" kern="1200">
                  <a:solidFill>
                    <a:schemeClr val="tx1">
                      <a:tint val="75000"/>
                    </a:schemeClr>
                  </a:solidFill>
                  <a:latin typeface="+mj-lt"/>
                  <a:ea typeface="+mn-ea"/>
                  <a:cs typeface="+mn-cs"/>
                </a:defRPr>
              </a:lvl4pPr>
              <a:lvl5pPr marL="1828800" indent="0" algn="ctr" defTabSz="914400" rtl="0" eaLnBrk="1" latinLnBrk="0" hangingPunct="1">
                <a:lnSpc>
                  <a:spcPct val="95000"/>
                </a:lnSpc>
                <a:spcBef>
                  <a:spcPts val="840"/>
                </a:spcBef>
                <a:buFont typeface="Arial" pitchFamily="34" charset="0"/>
                <a:buNone/>
                <a:defRPr lang="en-US" sz="14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600" dirty="0" smtClean="0">
                  <a:solidFill>
                    <a:srgbClr val="FFFFFF"/>
                  </a:solidFill>
                </a:rPr>
                <a:t>Chirag Desai</a:t>
              </a:r>
            </a:p>
            <a:p>
              <a:pPr>
                <a:spcBef>
                  <a:spcPts val="0"/>
                </a:spcBef>
              </a:pPr>
              <a:r>
                <a:rPr lang="en-US" sz="1500" dirty="0" smtClean="0">
                  <a:solidFill>
                    <a:srgbClr val="FFFFFF"/>
                  </a:solidFill>
                </a:rPr>
                <a:t>Technical Leader</a:t>
              </a:r>
              <a:endParaRPr lang="en-US" sz="1400" dirty="0" smtClean="0">
                <a:solidFill>
                  <a:srgbClr val="FFFFFF"/>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52999" y="1295400"/>
            <a:ext cx="4067447" cy="4309338"/>
          </a:xfrm>
          <a:prstGeom prst="rect">
            <a:avLst/>
          </a:prstGeom>
          <a:gradFill rotWithShape="1">
            <a:gsLst>
              <a:gs pos="0">
                <a:srgbClr val="0C3744"/>
              </a:gs>
              <a:gs pos="100000">
                <a:srgbClr val="0C3744"/>
              </a:gs>
            </a:gsLst>
            <a:lin ang="5400000" scaled="1"/>
          </a:gra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400"/>
            <a:endParaRPr lang="en-US" dirty="0">
              <a:solidFill>
                <a:srgbClr val="0096D6"/>
              </a:solidFill>
            </a:endParaRPr>
          </a:p>
        </p:txBody>
      </p:sp>
      <p:sp>
        <p:nvSpPr>
          <p:cNvPr id="2" name="Title 1"/>
          <p:cNvSpPr>
            <a:spLocks noGrp="1"/>
          </p:cNvSpPr>
          <p:nvPr>
            <p:ph type="title"/>
          </p:nvPr>
        </p:nvSpPr>
        <p:spPr/>
        <p:txBody>
          <a:bodyPr/>
          <a:lstStyle/>
          <a:p>
            <a:r>
              <a:rPr lang="en-US" dirty="0" smtClean="0"/>
              <a:t>Cisco Prime</a:t>
            </a:r>
            <a:br>
              <a:rPr lang="en-US" dirty="0" smtClean="0"/>
            </a:br>
            <a:r>
              <a:rPr lang="en-US" sz="2800" dirty="0" smtClean="0"/>
              <a:t>Mini-Suites Accelerate </a:t>
            </a:r>
            <a:r>
              <a:rPr lang="en-US" sz="2800" dirty="0"/>
              <a:t>C</a:t>
            </a:r>
            <a:r>
              <a:rPr lang="en-US" sz="2800" dirty="0" smtClean="0"/>
              <a:t>ustomer </a:t>
            </a:r>
            <a:r>
              <a:rPr lang="en-US" sz="2800" dirty="0"/>
              <a:t>T</a:t>
            </a:r>
            <a:r>
              <a:rPr lang="en-US" sz="2800" dirty="0" smtClean="0"/>
              <a:t>ransitions</a:t>
            </a:r>
            <a:endParaRPr lang="en-US" sz="2000" dirty="0"/>
          </a:p>
        </p:txBody>
      </p:sp>
      <p:sp>
        <p:nvSpPr>
          <p:cNvPr id="3" name="Text Placeholder 2"/>
          <p:cNvSpPr>
            <a:spLocks noGrp="1"/>
          </p:cNvSpPr>
          <p:nvPr>
            <p:ph type="body" sz="quarter" idx="10"/>
          </p:nvPr>
        </p:nvSpPr>
        <p:spPr>
          <a:xfrm>
            <a:off x="239713" y="1295401"/>
            <a:ext cx="4713286" cy="5010044"/>
          </a:xfrm>
        </p:spPr>
        <p:txBody>
          <a:bodyPr>
            <a:normAutofit/>
          </a:bodyPr>
          <a:lstStyle/>
          <a:p>
            <a:endParaRPr lang="en-US" sz="2000" dirty="0" smtClean="0"/>
          </a:p>
          <a:p>
            <a:r>
              <a:rPr lang="en-US" sz="2000" dirty="0" smtClean="0"/>
              <a:t>Automate </a:t>
            </a:r>
            <a:r>
              <a:rPr lang="en-US" sz="2000" dirty="0"/>
              <a:t>management to increase value and efficiency</a:t>
            </a:r>
          </a:p>
          <a:p>
            <a:r>
              <a:rPr lang="en-US" sz="2000" dirty="0"/>
              <a:t>Common </a:t>
            </a:r>
            <a:r>
              <a:rPr lang="en-US" sz="2000" dirty="0" smtClean="0"/>
              <a:t>architectural components to reduce costs</a:t>
            </a:r>
            <a:endParaRPr lang="en-US" sz="2000" dirty="0"/>
          </a:p>
          <a:p>
            <a:r>
              <a:rPr lang="en-US" sz="2000" dirty="0" smtClean="0"/>
              <a:t>Common </a:t>
            </a:r>
            <a:r>
              <a:rPr lang="en-US" sz="2000" dirty="0"/>
              <a:t>look and feel to help customers move across </a:t>
            </a:r>
            <a:r>
              <a:rPr lang="en-US" sz="2000" dirty="0" smtClean="0"/>
              <a:t>architectural </a:t>
            </a:r>
            <a:r>
              <a:rPr lang="en-US" sz="2000" dirty="0"/>
              <a:t>plays</a:t>
            </a:r>
          </a:p>
          <a:p>
            <a:r>
              <a:rPr lang="en-US" sz="2000" dirty="0" smtClean="0"/>
              <a:t>Deliver </a:t>
            </a:r>
            <a:r>
              <a:rPr lang="en-US" sz="2000" dirty="0"/>
              <a:t>on the Cisco Advantage</a:t>
            </a:r>
          </a:p>
        </p:txBody>
      </p:sp>
      <p:sp>
        <p:nvSpPr>
          <p:cNvPr id="16" name="TextBox 15"/>
          <p:cNvSpPr txBox="1"/>
          <p:nvPr/>
        </p:nvSpPr>
        <p:spPr>
          <a:xfrm>
            <a:off x="5654334" y="1524000"/>
            <a:ext cx="2686050" cy="400110"/>
          </a:xfrm>
          <a:prstGeom prst="rect">
            <a:avLst/>
          </a:prstGeom>
          <a:noFill/>
        </p:spPr>
        <p:txBody>
          <a:bodyPr wrap="square" rtlCol="0">
            <a:spAutoFit/>
          </a:bodyPr>
          <a:lstStyle/>
          <a:p>
            <a:pPr algn="ctr" defTabSz="914400"/>
            <a:r>
              <a:rPr lang="en-US" sz="2000" dirty="0" smtClean="0">
                <a:solidFill>
                  <a:srgbClr val="FFFFFF"/>
                </a:solidFill>
                <a:effectLst>
                  <a:outerShdw blurRad="50800" dist="38100" dir="5400000" algn="t" rotWithShape="0">
                    <a:prstClr val="black">
                      <a:alpha val="40000"/>
                    </a:prstClr>
                  </a:outerShdw>
                </a:effectLst>
              </a:rPr>
              <a:t>Customer Transitions</a:t>
            </a:r>
            <a:endParaRPr lang="en-US" sz="2000" dirty="0">
              <a:solidFill>
                <a:srgbClr val="FFFFFF"/>
              </a:solidFill>
              <a:effectLst>
                <a:outerShdw blurRad="50800" dist="38100" dir="5400000" algn="t" rotWithShape="0">
                  <a:prstClr val="black">
                    <a:alpha val="40000"/>
                  </a:prstClr>
                </a:outerShdw>
              </a:effectLst>
            </a:endParaRPr>
          </a:p>
        </p:txBody>
      </p:sp>
      <p:grpSp>
        <p:nvGrpSpPr>
          <p:cNvPr id="18" name="Group 17"/>
          <p:cNvGrpSpPr/>
          <p:nvPr/>
        </p:nvGrpSpPr>
        <p:grpSpPr>
          <a:xfrm>
            <a:off x="330200" y="5715000"/>
            <a:ext cx="8534400" cy="533400"/>
            <a:chOff x="330200" y="5715000"/>
            <a:chExt cx="8534400" cy="533400"/>
          </a:xfrm>
        </p:grpSpPr>
        <p:sp>
          <p:nvSpPr>
            <p:cNvPr id="19" name="Round Same Side Corner Rectangle 18"/>
            <p:cNvSpPr/>
            <p:nvPr/>
          </p:nvSpPr>
          <p:spPr>
            <a:xfrm>
              <a:off x="330200" y="5715000"/>
              <a:ext cx="8534400" cy="533400"/>
            </a:xfrm>
            <a:prstGeom prst="round2SameRect">
              <a:avLst>
                <a:gd name="adj1" fmla="val 23810"/>
                <a:gd name="adj2" fmla="val 0"/>
              </a:avLst>
            </a:prstGeom>
            <a:gradFill>
              <a:gsLst>
                <a:gs pos="0">
                  <a:schemeClr val="accent4"/>
                </a:gs>
                <a:gs pos="100000">
                  <a:schemeClr val="accent2"/>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srgbClr val="FFFFFF"/>
                </a:solidFill>
              </a:endParaRPr>
            </a:p>
          </p:txBody>
        </p:sp>
        <p:sp>
          <p:nvSpPr>
            <p:cNvPr id="20" name="Rectangle 19"/>
            <p:cNvSpPr/>
            <p:nvPr/>
          </p:nvSpPr>
          <p:spPr>
            <a:xfrm>
              <a:off x="1143000" y="5803959"/>
              <a:ext cx="6934200" cy="355482"/>
            </a:xfrm>
            <a:prstGeom prst="rect">
              <a:avLst/>
            </a:prstGeom>
          </p:spPr>
          <p:txBody>
            <a:bodyPr wrap="square">
              <a:spAutoFit/>
            </a:bodyPr>
            <a:lstStyle/>
            <a:p>
              <a:pPr algn="ctr" defTabSz="914400">
                <a:lnSpc>
                  <a:spcPct val="95000"/>
                </a:lnSpc>
              </a:pPr>
              <a:r>
                <a:rPr lang="en-US" dirty="0" smtClean="0">
                  <a:solidFill>
                    <a:srgbClr val="FFFFFF"/>
                  </a:solidFill>
                  <a:effectLst>
                    <a:outerShdw blurRad="38100" dist="38100" dir="2700000" algn="tl">
                      <a:srgbClr val="000000">
                        <a:alpha val="43137"/>
                      </a:srgbClr>
                    </a:outerShdw>
                  </a:effectLst>
                </a:rPr>
                <a:t>Make </a:t>
              </a:r>
              <a:r>
                <a:rPr lang="en-US" dirty="0">
                  <a:solidFill>
                    <a:srgbClr val="FFFFFF"/>
                  </a:solidFill>
                  <a:effectLst>
                    <a:outerShdw blurRad="38100" dist="38100" dir="2700000" algn="tl">
                      <a:srgbClr val="000000">
                        <a:alpha val="43137"/>
                      </a:srgbClr>
                    </a:outerShdw>
                  </a:effectLst>
                </a:rPr>
                <a:t>customer transitions quick and </a:t>
              </a:r>
              <a:r>
                <a:rPr lang="en-US" dirty="0" smtClean="0">
                  <a:solidFill>
                    <a:srgbClr val="FFFFFF"/>
                  </a:solidFill>
                  <a:effectLst>
                    <a:outerShdw blurRad="38100" dist="38100" dir="2700000" algn="tl">
                      <a:srgbClr val="000000">
                        <a:alpha val="43137"/>
                      </a:srgbClr>
                    </a:outerShdw>
                  </a:effectLst>
                </a:rPr>
                <a:t>efficient</a:t>
              </a:r>
              <a:endParaRPr lang="en-US" dirty="0">
                <a:solidFill>
                  <a:srgbClr val="FFFFFF"/>
                </a:solidFill>
                <a:effectLst>
                  <a:outerShdw blurRad="38100" dist="38100" dir="2700000" algn="tl">
                    <a:srgbClr val="000000">
                      <a:alpha val="43137"/>
                    </a:srgbClr>
                  </a:outerShdw>
                </a:effectLst>
              </a:endParaRPr>
            </a:p>
          </p:txBody>
        </p:sp>
      </p:grpSp>
      <p:sp>
        <p:nvSpPr>
          <p:cNvPr id="17" name="Rectangle 16"/>
          <p:cNvSpPr/>
          <p:nvPr/>
        </p:nvSpPr>
        <p:spPr>
          <a:xfrm>
            <a:off x="5649015" y="3386462"/>
            <a:ext cx="2686050" cy="499956"/>
          </a:xfrm>
          <a:prstGeom prst="rect">
            <a:avLst/>
          </a:prstGeom>
          <a:ln/>
        </p:spPr>
        <p:style>
          <a:lnRef idx="0">
            <a:schemeClr val="accent2"/>
          </a:lnRef>
          <a:fillRef idx="3">
            <a:schemeClr val="accent2"/>
          </a:fillRef>
          <a:effectRef idx="3">
            <a:schemeClr val="accent2"/>
          </a:effectRef>
          <a:fontRef idx="minor">
            <a:schemeClr val="lt1"/>
          </a:fontRef>
        </p:style>
        <p:txBody>
          <a:bodyPr lIns="0" rIns="0" anchor="ctr"/>
          <a:lstStyle/>
          <a:p>
            <a:pPr algn="ctr" defTabSz="755650">
              <a:lnSpc>
                <a:spcPct val="90000"/>
              </a:lnSpc>
              <a:spcBef>
                <a:spcPct val="0"/>
              </a:spcBef>
              <a:spcAft>
                <a:spcPct val="35000"/>
              </a:spcAft>
            </a:pPr>
            <a:r>
              <a:rPr lang="en-US" sz="1600" dirty="0" smtClean="0">
                <a:solidFill>
                  <a:srgbClr val="FFFFFF"/>
                </a:solidFill>
                <a:effectLst>
                  <a:outerShdw blurRad="38100" dist="38100" dir="2700000" algn="tl">
                    <a:srgbClr val="000000">
                      <a:alpha val="43137"/>
                    </a:srgbClr>
                  </a:outerShdw>
                </a:effectLst>
                <a:cs typeface="Arial" pitchFamily="34" charset="0"/>
              </a:rPr>
              <a:t>Cloud Transition</a:t>
            </a:r>
          </a:p>
        </p:txBody>
      </p:sp>
      <p:sp>
        <p:nvSpPr>
          <p:cNvPr id="23" name="Rectangle 22"/>
          <p:cNvSpPr/>
          <p:nvPr/>
        </p:nvSpPr>
        <p:spPr>
          <a:xfrm>
            <a:off x="5649015" y="2757072"/>
            <a:ext cx="2686050" cy="499956"/>
          </a:xfrm>
          <a:prstGeom prst="rect">
            <a:avLst/>
          </a:prstGeom>
          <a:ln/>
        </p:spPr>
        <p:style>
          <a:lnRef idx="0">
            <a:schemeClr val="accent2"/>
          </a:lnRef>
          <a:fillRef idx="3">
            <a:schemeClr val="accent2"/>
          </a:fillRef>
          <a:effectRef idx="3">
            <a:schemeClr val="accent2"/>
          </a:effectRef>
          <a:fontRef idx="minor">
            <a:schemeClr val="lt1"/>
          </a:fontRef>
        </p:style>
        <p:txBody>
          <a:bodyPr lIns="0" rIns="0" anchor="ctr"/>
          <a:lstStyle/>
          <a:p>
            <a:pPr algn="ctr" defTabSz="755650">
              <a:lnSpc>
                <a:spcPct val="90000"/>
              </a:lnSpc>
              <a:spcBef>
                <a:spcPct val="0"/>
              </a:spcBef>
              <a:spcAft>
                <a:spcPct val="35000"/>
              </a:spcAft>
            </a:pPr>
            <a:r>
              <a:rPr lang="en-US" sz="1600" dirty="0" smtClean="0">
                <a:solidFill>
                  <a:srgbClr val="FFFFFF"/>
                </a:solidFill>
                <a:effectLst>
                  <a:outerShdw blurRad="38100" dist="38100" dir="2700000" algn="tl">
                    <a:srgbClr val="000000">
                      <a:alpha val="43137"/>
                    </a:srgbClr>
                  </a:outerShdw>
                </a:effectLst>
                <a:cs typeface="Arial" pitchFamily="34" charset="0"/>
              </a:rPr>
              <a:t>Packet/Optical </a:t>
            </a:r>
            <a:r>
              <a:rPr lang="en-US" sz="1600" dirty="0">
                <a:solidFill>
                  <a:srgbClr val="FFFFFF"/>
                </a:solidFill>
                <a:effectLst>
                  <a:outerShdw blurRad="38100" dist="38100" dir="2700000" algn="tl">
                    <a:srgbClr val="000000">
                      <a:alpha val="43137"/>
                    </a:srgbClr>
                  </a:outerShdw>
                </a:effectLst>
                <a:cs typeface="Arial" pitchFamily="34" charset="0"/>
              </a:rPr>
              <a:t>Convergence</a:t>
            </a:r>
          </a:p>
        </p:txBody>
      </p:sp>
      <p:sp>
        <p:nvSpPr>
          <p:cNvPr id="24" name="Rectangle 23"/>
          <p:cNvSpPr/>
          <p:nvPr/>
        </p:nvSpPr>
        <p:spPr>
          <a:xfrm>
            <a:off x="5649015" y="4645242"/>
            <a:ext cx="2686050" cy="499956"/>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p>
            <a:pPr algn="ctr" defTabSz="755650">
              <a:lnSpc>
                <a:spcPct val="90000"/>
              </a:lnSpc>
              <a:spcBef>
                <a:spcPct val="0"/>
              </a:spcBef>
              <a:spcAft>
                <a:spcPct val="35000"/>
              </a:spcAft>
            </a:pPr>
            <a:r>
              <a:rPr lang="en-US" sz="1600" dirty="0" smtClean="0">
                <a:solidFill>
                  <a:srgbClr val="FFFFFF"/>
                </a:solidFill>
                <a:effectLst>
                  <a:outerShdw blurRad="38100" dist="38100" dir="2700000" algn="tl">
                    <a:srgbClr val="000000">
                      <a:alpha val="43137"/>
                    </a:srgbClr>
                  </a:outerShdw>
                </a:effectLst>
                <a:cs typeface="Arial" pitchFamily="34" charset="0"/>
              </a:rPr>
              <a:t>IPv4 to IPv6 Transition</a:t>
            </a:r>
          </a:p>
        </p:txBody>
      </p:sp>
      <p:sp>
        <p:nvSpPr>
          <p:cNvPr id="25" name="Rectangle 24"/>
          <p:cNvSpPr/>
          <p:nvPr/>
        </p:nvSpPr>
        <p:spPr>
          <a:xfrm>
            <a:off x="5649015" y="2127682"/>
            <a:ext cx="2686050" cy="499956"/>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p>
            <a:pPr algn="ctr" defTabSz="755650">
              <a:lnSpc>
                <a:spcPct val="90000"/>
              </a:lnSpc>
              <a:spcBef>
                <a:spcPct val="0"/>
              </a:spcBef>
              <a:spcAft>
                <a:spcPct val="35000"/>
              </a:spcAft>
            </a:pPr>
            <a:r>
              <a:rPr lang="en-US" sz="1600" dirty="0" smtClean="0">
                <a:solidFill>
                  <a:srgbClr val="FFFFFF"/>
                </a:solidFill>
                <a:effectLst>
                  <a:outerShdw blurRad="38100" dist="38100" dir="2700000" algn="tl">
                    <a:srgbClr val="000000">
                      <a:alpha val="43137"/>
                    </a:srgbClr>
                  </a:outerShdw>
                </a:effectLst>
                <a:cs typeface="Arial" pitchFamily="34" charset="0"/>
              </a:rPr>
              <a:t>Multi-Domain Management</a:t>
            </a:r>
            <a:endParaRPr lang="en-US" sz="1600" dirty="0">
              <a:solidFill>
                <a:srgbClr val="FFFFFF"/>
              </a:solidFill>
              <a:effectLst>
                <a:outerShdw blurRad="38100" dist="38100" dir="2700000" algn="tl">
                  <a:srgbClr val="000000">
                    <a:alpha val="43137"/>
                  </a:srgbClr>
                </a:outerShdw>
              </a:effectLst>
              <a:cs typeface="Arial" pitchFamily="34" charset="0"/>
            </a:endParaRPr>
          </a:p>
        </p:txBody>
      </p:sp>
      <p:sp>
        <p:nvSpPr>
          <p:cNvPr id="26" name="Rectangle 25"/>
          <p:cNvSpPr/>
          <p:nvPr/>
        </p:nvSpPr>
        <p:spPr>
          <a:xfrm>
            <a:off x="5649015" y="4015852"/>
            <a:ext cx="2686050" cy="499956"/>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p>
            <a:pPr algn="ctr" defTabSz="755650">
              <a:lnSpc>
                <a:spcPct val="90000"/>
              </a:lnSpc>
              <a:spcBef>
                <a:spcPct val="0"/>
              </a:spcBef>
              <a:spcAft>
                <a:spcPct val="35000"/>
              </a:spcAft>
            </a:pPr>
            <a:r>
              <a:rPr lang="en-US" sz="1600" dirty="0" smtClean="0">
                <a:solidFill>
                  <a:srgbClr val="FFFFFF"/>
                </a:solidFill>
                <a:effectLst>
                  <a:outerShdw blurRad="38100" dist="38100" dir="2700000" algn="tl">
                    <a:srgbClr val="000000">
                      <a:alpha val="43137"/>
                    </a:srgbClr>
                  </a:outerShdw>
                </a:effectLst>
                <a:cs typeface="Arial" pitchFamily="34" charset="0"/>
              </a:rPr>
              <a:t>BYOD Transition</a:t>
            </a:r>
          </a:p>
        </p:txBody>
      </p:sp>
    </p:spTree>
    <p:extLst>
      <p:ext uri="{BB962C8B-B14F-4D97-AF65-F5344CB8AC3E}">
        <p14:creationId xmlns:p14="http://schemas.microsoft.com/office/powerpoint/2010/main" val="35098480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 Same Side Corner Rectangle 32"/>
          <p:cNvSpPr/>
          <p:nvPr/>
        </p:nvSpPr>
        <p:spPr>
          <a:xfrm rot="5400000">
            <a:off x="2089870" y="-497286"/>
            <a:ext cx="4571996" cy="8766976"/>
          </a:xfrm>
          <a:prstGeom prst="round2SameRect">
            <a:avLst>
              <a:gd name="adj1" fmla="val 4584"/>
              <a:gd name="adj2" fmla="val 0"/>
            </a:avLst>
          </a:prstGeom>
          <a:gradFill>
            <a:gsLst>
              <a:gs pos="0">
                <a:schemeClr val="tx1">
                  <a:lumMod val="40000"/>
                  <a:lumOff val="60000"/>
                </a:schemeClr>
              </a:gs>
              <a:gs pos="100000">
                <a:schemeClr val="bg1"/>
              </a:gs>
            </a:gsLst>
            <a:lin ang="5400000" scaled="0"/>
          </a:gradFill>
          <a:ln>
            <a:noFill/>
          </a:ln>
          <a:effectLst>
            <a:innerShdw blurRad="63500" dist="508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Cisco Prime for IT</a:t>
            </a:r>
            <a:endParaRPr lang="en-US" dirty="0"/>
          </a:p>
        </p:txBody>
      </p:sp>
      <p:grpSp>
        <p:nvGrpSpPr>
          <p:cNvPr id="50" name="Group 49"/>
          <p:cNvGrpSpPr/>
          <p:nvPr/>
        </p:nvGrpSpPr>
        <p:grpSpPr>
          <a:xfrm>
            <a:off x="0" y="4505324"/>
            <a:ext cx="4076700" cy="990600"/>
            <a:chOff x="0" y="4505324"/>
            <a:chExt cx="4076700" cy="990600"/>
          </a:xfrm>
        </p:grpSpPr>
        <p:sp>
          <p:nvSpPr>
            <p:cNvPr id="40" name="Round Single Corner Rectangle 39"/>
            <p:cNvSpPr/>
            <p:nvPr/>
          </p:nvSpPr>
          <p:spPr>
            <a:xfrm flipV="1">
              <a:off x="0" y="4505324"/>
              <a:ext cx="4076700" cy="990600"/>
            </a:xfrm>
            <a:prstGeom prst="round1Rect">
              <a:avLst>
                <a:gd name="adj" fmla="val 28912"/>
              </a:avLst>
            </a:prstGeom>
            <a:gradFill>
              <a:gsLst>
                <a:gs pos="0">
                  <a:schemeClr val="tx1">
                    <a:lumMod val="40000"/>
                    <a:lumOff val="60000"/>
                  </a:schemeClr>
                </a:gs>
                <a:gs pos="100000">
                  <a:schemeClr val="bg1"/>
                </a:gs>
              </a:gsLst>
              <a:lin ang="12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ectangle 40"/>
            <p:cNvSpPr/>
            <p:nvPr/>
          </p:nvSpPr>
          <p:spPr>
            <a:xfrm>
              <a:off x="495300" y="5024735"/>
              <a:ext cx="3343275" cy="369332"/>
            </a:xfrm>
            <a:prstGeom prst="rect">
              <a:avLst/>
            </a:prstGeom>
          </p:spPr>
          <p:txBody>
            <a:bodyPr wrap="square">
              <a:spAutoFit/>
            </a:bodyPr>
            <a:lstStyle/>
            <a:p>
              <a:pPr>
                <a:spcBef>
                  <a:spcPts val="600"/>
                </a:spcBef>
                <a:spcAft>
                  <a:spcPts val="600"/>
                </a:spcAft>
              </a:pPr>
              <a:r>
                <a:rPr lang="en-US" dirty="0" smtClean="0">
                  <a:solidFill>
                    <a:srgbClr val="435153"/>
                  </a:solidFill>
                </a:rPr>
                <a:t>Cisco Advantage</a:t>
              </a:r>
            </a:p>
          </p:txBody>
        </p:sp>
        <p:sp>
          <p:nvSpPr>
            <p:cNvPr id="43" name="L-Shape 42"/>
            <p:cNvSpPr/>
            <p:nvPr/>
          </p:nvSpPr>
          <p:spPr>
            <a:xfrm rot="19235817" flipH="1">
              <a:off x="337870" y="5121327"/>
              <a:ext cx="121182" cy="121182"/>
            </a:xfrm>
            <a:prstGeom prst="corner">
              <a:avLst>
                <a:gd name="adj1" fmla="val 33016"/>
                <a:gd name="adj2" fmla="val 33095"/>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9" name="Group 48"/>
          <p:cNvGrpSpPr/>
          <p:nvPr/>
        </p:nvGrpSpPr>
        <p:grpSpPr>
          <a:xfrm>
            <a:off x="0" y="3895724"/>
            <a:ext cx="4076700" cy="990600"/>
            <a:chOff x="0" y="3895724"/>
            <a:chExt cx="4076700" cy="990600"/>
          </a:xfrm>
        </p:grpSpPr>
        <p:sp>
          <p:nvSpPr>
            <p:cNvPr id="38" name="Round Single Corner Rectangle 37"/>
            <p:cNvSpPr/>
            <p:nvPr/>
          </p:nvSpPr>
          <p:spPr>
            <a:xfrm flipV="1">
              <a:off x="0" y="3895724"/>
              <a:ext cx="4076700" cy="990600"/>
            </a:xfrm>
            <a:prstGeom prst="round1Rect">
              <a:avLst>
                <a:gd name="adj" fmla="val 28912"/>
              </a:avLst>
            </a:prstGeom>
            <a:gradFill>
              <a:gsLst>
                <a:gs pos="0">
                  <a:schemeClr val="tx1">
                    <a:lumMod val="40000"/>
                    <a:lumOff val="60000"/>
                  </a:schemeClr>
                </a:gs>
                <a:gs pos="100000">
                  <a:schemeClr val="bg1"/>
                </a:gs>
              </a:gsLst>
              <a:lin ang="12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Rectangle 38"/>
            <p:cNvSpPr/>
            <p:nvPr/>
          </p:nvSpPr>
          <p:spPr>
            <a:xfrm>
              <a:off x="495300" y="4377035"/>
              <a:ext cx="3343275" cy="369332"/>
            </a:xfrm>
            <a:prstGeom prst="rect">
              <a:avLst/>
            </a:prstGeom>
          </p:spPr>
          <p:txBody>
            <a:bodyPr wrap="square">
              <a:spAutoFit/>
            </a:bodyPr>
            <a:lstStyle/>
            <a:p>
              <a:pPr>
                <a:spcBef>
                  <a:spcPts val="600"/>
                </a:spcBef>
                <a:spcAft>
                  <a:spcPts val="600"/>
                </a:spcAft>
              </a:pPr>
              <a:r>
                <a:rPr lang="en-US" dirty="0" smtClean="0">
                  <a:solidFill>
                    <a:srgbClr val="435153"/>
                  </a:solidFill>
                </a:rPr>
                <a:t>Consolidation</a:t>
              </a:r>
            </a:p>
          </p:txBody>
        </p:sp>
        <p:sp>
          <p:nvSpPr>
            <p:cNvPr id="44" name="L-Shape 43"/>
            <p:cNvSpPr/>
            <p:nvPr/>
          </p:nvSpPr>
          <p:spPr>
            <a:xfrm rot="19235817" flipH="1">
              <a:off x="337869" y="4488867"/>
              <a:ext cx="121182" cy="121182"/>
            </a:xfrm>
            <a:prstGeom prst="corner">
              <a:avLst>
                <a:gd name="adj1" fmla="val 33016"/>
                <a:gd name="adj2" fmla="val 33095"/>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8" name="Group 47"/>
          <p:cNvGrpSpPr/>
          <p:nvPr/>
        </p:nvGrpSpPr>
        <p:grpSpPr>
          <a:xfrm>
            <a:off x="0" y="3495674"/>
            <a:ext cx="4076700" cy="723905"/>
            <a:chOff x="0" y="3495670"/>
            <a:chExt cx="4076700" cy="723905"/>
          </a:xfrm>
        </p:grpSpPr>
        <p:sp>
          <p:nvSpPr>
            <p:cNvPr id="37" name="Round Single Corner Rectangle 36"/>
            <p:cNvSpPr/>
            <p:nvPr/>
          </p:nvSpPr>
          <p:spPr>
            <a:xfrm flipV="1">
              <a:off x="0" y="3495670"/>
              <a:ext cx="4076700" cy="723905"/>
            </a:xfrm>
            <a:prstGeom prst="round1Rect">
              <a:avLst>
                <a:gd name="adj" fmla="val 28912"/>
              </a:avLst>
            </a:prstGeom>
            <a:gradFill>
              <a:gsLst>
                <a:gs pos="0">
                  <a:schemeClr val="tx1">
                    <a:lumMod val="40000"/>
                    <a:lumOff val="60000"/>
                  </a:schemeClr>
                </a:gs>
                <a:gs pos="100000">
                  <a:schemeClr val="bg1"/>
                </a:gs>
              </a:gsLst>
              <a:lin ang="12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Rectangle 35"/>
            <p:cNvSpPr/>
            <p:nvPr/>
          </p:nvSpPr>
          <p:spPr>
            <a:xfrm>
              <a:off x="495300" y="3681710"/>
              <a:ext cx="3343275" cy="369332"/>
            </a:xfrm>
            <a:prstGeom prst="rect">
              <a:avLst/>
            </a:prstGeom>
          </p:spPr>
          <p:txBody>
            <a:bodyPr wrap="square">
              <a:spAutoFit/>
            </a:bodyPr>
            <a:lstStyle/>
            <a:p>
              <a:pPr>
                <a:spcBef>
                  <a:spcPts val="600"/>
                </a:spcBef>
                <a:spcAft>
                  <a:spcPts val="600"/>
                </a:spcAft>
              </a:pPr>
              <a:r>
                <a:rPr lang="en-US" dirty="0" smtClean="0">
                  <a:solidFill>
                    <a:srgbClr val="435153"/>
                  </a:solidFill>
                </a:rPr>
                <a:t>Convergence</a:t>
              </a:r>
            </a:p>
          </p:txBody>
        </p:sp>
        <p:sp>
          <p:nvSpPr>
            <p:cNvPr id="42" name="L-Shape 41"/>
            <p:cNvSpPr/>
            <p:nvPr/>
          </p:nvSpPr>
          <p:spPr>
            <a:xfrm rot="19235817" flipH="1">
              <a:off x="337871" y="3795448"/>
              <a:ext cx="121182" cy="121182"/>
            </a:xfrm>
            <a:prstGeom prst="corner">
              <a:avLst>
                <a:gd name="adj1" fmla="val 33016"/>
                <a:gd name="adj2" fmla="val 33095"/>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7" name="Group 46"/>
          <p:cNvGrpSpPr/>
          <p:nvPr/>
        </p:nvGrpSpPr>
        <p:grpSpPr>
          <a:xfrm>
            <a:off x="1" y="1952628"/>
            <a:ext cx="4686303" cy="1605912"/>
            <a:chOff x="-1" y="1952628"/>
            <a:chExt cx="4686303" cy="1605912"/>
          </a:xfrm>
        </p:grpSpPr>
        <p:sp>
          <p:nvSpPr>
            <p:cNvPr id="45" name="Rectangle 44"/>
            <p:cNvSpPr/>
            <p:nvPr/>
          </p:nvSpPr>
          <p:spPr>
            <a:xfrm rot="120000">
              <a:off x="182880" y="3444240"/>
              <a:ext cx="3573780" cy="114300"/>
            </a:xfrm>
            <a:prstGeom prst="rect">
              <a:avLst/>
            </a:prstGeom>
            <a:gradFill flip="none" rotWithShape="1">
              <a:gsLst>
                <a:gs pos="0">
                  <a:srgbClr val="000000"/>
                </a:gs>
                <a:gs pos="100000">
                  <a:schemeClr val="bg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6" name="Group 45"/>
            <p:cNvGrpSpPr/>
            <p:nvPr/>
          </p:nvGrpSpPr>
          <p:grpSpPr>
            <a:xfrm>
              <a:off x="-1" y="1952628"/>
              <a:ext cx="4686303" cy="1571620"/>
              <a:chOff x="-1" y="1952628"/>
              <a:chExt cx="4686303" cy="1571620"/>
            </a:xfrm>
          </p:grpSpPr>
          <p:sp>
            <p:nvSpPr>
              <p:cNvPr id="34" name="Round Same Side Corner Rectangle 33"/>
              <p:cNvSpPr/>
              <p:nvPr/>
            </p:nvSpPr>
            <p:spPr>
              <a:xfrm rot="5400000">
                <a:off x="1557341" y="395286"/>
                <a:ext cx="1571620" cy="4686303"/>
              </a:xfrm>
              <a:prstGeom prst="round2SameRect">
                <a:avLst>
                  <a:gd name="adj1" fmla="val 50000"/>
                  <a:gd name="adj2" fmla="val 0"/>
                </a:avLst>
              </a:prstGeom>
              <a:gradFill>
                <a:gsLst>
                  <a:gs pos="0">
                    <a:schemeClr val="tx2"/>
                  </a:gs>
                  <a:gs pos="100000">
                    <a:schemeClr val="accent4"/>
                  </a:gs>
                </a:gsLst>
                <a:lin ang="12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Rectangle 34"/>
              <p:cNvSpPr/>
              <p:nvPr/>
            </p:nvSpPr>
            <p:spPr>
              <a:xfrm>
                <a:off x="238125" y="2195810"/>
                <a:ext cx="4286250" cy="1102866"/>
              </a:xfrm>
              <a:prstGeom prst="rect">
                <a:avLst/>
              </a:prstGeom>
            </p:spPr>
            <p:txBody>
              <a:bodyPr wrap="square">
                <a:spAutoFit/>
              </a:bodyPr>
              <a:lstStyle/>
              <a:p>
                <a:pPr>
                  <a:lnSpc>
                    <a:spcPct val="110000"/>
                  </a:lnSpc>
                </a:pPr>
                <a:r>
                  <a:rPr lang="en-US" sz="2000" dirty="0" smtClean="0">
                    <a:solidFill>
                      <a:schemeClr val="bg1"/>
                    </a:solidFill>
                    <a:effectLst>
                      <a:outerShdw blurRad="38100" dist="38100" dir="2700000" algn="tl">
                        <a:srgbClr val="000000">
                          <a:alpha val="43137"/>
                        </a:srgbClr>
                      </a:outerShdw>
                    </a:effectLst>
                  </a:rPr>
                  <a:t>Simplify deployment and management of Cisco</a:t>
                </a:r>
                <a:r>
                  <a:rPr lang="en-US" sz="2000" baseline="30000" dirty="0" smtClean="0">
                    <a:solidFill>
                      <a:schemeClr val="bg1"/>
                    </a:solidFill>
                    <a:effectLst>
                      <a:outerShdw blurRad="38100" dist="38100" dir="2700000" algn="tl">
                        <a:srgbClr val="000000">
                          <a:alpha val="43137"/>
                        </a:srgbClr>
                      </a:outerShdw>
                    </a:effectLst>
                  </a:rPr>
                  <a:t>®</a:t>
                </a:r>
                <a:r>
                  <a:rPr lang="en-US" sz="2000" dirty="0" smtClean="0">
                    <a:solidFill>
                      <a:schemeClr val="bg1"/>
                    </a:solidFill>
                    <a:effectLst>
                      <a:outerShdw blurRad="38100" dist="38100" dir="2700000" algn="tl">
                        <a:srgbClr val="000000">
                          <a:alpha val="43137"/>
                        </a:srgbClr>
                      </a:outerShdw>
                    </a:effectLst>
                  </a:rPr>
                  <a:t> services, technologies and platforms…</a:t>
                </a:r>
                <a:endParaRPr lang="en-US" sz="2000" dirty="0">
                  <a:solidFill>
                    <a:schemeClr val="bg1"/>
                  </a:solidFill>
                  <a:effectLst>
                    <a:outerShdw blurRad="38100" dist="38100" dir="2700000" algn="tl">
                      <a:srgbClr val="000000">
                        <a:alpha val="43137"/>
                      </a:srgbClr>
                    </a:outerShdw>
                  </a:effectLst>
                </a:endParaRPr>
              </a:p>
            </p:txBody>
          </p:sp>
        </p:grpSp>
      </p:grpSp>
      <p:graphicFrame>
        <p:nvGraphicFramePr>
          <p:cNvPr id="5" name="Diagram 4"/>
          <p:cNvGraphicFramePr/>
          <p:nvPr>
            <p:extLst>
              <p:ext uri="{D42A27DB-BD31-4B8C-83A1-F6EECF244321}">
                <p14:modId xmlns:p14="http://schemas.microsoft.com/office/powerpoint/2010/main" val="669627454"/>
              </p:ext>
            </p:extLst>
          </p:nvPr>
        </p:nvGraphicFramePr>
        <p:xfrm>
          <a:off x="4275547" y="2194844"/>
          <a:ext cx="4868455" cy="348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4" name="Picture 4" descr="C:\Users\rmuta\Desktop\circle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22291" y="2106218"/>
            <a:ext cx="1336064" cy="128878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4809609" y="2584221"/>
            <a:ext cx="1122673" cy="307777"/>
          </a:xfrm>
          <a:prstGeom prst="rect">
            <a:avLst/>
          </a:prstGeom>
          <a:noFill/>
        </p:spPr>
        <p:txBody>
          <a:bodyPr wrap="none" rtlCol="0">
            <a:spAutoFit/>
          </a:bodyPr>
          <a:lstStyle/>
          <a:p>
            <a:pPr algn="ctr"/>
            <a:r>
              <a:rPr lang="en-US" sz="1400" b="1" dirty="0" smtClean="0">
                <a:solidFill>
                  <a:srgbClr val="FFFFFF"/>
                </a:solidFill>
                <a:effectLst>
                  <a:outerShdw blurRad="38100" dist="25400" dir="5400000" algn="t" rotWithShape="0">
                    <a:prstClr val="black">
                      <a:alpha val="30000"/>
                    </a:prstClr>
                  </a:outerShdw>
                </a:effectLst>
              </a:rPr>
              <a:t>Borderless</a:t>
            </a:r>
            <a:endParaRPr lang="en-US" sz="1400" b="1" dirty="0">
              <a:solidFill>
                <a:srgbClr val="FFFFFF"/>
              </a:solidFill>
              <a:effectLst>
                <a:outerShdw blurRad="38100" dist="25400" dir="5400000" algn="t" rotWithShape="0">
                  <a:prstClr val="black">
                    <a:alpha val="30000"/>
                  </a:prstClr>
                </a:outerShdw>
              </a:effectLst>
            </a:endParaRPr>
          </a:p>
        </p:txBody>
      </p:sp>
      <p:pic>
        <p:nvPicPr>
          <p:cNvPr id="56" name="Picture 4" descr="C:\Users\rmuta\Desktop\circle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20012" y="3276243"/>
            <a:ext cx="1336064" cy="128878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697840" y="3754245"/>
            <a:ext cx="1341658" cy="307777"/>
          </a:xfrm>
          <a:prstGeom prst="rect">
            <a:avLst/>
          </a:prstGeom>
          <a:noFill/>
        </p:spPr>
        <p:txBody>
          <a:bodyPr wrap="none" rtlCol="0">
            <a:spAutoFit/>
          </a:bodyPr>
          <a:lstStyle/>
          <a:p>
            <a:pPr algn="ctr"/>
            <a:r>
              <a:rPr lang="en-US" sz="1400" b="1" dirty="0" smtClean="0">
                <a:solidFill>
                  <a:srgbClr val="FFFFFF"/>
                </a:solidFill>
                <a:effectLst>
                  <a:outerShdw blurRad="38100" dist="25400" dir="5400000" algn="t" rotWithShape="0">
                    <a:prstClr val="black">
                      <a:alpha val="30000"/>
                    </a:prstClr>
                  </a:outerShdw>
                </a:effectLst>
              </a:rPr>
              <a:t>Collaboration</a:t>
            </a:r>
            <a:endParaRPr lang="en-US" sz="1400" b="1" dirty="0">
              <a:solidFill>
                <a:srgbClr val="FFFFFF"/>
              </a:solidFill>
              <a:effectLst>
                <a:outerShdw blurRad="38100" dist="25400" dir="5400000" algn="t" rotWithShape="0">
                  <a:prstClr val="black">
                    <a:alpha val="30000"/>
                  </a:prstClr>
                </a:outerShdw>
              </a:effectLst>
            </a:endParaRPr>
          </a:p>
        </p:txBody>
      </p:sp>
      <p:pic>
        <p:nvPicPr>
          <p:cNvPr id="58" name="Picture 4" descr="C:\Users\rmuta\Desktop\circle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17733" y="4527678"/>
            <a:ext cx="1336064" cy="128878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4767508" y="5005681"/>
            <a:ext cx="1197764" cy="307777"/>
          </a:xfrm>
          <a:prstGeom prst="rect">
            <a:avLst/>
          </a:prstGeom>
          <a:noFill/>
        </p:spPr>
        <p:txBody>
          <a:bodyPr wrap="none" rtlCol="0">
            <a:spAutoFit/>
          </a:bodyPr>
          <a:lstStyle/>
          <a:p>
            <a:pPr algn="ctr"/>
            <a:r>
              <a:rPr lang="en-US" sz="1400" b="1" dirty="0" smtClean="0">
                <a:solidFill>
                  <a:srgbClr val="FFFFFF"/>
                </a:solidFill>
                <a:effectLst>
                  <a:outerShdw blurRad="38100" dist="25400" dir="5400000" algn="t" rotWithShape="0">
                    <a:prstClr val="black">
                      <a:alpha val="30000"/>
                    </a:prstClr>
                  </a:outerShdw>
                </a:effectLst>
              </a:rPr>
              <a:t>Data Center</a:t>
            </a:r>
            <a:endParaRPr lang="en-US" sz="1400" b="1" dirty="0">
              <a:solidFill>
                <a:srgbClr val="FFFFFF"/>
              </a:solidFill>
              <a:effectLst>
                <a:outerShdw blurRad="38100" dist="25400" dir="5400000" algn="t" rotWithShape="0">
                  <a:prstClr val="black">
                    <a:alpha val="30000"/>
                  </a:prstClr>
                </a:outerShdw>
              </a:effectLst>
            </a:endParaRPr>
          </a:p>
        </p:txBody>
      </p:sp>
    </p:spTree>
    <p:extLst>
      <p:ext uri="{BB962C8B-B14F-4D97-AF65-F5344CB8AC3E}">
        <p14:creationId xmlns:p14="http://schemas.microsoft.com/office/powerpoint/2010/main" val="10448413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slide(fromTop)">
                                      <p:cBhvr>
                                        <p:cTn id="15" dur="500"/>
                                        <p:tgtEl>
                                          <p:spTgt spid="48"/>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slide(fromTop)">
                                      <p:cBhvr>
                                        <p:cTn id="19" dur="500"/>
                                        <p:tgtEl>
                                          <p:spTgt spid="49"/>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slide(fromTop)">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dirty="0" smtClean="0"/>
              <a:t>Cisco Prime </a:t>
            </a:r>
            <a:r>
              <a:rPr lang="en-US" dirty="0" smtClean="0"/>
              <a:t>Infrastructure</a:t>
            </a:r>
            <a:r>
              <a:rPr dirty="0" smtClean="0"/>
              <a:t/>
            </a:r>
            <a:br>
              <a:rPr dirty="0" smtClean="0"/>
            </a:br>
            <a:r>
              <a:rPr lang="en-US" dirty="0" smtClean="0"/>
              <a:t>Overview</a:t>
            </a:r>
            <a:endParaRPr lang="en-US" dirty="0"/>
          </a:p>
        </p:txBody>
      </p:sp>
    </p:spTree>
    <p:extLst>
      <p:ext uri="{BB962C8B-B14F-4D97-AF65-F5344CB8AC3E}">
        <p14:creationId xmlns:p14="http://schemas.microsoft.com/office/powerpoint/2010/main" val="1481094058"/>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347662" y="1028701"/>
            <a:ext cx="4854257" cy="4140200"/>
          </a:xfrm>
          <a:prstGeom prst="round2SameRect">
            <a:avLst>
              <a:gd name="adj1" fmla="val 3097"/>
              <a:gd name="adj2" fmla="val 0"/>
            </a:avLst>
          </a:prstGeom>
          <a:gradFill>
            <a:gsLst>
              <a:gs pos="0">
                <a:srgbClr val="D5F2FF"/>
              </a:gs>
              <a:gs pos="100000">
                <a:schemeClr val="accent1">
                  <a:lumMod val="20000"/>
                  <a:lumOff val="80000"/>
                  <a:alpha val="0"/>
                </a:schemeClr>
              </a:gs>
            </a:gsLst>
            <a:lin ang="5400000" scaled="0"/>
          </a:gradFill>
          <a:ln w="19050">
            <a:gradFill>
              <a:gsLst>
                <a:gs pos="0">
                  <a:schemeClr val="tx1">
                    <a:lumMod val="75000"/>
                  </a:schemeClr>
                </a:gs>
                <a:gs pos="100000">
                  <a:schemeClr val="bg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00000"/>
              </a:lnSpc>
              <a:spcBef>
                <a:spcPts val="0"/>
              </a:spcBef>
              <a:spcAft>
                <a:spcPts val="0"/>
              </a:spcAft>
            </a:pPr>
            <a:endParaRPr lang="en-US" sz="1800" b="0" dirty="0" smtClean="0">
              <a:solidFill>
                <a:srgbClr val="FFFFFF"/>
              </a:solidFill>
            </a:endParaRPr>
          </a:p>
        </p:txBody>
      </p:sp>
      <p:sp>
        <p:nvSpPr>
          <p:cNvPr id="2" name="Title 1"/>
          <p:cNvSpPr>
            <a:spLocks noGrp="1"/>
          </p:cNvSpPr>
          <p:nvPr>
            <p:ph type="title"/>
          </p:nvPr>
        </p:nvSpPr>
        <p:spPr>
          <a:xfrm>
            <a:off x="229702" y="178215"/>
            <a:ext cx="8588861" cy="838200"/>
          </a:xfrm>
        </p:spPr>
        <p:txBody>
          <a:bodyPr/>
          <a:lstStyle/>
          <a:p>
            <a:r>
              <a:rPr lang="en-US" dirty="0" smtClean="0"/>
              <a:t>Lifecycle</a:t>
            </a:r>
            <a:r>
              <a:rPr lang="en-US" sz="3200" dirty="0" smtClean="0"/>
              <a:t/>
            </a:r>
            <a:br>
              <a:rPr lang="en-US" sz="3200" dirty="0" smtClean="0"/>
            </a:br>
            <a:r>
              <a:rPr lang="en-US" sz="2800" dirty="0" smtClean="0"/>
              <a:t>End-to-End Lifecycle Management </a:t>
            </a:r>
            <a:endParaRPr lang="en-US" sz="2800" dirty="0"/>
          </a:p>
        </p:txBody>
      </p:sp>
      <p:sp>
        <p:nvSpPr>
          <p:cNvPr id="3" name="Text Placeholder 2"/>
          <p:cNvSpPr>
            <a:spLocks noGrp="1"/>
          </p:cNvSpPr>
          <p:nvPr>
            <p:ph idx="1"/>
          </p:nvPr>
        </p:nvSpPr>
        <p:spPr>
          <a:xfrm>
            <a:off x="457200" y="1062596"/>
            <a:ext cx="4744720" cy="5486400"/>
          </a:xfrm>
        </p:spPr>
        <p:txBody>
          <a:bodyPr>
            <a:noAutofit/>
          </a:bodyPr>
          <a:lstStyle/>
          <a:p>
            <a:pPr marL="236538">
              <a:buFont typeface="Arial" pitchFamily="34" charset="0"/>
              <a:buChar char="•"/>
            </a:pPr>
            <a:r>
              <a:rPr lang="en-US" sz="1600" dirty="0">
                <a:solidFill>
                  <a:schemeClr val="tx1"/>
                </a:solidFill>
              </a:rPr>
              <a:t>Centralized Discovery, Inventory, Configuration Management, SWIM, and Proactive/Reactive Monitoring </a:t>
            </a:r>
          </a:p>
          <a:p>
            <a:pPr marL="236538">
              <a:buFont typeface="Arial" pitchFamily="34" charset="0"/>
              <a:buChar char="•"/>
            </a:pPr>
            <a:r>
              <a:rPr lang="en-US" sz="1600" dirty="0">
                <a:solidFill>
                  <a:schemeClr val="tx1"/>
                </a:solidFill>
              </a:rPr>
              <a:t>Accelerated Troubleshooting of Wired/Wireless Infrastructure Issues</a:t>
            </a:r>
          </a:p>
          <a:p>
            <a:pPr marL="236538">
              <a:buFont typeface="Arial" pitchFamily="34" charset="0"/>
              <a:buChar char="•"/>
            </a:pPr>
            <a:r>
              <a:rPr lang="en-US" sz="1600" dirty="0">
                <a:solidFill>
                  <a:schemeClr val="tx1"/>
                </a:solidFill>
              </a:rPr>
              <a:t>Greater device coverage: 3850/5760 (including templates and guided workflows), ASAs, IOS-XR and IDU</a:t>
            </a:r>
          </a:p>
          <a:p>
            <a:pPr marL="236538">
              <a:buFont typeface="Arial" pitchFamily="34" charset="0"/>
              <a:buChar char="•"/>
            </a:pPr>
            <a:r>
              <a:rPr lang="en-US" sz="1600" dirty="0">
                <a:solidFill>
                  <a:schemeClr val="tx1"/>
                </a:solidFill>
              </a:rPr>
              <a:t>Customizable out-of-the-box Cisco best practices and validated design configuration templates for wired/wireless devices</a:t>
            </a:r>
          </a:p>
          <a:p>
            <a:pPr marL="236538">
              <a:buFont typeface="Arial" pitchFamily="34" charset="0"/>
              <a:buChar char="•"/>
            </a:pPr>
            <a:r>
              <a:rPr lang="en-US" sz="1600" dirty="0">
                <a:solidFill>
                  <a:schemeClr val="tx1"/>
                </a:solidFill>
              </a:rPr>
              <a:t>Unified Access Management and Client Tracking</a:t>
            </a:r>
          </a:p>
          <a:p>
            <a:pPr marL="236538">
              <a:buFont typeface="Arial" pitchFamily="34" charset="0"/>
              <a:buChar char="•"/>
            </a:pPr>
            <a:r>
              <a:rPr lang="en-US" sz="1600" dirty="0">
                <a:solidFill>
                  <a:schemeClr val="tx1"/>
                </a:solidFill>
              </a:rPr>
              <a:t>Infrastructure lifecycle reports - </a:t>
            </a:r>
            <a:r>
              <a:rPr lang="en-US" sz="1600" dirty="0" err="1">
                <a:solidFill>
                  <a:schemeClr val="tx1"/>
                </a:solidFill>
              </a:rPr>
              <a:t>EoX</a:t>
            </a:r>
            <a:r>
              <a:rPr lang="en-US" sz="1600" dirty="0">
                <a:solidFill>
                  <a:schemeClr val="tx1"/>
                </a:solidFill>
              </a:rPr>
              <a:t>, Contract, PSIRT</a:t>
            </a:r>
          </a:p>
          <a:p>
            <a:pPr marL="236538">
              <a:buFont typeface="Arial" pitchFamily="34" charset="0"/>
              <a:buChar char="•"/>
            </a:pPr>
            <a:r>
              <a:rPr lang="en-US" sz="1600" dirty="0">
                <a:solidFill>
                  <a:schemeClr val="tx1"/>
                </a:solidFill>
              </a:rPr>
              <a:t>Plug &amp; Play for Automated Deployment</a:t>
            </a:r>
          </a:p>
          <a:p>
            <a:pPr marL="236538">
              <a:buFont typeface="Arial" pitchFamily="34" charset="0"/>
              <a:buChar char="•"/>
            </a:pPr>
            <a:r>
              <a:rPr lang="en-US" sz="1600" dirty="0">
                <a:solidFill>
                  <a:schemeClr val="tx1"/>
                </a:solidFill>
              </a:rPr>
              <a:t>3rd party device support</a:t>
            </a:r>
          </a:p>
          <a:p>
            <a:pPr marL="0" lvl="1">
              <a:spcBef>
                <a:spcPts val="1480"/>
              </a:spcBef>
              <a:buSzPct val="90000"/>
            </a:pPr>
            <a:endParaRPr lang="en-US" sz="1600" dirty="0" smtClean="0">
              <a:solidFill>
                <a:schemeClr val="accent1">
                  <a:lumMod val="60000"/>
                  <a:lumOff val="40000"/>
                </a:schemeClr>
              </a:solidFill>
            </a:endParaRPr>
          </a:p>
        </p:txBody>
      </p:sp>
      <p:pic>
        <p:nvPicPr>
          <p:cNvPr id="1026" name="Picture 2"/>
          <p:cNvPicPr>
            <a:picLocks noChangeAspect="1" noChangeArrowheads="1"/>
          </p:cNvPicPr>
          <p:nvPr/>
        </p:nvPicPr>
        <p:blipFill>
          <a:blip r:embed="rId3" cstate="print"/>
          <a:srcRect/>
          <a:stretch>
            <a:fillRect/>
          </a:stretch>
        </p:blipFill>
        <p:spPr bwMode="auto">
          <a:xfrm>
            <a:off x="5354713" y="1304158"/>
            <a:ext cx="3507521" cy="2729362"/>
          </a:xfrm>
          <a:prstGeom prst="rect">
            <a:avLst/>
          </a:prstGeom>
          <a:noFill/>
          <a:ln w="9525">
            <a:noFill/>
            <a:miter lim="800000"/>
            <a:headEnd/>
            <a:tailEnd/>
          </a:ln>
        </p:spPr>
      </p:pic>
    </p:spTree>
    <p:extLst>
      <p:ext uri="{BB962C8B-B14F-4D97-AF65-F5344CB8AC3E}">
        <p14:creationId xmlns:p14="http://schemas.microsoft.com/office/powerpoint/2010/main" val="405466062"/>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347663" y="1028701"/>
            <a:ext cx="8451850" cy="4140200"/>
          </a:xfrm>
          <a:prstGeom prst="round2SameRect">
            <a:avLst>
              <a:gd name="adj1" fmla="val 3097"/>
              <a:gd name="adj2" fmla="val 0"/>
            </a:avLst>
          </a:prstGeom>
          <a:gradFill>
            <a:gsLst>
              <a:gs pos="0">
                <a:srgbClr val="D5F2FF"/>
              </a:gs>
              <a:gs pos="100000">
                <a:schemeClr val="accent1">
                  <a:lumMod val="20000"/>
                  <a:lumOff val="80000"/>
                  <a:alpha val="0"/>
                </a:schemeClr>
              </a:gs>
            </a:gsLst>
            <a:lin ang="5400000" scaled="0"/>
          </a:gradFill>
          <a:ln w="19050">
            <a:gradFill>
              <a:gsLst>
                <a:gs pos="0">
                  <a:schemeClr val="tx1">
                    <a:lumMod val="75000"/>
                  </a:schemeClr>
                </a:gs>
                <a:gs pos="100000">
                  <a:schemeClr val="bg1">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218855"/>
            <a:ext cx="8588861" cy="838200"/>
          </a:xfrm>
        </p:spPr>
        <p:txBody>
          <a:bodyPr/>
          <a:lstStyle/>
          <a:p>
            <a:r>
              <a:rPr lang="en-US" sz="3200" dirty="0" smtClean="0"/>
              <a:t>Assurance</a:t>
            </a:r>
            <a:br>
              <a:rPr lang="en-US" sz="3200" dirty="0" smtClean="0"/>
            </a:br>
            <a:r>
              <a:rPr lang="en-US" sz="2400" dirty="0" smtClean="0"/>
              <a:t>Application Visibility and End User Experience</a:t>
            </a:r>
            <a:endParaRPr lang="en-US" sz="2400" dirty="0"/>
          </a:p>
        </p:txBody>
      </p:sp>
      <p:sp>
        <p:nvSpPr>
          <p:cNvPr id="3" name="Text Placeholder 2"/>
          <p:cNvSpPr>
            <a:spLocks noGrp="1"/>
          </p:cNvSpPr>
          <p:nvPr>
            <p:ph idx="1"/>
          </p:nvPr>
        </p:nvSpPr>
        <p:spPr>
          <a:xfrm>
            <a:off x="419100" y="1131570"/>
            <a:ext cx="4800600" cy="5486400"/>
          </a:xfrm>
        </p:spPr>
        <p:txBody>
          <a:bodyPr>
            <a:noAutofit/>
          </a:bodyPr>
          <a:lstStyle/>
          <a:p>
            <a:pPr marL="228600" indent="-228600">
              <a:buFont typeface="Arial" pitchFamily="34" charset="0"/>
              <a:buChar char="•"/>
            </a:pPr>
            <a:r>
              <a:rPr lang="en-US" sz="1600" dirty="0">
                <a:solidFill>
                  <a:schemeClr val="tx1"/>
                </a:solidFill>
              </a:rPr>
              <a:t>End-to-End Visibility for Service-Aware Networking </a:t>
            </a:r>
          </a:p>
          <a:p>
            <a:pPr marL="458788" lvl="2" indent="-228600">
              <a:spcBef>
                <a:spcPts val="1480"/>
              </a:spcBef>
              <a:buSzPct val="90000"/>
              <a:buFont typeface="Arial" pitchFamily="34" charset="0"/>
              <a:buChar char="−"/>
            </a:pPr>
            <a:r>
              <a:rPr lang="en-US" sz="1600" dirty="0">
                <a:solidFill>
                  <a:schemeClr val="tx1"/>
                </a:solidFill>
              </a:rPr>
              <a:t>By applications, services and end-users</a:t>
            </a:r>
          </a:p>
          <a:p>
            <a:pPr marL="228600" indent="-228600">
              <a:buFont typeface="Arial" pitchFamily="34" charset="0"/>
              <a:buChar char="•"/>
            </a:pPr>
            <a:r>
              <a:rPr lang="en-US" sz="1600" dirty="0">
                <a:solidFill>
                  <a:schemeClr val="tx1"/>
                </a:solidFill>
              </a:rPr>
              <a:t>Out-of-the-Box Support for Cisco Advanced Instrumentation</a:t>
            </a:r>
          </a:p>
          <a:p>
            <a:pPr marL="458788" lvl="2" indent="-228600">
              <a:spcBef>
                <a:spcPts val="1480"/>
              </a:spcBef>
              <a:buSzPct val="90000"/>
              <a:buFont typeface="Arial" pitchFamily="34" charset="0"/>
              <a:buChar char="−"/>
            </a:pPr>
            <a:r>
              <a:rPr lang="en-US" sz="1600" dirty="0">
                <a:solidFill>
                  <a:schemeClr val="tx1"/>
                </a:solidFill>
              </a:rPr>
              <a:t>Netflow, Flexible Netflow, AVC, NBAR, PA, Medianet, etc.</a:t>
            </a:r>
          </a:p>
          <a:p>
            <a:pPr marL="228600" indent="-228600">
              <a:buFont typeface="Arial" pitchFamily="34" charset="0"/>
              <a:buChar char="•"/>
            </a:pPr>
            <a:r>
              <a:rPr lang="en-US" sz="1600" dirty="0">
                <a:solidFill>
                  <a:schemeClr val="tx1"/>
                </a:solidFill>
              </a:rPr>
              <a:t>Simplified End-to-End Visibility for Faster Troubleshooting</a:t>
            </a:r>
          </a:p>
          <a:p>
            <a:pPr marL="458788" lvl="2" indent="-228600">
              <a:spcBef>
                <a:spcPts val="1480"/>
              </a:spcBef>
              <a:buSzPct val="90000"/>
              <a:buFont typeface="Arial" pitchFamily="34" charset="0"/>
              <a:buChar char="−"/>
            </a:pPr>
            <a:r>
              <a:rPr lang="en-US" sz="1600" dirty="0">
                <a:solidFill>
                  <a:schemeClr val="tx1"/>
                </a:solidFill>
              </a:rPr>
              <a:t>Normalizes, correlates and aggregates data sources</a:t>
            </a:r>
          </a:p>
          <a:p>
            <a:pPr marL="228600" indent="-228600">
              <a:buFont typeface="Arial" pitchFamily="34" charset="0"/>
              <a:buChar char="•"/>
            </a:pPr>
            <a:r>
              <a:rPr lang="en-US" sz="1600" dirty="0">
                <a:solidFill>
                  <a:schemeClr val="tx1"/>
                </a:solidFill>
              </a:rPr>
              <a:t>Automated Baselining with Dynamic Thresholds</a:t>
            </a:r>
          </a:p>
          <a:p>
            <a:pPr marL="228600" indent="-228600">
              <a:buFont typeface="Arial" pitchFamily="34" charset="0"/>
              <a:buChar char="•"/>
            </a:pPr>
            <a:r>
              <a:rPr lang="en-US" sz="1600" dirty="0">
                <a:solidFill>
                  <a:schemeClr val="tx1"/>
                </a:solidFill>
              </a:rPr>
              <a:t>NBAR2 Custom Application Support </a:t>
            </a:r>
          </a:p>
          <a:p>
            <a:pPr marL="228600" indent="-228600">
              <a:buFont typeface="Arial" pitchFamily="34" charset="0"/>
              <a:buChar char="•"/>
            </a:pPr>
            <a:r>
              <a:rPr lang="en-US" sz="1600" dirty="0">
                <a:solidFill>
                  <a:schemeClr val="tx1"/>
                </a:solidFill>
              </a:rPr>
              <a:t>Multi-NAM Management</a:t>
            </a:r>
          </a:p>
          <a:p>
            <a:pPr marL="228600" indent="-228600">
              <a:buFont typeface="Arial" pitchFamily="34" charset="0"/>
              <a:buChar char="•"/>
            </a:pPr>
            <a:r>
              <a:rPr lang="en-US" sz="1600" dirty="0">
                <a:solidFill>
                  <a:schemeClr val="tx1"/>
                </a:solidFill>
              </a:rPr>
              <a:t>Service Health </a:t>
            </a:r>
            <a:r>
              <a:rPr lang="en-US" sz="1600" dirty="0" smtClean="0">
                <a:solidFill>
                  <a:schemeClr val="tx1"/>
                </a:solidFill>
              </a:rPr>
              <a:t>Dashboard</a:t>
            </a:r>
            <a:endParaRPr lang="en-US" sz="1600" dirty="0">
              <a:solidFill>
                <a:schemeClr val="tx1"/>
              </a:solidFill>
            </a:endParaRPr>
          </a:p>
        </p:txBody>
      </p:sp>
      <p:pic>
        <p:nvPicPr>
          <p:cNvPr id="6" name="Picture 5"/>
          <p:cNvPicPr>
            <a:picLocks noChangeAspect="1"/>
          </p:cNvPicPr>
          <p:nvPr/>
        </p:nvPicPr>
        <p:blipFill>
          <a:blip r:embed="rId3" cstate="print"/>
          <a:stretch>
            <a:fillRect/>
          </a:stretch>
        </p:blipFill>
        <p:spPr>
          <a:xfrm>
            <a:off x="5098009" y="1746938"/>
            <a:ext cx="3372063" cy="2776383"/>
          </a:xfrm>
          <a:prstGeom prst="rect">
            <a:avLst/>
          </a:prstGeom>
          <a:ln>
            <a:solidFill>
              <a:schemeClr val="tx1">
                <a:lumMod val="60000"/>
                <a:lumOff val="40000"/>
              </a:schemeClr>
            </a:solidFill>
          </a:ln>
        </p:spPr>
      </p:pic>
      <p:pic>
        <p:nvPicPr>
          <p:cNvPr id="5" name="Picture 4"/>
          <p:cNvPicPr>
            <a:picLocks noChangeAspect="1"/>
          </p:cNvPicPr>
          <p:nvPr/>
        </p:nvPicPr>
        <p:blipFill>
          <a:blip r:embed="rId4" cstate="print"/>
          <a:stretch>
            <a:fillRect/>
          </a:stretch>
        </p:blipFill>
        <p:spPr>
          <a:xfrm>
            <a:off x="5448368" y="2968885"/>
            <a:ext cx="3295156" cy="2638101"/>
          </a:xfrm>
          <a:prstGeom prst="rect">
            <a:avLst/>
          </a:prstGeom>
          <a:ln>
            <a:solidFill>
              <a:schemeClr val="tx1">
                <a:lumMod val="60000"/>
                <a:lumOff val="40000"/>
              </a:schemeClr>
            </a:solidFill>
          </a:ln>
        </p:spPr>
      </p:pic>
    </p:spTree>
    <p:extLst>
      <p:ext uri="{BB962C8B-B14F-4D97-AF65-F5344CB8AC3E}">
        <p14:creationId xmlns:p14="http://schemas.microsoft.com/office/powerpoint/2010/main" val="16918700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41800" y="2098188"/>
            <a:ext cx="4724944" cy="3974293"/>
          </a:xfrm>
          <a:prstGeom prst="rect">
            <a:avLst/>
          </a:prstGeom>
          <a:ln>
            <a:solidFill>
              <a:srgbClr val="002060"/>
            </a:solidFill>
          </a:ln>
          <a:effectLst>
            <a:glow rad="101600">
              <a:schemeClr val="accent1">
                <a:satMod val="175000"/>
                <a:alpha val="40000"/>
              </a:schemeClr>
            </a:glow>
          </a:effectLst>
        </p:spPr>
      </p:pic>
      <p:sp>
        <p:nvSpPr>
          <p:cNvPr id="2" name="Title 1"/>
          <p:cNvSpPr>
            <a:spLocks noGrp="1"/>
          </p:cNvSpPr>
          <p:nvPr>
            <p:ph type="title"/>
          </p:nvPr>
        </p:nvSpPr>
        <p:spPr/>
        <p:txBody>
          <a:bodyPr/>
          <a:lstStyle/>
          <a:p>
            <a:r>
              <a:rPr lang="en-US" dirty="0" smtClean="0"/>
              <a:t>What is Plug and Play</a:t>
            </a:r>
            <a:endParaRPr lang="en-US" dirty="0"/>
          </a:p>
        </p:txBody>
      </p:sp>
      <p:sp>
        <p:nvSpPr>
          <p:cNvPr id="4" name="Text Placeholder 3"/>
          <p:cNvSpPr>
            <a:spLocks noGrp="1"/>
          </p:cNvSpPr>
          <p:nvPr>
            <p:ph type="body" sz="quarter" idx="10"/>
          </p:nvPr>
        </p:nvSpPr>
        <p:spPr/>
        <p:txBody>
          <a:bodyPr/>
          <a:lstStyle/>
          <a:p>
            <a:r>
              <a:rPr lang="en-US" smtClean="0"/>
              <a:t>Overview</a:t>
            </a:r>
            <a:endParaRPr lang="en-US" dirty="0"/>
          </a:p>
        </p:txBody>
      </p:sp>
      <p:sp>
        <p:nvSpPr>
          <p:cNvPr id="3" name="Content Placeholder 2"/>
          <p:cNvSpPr>
            <a:spLocks noGrp="1"/>
          </p:cNvSpPr>
          <p:nvPr>
            <p:ph idx="4294967295"/>
          </p:nvPr>
        </p:nvSpPr>
        <p:spPr>
          <a:xfrm>
            <a:off x="0" y="1766888"/>
            <a:ext cx="3781425" cy="4606925"/>
          </a:xfrm>
        </p:spPr>
        <p:txBody>
          <a:bodyPr/>
          <a:lstStyle/>
          <a:p>
            <a:pPr>
              <a:buFont typeface="Arial" pitchFamily="34" charset="0"/>
              <a:buChar char="•"/>
            </a:pPr>
            <a:r>
              <a:rPr lang="en-US" dirty="0"/>
              <a:t>Provides a quick and easy error-free way to configure devices in remote offices</a:t>
            </a:r>
          </a:p>
          <a:p>
            <a:pPr>
              <a:buFont typeface="Arial" pitchFamily="34" charset="0"/>
              <a:buChar char="•"/>
            </a:pPr>
            <a:r>
              <a:rPr lang="en-US" dirty="0"/>
              <a:t>Removes the need for technical personnel onsite</a:t>
            </a:r>
          </a:p>
          <a:p>
            <a:pPr>
              <a:buFont typeface="Arial" pitchFamily="34" charset="0"/>
              <a:buChar char="•"/>
            </a:pPr>
            <a:r>
              <a:rPr lang="en-US" dirty="0"/>
              <a:t>Remote device gets “bootstrap” configuration from admin (USB iPhone, iPad)</a:t>
            </a:r>
          </a:p>
          <a:p>
            <a:pPr>
              <a:buFont typeface="Arial" pitchFamily="34" charset="0"/>
              <a:buChar char="•"/>
            </a:pPr>
            <a:r>
              <a:rPr lang="en-US" dirty="0"/>
              <a:t>Remote device connects to Cisco Prime™ Infrastructure server through DMZ and retrieves full </a:t>
            </a:r>
            <a:r>
              <a:rPr lang="en-US" dirty="0" smtClean="0"/>
              <a:t>configuration</a:t>
            </a:r>
            <a:endParaRPr lang="en-US" dirty="0"/>
          </a:p>
        </p:txBody>
      </p:sp>
      <p:sp>
        <p:nvSpPr>
          <p:cNvPr id="5" name="Slide Number Placeholder 4"/>
          <p:cNvSpPr>
            <a:spLocks noGrp="1"/>
          </p:cNvSpPr>
          <p:nvPr>
            <p:ph type="sldNum" sz="quarter" idx="4294967295"/>
          </p:nvPr>
        </p:nvSpPr>
        <p:spPr>
          <a:xfrm>
            <a:off x="8777288" y="6605588"/>
            <a:ext cx="366712" cy="252412"/>
          </a:xfrm>
          <a:prstGeom prst="rect">
            <a:avLst/>
          </a:prstGeom>
        </p:spPr>
        <p:txBody>
          <a:bodyPr/>
          <a:lstStyle/>
          <a:p>
            <a:fld id="{2F5CCB13-0A32-4557-88E9-079F0C330695}" type="slidenum">
              <a:rPr lang="en-US" smtClean="0"/>
              <a:pPr/>
              <a:t>8</a:t>
            </a:fld>
            <a:endParaRPr lang="en-US"/>
          </a:p>
        </p:txBody>
      </p:sp>
      <p:pic>
        <p:nvPicPr>
          <p:cNvPr id="15" name="Picture 6" descr="http://xmp-dev-1/nmtg-ue-svn/nmtg-ux/Published/nmtg_ux_standards/repository/images/device_new_2/Rou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7978" y="4438284"/>
            <a:ext cx="286796" cy="382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xmp-dev-1/nmtg-ue-svn/nmtg-ux/Published/nmtg_ux_standards/repository/images/device_new_2/Rou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1301" y="3295753"/>
            <a:ext cx="286796" cy="382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xmp-dev-1/nmtg-ue-svn/nmtg-ux/Published/nmtg_ux_standards/repository/images/device_new_2/Rou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7768" y="3396824"/>
            <a:ext cx="286796" cy="3824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xmp-dev-1/nmtg-ue-svn/nmtg-ux/Published/nmtg_ux_standards/repository/images/device_new_2/Rou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3420" y="2664416"/>
            <a:ext cx="286796" cy="3824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xmp-dev-1/nmtg-ue-svn/nmtg-ux/Published/nmtg_ux_standards/repository/images/device_new_2/External_Firew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611" y="4581320"/>
            <a:ext cx="342445" cy="4566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xmp-dev-1/nmtg-ue-svn/nmtg-ux/Published/nmtg_ux_standards/repository/images/application_logo/Product_NCS_5017_12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120" y="4864487"/>
            <a:ext cx="300702" cy="4009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11998" y="5278692"/>
            <a:ext cx="752021" cy="421260"/>
          </a:xfrm>
          <a:prstGeom prst="rect">
            <a:avLst/>
          </a:prstGeom>
          <a:solidFill>
            <a:schemeClr val="bg1">
              <a:alpha val="52000"/>
            </a:schemeClr>
          </a:solidFill>
        </p:spPr>
        <p:txBody>
          <a:bodyPr wrap="none" lIns="51426" tIns="25713" rIns="51426" bIns="25713" rtlCol="0">
            <a:spAutoFit/>
          </a:bodyPr>
          <a:lstStyle/>
          <a:p>
            <a:pPr algn="ctr"/>
            <a:r>
              <a:rPr lang="en-US" sz="800" b="1" dirty="0"/>
              <a:t>NOC</a:t>
            </a:r>
          </a:p>
          <a:p>
            <a:pPr algn="ctr"/>
            <a:r>
              <a:rPr lang="en-US" sz="800" b="1" dirty="0"/>
              <a:t>Cisco Prime </a:t>
            </a:r>
          </a:p>
          <a:p>
            <a:pPr algn="ctr"/>
            <a:r>
              <a:rPr lang="en-US" sz="800" b="1" dirty="0"/>
              <a:t>PnP Gateway</a:t>
            </a:r>
          </a:p>
        </p:txBody>
      </p:sp>
      <p:cxnSp>
        <p:nvCxnSpPr>
          <p:cNvPr id="23" name="Straight Connector 22"/>
          <p:cNvCxnSpPr>
            <a:stCxn id="19" idx="2"/>
            <a:endCxn id="20" idx="0"/>
          </p:cNvCxnSpPr>
          <p:nvPr/>
        </p:nvCxnSpPr>
        <p:spPr>
          <a:xfrm>
            <a:off x="4596818" y="3046848"/>
            <a:ext cx="2092014" cy="15344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0" idx="0"/>
          </p:cNvCxnSpPr>
          <p:nvPr/>
        </p:nvCxnSpPr>
        <p:spPr>
          <a:xfrm>
            <a:off x="5803352" y="3545589"/>
            <a:ext cx="885480" cy="103573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0" idx="0"/>
          </p:cNvCxnSpPr>
          <p:nvPr/>
        </p:nvCxnSpPr>
        <p:spPr>
          <a:xfrm flipH="1">
            <a:off x="6688832" y="3664656"/>
            <a:ext cx="354552" cy="9166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0" idx="0"/>
          </p:cNvCxnSpPr>
          <p:nvPr/>
        </p:nvCxnSpPr>
        <p:spPr>
          <a:xfrm flipV="1">
            <a:off x="5515665" y="4581320"/>
            <a:ext cx="1173168" cy="49112"/>
          </a:xfrm>
          <a:prstGeom prst="line">
            <a:avLst/>
          </a:prstGeom>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6"/>
          <a:stretch>
            <a:fillRect/>
          </a:stretch>
        </p:blipFill>
        <p:spPr>
          <a:xfrm>
            <a:off x="4335833" y="1726608"/>
            <a:ext cx="464298" cy="828675"/>
          </a:xfrm>
          <a:prstGeom prst="rect">
            <a:avLst/>
          </a:prstGeom>
        </p:spPr>
      </p:pic>
      <p:pic>
        <p:nvPicPr>
          <p:cNvPr id="34" name="Picture 33"/>
          <p:cNvPicPr>
            <a:picLocks noChangeAspect="1"/>
          </p:cNvPicPr>
          <p:nvPr/>
        </p:nvPicPr>
        <p:blipFill>
          <a:blip r:embed="rId7"/>
          <a:stretch>
            <a:fillRect/>
          </a:stretch>
        </p:blipFill>
        <p:spPr>
          <a:xfrm>
            <a:off x="5465590" y="1044689"/>
            <a:ext cx="2728890" cy="1846695"/>
          </a:xfrm>
          <a:prstGeom prst="rect">
            <a:avLst/>
          </a:prstGeom>
          <a:effectLst>
            <a:glow rad="101600">
              <a:schemeClr val="accent1">
                <a:satMod val="175000"/>
                <a:alpha val="40000"/>
              </a:schemeClr>
            </a:glow>
          </a:effectLst>
        </p:spPr>
      </p:pic>
      <p:pic>
        <p:nvPicPr>
          <p:cNvPr id="37" name="Picture 36"/>
          <p:cNvPicPr>
            <a:picLocks noChangeAspect="1"/>
          </p:cNvPicPr>
          <p:nvPr/>
        </p:nvPicPr>
        <p:blipFill>
          <a:blip r:embed="rId8"/>
          <a:stretch>
            <a:fillRect/>
          </a:stretch>
        </p:blipFill>
        <p:spPr>
          <a:xfrm>
            <a:off x="5754699" y="1057379"/>
            <a:ext cx="2050056" cy="2238375"/>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318816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Using Plug and Play vs. Pre-Staging for Cisco Integrated Services Routers (ISRs)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4985537"/>
              </p:ext>
            </p:extLst>
          </p:nvPr>
        </p:nvGraphicFramePr>
        <p:xfrm>
          <a:off x="2129392" y="2084729"/>
          <a:ext cx="6073770" cy="3405883"/>
        </p:xfrm>
        <a:graphic>
          <a:graphicData uri="http://schemas.openxmlformats.org/drawingml/2006/table">
            <a:tbl>
              <a:tblPr firstRow="1" firstCol="1" bandRow="1">
                <a:tableStyleId>{00A15C55-8517-42AA-B614-E9B94910E393}</a:tableStyleId>
              </a:tblPr>
              <a:tblGrid>
                <a:gridCol w="2136538"/>
                <a:gridCol w="888099"/>
                <a:gridCol w="791120"/>
                <a:gridCol w="1079683"/>
                <a:gridCol w="1178330"/>
              </a:tblGrid>
              <a:tr h="548498">
                <a:tc>
                  <a:txBody>
                    <a:bodyPr/>
                    <a:lstStyle/>
                    <a:p>
                      <a:pPr algn="l" fontAlgn="b"/>
                      <a:endParaRPr lang="en-US" sz="1100" b="0" i="0" u="none" strike="noStrike" dirty="0">
                        <a:solidFill>
                          <a:srgbClr val="000000"/>
                        </a:solidFill>
                        <a:effectLst/>
                        <a:latin typeface="Calibri" panose="020F0502020204030204" pitchFamily="34" charset="0"/>
                      </a:endParaRPr>
                    </a:p>
                  </a:txBody>
                  <a:tcPr marL="7146" marR="7146" marT="9525" marB="0" anchor="ctr">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146" marR="7146" marT="9525" marB="0" anchor="ctr">
                    <a:noFill/>
                  </a:tcPr>
                </a:tc>
                <a:tc gridSpan="3">
                  <a:txBody>
                    <a:bodyPr/>
                    <a:lstStyle/>
                    <a:p>
                      <a:pPr algn="ctr" fontAlgn="b"/>
                      <a:r>
                        <a:rPr lang="en-US" sz="1400" u="none" strike="noStrike" dirty="0" smtClean="0">
                          <a:effectLst/>
                        </a:rPr>
                        <a:t>Number</a:t>
                      </a:r>
                      <a:r>
                        <a:rPr lang="en-US" sz="1400" u="none" strike="noStrike" baseline="0" dirty="0" smtClean="0">
                          <a:effectLst/>
                        </a:rPr>
                        <a:t> of sites to deploy</a:t>
                      </a:r>
                      <a:endParaRPr lang="en-US" sz="1400" b="1" i="0" u="none" strike="noStrike" dirty="0">
                        <a:solidFill>
                          <a:srgbClr val="492927"/>
                        </a:solidFill>
                        <a:effectLst/>
                        <a:latin typeface="Calibri" panose="020F0502020204030204" pitchFamily="34" charset="0"/>
                      </a:endParaRPr>
                    </a:p>
                  </a:txBody>
                  <a:tcPr marL="7146" marR="7146" marT="9525" marB="0" anchor="ct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r>
              <a:tr h="548498">
                <a:tc>
                  <a:txBody>
                    <a:bodyPr/>
                    <a:lstStyle/>
                    <a:p>
                      <a:pPr algn="l" fontAlgn="b"/>
                      <a:endParaRPr lang="en-US" sz="1100" b="0" i="0" u="none" strike="noStrike" dirty="0">
                        <a:solidFill>
                          <a:srgbClr val="000000"/>
                        </a:solidFill>
                        <a:effectLst/>
                        <a:latin typeface="Calibri" panose="020F0502020204030204" pitchFamily="34" charset="0"/>
                      </a:endParaRPr>
                    </a:p>
                  </a:txBody>
                  <a:tcPr marL="7146" marR="7146" marT="9525" marB="0" anchor="ctr">
                    <a:noFill/>
                  </a:tcPr>
                </a:tc>
                <a:tc>
                  <a:txBody>
                    <a:bodyPr/>
                    <a:lstStyle/>
                    <a:p>
                      <a:pPr algn="ctr" fontAlgn="b"/>
                      <a:r>
                        <a:rPr lang="en-US" sz="1100" b="1" u="none" strike="noStrike" dirty="0" smtClean="0">
                          <a:solidFill>
                            <a:srgbClr val="492927"/>
                          </a:solidFill>
                          <a:effectLst/>
                        </a:rPr>
                        <a:t>$cost/device  </a:t>
                      </a:r>
                      <a:br>
                        <a:rPr lang="en-US" sz="1100" b="1" u="none" strike="noStrike" dirty="0" smtClean="0">
                          <a:solidFill>
                            <a:srgbClr val="492927"/>
                          </a:solidFill>
                          <a:effectLst/>
                        </a:rPr>
                      </a:br>
                      <a:r>
                        <a:rPr lang="en-US" sz="1100" b="1" u="none" strike="noStrike" dirty="0" smtClean="0">
                          <a:solidFill>
                            <a:srgbClr val="492927"/>
                          </a:solidFill>
                          <a:effectLst/>
                        </a:rPr>
                        <a:t>pre-staging</a:t>
                      </a:r>
                      <a:r>
                        <a:rPr lang="en-US" sz="1100" b="1" u="none" strike="noStrike" baseline="0" dirty="0" smtClean="0">
                          <a:solidFill>
                            <a:srgbClr val="492927"/>
                          </a:solidFill>
                          <a:effectLst/>
                        </a:rPr>
                        <a:t> or</a:t>
                      </a:r>
                      <a:r>
                        <a:rPr lang="en-US" sz="1100" b="1" u="none" strike="noStrike" dirty="0" smtClean="0">
                          <a:solidFill>
                            <a:srgbClr val="492927"/>
                          </a:solidFill>
                          <a:effectLst/>
                        </a:rPr>
                        <a:t> bootstrapping</a:t>
                      </a:r>
                      <a:endParaRPr lang="en-US" sz="1100" b="1" i="0" u="none" strike="noStrike" dirty="0">
                        <a:solidFill>
                          <a:srgbClr val="492927"/>
                        </a:solidFill>
                        <a:effectLst/>
                        <a:latin typeface="Calibri" panose="020F0502020204030204" pitchFamily="34" charset="0"/>
                      </a:endParaRPr>
                    </a:p>
                  </a:txBody>
                  <a:tcPr marL="7146" marR="7146" marT="9525" marB="0" anchor="ctr"/>
                </a:tc>
                <a:tc>
                  <a:txBody>
                    <a:bodyPr/>
                    <a:lstStyle/>
                    <a:p>
                      <a:pPr algn="ctr" fontAlgn="b"/>
                      <a:r>
                        <a:rPr lang="en-US" sz="1200" b="1" u="none" strike="noStrike" dirty="0">
                          <a:solidFill>
                            <a:srgbClr val="492927"/>
                          </a:solidFill>
                          <a:effectLst/>
                        </a:rPr>
                        <a:t>Mid-Market </a:t>
                      </a:r>
                      <a:r>
                        <a:rPr lang="en-US" sz="1200" b="1" u="none" strike="noStrike" dirty="0" smtClean="0">
                          <a:solidFill>
                            <a:srgbClr val="492927"/>
                          </a:solidFill>
                          <a:effectLst/>
                        </a:rPr>
                        <a:t>Commercial</a:t>
                      </a:r>
                    </a:p>
                  </a:txBody>
                  <a:tcPr marL="7146" marR="7146" marT="9525" marB="0" anchor="ctr"/>
                </a:tc>
                <a:tc>
                  <a:txBody>
                    <a:bodyPr/>
                    <a:lstStyle/>
                    <a:p>
                      <a:pPr algn="ctr" fontAlgn="b"/>
                      <a:r>
                        <a:rPr lang="en-US" sz="1200" b="1" u="none" strike="noStrike" dirty="0">
                          <a:solidFill>
                            <a:srgbClr val="492927"/>
                          </a:solidFill>
                          <a:effectLst/>
                        </a:rPr>
                        <a:t>Enterprise/ Commercial Select</a:t>
                      </a:r>
                      <a:endParaRPr lang="en-US" sz="1200" b="1" i="0" u="none" strike="noStrike" dirty="0">
                        <a:solidFill>
                          <a:srgbClr val="492927"/>
                        </a:solidFill>
                        <a:effectLst/>
                        <a:latin typeface="Calibri" panose="020F0502020204030204" pitchFamily="34" charset="0"/>
                      </a:endParaRPr>
                    </a:p>
                  </a:txBody>
                  <a:tcPr marL="7146" marR="7146" marT="9525" marB="0" anchor="ctr"/>
                </a:tc>
                <a:tc>
                  <a:txBody>
                    <a:bodyPr/>
                    <a:lstStyle/>
                    <a:p>
                      <a:pPr algn="ctr" fontAlgn="b"/>
                      <a:r>
                        <a:rPr lang="en-US" sz="1200" b="1" u="none" strike="noStrike" dirty="0">
                          <a:solidFill>
                            <a:srgbClr val="492927"/>
                          </a:solidFill>
                          <a:effectLst/>
                        </a:rPr>
                        <a:t>Global Enterprise Theater</a:t>
                      </a:r>
                      <a:endParaRPr lang="en-US" sz="1200" b="1" i="0" u="none" strike="noStrike" dirty="0">
                        <a:solidFill>
                          <a:srgbClr val="492927"/>
                        </a:solidFill>
                        <a:effectLst/>
                        <a:latin typeface="Calibri" panose="020F0502020204030204" pitchFamily="34" charset="0"/>
                      </a:endParaRPr>
                    </a:p>
                  </a:txBody>
                  <a:tcPr marL="7146" marR="7146" marT="9525" marB="0" anchor="ctr"/>
                </a:tc>
              </a:tr>
              <a:tr h="364166">
                <a:tc>
                  <a:txBody>
                    <a:bodyPr/>
                    <a:lstStyle/>
                    <a:p>
                      <a:pPr algn="l" fontAlgn="b"/>
                      <a:endParaRPr lang="en-US" sz="1100" b="0" i="0" u="none" strike="noStrike" dirty="0">
                        <a:solidFill>
                          <a:srgbClr val="000000"/>
                        </a:solidFill>
                        <a:effectLst/>
                        <a:latin typeface="Calibri" panose="020F0502020204030204" pitchFamily="34" charset="0"/>
                      </a:endParaRPr>
                    </a:p>
                  </a:txBody>
                  <a:tcPr marL="7146" marR="7146" marT="9525" marB="0" anchor="ctr">
                    <a:noFill/>
                  </a:tcPr>
                </a:tc>
                <a:tc>
                  <a:txBody>
                    <a:bodyPr/>
                    <a:lstStyle/>
                    <a:p>
                      <a:pPr algn="r" fontAlgn="b"/>
                      <a:endParaRPr lang="en-US" sz="1400" b="0" i="0" u="none" strike="noStrike" dirty="0">
                        <a:solidFill>
                          <a:srgbClr val="000000"/>
                        </a:solidFill>
                        <a:effectLst/>
                        <a:latin typeface="+mn-lt"/>
                      </a:endParaRPr>
                    </a:p>
                  </a:txBody>
                  <a:tcPr marL="7146" marR="7146" marT="9525" marB="0" anchor="ctr"/>
                </a:tc>
                <a:tc>
                  <a:txBody>
                    <a:bodyPr/>
                    <a:lstStyle/>
                    <a:p>
                      <a:pPr algn="ctr" fontAlgn="b"/>
                      <a:r>
                        <a:rPr lang="en-US" sz="1400" u="none" strike="noStrike" dirty="0">
                          <a:solidFill>
                            <a:srgbClr val="492927"/>
                          </a:solidFill>
                          <a:effectLst/>
                        </a:rPr>
                        <a:t>500</a:t>
                      </a:r>
                      <a:endParaRPr lang="en-US" sz="1400" b="0" i="0" u="none" strike="noStrike" dirty="0">
                        <a:solidFill>
                          <a:srgbClr val="492927"/>
                        </a:solidFill>
                        <a:effectLst/>
                        <a:latin typeface="+mn-lt"/>
                      </a:endParaRPr>
                    </a:p>
                  </a:txBody>
                  <a:tcPr marL="7146" marR="7146" marT="9525" marB="0" anchor="ctr"/>
                </a:tc>
                <a:tc>
                  <a:txBody>
                    <a:bodyPr/>
                    <a:lstStyle/>
                    <a:p>
                      <a:pPr algn="ctr" fontAlgn="b"/>
                      <a:r>
                        <a:rPr lang="en-US" sz="1400" u="none" strike="noStrike" dirty="0">
                          <a:solidFill>
                            <a:srgbClr val="492927"/>
                          </a:solidFill>
                          <a:effectLst/>
                        </a:rPr>
                        <a:t>5000</a:t>
                      </a:r>
                      <a:endParaRPr lang="en-US" sz="1400" b="0" i="0" u="none" strike="noStrike" dirty="0">
                        <a:solidFill>
                          <a:srgbClr val="492927"/>
                        </a:solidFill>
                        <a:effectLst/>
                        <a:latin typeface="+mn-lt"/>
                      </a:endParaRPr>
                    </a:p>
                  </a:txBody>
                  <a:tcPr marL="7146" marR="7146" marT="9525" marB="0" anchor="ctr"/>
                </a:tc>
                <a:tc>
                  <a:txBody>
                    <a:bodyPr/>
                    <a:lstStyle/>
                    <a:p>
                      <a:pPr algn="ctr" fontAlgn="b"/>
                      <a:r>
                        <a:rPr lang="en-US" sz="1400" u="none" strike="noStrike" dirty="0" smtClean="0">
                          <a:solidFill>
                            <a:srgbClr val="492927"/>
                          </a:solidFill>
                          <a:effectLst/>
                        </a:rPr>
                        <a:t>10,000 </a:t>
                      </a:r>
                      <a:endParaRPr lang="en-US" sz="1400" b="0" i="0" u="none" strike="noStrike" dirty="0">
                        <a:solidFill>
                          <a:srgbClr val="492927"/>
                        </a:solidFill>
                        <a:effectLst/>
                        <a:latin typeface="+mn-lt"/>
                      </a:endParaRPr>
                    </a:p>
                  </a:txBody>
                  <a:tcPr marL="7146" marR="7146" marT="9525" marB="0" anchor="ctr"/>
                </a:tc>
              </a:tr>
              <a:tr h="548498">
                <a:tc>
                  <a:txBody>
                    <a:bodyPr/>
                    <a:lstStyle/>
                    <a:p>
                      <a:pPr algn="ctr" fontAlgn="b"/>
                      <a:r>
                        <a:rPr lang="en-US" sz="1400" u="none" strike="noStrike" dirty="0" smtClean="0">
                          <a:effectLst/>
                        </a:rPr>
                        <a:t>Conservative/ low </a:t>
                      </a:r>
                      <a:r>
                        <a:rPr lang="en-US" sz="1400" u="none" strike="noStrike" dirty="0">
                          <a:effectLst/>
                        </a:rPr>
                        <a:t>cost</a:t>
                      </a:r>
                      <a:endParaRPr lang="en-US" sz="1400" b="1" i="0" u="none" strike="noStrike" dirty="0">
                        <a:solidFill>
                          <a:srgbClr val="492927"/>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$50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$25,000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$250,000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$500,000 </a:t>
                      </a:r>
                      <a:endParaRPr lang="en-US" sz="1400" b="0" i="0" u="none" strike="noStrike" dirty="0">
                        <a:solidFill>
                          <a:srgbClr val="000000"/>
                        </a:solidFill>
                        <a:effectLst/>
                        <a:latin typeface="Calibri" panose="020F0502020204030204" pitchFamily="34" charset="0"/>
                      </a:endParaRPr>
                    </a:p>
                  </a:txBody>
                  <a:tcPr marL="7146" marR="7146" marT="9525" marB="0" anchor="ctr"/>
                </a:tc>
              </a:tr>
              <a:tr h="548498">
                <a:tc>
                  <a:txBody>
                    <a:bodyPr/>
                    <a:lstStyle/>
                    <a:p>
                      <a:pPr algn="ctr" fontAlgn="b"/>
                      <a:r>
                        <a:rPr lang="en-US" sz="1400" u="none" strike="noStrike" dirty="0" smtClean="0">
                          <a:effectLst/>
                        </a:rPr>
                        <a:t>Realistic</a:t>
                      </a:r>
                      <a:endParaRPr lang="en-US" sz="1400" b="1" i="0" u="none" strike="noStrike" dirty="0">
                        <a:solidFill>
                          <a:srgbClr val="492927"/>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$150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$75,000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$750,000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$1,500,000 </a:t>
                      </a:r>
                      <a:endParaRPr lang="en-US" sz="1400" b="0" i="0" u="none" strike="noStrike" dirty="0">
                        <a:solidFill>
                          <a:srgbClr val="000000"/>
                        </a:solidFill>
                        <a:effectLst/>
                        <a:latin typeface="Calibri" panose="020F0502020204030204" pitchFamily="34" charset="0"/>
                      </a:endParaRPr>
                    </a:p>
                  </a:txBody>
                  <a:tcPr marL="7146" marR="7146" marT="9525" marB="0" anchor="ctr"/>
                </a:tc>
              </a:tr>
              <a:tr h="548498">
                <a:tc>
                  <a:txBody>
                    <a:bodyPr/>
                    <a:lstStyle/>
                    <a:p>
                      <a:pPr algn="ctr" fontAlgn="b"/>
                      <a:r>
                        <a:rPr lang="en-US" sz="1400" u="none" strike="noStrike" dirty="0">
                          <a:effectLst/>
                        </a:rPr>
                        <a:t>L</a:t>
                      </a:r>
                      <a:r>
                        <a:rPr lang="en-US" sz="1400" u="none" strike="noStrike" dirty="0" smtClean="0">
                          <a:effectLst/>
                        </a:rPr>
                        <a:t>arge Enterprise Operations</a:t>
                      </a:r>
                      <a:endParaRPr lang="en-US" sz="1400" b="1" i="0" u="none" strike="noStrike" dirty="0">
                        <a:solidFill>
                          <a:srgbClr val="492927"/>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$300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$150,000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$1,500,000 </a:t>
                      </a:r>
                      <a:endParaRPr lang="en-US" sz="1400" b="0" i="0" u="none" strike="noStrike" dirty="0">
                        <a:solidFill>
                          <a:srgbClr val="000000"/>
                        </a:solidFill>
                        <a:effectLst/>
                        <a:latin typeface="Calibri" panose="020F0502020204030204" pitchFamily="34" charset="0"/>
                      </a:endParaRPr>
                    </a:p>
                  </a:txBody>
                  <a:tcPr marL="7146" marR="7146" marT="9525" marB="0" anchor="ctr"/>
                </a:tc>
                <a:tc>
                  <a:txBody>
                    <a:bodyPr/>
                    <a:lstStyle/>
                    <a:p>
                      <a:pPr algn="ctr" fontAlgn="b"/>
                      <a:r>
                        <a:rPr lang="en-US" sz="1400" u="none" strike="noStrike" dirty="0">
                          <a:effectLst/>
                        </a:rPr>
                        <a:t> </a:t>
                      </a:r>
                      <a:r>
                        <a:rPr lang="en-US" sz="1400" u="none" strike="noStrike" dirty="0" smtClean="0">
                          <a:effectLst/>
                        </a:rPr>
                        <a:t>$3,000,000 </a:t>
                      </a:r>
                      <a:endParaRPr lang="en-US" sz="1400" b="0" i="0" u="none" strike="noStrike" dirty="0">
                        <a:solidFill>
                          <a:srgbClr val="000000"/>
                        </a:solidFill>
                        <a:effectLst/>
                        <a:latin typeface="Calibri" panose="020F0502020204030204" pitchFamily="34" charset="0"/>
                      </a:endParaRPr>
                    </a:p>
                  </a:txBody>
                  <a:tcPr marL="7146" marR="7146" marT="9525" marB="0" anchor="ctr"/>
                </a:tc>
              </a:tr>
            </a:tbl>
          </a:graphicData>
        </a:graphic>
      </p:graphicFrame>
      <p:sp>
        <p:nvSpPr>
          <p:cNvPr id="7" name="Down Arrow 6"/>
          <p:cNvSpPr/>
          <p:nvPr/>
        </p:nvSpPr>
        <p:spPr>
          <a:xfrm rot="17979217">
            <a:off x="1473316" y="2897507"/>
            <a:ext cx="415384" cy="854508"/>
          </a:xfrm>
          <a:prstGeom prst="downArrow">
            <a:avLst/>
          </a:prstGeom>
          <a:solidFill>
            <a:schemeClr val="tx2">
              <a:lumMod val="40000"/>
              <a:lumOff val="60000"/>
            </a:schemeClr>
          </a:solidFill>
          <a:ln>
            <a:solidFill>
              <a:schemeClr val="tx2">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350135" y="2084729"/>
            <a:ext cx="2836808" cy="1131684"/>
          </a:xfrm>
        </p:spPr>
        <p:txBody>
          <a:bodyPr/>
          <a:lstStyle/>
          <a:p>
            <a:pPr marL="0" indent="0">
              <a:buNone/>
            </a:pPr>
            <a:r>
              <a:rPr lang="en-US" dirty="0" smtClean="0"/>
              <a:t>Plug and Play can give savings of millions of dollars</a:t>
            </a:r>
          </a:p>
          <a:p>
            <a:endParaRPr lang="en-US" dirty="0"/>
          </a:p>
        </p:txBody>
      </p:sp>
      <p:sp>
        <p:nvSpPr>
          <p:cNvPr id="8" name="Bent Arrow 7"/>
          <p:cNvSpPr/>
          <p:nvPr/>
        </p:nvSpPr>
        <p:spPr>
          <a:xfrm rot="5400000" flipV="1">
            <a:off x="3678461" y="2889455"/>
            <a:ext cx="475488" cy="395124"/>
          </a:xfrm>
          <a:prstGeom prst="bentArrow">
            <a:avLst/>
          </a:prstGeom>
          <a:solidFill>
            <a:schemeClr val="bg1">
              <a:lumMod val="85000"/>
            </a:schemeClr>
          </a:solidFill>
          <a:ln>
            <a:solidFill>
              <a:schemeClr val="bg1">
                <a:lumMod val="6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2075846"/>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65ebfe669c41dd868d61678746378e2d8193eac4"/>
</p:tagLst>
</file>

<file path=ppt/theme/theme1.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ark_cisco_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Cisco_Template_2010_Arial</Template>
  <TotalTime>24727</TotalTime>
  <Words>1835</Words>
  <Application>Microsoft Office PowerPoint</Application>
  <PresentationFormat>On-screen Show (4:3)</PresentationFormat>
  <Paragraphs>288</Paragraphs>
  <Slides>20</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Ciscolight</vt:lpstr>
      <vt:lpstr>Cambria</vt:lpstr>
      <vt:lpstr>Apple LiGothic Medium</vt:lpstr>
      <vt:lpstr>Calibri</vt:lpstr>
      <vt:lpstr>Avenir Book</vt:lpstr>
      <vt:lpstr>Avenir Black</vt:lpstr>
      <vt:lpstr>Cisco_Template_2010_Arial</vt:lpstr>
      <vt:lpstr>dark_cisco_template</vt:lpstr>
      <vt:lpstr>Welcome</vt:lpstr>
      <vt:lpstr>Turnkey Provisioning with Cisco Prime Infrastructure </vt:lpstr>
      <vt:lpstr>Cisco Prime Mini-Suites Accelerate Customer Transitions</vt:lpstr>
      <vt:lpstr>Cisco Prime for IT</vt:lpstr>
      <vt:lpstr>Cisco Prime Infrastructure Overview</vt:lpstr>
      <vt:lpstr>Lifecycle End-to-End Lifecycle Management </vt:lpstr>
      <vt:lpstr>Assurance Application Visibility and End User Experience</vt:lpstr>
      <vt:lpstr>What is Plug and Play</vt:lpstr>
      <vt:lpstr>Using Plug and Play vs. Pre-Staging for Cisco Integrated Services Routers (ISRs)</vt:lpstr>
      <vt:lpstr>Plug and Play of ISRs with Cisco Prime Infrastructure</vt:lpstr>
      <vt:lpstr>Plug and Play Gateway Architecture</vt:lpstr>
      <vt:lpstr>PC/iPhone App based Plug and Play zero-touch config for the installer</vt:lpstr>
      <vt:lpstr>Plug and Play iPhone App</vt:lpstr>
      <vt:lpstr>Summary of Plug and Play</vt:lpstr>
      <vt:lpstr>Why Prime Infrastructure? The Cisco Advantage</vt:lpstr>
      <vt:lpstr> Prime Infrastructure Additional Resources</vt:lpstr>
      <vt:lpstr>PowerPoint Presentation</vt:lpstr>
      <vt:lpstr>For More Information</vt:lpstr>
      <vt:lpstr>Demo</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Template Theme Files</dc:title>
  <dc:creator>Ed Jones</dc:creator>
  <cp:lastModifiedBy>Sarah Walker -X (sarwalke - Harte-Hanks at Cisco)</cp:lastModifiedBy>
  <cp:revision>569</cp:revision>
  <cp:lastPrinted>2012-08-22T03:22:05Z</cp:lastPrinted>
  <dcterms:created xsi:type="dcterms:W3CDTF">2012-07-20T22:11:25Z</dcterms:created>
  <dcterms:modified xsi:type="dcterms:W3CDTF">2013-08-22T21:41:42Z</dcterms:modified>
</cp:coreProperties>
</file>