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handoutMasterIdLst>
    <p:handoutMasterId r:id="rId46"/>
  </p:handoutMasterIdLst>
  <p:sldIdLst>
    <p:sldId id="527" r:id="rId2"/>
    <p:sldId id="457" r:id="rId3"/>
    <p:sldId id="458" r:id="rId4"/>
    <p:sldId id="460" r:id="rId5"/>
    <p:sldId id="420" r:id="rId6"/>
    <p:sldId id="464" r:id="rId7"/>
    <p:sldId id="487" r:id="rId8"/>
    <p:sldId id="489" r:id="rId9"/>
    <p:sldId id="463" r:id="rId10"/>
    <p:sldId id="522" r:id="rId11"/>
    <p:sldId id="528" r:id="rId12"/>
    <p:sldId id="529" r:id="rId13"/>
    <p:sldId id="530" r:id="rId14"/>
    <p:sldId id="468" r:id="rId15"/>
    <p:sldId id="531" r:id="rId16"/>
    <p:sldId id="532" r:id="rId17"/>
    <p:sldId id="472" r:id="rId18"/>
    <p:sldId id="473" r:id="rId19"/>
    <p:sldId id="474" r:id="rId20"/>
    <p:sldId id="475" r:id="rId21"/>
    <p:sldId id="533" r:id="rId22"/>
    <p:sldId id="523" r:id="rId23"/>
    <p:sldId id="485" r:id="rId24"/>
    <p:sldId id="486" r:id="rId25"/>
    <p:sldId id="535" r:id="rId26"/>
    <p:sldId id="524" r:id="rId27"/>
    <p:sldId id="537" r:id="rId28"/>
    <p:sldId id="536" r:id="rId29"/>
    <p:sldId id="493" r:id="rId30"/>
    <p:sldId id="540" r:id="rId31"/>
    <p:sldId id="539" r:id="rId32"/>
    <p:sldId id="541" r:id="rId33"/>
    <p:sldId id="542" r:id="rId34"/>
    <p:sldId id="543" r:id="rId35"/>
    <p:sldId id="545" r:id="rId36"/>
    <p:sldId id="546" r:id="rId37"/>
    <p:sldId id="548" r:id="rId38"/>
    <p:sldId id="549" r:id="rId39"/>
    <p:sldId id="525" r:id="rId40"/>
    <p:sldId id="520" r:id="rId41"/>
    <p:sldId id="521" r:id="rId42"/>
    <p:sldId id="550" r:id="rId43"/>
    <p:sldId id="453" r:id="rId4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0810"/>
    <a:srgbClr val="FDBE24"/>
    <a:srgbClr val="FA661C"/>
    <a:srgbClr val="90BDDB"/>
    <a:srgbClr val="335FFA"/>
    <a:srgbClr val="349A97"/>
    <a:srgbClr val="2C92B6"/>
    <a:srgbClr val="489542"/>
    <a:srgbClr val="545454"/>
    <a:srgbClr val="759C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8" autoAdjust="0"/>
    <p:restoredTop sz="99112" autoAdjust="0"/>
  </p:normalViewPr>
  <p:slideViewPr>
    <p:cSldViewPr snapToGrid="0" snapToObjects="1" showGuides="1">
      <p:cViewPr>
        <p:scale>
          <a:sx n="134" d="100"/>
          <a:sy n="134" d="100"/>
        </p:scale>
        <p:origin x="-72" y="-72"/>
      </p:cViewPr>
      <p:guideLst>
        <p:guide orient="horz" pos="307"/>
        <p:guide orient="horz" pos="3053"/>
        <p:guide pos="2741"/>
        <p:guide pos="2453"/>
        <p:guide pos="5558"/>
        <p:guide pos="3998"/>
      </p:guideLst>
    </p:cSldViewPr>
  </p:slideViewPr>
  <p:notesTextViewPr>
    <p:cViewPr>
      <p:scale>
        <a:sx n="100" d="100"/>
        <a:sy n="100" d="100"/>
      </p:scale>
      <p:origin x="0" y="0"/>
    </p:cViewPr>
  </p:notesTextViewPr>
  <p:sorterViewPr>
    <p:cViewPr>
      <p:scale>
        <a:sx n="76" d="100"/>
        <a:sy n="7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1/21/2015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FCB79-2C0C-F84D-A224-30C295992FCE}" type="slidenum">
              <a:rPr lang="en-US" smtClean="0"/>
              <a:t>2</a:t>
            </a:fld>
            <a:endParaRPr lang="en-US"/>
          </a:p>
        </p:txBody>
      </p:sp>
    </p:spTree>
    <p:extLst>
      <p:ext uri="{BB962C8B-B14F-4D97-AF65-F5344CB8AC3E}">
        <p14:creationId xmlns:p14="http://schemas.microsoft.com/office/powerpoint/2010/main" val="115840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609417"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 primary advantages of DIA are reduced bandwidth requirements at your headquarters, reduced network hops and latency due to direct routing, and better optimization from Internet-based content delivery network (CDN) solutions.</a:t>
            </a:r>
          </a:p>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23</a:t>
            </a:fld>
            <a:endParaRPr lang="en-US"/>
          </a:p>
        </p:txBody>
      </p:sp>
    </p:spTree>
    <p:extLst>
      <p:ext uri="{BB962C8B-B14F-4D97-AF65-F5344CB8AC3E}">
        <p14:creationId xmlns:p14="http://schemas.microsoft.com/office/powerpoint/2010/main" val="359878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t>24</a:t>
            </a:fld>
            <a:endParaRPr lang="en-US"/>
          </a:p>
        </p:txBody>
      </p:sp>
    </p:spTree>
    <p:extLst>
      <p:ext uri="{BB962C8B-B14F-4D97-AF65-F5344CB8AC3E}">
        <p14:creationId xmlns:p14="http://schemas.microsoft.com/office/powerpoint/2010/main" val="35987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6835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50B57-9CFF-47FA-9680-934CC39C31E2}" type="slidenum">
              <a:rPr lang="en-US" smtClean="0"/>
              <a:t>40</a:t>
            </a:fld>
            <a:endParaRPr lang="en-US"/>
          </a:p>
        </p:txBody>
      </p:sp>
    </p:spTree>
    <p:extLst>
      <p:ext uri="{BB962C8B-B14F-4D97-AF65-F5344CB8AC3E}">
        <p14:creationId xmlns:p14="http://schemas.microsoft.com/office/powerpoint/2010/main" val="121215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lstStyle/>
          <a:p>
            <a:r>
              <a:rPr lang="en-US" dirty="0" smtClean="0"/>
              <a:t>So how do we leverage</a:t>
            </a:r>
            <a:r>
              <a:rPr lang="en-US" baseline="0" dirty="0" smtClean="0"/>
              <a:t> low-cost internet transport in a WAN access strategy?</a:t>
            </a:r>
          </a:p>
          <a:p>
            <a:r>
              <a:rPr lang="en-US" baseline="0" dirty="0" smtClean="0"/>
              <a:t>So today it is active/standby so what we’re going to show you is how to move to active/active and get more capacity for your WAN for a lot less money</a:t>
            </a:r>
          </a:p>
          <a:p>
            <a:r>
              <a:rPr lang="en-US" baseline="0" dirty="0" smtClean="0"/>
              <a:t>And now if your leverage internet for WAN transport, why not use for direct internet access - for you employees to access public cloud with better performance and offload your guest user directly for security.</a:t>
            </a:r>
          </a:p>
          <a:p>
            <a:endParaRPr lang="en-US" baseline="0" dirty="0" smtClean="0"/>
          </a:p>
          <a:p>
            <a:r>
              <a:rPr lang="en-US" baseline="0" dirty="0" smtClean="0"/>
              <a:t>You’re going to increase you WAN capacity very cost effectively and improve performance by sending  the right flows to the right places.</a:t>
            </a:r>
          </a:p>
          <a:p>
            <a:endParaRPr lang="en-US" baseline="0" dirty="0" smtClean="0"/>
          </a:p>
          <a:p>
            <a:r>
              <a:rPr lang="en-US" baseline="0" dirty="0" smtClean="0"/>
              <a:t>-----</a:t>
            </a:r>
          </a:p>
          <a:p>
            <a:r>
              <a:rPr lang="en-US" baseline="0" dirty="0" smtClean="0"/>
              <a:t>First we want secure transport overlay certainly on the internet path and perhaps for consistency and design simplicity we want this on our MPLS/IP access as well</a:t>
            </a:r>
          </a:p>
          <a:p>
            <a:r>
              <a:rPr lang="en-US" baseline="0" dirty="0" smtClean="0"/>
              <a:t>Maybe then we want to route some of our less critical flows across the internet transport, we want to do that selectively and be able to revert back to MPLS leg if performance degrades</a:t>
            </a:r>
          </a:p>
          <a:p>
            <a:r>
              <a:rPr lang="en-US" baseline="0" dirty="0" smtClean="0"/>
              <a:t>Maybe we want load balancing of best effort traffic across both links to help offload traffic from MPLS VPN access</a:t>
            </a:r>
          </a:p>
          <a:p>
            <a:r>
              <a:rPr lang="en-US" baseline="0" dirty="0" smtClean="0"/>
              <a:t>And further, for traffic that we know is destined to Public cloud </a:t>
            </a:r>
            <a:r>
              <a:rPr lang="en-US" baseline="0" dirty="0" err="1" smtClean="0"/>
              <a:t>servicesfor</a:t>
            </a:r>
            <a:r>
              <a:rPr lang="en-US" baseline="0" dirty="0" smtClean="0"/>
              <a:t> employees like Google, </a:t>
            </a:r>
            <a:r>
              <a:rPr lang="en-US" baseline="0" dirty="0" err="1" smtClean="0"/>
              <a:t>Salesforce.com</a:t>
            </a:r>
            <a:r>
              <a:rPr lang="en-US" baseline="0" dirty="0" smtClean="0"/>
              <a:t>, Office365 </a:t>
            </a:r>
            <a:r>
              <a:rPr lang="en-US" baseline="0" dirty="0" err="1" smtClean="0"/>
              <a:t>etc</a:t>
            </a:r>
            <a:r>
              <a:rPr lang="en-US" baseline="0" dirty="0" smtClean="0"/>
              <a:t> or Guest Users directly to the internet, maybe we want to leverage Local internet access to offload these flows from the WAN altogether</a:t>
            </a:r>
          </a:p>
          <a:p>
            <a:r>
              <a:rPr lang="en-US" baseline="0" dirty="0" smtClean="0"/>
              <a:t>So now you use your internet connection, not just as a backup, but as a real component of your over WAN</a:t>
            </a:r>
          </a:p>
          <a:p>
            <a:r>
              <a:rPr lang="en-US" baseline="0" dirty="0" smtClean="0"/>
              <a:t>Combining these elements, with the right network </a:t>
            </a:r>
            <a:r>
              <a:rPr lang="en-US" baseline="0" dirty="0" err="1" smtClean="0"/>
              <a:t>technlogies</a:t>
            </a:r>
            <a:r>
              <a:rPr lang="en-US" baseline="0" dirty="0" smtClean="0"/>
              <a:t> to optimize the flows will help reduce overall WAN transport BW requirements and improve application performance by directing the right flows to the right places.</a:t>
            </a:r>
          </a:p>
          <a:p>
            <a:endParaRPr lang="en-US" baseline="0" dirty="0" smtClean="0"/>
          </a:p>
          <a:p>
            <a:r>
              <a:rPr lang="en-US" baseline="0" dirty="0" smtClean="0"/>
              <a:t>Let’s see how...</a:t>
            </a:r>
          </a:p>
        </p:txBody>
      </p:sp>
      <p:sp>
        <p:nvSpPr>
          <p:cNvPr id="4" name="Slide Number Placeholder 3"/>
          <p:cNvSpPr>
            <a:spLocks noGrp="1"/>
          </p:cNvSpPr>
          <p:nvPr>
            <p:ph type="sldNum" sz="quarter" idx="10"/>
          </p:nvPr>
        </p:nvSpPr>
        <p:spPr/>
        <p:txBody>
          <a:bodyPr/>
          <a:lstStyle/>
          <a:p>
            <a:fld id="{602DB87D-6B77-4EDA-945D-D9A3E7BC547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74656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50B57-9CFF-47FA-9680-934CC39C31E2}" type="slidenum">
              <a:rPr lang="en-US" smtClean="0"/>
              <a:t>7</a:t>
            </a:fld>
            <a:endParaRPr lang="en-US"/>
          </a:p>
        </p:txBody>
      </p:sp>
    </p:spTree>
    <p:extLst>
      <p:ext uri="{BB962C8B-B14F-4D97-AF65-F5344CB8AC3E}">
        <p14:creationId xmlns:p14="http://schemas.microsoft.com/office/powerpoint/2010/main" val="2949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30587"/>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7E86E14-AF00-4090-922B-C6053D6DE072}"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A9081D22-BD80-44A5-94DD-A6070A133B52}" type="slidenum">
              <a:rPr lang="en-US">
                <a:solidFill>
                  <a:prstClr val="black"/>
                </a:solidFill>
              </a:rPr>
              <a:pPr/>
              <a:t>14</a:t>
            </a:fld>
            <a:endParaRPr lang="en-US" dirty="0">
              <a:solidFill>
                <a:prstClr val="black"/>
              </a:solidFill>
            </a:endParaRPr>
          </a:p>
        </p:txBody>
      </p:sp>
      <p:sp>
        <p:nvSpPr>
          <p:cNvPr id="944130" name="Rectangle 11"/>
          <p:cNvSpPr txBox="1">
            <a:spLocks noGrp="1" noChangeArrowheads="1"/>
          </p:cNvSpPr>
          <p:nvPr/>
        </p:nvSpPr>
        <p:spPr bwMode="auto">
          <a:xfrm>
            <a:off x="5800426" y="8538152"/>
            <a:ext cx="795131" cy="282627"/>
          </a:xfrm>
          <a:prstGeom prst="rect">
            <a:avLst/>
          </a:prstGeom>
          <a:noFill/>
          <a:ln w="9525">
            <a:noFill/>
            <a:miter lim="800000"/>
            <a:headEnd/>
            <a:tailEnd/>
          </a:ln>
        </p:spPr>
        <p:txBody>
          <a:bodyPr lIns="18694" tIns="0" rIns="18694" bIns="0" anchor="b"/>
          <a:lstStyle/>
          <a:p>
            <a:pPr algn="r" defTabSz="897335"/>
            <a:fld id="{AB7D8F79-DA58-44D5-A287-E7546F4BA771}" type="slidenum">
              <a:rPr lang="en-US" sz="800">
                <a:solidFill>
                  <a:prstClr val="black"/>
                </a:solidFill>
              </a:rPr>
              <a:pPr algn="r" defTabSz="897335"/>
              <a:t>14</a:t>
            </a:fld>
            <a:endParaRPr lang="en-US" sz="800" dirty="0">
              <a:solidFill>
                <a:prstClr val="black"/>
              </a:solidFill>
            </a:endParaRPr>
          </a:p>
        </p:txBody>
      </p:sp>
      <p:sp>
        <p:nvSpPr>
          <p:cNvPr id="944131" name="Rectangle 2"/>
          <p:cNvSpPr>
            <a:spLocks noGrp="1" noRot="1" noChangeAspect="1" noChangeArrowheads="1" noTextEdit="1"/>
          </p:cNvSpPr>
          <p:nvPr>
            <p:ph type="sldImg"/>
          </p:nvPr>
        </p:nvSpPr>
        <p:spPr>
          <a:xfrm>
            <a:off x="-115888" y="242888"/>
            <a:ext cx="7124701" cy="4008437"/>
          </a:xfrm>
          <a:ln/>
        </p:spPr>
      </p:sp>
      <p:sp>
        <p:nvSpPr>
          <p:cNvPr id="944132" name="Rectangle 3"/>
          <p:cNvSpPr>
            <a:spLocks noGrp="1" noChangeArrowheads="1"/>
          </p:cNvSpPr>
          <p:nvPr>
            <p:ph type="body" idx="1"/>
          </p:nvPr>
        </p:nvSpPr>
        <p:spPr>
          <a:xfrm>
            <a:off x="430188" y="4398681"/>
            <a:ext cx="6027151" cy="4267512"/>
          </a:xfrm>
        </p:spPr>
        <p:txBody>
          <a:bodyPr lIns="91081" tIns="45542" rIns="91081" bIns="45542"/>
          <a:lstStyle/>
          <a:p>
            <a:r>
              <a:rPr lang="en-US" dirty="0" smtClean="0"/>
              <a:t>Not only simpler, but</a:t>
            </a:r>
            <a:r>
              <a:rPr lang="en-US" baseline="0" dirty="0" smtClean="0"/>
              <a:t> same design over any transport - internet, 3G/4G or even MPLS!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15</a:t>
            </a:fld>
            <a:endParaRPr lang="en-US"/>
          </a:p>
        </p:txBody>
      </p:sp>
    </p:spTree>
    <p:extLst>
      <p:ext uri="{BB962C8B-B14F-4D97-AF65-F5344CB8AC3E}">
        <p14:creationId xmlns:p14="http://schemas.microsoft.com/office/powerpoint/2010/main" val="3938372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Crypto</a:t>
            </a:r>
            <a:r>
              <a:rPr lang="en-US" baseline="0" dirty="0" smtClean="0"/>
              <a:t> is the first operation on the wire…everything else goes through the tunnel and is secure</a:t>
            </a:r>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16</a:t>
            </a:fld>
            <a:endParaRPr lang="en-US"/>
          </a:p>
        </p:txBody>
      </p:sp>
    </p:spTree>
    <p:extLst>
      <p:ext uri="{BB962C8B-B14F-4D97-AF65-F5344CB8AC3E}">
        <p14:creationId xmlns:p14="http://schemas.microsoft.com/office/powerpoint/2010/main" val="316471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19</a:t>
            </a:fld>
            <a:endParaRPr lang="en-US"/>
          </a:p>
        </p:txBody>
      </p:sp>
    </p:spTree>
    <p:extLst>
      <p:ext uri="{BB962C8B-B14F-4D97-AF65-F5344CB8AC3E}">
        <p14:creationId xmlns:p14="http://schemas.microsoft.com/office/powerpoint/2010/main" val="140394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APIC-EM -&gt;</a:t>
            </a:r>
            <a:r>
              <a:rPr lang="en-US" baseline="0" dirty="0" smtClean="0"/>
              <a:t> Application policy infrastructure component, centralizes operations</a:t>
            </a:r>
          </a:p>
          <a:p>
            <a:r>
              <a:rPr lang="en-US" baseline="0" dirty="0" smtClean="0"/>
              <a:t>Once DMVPN is up and running, no need for APIC-EM</a:t>
            </a:r>
          </a:p>
          <a:p>
            <a:endParaRPr lang="en-US" dirty="0" smtClean="0"/>
          </a:p>
          <a:p>
            <a:r>
              <a:rPr lang="en-US" dirty="0" smtClean="0"/>
              <a:t>Built in CA which will be called the “Trust Manager”</a:t>
            </a:r>
          </a:p>
          <a:p>
            <a:r>
              <a:rPr lang="en-US" dirty="0" smtClean="0"/>
              <a:t>Backup / Restoration Capabilities with Secure Database Mirroring</a:t>
            </a:r>
          </a:p>
          <a:p>
            <a:r>
              <a:rPr lang="en-US" dirty="0" smtClean="0"/>
              <a:t>Integrated IWAN Workflow -&gt; make it disappear</a:t>
            </a:r>
          </a:p>
          <a:p>
            <a:r>
              <a:rPr lang="en-US" dirty="0" smtClean="0"/>
              <a:t>Reasonable Alerts that are self mitigating issues.</a:t>
            </a:r>
          </a:p>
          <a:p>
            <a:r>
              <a:rPr lang="en-US" dirty="0" smtClean="0"/>
              <a:t>Opportunities to leverage “Trust Manager” for other machine identity needs.</a:t>
            </a:r>
          </a:p>
          <a:p>
            <a:endParaRPr lang="en-US" dirty="0"/>
          </a:p>
        </p:txBody>
      </p:sp>
      <p:sp>
        <p:nvSpPr>
          <p:cNvPr id="4" name="Header Placeholder 3"/>
          <p:cNvSpPr>
            <a:spLocks noGrp="1"/>
          </p:cNvSpPr>
          <p:nvPr>
            <p:ph type="hdr" sz="quarter" idx="10"/>
          </p:nvPr>
        </p:nvSpPr>
        <p:spPr/>
        <p:txBody>
          <a:bodyPr/>
          <a:lstStyle/>
          <a:p>
            <a:r>
              <a:rPr lang="en-US" smtClean="0"/>
              <a:t>Cisco Live 2014</a:t>
            </a:r>
            <a:endParaRPr lang="en-US"/>
          </a:p>
        </p:txBody>
      </p:sp>
      <p:sp>
        <p:nvSpPr>
          <p:cNvPr id="5" name="Date Placeholder 4"/>
          <p:cNvSpPr>
            <a:spLocks noGrp="1"/>
          </p:cNvSpPr>
          <p:nvPr>
            <p:ph type="dt" idx="11"/>
          </p:nvPr>
        </p:nvSpPr>
        <p:spPr/>
        <p:txBody>
          <a:bodyPr/>
          <a:lstStyle/>
          <a:p>
            <a:fld id="{2D5181E3-BF45-4D82-9328-AC221409675D}" type="datetime1">
              <a:rPr lang="en-US" smtClean="0"/>
              <a:t>1/21/2015</a:t>
            </a:fld>
            <a:endParaRPr lang="en-US"/>
          </a:p>
        </p:txBody>
      </p:sp>
      <p:sp>
        <p:nvSpPr>
          <p:cNvPr id="6" name="Slide Number Placeholder 5"/>
          <p:cNvSpPr>
            <a:spLocks noGrp="1"/>
          </p:cNvSpPr>
          <p:nvPr>
            <p:ph type="sldNum" sz="quarter" idx="12"/>
          </p:nvPr>
        </p:nvSpPr>
        <p:spPr/>
        <p:txBody>
          <a:bodyPr/>
          <a:lstStyle/>
          <a:p>
            <a:fld id="{4039E3EF-7728-464C-BD3E-844BC429B6E9}" type="slidenum">
              <a:rPr lang="en-US" smtClean="0"/>
              <a:t>20</a:t>
            </a:fld>
            <a:endParaRPr lang="en-US"/>
          </a:p>
        </p:txBody>
      </p:sp>
    </p:spTree>
    <p:extLst>
      <p:ext uri="{BB962C8B-B14F-4D97-AF65-F5344CB8AC3E}">
        <p14:creationId xmlns:p14="http://schemas.microsoft.com/office/powerpoint/2010/main" val="3511302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tif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6" descr="logo_black.ai"/>
          <p:cNvPicPr>
            <a:picLocks noChangeAspect="1"/>
          </p:cNvPicPr>
          <p:nvPr/>
        </p:nvPicPr>
        <p:blipFill>
          <a:blip r:embed="rId2">
            <a:alphaModFix/>
            <a:duotone>
              <a:schemeClr val="bg2">
                <a:shade val="45000"/>
                <a:satMod val="135000"/>
              </a:schemeClr>
              <a:prstClr val="white"/>
            </a:duotone>
            <a:lum bright="100000" contrast="100000"/>
            <a:extLst>
              <a:ext uri="{28A0092B-C50C-407E-A947-70E740481C1C}">
                <a14:useLocalDpi xmlns:a14="http://schemas.microsoft.com/office/drawing/2010/main"/>
              </a:ext>
            </a:extLst>
          </a:blip>
          <a:stretch>
            <a:fillRect/>
          </a:stretch>
        </p:blipFill>
        <p:spPr>
          <a:xfrm>
            <a:off x="421200" y="324000"/>
            <a:ext cx="949596" cy="585216"/>
          </a:xfrm>
          <a:prstGeom prst="rect">
            <a:avLst/>
          </a:prstGeom>
        </p:spPr>
      </p:pic>
      <p:sp>
        <p:nvSpPr>
          <p:cNvPr id="16" name="Subtitle 2"/>
          <p:cNvSpPr>
            <a:spLocks noGrp="1"/>
          </p:cNvSpPr>
          <p:nvPr>
            <p:ph type="subTitle" idx="1" hasCustomPrompt="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smtClean="0"/>
              <a:t>Speaker Name</a:t>
            </a:r>
            <a:endParaRPr lang="en-US" dirty="0"/>
          </a:p>
        </p:txBody>
      </p:sp>
      <p:sp>
        <p:nvSpPr>
          <p:cNvPr id="17" name="Text Placeholder 38"/>
          <p:cNvSpPr>
            <a:spLocks noGrp="1"/>
          </p:cNvSpPr>
          <p:nvPr>
            <p:ph type="body" sz="quarter" idx="11" hasCustomPrompt="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Speaker Title</a:t>
            </a:r>
          </a:p>
        </p:txBody>
      </p:sp>
      <p:sp>
        <p:nvSpPr>
          <p:cNvPr id="18" name="Text Placeholder 40"/>
          <p:cNvSpPr>
            <a:spLocks noGrp="1"/>
          </p:cNvSpPr>
          <p:nvPr>
            <p:ph type="body" sz="quarter" idx="12" hasCustomPrompt="1"/>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GB" dirty="0" smtClean="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GB" dirty="0" smtClean="0"/>
              <a:t>Presentation Title Goes Here</a:t>
            </a:r>
            <a:endParaRPr lang="en-US" dirty="0"/>
          </a:p>
        </p:txBody>
      </p:sp>
    </p:spTree>
    <p:extLst>
      <p:ext uri="{BB962C8B-B14F-4D97-AF65-F5344CB8AC3E}">
        <p14:creationId xmlns:p14="http://schemas.microsoft.com/office/powerpoint/2010/main" val="2122942396"/>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331644334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21553266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smtClean="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smtClean="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7600002"/>
      </p:ext>
    </p:extLst>
  </p:cSld>
  <p:clrMapOvr>
    <a:masterClrMapping/>
  </p:clrMapOvr>
  <p:transition spd="med">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smtClean="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smtClean="0"/>
          </a:p>
        </p:txBody>
      </p:sp>
    </p:spTree>
    <p:extLst>
      <p:ext uri="{BB962C8B-B14F-4D97-AF65-F5344CB8AC3E}">
        <p14:creationId xmlns:p14="http://schemas.microsoft.com/office/powerpoint/2010/main" val="414725828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a:latin typeface="+mj-l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smtClean="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smtClean="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408147761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189672446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smtClean="0"/>
              <a:t>“Quote Goes Here”</a:t>
            </a:r>
            <a:endParaRPr lang="en-US" dirty="0"/>
          </a:p>
        </p:txBody>
      </p:sp>
    </p:spTree>
    <p:extLst>
      <p:ext uri="{BB962C8B-B14F-4D97-AF65-F5344CB8AC3E}">
        <p14:creationId xmlns:p14="http://schemas.microsoft.com/office/powerpoint/2010/main" val="21291401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smtClean="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smtClean="0"/>
              <a:t>Click to edit text</a:t>
            </a:r>
          </a:p>
        </p:txBody>
      </p:sp>
    </p:spTree>
    <p:extLst>
      <p:ext uri="{BB962C8B-B14F-4D97-AF65-F5344CB8AC3E}">
        <p14:creationId xmlns:p14="http://schemas.microsoft.com/office/powerpoint/2010/main" val="296139975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GB" noProof="0" smtClean="0"/>
              <a:t>Click icon to add table</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Tree>
    <p:extLst>
      <p:ext uri="{BB962C8B-B14F-4D97-AF65-F5344CB8AC3E}">
        <p14:creationId xmlns:p14="http://schemas.microsoft.com/office/powerpoint/2010/main" val="93950320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smtClean="0"/>
              <a:t>Click icon to add chart</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smtClean="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37025636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4" tIns="34288" rIns="68574" bIns="34288" anchor="ctr"/>
          <a:lstStyle/>
          <a:p>
            <a:endParaRPr lang="en-US"/>
          </a:p>
        </p:txBody>
      </p:sp>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GB" dirty="0" smtClean="0"/>
              <a:t>Presenter Name and Title Go Here</a:t>
            </a:r>
            <a:endParaRPr lang="en-US" dirty="0"/>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GB" dirty="0" smtClean="0"/>
              <a:t>Demo Title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GB" noProof="0" smtClean="0"/>
              <a:t>Drag picture to placeholder or click icon to add</a:t>
            </a:r>
            <a:endParaRPr lang="en-US" noProof="0" dirty="0"/>
          </a:p>
        </p:txBody>
      </p:sp>
    </p:spTree>
    <p:extLst>
      <p:ext uri="{BB962C8B-B14F-4D97-AF65-F5344CB8AC3E}">
        <p14:creationId xmlns:p14="http://schemas.microsoft.com/office/powerpoint/2010/main" val="88500548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GB" noProof="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26812954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GB" noProof="0" smtClean="0"/>
              <a:t>Drag picture to placeholder or click icon to add</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156983574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smtClean="0"/>
              <a:t>Icon</a:t>
            </a:r>
            <a:endParaRPr lang="en-US" dirty="0"/>
          </a:p>
        </p:txBody>
      </p:sp>
    </p:spTree>
    <p:extLst>
      <p:ext uri="{BB962C8B-B14F-4D97-AF65-F5344CB8AC3E}">
        <p14:creationId xmlns:p14="http://schemas.microsoft.com/office/powerpoint/2010/main" val="137882026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r>
              <a:rPr lang="en-US" noProof="0" dirty="0" smtClean="0"/>
              <a:t>	</a:t>
            </a:r>
          </a:p>
          <a:p>
            <a:pPr lvl="0"/>
            <a:r>
              <a:rPr lang="en-US" noProof="0" dirty="0" smtClean="0"/>
              <a:t>	Drag picture to placeholder or click icon to add</a:t>
            </a:r>
            <a:endParaRPr lang="en-US" noProof="0" dirty="0"/>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	</a:t>
            </a:r>
          </a:p>
          <a:p>
            <a:pPr lvl="0"/>
            <a:endParaRPr lang="en-US" noProof="0" dirty="0" smtClean="0"/>
          </a:p>
          <a:p>
            <a:pPr lvl="0"/>
            <a:endParaRPr lang="en-US" noProof="0" dirty="0" smtClean="0"/>
          </a:p>
          <a:p>
            <a:pPr lvl="0"/>
            <a:endParaRPr lang="en-US" noProof="0" dirty="0" smtClean="0"/>
          </a:p>
          <a:p>
            <a:pPr lvl="0"/>
            <a:r>
              <a:rPr lang="en-US" noProof="0" dirty="0" smtClean="0"/>
              <a:t>	Drag picture to placeholder or click icon to add</a:t>
            </a:r>
            <a:endParaRPr lang="en-US" noProof="0" dirty="0"/>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smtClean="0"/>
              <a:t>Text Goes Here</a:t>
            </a:r>
          </a:p>
        </p:txBody>
      </p:sp>
    </p:spTree>
    <p:extLst>
      <p:ext uri="{BB962C8B-B14F-4D97-AF65-F5344CB8AC3E}">
        <p14:creationId xmlns:p14="http://schemas.microsoft.com/office/powerpoint/2010/main" val="251962953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GB" noProof="0" smtClean="0"/>
              <a:t>Drag picture to placeholder or click icon to add</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smtClean="0"/>
              <a:t>Text Goes Here</a:t>
            </a:r>
          </a:p>
        </p:txBody>
      </p:sp>
    </p:spTree>
    <p:extLst>
      <p:ext uri="{BB962C8B-B14F-4D97-AF65-F5344CB8AC3E}">
        <p14:creationId xmlns:p14="http://schemas.microsoft.com/office/powerpoint/2010/main" val="117249282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GB" noProof="0" smtClean="0"/>
              <a:t>Drag picture to placeholder or click icon to add</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347307139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GB" noProof="0" smtClean="0"/>
              <a:t>Drag picture to placeholder or click icon to add</a:t>
            </a:r>
            <a:endParaRPr lang="en-US" noProof="0" dirty="0"/>
          </a:p>
        </p:txBody>
      </p:sp>
    </p:spTree>
    <p:extLst>
      <p:ext uri="{BB962C8B-B14F-4D97-AF65-F5344CB8AC3E}">
        <p14:creationId xmlns:p14="http://schemas.microsoft.com/office/powerpoint/2010/main" val="171212470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GB" noProof="0" smtClean="0"/>
              <a:t>Drag picture to placeholder or click icon to add</a:t>
            </a:r>
            <a:endParaRPr lang="en-US" noProof="0" dirty="0"/>
          </a:p>
        </p:txBody>
      </p:sp>
    </p:spTree>
    <p:extLst>
      <p:ext uri="{BB962C8B-B14F-4D97-AF65-F5344CB8AC3E}">
        <p14:creationId xmlns:p14="http://schemas.microsoft.com/office/powerpoint/2010/main" val="427897133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GB" noProof="0" smtClean="0"/>
              <a:t>Drag picture to placeholder or click icon to add</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421862670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GB" noProof="0" smtClean="0"/>
              <a:t>Drag picture to placeholder or click icon to add</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smtClean="0"/>
              <a:t>Click to edit title</a:t>
            </a:r>
            <a:endParaRPr lang="en-US" dirty="0" smtClean="0"/>
          </a:p>
        </p:txBody>
      </p:sp>
    </p:spTree>
    <p:extLst>
      <p:ext uri="{BB962C8B-B14F-4D97-AF65-F5344CB8AC3E}">
        <p14:creationId xmlns:p14="http://schemas.microsoft.com/office/powerpoint/2010/main" val="1525520392"/>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GB" dirty="0" smtClean="0"/>
              <a:t>Section Title Goes Here</a:t>
            </a:r>
            <a:endParaRPr lang="en-US" dirty="0"/>
          </a:p>
        </p:txBody>
      </p:sp>
      <p:sp>
        <p:nvSpPr>
          <p:cNvPr id="7"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chemeClr val="bg1">
                    <a:alpha val="60000"/>
                  </a:schemeClr>
                </a:solidFill>
                <a:latin typeface="+mn-lt"/>
                <a:ea typeface="+mn-ea"/>
                <a:cs typeface="CiscoSans Thin"/>
              </a:rPr>
              <a:pPr algn="r" defTabSz="610744" fontAlgn="auto">
                <a:spcBef>
                  <a:spcPts val="0"/>
                </a:spcBef>
                <a:spcAft>
                  <a:spcPts val="0"/>
                </a:spcAft>
                <a:defRPr/>
              </a:pPr>
              <a:t>‹#›</a:t>
            </a:fld>
            <a:endParaRPr lang="en-US" sz="600" dirty="0">
              <a:solidFill>
                <a:schemeClr val="bg1">
                  <a:alpha val="60000"/>
                </a:schemeClr>
              </a:solidFill>
              <a:latin typeface="+mn-lt"/>
              <a:ea typeface="+mn-ea"/>
              <a:cs typeface="CiscoSans Thin"/>
            </a:endParaRPr>
          </a:p>
        </p:txBody>
      </p:sp>
      <p:sp>
        <p:nvSpPr>
          <p:cNvPr id="8" name="Rectangle 4"/>
          <p:cNvSpPr>
            <a:spLocks noChangeArrowheads="1"/>
          </p:cNvSpPr>
          <p:nvPr userDrawn="1"/>
        </p:nvSpPr>
        <p:spPr bwMode="ltGray">
          <a:xfrm>
            <a:off x="51815" y="4949024"/>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bg1">
                    <a:alpha val="60000"/>
                  </a:schemeClr>
                </a:solidFill>
                <a:latin typeface="+mn-lt"/>
                <a:ea typeface="+mn-ea"/>
                <a:cs typeface="CiscoSans Thin"/>
              </a:rPr>
              <a:t>© 2014  Cisco and/or its affiliates. All rights reserved</a:t>
            </a:r>
            <a:r>
              <a:rPr lang="en-US" sz="600" dirty="0" smtClean="0">
                <a:solidFill>
                  <a:schemeClr val="bg1">
                    <a:alpha val="60000"/>
                  </a:schemeClr>
                </a:solidFill>
                <a:latin typeface="+mn-lt"/>
                <a:ea typeface="+mn-ea"/>
                <a:cs typeface="CiscoSans Thin"/>
              </a:rPr>
              <a:t>.</a:t>
            </a:r>
            <a:endParaRPr lang="en-US" sz="600" dirty="0">
              <a:solidFill>
                <a:schemeClr val="bg1">
                  <a:alpha val="60000"/>
                </a:schemeClr>
              </a:solidFill>
              <a:latin typeface="+mn-lt"/>
              <a:ea typeface="+mn-ea"/>
              <a:cs typeface="CiscoSans Thin"/>
            </a:endParaRPr>
          </a:p>
        </p:txBody>
      </p:sp>
      <p:pic>
        <p:nvPicPr>
          <p:cNvPr id="10" name="Picture 2" descr="C:\Users\spius\Pictures\cisco logo blue gradient.png"/>
          <p:cNvPicPr>
            <a:picLocks noChangeAspect="1" noChangeArrowheads="1"/>
          </p:cNvPicPr>
          <p:nvPr userDrawn="1"/>
        </p:nvPicPr>
        <p:blipFill>
          <a:blip r:embed="rId2" cstate="print">
            <a:biLevel thresh="25000"/>
            <a:alphaModFix amt="60000"/>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5922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a:latin typeface="+mj-l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GB" noProof="0" smtClean="0"/>
              <a:t>Drag picture to placeholder or click icon to add</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smtClean="0"/>
              <a:t>Click to edit title</a:t>
            </a:r>
            <a:endParaRPr lang="en-US" dirty="0"/>
          </a:p>
        </p:txBody>
      </p:sp>
    </p:spTree>
    <p:extLst>
      <p:ext uri="{BB962C8B-B14F-4D97-AF65-F5344CB8AC3E}">
        <p14:creationId xmlns:p14="http://schemas.microsoft.com/office/powerpoint/2010/main" val="3528887019"/>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GB" noProof="0" smtClean="0"/>
              <a:t>Drag picture to placeholder or click icon to add</a:t>
            </a:r>
            <a:endParaRPr lang="en-US" noProof="0" dirty="0"/>
          </a:p>
        </p:txBody>
      </p:sp>
    </p:spTree>
    <p:extLst>
      <p:ext uri="{BB962C8B-B14F-4D97-AF65-F5344CB8AC3E}">
        <p14:creationId xmlns:p14="http://schemas.microsoft.com/office/powerpoint/2010/main" val="160276131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686166"/>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GB" noProof="0" smtClean="0"/>
              <a:t>Click icon to add media</a:t>
            </a:r>
            <a:endParaRPr lang="en-US" noProof="0" dirty="0"/>
          </a:p>
        </p:txBody>
      </p:sp>
    </p:spTree>
    <p:extLst>
      <p:ext uri="{BB962C8B-B14F-4D97-AF65-F5344CB8AC3E}">
        <p14:creationId xmlns:p14="http://schemas.microsoft.com/office/powerpoint/2010/main" val="168270472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GB" noProof="0" smtClean="0"/>
              <a:t>Click icon to add media</a:t>
            </a:r>
            <a:endParaRPr lang="en-US" noProof="0" dirty="0"/>
          </a:p>
        </p:txBody>
      </p:sp>
    </p:spTree>
    <p:extLst>
      <p:ext uri="{BB962C8B-B14F-4D97-AF65-F5344CB8AC3E}">
        <p14:creationId xmlns:p14="http://schemas.microsoft.com/office/powerpoint/2010/main" val="53198928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pic>
        <p:nvPicPr>
          <p:cNvPr id="2"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pref_1-line_logo+tagline-rt-white-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088" y="1643063"/>
            <a:ext cx="8759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759565"/>
      </p:ext>
    </p:extLst>
  </p:cSld>
  <p:clrMapOvr>
    <a:masterClrMapping/>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Closing_Photo">
    <p:spTree>
      <p:nvGrpSpPr>
        <p:cNvPr id="1" name=""/>
        <p:cNvGrpSpPr/>
        <p:nvPr/>
      </p:nvGrpSpPr>
      <p:grpSpPr>
        <a:xfrm>
          <a:off x="0" y="0"/>
          <a:ext cx="0" cy="0"/>
          <a:chOff x="0" y="0"/>
          <a:chExt cx="0" cy="0"/>
        </a:xfrm>
      </p:grpSpPr>
      <p:pic>
        <p:nvPicPr>
          <p:cNvPr id="16" name="Picture Placeholder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16" y="-2571"/>
            <a:ext cx="9150431" cy="5148643"/>
          </a:xfrm>
          <a:prstGeom prst="rect">
            <a:avLst/>
          </a:prstGeom>
        </p:spPr>
      </p:pic>
      <p:pic>
        <p:nvPicPr>
          <p:cNvPr id="17" name="Picture 16" descr="pref_1-line_logo+tagline-rt-white-CMYK.ai"/>
          <p:cNvPicPr>
            <a:picLocks noChangeAspect="1"/>
          </p:cNvPicPr>
          <p:nvPr userDrawn="1"/>
        </p:nvPicPr>
        <p:blipFill>
          <a:blip r:embed="rId3">
            <a:duotone>
              <a:prstClr val="black"/>
              <a:schemeClr val="accent3">
                <a:tint val="45000"/>
                <a:satMod val="400000"/>
              </a:schemeClr>
            </a:duotone>
            <a:lum bright="-100000" contrast="-100000"/>
            <a:alphaModFix amt="60000"/>
            <a:extLst>
              <a:ext uri="{28A0092B-C50C-407E-A947-70E740481C1C}">
                <a14:useLocalDpi xmlns:a14="http://schemas.microsoft.com/office/drawing/2010/main"/>
              </a:ext>
            </a:extLst>
          </a:blip>
          <a:stretch>
            <a:fillRect/>
          </a:stretch>
        </p:blipFill>
        <p:spPr>
          <a:xfrm>
            <a:off x="191745" y="1643634"/>
            <a:ext cx="8760510" cy="1856232"/>
          </a:xfrm>
          <a:prstGeom prst="rect">
            <a:avLst/>
          </a:prstGeom>
        </p:spPr>
      </p:pic>
    </p:spTree>
    <p:extLst>
      <p:ext uri="{BB962C8B-B14F-4D97-AF65-F5344CB8AC3E}">
        <p14:creationId xmlns:p14="http://schemas.microsoft.com/office/powerpoint/2010/main" val="399144585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and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7"/>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0" y="1241426"/>
            <a:ext cx="8513064" cy="3330575"/>
          </a:xfrm>
          <a:prstGeom prst="rect">
            <a:avLst/>
          </a:prstGeom>
        </p:spPr>
        <p:txBody>
          <a:bodyPr lIns="91436" tIns="45718" rIns="91436" bIns="45718"/>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a:prstGeom prst="rect">
            <a:avLst/>
          </a:prstGeom>
        </p:spPr>
        <p:txBody>
          <a:bodyPr lIns="91436" tIns="45718" rIns="91436" bIns="45718"/>
          <a:lstStyle>
            <a:lvl1pPr marL="1785" indent="0">
              <a:buNone/>
              <a:defRPr>
                <a:solidFill>
                  <a:schemeClr val="accent2"/>
                </a:solidFill>
              </a:defRPr>
            </a:lvl1pPr>
          </a:lstStyle>
          <a:p>
            <a:pPr lvl="0"/>
            <a:r>
              <a:rPr lang="en-US" dirty="0" smtClean="0"/>
              <a:t>Click to edit Master text styles</a:t>
            </a:r>
          </a:p>
        </p:txBody>
      </p:sp>
    </p:spTree>
    <p:extLst>
      <p:ext uri="{BB962C8B-B14F-4D97-AF65-F5344CB8AC3E}">
        <p14:creationId xmlns:p14="http://schemas.microsoft.com/office/powerpoint/2010/main" val="1665359646"/>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 Created dual column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4177"/>
            <a:ext cx="8513064" cy="434974"/>
          </a:xfrm>
        </p:spPr>
        <p:txBody>
          <a:bodyPr/>
          <a:lstStyle>
            <a:lvl1pPr>
              <a:defRPr baseline="0"/>
            </a:lvl1pPr>
          </a:lstStyle>
          <a:p>
            <a:r>
              <a:rPr lang="en-US" dirty="0" smtClean="0"/>
              <a:t>Slide Title</a:t>
            </a:r>
            <a:endParaRPr lang="en-US" dirty="0"/>
          </a:p>
        </p:txBody>
      </p:sp>
      <p:sp>
        <p:nvSpPr>
          <p:cNvPr id="5" name="Content Placeholder 4"/>
          <p:cNvSpPr>
            <a:spLocks noGrp="1"/>
          </p:cNvSpPr>
          <p:nvPr>
            <p:ph sz="quarter" idx="11"/>
          </p:nvPr>
        </p:nvSpPr>
        <p:spPr>
          <a:xfrm>
            <a:off x="304802" y="1241426"/>
            <a:ext cx="4069080" cy="3330575"/>
          </a:xfrm>
          <a:prstGeom prst="rect">
            <a:avLst/>
          </a:prstGeom>
        </p:spPr>
        <p:txBody>
          <a:bodyPr lIns="91436" tIns="45718" rIns="91436" bIns="45718"/>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2"/>
          </p:nvPr>
        </p:nvSpPr>
        <p:spPr>
          <a:xfrm>
            <a:off x="304800" y="819150"/>
            <a:ext cx="8513064" cy="381000"/>
          </a:xfrm>
          <a:prstGeom prst="rect">
            <a:avLst/>
          </a:prstGeom>
        </p:spPr>
        <p:txBody>
          <a:bodyPr lIns="91436" tIns="45718" rIns="91436" bIns="45718"/>
          <a:lstStyle>
            <a:lvl1pPr marL="1785" indent="0">
              <a:buNone/>
              <a:defRPr>
                <a:solidFill>
                  <a:schemeClr val="accent2"/>
                </a:solidFill>
              </a:defRPr>
            </a:lvl1pPr>
          </a:lstStyle>
          <a:p>
            <a:pPr lvl="0"/>
            <a:r>
              <a:rPr lang="en-US" dirty="0" smtClean="0"/>
              <a:t>Click to edit Master text styles</a:t>
            </a:r>
          </a:p>
        </p:txBody>
      </p:sp>
      <p:sp>
        <p:nvSpPr>
          <p:cNvPr id="7" name="Content Placeholder 6"/>
          <p:cNvSpPr>
            <a:spLocks noGrp="1"/>
          </p:cNvSpPr>
          <p:nvPr>
            <p:ph sz="quarter" idx="13"/>
          </p:nvPr>
        </p:nvSpPr>
        <p:spPr>
          <a:xfrm>
            <a:off x="4748784" y="1241426"/>
            <a:ext cx="4069080" cy="3343275"/>
          </a:xfrm>
          <a:prstGeom prst="rect">
            <a:avLst/>
          </a:prstGeom>
        </p:spPr>
        <p:txBody>
          <a:bodyPr lIns="91436" tIns="45718" rIns="91436" bIns="45718"/>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3941014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4"/>
          </p:nvPr>
        </p:nvSpPr>
        <p:spPr>
          <a:xfrm>
            <a:off x="4354896" y="4888869"/>
            <a:ext cx="383410" cy="274637"/>
          </a:xfrm>
          <a:prstGeom prst="rect">
            <a:avLst/>
          </a:prstGeom>
        </p:spPr>
        <p:txBody>
          <a:bodyPr vert="horz" lIns="91398" tIns="45699" rIns="91398" bIns="45699" rtlCol="0" anchor="ctr"/>
          <a:lstStyle>
            <a:lvl1pPr marL="0" algn="ctr" defTabSz="457892"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281466867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68571" tIns="34286" rIns="68571" bIns="34286" anchor="ctr"/>
          <a:lstStyle/>
          <a:p>
            <a:endParaRPr lang="en-US"/>
          </a:p>
        </p:txBody>
      </p:sp>
      <p:sp>
        <p:nvSpPr>
          <p:cNvPr id="7"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GB" dirty="0" smtClean="0"/>
              <a:t>Section Title Goes Here</a:t>
            </a:r>
            <a:endParaRPr lang="en-US" dirty="0"/>
          </a:p>
        </p:txBody>
      </p:sp>
    </p:spTree>
    <p:extLst>
      <p:ext uri="{BB962C8B-B14F-4D97-AF65-F5344CB8AC3E}">
        <p14:creationId xmlns:p14="http://schemas.microsoft.com/office/powerpoint/2010/main" val="371219151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cSld name="1_Title Only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dirty="0" smtClean="0"/>
              <a:t>Click to edit Master title style</a:t>
            </a:r>
            <a:endParaRPr lang="en-US" dirty="0"/>
          </a:p>
        </p:txBody>
      </p:sp>
      <p:sp>
        <p:nvSpPr>
          <p:cNvPr id="3" name="Rectangle 4"/>
          <p:cNvSpPr>
            <a:spLocks noChangeArrowheads="1"/>
          </p:cNvSpPr>
          <p:nvPr userDrawn="1"/>
        </p:nvSpPr>
        <p:spPr bwMode="ltGray">
          <a:xfrm>
            <a:off x="265670" y="4928149"/>
            <a:ext cx="3420515" cy="142982"/>
          </a:xfrm>
          <a:prstGeom prst="rect">
            <a:avLst/>
          </a:prstGeom>
          <a:noFill/>
          <a:ln w="9525">
            <a:noFill/>
            <a:miter lim="800000"/>
            <a:headEnd/>
            <a:tailEnd/>
          </a:ln>
          <a:effectLst/>
        </p:spPr>
        <p:txBody>
          <a:bodyPr wrap="square" lIns="61589" tIns="30794" rIns="61589" bIns="30794" anchor="b" anchorCtr="0">
            <a:spAutoFit/>
          </a:bodyPr>
          <a:lstStyle/>
          <a:p>
            <a:pPr defTabSz="610770"/>
            <a:r>
              <a:rPr lang="en-US" sz="500" dirty="0">
                <a:solidFill>
                  <a:srgbClr val="C0C0C0"/>
                </a:solidFill>
              </a:rPr>
              <a:t>© 2014 Cisco and/or its affiliates. All rights reserved.</a:t>
            </a:r>
          </a:p>
        </p:txBody>
      </p:sp>
      <p:sp>
        <p:nvSpPr>
          <p:cNvPr id="5" name="Rectangle 7"/>
          <p:cNvSpPr>
            <a:spLocks noChangeArrowheads="1"/>
          </p:cNvSpPr>
          <p:nvPr userDrawn="1"/>
        </p:nvSpPr>
        <p:spPr bwMode="ltGray">
          <a:xfrm>
            <a:off x="8673976" y="4923769"/>
            <a:ext cx="207393" cy="142982"/>
          </a:xfrm>
          <a:prstGeom prst="rect">
            <a:avLst/>
          </a:prstGeom>
          <a:noFill/>
          <a:ln w="9525" algn="ctr">
            <a:noFill/>
            <a:miter lim="800000"/>
            <a:headEnd/>
            <a:tailEnd/>
          </a:ln>
          <a:effectLst/>
        </p:spPr>
        <p:txBody>
          <a:bodyPr wrap="none" lIns="61589" tIns="30794" rIns="61589" bIns="30794" anchor="b">
            <a:spAutoFit/>
          </a:bodyPr>
          <a:lstStyle/>
          <a:p>
            <a:pPr algn="r" defTabSz="610770"/>
            <a:fld id="{DFCF27A5-1A5B-48D3-A060-2758FFBB1ADD}" type="slidenum">
              <a:rPr lang="en-US" sz="500">
                <a:solidFill>
                  <a:srgbClr val="C0C0C0"/>
                </a:solidFill>
              </a:rPr>
              <a:pPr algn="r" defTabSz="610770"/>
              <a:t>‹#›</a:t>
            </a:fld>
            <a:endParaRPr lang="en-US" sz="500" dirty="0">
              <a:solidFill>
                <a:srgbClr val="C0C0C0"/>
              </a:solidFill>
            </a:endParaRPr>
          </a:p>
        </p:txBody>
      </p:sp>
    </p:spTree>
    <p:extLst>
      <p:ext uri="{BB962C8B-B14F-4D97-AF65-F5344CB8AC3E}">
        <p14:creationId xmlns:p14="http://schemas.microsoft.com/office/powerpoint/2010/main" val="305556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 4 Heavy Graphics">
    <p:bg bwMode="auto">
      <p:bgRef idx="1001">
        <a:schemeClr val="bg1"/>
      </p:bgRef>
    </p:bg>
    <p:spTree>
      <p:nvGrpSpPr>
        <p:cNvPr id="1" name=""/>
        <p:cNvGrpSpPr/>
        <p:nvPr/>
      </p:nvGrpSpPr>
      <p:grpSpPr>
        <a:xfrm>
          <a:off x="0" y="0"/>
          <a:ext cx="0" cy="0"/>
          <a:chOff x="0" y="0"/>
          <a:chExt cx="0" cy="0"/>
        </a:xfrm>
      </p:grpSpPr>
      <p:sp>
        <p:nvSpPr>
          <p:cNvPr id="4" name="Rectangle 3"/>
          <p:cNvSpPr/>
          <p:nvPr userDrawn="1"/>
        </p:nvSpPr>
        <p:spPr bwMode="white">
          <a:xfrm>
            <a:off x="0" y="0"/>
            <a:ext cx="9144000" cy="285750"/>
          </a:xfrm>
          <a:prstGeom prst="rect">
            <a:avLst/>
          </a:prstGeom>
          <a:solidFill>
            <a:schemeClr val="bg1"/>
          </a:solidFill>
          <a:ln w="12700" cap="flat">
            <a:noFill/>
            <a:miter lim="800000"/>
            <a:headEnd type="none" w="med" len="med"/>
            <a:tailEnd type="none" w="med" len="med"/>
          </a:ln>
        </p:spPr>
        <p:txBody>
          <a:bodyPr lIns="0" tIns="0" rIns="0" bIns="0" rtlCol="0" anchor="ctr"/>
          <a:lstStyle/>
          <a:p>
            <a:pPr algn="ctr" defTabSz="514127"/>
            <a:endParaRPr lang="en-US" sz="1400" dirty="0" err="1" smtClean="0">
              <a:solidFill>
                <a:schemeClr val="bg1"/>
              </a:solidFill>
              <a:ea typeface="Arial" pitchFamily="-107" charset="0"/>
              <a:cs typeface="Arial" pitchFamily="-107" charset="0"/>
              <a:sym typeface="Arial" pitchFamily="-107" charset="0"/>
            </a:endParaRPr>
          </a:p>
        </p:txBody>
      </p:sp>
      <p:sp>
        <p:nvSpPr>
          <p:cNvPr id="2" name="Title 1"/>
          <p:cNvSpPr>
            <a:spLocks noGrp="1"/>
          </p:cNvSpPr>
          <p:nvPr>
            <p:ph type="title" hasCustomPrompt="1"/>
          </p:nvPr>
        </p:nvSpPr>
        <p:spPr>
          <a:xfrm>
            <a:off x="304799" y="155577"/>
            <a:ext cx="8513064" cy="434974"/>
          </a:xfrm>
        </p:spPr>
        <p:txBody>
          <a:bodyPr/>
          <a:lstStyle>
            <a:lvl1pPr>
              <a:defRPr baseline="0"/>
            </a:lvl1pPr>
          </a:lstStyle>
          <a:p>
            <a:r>
              <a:rPr lang="en-US" dirty="0" smtClean="0"/>
              <a:t>Slide Title</a:t>
            </a:r>
            <a:endParaRPr lang="en-US" dirty="0"/>
          </a:p>
        </p:txBody>
      </p:sp>
      <p:sp>
        <p:nvSpPr>
          <p:cNvPr id="5" name="Slide Number Placeholder 2"/>
          <p:cNvSpPr>
            <a:spLocks noGrp="1"/>
          </p:cNvSpPr>
          <p:nvPr>
            <p:ph type="sldNum" sz="quarter" idx="4"/>
          </p:nvPr>
        </p:nvSpPr>
        <p:spPr>
          <a:xfrm>
            <a:off x="4354896" y="4888869"/>
            <a:ext cx="383410" cy="274637"/>
          </a:xfrm>
          <a:prstGeom prst="rect">
            <a:avLst/>
          </a:prstGeom>
        </p:spPr>
        <p:txBody>
          <a:bodyPr vert="horz" lIns="91398" tIns="45699" rIns="91398" bIns="45699" rtlCol="0" anchor="ctr"/>
          <a:lstStyle>
            <a:lvl1pPr marL="0" algn="ctr" defTabSz="457892" rtl="0" eaLnBrk="1" fontAlgn="base" latinLnBrk="0" hangingPunct="1">
              <a:spcBef>
                <a:spcPct val="0"/>
              </a:spcBef>
              <a:spcAft>
                <a:spcPct val="0"/>
              </a:spcAft>
              <a:defRPr lang="en-US" sz="700" kern="1200" smtClean="0">
                <a:solidFill>
                  <a:schemeClr val="bg2"/>
                </a:solidFill>
                <a:latin typeface="+mn-lt"/>
                <a:ea typeface="+mn-ea"/>
                <a:cs typeface="+mn-cs"/>
              </a:defRPr>
            </a:lvl1pPr>
          </a:lstStyle>
          <a:p>
            <a:fld id="{3945D0FD-48F1-4D72-80C5-FFB60B92A834}" type="slidenum">
              <a:rPr lang="en-US" smtClean="0"/>
              <a:pPr/>
              <a:t>‹#›</a:t>
            </a:fld>
            <a:endParaRPr lang="en-US" dirty="0"/>
          </a:p>
        </p:txBody>
      </p:sp>
    </p:spTree>
    <p:extLst>
      <p:ext uri="{BB962C8B-B14F-4D97-AF65-F5344CB8AC3E}">
        <p14:creationId xmlns:p14="http://schemas.microsoft.com/office/powerpoint/2010/main" val="418926405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GB" dirty="0" smtClean="0"/>
              <a:t>Click to edit text</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374916705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7830112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smtClean="0"/>
              <a:t>Click to edit Master title style</a:t>
            </a:r>
            <a:endParaRPr lang="en-GB" dirty="0"/>
          </a:p>
        </p:txBody>
      </p:sp>
    </p:spTree>
    <p:extLst>
      <p:ext uri="{BB962C8B-B14F-4D97-AF65-F5344CB8AC3E}">
        <p14:creationId xmlns:p14="http://schemas.microsoft.com/office/powerpoint/2010/main" val="39144255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411040712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smtClean="0"/>
              <a:t>Click to edit text</a:t>
            </a:r>
          </a:p>
        </p:txBody>
      </p:sp>
    </p:spTree>
    <p:extLst>
      <p:ext uri="{BB962C8B-B14F-4D97-AF65-F5344CB8AC3E}">
        <p14:creationId xmlns:p14="http://schemas.microsoft.com/office/powerpoint/2010/main" val="741371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smtClean="0"/>
              <a:t>Title Goes Here</a:t>
            </a:r>
            <a:endParaRPr lang="en-GB" dirty="0"/>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27168" y="4961818"/>
            <a:ext cx="2112587"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2014  Cisco and/or its affiliates. All rights reserved</a:t>
            </a:r>
            <a:r>
              <a:rPr lang="en-US" sz="600" dirty="0" smtClean="0">
                <a:solidFill>
                  <a:srgbClr val="000000">
                    <a:alpha val="25000"/>
                  </a:srgbClr>
                </a:solidFill>
                <a:latin typeface="+mn-lt"/>
                <a:ea typeface="+mn-ea"/>
                <a:cs typeface="CiscoSans Thin"/>
              </a:rPr>
              <a:t>.</a:t>
            </a:r>
            <a:endParaRPr lang="en-US" sz="600" dirty="0">
              <a:solidFill>
                <a:srgbClr val="000000">
                  <a:alpha val="25000"/>
                </a:srgbClr>
              </a:solidFill>
              <a:latin typeface="+mn-lt"/>
              <a:ea typeface="+mn-ea"/>
              <a:cs typeface="CiscoSans Thin"/>
            </a:endParaRPr>
          </a:p>
        </p:txBody>
      </p:sp>
      <p:pic>
        <p:nvPicPr>
          <p:cNvPr id="7" name="Picture 2" descr="C:\Users\spius\Pictures\cisco logo blue gradient.png"/>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4" r:id="rId1"/>
    <p:sldLayoutId id="2147483875" r:id="rId2"/>
    <p:sldLayoutId id="2147483877" r:id="rId3"/>
    <p:sldLayoutId id="2147483876" r:id="rId4"/>
    <p:sldLayoutId id="2147483878" r:id="rId5"/>
    <p:sldLayoutId id="2147483881" r:id="rId6"/>
    <p:sldLayoutId id="2147483880" r:id="rId7"/>
    <p:sldLayoutId id="2147483905" r:id="rId8"/>
    <p:sldLayoutId id="2147483906" r:id="rId9"/>
    <p:sldLayoutId id="2147483879" r:id="rId10"/>
    <p:sldLayoutId id="2147483883" r:id="rId11"/>
    <p:sldLayoutId id="2147483886" r:id="rId12"/>
    <p:sldLayoutId id="2147483887" r:id="rId13"/>
    <p:sldLayoutId id="2147483884" r:id="rId14"/>
    <p:sldLayoutId id="2147483885" r:id="rId15"/>
    <p:sldLayoutId id="2147483907" r:id="rId16"/>
    <p:sldLayoutId id="2147483889" r:id="rId17"/>
    <p:sldLayoutId id="2147483890" r:id="rId18"/>
    <p:sldLayoutId id="2147483891" r:id="rId19"/>
    <p:sldLayoutId id="2147483892" r:id="rId20"/>
    <p:sldLayoutId id="2147483893" r:id="rId21"/>
    <p:sldLayoutId id="2147483917" r:id="rId22"/>
    <p:sldLayoutId id="2147483918" r:id="rId23"/>
    <p:sldLayoutId id="2147483895" r:id="rId24"/>
    <p:sldLayoutId id="2147483871" r:id="rId25"/>
    <p:sldLayoutId id="2147483898" r:id="rId26"/>
    <p:sldLayoutId id="2147483908" r:id="rId27"/>
    <p:sldLayoutId id="2147483909" r:id="rId28"/>
    <p:sldLayoutId id="2147483910" r:id="rId29"/>
    <p:sldLayoutId id="2147483911" r:id="rId30"/>
    <p:sldLayoutId id="2147483914" r:id="rId31"/>
    <p:sldLayoutId id="2147483896" r:id="rId32"/>
    <p:sldLayoutId id="2147483912" r:id="rId33"/>
    <p:sldLayoutId id="2147483913" r:id="rId34"/>
    <p:sldLayoutId id="2147483897" r:id="rId35"/>
    <p:sldLayoutId id="2147483920" r:id="rId36"/>
    <p:sldLayoutId id="2147483922" r:id="rId37"/>
    <p:sldLayoutId id="2147483923" r:id="rId38"/>
    <p:sldLayoutId id="2147483925" r:id="rId39"/>
    <p:sldLayoutId id="2147483926" r:id="rId40"/>
    <p:sldLayoutId id="2147483927" r:id="rId41"/>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emf"/><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image" Target="../media/image37.emf"/><Relationship Id="rId1" Type="http://schemas.openxmlformats.org/officeDocument/2006/relationships/slideLayout" Target="../slideLayouts/slideLayout37.xml"/><Relationship Id="rId6" Type="http://schemas.openxmlformats.org/officeDocument/2006/relationships/image" Target="../media/image38.pn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14.emf"/><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3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2.png"/><Relationship Id="rId2" Type="http://schemas.openxmlformats.org/officeDocument/2006/relationships/image" Target="../media/image27.png"/><Relationship Id="rId1" Type="http://schemas.openxmlformats.org/officeDocument/2006/relationships/slideLayout" Target="../slideLayouts/slideLayout39.xml"/><Relationship Id="rId6" Type="http://schemas.openxmlformats.org/officeDocument/2006/relationships/image" Target="../media/image32.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7.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45.png"/><Relationship Id="rId5" Type="http://schemas.openxmlformats.org/officeDocument/2006/relationships/image" Target="../media/image42.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image" Target="../media/image32.png"/><Relationship Id="rId1" Type="http://schemas.openxmlformats.org/officeDocument/2006/relationships/slideLayout" Target="../slideLayouts/slideLayout39.xml"/><Relationship Id="rId6" Type="http://schemas.openxmlformats.org/officeDocument/2006/relationships/image" Target="../media/image13.emf"/><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18.emf"/><Relationship Id="rId9" Type="http://schemas.openxmlformats.org/officeDocument/2006/relationships/image" Target="../media/image46.wmf"/></Relationships>
</file>

<file path=ppt/slides/_rels/slide1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2.emf"/><Relationship Id="rId7" Type="http://schemas.openxmlformats.org/officeDocument/2006/relationships/image" Target="../media/image15.emf"/><Relationship Id="rId2" Type="http://schemas.openxmlformats.org/officeDocument/2006/relationships/image" Target="../media/image32.png"/><Relationship Id="rId1" Type="http://schemas.openxmlformats.org/officeDocument/2006/relationships/slideLayout" Target="../slideLayouts/slideLayout39.xml"/><Relationship Id="rId6" Type="http://schemas.openxmlformats.org/officeDocument/2006/relationships/image" Target="../media/image13.emf"/><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18.emf"/><Relationship Id="rId9" Type="http://schemas.openxmlformats.org/officeDocument/2006/relationships/image" Target="../media/image46.wmf"/></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32.png"/><Relationship Id="rId7"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9.png"/><Relationship Id="rId11" Type="http://schemas.openxmlformats.org/officeDocument/2006/relationships/image" Target="../media/image27.png"/><Relationship Id="rId5" Type="http://schemas.openxmlformats.org/officeDocument/2006/relationships/image" Target="../media/image18.emf"/><Relationship Id="rId10" Type="http://schemas.openxmlformats.org/officeDocument/2006/relationships/image" Target="../media/image46.wmf"/><Relationship Id="rId4" Type="http://schemas.openxmlformats.org/officeDocument/2006/relationships/image" Target="../media/image12.emf"/><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50.png"/><Relationship Id="rId11" Type="http://schemas.openxmlformats.org/officeDocument/2006/relationships/image" Target="../media/image53.emf"/><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0.png"/><Relationship Id="rId2" Type="http://schemas.openxmlformats.org/officeDocument/2006/relationships/image" Target="../media/image27.png"/><Relationship Id="rId1" Type="http://schemas.openxmlformats.org/officeDocument/2006/relationships/slideLayout" Target="../slideLayouts/slideLayout3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3.png"/><Relationship Id="rId18" Type="http://schemas.openxmlformats.org/officeDocument/2006/relationships/image" Target="../media/image57.png"/><Relationship Id="rId3" Type="http://schemas.openxmlformats.org/officeDocument/2006/relationships/image" Target="../media/image10.png"/><Relationship Id="rId21" Type="http://schemas.openxmlformats.org/officeDocument/2006/relationships/image" Target="../media/image60.png"/><Relationship Id="rId7" Type="http://schemas.openxmlformats.org/officeDocument/2006/relationships/image" Target="../media/image14.emf"/><Relationship Id="rId12" Type="http://schemas.openxmlformats.org/officeDocument/2006/relationships/image" Target="../media/image21.png"/><Relationship Id="rId17" Type="http://schemas.openxmlformats.org/officeDocument/2006/relationships/image" Target="../media/image56.png"/><Relationship Id="rId2" Type="http://schemas.openxmlformats.org/officeDocument/2006/relationships/notesSlide" Target="../notesSlides/notesSlide10.xml"/><Relationship Id="rId16" Type="http://schemas.openxmlformats.org/officeDocument/2006/relationships/image" Target="../media/image20.png"/><Relationship Id="rId20" Type="http://schemas.openxmlformats.org/officeDocument/2006/relationships/image" Target="../media/image59.png"/><Relationship Id="rId1" Type="http://schemas.openxmlformats.org/officeDocument/2006/relationships/slideLayout" Target="../slideLayouts/slideLayout37.xml"/><Relationship Id="rId6" Type="http://schemas.openxmlformats.org/officeDocument/2006/relationships/image" Target="../media/image13.emf"/><Relationship Id="rId11" Type="http://schemas.openxmlformats.org/officeDocument/2006/relationships/image" Target="../media/image19.emf"/><Relationship Id="rId5" Type="http://schemas.openxmlformats.org/officeDocument/2006/relationships/image" Target="../media/image9.png"/><Relationship Id="rId15" Type="http://schemas.microsoft.com/office/2007/relationships/hdphoto" Target="../media/hdphoto1.wdp"/><Relationship Id="rId23" Type="http://schemas.openxmlformats.org/officeDocument/2006/relationships/image" Target="../media/image62.png"/><Relationship Id="rId10" Type="http://schemas.openxmlformats.org/officeDocument/2006/relationships/image" Target="../media/image17.emf"/><Relationship Id="rId19" Type="http://schemas.openxmlformats.org/officeDocument/2006/relationships/image" Target="../media/image58.png"/><Relationship Id="rId4" Type="http://schemas.openxmlformats.org/officeDocument/2006/relationships/image" Target="../media/image11.png"/><Relationship Id="rId9" Type="http://schemas.openxmlformats.org/officeDocument/2006/relationships/image" Target="../media/image16.emf"/><Relationship Id="rId14" Type="http://schemas.openxmlformats.org/officeDocument/2006/relationships/image" Target="../media/image22.png"/><Relationship Id="rId22" Type="http://schemas.openxmlformats.org/officeDocument/2006/relationships/image" Target="../media/image61.png"/></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13" Type="http://schemas.microsoft.com/office/2007/relationships/hdphoto" Target="../media/hdphoto1.wdp"/><Relationship Id="rId18" Type="http://schemas.openxmlformats.org/officeDocument/2006/relationships/image" Target="../media/image9.png"/><Relationship Id="rId3" Type="http://schemas.openxmlformats.org/officeDocument/2006/relationships/image" Target="../media/image10.png"/><Relationship Id="rId21" Type="http://schemas.openxmlformats.org/officeDocument/2006/relationships/image" Target="../media/image58.png"/><Relationship Id="rId7" Type="http://schemas.openxmlformats.org/officeDocument/2006/relationships/image" Target="../media/image15.emf"/><Relationship Id="rId12" Type="http://schemas.openxmlformats.org/officeDocument/2006/relationships/image" Target="../media/image22.png"/><Relationship Id="rId17" Type="http://schemas.openxmlformats.org/officeDocument/2006/relationships/image" Target="../media/image64.png"/><Relationship Id="rId25" Type="http://schemas.openxmlformats.org/officeDocument/2006/relationships/image" Target="../media/image62.png"/><Relationship Id="rId2" Type="http://schemas.openxmlformats.org/officeDocument/2006/relationships/notesSlide" Target="../notesSlides/notesSlide11.xml"/><Relationship Id="rId16" Type="http://schemas.openxmlformats.org/officeDocument/2006/relationships/image" Target="../media/image63.png"/><Relationship Id="rId20" Type="http://schemas.openxmlformats.org/officeDocument/2006/relationships/image" Target="../media/image57.png"/><Relationship Id="rId1" Type="http://schemas.openxmlformats.org/officeDocument/2006/relationships/slideLayout" Target="../slideLayouts/slideLayout10.xml"/><Relationship Id="rId6" Type="http://schemas.openxmlformats.org/officeDocument/2006/relationships/image" Target="../media/image14.emf"/><Relationship Id="rId11" Type="http://schemas.openxmlformats.org/officeDocument/2006/relationships/image" Target="../media/image21.png"/><Relationship Id="rId24" Type="http://schemas.openxmlformats.org/officeDocument/2006/relationships/image" Target="../media/image61.png"/><Relationship Id="rId5" Type="http://schemas.openxmlformats.org/officeDocument/2006/relationships/image" Target="../media/image13.emf"/><Relationship Id="rId15" Type="http://schemas.openxmlformats.org/officeDocument/2006/relationships/image" Target="../media/image56.png"/><Relationship Id="rId23" Type="http://schemas.openxmlformats.org/officeDocument/2006/relationships/image" Target="../media/image60.png"/><Relationship Id="rId10" Type="http://schemas.openxmlformats.org/officeDocument/2006/relationships/image" Target="../media/image19.emf"/><Relationship Id="rId19"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17.emf"/><Relationship Id="rId14" Type="http://schemas.openxmlformats.org/officeDocument/2006/relationships/image" Target="../media/image20.png"/><Relationship Id="rId22" Type="http://schemas.openxmlformats.org/officeDocument/2006/relationships/image" Target="../media/image5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0.wmf"/><Relationship Id="rId7" Type="http://schemas.openxmlformats.org/officeDocument/2006/relationships/image" Target="../media/image74.jp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73.jpg"/><Relationship Id="rId5" Type="http://schemas.openxmlformats.org/officeDocument/2006/relationships/image" Target="../media/image72.jp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3.png"/><Relationship Id="rId18" Type="http://schemas.openxmlformats.org/officeDocument/2006/relationships/image" Target="../media/image61.png"/><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11.png"/><Relationship Id="rId17" Type="http://schemas.openxmlformats.org/officeDocument/2006/relationships/image" Target="../media/image60.png"/><Relationship Id="rId2" Type="http://schemas.openxmlformats.org/officeDocument/2006/relationships/image" Target="../media/image10.png"/><Relationship Id="rId16" Type="http://schemas.openxmlformats.org/officeDocument/2006/relationships/image" Target="../media/image59.png"/><Relationship Id="rId1" Type="http://schemas.openxmlformats.org/officeDocument/2006/relationships/slideLayout" Target="../slideLayouts/slideLayout38.xml"/><Relationship Id="rId6" Type="http://schemas.openxmlformats.org/officeDocument/2006/relationships/image" Target="../media/image16.emf"/><Relationship Id="rId11" Type="http://schemas.openxmlformats.org/officeDocument/2006/relationships/image" Target="../media/image9.png"/><Relationship Id="rId5" Type="http://schemas.openxmlformats.org/officeDocument/2006/relationships/image" Target="../media/image15.emf"/><Relationship Id="rId15" Type="http://schemas.openxmlformats.org/officeDocument/2006/relationships/image" Target="../media/image58.png"/><Relationship Id="rId10" Type="http://schemas.openxmlformats.org/officeDocument/2006/relationships/image" Target="../media/image21.png"/><Relationship Id="rId19" Type="http://schemas.openxmlformats.org/officeDocument/2006/relationships/image" Target="../media/image62.png"/><Relationship Id="rId4" Type="http://schemas.openxmlformats.org/officeDocument/2006/relationships/image" Target="../media/image14.emf"/><Relationship Id="rId9" Type="http://schemas.openxmlformats.org/officeDocument/2006/relationships/image" Target="../media/image20.png"/><Relationship Id="rId1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8.xm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5.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1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3.emf"/><Relationship Id="rId12" Type="http://schemas.openxmlformats.org/officeDocument/2006/relationships/image" Target="../media/image18.emf"/><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emf"/><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png"/><Relationship Id="rId4" Type="http://schemas.openxmlformats.org/officeDocument/2006/relationships/image" Target="../media/image25.emf"/><Relationship Id="rId9" Type="http://schemas.openxmlformats.org/officeDocument/2006/relationships/image" Target="../media/image30.png"/><Relationship Id="rId1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463292" y="3649132"/>
            <a:ext cx="8296421" cy="288131"/>
          </a:xfrm>
        </p:spPr>
        <p:txBody>
          <a:bodyPr/>
          <a:lstStyle/>
          <a:p>
            <a:r>
              <a:rPr lang="en-US" dirty="0"/>
              <a:t>Presenter: Elisa Caredio, Product </a:t>
            </a:r>
            <a:r>
              <a:rPr lang="en-US" dirty="0" smtClean="0"/>
              <a:t>Manager</a:t>
            </a:r>
            <a:endParaRPr lang="en-US" dirty="0"/>
          </a:p>
        </p:txBody>
      </p:sp>
      <p:sp>
        <p:nvSpPr>
          <p:cNvPr id="10" name="Text Placeholder 9"/>
          <p:cNvSpPr>
            <a:spLocks noGrp="1"/>
          </p:cNvSpPr>
          <p:nvPr>
            <p:ph type="body" sz="quarter" idx="12"/>
          </p:nvPr>
        </p:nvSpPr>
        <p:spPr>
          <a:xfrm>
            <a:off x="475816" y="4273192"/>
            <a:ext cx="8296421" cy="288131"/>
          </a:xfrm>
        </p:spPr>
        <p:txBody>
          <a:bodyPr/>
          <a:lstStyle/>
          <a:p>
            <a:r>
              <a:rPr lang="en-US" sz="1100" b="1" dirty="0"/>
              <a:t>Date: Thursday 22nd January 2015, 10am PST</a:t>
            </a:r>
          </a:p>
          <a:p>
            <a:endParaRPr lang="en-US" sz="1100" dirty="0"/>
          </a:p>
        </p:txBody>
      </p:sp>
      <p:sp>
        <p:nvSpPr>
          <p:cNvPr id="11" name="Text Placeholder 10"/>
          <p:cNvSpPr>
            <a:spLocks noGrp="1"/>
          </p:cNvSpPr>
          <p:nvPr>
            <p:ph type="body" sz="quarter" idx="13"/>
          </p:nvPr>
        </p:nvSpPr>
        <p:spPr>
          <a:xfrm>
            <a:off x="457088" y="2671782"/>
            <a:ext cx="8302625" cy="299001"/>
          </a:xfrm>
        </p:spPr>
        <p:txBody>
          <a:bodyPr/>
          <a:lstStyle/>
          <a:p>
            <a:r>
              <a:rPr lang="en-US" dirty="0" smtClean="0"/>
              <a:t>Enabling the Hybrid WAN Webinar Series</a:t>
            </a:r>
            <a:endParaRPr lang="en-US" dirty="0"/>
          </a:p>
        </p:txBody>
      </p:sp>
      <p:sp>
        <p:nvSpPr>
          <p:cNvPr id="7" name="Title 6"/>
          <p:cNvSpPr>
            <a:spLocks noGrp="1"/>
          </p:cNvSpPr>
          <p:nvPr>
            <p:ph type="ctrTitle"/>
          </p:nvPr>
        </p:nvSpPr>
        <p:spPr>
          <a:xfrm>
            <a:off x="419561" y="2090242"/>
            <a:ext cx="8340152" cy="644730"/>
          </a:xfrm>
        </p:spPr>
        <p:txBody>
          <a:bodyPr/>
          <a:lstStyle/>
          <a:p>
            <a:r>
              <a:rPr lang="en-US" sz="4000" dirty="0" smtClean="0"/>
              <a:t>Securing Your WAN Infrastru</a:t>
            </a:r>
            <a:r>
              <a:rPr lang="en-US" sz="4000" dirty="0"/>
              <a:t>c</a:t>
            </a:r>
            <a:r>
              <a:rPr lang="en-US" sz="4000" dirty="0" smtClean="0"/>
              <a:t>ture</a:t>
            </a:r>
            <a:endParaRPr lang="en-US" sz="4000" dirty="0"/>
          </a:p>
        </p:txBody>
      </p:sp>
      <p:sp>
        <p:nvSpPr>
          <p:cNvPr id="12" name="Subtitle 7"/>
          <p:cNvSpPr txBox="1">
            <a:spLocks/>
          </p:cNvSpPr>
          <p:nvPr/>
        </p:nvSpPr>
        <p:spPr>
          <a:xfrm>
            <a:off x="469496" y="3930944"/>
            <a:ext cx="8296421" cy="288131"/>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lang="en-US" sz="1400" b="0" i="0" kern="1200">
                <a:solidFill>
                  <a:srgbClr val="FFFFFE"/>
                </a:solidFill>
                <a:latin typeface="+mn-lt"/>
                <a:ea typeface="ＭＳ Ｐゴシック" charset="0"/>
                <a:cs typeface="CiscoSans"/>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sz="1500" kern="1200">
                <a:solidFill>
                  <a:schemeClr val="tx1">
                    <a:tint val="75000"/>
                  </a:schemeClr>
                </a:solidFill>
                <a:latin typeface="+mn-lt"/>
                <a:ea typeface="+mn-ea"/>
                <a:cs typeface="+mn-cs"/>
              </a:defRPr>
            </a:lvl9pPr>
          </a:lstStyle>
          <a:p>
            <a:r>
              <a:rPr lang="en-US" dirty="0" smtClean="0"/>
              <a:t>Host: Robb Boyd, Techwise TV </a:t>
            </a:r>
            <a:endParaRPr lang="en-US" dirty="0"/>
          </a:p>
        </p:txBody>
      </p:sp>
    </p:spTree>
    <p:extLst>
      <p:ext uri="{BB962C8B-B14F-4D97-AF65-F5344CB8AC3E}">
        <p14:creationId xmlns:p14="http://schemas.microsoft.com/office/powerpoint/2010/main" val="382123217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8526"/>
            <a:ext cx="8276853" cy="2569946"/>
          </a:xfrm>
        </p:spPr>
        <p:txBody>
          <a:bodyPr/>
          <a:lstStyle/>
          <a:p>
            <a:r>
              <a:rPr lang="en-US" sz="4000" dirty="0"/>
              <a:t>Benefits </a:t>
            </a:r>
            <a:r>
              <a:rPr lang="en-US" sz="4000" dirty="0" smtClean="0"/>
              <a:t>of Transport Independent Design Using DMVPN</a:t>
            </a:r>
            <a:endParaRPr lang="en-US" sz="4000" dirty="0"/>
          </a:p>
        </p:txBody>
      </p:sp>
    </p:spTree>
    <p:extLst>
      <p:ext uri="{BB962C8B-B14F-4D97-AF65-F5344CB8AC3E}">
        <p14:creationId xmlns:p14="http://schemas.microsoft.com/office/powerpoint/2010/main" val="391298736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Flexible Secure WAN Design Over Any Transport</a:t>
            </a:r>
          </a:p>
        </p:txBody>
      </p:sp>
      <p:sp>
        <p:nvSpPr>
          <p:cNvPr id="5" name="Text Placeholder 4"/>
          <p:cNvSpPr>
            <a:spLocks noGrp="1"/>
          </p:cNvSpPr>
          <p:nvPr>
            <p:ph type="body" sz="quarter" idx="12"/>
          </p:nvPr>
        </p:nvSpPr>
        <p:spPr/>
        <p:txBody>
          <a:bodyPr/>
          <a:lstStyle/>
          <a:p>
            <a:r>
              <a:rPr lang="en-US" dirty="0"/>
              <a:t>Dynamic Multipoint VPN (DMVPN)</a:t>
            </a:r>
          </a:p>
        </p:txBody>
      </p:sp>
      <p:sp>
        <p:nvSpPr>
          <p:cNvPr id="6" name="Rectangle 5"/>
          <p:cNvSpPr/>
          <p:nvPr/>
        </p:nvSpPr>
        <p:spPr>
          <a:xfrm>
            <a:off x="0" y="3308357"/>
            <a:ext cx="9144000" cy="1686412"/>
          </a:xfrm>
          <a:prstGeom prst="rect">
            <a:avLst/>
          </a:prstGeom>
          <a:gradFill flip="none" rotWithShape="1">
            <a:gsLst>
              <a:gs pos="0">
                <a:schemeClr val="accent3">
                  <a:lumMod val="84000"/>
                  <a:lumOff val="16000"/>
                </a:schemeClr>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7" name="Rectangle 6"/>
          <p:cNvSpPr/>
          <p:nvPr/>
        </p:nvSpPr>
        <p:spPr>
          <a:xfrm flipV="1">
            <a:off x="357061" y="1535326"/>
            <a:ext cx="2718046" cy="1951372"/>
          </a:xfrm>
          <a:prstGeom prst="rect">
            <a:avLst/>
          </a:prstGeom>
          <a:gradFill>
            <a:gsLst>
              <a:gs pos="34000">
                <a:srgbClr val="08252E">
                  <a:lumMod val="0"/>
                  <a:lumOff val="100000"/>
                  <a:alpha val="0"/>
                </a:srgbClr>
              </a:gs>
              <a:gs pos="100000">
                <a:srgbClr val="BBDFF0">
                  <a:lumMod val="95000"/>
                </a:srgbClr>
              </a:gs>
            </a:gsLst>
            <a:lin ang="5400000" scaled="0"/>
          </a:gradFill>
          <a:ln>
            <a:gradFill>
              <a:gsLst>
                <a:gs pos="0">
                  <a:schemeClr val="accent1">
                    <a:tint val="66000"/>
                    <a:satMod val="160000"/>
                    <a:alpha val="0"/>
                  </a:schemeClr>
                </a:gs>
                <a:gs pos="100000">
                  <a:schemeClr val="bg1">
                    <a:lumMod val="66000"/>
                    <a:alpha val="35000"/>
                  </a:schemeClr>
                </a:gs>
              </a:gsLst>
              <a:lin ang="5400000" scaled="0"/>
            </a:gradFill>
          </a:ln>
          <a:effectLst/>
        </p:spPr>
        <p:txBody>
          <a:bodyPr wrap="square" lIns="17123" tIns="17123" rIns="17123" bIns="17123" rtlCol="0" anchor="t" anchorCtr="1">
            <a:noAutofit/>
          </a:bodyPr>
          <a:lstStyle/>
          <a:p>
            <a:pPr algn="ctr" defTabSz="342075">
              <a:lnSpc>
                <a:spcPct val="90000"/>
              </a:lnSpc>
              <a:spcBef>
                <a:spcPct val="50000"/>
              </a:spcBef>
            </a:pPr>
            <a:endParaRPr lang="en-US" sz="1100" kern="0" dirty="0">
              <a:solidFill>
                <a:srgbClr val="B7D333"/>
              </a:solidFill>
            </a:endParaRPr>
          </a:p>
        </p:txBody>
      </p:sp>
      <p:sp>
        <p:nvSpPr>
          <p:cNvPr id="8" name="TextBox 7"/>
          <p:cNvSpPr txBox="1"/>
          <p:nvPr/>
        </p:nvSpPr>
        <p:spPr>
          <a:xfrm>
            <a:off x="460702" y="1635843"/>
            <a:ext cx="2536025" cy="468222"/>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13716" tIns="13716" rIns="13716" bIns="1371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nSpc>
                <a:spcPct val="100000"/>
              </a:lnSpc>
            </a:pPr>
            <a:r>
              <a:rPr lang="en-US" sz="1200" dirty="0"/>
              <a:t>Simplifies WAN Design</a:t>
            </a:r>
          </a:p>
        </p:txBody>
      </p:sp>
      <p:sp>
        <p:nvSpPr>
          <p:cNvPr id="9" name="Rectangle 8"/>
          <p:cNvSpPr/>
          <p:nvPr/>
        </p:nvSpPr>
        <p:spPr>
          <a:xfrm flipV="1">
            <a:off x="3229092" y="1535328"/>
            <a:ext cx="2718055" cy="1951371"/>
          </a:xfrm>
          <a:prstGeom prst="rect">
            <a:avLst/>
          </a:prstGeom>
          <a:gradFill>
            <a:gsLst>
              <a:gs pos="34000">
                <a:srgbClr val="08252E">
                  <a:lumMod val="0"/>
                  <a:lumOff val="100000"/>
                  <a:alpha val="0"/>
                </a:srgbClr>
              </a:gs>
              <a:gs pos="100000">
                <a:srgbClr val="BBDFF0">
                  <a:lumMod val="95000"/>
                </a:srgbClr>
              </a:gs>
            </a:gsLst>
            <a:lin ang="5400000" scaled="0"/>
          </a:gradFill>
          <a:ln>
            <a:gradFill>
              <a:gsLst>
                <a:gs pos="0">
                  <a:schemeClr val="accent1">
                    <a:tint val="66000"/>
                    <a:satMod val="160000"/>
                    <a:alpha val="0"/>
                  </a:schemeClr>
                </a:gs>
                <a:gs pos="100000">
                  <a:schemeClr val="bg1">
                    <a:lumMod val="66000"/>
                    <a:alpha val="35000"/>
                  </a:schemeClr>
                </a:gs>
              </a:gsLst>
              <a:lin ang="5400000" scaled="0"/>
            </a:gradFill>
          </a:ln>
          <a:effectLst/>
        </p:spPr>
        <p:txBody>
          <a:bodyPr wrap="square" lIns="17123" tIns="17123" rIns="17123" bIns="17123" rtlCol="0" anchor="t" anchorCtr="1">
            <a:noAutofit/>
          </a:bodyPr>
          <a:lstStyle/>
          <a:p>
            <a:pPr algn="ctr" defTabSz="342075">
              <a:lnSpc>
                <a:spcPct val="90000"/>
              </a:lnSpc>
              <a:spcBef>
                <a:spcPct val="50000"/>
              </a:spcBef>
            </a:pPr>
            <a:endParaRPr lang="en-US" sz="1100" kern="0" dirty="0">
              <a:solidFill>
                <a:srgbClr val="B7D333"/>
              </a:solidFill>
            </a:endParaRPr>
          </a:p>
        </p:txBody>
      </p:sp>
      <p:sp>
        <p:nvSpPr>
          <p:cNvPr id="10" name="TextBox 9"/>
          <p:cNvSpPr txBox="1"/>
          <p:nvPr/>
        </p:nvSpPr>
        <p:spPr>
          <a:xfrm>
            <a:off x="3336624" y="1635837"/>
            <a:ext cx="2536033" cy="468222"/>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13716" tIns="13716" rIns="13716" bIns="1371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nSpc>
                <a:spcPct val="100000"/>
              </a:lnSpc>
            </a:pPr>
            <a:r>
              <a:rPr lang="en-US" sz="1200" dirty="0"/>
              <a:t>Dynamic Full-Meshed Connectivity</a:t>
            </a:r>
          </a:p>
        </p:txBody>
      </p:sp>
      <p:sp>
        <p:nvSpPr>
          <p:cNvPr id="11" name="Rectangle 10"/>
          <p:cNvSpPr/>
          <p:nvPr/>
        </p:nvSpPr>
        <p:spPr>
          <a:xfrm flipV="1">
            <a:off x="6083043" y="1535718"/>
            <a:ext cx="2718055" cy="1951371"/>
          </a:xfrm>
          <a:prstGeom prst="rect">
            <a:avLst/>
          </a:prstGeom>
          <a:gradFill>
            <a:gsLst>
              <a:gs pos="34000">
                <a:srgbClr val="08252E">
                  <a:lumMod val="0"/>
                  <a:lumOff val="100000"/>
                  <a:alpha val="0"/>
                </a:srgbClr>
              </a:gs>
              <a:gs pos="100000">
                <a:srgbClr val="BBDFF0">
                  <a:lumMod val="95000"/>
                </a:srgbClr>
              </a:gs>
            </a:gsLst>
            <a:lin ang="5400000" scaled="0"/>
          </a:gradFill>
          <a:ln>
            <a:gradFill>
              <a:gsLst>
                <a:gs pos="0">
                  <a:schemeClr val="accent1">
                    <a:tint val="66000"/>
                    <a:satMod val="160000"/>
                    <a:alpha val="0"/>
                  </a:schemeClr>
                </a:gs>
                <a:gs pos="100000">
                  <a:schemeClr val="bg1">
                    <a:lumMod val="66000"/>
                    <a:alpha val="35000"/>
                  </a:schemeClr>
                </a:gs>
              </a:gsLst>
              <a:lin ang="5400000" scaled="0"/>
            </a:gradFill>
          </a:ln>
          <a:effectLst/>
        </p:spPr>
        <p:txBody>
          <a:bodyPr wrap="square" lIns="17123" tIns="17123" rIns="17123" bIns="17123" rtlCol="0" anchor="t" anchorCtr="1">
            <a:noAutofit/>
          </a:bodyPr>
          <a:lstStyle/>
          <a:p>
            <a:pPr algn="ctr" defTabSz="342075">
              <a:lnSpc>
                <a:spcPct val="90000"/>
              </a:lnSpc>
              <a:spcBef>
                <a:spcPct val="50000"/>
              </a:spcBef>
            </a:pPr>
            <a:endParaRPr lang="en-US" sz="1100" kern="0" dirty="0">
              <a:solidFill>
                <a:srgbClr val="B7D333"/>
              </a:solidFill>
            </a:endParaRPr>
          </a:p>
        </p:txBody>
      </p:sp>
      <p:sp>
        <p:nvSpPr>
          <p:cNvPr id="12" name="TextBox 11"/>
          <p:cNvSpPr txBox="1"/>
          <p:nvPr/>
        </p:nvSpPr>
        <p:spPr>
          <a:xfrm>
            <a:off x="6174058" y="1636229"/>
            <a:ext cx="2536033" cy="468222"/>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13716" tIns="13716" rIns="13716" bIns="1371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nSpc>
                <a:spcPct val="100000"/>
              </a:lnSpc>
            </a:pPr>
            <a:r>
              <a:rPr lang="en-US" sz="1200" dirty="0"/>
              <a:t>Proven Robust Security</a:t>
            </a:r>
          </a:p>
        </p:txBody>
      </p:sp>
      <p:sp>
        <p:nvSpPr>
          <p:cNvPr id="13" name="Oval 12"/>
          <p:cNvSpPr/>
          <p:nvPr/>
        </p:nvSpPr>
        <p:spPr>
          <a:xfrm rot="10800000">
            <a:off x="3711162" y="3582108"/>
            <a:ext cx="2566915" cy="1310624"/>
          </a:xfrm>
          <a:prstGeom prst="ellipse">
            <a:avLst/>
          </a:prstGeom>
          <a:gradFill>
            <a:gsLst>
              <a:gs pos="97000">
                <a:schemeClr val="tx1">
                  <a:lumMod val="60000"/>
                  <a:lumOff val="40000"/>
                  <a:alpha val="0"/>
                </a:schemeClr>
              </a:gs>
              <a:gs pos="0">
                <a:schemeClr val="tx1">
                  <a:lumMod val="60000"/>
                  <a:lumOff val="40000"/>
                  <a:alpha val="58000"/>
                </a:schemeClr>
              </a:gs>
            </a:gsLst>
            <a:path path="shape">
              <a:fillToRect l="50000" t="50000" r="50000" b="50000"/>
            </a:path>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24" tIns="34262" rIns="68524" bIns="34262" rtlCol="0" anchor="ctr"/>
          <a:lstStyle/>
          <a:p>
            <a:pPr algn="ctr"/>
            <a:endParaRPr lang="en-US" dirty="0">
              <a:solidFill>
                <a:srgbClr val="FFFFFF"/>
              </a:solidFill>
            </a:endParaRPr>
          </a:p>
        </p:txBody>
      </p:sp>
      <p:sp>
        <p:nvSpPr>
          <p:cNvPr id="14" name="Rectangle 13"/>
          <p:cNvSpPr/>
          <p:nvPr/>
        </p:nvSpPr>
        <p:spPr>
          <a:xfrm>
            <a:off x="6521950" y="1268447"/>
            <a:ext cx="2087627" cy="280846"/>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38" tIns="34270" rIns="68538" bIns="34270" anchor="b">
            <a:spAutoFit/>
          </a:bodyPr>
          <a:lstStyle/>
          <a:p>
            <a:pPr algn="ctr">
              <a:lnSpc>
                <a:spcPct val="90000"/>
              </a:lnSpc>
              <a:spcAft>
                <a:spcPts val="450"/>
              </a:spcAft>
              <a:buClr>
                <a:srgbClr val="3F5CFF">
                  <a:lumMod val="60000"/>
                  <a:lumOff val="40000"/>
                </a:srgbClr>
              </a:buClr>
              <a:buSzPct val="90000"/>
              <a:defRPr/>
            </a:pPr>
            <a:r>
              <a:rPr lang="en-US" sz="1500" b="1" dirty="0">
                <a:solidFill>
                  <a:srgbClr val="6DB344"/>
                </a:solidFill>
              </a:rPr>
              <a:t>Secure</a:t>
            </a:r>
          </a:p>
        </p:txBody>
      </p:sp>
      <p:sp>
        <p:nvSpPr>
          <p:cNvPr id="15" name="Rectangle 14"/>
          <p:cNvSpPr/>
          <p:nvPr/>
        </p:nvSpPr>
        <p:spPr>
          <a:xfrm>
            <a:off x="3127020" y="1268447"/>
            <a:ext cx="2926130" cy="280846"/>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38" tIns="34270" rIns="68538" bIns="34270" anchor="b">
            <a:spAutoFit/>
          </a:bodyPr>
          <a:lstStyle/>
          <a:p>
            <a:pPr algn="ctr">
              <a:lnSpc>
                <a:spcPct val="90000"/>
              </a:lnSpc>
              <a:spcAft>
                <a:spcPts val="450"/>
              </a:spcAft>
              <a:buClr>
                <a:srgbClr val="3F5CFF">
                  <a:lumMod val="60000"/>
                  <a:lumOff val="40000"/>
                </a:srgbClr>
              </a:buClr>
              <a:buSzPct val="90000"/>
              <a:defRPr/>
            </a:pPr>
            <a:r>
              <a:rPr lang="en-US" sz="1500" b="1" dirty="0">
                <a:solidFill>
                  <a:srgbClr val="6DB344"/>
                </a:solidFill>
              </a:rPr>
              <a:t>Flexible</a:t>
            </a:r>
          </a:p>
        </p:txBody>
      </p:sp>
      <p:sp>
        <p:nvSpPr>
          <p:cNvPr id="16" name="Rectangle 15"/>
          <p:cNvSpPr/>
          <p:nvPr/>
        </p:nvSpPr>
        <p:spPr>
          <a:xfrm>
            <a:off x="474049" y="2141957"/>
            <a:ext cx="2509328" cy="1163192"/>
          </a:xfrm>
          <a:prstGeom prst="rect">
            <a:avLst/>
          </a:prstGeom>
        </p:spPr>
        <p:txBody>
          <a:bodyPr vert="horz" lIns="68577" tIns="34289" rIns="68577" bIns="34289" rtlCol="0">
            <a:noAutofit/>
          </a:bodyPr>
          <a:lstStyle/>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Easy multi-homing over any carrier </a:t>
            </a:r>
            <a:r>
              <a:rPr lang="en-US" sz="1100" dirty="0" smtClean="0">
                <a:solidFill>
                  <a:srgbClr val="435153"/>
                </a:solidFill>
              </a:rPr>
              <a:t>service</a:t>
            </a:r>
            <a:endParaRPr lang="en-US" sz="1100" dirty="0">
              <a:solidFill>
                <a:srgbClr val="435153"/>
              </a:solidFill>
            </a:endParaRPr>
          </a:p>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Single routing control plane with minimal peering to the provider</a:t>
            </a:r>
          </a:p>
        </p:txBody>
      </p:sp>
      <p:sp>
        <p:nvSpPr>
          <p:cNvPr id="17" name="Rectangle 16"/>
          <p:cNvSpPr/>
          <p:nvPr/>
        </p:nvSpPr>
        <p:spPr>
          <a:xfrm>
            <a:off x="3433113" y="2154274"/>
            <a:ext cx="2369712" cy="878446"/>
          </a:xfrm>
          <a:prstGeom prst="rect">
            <a:avLst/>
          </a:prstGeom>
        </p:spPr>
        <p:txBody>
          <a:bodyPr vert="horz" lIns="68577" tIns="34289" rIns="68577" bIns="34289" rtlCol="0">
            <a:noAutofit/>
          </a:bodyPr>
          <a:lstStyle/>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Consistent design over all transports</a:t>
            </a:r>
          </a:p>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Automatic site-to-site IPsec tunnels</a:t>
            </a:r>
          </a:p>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Zero-touch hub configuration for new spokes</a:t>
            </a:r>
          </a:p>
        </p:txBody>
      </p:sp>
      <p:sp>
        <p:nvSpPr>
          <p:cNvPr id="18" name="Rectangle 17"/>
          <p:cNvSpPr/>
          <p:nvPr/>
        </p:nvSpPr>
        <p:spPr>
          <a:xfrm>
            <a:off x="6185430" y="2147520"/>
            <a:ext cx="2524658" cy="987450"/>
          </a:xfrm>
          <a:prstGeom prst="rect">
            <a:avLst/>
          </a:prstGeom>
        </p:spPr>
        <p:txBody>
          <a:bodyPr vert="horz" lIns="68577" tIns="34289" rIns="68577" bIns="34289" rtlCol="0">
            <a:noAutofit/>
          </a:bodyPr>
          <a:lstStyle/>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Certified crypto and firewall for compliance</a:t>
            </a:r>
          </a:p>
          <a:p>
            <a:pPr marL="126203" indent="-126203">
              <a:lnSpc>
                <a:spcPct val="90000"/>
              </a:lnSpc>
              <a:spcBef>
                <a:spcPts val="300"/>
              </a:spcBef>
              <a:buClr>
                <a:srgbClr val="3F4B4D"/>
              </a:buClr>
              <a:buSzPct val="90000"/>
              <a:buFont typeface="Arial" pitchFamily="34" charset="0"/>
              <a:buChar char="•"/>
            </a:pPr>
            <a:r>
              <a:rPr lang="en-US" sz="1100" dirty="0">
                <a:solidFill>
                  <a:srgbClr val="435153"/>
                </a:solidFill>
              </a:rPr>
              <a:t>Scalable design with high- performance cryptography in hardware</a:t>
            </a:r>
          </a:p>
        </p:txBody>
      </p:sp>
      <p:grpSp>
        <p:nvGrpSpPr>
          <p:cNvPr id="19" name="Group 18"/>
          <p:cNvGrpSpPr/>
          <p:nvPr/>
        </p:nvGrpSpPr>
        <p:grpSpPr>
          <a:xfrm>
            <a:off x="2155717" y="3816060"/>
            <a:ext cx="1048623" cy="748289"/>
            <a:chOff x="-1805753" y="4995065"/>
            <a:chExt cx="1677797" cy="1197263"/>
          </a:xfrm>
        </p:grpSpPr>
        <p:sp>
          <p:nvSpPr>
            <p:cNvPr id="20" name="Rectangle 19"/>
            <p:cNvSpPr/>
            <p:nvPr/>
          </p:nvSpPr>
          <p:spPr>
            <a:xfrm rot="16200000">
              <a:off x="-1565486" y="4754798"/>
              <a:ext cx="1197263" cy="1677797"/>
            </a:xfrm>
            <a:prstGeom prst="rect">
              <a:avLst/>
            </a:prstGeom>
            <a:gradFill flip="none" rotWithShape="1">
              <a:gsLst>
                <a:gs pos="0">
                  <a:schemeClr val="tx1">
                    <a:alpha val="0"/>
                  </a:schemeClr>
                </a:gs>
                <a:gs pos="50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91428" tIns="45715" rIns="91428" bIns="45715" rtlCol="0" anchor="ctr"/>
            <a:lstStyle/>
            <a:p>
              <a:pPr algn="ctr"/>
              <a:endParaRPr lang="en-US" sz="900" kern="0" dirty="0">
                <a:solidFill>
                  <a:srgbClr val="8E909E"/>
                </a:solidFill>
              </a:endParaRPr>
            </a:p>
          </p:txBody>
        </p:sp>
        <p:pic>
          <p:nvPicPr>
            <p:cNvPr id="21"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1474" y="5078076"/>
              <a:ext cx="555255" cy="19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5"/>
            <p:cNvGrpSpPr>
              <a:grpSpLocks noChangeAspect="1"/>
            </p:cNvGrpSpPr>
            <p:nvPr/>
          </p:nvGrpSpPr>
          <p:grpSpPr bwMode="auto">
            <a:xfrm>
              <a:off x="-1603035" y="5937307"/>
              <a:ext cx="718386" cy="121592"/>
              <a:chOff x="1401" y="1697"/>
              <a:chExt cx="4894" cy="947"/>
            </a:xfrm>
            <a:solidFill>
              <a:schemeClr val="bg1"/>
            </a:solidFill>
          </p:grpSpPr>
          <p:sp>
            <p:nvSpPr>
              <p:cNvPr id="25"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26"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27"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28"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29"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0"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1"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2"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3"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4"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5"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6"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7"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8"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9"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0"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pic>
          <p:nvPicPr>
            <p:cNvPr id="23" name="Picture 2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39636" y="5341302"/>
              <a:ext cx="591581" cy="18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03035" y="5744542"/>
              <a:ext cx="718386" cy="7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grpSp>
        <p:nvGrpSpPr>
          <p:cNvPr id="41" name="Group 40"/>
          <p:cNvGrpSpPr/>
          <p:nvPr/>
        </p:nvGrpSpPr>
        <p:grpSpPr>
          <a:xfrm>
            <a:off x="699158" y="3600755"/>
            <a:ext cx="958194" cy="979127"/>
            <a:chOff x="1118650" y="5632985"/>
            <a:chExt cx="1346689" cy="1376109"/>
          </a:xfrm>
        </p:grpSpPr>
        <p:pic>
          <p:nvPicPr>
            <p:cNvPr id="42"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1394736" y="5632985"/>
              <a:ext cx="846616" cy="128238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grpSp>
          <p:nvGrpSpPr>
            <p:cNvPr id="43" name="Group 502"/>
            <p:cNvGrpSpPr/>
            <p:nvPr/>
          </p:nvGrpSpPr>
          <p:grpSpPr>
            <a:xfrm>
              <a:off x="1118650" y="6567034"/>
              <a:ext cx="530431" cy="416285"/>
              <a:chOff x="-389400" y="2532185"/>
              <a:chExt cx="1722296" cy="1352019"/>
            </a:xfrm>
          </p:grpSpPr>
          <p:pic>
            <p:nvPicPr>
              <p:cNvPr id="45" name="Picture 4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400" y="2532185"/>
                <a:ext cx="1722296" cy="1352019"/>
              </a:xfrm>
              <a:prstGeom prst="rect">
                <a:avLst/>
              </a:prstGeom>
              <a:noFill/>
              <a:ln>
                <a:noFill/>
              </a:ln>
              <a:effectLst>
                <a:outerShdw blurRad="63500" sx="102000" sy="102000" algn="ctr" rotWithShape="0">
                  <a:prstClr val="black">
                    <a:alpha val="40000"/>
                  </a:prstClr>
                </a:outerShdw>
              </a:effectLst>
            </p:spPr>
          </p:pic>
          <p:sp>
            <p:nvSpPr>
              <p:cNvPr id="46" name="Freeform 45"/>
              <p:cNvSpPr/>
              <p:nvPr/>
            </p:nvSpPr>
            <p:spPr>
              <a:xfrm>
                <a:off x="-56509" y="2583658"/>
                <a:ext cx="962026" cy="723898"/>
              </a:xfrm>
              <a:custGeom>
                <a:avLst/>
                <a:gdLst>
                  <a:gd name="connsiteX0" fmla="*/ 26194 w 952500"/>
                  <a:gd name="connsiteY0" fmla="*/ 0 h 719137"/>
                  <a:gd name="connsiteX1" fmla="*/ 928688 w 952500"/>
                  <a:gd name="connsiteY1" fmla="*/ 9525 h 719137"/>
                  <a:gd name="connsiteX2" fmla="*/ 952500 w 952500"/>
                  <a:gd name="connsiteY2" fmla="*/ 719137 h 719137"/>
                  <a:gd name="connsiteX3" fmla="*/ 0 w 952500"/>
                  <a:gd name="connsiteY3" fmla="*/ 714375 h 719137"/>
                  <a:gd name="connsiteX4" fmla="*/ 26194 w 952500"/>
                  <a:gd name="connsiteY4" fmla="*/ 0 h 719137"/>
                  <a:gd name="connsiteX0" fmla="*/ 23813 w 950119"/>
                  <a:gd name="connsiteY0" fmla="*/ 0 h 719137"/>
                  <a:gd name="connsiteX1" fmla="*/ 926307 w 950119"/>
                  <a:gd name="connsiteY1" fmla="*/ 9525 h 719137"/>
                  <a:gd name="connsiteX2" fmla="*/ 950119 w 950119"/>
                  <a:gd name="connsiteY2" fmla="*/ 719137 h 719137"/>
                  <a:gd name="connsiteX3" fmla="*/ 0 w 950119"/>
                  <a:gd name="connsiteY3" fmla="*/ 716757 h 719137"/>
                  <a:gd name="connsiteX4" fmla="*/ 23813 w 950119"/>
                  <a:gd name="connsiteY4" fmla="*/ 0 h 719137"/>
                  <a:gd name="connsiteX0" fmla="*/ 21431 w 950119"/>
                  <a:gd name="connsiteY0" fmla="*/ 0 h 723900"/>
                  <a:gd name="connsiteX1" fmla="*/ 926307 w 950119"/>
                  <a:gd name="connsiteY1" fmla="*/ 14288 h 723900"/>
                  <a:gd name="connsiteX2" fmla="*/ 950119 w 950119"/>
                  <a:gd name="connsiteY2" fmla="*/ 723900 h 723900"/>
                  <a:gd name="connsiteX3" fmla="*/ 0 w 950119"/>
                  <a:gd name="connsiteY3" fmla="*/ 721520 h 723900"/>
                  <a:gd name="connsiteX4" fmla="*/ 21431 w 950119"/>
                  <a:gd name="connsiteY4" fmla="*/ 0 h 723900"/>
                  <a:gd name="connsiteX0" fmla="*/ 28574 w 957262"/>
                  <a:gd name="connsiteY0" fmla="*/ 0 h 723900"/>
                  <a:gd name="connsiteX1" fmla="*/ 933450 w 957262"/>
                  <a:gd name="connsiteY1" fmla="*/ 14288 h 723900"/>
                  <a:gd name="connsiteX2" fmla="*/ 957262 w 957262"/>
                  <a:gd name="connsiteY2" fmla="*/ 723900 h 723900"/>
                  <a:gd name="connsiteX3" fmla="*/ 0 w 957262"/>
                  <a:gd name="connsiteY3" fmla="*/ 721520 h 723900"/>
                  <a:gd name="connsiteX4" fmla="*/ 28574 w 957262"/>
                  <a:gd name="connsiteY4" fmla="*/ 0 h 723900"/>
                  <a:gd name="connsiteX0" fmla="*/ 28574 w 962024"/>
                  <a:gd name="connsiteY0" fmla="*/ 0 h 723900"/>
                  <a:gd name="connsiteX1" fmla="*/ 933450 w 962024"/>
                  <a:gd name="connsiteY1" fmla="*/ 14288 h 723900"/>
                  <a:gd name="connsiteX2" fmla="*/ 962024 w 962024"/>
                  <a:gd name="connsiteY2" fmla="*/ 723900 h 723900"/>
                  <a:gd name="connsiteX3" fmla="*/ 0 w 962024"/>
                  <a:gd name="connsiteY3" fmla="*/ 721520 h 723900"/>
                  <a:gd name="connsiteX4" fmla="*/ 28574 w 962024"/>
                  <a:gd name="connsiteY4" fmla="*/ 0 h 72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024" h="723900">
                    <a:moveTo>
                      <a:pt x="28574" y="0"/>
                    </a:moveTo>
                    <a:lnTo>
                      <a:pt x="933450" y="14288"/>
                    </a:lnTo>
                    <a:lnTo>
                      <a:pt x="962024" y="723900"/>
                    </a:lnTo>
                    <a:lnTo>
                      <a:pt x="0" y="721520"/>
                    </a:lnTo>
                    <a:lnTo>
                      <a:pt x="28574" y="0"/>
                    </a:lnTo>
                    <a:close/>
                  </a:path>
                </a:pathLst>
              </a:custGeom>
              <a:solidFill>
                <a:srgbClr val="05346C">
                  <a:lumMod val="90000"/>
                  <a:lumOff val="10000"/>
                </a:srgbClr>
              </a:solidFill>
              <a:ln w="25400" cap="flat" cmpd="sng" algn="ctr">
                <a:noFill/>
                <a:prstDash val="solid"/>
              </a:ln>
              <a:effectLst>
                <a:innerShdw blurRad="63500" dir="16200000">
                  <a:prstClr val="black">
                    <a:alpha val="50000"/>
                  </a:prstClr>
                </a:innerShdw>
              </a:effectLst>
            </p:spPr>
            <p:txBody>
              <a:bodyPr rtlCol="0" anchor="ctr"/>
              <a:lstStyle/>
              <a:p>
                <a:pPr algn="ctr">
                  <a:defRPr/>
                </a:pPr>
                <a:endParaRPr lang="en-US" kern="0" dirty="0">
                  <a:solidFill>
                    <a:srgbClr val="FFFFFF"/>
                  </a:solidFill>
                </a:endParaRPr>
              </a:p>
            </p:txBody>
          </p:sp>
        </p:grpSp>
        <p:pic>
          <p:nvPicPr>
            <p:cNvPr id="44"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9932" y="6541258"/>
              <a:ext cx="575407" cy="467836"/>
            </a:xfrm>
            <a:prstGeom prst="rect">
              <a:avLst/>
            </a:prstGeom>
          </p:spPr>
        </p:pic>
      </p:grpSp>
      <p:cxnSp>
        <p:nvCxnSpPr>
          <p:cNvPr id="47" name="Straight Connector 46"/>
          <p:cNvCxnSpPr/>
          <p:nvPr/>
        </p:nvCxnSpPr>
        <p:spPr>
          <a:xfrm>
            <a:off x="1452026" y="4202575"/>
            <a:ext cx="2685923" cy="0"/>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37950" y="3812066"/>
            <a:ext cx="3573818" cy="788525"/>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gradFill>
              <a:gsLst>
                <a:gs pos="21962">
                  <a:schemeClr val="tx1"/>
                </a:gs>
                <a:gs pos="79000">
                  <a:schemeClr val="tx1"/>
                </a:gs>
              </a:gsLst>
              <a:lin ang="10800000" scaled="0"/>
            </a:gradFill>
          </a:ln>
        </p:spPr>
        <p:style>
          <a:lnRef idx="1">
            <a:schemeClr val="accent1"/>
          </a:lnRef>
          <a:fillRef idx="0">
            <a:schemeClr val="accent1"/>
          </a:fillRef>
          <a:effectRef idx="0">
            <a:schemeClr val="accent1"/>
          </a:effectRef>
          <a:fontRef idx="minor">
            <a:schemeClr val="tx1"/>
          </a:fontRef>
        </p:style>
        <p:txBody>
          <a:bodyPr lIns="57131" tIns="28567" rIns="57131" bIns="28567" rtlCol="0" anchor="ctr"/>
          <a:lstStyle/>
          <a:p>
            <a:pPr algn="ctr"/>
            <a:endParaRPr lang="en-US">
              <a:solidFill>
                <a:srgbClr val="0096D6"/>
              </a:solidFill>
            </a:endParaRPr>
          </a:p>
        </p:txBody>
      </p:sp>
      <p:sp>
        <p:nvSpPr>
          <p:cNvPr id="49" name="TextBox 48"/>
          <p:cNvSpPr txBox="1"/>
          <p:nvPr/>
        </p:nvSpPr>
        <p:spPr>
          <a:xfrm>
            <a:off x="3019293" y="4360075"/>
            <a:ext cx="318030" cy="182099"/>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s-ES_tradnl" sz="800" b="1" dirty="0" smtClean="0">
                <a:solidFill>
                  <a:srgbClr val="ABDFF0">
                    <a:lumMod val="10000"/>
                  </a:srgbClr>
                </a:solidFill>
              </a:rPr>
              <a:t>ISR</a:t>
            </a:r>
            <a:endParaRPr lang="ca-ES" sz="800" b="1" dirty="0">
              <a:solidFill>
                <a:srgbClr val="ABDFF0">
                  <a:lumMod val="10000"/>
                </a:srgbClr>
              </a:solidFill>
            </a:endParaRPr>
          </a:p>
        </p:txBody>
      </p:sp>
      <p:sp>
        <p:nvSpPr>
          <p:cNvPr id="50" name="TextBox 49"/>
          <p:cNvSpPr txBox="1"/>
          <p:nvPr/>
        </p:nvSpPr>
        <p:spPr>
          <a:xfrm>
            <a:off x="4791976" y="4085177"/>
            <a:ext cx="521248" cy="252631"/>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s-ES_tradnl" dirty="0">
                <a:solidFill>
                  <a:srgbClr val="ABDFF0">
                    <a:lumMod val="10000"/>
                  </a:srgbClr>
                </a:solidFill>
              </a:rPr>
              <a:t>WAN</a:t>
            </a:r>
            <a:endParaRPr lang="ca-ES" dirty="0">
              <a:solidFill>
                <a:srgbClr val="ABDFF0">
                  <a:lumMod val="10000"/>
                </a:srgbClr>
              </a:solidFill>
            </a:endParaRPr>
          </a:p>
        </p:txBody>
      </p:sp>
      <p:grpSp>
        <p:nvGrpSpPr>
          <p:cNvPr id="51" name="Group 50"/>
          <p:cNvGrpSpPr/>
          <p:nvPr/>
        </p:nvGrpSpPr>
        <p:grpSpPr>
          <a:xfrm>
            <a:off x="4557362" y="3452747"/>
            <a:ext cx="986769" cy="566272"/>
            <a:chOff x="10187585" y="4457611"/>
            <a:chExt cx="1485546" cy="974617"/>
          </a:xfrm>
        </p:grpSpPr>
        <p:pic>
          <p:nvPicPr>
            <p:cNvPr id="52" name="Picture 2" descr="\\MV-FS\Projects\Cisco\03_Assets\Icons\Kubrick Icons\Device Icons\Device_cloud_white_3041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10463147" y="4985281"/>
              <a:ext cx="934416" cy="401702"/>
            </a:xfrm>
            <a:prstGeom prst="rect">
              <a:avLst/>
            </a:prstGeom>
            <a:noFill/>
          </p:spPr>
          <p:txBody>
            <a:bodyPr wrap="none" rtlCol="0">
              <a:spAutoFit/>
            </a:bodyPr>
            <a:lstStyle/>
            <a:p>
              <a:pPr algn="ctr" defTabSz="610493" eaLnBrk="0" hangingPunct="0">
                <a:lnSpc>
                  <a:spcPct val="90000"/>
                </a:lnSpc>
              </a:pPr>
              <a:r>
                <a:rPr lang="en-US" sz="1000" dirty="0">
                  <a:solidFill>
                    <a:srgbClr val="ABDFF0">
                      <a:lumMod val="10000"/>
                    </a:srgbClr>
                  </a:solidFill>
                </a:rPr>
                <a:t>Internet</a:t>
              </a:r>
            </a:p>
          </p:txBody>
        </p:sp>
      </p:grpSp>
      <p:grpSp>
        <p:nvGrpSpPr>
          <p:cNvPr id="54" name="Group 53"/>
          <p:cNvGrpSpPr/>
          <p:nvPr/>
        </p:nvGrpSpPr>
        <p:grpSpPr>
          <a:xfrm>
            <a:off x="4557356" y="4295311"/>
            <a:ext cx="986770" cy="558491"/>
            <a:chOff x="7720043" y="3547952"/>
            <a:chExt cx="1578832" cy="893586"/>
          </a:xfrm>
        </p:grpSpPr>
        <p:pic>
          <p:nvPicPr>
            <p:cNvPr id="55" name="Picture 2" descr="\\MV-FS\Projects\Cisco\03_Assets\Icons\Kubrick Icons\Device Icons\Device_cloud_white_3041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17647" b="17647"/>
            <a:stretch/>
          </p:blipFill>
          <p:spPr bwMode="auto">
            <a:xfrm>
              <a:off x="7720043" y="3547952"/>
              <a:ext cx="1578832" cy="893586"/>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8105520" y="4045647"/>
              <a:ext cx="854213" cy="373435"/>
            </a:xfrm>
            <a:prstGeom prst="rect">
              <a:avLst/>
            </a:prstGeom>
            <a:noFill/>
          </p:spPr>
          <p:txBody>
            <a:bodyPr wrap="none" rtlCol="0">
              <a:spAutoFit/>
            </a:bodyPr>
            <a:lstStyle/>
            <a:p>
              <a:pPr algn="ctr" defTabSz="610493" eaLnBrk="0" hangingPunct="0">
                <a:lnSpc>
                  <a:spcPct val="90000"/>
                </a:lnSpc>
              </a:pPr>
              <a:r>
                <a:rPr lang="en-US" sz="1000" dirty="0">
                  <a:solidFill>
                    <a:srgbClr val="ABDFF0">
                      <a:lumMod val="10000"/>
                    </a:srgbClr>
                  </a:solidFill>
                </a:rPr>
                <a:t>MPLS</a:t>
              </a:r>
            </a:p>
          </p:txBody>
        </p:sp>
      </p:grpSp>
      <p:sp>
        <p:nvSpPr>
          <p:cNvPr id="57" name="TextBox 182"/>
          <p:cNvSpPr txBox="1">
            <a:spLocks noChangeArrowheads="1"/>
          </p:cNvSpPr>
          <p:nvPr/>
        </p:nvSpPr>
        <p:spPr bwMode="auto">
          <a:xfrm>
            <a:off x="6321967" y="4737935"/>
            <a:ext cx="552663" cy="167993"/>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700" b="1" dirty="0">
                <a:solidFill>
                  <a:srgbClr val="ABDFF0">
                    <a:lumMod val="10000"/>
                  </a:srgbClr>
                </a:solidFill>
              </a:rPr>
              <a:t>ASR 1000</a:t>
            </a:r>
          </a:p>
        </p:txBody>
      </p:sp>
      <p:sp>
        <p:nvSpPr>
          <p:cNvPr id="58" name="TextBox 182"/>
          <p:cNvSpPr txBox="1">
            <a:spLocks noChangeArrowheads="1"/>
          </p:cNvSpPr>
          <p:nvPr/>
        </p:nvSpPr>
        <p:spPr bwMode="auto">
          <a:xfrm>
            <a:off x="6321968" y="4050688"/>
            <a:ext cx="552663" cy="167993"/>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700" b="1" dirty="0">
                <a:solidFill>
                  <a:srgbClr val="ABDFF0">
                    <a:lumMod val="10000"/>
                  </a:srgbClr>
                </a:solidFill>
              </a:rPr>
              <a:t>ASR 1000</a:t>
            </a:r>
          </a:p>
        </p:txBody>
      </p:sp>
      <p:grpSp>
        <p:nvGrpSpPr>
          <p:cNvPr id="59" name="Group 58"/>
          <p:cNvGrpSpPr/>
          <p:nvPr/>
        </p:nvGrpSpPr>
        <p:grpSpPr>
          <a:xfrm>
            <a:off x="3057522" y="3761422"/>
            <a:ext cx="3526058" cy="918741"/>
            <a:chOff x="4892036" y="5627030"/>
            <a:chExt cx="5641692" cy="1731394"/>
          </a:xfrm>
        </p:grpSpPr>
        <p:sp>
          <p:nvSpPr>
            <p:cNvPr id="60" name="Freeform 59"/>
            <p:cNvSpPr/>
            <p:nvPr/>
          </p:nvSpPr>
          <p:spPr>
            <a:xfrm>
              <a:off x="4892036" y="5627030"/>
              <a:ext cx="5641692" cy="88192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50800">
              <a:solidFill>
                <a:schemeClr val="tx1">
                  <a:lumMod val="60000"/>
                  <a:lumOff val="40000"/>
                </a:schemeClr>
              </a:solidFill>
              <a:tailEnd type="non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532"/>
              <a:endParaRPr lang="en-US">
                <a:solidFill>
                  <a:srgbClr val="FFFFFF"/>
                </a:solidFill>
              </a:endParaRPr>
            </a:p>
          </p:txBody>
        </p:sp>
        <p:sp>
          <p:nvSpPr>
            <p:cNvPr id="61" name="Freeform 60"/>
            <p:cNvSpPr/>
            <p:nvPr/>
          </p:nvSpPr>
          <p:spPr>
            <a:xfrm flipV="1">
              <a:off x="4892036" y="6476498"/>
              <a:ext cx="5641692" cy="88192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50800">
              <a:solidFill>
                <a:schemeClr val="tx1">
                  <a:lumMod val="60000"/>
                  <a:lumOff val="40000"/>
                </a:schemeClr>
              </a:solidFill>
              <a:tailEnd type="non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532"/>
              <a:endParaRPr lang="en-US">
                <a:solidFill>
                  <a:srgbClr val="FFFFFF"/>
                </a:solidFill>
              </a:endParaRPr>
            </a:p>
          </p:txBody>
        </p:sp>
      </p:grpSp>
      <p:pic>
        <p:nvPicPr>
          <p:cNvPr id="62" name="icon firewall and VPN" descr="\\MV-FS\Projects\Cisco\03_Assets\Icons\Kubrick Icons\Device Icons\Device_router_with_firewall_3081_default_256.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27589" b="18097"/>
          <a:stretch/>
        </p:blipFill>
        <p:spPr bwMode="auto">
          <a:xfrm>
            <a:off x="2877096" y="4043563"/>
            <a:ext cx="613336" cy="33303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 descr="C:\Documents and Settings\rteligic\Desktop\Desktop_26Apr\polygon-icon01.png"/>
          <p:cNvPicPr>
            <a:picLocks noChangeAspect="1" noChangeArrowheads="1"/>
          </p:cNvPicPr>
          <p:nvPr/>
        </p:nvPicPr>
        <p:blipFill>
          <a:blip r:embed="rId10" cstate="screen"/>
          <a:stretch>
            <a:fillRect/>
          </a:stretch>
        </p:blipFill>
        <p:spPr bwMode="auto">
          <a:xfrm>
            <a:off x="6387874" y="3672406"/>
            <a:ext cx="373413" cy="400085"/>
          </a:xfrm>
          <a:prstGeom prst="rect">
            <a:avLst/>
          </a:prstGeom>
          <a:noFill/>
          <a:ln>
            <a:noFill/>
          </a:ln>
        </p:spPr>
      </p:pic>
      <p:pic>
        <p:nvPicPr>
          <p:cNvPr id="64" name="Picture 3" descr="C:\Documents and Settings\rteligic\Desktop\Desktop_26Apr\polygon-icon01.png"/>
          <p:cNvPicPr>
            <a:picLocks noChangeAspect="1" noChangeArrowheads="1"/>
          </p:cNvPicPr>
          <p:nvPr/>
        </p:nvPicPr>
        <p:blipFill>
          <a:blip r:embed="rId10" cstate="screen"/>
          <a:stretch>
            <a:fillRect/>
          </a:stretch>
        </p:blipFill>
        <p:spPr bwMode="auto">
          <a:xfrm>
            <a:off x="6409578" y="4374120"/>
            <a:ext cx="373413" cy="400085"/>
          </a:xfrm>
          <a:prstGeom prst="rect">
            <a:avLst/>
          </a:prstGeom>
          <a:noFill/>
          <a:ln>
            <a:noFill/>
          </a:ln>
        </p:spPr>
      </p:pic>
      <p:sp>
        <p:nvSpPr>
          <p:cNvPr id="65" name="Rectangle 64"/>
          <p:cNvSpPr/>
          <p:nvPr/>
        </p:nvSpPr>
        <p:spPr>
          <a:xfrm>
            <a:off x="390411" y="1264615"/>
            <a:ext cx="2468239" cy="269264"/>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57104" tIns="28555" rIns="57104" bIns="28555" anchor="b">
            <a:spAutoFit/>
          </a:bodyPr>
          <a:lstStyle/>
          <a:p>
            <a:pPr algn="ctr">
              <a:lnSpc>
                <a:spcPct val="90000"/>
              </a:lnSpc>
              <a:spcBef>
                <a:spcPts val="375"/>
              </a:spcBef>
              <a:spcAft>
                <a:spcPts val="450"/>
              </a:spcAft>
              <a:buClr>
                <a:srgbClr val="3F5CFF">
                  <a:lumMod val="60000"/>
                  <a:lumOff val="40000"/>
                </a:srgbClr>
              </a:buClr>
              <a:buSzPct val="90000"/>
              <a:defRPr/>
            </a:pPr>
            <a:r>
              <a:rPr lang="en-US" sz="1500" b="1" dirty="0">
                <a:solidFill>
                  <a:srgbClr val="6DB344"/>
                </a:solidFill>
              </a:rPr>
              <a:t>Transport-Independent</a:t>
            </a:r>
          </a:p>
        </p:txBody>
      </p:sp>
      <p:pic>
        <p:nvPicPr>
          <p:cNvPr id="66" name="Picture 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5035"/>
          <a:stretch/>
        </p:blipFill>
        <p:spPr bwMode="auto">
          <a:xfrm>
            <a:off x="7043388" y="3675819"/>
            <a:ext cx="1317843" cy="971918"/>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descr="\\MV-FS\Projects\Cisco\03_Assets\Icons\Kubrick Icons\Kubrick png icons\start_1135_256.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265389" y="4418614"/>
            <a:ext cx="229906" cy="22990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7296272" y="3378080"/>
            <a:ext cx="830991" cy="210312"/>
          </a:xfrm>
          <a:prstGeom prst="rect">
            <a:avLst/>
          </a:prstGeom>
          <a:noFill/>
        </p:spPr>
        <p:txBody>
          <a:bodyPr wrap="none" lIns="68577" tIns="34289" rIns="68577" bIns="34289" rtlCol="0">
            <a:spAutoFit/>
          </a:bodyPr>
          <a:lstStyle/>
          <a:p>
            <a:pPr algn="ctr" defTabSz="610493" eaLnBrk="0" hangingPunct="0">
              <a:lnSpc>
                <a:spcPct val="90000"/>
              </a:lnSpc>
            </a:pPr>
            <a:r>
              <a:rPr lang="en-US" sz="1000" dirty="0">
                <a:solidFill>
                  <a:srgbClr val="ABDFF0">
                    <a:lumMod val="10000"/>
                  </a:srgbClr>
                </a:solidFill>
              </a:rPr>
              <a:t>Data Center</a:t>
            </a:r>
          </a:p>
        </p:txBody>
      </p:sp>
      <p:sp>
        <p:nvSpPr>
          <p:cNvPr id="69" name="Rectangle 68"/>
          <p:cNvSpPr/>
          <p:nvPr/>
        </p:nvSpPr>
        <p:spPr>
          <a:xfrm>
            <a:off x="923753" y="3347591"/>
            <a:ext cx="544817" cy="210312"/>
          </a:xfrm>
          <a:prstGeom prst="rect">
            <a:avLst/>
          </a:prstGeom>
          <a:noFill/>
        </p:spPr>
        <p:txBody>
          <a:bodyPr wrap="none" lIns="68577" tIns="34289" rIns="68577" bIns="34289" rtlCol="0">
            <a:spAutoFit/>
          </a:bodyPr>
          <a:lstStyle/>
          <a:p>
            <a:pPr algn="ctr" defTabSz="610493" eaLnBrk="0" hangingPunct="0">
              <a:lnSpc>
                <a:spcPct val="90000"/>
              </a:lnSpc>
            </a:pPr>
            <a:r>
              <a:rPr lang="en-US" sz="1000" dirty="0">
                <a:solidFill>
                  <a:srgbClr val="ABDFF0">
                    <a:lumMod val="10000"/>
                  </a:srgbClr>
                </a:solidFill>
              </a:rPr>
              <a:t>Branch</a:t>
            </a:r>
          </a:p>
        </p:txBody>
      </p:sp>
      <p:sp>
        <p:nvSpPr>
          <p:cNvPr id="70" name="Freeform 11"/>
          <p:cNvSpPr>
            <a:spLocks noChangeAspect="1" noEditPoints="1"/>
          </p:cNvSpPr>
          <p:nvPr/>
        </p:nvSpPr>
        <p:spPr bwMode="auto">
          <a:xfrm>
            <a:off x="5037641" y="3526505"/>
            <a:ext cx="225451" cy="22875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lumMod val="50000"/>
            </a:schemeClr>
          </a:solidFill>
          <a:ln w="25400" cap="flat" cmpd="sng" algn="ctr">
            <a:noFill/>
            <a:prstDash val="solid"/>
          </a:ln>
          <a:effectLst/>
        </p:spPr>
        <p:txBody>
          <a:bodyPr lIns="68554" tIns="34279" rIns="68554" bIns="34279" anchor="ctr"/>
          <a:lstStyle/>
          <a:p>
            <a:pPr algn="ctr" defTabSz="761416">
              <a:defRPr/>
            </a:pPr>
            <a:endParaRPr lang="en-US" kern="0" dirty="0">
              <a:solidFill>
                <a:srgbClr val="000000"/>
              </a:solidFill>
            </a:endParaRPr>
          </a:p>
        </p:txBody>
      </p:sp>
      <p:sp>
        <p:nvSpPr>
          <p:cNvPr id="71" name="Freeform 11"/>
          <p:cNvSpPr>
            <a:spLocks noChangeAspect="1" noEditPoints="1"/>
          </p:cNvSpPr>
          <p:nvPr/>
        </p:nvSpPr>
        <p:spPr bwMode="auto">
          <a:xfrm>
            <a:off x="5037641" y="4356324"/>
            <a:ext cx="225451" cy="228752"/>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lumMod val="50000"/>
            </a:schemeClr>
          </a:solidFill>
          <a:ln w="25400" cap="flat" cmpd="sng" algn="ctr">
            <a:noFill/>
            <a:prstDash val="solid"/>
          </a:ln>
          <a:effectLst/>
        </p:spPr>
        <p:txBody>
          <a:bodyPr lIns="68554" tIns="34279" rIns="68554" bIns="34279" anchor="ctr"/>
          <a:lstStyle/>
          <a:p>
            <a:pPr algn="ctr" defTabSz="761416">
              <a:defRPr/>
            </a:pPr>
            <a:endParaRPr lang="en-US" kern="0" dirty="0">
              <a:solidFill>
                <a:srgbClr val="000000"/>
              </a:solidFill>
            </a:endParaRPr>
          </a:p>
        </p:txBody>
      </p:sp>
      <p:grpSp>
        <p:nvGrpSpPr>
          <p:cNvPr id="72" name="Group 71"/>
          <p:cNvGrpSpPr/>
          <p:nvPr/>
        </p:nvGrpSpPr>
        <p:grpSpPr>
          <a:xfrm>
            <a:off x="5072134" y="3565401"/>
            <a:ext cx="156455" cy="150960"/>
            <a:chOff x="206629" y="4628681"/>
            <a:chExt cx="452224" cy="339168"/>
          </a:xfrm>
        </p:grpSpPr>
        <p:sp>
          <p:nvSpPr>
            <p:cNvPr id="73" name="Oval 72"/>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847" eaLnBrk="0" hangingPunct="0">
                <a:lnSpc>
                  <a:spcPct val="90000"/>
                </a:lnSpc>
              </a:pPr>
              <a:endParaRPr lang="en-US" sz="900" dirty="0">
                <a:solidFill>
                  <a:srgbClr val="0096D6"/>
                </a:solidFill>
              </a:endParaRPr>
            </a:p>
          </p:txBody>
        </p:sp>
        <p:sp>
          <p:nvSpPr>
            <p:cNvPr id="74" name="Oval 73"/>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914" eaLnBrk="0" hangingPunct="0">
                <a:lnSpc>
                  <a:spcPct val="90000"/>
                </a:lnSpc>
                <a:defRPr/>
              </a:pPr>
              <a:endParaRPr lang="en-US" sz="900" kern="0" dirty="0">
                <a:solidFill>
                  <a:sysClr val="windowText" lastClr="000000"/>
                </a:solidFill>
              </a:endParaRPr>
            </a:p>
          </p:txBody>
        </p:sp>
        <p:sp>
          <p:nvSpPr>
            <p:cNvPr id="75" name="Oval 74"/>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914" eaLnBrk="0" hangingPunct="0">
                <a:lnSpc>
                  <a:spcPct val="90000"/>
                </a:lnSpc>
                <a:defRPr/>
              </a:pPr>
              <a:endParaRPr lang="en-US" sz="900" kern="0" dirty="0">
                <a:solidFill>
                  <a:sysClr val="windowText" lastClr="000000"/>
                </a:solidFill>
              </a:endParaRPr>
            </a:p>
          </p:txBody>
        </p:sp>
        <p:sp>
          <p:nvSpPr>
            <p:cNvPr id="76"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4137"/>
              <a:endParaRPr lang="en-US" sz="900" dirty="0">
                <a:solidFill>
                  <a:srgbClr val="0096D6"/>
                </a:solidFill>
              </a:endParaRPr>
            </a:p>
          </p:txBody>
        </p:sp>
      </p:grpSp>
      <p:grpSp>
        <p:nvGrpSpPr>
          <p:cNvPr id="77" name="Group 76"/>
          <p:cNvGrpSpPr/>
          <p:nvPr/>
        </p:nvGrpSpPr>
        <p:grpSpPr>
          <a:xfrm>
            <a:off x="5072134" y="4394914"/>
            <a:ext cx="156455" cy="150960"/>
            <a:chOff x="206629" y="4628681"/>
            <a:chExt cx="452224" cy="339168"/>
          </a:xfrm>
        </p:grpSpPr>
        <p:sp>
          <p:nvSpPr>
            <p:cNvPr id="78" name="Oval 77"/>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847" eaLnBrk="0" hangingPunct="0">
                <a:lnSpc>
                  <a:spcPct val="90000"/>
                </a:lnSpc>
              </a:pPr>
              <a:endParaRPr lang="en-US" sz="900" dirty="0">
                <a:solidFill>
                  <a:srgbClr val="0096D6"/>
                </a:solidFill>
              </a:endParaRPr>
            </a:p>
          </p:txBody>
        </p:sp>
        <p:sp>
          <p:nvSpPr>
            <p:cNvPr id="79" name="Oval 78"/>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914" eaLnBrk="0" hangingPunct="0">
                <a:lnSpc>
                  <a:spcPct val="90000"/>
                </a:lnSpc>
                <a:defRPr/>
              </a:pPr>
              <a:endParaRPr lang="en-US" sz="900" kern="0" dirty="0">
                <a:solidFill>
                  <a:sysClr val="windowText" lastClr="000000"/>
                </a:solidFill>
              </a:endParaRPr>
            </a:p>
          </p:txBody>
        </p:sp>
        <p:sp>
          <p:nvSpPr>
            <p:cNvPr id="80" name="Oval 79"/>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914" eaLnBrk="0" hangingPunct="0">
                <a:lnSpc>
                  <a:spcPct val="90000"/>
                </a:lnSpc>
                <a:defRPr/>
              </a:pPr>
              <a:endParaRPr lang="en-US" sz="900" kern="0" dirty="0">
                <a:solidFill>
                  <a:sysClr val="windowText" lastClr="000000"/>
                </a:solidFill>
              </a:endParaRPr>
            </a:p>
          </p:txBody>
        </p:sp>
        <p:sp>
          <p:nvSpPr>
            <p:cNvPr id="81"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4137"/>
              <a:endParaRPr lang="en-US" sz="900" dirty="0">
                <a:solidFill>
                  <a:srgbClr val="0096D6"/>
                </a:solidFill>
              </a:endParaRPr>
            </a:p>
          </p:txBody>
        </p:sp>
      </p:grpSp>
    </p:spTree>
    <p:extLst>
      <p:ext uri="{BB962C8B-B14F-4D97-AF65-F5344CB8AC3E}">
        <p14:creationId xmlns:p14="http://schemas.microsoft.com/office/powerpoint/2010/main" val="20997967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Cisco IWAN </a:t>
            </a:r>
            <a:r>
              <a:rPr lang="en-US" dirty="0"/>
              <a:t>Transport Independent Design</a:t>
            </a:r>
          </a:p>
        </p:txBody>
      </p:sp>
      <p:sp>
        <p:nvSpPr>
          <p:cNvPr id="5" name="Text Placeholder 4"/>
          <p:cNvSpPr>
            <a:spLocks noGrp="1"/>
          </p:cNvSpPr>
          <p:nvPr>
            <p:ph type="body" sz="quarter" idx="12"/>
          </p:nvPr>
        </p:nvSpPr>
        <p:spPr/>
        <p:txBody>
          <a:bodyPr/>
          <a:lstStyle/>
          <a:p>
            <a:r>
              <a:rPr lang="en-US" sz="1600" dirty="0" smtClean="0"/>
              <a:t>Using Dynamic </a:t>
            </a:r>
            <a:r>
              <a:rPr lang="en-US" sz="1600" dirty="0"/>
              <a:t>Multipoint VPN (DMVPN)</a:t>
            </a:r>
            <a:endParaRPr lang="en-US" dirty="0"/>
          </a:p>
        </p:txBody>
      </p:sp>
      <p:sp>
        <p:nvSpPr>
          <p:cNvPr id="7" name="Text Placeholder 1"/>
          <p:cNvSpPr txBox="1">
            <a:spLocks/>
          </p:cNvSpPr>
          <p:nvPr/>
        </p:nvSpPr>
        <p:spPr>
          <a:xfrm>
            <a:off x="388991" y="1191596"/>
            <a:ext cx="5064125" cy="3724275"/>
          </a:xfrm>
          <a:prstGeom prst="rect">
            <a:avLst/>
          </a:prstGeom>
        </p:spPr>
        <p:txBody>
          <a:bodyPr lIns="68589" tIns="34295" rIns="68589" bIns="34295">
            <a:normAutofit fontScale="92500" lnSpcReduction="20000"/>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400" b="1" dirty="0" smtClean="0"/>
              <a:t>Proven IPsec VPN technology</a:t>
            </a:r>
          </a:p>
          <a:p>
            <a:pPr lvl="1"/>
            <a:r>
              <a:rPr lang="en-US" sz="1100" dirty="0" smtClean="0"/>
              <a:t>Widely deployed, large scale</a:t>
            </a:r>
          </a:p>
          <a:p>
            <a:pPr lvl="1"/>
            <a:r>
              <a:rPr lang="en-US" sz="1100" dirty="0" smtClean="0"/>
              <a:t>Standards based IPsec and Routing</a:t>
            </a:r>
          </a:p>
          <a:p>
            <a:pPr lvl="1"/>
            <a:r>
              <a:rPr lang="en-US" sz="1100" dirty="0" smtClean="0"/>
              <a:t>Advanced QOS: hierarchical, per tunnel and adaptive</a:t>
            </a:r>
          </a:p>
          <a:p>
            <a:r>
              <a:rPr lang="en-US" sz="1400" b="1" dirty="0" smtClean="0"/>
              <a:t>Flexible &amp; Resilient</a:t>
            </a:r>
          </a:p>
          <a:p>
            <a:pPr lvl="1"/>
            <a:r>
              <a:rPr lang="en-US" sz="1100" dirty="0" smtClean="0"/>
              <a:t>Over any transport: MPLS, Carrier Ethernet, Internet, 3G/4G,..</a:t>
            </a:r>
          </a:p>
          <a:p>
            <a:pPr lvl="1"/>
            <a:r>
              <a:rPr lang="en-US" sz="1100" dirty="0" smtClean="0"/>
              <a:t>Hub-n-Spoke and Spoke-to-Spoke Topologies</a:t>
            </a:r>
          </a:p>
          <a:p>
            <a:pPr lvl="1"/>
            <a:r>
              <a:rPr lang="en-US" sz="1100" dirty="0" smtClean="0"/>
              <a:t>Multiple encryption, key management, routing options</a:t>
            </a:r>
          </a:p>
          <a:p>
            <a:pPr lvl="1"/>
            <a:r>
              <a:rPr lang="en-US" sz="1100" dirty="0" smtClean="0"/>
              <a:t>Multiple redundancy options: platform, hub, transports</a:t>
            </a:r>
          </a:p>
          <a:p>
            <a:r>
              <a:rPr lang="en-US" sz="1400" b="1" dirty="0" smtClean="0"/>
              <a:t>Secure</a:t>
            </a:r>
          </a:p>
          <a:p>
            <a:pPr lvl="1"/>
            <a:r>
              <a:rPr lang="en-US" sz="1100" dirty="0" smtClean="0"/>
              <a:t>Industry Certified IPsec and Firewall</a:t>
            </a:r>
          </a:p>
          <a:p>
            <a:pPr lvl="1"/>
            <a:r>
              <a:rPr lang="en-US" sz="1100" dirty="0" smtClean="0"/>
              <a:t>NG Strong Encryption: AES-GCM-256 (Suite B)</a:t>
            </a:r>
          </a:p>
          <a:p>
            <a:pPr lvl="1"/>
            <a:r>
              <a:rPr lang="en-US" sz="1100" dirty="0" smtClean="0"/>
              <a:t>IKE Version 2</a:t>
            </a:r>
          </a:p>
          <a:p>
            <a:pPr lvl="1"/>
            <a:r>
              <a:rPr lang="en-US" sz="1100" dirty="0" smtClean="0"/>
              <a:t>IEEE 802.1AR Secure unique device identifier</a:t>
            </a:r>
          </a:p>
          <a:p>
            <a:r>
              <a:rPr lang="en-US" sz="1400" b="1" dirty="0" smtClean="0"/>
              <a:t>Simplified IWAN Deployments</a:t>
            </a:r>
          </a:p>
          <a:p>
            <a:pPr lvl="1"/>
            <a:r>
              <a:rPr lang="en-US" sz="1100" dirty="0" smtClean="0"/>
              <a:t>Prescriptive validated IWAN designs</a:t>
            </a:r>
          </a:p>
          <a:p>
            <a:pPr lvl="1"/>
            <a:r>
              <a:rPr lang="en-US" sz="1100" dirty="0" smtClean="0"/>
              <a:t>Automated provisioning – Prime, APIC, Glue  </a:t>
            </a:r>
            <a:endParaRPr lang="en-US" dirty="0"/>
          </a:p>
        </p:txBody>
      </p:sp>
      <p:sp>
        <p:nvSpPr>
          <p:cNvPr id="8" name="Rectangle 7"/>
          <p:cNvSpPr/>
          <p:nvPr/>
        </p:nvSpPr>
        <p:spPr>
          <a:xfrm>
            <a:off x="5268229" y="1053062"/>
            <a:ext cx="3357528" cy="3790950"/>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788" tIns="91392" rIns="18276" bIns="18276" anchor="ctr" anchorCtr="0"/>
          <a:lstStyle/>
          <a:p>
            <a:pPr defTabSz="570265">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9" name="Rectangle 8"/>
          <p:cNvSpPr/>
          <p:nvPr/>
        </p:nvSpPr>
        <p:spPr>
          <a:xfrm>
            <a:off x="7704581" y="4304828"/>
            <a:ext cx="580273" cy="287236"/>
          </a:xfrm>
          <a:prstGeom prst="rect">
            <a:avLst/>
          </a:prstGeom>
        </p:spPr>
        <p:txBody>
          <a:bodyPr wrap="none" lIns="68553" tIns="34279" rIns="68553" bIns="34279" anchor="ctr">
            <a:spAutoFit/>
          </a:bodyPr>
          <a:lstStyle/>
          <a:p>
            <a:pPr algn="ctr" defTabSz="684298">
              <a:lnSpc>
                <a:spcPct val="150000"/>
              </a:lnSpc>
              <a:defRPr/>
            </a:pPr>
            <a:r>
              <a:rPr lang="en-US" sz="1000" b="1" kern="0" dirty="0">
                <a:solidFill>
                  <a:schemeClr val="bg1"/>
                </a:solidFill>
              </a:rPr>
              <a:t>Branch</a:t>
            </a:r>
          </a:p>
        </p:txBody>
      </p:sp>
      <p:cxnSp>
        <p:nvCxnSpPr>
          <p:cNvPr id="10" name="Straight Connector 9"/>
          <p:cNvCxnSpPr/>
          <p:nvPr/>
        </p:nvCxnSpPr>
        <p:spPr>
          <a:xfrm flipV="1">
            <a:off x="7484849" y="2646966"/>
            <a:ext cx="0" cy="5715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34718" y="2646966"/>
            <a:ext cx="0" cy="5715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29053" y="3550941"/>
            <a:ext cx="925749" cy="891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450230" y="3418491"/>
            <a:ext cx="63196" cy="1098456"/>
          </a:xfrm>
          <a:prstGeom prst="line">
            <a:avLst/>
          </a:prstGeom>
          <a:ln>
            <a:gradFill>
              <a:gsLst>
                <a:gs pos="51000">
                  <a:schemeClr val="bg1">
                    <a:lumMod val="65000"/>
                  </a:schemeClr>
                </a:gs>
                <a:gs pos="0">
                  <a:schemeClr val="bg2">
                    <a:lumMod val="6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868093" y="3040840"/>
            <a:ext cx="986770" cy="772047"/>
            <a:chOff x="10187586" y="4457611"/>
            <a:chExt cx="1485546" cy="1328778"/>
          </a:xfrm>
        </p:grpSpPr>
        <p:sp>
          <p:nvSpPr>
            <p:cNvPr id="15" name="Rectangle 14"/>
            <p:cNvSpPr/>
            <p:nvPr/>
          </p:nvSpPr>
          <p:spPr>
            <a:xfrm>
              <a:off x="10308621" y="5214259"/>
              <a:ext cx="1243474" cy="572130"/>
            </a:xfrm>
            <a:prstGeom prst="rect">
              <a:avLst/>
            </a:prstGeom>
            <a:gradFill>
              <a:gsLst>
                <a:gs pos="0">
                  <a:schemeClr val="accent3"/>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298"/>
              <a:endParaRPr lang="en-US" sz="900" dirty="0">
                <a:solidFill>
                  <a:srgbClr val="8E909E"/>
                </a:solidFill>
              </a:endParaRPr>
            </a:p>
          </p:txBody>
        </p:sp>
        <p:sp>
          <p:nvSpPr>
            <p:cNvPr id="16" name="Rectangle 15"/>
            <p:cNvSpPr/>
            <p:nvPr/>
          </p:nvSpPr>
          <p:spPr>
            <a:xfrm>
              <a:off x="10496749" y="5387597"/>
              <a:ext cx="867230" cy="367491"/>
            </a:xfrm>
            <a:prstGeom prst="rect">
              <a:avLst/>
            </a:prstGeom>
          </p:spPr>
          <p:txBody>
            <a:bodyPr wrap="none">
              <a:spAutoFit/>
            </a:bodyPr>
            <a:lstStyle/>
            <a:p>
              <a:pPr algn="ctr" defTabSz="684298">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17"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131090" y="3438118"/>
            <a:ext cx="825507" cy="414939"/>
            <a:chOff x="6945931" y="6099102"/>
            <a:chExt cx="1101012" cy="553251"/>
          </a:xfrm>
        </p:grpSpPr>
        <p:sp>
          <p:nvSpPr>
            <p:cNvPr id="19" name="Rectangle 18"/>
            <p:cNvSpPr/>
            <p:nvPr/>
          </p:nvSpPr>
          <p:spPr>
            <a:xfrm>
              <a:off x="6945931" y="6099102"/>
              <a:ext cx="1101012" cy="553251"/>
            </a:xfrm>
            <a:prstGeom prst="rect">
              <a:avLst/>
            </a:prstGeom>
            <a:gradFill>
              <a:gsLst>
                <a:gs pos="0">
                  <a:schemeClr val="accent2"/>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298">
                <a:defRPr/>
              </a:pPr>
              <a:endParaRPr lang="en-US" sz="900" kern="0" dirty="0">
                <a:solidFill>
                  <a:srgbClr val="8E909E"/>
                </a:solidFill>
              </a:endParaRPr>
            </a:p>
          </p:txBody>
        </p:sp>
        <p:sp>
          <p:nvSpPr>
            <p:cNvPr id="20" name="Rectangle 19"/>
            <p:cNvSpPr/>
            <p:nvPr/>
          </p:nvSpPr>
          <p:spPr>
            <a:xfrm>
              <a:off x="7163695" y="6284182"/>
              <a:ext cx="665484" cy="284693"/>
            </a:xfrm>
            <a:prstGeom prst="rect">
              <a:avLst/>
            </a:prstGeom>
          </p:spPr>
          <p:txBody>
            <a:bodyPr wrap="none">
              <a:spAutoFit/>
            </a:bodyPr>
            <a:lstStyle/>
            <a:p>
              <a:pPr algn="ctr" defTabSz="684298">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21"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647" b="17647"/>
          <a:stretch/>
        </p:blipFill>
        <p:spPr bwMode="auto">
          <a:xfrm>
            <a:off x="7013283" y="3040853"/>
            <a:ext cx="986771" cy="55849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932974" y="3316480"/>
            <a:ext cx="522154" cy="285078"/>
          </a:xfrm>
          <a:prstGeom prst="rect">
            <a:avLst/>
          </a:prstGeom>
        </p:spPr>
        <p:txBody>
          <a:bodyPr wrap="none" lIns="68553" tIns="34279" rIns="68553" bIns="34279">
            <a:spAutoFit/>
          </a:bodyPr>
          <a:lstStyle/>
          <a:p>
            <a:pPr algn="ctr" defTabSz="684298">
              <a:lnSpc>
                <a:spcPct val="85000"/>
              </a:lnSpc>
            </a:pPr>
            <a:r>
              <a:rPr lang="en-US" sz="800" dirty="0">
                <a:solidFill>
                  <a:schemeClr val="accent3">
                    <a:lumMod val="10000"/>
                  </a:schemeClr>
                </a:solidFill>
              </a:rPr>
              <a:t>DMVPN</a:t>
            </a:r>
          </a:p>
          <a:p>
            <a:pPr algn="ctr" defTabSz="684298">
              <a:lnSpc>
                <a:spcPct val="85000"/>
              </a:lnSpc>
            </a:pPr>
            <a:r>
              <a:rPr lang="en-US" sz="800" dirty="0">
                <a:solidFill>
                  <a:schemeClr val="accent3">
                    <a:lumMod val="10000"/>
                  </a:schemeClr>
                </a:solidFill>
              </a:rPr>
              <a:t>Purple</a:t>
            </a:r>
          </a:p>
        </p:txBody>
      </p:sp>
      <p:sp>
        <p:nvSpPr>
          <p:cNvPr id="23" name="Rectangle 22"/>
          <p:cNvSpPr/>
          <p:nvPr/>
        </p:nvSpPr>
        <p:spPr>
          <a:xfrm>
            <a:off x="7462412" y="3329489"/>
            <a:ext cx="508739" cy="278516"/>
          </a:xfrm>
          <a:prstGeom prst="rect">
            <a:avLst/>
          </a:prstGeom>
        </p:spPr>
        <p:txBody>
          <a:bodyPr wrap="none" lIns="68553" tIns="34279" rIns="68553" bIns="34279">
            <a:spAutoFit/>
          </a:bodyPr>
          <a:lstStyle/>
          <a:p>
            <a:pPr algn="ctr" defTabSz="684298">
              <a:lnSpc>
                <a:spcPct val="85000"/>
              </a:lnSpc>
            </a:pPr>
            <a:r>
              <a:rPr lang="en-US" sz="800" dirty="0">
                <a:solidFill>
                  <a:schemeClr val="accent3">
                    <a:lumMod val="10000"/>
                  </a:schemeClr>
                </a:solidFill>
              </a:rPr>
              <a:t>DMVPN</a:t>
            </a:r>
            <a:br>
              <a:rPr lang="en-US" sz="800" dirty="0">
                <a:solidFill>
                  <a:schemeClr val="accent3">
                    <a:lumMod val="10000"/>
                  </a:schemeClr>
                </a:solidFill>
              </a:rPr>
            </a:br>
            <a:r>
              <a:rPr lang="en-US" sz="800" dirty="0">
                <a:solidFill>
                  <a:schemeClr val="accent3">
                    <a:lumMod val="10000"/>
                  </a:schemeClr>
                </a:solidFill>
              </a:rPr>
              <a:t>B</a:t>
            </a:r>
            <a:r>
              <a:rPr lang="en-US" sz="800" dirty="0" smtClean="0">
                <a:solidFill>
                  <a:schemeClr val="accent3">
                    <a:lumMod val="10000"/>
                  </a:schemeClr>
                </a:solidFill>
              </a:rPr>
              <a:t>lue</a:t>
            </a:r>
            <a:endParaRPr lang="en-US" sz="800" dirty="0">
              <a:solidFill>
                <a:schemeClr val="accent3">
                  <a:lumMod val="10000"/>
                </a:schemeClr>
              </a:solidFill>
            </a:endParaRPr>
          </a:p>
        </p:txBody>
      </p:sp>
      <p:sp>
        <p:nvSpPr>
          <p:cNvPr id="24" name="Rectangle 23"/>
          <p:cNvSpPr/>
          <p:nvPr/>
        </p:nvSpPr>
        <p:spPr>
          <a:xfrm>
            <a:off x="5766687" y="1205851"/>
            <a:ext cx="2415979" cy="238889"/>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82245" tIns="41118" rIns="82245" bIns="41118"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HYBRID</a:t>
            </a:r>
          </a:p>
        </p:txBody>
      </p:sp>
      <p:sp>
        <p:nvSpPr>
          <p:cNvPr id="25" name="Rectangle 24"/>
          <p:cNvSpPr/>
          <p:nvPr/>
        </p:nvSpPr>
        <p:spPr>
          <a:xfrm>
            <a:off x="6555261" y="2117804"/>
            <a:ext cx="858231" cy="287236"/>
          </a:xfrm>
          <a:prstGeom prst="rect">
            <a:avLst/>
          </a:prstGeom>
        </p:spPr>
        <p:txBody>
          <a:bodyPr wrap="none" lIns="68553" tIns="34279" rIns="68553" bIns="34279" anchor="ctr">
            <a:spAutoFit/>
          </a:bodyPr>
          <a:lstStyle/>
          <a:p>
            <a:pPr algn="ctr" defTabSz="684298">
              <a:lnSpc>
                <a:spcPct val="150000"/>
              </a:lnSpc>
            </a:pPr>
            <a:r>
              <a:rPr lang="en-US" sz="1000" b="1" dirty="0">
                <a:solidFill>
                  <a:schemeClr val="bg1"/>
                </a:solidFill>
              </a:rPr>
              <a:t>Data Center</a:t>
            </a:r>
          </a:p>
        </p:txBody>
      </p:sp>
      <p:grpSp>
        <p:nvGrpSpPr>
          <p:cNvPr id="26" name="Group 25"/>
          <p:cNvGrpSpPr/>
          <p:nvPr/>
        </p:nvGrpSpPr>
        <p:grpSpPr>
          <a:xfrm>
            <a:off x="6460724" y="1475305"/>
            <a:ext cx="1047414" cy="701709"/>
            <a:chOff x="11449581" y="2860154"/>
            <a:chExt cx="2092889" cy="1402119"/>
          </a:xfrm>
        </p:grpSpPr>
        <p:pic>
          <p:nvPicPr>
            <p:cNvPr id="27"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descr="\\MV-FS\Projects\Cisco\03_Assets\Icons\Kubrick Icons\Kubrick png icons\start_1135_256.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Freeform 28"/>
          <p:cNvSpPr/>
          <p:nvPr/>
        </p:nvSpPr>
        <p:spPr>
          <a:xfrm rot="16200000">
            <a:off x="5929319" y="2913308"/>
            <a:ext cx="2002272" cy="1055248"/>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9" rIns="68553" bIns="34279" rtlCol="0" anchor="ctr"/>
          <a:lstStyle/>
          <a:p>
            <a:pPr algn="ctr" defTabSz="684298"/>
            <a:endParaRPr lang="en-US">
              <a:solidFill>
                <a:srgbClr val="FFFFFF"/>
              </a:solidFill>
            </a:endParaRPr>
          </a:p>
        </p:txBody>
      </p:sp>
      <p:sp>
        <p:nvSpPr>
          <p:cNvPr id="30" name="Freeform 29"/>
          <p:cNvSpPr/>
          <p:nvPr/>
        </p:nvSpPr>
        <p:spPr>
          <a:xfrm rot="16200000" flipV="1">
            <a:off x="6467655" y="3461148"/>
            <a:ext cx="2015151" cy="34298"/>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9" rIns="68553" bIns="34279" rtlCol="0" anchor="ctr"/>
          <a:lstStyle/>
          <a:p>
            <a:pPr algn="ctr" defTabSz="684298"/>
            <a:endParaRPr lang="en-US">
              <a:solidFill>
                <a:srgbClr val="FFFFFF"/>
              </a:solidFill>
            </a:endParaRPr>
          </a:p>
        </p:txBody>
      </p:sp>
      <p:sp>
        <p:nvSpPr>
          <p:cNvPr id="31" name="Rectangle 30"/>
          <p:cNvSpPr/>
          <p:nvPr/>
        </p:nvSpPr>
        <p:spPr>
          <a:xfrm>
            <a:off x="5889630" y="2790797"/>
            <a:ext cx="459046" cy="203880"/>
          </a:xfrm>
          <a:prstGeom prst="rect">
            <a:avLst/>
          </a:prstGeom>
        </p:spPr>
        <p:txBody>
          <a:bodyPr wrap="none" lIns="68553" tIns="34279" rIns="68553" bIns="34279">
            <a:spAutoFit/>
          </a:bodyPr>
          <a:lstStyle/>
          <a:p>
            <a:pPr algn="ctr" defTabSz="684298">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32" name="Rectangle 31"/>
          <p:cNvSpPr/>
          <p:nvPr/>
        </p:nvSpPr>
        <p:spPr>
          <a:xfrm>
            <a:off x="7583883" y="2765929"/>
            <a:ext cx="433397" cy="203880"/>
          </a:xfrm>
          <a:prstGeom prst="rect">
            <a:avLst/>
          </a:prstGeom>
        </p:spPr>
        <p:txBody>
          <a:bodyPr wrap="none" lIns="68553" tIns="34279" rIns="68553" bIns="34279">
            <a:spAutoFit/>
          </a:bodyPr>
          <a:lstStyle/>
          <a:p>
            <a:pPr algn="ctr" defTabSz="684298">
              <a:lnSpc>
                <a:spcPct val="85000"/>
              </a:lnSpc>
            </a:pPr>
            <a:r>
              <a:rPr lang="en-US" sz="1000" dirty="0">
                <a:solidFill>
                  <a:srgbClr val="FFFFFF"/>
                </a:solidFill>
                <a:effectLst>
                  <a:outerShdw blurRad="38100" dist="12700" algn="ctr" rotWithShape="0">
                    <a:prstClr val="black">
                      <a:alpha val="40000"/>
                    </a:prstClr>
                  </a:outerShdw>
                </a:effectLst>
              </a:rPr>
              <a:t>SP V</a:t>
            </a:r>
          </a:p>
        </p:txBody>
      </p:sp>
      <p:cxnSp>
        <p:nvCxnSpPr>
          <p:cNvPr id="33" name="Straight Connector 32"/>
          <p:cNvCxnSpPr/>
          <p:nvPr/>
        </p:nvCxnSpPr>
        <p:spPr>
          <a:xfrm flipH="1">
            <a:off x="6320520" y="3576928"/>
            <a:ext cx="1102567" cy="8638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20529" y="3511375"/>
            <a:ext cx="40963" cy="929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34"/>
          <p:cNvSpPr/>
          <p:nvPr/>
        </p:nvSpPr>
        <p:spPr>
          <a:xfrm rot="16200000" flipV="1">
            <a:off x="5467296" y="3523149"/>
            <a:ext cx="1851660" cy="63302"/>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9" rIns="68553" bIns="34279" rtlCol="0" anchor="ctr"/>
          <a:lstStyle/>
          <a:p>
            <a:pPr algn="ctr" defTabSz="684298"/>
            <a:endParaRPr lang="en-US">
              <a:solidFill>
                <a:srgbClr val="FFFFFF"/>
              </a:solidFill>
            </a:endParaRPr>
          </a:p>
        </p:txBody>
      </p:sp>
      <p:sp>
        <p:nvSpPr>
          <p:cNvPr id="36" name="Freeform 35"/>
          <p:cNvSpPr/>
          <p:nvPr/>
        </p:nvSpPr>
        <p:spPr>
          <a:xfrm rot="16200000" flipV="1">
            <a:off x="5841919" y="2814377"/>
            <a:ext cx="2143532" cy="1199485"/>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9" rIns="68553" bIns="34279" rtlCol="0" anchor="ctr"/>
          <a:lstStyle/>
          <a:p>
            <a:pPr algn="ctr" defTabSz="684298"/>
            <a:endParaRPr lang="en-US">
              <a:solidFill>
                <a:srgbClr val="FFFFFF"/>
              </a:solidFill>
            </a:endParaRPr>
          </a:p>
        </p:txBody>
      </p:sp>
      <p:pic>
        <p:nvPicPr>
          <p:cNvPr id="37" name="Picture 3" descr="C:\Documents and Settings\rteligic\Desktop\Desktop_26Apr\polygon-icon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42062" y="2337089"/>
            <a:ext cx="401915" cy="459502"/>
          </a:xfrm>
          <a:prstGeom prst="rect">
            <a:avLst/>
          </a:prstGeom>
          <a:noFill/>
        </p:spPr>
      </p:pic>
      <p:pic>
        <p:nvPicPr>
          <p:cNvPr id="38" name="Picture 3" descr="C:\Documents and Settings\rteligic\Desktop\Desktop_26Apr\polygon-icon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95512" y="2317481"/>
            <a:ext cx="401915" cy="459502"/>
          </a:xfrm>
          <a:prstGeom prst="rect">
            <a:avLst/>
          </a:prstGeom>
          <a:noFill/>
        </p:spPr>
      </p:pic>
      <p:pic>
        <p:nvPicPr>
          <p:cNvPr id="39" name="Picture 3" descr="C:\srtg_current\templates\Kubrick Device Icons\Device_asa5500_3075_default_25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6580" y="2758107"/>
            <a:ext cx="208526" cy="208418"/>
          </a:xfrm>
          <a:prstGeom prst="rect">
            <a:avLst/>
          </a:prstGeom>
          <a:noFill/>
          <a:effectLst>
            <a:outerShdw blurRad="50800" dist="38100" dir="2700000" algn="tl" rotWithShape="0">
              <a:prstClr val="black">
                <a:alpha val="40000"/>
              </a:prstClr>
            </a:outerShdw>
          </a:effectLst>
        </p:spPr>
      </p:pic>
      <p:pic>
        <p:nvPicPr>
          <p:cNvPr id="40" name="Picture 3" descr="C:\srtg_current\templates\Kubrick Device Icons\Device_asa5500_3075_default_25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20515" y="2758107"/>
            <a:ext cx="208526" cy="208418"/>
          </a:xfrm>
          <a:prstGeom prst="rect">
            <a:avLst/>
          </a:prstGeom>
          <a:noFill/>
          <a:effectLst>
            <a:outerShdw blurRad="50800" dist="38100" dir="2700000" algn="tl" rotWithShape="0">
              <a:prstClr val="black">
                <a:alpha val="40000"/>
              </a:prstClr>
            </a:outerShdw>
          </a:effectLst>
        </p:spPr>
      </p:pic>
      <p:sp>
        <p:nvSpPr>
          <p:cNvPr id="41" name="Freeform 40"/>
          <p:cNvSpPr/>
          <p:nvPr/>
        </p:nvSpPr>
        <p:spPr>
          <a:xfrm>
            <a:off x="6361478" y="3655913"/>
            <a:ext cx="1061604" cy="829960"/>
          </a:xfrm>
          <a:custGeom>
            <a:avLst/>
            <a:gdLst>
              <a:gd name="connsiteX0" fmla="*/ 1910993 w 1910993"/>
              <a:gd name="connsiteY0" fmla="*/ 1407609 h 1448706"/>
              <a:gd name="connsiteX1" fmla="*/ 770561 w 1910993"/>
              <a:gd name="connsiteY1" fmla="*/ 49 h 1448706"/>
              <a:gd name="connsiteX2" fmla="*/ 0 w 1910993"/>
              <a:gd name="connsiteY2" fmla="*/ 1448706 h 1448706"/>
            </a:gdLst>
            <a:ahLst/>
            <a:cxnLst>
              <a:cxn ang="0">
                <a:pos x="connsiteX0" y="connsiteY0"/>
              </a:cxn>
              <a:cxn ang="0">
                <a:pos x="connsiteX1" y="connsiteY1"/>
              </a:cxn>
              <a:cxn ang="0">
                <a:pos x="connsiteX2" y="connsiteY2"/>
              </a:cxn>
            </a:cxnLst>
            <a:rect l="l" t="t" r="r" b="b"/>
            <a:pathLst>
              <a:path w="1910993" h="1448706">
                <a:moveTo>
                  <a:pt x="1910993" y="1407609"/>
                </a:moveTo>
                <a:cubicBezTo>
                  <a:pt x="1500026" y="700404"/>
                  <a:pt x="1089060" y="-6800"/>
                  <a:pt x="770561" y="49"/>
                </a:cubicBezTo>
                <a:cubicBezTo>
                  <a:pt x="452062" y="6898"/>
                  <a:pt x="226031" y="727802"/>
                  <a:pt x="0" y="1448706"/>
                </a:cubicBezTo>
              </a:path>
            </a:pathLst>
          </a:custGeom>
          <a:noFill/>
          <a:ln w="28575">
            <a:solidFill>
              <a:schemeClr val="accent2"/>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3" tIns="34279" rIns="68553" bIns="34279" rtlCol="0" anchor="ctr"/>
          <a:lstStyle/>
          <a:p>
            <a:pPr algn="ctr"/>
            <a:endParaRPr lang="en-US"/>
          </a:p>
        </p:txBody>
      </p:sp>
      <p:pic>
        <p:nvPicPr>
          <p:cNvPr id="42" name="icon firewall and VPN" descr="\\MV-FS\Projects\Cisco\03_Assets\Icons\Kubrick Icons\Device Icons\Device_router_with_firewall_3081_default_256.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8097"/>
          <a:stretch/>
        </p:blipFill>
        <p:spPr bwMode="auto">
          <a:xfrm>
            <a:off x="6123324" y="4270663"/>
            <a:ext cx="520711" cy="426365"/>
          </a:xfrm>
          <a:prstGeom prst="rect">
            <a:avLst/>
          </a:prstGeom>
          <a:noFill/>
          <a:extLst>
            <a:ext uri="{909E8E84-426E-40DD-AFC4-6F175D3DCCD1}">
              <a14:hiddenFill xmlns:a14="http://schemas.microsoft.com/office/drawing/2010/main">
                <a:solidFill>
                  <a:srgbClr val="FFFFFF"/>
                </a:solidFill>
              </a14:hiddenFill>
            </a:ext>
          </a:extLst>
        </p:spPr>
      </p:pic>
      <p:pic>
        <p:nvPicPr>
          <p:cNvPr id="43" name="icon firewall and VPN" descr="\\MV-FS\Projects\Cisco\03_Assets\Icons\Kubrick Icons\Device Icons\Device_router_with_firewall_3081_default_256.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8097"/>
          <a:stretch/>
        </p:blipFill>
        <p:spPr bwMode="auto">
          <a:xfrm>
            <a:off x="7207963" y="4265872"/>
            <a:ext cx="520711" cy="42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1132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238789"/>
            <a:ext cx="8345488" cy="731837"/>
          </a:xfrm>
        </p:spPr>
        <p:txBody>
          <a:bodyPr/>
          <a:lstStyle/>
          <a:p>
            <a:r>
              <a:rPr lang="en-US" dirty="0" smtClean="0"/>
              <a:t>Hybrid WAN Designs</a:t>
            </a:r>
            <a:endParaRPr lang="en-US" dirty="0"/>
          </a:p>
        </p:txBody>
      </p:sp>
      <p:grpSp>
        <p:nvGrpSpPr>
          <p:cNvPr id="3" name="Group 2"/>
          <p:cNvGrpSpPr/>
          <p:nvPr/>
        </p:nvGrpSpPr>
        <p:grpSpPr>
          <a:xfrm flipH="1">
            <a:off x="6990591" y="1395067"/>
            <a:ext cx="1983809" cy="3036560"/>
            <a:chOff x="231441" y="2267133"/>
            <a:chExt cx="3470763" cy="4858496"/>
          </a:xfrm>
        </p:grpSpPr>
        <p:sp>
          <p:nvSpPr>
            <p:cNvPr id="4" name="Rectangle 3"/>
            <p:cNvSpPr/>
            <p:nvPr/>
          </p:nvSpPr>
          <p:spPr>
            <a:xfrm rot="5400000" flipV="1">
              <a:off x="1344073" y="1154501"/>
              <a:ext cx="1245500" cy="3470763"/>
            </a:xfrm>
            <a:prstGeom prst="rect">
              <a:avLst/>
            </a:prstGeom>
            <a:solidFill>
              <a:srgbClr val="84D1EC"/>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5" name="Rectangle 4"/>
            <p:cNvSpPr/>
            <p:nvPr/>
          </p:nvSpPr>
          <p:spPr>
            <a:xfrm rot="5400000" flipV="1">
              <a:off x="1344073" y="2503798"/>
              <a:ext cx="1245500" cy="3470763"/>
            </a:xfrm>
            <a:prstGeom prst="rect">
              <a:avLst/>
            </a:prstGeom>
            <a:solidFill>
              <a:srgbClr val="84D1EC"/>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6" name="Rectangle 5"/>
            <p:cNvSpPr/>
            <p:nvPr/>
          </p:nvSpPr>
          <p:spPr>
            <a:xfrm rot="5400000" flipV="1">
              <a:off x="886873" y="4310297"/>
              <a:ext cx="2159900" cy="3470763"/>
            </a:xfrm>
            <a:prstGeom prst="rect">
              <a:avLst/>
            </a:prstGeom>
            <a:solidFill>
              <a:srgbClr val="84D1EC"/>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grpSp>
        <p:nvGrpSpPr>
          <p:cNvPr id="7" name="Group 6"/>
          <p:cNvGrpSpPr/>
          <p:nvPr/>
        </p:nvGrpSpPr>
        <p:grpSpPr>
          <a:xfrm>
            <a:off x="144653" y="1395067"/>
            <a:ext cx="1997601" cy="3036560"/>
            <a:chOff x="231442" y="2267134"/>
            <a:chExt cx="3470764" cy="4858495"/>
          </a:xfrm>
        </p:grpSpPr>
        <p:sp>
          <p:nvSpPr>
            <p:cNvPr id="8" name="Rectangle 7"/>
            <p:cNvSpPr/>
            <p:nvPr/>
          </p:nvSpPr>
          <p:spPr>
            <a:xfrm rot="5400000" flipV="1">
              <a:off x="1344074" y="1154502"/>
              <a:ext cx="1245500" cy="3470763"/>
            </a:xfrm>
            <a:prstGeom prst="rect">
              <a:avLst/>
            </a:prstGeom>
            <a:solidFill>
              <a:schemeClr val="accent5">
                <a:lumMod val="60000"/>
                <a:lumOff val="40000"/>
              </a:schemeClr>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9" name="Rectangle 8"/>
            <p:cNvSpPr/>
            <p:nvPr/>
          </p:nvSpPr>
          <p:spPr>
            <a:xfrm rot="5400000" flipV="1">
              <a:off x="1344074" y="2503800"/>
              <a:ext cx="1245500" cy="3470763"/>
            </a:xfrm>
            <a:prstGeom prst="rect">
              <a:avLst/>
            </a:prstGeom>
            <a:solidFill>
              <a:srgbClr val="84D1EC"/>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0" name="Rectangle 9"/>
            <p:cNvSpPr/>
            <p:nvPr/>
          </p:nvSpPr>
          <p:spPr>
            <a:xfrm rot="5400000" flipV="1">
              <a:off x="886875" y="4310297"/>
              <a:ext cx="2159900" cy="3470763"/>
            </a:xfrm>
            <a:prstGeom prst="rect">
              <a:avLst/>
            </a:prstGeom>
            <a:solidFill>
              <a:srgbClr val="84D1EC"/>
            </a:soli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132">
                <a:lnSpc>
                  <a:spcPct val="95000"/>
                </a:lnSpc>
                <a:spcBef>
                  <a:spcPts val="150"/>
                </a:spcBef>
              </a:pPr>
              <a:endParaRPr lang="en-US" sz="1700"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grpSp>
        <p:nvGrpSpPr>
          <p:cNvPr id="11" name="Group 10"/>
          <p:cNvGrpSpPr/>
          <p:nvPr/>
        </p:nvGrpSpPr>
        <p:grpSpPr>
          <a:xfrm>
            <a:off x="2142266" y="963010"/>
            <a:ext cx="4843937" cy="4136234"/>
            <a:chOff x="2824926" y="1611625"/>
            <a:chExt cx="9215445" cy="908769"/>
          </a:xfrm>
        </p:grpSpPr>
        <p:sp>
          <p:nvSpPr>
            <p:cNvPr id="12" name="Rectangle 11"/>
            <p:cNvSpPr/>
            <p:nvPr/>
          </p:nvSpPr>
          <p:spPr>
            <a:xfrm>
              <a:off x="7497172" y="1611625"/>
              <a:ext cx="4543199" cy="908764"/>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880" tIns="91440" rIns="18288" bIns="18288"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3" name="Rectangle 12"/>
            <p:cNvSpPr/>
            <p:nvPr/>
          </p:nvSpPr>
          <p:spPr>
            <a:xfrm>
              <a:off x="2824926" y="1611630"/>
              <a:ext cx="4543198" cy="908764"/>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880" tIns="91440" rIns="18288" bIns="18288"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grpSp>
        <p:nvGrpSpPr>
          <p:cNvPr id="14" name="Group 13"/>
          <p:cNvGrpSpPr/>
          <p:nvPr/>
        </p:nvGrpSpPr>
        <p:grpSpPr>
          <a:xfrm>
            <a:off x="5266454" y="2487946"/>
            <a:ext cx="1085850" cy="2014538"/>
            <a:chOff x="4469131" y="3966210"/>
            <a:chExt cx="1737360" cy="3223261"/>
          </a:xfrm>
        </p:grpSpPr>
        <p:cxnSp>
          <p:nvCxnSpPr>
            <p:cNvPr id="15" name="Straight Connector 14"/>
            <p:cNvCxnSpPr/>
            <p:nvPr/>
          </p:nvCxnSpPr>
          <p:spPr>
            <a:xfrm flipV="1">
              <a:off x="616077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48056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69131" y="5200651"/>
              <a:ext cx="1737360" cy="1988820"/>
              <a:chOff x="4423410" y="5200650"/>
              <a:chExt cx="1779649" cy="2469619"/>
            </a:xfrm>
          </p:grpSpPr>
          <p:cxnSp>
            <p:nvCxnSpPr>
              <p:cNvPr id="18" name="Straight Connector 17"/>
              <p:cNvCxnSpPr/>
              <p:nvPr/>
            </p:nvCxnSpPr>
            <p:spPr>
              <a:xfrm>
                <a:off x="442341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1495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p:cNvGrpSpPr/>
          <p:nvPr/>
        </p:nvGrpSpPr>
        <p:grpSpPr>
          <a:xfrm>
            <a:off x="2828055" y="2456989"/>
            <a:ext cx="1085850" cy="2014538"/>
            <a:chOff x="4469131" y="3966210"/>
            <a:chExt cx="1737360" cy="3223261"/>
          </a:xfrm>
        </p:grpSpPr>
        <p:cxnSp>
          <p:nvCxnSpPr>
            <p:cNvPr id="21" name="Straight Connector 20"/>
            <p:cNvCxnSpPr/>
            <p:nvPr/>
          </p:nvCxnSpPr>
          <p:spPr>
            <a:xfrm flipV="1">
              <a:off x="616077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48056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469131" y="5200651"/>
              <a:ext cx="1737360" cy="1988820"/>
              <a:chOff x="4423410" y="5200650"/>
              <a:chExt cx="1779649" cy="2469619"/>
            </a:xfrm>
          </p:grpSpPr>
          <p:cxnSp>
            <p:nvCxnSpPr>
              <p:cNvPr id="24" name="Straight Connector 23"/>
              <p:cNvCxnSpPr/>
              <p:nvPr/>
            </p:nvCxnSpPr>
            <p:spPr>
              <a:xfrm>
                <a:off x="442341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31495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p:cNvGrpSpPr/>
          <p:nvPr/>
        </p:nvGrpSpPr>
        <p:grpSpPr>
          <a:xfrm>
            <a:off x="2268570" y="2850863"/>
            <a:ext cx="986770" cy="772047"/>
            <a:chOff x="10187586" y="4457611"/>
            <a:chExt cx="1485546" cy="1328778"/>
          </a:xfrm>
        </p:grpSpPr>
        <p:sp>
          <p:nvSpPr>
            <p:cNvPr id="27" name="Rectangle 26"/>
            <p:cNvSpPr/>
            <p:nvPr/>
          </p:nvSpPr>
          <p:spPr>
            <a:xfrm>
              <a:off x="10308621" y="5214259"/>
              <a:ext cx="1243474" cy="572130"/>
            </a:xfrm>
            <a:prstGeom prst="rect">
              <a:avLst/>
            </a:prstGeom>
            <a:gradFill>
              <a:gsLst>
                <a:gs pos="0">
                  <a:schemeClr val="accent2"/>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28" name="Rectangle 27"/>
            <p:cNvSpPr/>
            <p:nvPr/>
          </p:nvSpPr>
          <p:spPr>
            <a:xfrm>
              <a:off x="10496749" y="5387597"/>
              <a:ext cx="867230"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29"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3531559" y="3248141"/>
            <a:ext cx="825506" cy="414939"/>
            <a:chOff x="6945931" y="6099102"/>
            <a:chExt cx="1101012" cy="553251"/>
          </a:xfrm>
        </p:grpSpPr>
        <p:sp>
          <p:nvSpPr>
            <p:cNvPr id="31" name="Rectangle 30"/>
            <p:cNvSpPr/>
            <p:nvPr/>
          </p:nvSpPr>
          <p:spPr>
            <a:xfrm>
              <a:off x="6945931" y="6099102"/>
              <a:ext cx="1101012" cy="553251"/>
            </a:xfrm>
            <a:prstGeom prst="rect">
              <a:avLst/>
            </a:prstGeom>
            <a:gradFill>
              <a:gsLst>
                <a:gs pos="0">
                  <a:schemeClr val="tx2"/>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endParaRPr lang="en-US" sz="900" kern="0" dirty="0">
                <a:solidFill>
                  <a:srgbClr val="8E909E"/>
                </a:solidFill>
              </a:endParaRPr>
            </a:p>
          </p:txBody>
        </p:sp>
        <p:sp>
          <p:nvSpPr>
            <p:cNvPr id="32" name="Rectangle 31"/>
            <p:cNvSpPr/>
            <p:nvPr/>
          </p:nvSpPr>
          <p:spPr>
            <a:xfrm>
              <a:off x="7163694" y="6284182"/>
              <a:ext cx="665485"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33"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647" b="17647"/>
          <a:stretch/>
        </p:blipFill>
        <p:spPr bwMode="auto">
          <a:xfrm>
            <a:off x="3413762" y="2850874"/>
            <a:ext cx="986771" cy="55849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569954" y="4304682"/>
            <a:ext cx="481027" cy="253885"/>
          </a:xfrm>
          <a:prstGeom prst="rect">
            <a:avLst/>
          </a:prstGeom>
        </p:spPr>
        <p:txBody>
          <a:bodyPr wrap="none" lIns="57110" tIns="28560" rIns="57110" bIns="28560" anchor="ctr">
            <a:spAutoFit/>
          </a:bodyPr>
          <a:lstStyle/>
          <a:p>
            <a:pPr algn="ctr" defTabSz="684327">
              <a:lnSpc>
                <a:spcPct val="150000"/>
              </a:lnSpc>
            </a:pPr>
            <a:r>
              <a:rPr lang="en-US" sz="900" dirty="0">
                <a:solidFill>
                  <a:schemeClr val="bg1"/>
                </a:solidFill>
              </a:rPr>
              <a:t>Branch</a:t>
            </a:r>
          </a:p>
        </p:txBody>
      </p:sp>
      <p:sp>
        <p:nvSpPr>
          <p:cNvPr id="35" name="Rectangle 34"/>
          <p:cNvSpPr/>
          <p:nvPr/>
        </p:nvSpPr>
        <p:spPr>
          <a:xfrm>
            <a:off x="2333027" y="3203736"/>
            <a:ext cx="499033" cy="165605"/>
          </a:xfrm>
          <a:prstGeom prst="rect">
            <a:avLst/>
          </a:prstGeom>
        </p:spPr>
        <p:txBody>
          <a:bodyPr wrap="none" lIns="57110" tIns="28560" rIns="57110" bIns="28560">
            <a:spAutoFit/>
          </a:bodyPr>
          <a:lstStyle/>
          <a:p>
            <a:pPr algn="ctr" defTabSz="684327">
              <a:lnSpc>
                <a:spcPct val="85000"/>
              </a:lnSpc>
            </a:pPr>
            <a:r>
              <a:rPr lang="en-US" sz="800" dirty="0">
                <a:solidFill>
                  <a:schemeClr val="accent3">
                    <a:lumMod val="10000"/>
                  </a:schemeClr>
                </a:solidFill>
              </a:rPr>
              <a:t>DMVPN</a:t>
            </a:r>
          </a:p>
        </p:txBody>
      </p:sp>
      <p:sp>
        <p:nvSpPr>
          <p:cNvPr id="36" name="Rectangle 35"/>
          <p:cNvSpPr/>
          <p:nvPr/>
        </p:nvSpPr>
        <p:spPr>
          <a:xfrm>
            <a:off x="3841284" y="3203736"/>
            <a:ext cx="551946" cy="165605"/>
          </a:xfrm>
          <a:prstGeom prst="rect">
            <a:avLst/>
          </a:prstGeom>
        </p:spPr>
        <p:txBody>
          <a:bodyPr wrap="none" lIns="57110" tIns="28560" rIns="57110" bIns="28560">
            <a:spAutoFit/>
          </a:bodyPr>
          <a:lstStyle/>
          <a:p>
            <a:pPr algn="ctr" defTabSz="684327">
              <a:lnSpc>
                <a:spcPct val="85000"/>
              </a:lnSpc>
            </a:pPr>
            <a:r>
              <a:rPr lang="en-US" sz="800" dirty="0">
                <a:solidFill>
                  <a:schemeClr val="accent3">
                    <a:lumMod val="10000"/>
                  </a:schemeClr>
                </a:solidFill>
              </a:rPr>
              <a:t>GETVPN</a:t>
            </a:r>
          </a:p>
        </p:txBody>
      </p:sp>
      <p:grpSp>
        <p:nvGrpSpPr>
          <p:cNvPr id="37" name="Group 36"/>
          <p:cNvGrpSpPr/>
          <p:nvPr/>
        </p:nvGrpSpPr>
        <p:grpSpPr>
          <a:xfrm>
            <a:off x="4712546" y="2850863"/>
            <a:ext cx="986770" cy="772047"/>
            <a:chOff x="10187586" y="4457611"/>
            <a:chExt cx="1485546" cy="1328778"/>
          </a:xfrm>
        </p:grpSpPr>
        <p:sp>
          <p:nvSpPr>
            <p:cNvPr id="38" name="Rectangle 37"/>
            <p:cNvSpPr/>
            <p:nvPr/>
          </p:nvSpPr>
          <p:spPr>
            <a:xfrm>
              <a:off x="10308621" y="5214259"/>
              <a:ext cx="1243474" cy="572130"/>
            </a:xfrm>
            <a:prstGeom prst="rect">
              <a:avLst/>
            </a:prstGeom>
            <a:gradFill>
              <a:gsLst>
                <a:gs pos="0">
                  <a:schemeClr val="accent2"/>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39" name="Rectangle 38"/>
            <p:cNvSpPr/>
            <p:nvPr/>
          </p:nvSpPr>
          <p:spPr>
            <a:xfrm>
              <a:off x="10496749" y="5387599"/>
              <a:ext cx="867230"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40"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rot="5400000">
            <a:off x="5945011" y="2763589"/>
            <a:ext cx="812216" cy="986771"/>
            <a:chOff x="9028245" y="2327203"/>
            <a:chExt cx="1082953" cy="1315351"/>
          </a:xfrm>
        </p:grpSpPr>
        <p:grpSp>
          <p:nvGrpSpPr>
            <p:cNvPr id="42" name="Group 41"/>
            <p:cNvGrpSpPr/>
            <p:nvPr/>
          </p:nvGrpSpPr>
          <p:grpSpPr>
            <a:xfrm rot="16200000">
              <a:off x="9284379" y="2658713"/>
              <a:ext cx="1100388" cy="553251"/>
              <a:chOff x="6945931" y="6099102"/>
              <a:chExt cx="1101012" cy="553251"/>
            </a:xfrm>
          </p:grpSpPr>
          <p:sp>
            <p:nvSpPr>
              <p:cNvPr id="44" name="Rectangle 43"/>
              <p:cNvSpPr/>
              <p:nvPr/>
            </p:nvSpPr>
            <p:spPr>
              <a:xfrm>
                <a:off x="6945931" y="6099102"/>
                <a:ext cx="1101012" cy="553251"/>
              </a:xfrm>
              <a:prstGeom prst="rect">
                <a:avLst/>
              </a:prstGeom>
              <a:gradFill>
                <a:gsLst>
                  <a:gs pos="0">
                    <a:schemeClr val="tx2"/>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endParaRPr lang="en-US" sz="900" kern="0" dirty="0">
                  <a:solidFill>
                    <a:srgbClr val="8E909E"/>
                  </a:solidFill>
                </a:endParaRPr>
              </a:p>
            </p:txBody>
          </p:sp>
          <p:sp>
            <p:nvSpPr>
              <p:cNvPr id="45" name="Rectangle 44"/>
              <p:cNvSpPr/>
              <p:nvPr/>
            </p:nvSpPr>
            <p:spPr>
              <a:xfrm>
                <a:off x="7163695" y="6284182"/>
                <a:ext cx="665484"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43"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647" b="17647"/>
            <a:stretch/>
          </p:blipFill>
          <p:spPr bwMode="auto">
            <a:xfrm rot="16200000">
              <a:off x="8742896" y="2612552"/>
              <a:ext cx="1315351" cy="744654"/>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Rectangle 45"/>
          <p:cNvSpPr/>
          <p:nvPr/>
        </p:nvSpPr>
        <p:spPr>
          <a:xfrm>
            <a:off x="6055157" y="4329870"/>
            <a:ext cx="481027" cy="253885"/>
          </a:xfrm>
          <a:prstGeom prst="rect">
            <a:avLst/>
          </a:prstGeom>
        </p:spPr>
        <p:txBody>
          <a:bodyPr wrap="none" lIns="57110" tIns="28560" rIns="57110" bIns="28560" anchor="ctr">
            <a:spAutoFit/>
          </a:bodyPr>
          <a:lstStyle/>
          <a:p>
            <a:pPr algn="ctr" defTabSz="684327">
              <a:lnSpc>
                <a:spcPct val="150000"/>
              </a:lnSpc>
            </a:pPr>
            <a:r>
              <a:rPr lang="en-US" sz="900" dirty="0">
                <a:solidFill>
                  <a:schemeClr val="bg1"/>
                </a:solidFill>
              </a:rPr>
              <a:t>Branch</a:t>
            </a:r>
          </a:p>
        </p:txBody>
      </p:sp>
      <p:sp>
        <p:nvSpPr>
          <p:cNvPr id="47" name="Rectangle 46"/>
          <p:cNvSpPr/>
          <p:nvPr/>
        </p:nvSpPr>
        <p:spPr>
          <a:xfrm>
            <a:off x="4827005" y="3203736"/>
            <a:ext cx="499033" cy="165605"/>
          </a:xfrm>
          <a:prstGeom prst="rect">
            <a:avLst/>
          </a:prstGeom>
        </p:spPr>
        <p:txBody>
          <a:bodyPr wrap="none" lIns="57110" tIns="28560" rIns="57110" bIns="28560">
            <a:spAutoFit/>
          </a:bodyPr>
          <a:lstStyle/>
          <a:p>
            <a:pPr algn="ctr" defTabSz="684327">
              <a:lnSpc>
                <a:spcPct val="85000"/>
              </a:lnSpc>
            </a:pPr>
            <a:r>
              <a:rPr lang="en-US" sz="800" dirty="0">
                <a:solidFill>
                  <a:schemeClr val="accent3">
                    <a:lumMod val="10000"/>
                  </a:schemeClr>
                </a:solidFill>
              </a:rPr>
              <a:t>DMVPN</a:t>
            </a:r>
          </a:p>
        </p:txBody>
      </p:sp>
      <p:sp>
        <p:nvSpPr>
          <p:cNvPr id="48" name="Rectangle 47"/>
          <p:cNvSpPr/>
          <p:nvPr/>
        </p:nvSpPr>
        <p:spPr>
          <a:xfrm>
            <a:off x="6311719" y="3203736"/>
            <a:ext cx="499033" cy="165605"/>
          </a:xfrm>
          <a:prstGeom prst="rect">
            <a:avLst/>
          </a:prstGeom>
        </p:spPr>
        <p:txBody>
          <a:bodyPr wrap="none" lIns="57110" tIns="28560" rIns="57110" bIns="28560">
            <a:spAutoFit/>
          </a:bodyPr>
          <a:lstStyle/>
          <a:p>
            <a:pPr algn="ctr" defTabSz="684327">
              <a:lnSpc>
                <a:spcPct val="85000"/>
              </a:lnSpc>
            </a:pPr>
            <a:r>
              <a:rPr lang="en-US" sz="800" dirty="0">
                <a:solidFill>
                  <a:schemeClr val="accent3">
                    <a:lumMod val="10000"/>
                  </a:schemeClr>
                </a:solidFill>
              </a:rPr>
              <a:t>DMVPN</a:t>
            </a:r>
          </a:p>
        </p:txBody>
      </p:sp>
      <p:grpSp>
        <p:nvGrpSpPr>
          <p:cNvPr id="49" name="Group 48"/>
          <p:cNvGrpSpPr/>
          <p:nvPr/>
        </p:nvGrpSpPr>
        <p:grpSpPr>
          <a:xfrm>
            <a:off x="172661" y="1525441"/>
            <a:ext cx="1988232" cy="2789061"/>
            <a:chOff x="449164" y="2458140"/>
            <a:chExt cx="2650288" cy="3718746"/>
          </a:xfrm>
        </p:grpSpPr>
        <p:sp>
          <p:nvSpPr>
            <p:cNvPr id="50" name="TextBox 49"/>
            <p:cNvSpPr txBox="1"/>
            <p:nvPr/>
          </p:nvSpPr>
          <p:spPr>
            <a:xfrm>
              <a:off x="449164" y="3530371"/>
              <a:ext cx="2598054" cy="779701"/>
            </a:xfrm>
            <a:prstGeom prst="rect">
              <a:avLst/>
            </a:prstGeom>
            <a:noFill/>
          </p:spPr>
          <p:txBody>
            <a:bodyPr wrap="none" rtlCol="0">
              <a:spAutoFit/>
            </a:bodyPr>
            <a:lstStyle/>
            <a:p>
              <a:pPr defTabSz="684327"/>
              <a:r>
                <a:rPr lang="en-US" sz="1200" b="1" dirty="0">
                  <a:solidFill>
                    <a:schemeClr val="tx1">
                      <a:lumMod val="75000"/>
                    </a:schemeClr>
                  </a:solidFill>
                </a:rPr>
                <a:t>Two IPsec Technologies</a:t>
              </a:r>
            </a:p>
            <a:p>
              <a:pPr defTabSz="684327"/>
              <a:r>
                <a:rPr lang="en-US" sz="1000" dirty="0">
                  <a:solidFill>
                    <a:srgbClr val="3F4B4D"/>
                  </a:solidFill>
                </a:rPr>
                <a:t>GETVPN/MPLS</a:t>
              </a:r>
            </a:p>
            <a:p>
              <a:pPr defTabSz="684327"/>
              <a:r>
                <a:rPr lang="en-US" sz="1000" dirty="0">
                  <a:solidFill>
                    <a:srgbClr val="3F4B4D"/>
                  </a:solidFill>
                </a:rPr>
                <a:t>DMVPN/Internet</a:t>
              </a:r>
            </a:p>
          </p:txBody>
        </p:sp>
        <p:sp>
          <p:nvSpPr>
            <p:cNvPr id="51" name="TextBox 50"/>
            <p:cNvSpPr txBox="1"/>
            <p:nvPr/>
          </p:nvSpPr>
          <p:spPr>
            <a:xfrm>
              <a:off x="449164" y="4740596"/>
              <a:ext cx="2650288" cy="1436290"/>
            </a:xfrm>
            <a:prstGeom prst="rect">
              <a:avLst/>
            </a:prstGeom>
            <a:noFill/>
          </p:spPr>
          <p:txBody>
            <a:bodyPr wrap="none" rtlCol="0">
              <a:spAutoFit/>
            </a:bodyPr>
            <a:lstStyle/>
            <a:p>
              <a:pPr defTabSz="684327"/>
              <a:r>
                <a:rPr lang="en-US" sz="1200" b="1" dirty="0">
                  <a:solidFill>
                    <a:schemeClr val="tx1">
                      <a:lumMod val="75000"/>
                    </a:schemeClr>
                  </a:solidFill>
                </a:rPr>
                <a:t>Two WAN Routing </a:t>
              </a:r>
              <a:br>
                <a:rPr lang="en-US" sz="1200" b="1" dirty="0">
                  <a:solidFill>
                    <a:schemeClr val="tx1">
                      <a:lumMod val="75000"/>
                    </a:schemeClr>
                  </a:solidFill>
                </a:rPr>
              </a:br>
              <a:r>
                <a:rPr lang="en-US" sz="1200" b="1" dirty="0">
                  <a:solidFill>
                    <a:schemeClr val="tx1">
                      <a:lumMod val="75000"/>
                    </a:schemeClr>
                  </a:solidFill>
                </a:rPr>
                <a:t>Domains</a:t>
              </a:r>
            </a:p>
            <a:p>
              <a:pPr defTabSz="684327"/>
              <a:r>
                <a:rPr lang="en-US" sz="1000" dirty="0">
                  <a:solidFill>
                    <a:srgbClr val="3F4B4D"/>
                  </a:solidFill>
                </a:rPr>
                <a:t>MPLS: eBGP or Static</a:t>
              </a:r>
            </a:p>
            <a:p>
              <a:pPr defTabSz="684327"/>
              <a:r>
                <a:rPr lang="en-US" sz="1000" dirty="0">
                  <a:solidFill>
                    <a:srgbClr val="3F4B4D"/>
                  </a:solidFill>
                </a:rPr>
                <a:t>Internet: iBGP, EIGRP or OSPF</a:t>
              </a:r>
            </a:p>
            <a:p>
              <a:pPr defTabSz="684327"/>
              <a:r>
                <a:rPr lang="en-US" sz="1000" dirty="0">
                  <a:solidFill>
                    <a:srgbClr val="3F4B4D"/>
                  </a:solidFill>
                </a:rPr>
                <a:t>Route Redistribution</a:t>
              </a:r>
            </a:p>
            <a:p>
              <a:pPr defTabSz="684327"/>
              <a:r>
                <a:rPr lang="en-US" sz="1000" dirty="0">
                  <a:solidFill>
                    <a:srgbClr val="3F4B4D"/>
                  </a:solidFill>
                </a:rPr>
                <a:t>Route Filtering Loop Prevention</a:t>
              </a:r>
            </a:p>
          </p:txBody>
        </p:sp>
        <p:sp>
          <p:nvSpPr>
            <p:cNvPr id="52" name="TextBox 51"/>
            <p:cNvSpPr txBox="1"/>
            <p:nvPr/>
          </p:nvSpPr>
          <p:spPr>
            <a:xfrm>
              <a:off x="449164" y="2458140"/>
              <a:ext cx="1859077" cy="820737"/>
            </a:xfrm>
            <a:prstGeom prst="rect">
              <a:avLst/>
            </a:prstGeom>
            <a:noFill/>
          </p:spPr>
          <p:txBody>
            <a:bodyPr wrap="none" rtlCol="0">
              <a:spAutoFit/>
            </a:bodyPr>
            <a:lstStyle/>
            <a:p>
              <a:pPr defTabSz="684327"/>
              <a:r>
                <a:rPr lang="en-US" sz="1200" b="1" dirty="0">
                  <a:solidFill>
                    <a:schemeClr val="tx1">
                      <a:lumMod val="75000"/>
                    </a:schemeClr>
                  </a:solidFill>
                </a:rPr>
                <a:t>Active/Standby </a:t>
              </a:r>
              <a:br>
                <a:rPr lang="en-US" sz="1200" b="1" dirty="0">
                  <a:solidFill>
                    <a:schemeClr val="tx1">
                      <a:lumMod val="75000"/>
                    </a:schemeClr>
                  </a:solidFill>
                </a:rPr>
              </a:br>
              <a:r>
                <a:rPr lang="en-US" sz="1200" b="1" dirty="0">
                  <a:solidFill>
                    <a:schemeClr val="tx1">
                      <a:lumMod val="75000"/>
                    </a:schemeClr>
                  </a:solidFill>
                </a:rPr>
                <a:t>WAN Paths</a:t>
              </a:r>
            </a:p>
            <a:p>
              <a:pPr defTabSz="684327"/>
              <a:r>
                <a:rPr lang="en-US" sz="1000" dirty="0">
                  <a:solidFill>
                    <a:srgbClr val="3F4B4D"/>
                  </a:solidFill>
                </a:rPr>
                <a:t>Primary With Backup</a:t>
              </a:r>
            </a:p>
          </p:txBody>
        </p:sp>
      </p:grpSp>
      <p:grpSp>
        <p:nvGrpSpPr>
          <p:cNvPr id="53" name="Group 52"/>
          <p:cNvGrpSpPr/>
          <p:nvPr/>
        </p:nvGrpSpPr>
        <p:grpSpPr>
          <a:xfrm>
            <a:off x="7239600" y="1600461"/>
            <a:ext cx="1536298" cy="2468319"/>
            <a:chOff x="9216010" y="2678108"/>
            <a:chExt cx="2047864" cy="3291091"/>
          </a:xfrm>
        </p:grpSpPr>
        <p:sp>
          <p:nvSpPr>
            <p:cNvPr id="54" name="TextBox 53"/>
            <p:cNvSpPr txBox="1"/>
            <p:nvPr/>
          </p:nvSpPr>
          <p:spPr>
            <a:xfrm>
              <a:off x="9216010" y="3806325"/>
              <a:ext cx="2047864" cy="574516"/>
            </a:xfrm>
            <a:prstGeom prst="rect">
              <a:avLst/>
            </a:prstGeom>
            <a:noFill/>
          </p:spPr>
          <p:txBody>
            <a:bodyPr wrap="none" rtlCol="0">
              <a:spAutoFit/>
            </a:bodyPr>
            <a:lstStyle/>
            <a:p>
              <a:pPr defTabSz="684327"/>
              <a:r>
                <a:rPr lang="en-US" sz="1200" b="1" dirty="0">
                  <a:solidFill>
                    <a:schemeClr val="tx1">
                      <a:lumMod val="75000"/>
                    </a:schemeClr>
                  </a:solidFill>
                </a:rPr>
                <a:t>One IPsec Overlay</a:t>
              </a:r>
            </a:p>
            <a:p>
              <a:pPr defTabSz="684327"/>
              <a:r>
                <a:rPr lang="en-US" sz="1000" dirty="0">
                  <a:solidFill>
                    <a:srgbClr val="3F4B4D"/>
                  </a:solidFill>
                </a:rPr>
                <a:t>DMVPN</a:t>
              </a:r>
            </a:p>
          </p:txBody>
        </p:sp>
        <p:sp>
          <p:nvSpPr>
            <p:cNvPr id="55" name="TextBox 54"/>
            <p:cNvSpPr txBox="1"/>
            <p:nvPr/>
          </p:nvSpPr>
          <p:spPr>
            <a:xfrm>
              <a:off x="9216011" y="5148462"/>
              <a:ext cx="1987884" cy="820737"/>
            </a:xfrm>
            <a:prstGeom prst="rect">
              <a:avLst/>
            </a:prstGeom>
            <a:noFill/>
          </p:spPr>
          <p:txBody>
            <a:bodyPr wrap="none" lIns="91440" rtlCol="0">
              <a:spAutoFit/>
            </a:bodyPr>
            <a:lstStyle/>
            <a:p>
              <a:pPr defTabSz="684327"/>
              <a:r>
                <a:rPr lang="en-US" sz="1200" b="1" dirty="0">
                  <a:solidFill>
                    <a:schemeClr val="tx1">
                      <a:lumMod val="75000"/>
                    </a:schemeClr>
                  </a:solidFill>
                </a:rPr>
                <a:t>One WAN </a:t>
              </a:r>
              <a:br>
                <a:rPr lang="en-US" sz="1200" b="1" dirty="0">
                  <a:solidFill>
                    <a:schemeClr val="tx1">
                      <a:lumMod val="75000"/>
                    </a:schemeClr>
                  </a:solidFill>
                </a:rPr>
              </a:br>
              <a:r>
                <a:rPr lang="en-US" sz="1200" b="1" dirty="0">
                  <a:solidFill>
                    <a:schemeClr val="tx1">
                      <a:lumMod val="75000"/>
                    </a:schemeClr>
                  </a:solidFill>
                </a:rPr>
                <a:t>Routing Domain</a:t>
              </a:r>
            </a:p>
            <a:p>
              <a:pPr defTabSz="221075"/>
              <a:r>
                <a:rPr lang="en-US" sz="1000" dirty="0">
                  <a:solidFill>
                    <a:srgbClr val="3F4B4D"/>
                  </a:solidFill>
                </a:rPr>
                <a:t>iBGP, EIGRP, or OSPF</a:t>
              </a:r>
            </a:p>
          </p:txBody>
        </p:sp>
        <p:sp>
          <p:nvSpPr>
            <p:cNvPr id="56" name="TextBox 55"/>
            <p:cNvSpPr txBox="1"/>
            <p:nvPr/>
          </p:nvSpPr>
          <p:spPr>
            <a:xfrm>
              <a:off x="9216010" y="2678108"/>
              <a:ext cx="1551631" cy="615553"/>
            </a:xfrm>
            <a:prstGeom prst="rect">
              <a:avLst/>
            </a:prstGeom>
            <a:noFill/>
          </p:spPr>
          <p:txBody>
            <a:bodyPr wrap="none" rtlCol="0">
              <a:spAutoFit/>
            </a:bodyPr>
            <a:lstStyle/>
            <a:p>
              <a:pPr defTabSz="684327"/>
              <a:r>
                <a:rPr lang="en-US" sz="1200" b="1" dirty="0">
                  <a:solidFill>
                    <a:schemeClr val="tx1">
                      <a:lumMod val="75000"/>
                    </a:schemeClr>
                  </a:solidFill>
                </a:rPr>
                <a:t>Active/Active </a:t>
              </a:r>
              <a:br>
                <a:rPr lang="en-US" sz="1200" b="1" dirty="0">
                  <a:solidFill>
                    <a:schemeClr val="tx1">
                      <a:lumMod val="75000"/>
                    </a:schemeClr>
                  </a:solidFill>
                </a:rPr>
              </a:br>
              <a:r>
                <a:rPr lang="en-US" sz="1200" b="1" dirty="0">
                  <a:solidFill>
                    <a:schemeClr val="tx1">
                      <a:lumMod val="75000"/>
                    </a:schemeClr>
                  </a:solidFill>
                </a:rPr>
                <a:t>WAN Paths</a:t>
              </a:r>
            </a:p>
          </p:txBody>
        </p:sp>
      </p:grpSp>
      <p:sp>
        <p:nvSpPr>
          <p:cNvPr id="57" name="Freeform 56"/>
          <p:cNvSpPr/>
          <p:nvPr/>
        </p:nvSpPr>
        <p:spPr>
          <a:xfrm rot="16200000">
            <a:off x="1956370" y="3096772"/>
            <a:ext cx="2245249" cy="551348"/>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chemeClr val="tx1"/>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p>
            <a:pPr algn="ctr" defTabSz="684327"/>
            <a:endParaRPr lang="en-US">
              <a:solidFill>
                <a:srgbClr val="FFFFFF"/>
              </a:solidFill>
            </a:endParaRPr>
          </a:p>
        </p:txBody>
      </p:sp>
      <p:grpSp>
        <p:nvGrpSpPr>
          <p:cNvPr id="58" name="Group 57"/>
          <p:cNvGrpSpPr/>
          <p:nvPr/>
        </p:nvGrpSpPr>
        <p:grpSpPr>
          <a:xfrm>
            <a:off x="3096978" y="4347761"/>
            <a:ext cx="540575" cy="267064"/>
            <a:chOff x="3460677" y="5377290"/>
            <a:chExt cx="720579" cy="356085"/>
          </a:xfrm>
        </p:grpSpPr>
        <p:pic>
          <p:nvPicPr>
            <p:cNvPr id="59" name="Picture 6" descr="\\MV-FS\Projects\Cisco\03_Assets\Icons\Kubrick Icons\Device Icons\Device_router_3057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9865" b="24036"/>
            <a:stretch/>
          </p:blipFill>
          <p:spPr bwMode="auto">
            <a:xfrm>
              <a:off x="3460677" y="5377290"/>
              <a:ext cx="720579" cy="29063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616478" y="5466638"/>
              <a:ext cx="451277" cy="266737"/>
            </a:xfrm>
            <a:prstGeom prst="rect">
              <a:avLst/>
            </a:prstGeom>
            <a:noFill/>
          </p:spPr>
          <p:txBody>
            <a:bodyPr wrap="none" lIns="91436" tIns="45719" rIns="91436" bIns="45719" rtlCol="0">
              <a:spAutoFit/>
            </a:bodyPr>
            <a:lstStyle/>
            <a:p>
              <a:pPr algn="ctr" defTabSz="685225">
                <a:defRPr/>
              </a:pPr>
              <a:r>
                <a:rPr lang="es-ES_tradnl" sz="700" b="1" kern="0" dirty="0" smtClean="0">
                  <a:solidFill>
                    <a:srgbClr val="FFFFFF"/>
                  </a:solidFill>
                </a:rPr>
                <a:t>ISR</a:t>
              </a:r>
              <a:endParaRPr lang="ca-ES" sz="800" b="1" kern="0" dirty="0">
                <a:solidFill>
                  <a:srgbClr val="FFFFFF"/>
                </a:solidFill>
              </a:endParaRPr>
            </a:p>
          </p:txBody>
        </p:sp>
      </p:grpSp>
      <p:grpSp>
        <p:nvGrpSpPr>
          <p:cNvPr id="61" name="Group 60"/>
          <p:cNvGrpSpPr/>
          <p:nvPr/>
        </p:nvGrpSpPr>
        <p:grpSpPr>
          <a:xfrm>
            <a:off x="2597643" y="2147112"/>
            <a:ext cx="480501" cy="459502"/>
            <a:chOff x="5516398" y="2792264"/>
            <a:chExt cx="853790" cy="787644"/>
          </a:xfrm>
        </p:grpSpPr>
        <p:pic>
          <p:nvPicPr>
            <p:cNvPr id="62" name="Picture 3" descr="C:\Documents and Settings\rteligic\Desktop\Desktop_26Apr\polygon-icon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63" name="TextBox 182"/>
            <p:cNvSpPr txBox="1">
              <a:spLocks noChangeArrowheads="1"/>
            </p:cNvSpPr>
            <p:nvPr/>
          </p:nvSpPr>
          <p:spPr bwMode="auto">
            <a:xfrm>
              <a:off x="5516398" y="3188871"/>
              <a:ext cx="853790"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nvGrpSpPr>
          <p:cNvPr id="64" name="Group 63"/>
          <p:cNvGrpSpPr/>
          <p:nvPr/>
        </p:nvGrpSpPr>
        <p:grpSpPr>
          <a:xfrm>
            <a:off x="3651092" y="2127504"/>
            <a:ext cx="480501" cy="459502"/>
            <a:chOff x="5516398" y="2792264"/>
            <a:chExt cx="853790" cy="787644"/>
          </a:xfrm>
        </p:grpSpPr>
        <p:pic>
          <p:nvPicPr>
            <p:cNvPr id="65" name="Picture 3" descr="C:\Documents and Settings\rteligic\Desktop\Desktop_26Apr\polygon-icon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66" name="TextBox 182"/>
            <p:cNvSpPr txBox="1">
              <a:spLocks noChangeArrowheads="1"/>
            </p:cNvSpPr>
            <p:nvPr/>
          </p:nvSpPr>
          <p:spPr bwMode="auto">
            <a:xfrm>
              <a:off x="5516398" y="3188871"/>
              <a:ext cx="853790"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sp>
        <p:nvSpPr>
          <p:cNvPr id="67" name="Rectangle 66"/>
          <p:cNvSpPr/>
          <p:nvPr/>
        </p:nvSpPr>
        <p:spPr>
          <a:xfrm>
            <a:off x="2301665" y="2600807"/>
            <a:ext cx="435936" cy="192330"/>
          </a:xfrm>
          <a:prstGeom prst="rect">
            <a:avLst/>
          </a:prstGeom>
        </p:spPr>
        <p:txBody>
          <a:bodyPr wrap="none" lIns="57110" tIns="28560" rIns="57110" bIns="2856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68" name="Rectangle 67"/>
          <p:cNvSpPr/>
          <p:nvPr/>
        </p:nvSpPr>
        <p:spPr>
          <a:xfrm>
            <a:off x="3995917" y="2575956"/>
            <a:ext cx="410288" cy="192330"/>
          </a:xfrm>
          <a:prstGeom prst="rect">
            <a:avLst/>
          </a:prstGeom>
        </p:spPr>
        <p:txBody>
          <a:bodyPr wrap="none" lIns="57110" tIns="28560" rIns="57110" bIns="2856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SP V</a:t>
            </a:r>
          </a:p>
        </p:txBody>
      </p:sp>
      <p:pic>
        <p:nvPicPr>
          <p:cNvPr id="69" name="Picture 3" descr="C:\srtg_current\templates\Kubrick Device Icons\Device_asa5500_3075_default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87060" y="2568130"/>
            <a:ext cx="208526" cy="208418"/>
          </a:xfrm>
          <a:prstGeom prst="rect">
            <a:avLst/>
          </a:prstGeom>
          <a:noFill/>
          <a:effectLst>
            <a:outerShdw blurRad="50800" dist="38100" dir="2700000" algn="tl" rotWithShape="0">
              <a:prstClr val="black">
                <a:alpha val="40000"/>
              </a:prstClr>
            </a:outerShdw>
          </a:effectLst>
        </p:spPr>
      </p:pic>
      <p:pic>
        <p:nvPicPr>
          <p:cNvPr id="70" name="Picture 3" descr="C:\srtg_current\templates\Kubrick Device Icons\Device_asa5500_3075_default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0995" y="2568130"/>
            <a:ext cx="208526" cy="208418"/>
          </a:xfrm>
          <a:prstGeom prst="rect">
            <a:avLst/>
          </a:prstGeom>
          <a:noFill/>
          <a:effectLst>
            <a:outerShdw blurRad="50800" dist="38100" dir="2700000" algn="tl" rotWithShape="0">
              <a:prstClr val="black">
                <a:alpha val="40000"/>
              </a:prstClr>
            </a:outerShdw>
          </a:effectLst>
        </p:spPr>
      </p:pic>
      <p:grpSp>
        <p:nvGrpSpPr>
          <p:cNvPr id="71" name="Group 70"/>
          <p:cNvGrpSpPr/>
          <p:nvPr/>
        </p:nvGrpSpPr>
        <p:grpSpPr>
          <a:xfrm>
            <a:off x="5267902" y="2249821"/>
            <a:ext cx="1089548" cy="2276174"/>
            <a:chOff x="4429539" y="3289938"/>
            <a:chExt cx="1743276" cy="3986681"/>
          </a:xfrm>
        </p:grpSpPr>
        <p:sp>
          <p:nvSpPr>
            <p:cNvPr id="72" name="Freeform 71"/>
            <p:cNvSpPr/>
            <p:nvPr/>
          </p:nvSpPr>
          <p:spPr>
            <a:xfrm rot="16200000">
              <a:off x="2904358" y="4815119"/>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sp>
          <p:nvSpPr>
            <p:cNvPr id="73" name="Freeform 72"/>
            <p:cNvSpPr/>
            <p:nvPr/>
          </p:nvSpPr>
          <p:spPr>
            <a:xfrm rot="16200000" flipV="1">
              <a:off x="3765478" y="4869283"/>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grpSp>
      <p:grpSp>
        <p:nvGrpSpPr>
          <p:cNvPr id="74" name="Group 73"/>
          <p:cNvGrpSpPr/>
          <p:nvPr/>
        </p:nvGrpSpPr>
        <p:grpSpPr>
          <a:xfrm>
            <a:off x="5540951" y="4347761"/>
            <a:ext cx="540575" cy="267064"/>
            <a:chOff x="3460677" y="5377290"/>
            <a:chExt cx="720579" cy="356085"/>
          </a:xfrm>
        </p:grpSpPr>
        <p:pic>
          <p:nvPicPr>
            <p:cNvPr id="75" name="Picture 6" descr="\\MV-FS\Projects\Cisco\03_Assets\Icons\Kubrick Icons\Device Icons\Device_router_3057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9865" b="24036"/>
            <a:stretch/>
          </p:blipFill>
          <p:spPr bwMode="auto">
            <a:xfrm>
              <a:off x="3460677" y="5377290"/>
              <a:ext cx="720579" cy="290631"/>
            </a:xfrm>
            <a:prstGeom prst="rect">
              <a:avLst/>
            </a:prstGeom>
            <a:extLst>
              <a:ext uri="{909E8E84-426E-40DD-AFC4-6F175D3DCCD1}">
                <a14:hiddenFill xmlns:a14="http://schemas.microsoft.com/office/drawing/2010/main">
                  <a:solidFill>
                    <a:srgbClr val="FFFFFF"/>
                  </a:solidFill>
                </a14:hiddenFill>
              </a:ext>
            </a:extLst>
          </p:spPr>
        </p:pic>
        <p:sp>
          <p:nvSpPr>
            <p:cNvPr id="76" name="TextBox 75"/>
            <p:cNvSpPr txBox="1"/>
            <p:nvPr/>
          </p:nvSpPr>
          <p:spPr>
            <a:xfrm>
              <a:off x="3616478" y="5466638"/>
              <a:ext cx="451277" cy="266737"/>
            </a:xfrm>
            <a:prstGeom prst="rect">
              <a:avLst/>
            </a:prstGeom>
            <a:noFill/>
          </p:spPr>
          <p:txBody>
            <a:bodyPr wrap="none" lIns="91436" tIns="45719" rIns="91436" bIns="45719" rtlCol="0">
              <a:spAutoFit/>
            </a:bodyPr>
            <a:lstStyle/>
            <a:p>
              <a:pPr algn="ctr" defTabSz="685225">
                <a:defRPr/>
              </a:pPr>
              <a:r>
                <a:rPr lang="es-ES_tradnl" sz="700" b="1" kern="0" dirty="0" smtClean="0">
                  <a:solidFill>
                    <a:srgbClr val="FFFFFF"/>
                  </a:solidFill>
                </a:rPr>
                <a:t>ISR</a:t>
              </a:r>
              <a:endParaRPr lang="ca-ES" sz="800" b="1" kern="0" dirty="0">
                <a:solidFill>
                  <a:srgbClr val="FFFFFF"/>
                </a:solidFill>
              </a:endParaRPr>
            </a:p>
          </p:txBody>
        </p:sp>
      </p:grpSp>
      <p:sp>
        <p:nvSpPr>
          <p:cNvPr id="77" name="Rectangle 76"/>
          <p:cNvSpPr/>
          <p:nvPr/>
        </p:nvSpPr>
        <p:spPr>
          <a:xfrm>
            <a:off x="4745639" y="2574353"/>
            <a:ext cx="435936" cy="192330"/>
          </a:xfrm>
          <a:prstGeom prst="rect">
            <a:avLst/>
          </a:prstGeom>
        </p:spPr>
        <p:txBody>
          <a:bodyPr wrap="none" lIns="57110" tIns="28560" rIns="57110" bIns="2856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78" name="Rectangle 77"/>
          <p:cNvSpPr/>
          <p:nvPr/>
        </p:nvSpPr>
        <p:spPr>
          <a:xfrm>
            <a:off x="6439890" y="2575956"/>
            <a:ext cx="410288" cy="192330"/>
          </a:xfrm>
          <a:prstGeom prst="rect">
            <a:avLst/>
          </a:prstGeom>
        </p:spPr>
        <p:txBody>
          <a:bodyPr wrap="none" lIns="57110" tIns="28560" rIns="57110" bIns="2856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SP V</a:t>
            </a:r>
          </a:p>
        </p:txBody>
      </p:sp>
      <p:pic>
        <p:nvPicPr>
          <p:cNvPr id="79" name="Picture 3" descr="C:\srtg_current\templates\Kubrick Device Icons\Device_asa5500_3075_default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1034" y="2568130"/>
            <a:ext cx="208526" cy="208418"/>
          </a:xfrm>
          <a:prstGeom prst="rect">
            <a:avLst/>
          </a:prstGeom>
          <a:noFill/>
          <a:effectLst>
            <a:outerShdw blurRad="50800" dist="38100" dir="2700000" algn="tl" rotWithShape="0">
              <a:prstClr val="black">
                <a:alpha val="40000"/>
              </a:prstClr>
            </a:outerShdw>
          </a:effectLst>
        </p:spPr>
      </p:pic>
      <p:pic>
        <p:nvPicPr>
          <p:cNvPr id="80" name="Picture 3" descr="C:\srtg_current\templates\Kubrick Device Icons\Device_asa5500_3075_default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64969" y="2568130"/>
            <a:ext cx="208526" cy="208418"/>
          </a:xfrm>
          <a:prstGeom prst="rect">
            <a:avLst/>
          </a:prstGeom>
          <a:noFill/>
          <a:effectLst>
            <a:outerShdw blurRad="50800" dist="38100" dir="2700000" algn="tl" rotWithShape="0">
              <a:prstClr val="black">
                <a:alpha val="40000"/>
              </a:prstClr>
            </a:outerShdw>
          </a:effectLst>
        </p:spPr>
      </p:pic>
      <p:grpSp>
        <p:nvGrpSpPr>
          <p:cNvPr id="81" name="Group 80"/>
          <p:cNvGrpSpPr/>
          <p:nvPr/>
        </p:nvGrpSpPr>
        <p:grpSpPr>
          <a:xfrm>
            <a:off x="5041615" y="2147112"/>
            <a:ext cx="480501" cy="459502"/>
            <a:chOff x="5516398" y="2792264"/>
            <a:chExt cx="853790" cy="787644"/>
          </a:xfrm>
        </p:grpSpPr>
        <p:pic>
          <p:nvPicPr>
            <p:cNvPr id="82" name="Picture 3" descr="C:\Documents and Settings\rteligic\Desktop\Desktop_26Apr\polygon-icon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83" name="TextBox 182"/>
            <p:cNvSpPr txBox="1">
              <a:spLocks noChangeArrowheads="1"/>
            </p:cNvSpPr>
            <p:nvPr/>
          </p:nvSpPr>
          <p:spPr bwMode="auto">
            <a:xfrm>
              <a:off x="5516398" y="3188871"/>
              <a:ext cx="853790"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nvGrpSpPr>
          <p:cNvPr id="84" name="Group 83"/>
          <p:cNvGrpSpPr/>
          <p:nvPr/>
        </p:nvGrpSpPr>
        <p:grpSpPr>
          <a:xfrm>
            <a:off x="6095068" y="2127504"/>
            <a:ext cx="480501" cy="459502"/>
            <a:chOff x="5516398" y="2792264"/>
            <a:chExt cx="853790" cy="787644"/>
          </a:xfrm>
        </p:grpSpPr>
        <p:pic>
          <p:nvPicPr>
            <p:cNvPr id="85" name="Picture 3" descr="C:\Documents and Settings\rteligic\Desktop\Desktop_26Apr\polygon-icon0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86" name="TextBox 182"/>
            <p:cNvSpPr txBox="1">
              <a:spLocks noChangeArrowheads="1"/>
            </p:cNvSpPr>
            <p:nvPr/>
          </p:nvSpPr>
          <p:spPr bwMode="auto">
            <a:xfrm>
              <a:off x="5516398" y="3188871"/>
              <a:ext cx="853790"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sp>
        <p:nvSpPr>
          <p:cNvPr id="87" name="Rectangle 86"/>
          <p:cNvSpPr/>
          <p:nvPr/>
        </p:nvSpPr>
        <p:spPr>
          <a:xfrm>
            <a:off x="2167166" y="1029718"/>
            <a:ext cx="2415979" cy="225043"/>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17" tIns="34261" rIns="68517" bIns="34261"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TRADITIONAL HYBRID</a:t>
            </a:r>
          </a:p>
        </p:txBody>
      </p:sp>
      <p:sp>
        <p:nvSpPr>
          <p:cNvPr id="88" name="Rectangle 87"/>
          <p:cNvSpPr/>
          <p:nvPr/>
        </p:nvSpPr>
        <p:spPr>
          <a:xfrm>
            <a:off x="3012998" y="1944502"/>
            <a:ext cx="743713" cy="253885"/>
          </a:xfrm>
          <a:prstGeom prst="rect">
            <a:avLst/>
          </a:prstGeom>
        </p:spPr>
        <p:txBody>
          <a:bodyPr wrap="none" lIns="57110" tIns="28560" rIns="57110" bIns="28560" anchor="ctr">
            <a:spAutoFit/>
          </a:bodyPr>
          <a:lstStyle/>
          <a:p>
            <a:pPr algn="ctr" defTabSz="684327">
              <a:lnSpc>
                <a:spcPct val="150000"/>
              </a:lnSpc>
            </a:pPr>
            <a:r>
              <a:rPr lang="en-US" sz="900" dirty="0">
                <a:solidFill>
                  <a:schemeClr val="bg1"/>
                </a:solidFill>
              </a:rPr>
              <a:t>Data Center</a:t>
            </a:r>
          </a:p>
        </p:txBody>
      </p:sp>
      <p:grpSp>
        <p:nvGrpSpPr>
          <p:cNvPr id="89" name="Group 88"/>
          <p:cNvGrpSpPr/>
          <p:nvPr/>
        </p:nvGrpSpPr>
        <p:grpSpPr>
          <a:xfrm>
            <a:off x="2899555" y="1238548"/>
            <a:ext cx="1047414" cy="701708"/>
            <a:chOff x="11449581" y="2860156"/>
            <a:chExt cx="2092889" cy="1402117"/>
          </a:xfrm>
        </p:grpSpPr>
        <p:pic>
          <p:nvPicPr>
            <p:cNvPr id="90"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35"/>
            <a:stretch/>
          </p:blipFill>
          <p:spPr bwMode="auto">
            <a:xfrm>
              <a:off x="11449581" y="2860156"/>
              <a:ext cx="1899636" cy="140099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4" descr="\\MV-FS\Projects\Cisco\03_Assets\Icons\Kubrick Icons\Kubrick png icons\start_1135_25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Rectangle 91"/>
          <p:cNvSpPr/>
          <p:nvPr/>
        </p:nvSpPr>
        <p:spPr>
          <a:xfrm>
            <a:off x="4574609" y="1029718"/>
            <a:ext cx="2415979" cy="225043"/>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17" tIns="34261" rIns="68517" bIns="34261"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HYBRID</a:t>
            </a:r>
          </a:p>
        </p:txBody>
      </p:sp>
      <p:sp>
        <p:nvSpPr>
          <p:cNvPr id="93" name="Rectangle 92"/>
          <p:cNvSpPr/>
          <p:nvPr/>
        </p:nvSpPr>
        <p:spPr>
          <a:xfrm>
            <a:off x="5420441" y="1944502"/>
            <a:ext cx="743713" cy="253885"/>
          </a:xfrm>
          <a:prstGeom prst="rect">
            <a:avLst/>
          </a:prstGeom>
        </p:spPr>
        <p:txBody>
          <a:bodyPr wrap="none" lIns="57110" tIns="28560" rIns="57110" bIns="28560" anchor="ctr">
            <a:spAutoFit/>
          </a:bodyPr>
          <a:lstStyle/>
          <a:p>
            <a:pPr algn="ctr" defTabSz="684327">
              <a:lnSpc>
                <a:spcPct val="150000"/>
              </a:lnSpc>
            </a:pPr>
            <a:r>
              <a:rPr lang="en-US" sz="900" dirty="0">
                <a:solidFill>
                  <a:schemeClr val="bg1"/>
                </a:solidFill>
              </a:rPr>
              <a:t>Data Center</a:t>
            </a:r>
          </a:p>
        </p:txBody>
      </p:sp>
      <p:grpSp>
        <p:nvGrpSpPr>
          <p:cNvPr id="94" name="Group 93"/>
          <p:cNvGrpSpPr/>
          <p:nvPr/>
        </p:nvGrpSpPr>
        <p:grpSpPr>
          <a:xfrm>
            <a:off x="5307454" y="1238549"/>
            <a:ext cx="1047414" cy="701709"/>
            <a:chOff x="11449581" y="2860154"/>
            <a:chExt cx="2092889" cy="1402119"/>
          </a:xfrm>
        </p:grpSpPr>
        <p:pic>
          <p:nvPicPr>
            <p:cNvPr id="95"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4" descr="\\MV-FS\Projects\Cisco\03_Assets\Icons\Kubrick Icons\Kubrick png icons\start_1135_25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7" name="Group 96"/>
          <p:cNvGrpSpPr/>
          <p:nvPr/>
        </p:nvGrpSpPr>
        <p:grpSpPr>
          <a:xfrm>
            <a:off x="3998744" y="3078948"/>
            <a:ext cx="156455" cy="150960"/>
            <a:chOff x="206629" y="4628681"/>
            <a:chExt cx="452224" cy="339168"/>
          </a:xfrm>
        </p:grpSpPr>
        <p:sp>
          <p:nvSpPr>
            <p:cNvPr id="98" name="Oval 97"/>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03" eaLnBrk="0" hangingPunct="0">
                <a:lnSpc>
                  <a:spcPct val="90000"/>
                </a:lnSpc>
              </a:pPr>
              <a:endParaRPr lang="en-US" sz="900" dirty="0">
                <a:solidFill>
                  <a:srgbClr val="0096D6"/>
                </a:solidFill>
                <a:latin typeface="Arial"/>
              </a:endParaRPr>
            </a:p>
          </p:txBody>
        </p:sp>
        <p:sp>
          <p:nvSpPr>
            <p:cNvPr id="99" name="Oval 98"/>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00" name="Oval 99"/>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01"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3865"/>
              <a:endParaRPr lang="en-US" sz="900" dirty="0">
                <a:solidFill>
                  <a:srgbClr val="0096D6"/>
                </a:solidFill>
                <a:latin typeface="Arial"/>
              </a:endParaRPr>
            </a:p>
          </p:txBody>
        </p:sp>
      </p:grpSp>
      <p:grpSp>
        <p:nvGrpSpPr>
          <p:cNvPr id="102" name="Group 101"/>
          <p:cNvGrpSpPr/>
          <p:nvPr/>
        </p:nvGrpSpPr>
        <p:grpSpPr>
          <a:xfrm>
            <a:off x="2967747" y="3872072"/>
            <a:ext cx="156455" cy="150960"/>
            <a:chOff x="206629" y="4628681"/>
            <a:chExt cx="452224" cy="339168"/>
          </a:xfrm>
        </p:grpSpPr>
        <p:sp>
          <p:nvSpPr>
            <p:cNvPr id="103" name="Oval 102"/>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03" eaLnBrk="0" hangingPunct="0">
                <a:lnSpc>
                  <a:spcPct val="90000"/>
                </a:lnSpc>
              </a:pPr>
              <a:endParaRPr lang="en-US" sz="900" dirty="0">
                <a:solidFill>
                  <a:srgbClr val="0096D6"/>
                </a:solidFill>
                <a:latin typeface="Arial"/>
              </a:endParaRPr>
            </a:p>
          </p:txBody>
        </p:sp>
        <p:sp>
          <p:nvSpPr>
            <p:cNvPr id="104" name="Oval 103"/>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05" name="Oval 104"/>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06"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3865"/>
              <a:endParaRPr lang="en-US" sz="900" dirty="0">
                <a:solidFill>
                  <a:srgbClr val="0096D6"/>
                </a:solidFill>
                <a:latin typeface="Arial"/>
              </a:endParaRPr>
            </a:p>
          </p:txBody>
        </p:sp>
      </p:grpSp>
      <p:grpSp>
        <p:nvGrpSpPr>
          <p:cNvPr id="107" name="Group 106"/>
          <p:cNvGrpSpPr/>
          <p:nvPr/>
        </p:nvGrpSpPr>
        <p:grpSpPr>
          <a:xfrm>
            <a:off x="5443427" y="3872072"/>
            <a:ext cx="156455" cy="150960"/>
            <a:chOff x="206629" y="4628681"/>
            <a:chExt cx="452224" cy="339168"/>
          </a:xfrm>
        </p:grpSpPr>
        <p:sp>
          <p:nvSpPr>
            <p:cNvPr id="108" name="Oval 107"/>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03" eaLnBrk="0" hangingPunct="0">
                <a:lnSpc>
                  <a:spcPct val="90000"/>
                </a:lnSpc>
              </a:pPr>
              <a:endParaRPr lang="en-US" sz="900" dirty="0">
                <a:solidFill>
                  <a:srgbClr val="0096D6"/>
                </a:solidFill>
                <a:latin typeface="Arial"/>
              </a:endParaRPr>
            </a:p>
          </p:txBody>
        </p:sp>
        <p:sp>
          <p:nvSpPr>
            <p:cNvPr id="109" name="Oval 108"/>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10" name="Oval 109"/>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11"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3865"/>
              <a:endParaRPr lang="en-US" sz="900" dirty="0">
                <a:solidFill>
                  <a:srgbClr val="0096D6"/>
                </a:solidFill>
                <a:latin typeface="Arial"/>
              </a:endParaRPr>
            </a:p>
          </p:txBody>
        </p:sp>
      </p:grpSp>
      <p:grpSp>
        <p:nvGrpSpPr>
          <p:cNvPr id="112" name="Group 111"/>
          <p:cNvGrpSpPr/>
          <p:nvPr/>
        </p:nvGrpSpPr>
        <p:grpSpPr>
          <a:xfrm>
            <a:off x="6019805" y="3872072"/>
            <a:ext cx="156455" cy="150960"/>
            <a:chOff x="206629" y="4628681"/>
            <a:chExt cx="452224" cy="339168"/>
          </a:xfrm>
        </p:grpSpPr>
        <p:sp>
          <p:nvSpPr>
            <p:cNvPr id="113" name="Oval 112"/>
            <p:cNvSpPr/>
            <p:nvPr/>
          </p:nvSpPr>
          <p:spPr bwMode="auto">
            <a:xfrm>
              <a:off x="206629" y="4628681"/>
              <a:ext cx="452224" cy="33916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03" eaLnBrk="0" hangingPunct="0">
                <a:lnSpc>
                  <a:spcPct val="90000"/>
                </a:lnSpc>
              </a:pPr>
              <a:endParaRPr lang="en-US" sz="900" dirty="0">
                <a:solidFill>
                  <a:srgbClr val="0096D6"/>
                </a:solidFill>
                <a:latin typeface="Arial"/>
              </a:endParaRPr>
            </a:p>
          </p:txBody>
        </p:sp>
        <p:sp>
          <p:nvSpPr>
            <p:cNvPr id="114" name="Oval 113"/>
            <p:cNvSpPr/>
            <p:nvPr/>
          </p:nvSpPr>
          <p:spPr bwMode="auto">
            <a:xfrm>
              <a:off x="225109" y="4628681"/>
              <a:ext cx="415263" cy="311448"/>
            </a:xfrm>
            <a:prstGeom prst="ellipse">
              <a:avLst/>
            </a:prstGeom>
            <a:solidFill>
              <a:srgbClr val="C00000"/>
            </a:soli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15" name="Oval 114"/>
            <p:cNvSpPr/>
            <p:nvPr/>
          </p:nvSpPr>
          <p:spPr bwMode="auto">
            <a:xfrm rot="8100000">
              <a:off x="210885" y="4639566"/>
              <a:ext cx="431794" cy="323840"/>
            </a:xfrm>
            <a:prstGeom prst="ellipse">
              <a:avLst/>
            </a:prstGeom>
            <a:gradFill flip="none" rotWithShape="1">
              <a:gsLst>
                <a:gs pos="0">
                  <a:schemeClr val="bg1">
                    <a:alpha val="71000"/>
                  </a:schemeClr>
                </a:gs>
                <a:gs pos="100000">
                  <a:srgbClr val="FFFFFF">
                    <a:alpha val="0"/>
                  </a:srgbClr>
                </a:gs>
              </a:gsLst>
              <a:path path="rect">
                <a:fillToRect t="100000" r="100000"/>
              </a:path>
              <a:tileRect l="-100000" b="-100000"/>
            </a:gradFill>
            <a:ln w="9525" cap="flat" cmpd="sng" algn="ctr">
              <a:no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noAutofit/>
            </a:bodyPr>
            <a:lstStyle/>
            <a:p>
              <a:pPr algn="ctr" defTabSz="813670" eaLnBrk="0" hangingPunct="0">
                <a:lnSpc>
                  <a:spcPct val="90000"/>
                </a:lnSpc>
                <a:defRPr/>
              </a:pPr>
              <a:endParaRPr lang="en-US" sz="900" kern="0" dirty="0">
                <a:solidFill>
                  <a:sysClr val="windowText" lastClr="000000"/>
                </a:solidFill>
                <a:latin typeface="Arial"/>
              </a:endParaRPr>
            </a:p>
          </p:txBody>
        </p:sp>
        <p:sp>
          <p:nvSpPr>
            <p:cNvPr id="116" name="Freeform 93"/>
            <p:cNvSpPr>
              <a:spLocks noEditPoints="1"/>
            </p:cNvSpPr>
            <p:nvPr/>
          </p:nvSpPr>
          <p:spPr bwMode="auto">
            <a:xfrm>
              <a:off x="344357" y="4680335"/>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bg1"/>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913865"/>
              <a:endParaRPr lang="en-US" sz="900" dirty="0">
                <a:solidFill>
                  <a:srgbClr val="0096D6"/>
                </a:solidFill>
                <a:latin typeface="Arial"/>
              </a:endParaRPr>
            </a:p>
          </p:txBody>
        </p:sp>
      </p:grpSp>
    </p:spTree>
    <p:extLst>
      <p:ext uri="{BB962C8B-B14F-4D97-AF65-F5344CB8AC3E}">
        <p14:creationId xmlns:p14="http://schemas.microsoft.com/office/powerpoint/2010/main" val="317558643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43" name="Rectangle 39"/>
          <p:cNvSpPr>
            <a:spLocks noGrp="1" noChangeArrowheads="1"/>
          </p:cNvSpPr>
          <p:nvPr>
            <p:ph type="title"/>
          </p:nvPr>
        </p:nvSpPr>
        <p:spPr>
          <a:xfrm>
            <a:off x="428877" y="397001"/>
            <a:ext cx="8513064" cy="434974"/>
          </a:xfrm>
          <a:noFill/>
          <a:ln>
            <a:noFill/>
          </a:ln>
          <a:extLst/>
        </p:spPr>
        <p:txBody>
          <a:bodyPr vert="horz" wrap="square" lIns="91398" tIns="45699" rIns="91398" bIns="45699" numCol="1" anchor="ctr" anchorCtr="0" compatLnSpc="1">
            <a:prstTxWarp prst="textNoShape">
              <a:avLst/>
            </a:prstTxWarp>
          </a:bodyPr>
          <a:lstStyle/>
          <a:p>
            <a:r>
              <a:rPr lang="en-US" dirty="0"/>
              <a:t>IWAN Transport </a:t>
            </a:r>
            <a:r>
              <a:rPr lang="en-US" dirty="0" smtClean="0"/>
              <a:t>Independence</a:t>
            </a:r>
            <a:r>
              <a:rPr lang="en-US" dirty="0"/>
              <a:t/>
            </a:r>
            <a:br>
              <a:rPr lang="en-US" dirty="0"/>
            </a:br>
            <a:r>
              <a:rPr lang="en-US" sz="1600" dirty="0">
                <a:solidFill>
                  <a:schemeClr val="accent2"/>
                </a:solidFill>
              </a:rPr>
              <a:t>Consistent deployment models simplify operations</a:t>
            </a:r>
            <a:endParaRPr lang="en-US" sz="2000" dirty="0">
              <a:solidFill>
                <a:schemeClr val="accent2"/>
              </a:solidFill>
            </a:endParaRPr>
          </a:p>
        </p:txBody>
      </p:sp>
      <p:grpSp>
        <p:nvGrpSpPr>
          <p:cNvPr id="6" name="Group 5"/>
          <p:cNvGrpSpPr/>
          <p:nvPr/>
        </p:nvGrpSpPr>
        <p:grpSpPr>
          <a:xfrm>
            <a:off x="3137362" y="1047754"/>
            <a:ext cx="2560389" cy="3796645"/>
            <a:chOff x="3414720" y="1137312"/>
            <a:chExt cx="2560389" cy="3796645"/>
          </a:xfrm>
        </p:grpSpPr>
        <p:sp>
          <p:nvSpPr>
            <p:cNvPr id="162" name="Rectangle 161"/>
            <p:cNvSpPr/>
            <p:nvPr/>
          </p:nvSpPr>
          <p:spPr>
            <a:xfrm>
              <a:off x="3414720" y="1137312"/>
              <a:ext cx="2560389" cy="3796645"/>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823" tIns="91410" rIns="18280" bIns="18280"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nvGrpSpPr>
            <p:cNvPr id="15" name="Group 14"/>
            <p:cNvGrpSpPr/>
            <p:nvPr/>
          </p:nvGrpSpPr>
          <p:grpSpPr>
            <a:xfrm>
              <a:off x="4171950" y="2631262"/>
              <a:ext cx="1085850" cy="2014538"/>
              <a:chOff x="4469131" y="3966210"/>
              <a:chExt cx="1737360" cy="3223261"/>
            </a:xfrm>
          </p:grpSpPr>
          <p:cxnSp>
            <p:nvCxnSpPr>
              <p:cNvPr id="13" name="Straight Connector 12"/>
              <p:cNvCxnSpPr/>
              <p:nvPr/>
            </p:nvCxnSpPr>
            <p:spPr>
              <a:xfrm flipV="1">
                <a:off x="616077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448056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69131" y="5200651"/>
                <a:ext cx="1737360" cy="1988820"/>
                <a:chOff x="4423410" y="5200650"/>
                <a:chExt cx="1779649" cy="2469619"/>
              </a:xfrm>
            </p:grpSpPr>
            <p:cxnSp>
              <p:nvCxnSpPr>
                <p:cNvPr id="128" name="Straight Connector 127"/>
                <p:cNvCxnSpPr/>
                <p:nvPr/>
              </p:nvCxnSpPr>
              <p:spPr>
                <a:xfrm>
                  <a:off x="442341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31495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5" name="Group 54"/>
            <p:cNvGrpSpPr/>
            <p:nvPr/>
          </p:nvGrpSpPr>
          <p:grpSpPr>
            <a:xfrm>
              <a:off x="3612469" y="3025136"/>
              <a:ext cx="986770" cy="772047"/>
              <a:chOff x="10187586" y="4457611"/>
              <a:chExt cx="1485546" cy="1328778"/>
            </a:xfrm>
          </p:grpSpPr>
          <p:sp>
            <p:nvSpPr>
              <p:cNvPr id="83" name="Rectangle 82"/>
              <p:cNvSpPr/>
              <p:nvPr/>
            </p:nvSpPr>
            <p:spPr>
              <a:xfrm>
                <a:off x="10308621" y="5214259"/>
                <a:ext cx="1243474" cy="572130"/>
              </a:xfrm>
              <a:prstGeom prst="rect">
                <a:avLst/>
              </a:prstGeom>
              <a:gradFill>
                <a:gsLst>
                  <a:gs pos="0">
                    <a:schemeClr val="accent2"/>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84" name="Rectangle 83"/>
              <p:cNvSpPr/>
              <p:nvPr/>
            </p:nvSpPr>
            <p:spPr>
              <a:xfrm>
                <a:off x="10255336" y="5387597"/>
                <a:ext cx="867230"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85"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4875454" y="3422414"/>
              <a:ext cx="825506" cy="414939"/>
              <a:chOff x="6945931" y="6099102"/>
              <a:chExt cx="1101012" cy="553251"/>
            </a:xfrm>
          </p:grpSpPr>
          <p:sp>
            <p:nvSpPr>
              <p:cNvPr id="107" name="Rectangle 106"/>
              <p:cNvSpPr/>
              <p:nvPr/>
            </p:nvSpPr>
            <p:spPr>
              <a:xfrm>
                <a:off x="6945931" y="6099102"/>
                <a:ext cx="1101012" cy="553251"/>
              </a:xfrm>
              <a:prstGeom prst="rect">
                <a:avLst/>
              </a:prstGeom>
              <a:gradFill>
                <a:gsLst>
                  <a:gs pos="0">
                    <a:srgbClr val="00B050"/>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defRPr/>
                </a:pPr>
                <a:endParaRPr lang="en-US" sz="900" kern="0" dirty="0">
                  <a:solidFill>
                    <a:srgbClr val="8E909E"/>
                  </a:solidFill>
                </a:endParaRPr>
              </a:p>
            </p:txBody>
          </p:sp>
          <p:sp>
            <p:nvSpPr>
              <p:cNvPr id="108" name="Rectangle 107"/>
              <p:cNvSpPr/>
              <p:nvPr/>
            </p:nvSpPr>
            <p:spPr>
              <a:xfrm>
                <a:off x="7298622" y="6284182"/>
                <a:ext cx="665485"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56"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647" b="17647"/>
            <a:stretch/>
          </p:blipFill>
          <p:spPr bwMode="auto">
            <a:xfrm>
              <a:off x="4757657" y="3025141"/>
              <a:ext cx="986771" cy="558491"/>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4913251" y="4504138"/>
              <a:ext cx="481045"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Branch</a:t>
              </a:r>
            </a:p>
          </p:txBody>
        </p:sp>
        <p:sp>
          <p:nvSpPr>
            <p:cNvPr id="39" name="Rectangle 38"/>
            <p:cNvSpPr/>
            <p:nvPr/>
          </p:nvSpPr>
          <p:spPr>
            <a:xfrm>
              <a:off x="3682812" y="3378003"/>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sp>
          <p:nvSpPr>
            <p:cNvPr id="42" name="Rectangle 41"/>
            <p:cNvSpPr/>
            <p:nvPr/>
          </p:nvSpPr>
          <p:spPr>
            <a:xfrm>
              <a:off x="5217531" y="3378003"/>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sp>
          <p:nvSpPr>
            <p:cNvPr id="118" name="Rectangle 117"/>
            <p:cNvSpPr/>
            <p:nvPr/>
          </p:nvSpPr>
          <p:spPr>
            <a:xfrm>
              <a:off x="3511061" y="1204653"/>
              <a:ext cx="2415979" cy="224370"/>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28" tIns="34265" rIns="68528" bIns="34265"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HYBRID</a:t>
              </a:r>
            </a:p>
          </p:txBody>
        </p:sp>
        <p:sp>
          <p:nvSpPr>
            <p:cNvPr id="58" name="Rectangle 57"/>
            <p:cNvSpPr/>
            <p:nvPr/>
          </p:nvSpPr>
          <p:spPr>
            <a:xfrm>
              <a:off x="4356880" y="2118771"/>
              <a:ext cx="743731"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Data Center</a:t>
              </a:r>
            </a:p>
          </p:txBody>
        </p:sp>
        <p:grpSp>
          <p:nvGrpSpPr>
            <p:cNvPr id="119" name="Group 118"/>
            <p:cNvGrpSpPr/>
            <p:nvPr/>
          </p:nvGrpSpPr>
          <p:grpSpPr>
            <a:xfrm>
              <a:off x="4243908" y="1412819"/>
              <a:ext cx="1047414" cy="701709"/>
              <a:chOff x="11449581" y="2860154"/>
              <a:chExt cx="2092889" cy="1402119"/>
            </a:xfrm>
          </p:grpSpPr>
          <p:pic>
            <p:nvPicPr>
              <p:cNvPr id="120"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4" descr="\\MV-FS\Projects\Cisco\03_Assets\Icons\Kubrick Icons\Kubrick png icons\start_113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4147206" y="2424094"/>
              <a:ext cx="1089548" cy="2276174"/>
              <a:chOff x="4429539" y="3289938"/>
              <a:chExt cx="1743276" cy="3986681"/>
            </a:xfrm>
          </p:grpSpPr>
          <p:sp>
            <p:nvSpPr>
              <p:cNvPr id="64" name="Freeform 63"/>
              <p:cNvSpPr/>
              <p:nvPr/>
            </p:nvSpPr>
            <p:spPr>
              <a:xfrm rot="16200000">
                <a:off x="2904358" y="4815119"/>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sp>
            <p:nvSpPr>
              <p:cNvPr id="65" name="Freeform 64"/>
              <p:cNvSpPr/>
              <p:nvPr/>
            </p:nvSpPr>
            <p:spPr>
              <a:xfrm rot="16200000" flipV="1">
                <a:off x="3765478" y="4869283"/>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grpSp>
        <p:grpSp>
          <p:nvGrpSpPr>
            <p:cNvPr id="66" name="Group 65"/>
            <p:cNvGrpSpPr/>
            <p:nvPr/>
          </p:nvGrpSpPr>
          <p:grpSpPr>
            <a:xfrm>
              <a:off x="4440871" y="4522052"/>
              <a:ext cx="540575" cy="267064"/>
              <a:chOff x="3460677" y="5377290"/>
              <a:chExt cx="720579" cy="356085"/>
            </a:xfrm>
          </p:grpSpPr>
          <p:pic>
            <p:nvPicPr>
              <p:cNvPr id="67" name="Picture 6" descr="\\MV-FS\Projects\Cisco\03_Assets\Icons\Kubrick Icons\Device Icons\Device_router_3057_default_256.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9865" b="24036"/>
              <a:stretch/>
            </p:blipFill>
            <p:spPr bwMode="auto">
              <a:xfrm>
                <a:off x="3460677" y="5377290"/>
                <a:ext cx="720579" cy="290631"/>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3616478" y="5466638"/>
                <a:ext cx="451277" cy="266737"/>
              </a:xfrm>
              <a:prstGeom prst="rect">
                <a:avLst/>
              </a:prstGeom>
              <a:noFill/>
            </p:spPr>
            <p:txBody>
              <a:bodyPr wrap="none" lIns="91436" tIns="45719" rIns="91436" bIns="45719" rtlCol="0">
                <a:spAutoFit/>
              </a:bodyPr>
              <a:lstStyle/>
              <a:p>
                <a:pPr algn="ctr" defTabSz="685225">
                  <a:defRPr/>
                </a:pPr>
                <a:r>
                  <a:rPr lang="es-ES_tradnl" sz="700" b="1" kern="0" dirty="0" smtClean="0">
                    <a:solidFill>
                      <a:srgbClr val="FFFFFF"/>
                    </a:solidFill>
                  </a:rPr>
                  <a:t>ISR</a:t>
                </a:r>
                <a:endParaRPr lang="ca-ES" sz="800" b="1" kern="0" dirty="0">
                  <a:solidFill>
                    <a:srgbClr val="FFFFFF"/>
                  </a:solidFill>
                </a:endParaRPr>
              </a:p>
            </p:txBody>
          </p:sp>
        </p:grpSp>
        <p:grpSp>
          <p:nvGrpSpPr>
            <p:cNvPr id="62" name="Group 61"/>
            <p:cNvGrpSpPr/>
            <p:nvPr/>
          </p:nvGrpSpPr>
          <p:grpSpPr>
            <a:xfrm>
              <a:off x="3941547" y="2321385"/>
              <a:ext cx="480501" cy="459502"/>
              <a:chOff x="5516396" y="2792264"/>
              <a:chExt cx="853783" cy="787644"/>
            </a:xfrm>
          </p:grpSpPr>
          <p:pic>
            <p:nvPicPr>
              <p:cNvPr id="71"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72"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nvGrpSpPr>
            <p:cNvPr id="63" name="Group 62"/>
            <p:cNvGrpSpPr/>
            <p:nvPr/>
          </p:nvGrpSpPr>
          <p:grpSpPr>
            <a:xfrm>
              <a:off x="4994999" y="2301777"/>
              <a:ext cx="480501" cy="459502"/>
              <a:chOff x="5516396" y="2792264"/>
              <a:chExt cx="853783" cy="787644"/>
            </a:xfrm>
          </p:grpSpPr>
          <p:pic>
            <p:nvPicPr>
              <p:cNvPr id="69"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70"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sp>
          <p:nvSpPr>
            <p:cNvPr id="109" name="Rectangle 108"/>
            <p:cNvSpPr/>
            <p:nvPr/>
          </p:nvSpPr>
          <p:spPr>
            <a:xfrm>
              <a:off x="3645554" y="2775080"/>
              <a:ext cx="435954" cy="192338"/>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110" name="Rectangle 109"/>
            <p:cNvSpPr/>
            <p:nvPr/>
          </p:nvSpPr>
          <p:spPr>
            <a:xfrm>
              <a:off x="5339802" y="2750223"/>
              <a:ext cx="410306" cy="192338"/>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SP V</a:t>
              </a:r>
            </a:p>
          </p:txBody>
        </p:sp>
        <p:pic>
          <p:nvPicPr>
            <p:cNvPr id="113"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30957" y="2742403"/>
              <a:ext cx="208526" cy="208418"/>
            </a:xfrm>
            <a:prstGeom prst="rect">
              <a:avLst/>
            </a:prstGeom>
            <a:noFill/>
            <a:effectLst>
              <a:outerShdw blurRad="50800" dist="38100" dir="2700000" algn="tl" rotWithShape="0">
                <a:prstClr val="black">
                  <a:alpha val="40000"/>
                </a:prstClr>
              </a:outerShdw>
            </a:effectLst>
          </p:spPr>
        </p:pic>
        <p:pic>
          <p:nvPicPr>
            <p:cNvPr id="114"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64892" y="2742403"/>
              <a:ext cx="208526" cy="208418"/>
            </a:xfrm>
            <a:prstGeom prst="rect">
              <a:avLst/>
            </a:prstGeom>
            <a:noFill/>
            <a:effectLst>
              <a:outerShdw blurRad="50800" dist="38100" dir="2700000" algn="tl" rotWithShape="0">
                <a:prstClr val="black">
                  <a:alpha val="40000"/>
                </a:prstClr>
              </a:outerShdw>
            </a:effectLst>
          </p:spPr>
        </p:pic>
      </p:grpSp>
      <p:grpSp>
        <p:nvGrpSpPr>
          <p:cNvPr id="7" name="Group 6"/>
          <p:cNvGrpSpPr/>
          <p:nvPr/>
        </p:nvGrpSpPr>
        <p:grpSpPr>
          <a:xfrm>
            <a:off x="5770467" y="1047754"/>
            <a:ext cx="2560390" cy="3796645"/>
            <a:chOff x="6047829" y="1137289"/>
            <a:chExt cx="2560390" cy="3796645"/>
          </a:xfrm>
        </p:grpSpPr>
        <p:sp>
          <p:nvSpPr>
            <p:cNvPr id="161" name="Rectangle 160"/>
            <p:cNvSpPr/>
            <p:nvPr/>
          </p:nvSpPr>
          <p:spPr>
            <a:xfrm>
              <a:off x="6047829" y="1137289"/>
              <a:ext cx="2560390" cy="3796645"/>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823" tIns="91410" rIns="18280" bIns="18280"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nvGrpSpPr>
            <p:cNvPr id="131" name="Group 130"/>
            <p:cNvGrpSpPr/>
            <p:nvPr/>
          </p:nvGrpSpPr>
          <p:grpSpPr>
            <a:xfrm>
              <a:off x="6817520" y="2662216"/>
              <a:ext cx="1085850" cy="2014538"/>
              <a:chOff x="4469131" y="3966210"/>
              <a:chExt cx="1737360" cy="3223261"/>
            </a:xfrm>
          </p:grpSpPr>
          <p:cxnSp>
            <p:nvCxnSpPr>
              <p:cNvPr id="132" name="Straight Connector 131"/>
              <p:cNvCxnSpPr/>
              <p:nvPr/>
            </p:nvCxnSpPr>
            <p:spPr>
              <a:xfrm flipV="1">
                <a:off x="616077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448056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34" name="Group 133"/>
              <p:cNvGrpSpPr/>
              <p:nvPr/>
            </p:nvGrpSpPr>
            <p:grpSpPr>
              <a:xfrm>
                <a:off x="4469131" y="5200651"/>
                <a:ext cx="1737360" cy="1988820"/>
                <a:chOff x="4423410" y="5200650"/>
                <a:chExt cx="1779649" cy="2469619"/>
              </a:xfrm>
            </p:grpSpPr>
            <p:cxnSp>
              <p:nvCxnSpPr>
                <p:cNvPr id="135" name="Straight Connector 134"/>
                <p:cNvCxnSpPr/>
                <p:nvPr/>
              </p:nvCxnSpPr>
              <p:spPr>
                <a:xfrm>
                  <a:off x="442341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531495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6263610" y="3025136"/>
              <a:ext cx="986770" cy="772047"/>
              <a:chOff x="10187586" y="4457611"/>
              <a:chExt cx="1485546" cy="1328778"/>
            </a:xfrm>
          </p:grpSpPr>
          <p:sp>
            <p:nvSpPr>
              <p:cNvPr id="101" name="Rectangle 100"/>
              <p:cNvSpPr/>
              <p:nvPr/>
            </p:nvSpPr>
            <p:spPr>
              <a:xfrm>
                <a:off x="10308621" y="5214259"/>
                <a:ext cx="1243474" cy="572130"/>
              </a:xfrm>
              <a:prstGeom prst="rect">
                <a:avLst/>
              </a:prstGeom>
              <a:gradFill>
                <a:gsLst>
                  <a:gs pos="0">
                    <a:schemeClr val="accent2"/>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102" name="Rectangle 101"/>
              <p:cNvSpPr/>
              <p:nvPr/>
            </p:nvSpPr>
            <p:spPr>
              <a:xfrm>
                <a:off x="10279215" y="5387599"/>
                <a:ext cx="867230"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103"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rot="5400000">
              <a:off x="7496077" y="2937862"/>
              <a:ext cx="812218" cy="986771"/>
              <a:chOff x="9028245" y="2327203"/>
              <a:chExt cx="1082955" cy="1315351"/>
            </a:xfrm>
          </p:grpSpPr>
          <p:grpSp>
            <p:nvGrpSpPr>
              <p:cNvPr id="97" name="Group 96"/>
              <p:cNvGrpSpPr/>
              <p:nvPr/>
            </p:nvGrpSpPr>
            <p:grpSpPr>
              <a:xfrm rot="16200000">
                <a:off x="9264368" y="2638702"/>
                <a:ext cx="1140414" cy="553251"/>
                <a:chOff x="6945931" y="6099102"/>
                <a:chExt cx="1141061" cy="553251"/>
              </a:xfrm>
            </p:grpSpPr>
            <p:sp>
              <p:nvSpPr>
                <p:cNvPr id="99" name="Rectangle 98"/>
                <p:cNvSpPr/>
                <p:nvPr/>
              </p:nvSpPr>
              <p:spPr>
                <a:xfrm>
                  <a:off x="6945931" y="6099102"/>
                  <a:ext cx="1101012" cy="553251"/>
                </a:xfrm>
                <a:prstGeom prst="rect">
                  <a:avLst/>
                </a:prstGeom>
                <a:gradFill>
                  <a:gsLst>
                    <a:gs pos="0">
                      <a:schemeClr val="accent2"/>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100" name="Rectangle 99"/>
                <p:cNvSpPr/>
                <p:nvPr/>
              </p:nvSpPr>
              <p:spPr>
                <a:xfrm>
                  <a:off x="7318684" y="6284182"/>
                  <a:ext cx="768308"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Internet</a:t>
                  </a:r>
                </a:p>
              </p:txBody>
            </p:sp>
          </p:grpSp>
          <p:pic>
            <p:nvPicPr>
              <p:cNvPr id="98"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647" b="17647"/>
              <a:stretch/>
            </p:blipFill>
            <p:spPr bwMode="auto">
              <a:xfrm rot="16200000">
                <a:off x="8742896" y="2612552"/>
                <a:ext cx="1315351" cy="744654"/>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Rectangle 78"/>
            <p:cNvSpPr/>
            <p:nvPr/>
          </p:nvSpPr>
          <p:spPr>
            <a:xfrm>
              <a:off x="7564393" y="4504138"/>
              <a:ext cx="481045"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Branch</a:t>
              </a:r>
            </a:p>
          </p:txBody>
        </p:sp>
        <p:sp>
          <p:nvSpPr>
            <p:cNvPr id="52" name="Rectangle 51"/>
            <p:cNvSpPr/>
            <p:nvPr/>
          </p:nvSpPr>
          <p:spPr>
            <a:xfrm>
              <a:off x="6383958" y="3378003"/>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sp>
          <p:nvSpPr>
            <p:cNvPr id="54" name="Rectangle 53"/>
            <p:cNvSpPr/>
            <p:nvPr/>
          </p:nvSpPr>
          <p:spPr>
            <a:xfrm>
              <a:off x="7868677" y="3378003"/>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sp>
          <p:nvSpPr>
            <p:cNvPr id="122" name="Rectangle 121"/>
            <p:cNvSpPr/>
            <p:nvPr/>
          </p:nvSpPr>
          <p:spPr>
            <a:xfrm>
              <a:off x="6125674" y="1204653"/>
              <a:ext cx="2415979" cy="224370"/>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28" tIns="34265" rIns="68528" bIns="34265"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DUAL INTERNET</a:t>
              </a:r>
            </a:p>
          </p:txBody>
        </p:sp>
        <p:sp>
          <p:nvSpPr>
            <p:cNvPr id="124" name="Rectangle 123"/>
            <p:cNvSpPr/>
            <p:nvPr/>
          </p:nvSpPr>
          <p:spPr>
            <a:xfrm>
              <a:off x="6971494" y="2118769"/>
              <a:ext cx="743731"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Data Center</a:t>
              </a:r>
            </a:p>
          </p:txBody>
        </p:sp>
        <p:grpSp>
          <p:nvGrpSpPr>
            <p:cNvPr id="125" name="Group 124"/>
            <p:cNvGrpSpPr/>
            <p:nvPr/>
          </p:nvGrpSpPr>
          <p:grpSpPr>
            <a:xfrm>
              <a:off x="6858520" y="1412819"/>
              <a:ext cx="1047414" cy="701709"/>
              <a:chOff x="11449581" y="2860154"/>
              <a:chExt cx="2092889" cy="1402119"/>
            </a:xfrm>
          </p:grpSpPr>
          <p:pic>
            <p:nvPicPr>
              <p:cNvPr id="126"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7" name="Picture 4" descr="\\MV-FS\Projects\Cisco\03_Assets\Icons\Kubrick Icons\Kubrick png icons\start_113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p:cNvGrpSpPr/>
            <p:nvPr/>
          </p:nvGrpSpPr>
          <p:grpSpPr>
            <a:xfrm>
              <a:off x="6818968" y="2424094"/>
              <a:ext cx="1089548" cy="2276174"/>
              <a:chOff x="4429539" y="3289938"/>
              <a:chExt cx="1743276" cy="3986681"/>
            </a:xfrm>
          </p:grpSpPr>
          <p:sp>
            <p:nvSpPr>
              <p:cNvPr id="141" name="Freeform 140"/>
              <p:cNvSpPr/>
              <p:nvPr/>
            </p:nvSpPr>
            <p:spPr>
              <a:xfrm rot="16200000">
                <a:off x="2904358" y="4815119"/>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sp>
            <p:nvSpPr>
              <p:cNvPr id="142" name="Freeform 141"/>
              <p:cNvSpPr/>
              <p:nvPr/>
            </p:nvSpPr>
            <p:spPr>
              <a:xfrm rot="16200000" flipV="1">
                <a:off x="3765478" y="4869283"/>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grpSp>
        <p:grpSp>
          <p:nvGrpSpPr>
            <p:cNvPr id="86" name="Group 85"/>
            <p:cNvGrpSpPr/>
            <p:nvPr/>
          </p:nvGrpSpPr>
          <p:grpSpPr>
            <a:xfrm>
              <a:off x="7092013" y="4522052"/>
              <a:ext cx="540575" cy="267064"/>
              <a:chOff x="3460677" y="5377290"/>
              <a:chExt cx="720579" cy="356085"/>
            </a:xfrm>
          </p:grpSpPr>
          <p:pic>
            <p:nvPicPr>
              <p:cNvPr id="95" name="Picture 6" descr="\\MV-FS\Projects\Cisco\03_Assets\Icons\Kubrick Icons\Device Icons\Device_router_3057_default_256.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9865" b="24036"/>
              <a:stretch/>
            </p:blipFill>
            <p:spPr bwMode="auto">
              <a:xfrm>
                <a:off x="3460677" y="5377290"/>
                <a:ext cx="720579" cy="290631"/>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p:cNvSpPr txBox="1"/>
              <p:nvPr/>
            </p:nvSpPr>
            <p:spPr>
              <a:xfrm>
                <a:off x="3616478" y="5466638"/>
                <a:ext cx="451277" cy="266737"/>
              </a:xfrm>
              <a:prstGeom prst="rect">
                <a:avLst/>
              </a:prstGeom>
              <a:noFill/>
            </p:spPr>
            <p:txBody>
              <a:bodyPr wrap="none" lIns="91436" tIns="45719" rIns="91436" bIns="45719" rtlCol="0">
                <a:spAutoFit/>
              </a:bodyPr>
              <a:lstStyle/>
              <a:p>
                <a:pPr algn="ctr" defTabSz="685225">
                  <a:defRPr/>
                </a:pPr>
                <a:r>
                  <a:rPr lang="es-ES_tradnl" sz="700" b="1" kern="0" dirty="0" smtClean="0">
                    <a:solidFill>
                      <a:srgbClr val="FFFFFF"/>
                    </a:solidFill>
                  </a:rPr>
                  <a:t>ISR</a:t>
                </a:r>
                <a:endParaRPr lang="ca-ES" sz="800" b="1" kern="0" dirty="0">
                  <a:solidFill>
                    <a:srgbClr val="FFFFFF"/>
                  </a:solidFill>
                </a:endParaRPr>
              </a:p>
            </p:txBody>
          </p:sp>
        </p:grpSp>
        <p:sp>
          <p:nvSpPr>
            <p:cNvPr id="89" name="Rectangle 88"/>
            <p:cNvSpPr/>
            <p:nvPr/>
          </p:nvSpPr>
          <p:spPr>
            <a:xfrm>
              <a:off x="6296696" y="2748629"/>
              <a:ext cx="435954" cy="282747"/>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br>
                <a:rPr lang="en-US" sz="1000" dirty="0">
                  <a:solidFill>
                    <a:srgbClr val="FFFFFF"/>
                  </a:solidFill>
                  <a:effectLst>
                    <a:outerShdw blurRad="38100" dist="12700" algn="ctr" rotWithShape="0">
                      <a:prstClr val="black">
                        <a:alpha val="40000"/>
                      </a:prstClr>
                    </a:outerShdw>
                  </a:effectLst>
                </a:rPr>
              </a:br>
              <a:r>
                <a:rPr lang="en-US" sz="700" dirty="0">
                  <a:solidFill>
                    <a:srgbClr val="FFFFFF"/>
                  </a:solidFill>
                  <a:effectLst>
                    <a:outerShdw blurRad="38100" dist="12700" algn="ctr" rotWithShape="0">
                      <a:prstClr val="black">
                        <a:alpha val="40000"/>
                      </a:prstClr>
                    </a:outerShdw>
                  </a:effectLst>
                </a:rPr>
                <a:t>DSL</a:t>
              </a:r>
            </a:p>
          </p:txBody>
        </p:sp>
        <p:sp>
          <p:nvSpPr>
            <p:cNvPr id="90" name="Rectangle 89"/>
            <p:cNvSpPr/>
            <p:nvPr/>
          </p:nvSpPr>
          <p:spPr>
            <a:xfrm>
              <a:off x="7972118" y="2750227"/>
              <a:ext cx="447977" cy="282747"/>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C</a:t>
              </a:r>
              <a:br>
                <a:rPr lang="en-US" sz="1000" dirty="0">
                  <a:solidFill>
                    <a:srgbClr val="FFFFFF"/>
                  </a:solidFill>
                  <a:effectLst>
                    <a:outerShdw blurRad="38100" dist="12700" algn="ctr" rotWithShape="0">
                      <a:prstClr val="black">
                        <a:alpha val="40000"/>
                      </a:prstClr>
                    </a:outerShdw>
                  </a:effectLst>
                </a:rPr>
              </a:br>
              <a:r>
                <a:rPr lang="en-US" sz="700" dirty="0">
                  <a:solidFill>
                    <a:srgbClr val="FFFFFF"/>
                  </a:solidFill>
                  <a:effectLst>
                    <a:outerShdw blurRad="38100" dist="12700" algn="ctr" rotWithShape="0">
                      <a:prstClr val="black">
                        <a:alpha val="40000"/>
                      </a:prstClr>
                    </a:outerShdw>
                  </a:effectLst>
                </a:rPr>
                <a:t>Cable</a:t>
              </a:r>
              <a:endParaRPr lang="en-US" sz="1000" dirty="0">
                <a:solidFill>
                  <a:srgbClr val="FFFFFF"/>
                </a:solidFill>
                <a:effectLst>
                  <a:outerShdw blurRad="38100" dist="12700" algn="ctr" rotWithShape="0">
                    <a:prstClr val="black">
                      <a:alpha val="40000"/>
                    </a:prstClr>
                  </a:outerShdw>
                </a:effectLst>
              </a:endParaRPr>
            </a:p>
          </p:txBody>
        </p:sp>
        <p:pic>
          <p:nvPicPr>
            <p:cNvPr id="45"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782097" y="2742403"/>
              <a:ext cx="208526" cy="208418"/>
            </a:xfrm>
            <a:prstGeom prst="rect">
              <a:avLst/>
            </a:prstGeom>
            <a:noFill/>
            <a:effectLst>
              <a:outerShdw blurRad="50800" dist="38100" dir="2700000" algn="tl" rotWithShape="0">
                <a:prstClr val="black">
                  <a:alpha val="40000"/>
                </a:prstClr>
              </a:outerShdw>
            </a:effectLst>
          </p:spPr>
        </p:pic>
        <p:pic>
          <p:nvPicPr>
            <p:cNvPr id="46"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16032" y="2742403"/>
              <a:ext cx="208526" cy="208418"/>
            </a:xfrm>
            <a:prstGeom prst="rect">
              <a:avLst/>
            </a:prstGeom>
            <a:noFill/>
            <a:effectLst>
              <a:outerShdw blurRad="50800" dist="38100" dir="2700000" algn="tl" rotWithShape="0">
                <a:prstClr val="black">
                  <a:alpha val="40000"/>
                </a:prstClr>
              </a:outerShdw>
            </a:effectLst>
          </p:spPr>
        </p:pic>
        <p:grpSp>
          <p:nvGrpSpPr>
            <p:cNvPr id="87" name="Group 86"/>
            <p:cNvGrpSpPr/>
            <p:nvPr/>
          </p:nvGrpSpPr>
          <p:grpSpPr>
            <a:xfrm>
              <a:off x="6592690" y="2321385"/>
              <a:ext cx="480501" cy="459502"/>
              <a:chOff x="5516396" y="2792264"/>
              <a:chExt cx="853783" cy="787644"/>
            </a:xfrm>
          </p:grpSpPr>
          <p:pic>
            <p:nvPicPr>
              <p:cNvPr id="93"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94"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nvGrpSpPr>
            <p:cNvPr id="88" name="Group 87"/>
            <p:cNvGrpSpPr/>
            <p:nvPr/>
          </p:nvGrpSpPr>
          <p:grpSpPr>
            <a:xfrm>
              <a:off x="7646139" y="2301777"/>
              <a:ext cx="480501" cy="459502"/>
              <a:chOff x="5516396" y="2792264"/>
              <a:chExt cx="853783" cy="787644"/>
            </a:xfrm>
          </p:grpSpPr>
          <p:pic>
            <p:nvPicPr>
              <p:cNvPr id="91"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92"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grpSp>
        <p:nvGrpSpPr>
          <p:cNvPr id="4" name="Group 3"/>
          <p:cNvGrpSpPr/>
          <p:nvPr/>
        </p:nvGrpSpPr>
        <p:grpSpPr>
          <a:xfrm>
            <a:off x="515053" y="1047754"/>
            <a:ext cx="2560389" cy="3796645"/>
            <a:chOff x="792411" y="1123950"/>
            <a:chExt cx="2560389" cy="3796645"/>
          </a:xfrm>
        </p:grpSpPr>
        <p:sp>
          <p:nvSpPr>
            <p:cNvPr id="111" name="Rectangle 110"/>
            <p:cNvSpPr/>
            <p:nvPr/>
          </p:nvSpPr>
          <p:spPr>
            <a:xfrm>
              <a:off x="792411" y="1123950"/>
              <a:ext cx="2560389" cy="3796645"/>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823" tIns="91410" rIns="18280" bIns="18280"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grpSp>
          <p:nvGrpSpPr>
            <p:cNvPr id="2" name="Group 1"/>
            <p:cNvGrpSpPr/>
            <p:nvPr/>
          </p:nvGrpSpPr>
          <p:grpSpPr>
            <a:xfrm>
              <a:off x="914400" y="3011780"/>
              <a:ext cx="986770" cy="813109"/>
              <a:chOff x="990160" y="3011776"/>
              <a:chExt cx="986770" cy="813109"/>
            </a:xfrm>
          </p:grpSpPr>
          <p:sp>
            <p:nvSpPr>
              <p:cNvPr id="179" name="Rectangle 178"/>
              <p:cNvSpPr/>
              <p:nvPr/>
            </p:nvSpPr>
            <p:spPr>
              <a:xfrm>
                <a:off x="1073266" y="3409946"/>
                <a:ext cx="825506" cy="414939"/>
              </a:xfrm>
              <a:prstGeom prst="rect">
                <a:avLst/>
              </a:prstGeom>
              <a:gradFill>
                <a:gsLst>
                  <a:gs pos="0">
                    <a:srgbClr val="00B050"/>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defRPr/>
                </a:pPr>
                <a:endParaRPr lang="en-US" sz="900" kern="0" dirty="0">
                  <a:solidFill>
                    <a:srgbClr val="8E909E"/>
                  </a:solidFill>
                </a:endParaRPr>
              </a:p>
            </p:txBody>
          </p:sp>
          <p:grpSp>
            <p:nvGrpSpPr>
              <p:cNvPr id="138" name="Group 137"/>
              <p:cNvGrpSpPr/>
              <p:nvPr/>
            </p:nvGrpSpPr>
            <p:grpSpPr>
              <a:xfrm>
                <a:off x="990160" y="3011776"/>
                <a:ext cx="986770" cy="753862"/>
                <a:chOff x="10187586" y="4457611"/>
                <a:chExt cx="1485546" cy="1297478"/>
              </a:xfrm>
            </p:grpSpPr>
            <p:pic>
              <p:nvPicPr>
                <p:cNvPr id="148"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p:cNvSpPr/>
                <p:nvPr/>
              </p:nvSpPr>
              <p:spPr>
                <a:xfrm>
                  <a:off x="10554781" y="5387598"/>
                  <a:ext cx="751167"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MPLS</a:t>
                  </a:r>
                </a:p>
              </p:txBody>
            </p:sp>
          </p:grpSp>
        </p:grpSp>
        <p:grpSp>
          <p:nvGrpSpPr>
            <p:cNvPr id="112" name="Group 111"/>
            <p:cNvGrpSpPr/>
            <p:nvPr/>
          </p:nvGrpSpPr>
          <p:grpSpPr>
            <a:xfrm>
              <a:off x="1524000" y="2617900"/>
              <a:ext cx="1085850" cy="2014538"/>
              <a:chOff x="4469131" y="3966210"/>
              <a:chExt cx="1737360" cy="3223261"/>
            </a:xfrm>
          </p:grpSpPr>
          <p:cxnSp>
            <p:nvCxnSpPr>
              <p:cNvPr id="115" name="Straight Connector 114"/>
              <p:cNvCxnSpPr/>
              <p:nvPr/>
            </p:nvCxnSpPr>
            <p:spPr>
              <a:xfrm flipV="1">
                <a:off x="616077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480560" y="3966210"/>
                <a:ext cx="0" cy="9144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nvGrpSpPr>
              <p:cNvPr id="117" name="Group 116"/>
              <p:cNvGrpSpPr/>
              <p:nvPr/>
            </p:nvGrpSpPr>
            <p:grpSpPr>
              <a:xfrm>
                <a:off x="4469131" y="5200651"/>
                <a:ext cx="1737360" cy="1988820"/>
                <a:chOff x="4423410" y="5200650"/>
                <a:chExt cx="1779649" cy="2469619"/>
              </a:xfrm>
            </p:grpSpPr>
            <p:cxnSp>
              <p:nvCxnSpPr>
                <p:cNvPr id="123" name="Straight Connector 122"/>
                <p:cNvCxnSpPr/>
                <p:nvPr/>
              </p:nvCxnSpPr>
              <p:spPr>
                <a:xfrm>
                  <a:off x="442341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14950" y="5200650"/>
                  <a:ext cx="888109" cy="24696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3" name="Rectangle 152"/>
            <p:cNvSpPr/>
            <p:nvPr/>
          </p:nvSpPr>
          <p:spPr>
            <a:xfrm>
              <a:off x="2290942" y="4490776"/>
              <a:ext cx="481045"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Branch</a:t>
              </a:r>
            </a:p>
          </p:txBody>
        </p:sp>
        <p:grpSp>
          <p:nvGrpSpPr>
            <p:cNvPr id="3" name="Group 2"/>
            <p:cNvGrpSpPr/>
            <p:nvPr/>
          </p:nvGrpSpPr>
          <p:grpSpPr>
            <a:xfrm>
              <a:off x="2135348" y="3011779"/>
              <a:ext cx="986771" cy="812212"/>
              <a:chOff x="2135348" y="3011779"/>
              <a:chExt cx="986771" cy="812212"/>
            </a:xfrm>
          </p:grpSpPr>
          <p:grpSp>
            <p:nvGrpSpPr>
              <p:cNvPr id="149" name="Group 148"/>
              <p:cNvGrpSpPr/>
              <p:nvPr/>
            </p:nvGrpSpPr>
            <p:grpSpPr>
              <a:xfrm>
                <a:off x="2253145" y="3409052"/>
                <a:ext cx="825506" cy="414939"/>
                <a:chOff x="6945931" y="6099102"/>
                <a:chExt cx="1101012" cy="553251"/>
              </a:xfrm>
            </p:grpSpPr>
            <p:sp>
              <p:nvSpPr>
                <p:cNvPr id="150" name="Rectangle 149"/>
                <p:cNvSpPr/>
                <p:nvPr/>
              </p:nvSpPr>
              <p:spPr>
                <a:xfrm>
                  <a:off x="6945931" y="6099102"/>
                  <a:ext cx="1101012" cy="553251"/>
                </a:xfrm>
                <a:prstGeom prst="rect">
                  <a:avLst/>
                </a:prstGeom>
                <a:gradFill>
                  <a:gsLst>
                    <a:gs pos="0">
                      <a:srgbClr val="00B050"/>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defRPr/>
                  </a:pPr>
                  <a:endParaRPr lang="en-US" sz="900" kern="0" dirty="0">
                    <a:solidFill>
                      <a:srgbClr val="8E909E"/>
                    </a:solidFill>
                  </a:endParaRPr>
                </a:p>
              </p:txBody>
            </p:sp>
            <p:sp>
              <p:nvSpPr>
                <p:cNvPr id="151" name="Rectangle 150"/>
                <p:cNvSpPr/>
                <p:nvPr/>
              </p:nvSpPr>
              <p:spPr>
                <a:xfrm>
                  <a:off x="7239017" y="6284182"/>
                  <a:ext cx="665485"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152"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7647" b="17647"/>
              <a:stretch/>
            </p:blipFill>
            <p:spPr bwMode="auto">
              <a:xfrm>
                <a:off x="2135348" y="3011779"/>
                <a:ext cx="986771" cy="558491"/>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p:cNvSpPr/>
              <p:nvPr/>
            </p:nvSpPr>
            <p:spPr>
              <a:xfrm>
                <a:off x="2595223" y="3364641"/>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grpSp>
        <p:sp>
          <p:nvSpPr>
            <p:cNvPr id="156" name="Rectangle 155"/>
            <p:cNvSpPr/>
            <p:nvPr/>
          </p:nvSpPr>
          <p:spPr>
            <a:xfrm>
              <a:off x="888752" y="1191291"/>
              <a:ext cx="2415979" cy="224370"/>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68528" tIns="34265" rIns="68528" bIns="34265"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Dual MPLS</a:t>
              </a:r>
            </a:p>
          </p:txBody>
        </p:sp>
        <p:sp>
          <p:nvSpPr>
            <p:cNvPr id="157" name="Rectangle 156"/>
            <p:cNvSpPr/>
            <p:nvPr/>
          </p:nvSpPr>
          <p:spPr>
            <a:xfrm>
              <a:off x="1734571" y="2105409"/>
              <a:ext cx="743731" cy="253893"/>
            </a:xfrm>
            <a:prstGeom prst="rect">
              <a:avLst/>
            </a:prstGeom>
          </p:spPr>
          <p:txBody>
            <a:bodyPr wrap="none" lIns="57119" tIns="28564" rIns="57119" bIns="28564" anchor="ctr">
              <a:spAutoFit/>
            </a:bodyPr>
            <a:lstStyle/>
            <a:p>
              <a:pPr algn="ctr" defTabSz="684327">
                <a:lnSpc>
                  <a:spcPct val="150000"/>
                </a:lnSpc>
              </a:pPr>
              <a:r>
                <a:rPr lang="en-US" sz="900" dirty="0">
                  <a:solidFill>
                    <a:schemeClr val="bg1"/>
                  </a:solidFill>
                </a:rPr>
                <a:t>Data Center</a:t>
              </a:r>
            </a:p>
          </p:txBody>
        </p:sp>
        <p:grpSp>
          <p:nvGrpSpPr>
            <p:cNvPr id="158" name="Group 157"/>
            <p:cNvGrpSpPr/>
            <p:nvPr/>
          </p:nvGrpSpPr>
          <p:grpSpPr>
            <a:xfrm>
              <a:off x="1621599" y="1399457"/>
              <a:ext cx="1047414" cy="701709"/>
              <a:chOff x="11449581" y="2860154"/>
              <a:chExt cx="2092889" cy="1402119"/>
            </a:xfrm>
          </p:grpSpPr>
          <p:pic>
            <p:nvPicPr>
              <p:cNvPr id="159"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 name="Picture 4" descr="\\MV-FS\Projects\Cisco\03_Assets\Icons\Kubrick Icons\Kubrick png icons\start_113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 name="Group 162"/>
            <p:cNvGrpSpPr/>
            <p:nvPr/>
          </p:nvGrpSpPr>
          <p:grpSpPr>
            <a:xfrm>
              <a:off x="1524897" y="2410732"/>
              <a:ext cx="1089548" cy="2276174"/>
              <a:chOff x="4429539" y="3289938"/>
              <a:chExt cx="1743276" cy="3986681"/>
            </a:xfrm>
          </p:grpSpPr>
          <p:sp>
            <p:nvSpPr>
              <p:cNvPr id="164" name="Freeform 163"/>
              <p:cNvSpPr/>
              <p:nvPr/>
            </p:nvSpPr>
            <p:spPr>
              <a:xfrm rot="16200000">
                <a:off x="2904358" y="4815119"/>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sp>
            <p:nvSpPr>
              <p:cNvPr id="165" name="Freeform 164"/>
              <p:cNvSpPr/>
              <p:nvPr/>
            </p:nvSpPr>
            <p:spPr>
              <a:xfrm rot="16200000" flipV="1">
                <a:off x="3765478" y="4869283"/>
                <a:ext cx="3932517" cy="882156"/>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a:solidFill>
                    <a:srgbClr val="FFFFFF"/>
                  </a:solidFill>
                </a:endParaRPr>
              </a:p>
            </p:txBody>
          </p:sp>
        </p:grpSp>
        <p:grpSp>
          <p:nvGrpSpPr>
            <p:cNvPr id="166" name="Group 165"/>
            <p:cNvGrpSpPr/>
            <p:nvPr/>
          </p:nvGrpSpPr>
          <p:grpSpPr>
            <a:xfrm>
              <a:off x="1818562" y="4508690"/>
              <a:ext cx="540575" cy="267064"/>
              <a:chOff x="3460677" y="5377290"/>
              <a:chExt cx="720579" cy="356085"/>
            </a:xfrm>
          </p:grpSpPr>
          <p:pic>
            <p:nvPicPr>
              <p:cNvPr id="167" name="Picture 6" descr="\\MV-FS\Projects\Cisco\03_Assets\Icons\Kubrick Icons\Device Icons\Device_router_3057_default_256.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9865" b="24036"/>
              <a:stretch/>
            </p:blipFill>
            <p:spPr bwMode="auto">
              <a:xfrm>
                <a:off x="3460677" y="5377290"/>
                <a:ext cx="720579" cy="290631"/>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p:cNvSpPr txBox="1"/>
              <p:nvPr/>
            </p:nvSpPr>
            <p:spPr>
              <a:xfrm>
                <a:off x="3616478" y="5466638"/>
                <a:ext cx="451277" cy="266737"/>
              </a:xfrm>
              <a:prstGeom prst="rect">
                <a:avLst/>
              </a:prstGeom>
              <a:noFill/>
            </p:spPr>
            <p:txBody>
              <a:bodyPr wrap="none" lIns="91436" tIns="45719" rIns="91436" bIns="45719" rtlCol="0">
                <a:spAutoFit/>
              </a:bodyPr>
              <a:lstStyle/>
              <a:p>
                <a:pPr algn="ctr" defTabSz="685225">
                  <a:defRPr/>
                </a:pPr>
                <a:r>
                  <a:rPr lang="es-ES_tradnl" sz="700" b="1" kern="0" dirty="0" smtClean="0">
                    <a:solidFill>
                      <a:srgbClr val="FFFFFF"/>
                    </a:solidFill>
                  </a:rPr>
                  <a:t>ISR</a:t>
                </a:r>
                <a:endParaRPr lang="ca-ES" sz="800" b="1" kern="0" dirty="0">
                  <a:solidFill>
                    <a:srgbClr val="FFFFFF"/>
                  </a:solidFill>
                </a:endParaRPr>
              </a:p>
            </p:txBody>
          </p:sp>
        </p:grpSp>
        <p:grpSp>
          <p:nvGrpSpPr>
            <p:cNvPr id="169" name="Group 168"/>
            <p:cNvGrpSpPr/>
            <p:nvPr/>
          </p:nvGrpSpPr>
          <p:grpSpPr>
            <a:xfrm>
              <a:off x="1319238" y="2308023"/>
              <a:ext cx="480501" cy="459502"/>
              <a:chOff x="5516396" y="2792264"/>
              <a:chExt cx="853783" cy="787644"/>
            </a:xfrm>
          </p:grpSpPr>
          <p:pic>
            <p:nvPicPr>
              <p:cNvPr id="170"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171"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grpSp>
          <p:nvGrpSpPr>
            <p:cNvPr id="172" name="Group 171"/>
            <p:cNvGrpSpPr/>
            <p:nvPr/>
          </p:nvGrpSpPr>
          <p:grpSpPr>
            <a:xfrm>
              <a:off x="2372690" y="2288415"/>
              <a:ext cx="480501" cy="459502"/>
              <a:chOff x="5516396" y="2792264"/>
              <a:chExt cx="853783" cy="787644"/>
            </a:xfrm>
          </p:grpSpPr>
          <p:pic>
            <p:nvPicPr>
              <p:cNvPr id="173" name="Picture 3" descr="C:\Documents and Settings\rteligic\Desktop\Desktop_26Apr\polygon-icon0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96186" y="2792264"/>
                <a:ext cx="714144" cy="787644"/>
              </a:xfrm>
              <a:prstGeom prst="rect">
                <a:avLst/>
              </a:prstGeom>
              <a:noFill/>
            </p:spPr>
          </p:pic>
          <p:sp>
            <p:nvSpPr>
              <p:cNvPr id="174" name="TextBox 182"/>
              <p:cNvSpPr txBox="1">
                <a:spLocks noChangeArrowheads="1"/>
              </p:cNvSpPr>
              <p:nvPr/>
            </p:nvSpPr>
            <p:spPr bwMode="auto">
              <a:xfrm>
                <a:off x="5516396" y="3188871"/>
                <a:ext cx="853783" cy="290162"/>
              </a:xfrm>
              <a:prstGeom prst="rect">
                <a:avLst/>
              </a:prstGeom>
              <a:noFill/>
              <a:ln w="9525">
                <a:noFill/>
                <a:miter lim="800000"/>
                <a:headEnd/>
                <a:tailEnd/>
              </a:ln>
            </p:spPr>
            <p:txBody>
              <a:bodyPr wrap="none">
                <a:spAutoFit/>
              </a:bodyPr>
              <a:lstStyle/>
              <a:p>
                <a:pPr algn="ctr" defTabSz="685225">
                  <a:defRPr/>
                </a:pPr>
                <a:r>
                  <a:rPr lang="en-US" sz="500" b="1" kern="0" dirty="0">
                    <a:solidFill>
                      <a:srgbClr val="FFFFFF"/>
                    </a:solidFill>
                    <a:effectLst>
                      <a:outerShdw blurRad="38100" dist="38100" dir="2700000" algn="tl">
                        <a:srgbClr val="000000">
                          <a:alpha val="43137"/>
                        </a:srgbClr>
                      </a:outerShdw>
                    </a:effectLst>
                  </a:rPr>
                  <a:t>ASR 1000</a:t>
                </a:r>
              </a:p>
            </p:txBody>
          </p:sp>
        </p:grpSp>
        <p:sp>
          <p:nvSpPr>
            <p:cNvPr id="175" name="Rectangle 174"/>
            <p:cNvSpPr/>
            <p:nvPr/>
          </p:nvSpPr>
          <p:spPr>
            <a:xfrm>
              <a:off x="1023245" y="2761718"/>
              <a:ext cx="435954" cy="192338"/>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176" name="Rectangle 175"/>
            <p:cNvSpPr/>
            <p:nvPr/>
          </p:nvSpPr>
          <p:spPr>
            <a:xfrm>
              <a:off x="2717493" y="2736861"/>
              <a:ext cx="410306" cy="192338"/>
            </a:xfrm>
            <a:prstGeom prst="rect">
              <a:avLst/>
            </a:prstGeom>
          </p:spPr>
          <p:txBody>
            <a:bodyPr wrap="none" lIns="57119" tIns="28564" rIns="57119" bIns="28564">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SP V</a:t>
              </a:r>
            </a:p>
          </p:txBody>
        </p:sp>
        <p:pic>
          <p:nvPicPr>
            <p:cNvPr id="177"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08648" y="2729041"/>
              <a:ext cx="208526" cy="208418"/>
            </a:xfrm>
            <a:prstGeom prst="rect">
              <a:avLst/>
            </a:prstGeom>
            <a:noFill/>
            <a:effectLst>
              <a:outerShdw blurRad="50800" dist="38100" dir="2700000" algn="tl" rotWithShape="0">
                <a:prstClr val="black">
                  <a:alpha val="40000"/>
                </a:prstClr>
              </a:outerShdw>
            </a:effectLst>
          </p:spPr>
        </p:pic>
        <p:pic>
          <p:nvPicPr>
            <p:cNvPr id="178" name="Picture 3" descr="C:\srtg_current\templates\Kubrick Device Icons\Device_asa5500_3075_default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42583" y="2729041"/>
              <a:ext cx="208526" cy="208418"/>
            </a:xfrm>
            <a:prstGeom prst="rect">
              <a:avLst/>
            </a:prstGeom>
            <a:noFill/>
            <a:effectLst>
              <a:outerShdw blurRad="50800" dist="38100" dir="2700000" algn="tl" rotWithShape="0">
                <a:prstClr val="black">
                  <a:alpha val="40000"/>
                </a:prstClr>
              </a:outerShdw>
            </a:effectLst>
          </p:spPr>
        </p:pic>
        <p:sp>
          <p:nvSpPr>
            <p:cNvPr id="154" name="Rectangle 153"/>
            <p:cNvSpPr/>
            <p:nvPr/>
          </p:nvSpPr>
          <p:spPr>
            <a:xfrm>
              <a:off x="1060503" y="3379536"/>
              <a:ext cx="487250" cy="165408"/>
            </a:xfrm>
            <a:prstGeom prst="rect">
              <a:avLst/>
            </a:prstGeom>
          </p:spPr>
          <p:txBody>
            <a:bodyPr wrap="none" lIns="57119" tIns="28564" rIns="57119" bIns="28564">
              <a:spAutoFit/>
            </a:bodyPr>
            <a:lstStyle/>
            <a:p>
              <a:pPr algn="ctr" defTabSz="684327">
                <a:lnSpc>
                  <a:spcPct val="85000"/>
                </a:lnSpc>
              </a:pPr>
              <a:r>
                <a:rPr lang="en-US" sz="800" dirty="0">
                  <a:solidFill>
                    <a:schemeClr val="accent3">
                      <a:lumMod val="10000"/>
                    </a:schemeClr>
                  </a:solidFill>
                </a:rPr>
                <a:t>DMVPN</a:t>
              </a:r>
            </a:p>
          </p:txBody>
        </p:sp>
      </p:grpSp>
    </p:spTree>
    <p:extLst>
      <p:ext uri="{BB962C8B-B14F-4D97-AF65-F5344CB8AC3E}">
        <p14:creationId xmlns:p14="http://schemas.microsoft.com/office/powerpoint/2010/main" val="337703396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29556" y="827210"/>
            <a:ext cx="8277344" cy="3168210"/>
          </a:xfrm>
        </p:spPr>
        <p:txBody>
          <a:bodyPr/>
          <a:lstStyle/>
          <a:p>
            <a:pPr marL="57136" indent="0">
              <a:buNone/>
            </a:pPr>
            <a:r>
              <a:rPr lang="en-US" sz="1600" dirty="0" smtClean="0">
                <a:solidFill>
                  <a:schemeClr val="accent2"/>
                </a:solidFill>
              </a:rPr>
              <a:t>Cisco IOS Software Solution </a:t>
            </a:r>
            <a:r>
              <a:rPr lang="en-US" sz="1600" dirty="0">
                <a:solidFill>
                  <a:schemeClr val="accent2"/>
                </a:solidFill>
              </a:rPr>
              <a:t>for </a:t>
            </a:r>
            <a:r>
              <a:rPr lang="en-US" sz="1600" dirty="0" smtClean="0">
                <a:solidFill>
                  <a:schemeClr val="accent2"/>
                </a:solidFill>
              </a:rPr>
              <a:t>Building IPsec and </a:t>
            </a:r>
            <a:r>
              <a:rPr lang="en-US" sz="1600" dirty="0">
                <a:solidFill>
                  <a:schemeClr val="accent2"/>
                </a:solidFill>
              </a:rPr>
              <a:t>GRE VPNs in an Easy, </a:t>
            </a:r>
            <a:r>
              <a:rPr lang="en-US" sz="1600" dirty="0" smtClean="0">
                <a:solidFill>
                  <a:schemeClr val="accent2"/>
                </a:solidFill>
              </a:rPr>
              <a:t>Dynamic</a:t>
            </a:r>
            <a:r>
              <a:rPr lang="en-US" sz="1600" dirty="0">
                <a:solidFill>
                  <a:schemeClr val="accent2"/>
                </a:solidFill>
              </a:rPr>
              <a:t> </a:t>
            </a:r>
            <a:r>
              <a:rPr lang="en-US" sz="1600" dirty="0" smtClean="0">
                <a:solidFill>
                  <a:schemeClr val="accent2"/>
                </a:solidFill>
              </a:rPr>
              <a:t>and </a:t>
            </a:r>
            <a:r>
              <a:rPr lang="en-US" sz="1600" dirty="0">
                <a:solidFill>
                  <a:schemeClr val="accent2"/>
                </a:solidFill>
              </a:rPr>
              <a:t>Scalable Manner</a:t>
            </a:r>
          </a:p>
          <a:p>
            <a:endParaRPr lang="en-US" dirty="0"/>
          </a:p>
        </p:txBody>
      </p:sp>
      <p:sp>
        <p:nvSpPr>
          <p:cNvPr id="7" name="Title 6"/>
          <p:cNvSpPr>
            <a:spLocks noGrp="1"/>
          </p:cNvSpPr>
          <p:nvPr>
            <p:ph type="title"/>
          </p:nvPr>
        </p:nvSpPr>
        <p:spPr>
          <a:xfrm>
            <a:off x="437766" y="253737"/>
            <a:ext cx="8345488" cy="731837"/>
          </a:xfrm>
        </p:spPr>
        <p:txBody>
          <a:bodyPr/>
          <a:lstStyle/>
          <a:p>
            <a:r>
              <a:rPr lang="en-US" dirty="0"/>
              <a:t>What is Dynamic Multipoint VPN?</a:t>
            </a:r>
          </a:p>
        </p:txBody>
      </p:sp>
      <p:sp>
        <p:nvSpPr>
          <p:cNvPr id="9" name="Rectangle 8"/>
          <p:cNvSpPr/>
          <p:nvPr/>
        </p:nvSpPr>
        <p:spPr>
          <a:xfrm flipV="1">
            <a:off x="328891" y="1512291"/>
            <a:ext cx="4126287" cy="2639752"/>
          </a:xfrm>
          <a:prstGeom prst="rect">
            <a:avLst/>
          </a:prstGeom>
          <a:gradFill>
            <a:gsLst>
              <a:gs pos="34000">
                <a:srgbClr val="08252E">
                  <a:lumMod val="0"/>
                  <a:lumOff val="100000"/>
                  <a:alpha val="0"/>
                </a:srgbClr>
              </a:gs>
              <a:gs pos="100000">
                <a:srgbClr val="BBDFF0">
                  <a:lumMod val="95000"/>
                </a:srgbClr>
              </a:gs>
            </a:gsLst>
            <a:lin ang="5400000" scaled="0"/>
          </a:gradFill>
          <a:ln>
            <a:gradFill>
              <a:gsLst>
                <a:gs pos="0">
                  <a:schemeClr val="accent1">
                    <a:tint val="66000"/>
                    <a:satMod val="160000"/>
                    <a:alpha val="0"/>
                  </a:schemeClr>
                </a:gs>
                <a:gs pos="100000">
                  <a:schemeClr val="bg1">
                    <a:lumMod val="66000"/>
                    <a:alpha val="35000"/>
                  </a:schemeClr>
                </a:gs>
              </a:gsLst>
              <a:lin ang="5400000" scaled="0"/>
            </a:gradFill>
          </a:ln>
          <a:effectLst/>
        </p:spPr>
        <p:txBody>
          <a:bodyPr wrap="square" lIns="17123" tIns="17123" rIns="17123" bIns="17123" rtlCol="0" anchor="t" anchorCtr="1">
            <a:noAutofit/>
          </a:bodyPr>
          <a:lstStyle/>
          <a:p>
            <a:pPr algn="ctr" defTabSz="342075">
              <a:lnSpc>
                <a:spcPct val="90000"/>
              </a:lnSpc>
              <a:spcBef>
                <a:spcPct val="50000"/>
              </a:spcBef>
            </a:pPr>
            <a:endParaRPr lang="en-US" sz="900" kern="0" dirty="0">
              <a:solidFill>
                <a:srgbClr val="B7D333"/>
              </a:solidFill>
            </a:endParaRPr>
          </a:p>
        </p:txBody>
      </p:sp>
      <p:sp>
        <p:nvSpPr>
          <p:cNvPr id="10" name="TextBox 9"/>
          <p:cNvSpPr txBox="1"/>
          <p:nvPr/>
        </p:nvSpPr>
        <p:spPr>
          <a:xfrm>
            <a:off x="486228" y="1599164"/>
            <a:ext cx="3849961" cy="385559"/>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13716" tIns="13716" rIns="13716" bIns="1371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r>
              <a:rPr lang="en-US" sz="1500" dirty="0" smtClean="0"/>
              <a:t>Two </a:t>
            </a:r>
            <a:r>
              <a:rPr lang="en-US" sz="1500" dirty="0"/>
              <a:t>Proven Technologies</a:t>
            </a:r>
          </a:p>
        </p:txBody>
      </p:sp>
      <p:sp>
        <p:nvSpPr>
          <p:cNvPr id="11" name="Rectangle 10"/>
          <p:cNvSpPr/>
          <p:nvPr/>
        </p:nvSpPr>
        <p:spPr>
          <a:xfrm flipV="1">
            <a:off x="4693684" y="1512293"/>
            <a:ext cx="4126301" cy="2639751"/>
          </a:xfrm>
          <a:prstGeom prst="rect">
            <a:avLst/>
          </a:prstGeom>
          <a:gradFill>
            <a:gsLst>
              <a:gs pos="34000">
                <a:srgbClr val="08252E">
                  <a:lumMod val="0"/>
                  <a:lumOff val="100000"/>
                  <a:alpha val="0"/>
                </a:srgbClr>
              </a:gs>
              <a:gs pos="100000">
                <a:srgbClr val="BBDFF0">
                  <a:lumMod val="95000"/>
                </a:srgbClr>
              </a:gs>
            </a:gsLst>
            <a:lin ang="5400000" scaled="0"/>
          </a:gradFill>
          <a:ln>
            <a:gradFill>
              <a:gsLst>
                <a:gs pos="0">
                  <a:schemeClr val="accent1">
                    <a:tint val="66000"/>
                    <a:satMod val="160000"/>
                    <a:alpha val="0"/>
                  </a:schemeClr>
                </a:gs>
                <a:gs pos="100000">
                  <a:schemeClr val="bg1">
                    <a:lumMod val="66000"/>
                    <a:alpha val="35000"/>
                  </a:schemeClr>
                </a:gs>
              </a:gsLst>
              <a:lin ang="5400000" scaled="0"/>
            </a:gradFill>
          </a:ln>
          <a:effectLst/>
        </p:spPr>
        <p:txBody>
          <a:bodyPr wrap="square" lIns="17123" tIns="17123" rIns="17123" bIns="17123" rtlCol="0" anchor="t" anchorCtr="1">
            <a:noAutofit/>
          </a:bodyPr>
          <a:lstStyle/>
          <a:p>
            <a:pPr algn="ctr" defTabSz="342075">
              <a:lnSpc>
                <a:spcPct val="90000"/>
              </a:lnSpc>
              <a:spcBef>
                <a:spcPct val="50000"/>
              </a:spcBef>
            </a:pPr>
            <a:endParaRPr lang="en-US" sz="900" kern="0" dirty="0">
              <a:solidFill>
                <a:srgbClr val="B7D333"/>
              </a:solidFill>
            </a:endParaRPr>
          </a:p>
        </p:txBody>
      </p:sp>
      <p:sp>
        <p:nvSpPr>
          <p:cNvPr id="12" name="TextBox 11"/>
          <p:cNvSpPr txBox="1"/>
          <p:nvPr/>
        </p:nvSpPr>
        <p:spPr>
          <a:xfrm>
            <a:off x="4856927" y="1599159"/>
            <a:ext cx="3849973" cy="385559"/>
          </a:xfrm>
          <a:prstGeom prst="rect">
            <a:avLst/>
          </a:prstGeom>
          <a:gradFill flip="none" rotWithShape="1">
            <a:gsLst>
              <a:gs pos="100000">
                <a:schemeClr val="tx1">
                  <a:lumMod val="75000"/>
                </a:schemeClr>
              </a:gs>
              <a:gs pos="50000">
                <a:schemeClr val="accent3">
                  <a:lumMod val="50000"/>
                </a:schemeClr>
              </a:gs>
            </a:gsLst>
            <a:lin ang="5400000" scaled="0"/>
            <a:tileRect/>
          </a:gradFill>
          <a:ln w="9525" cap="flat" cmpd="sng" algn="ctr">
            <a:noFill/>
            <a:prstDash val="solid"/>
            <a:headEnd/>
            <a:tailEnd/>
          </a:ln>
          <a:effectLst/>
        </p:spPr>
        <p:txBody>
          <a:bodyPr vert="horz" wrap="square" lIns="13716" tIns="13716" rIns="13716" bIns="13716" anchor="ctr" anchorCtr="1"/>
          <a:lstStyle>
            <a:defPPr>
              <a:defRPr lang="en-US"/>
            </a:defPPr>
            <a:lvl1pPr algn="ctr" defTabSz="913024">
              <a:lnSpc>
                <a:spcPct val="95000"/>
              </a:lnSpc>
              <a:spcBef>
                <a:spcPts val="200"/>
              </a:spcBef>
              <a:defRPr sz="2600" b="1"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r>
              <a:rPr lang="en-US" sz="1500" dirty="0"/>
              <a:t>Major Features</a:t>
            </a:r>
          </a:p>
        </p:txBody>
      </p:sp>
      <p:sp>
        <p:nvSpPr>
          <p:cNvPr id="13" name="Text Placeholder 3"/>
          <p:cNvSpPr txBox="1">
            <a:spLocks/>
          </p:cNvSpPr>
          <p:nvPr/>
        </p:nvSpPr>
        <p:spPr>
          <a:xfrm>
            <a:off x="486224" y="2053553"/>
            <a:ext cx="3554619" cy="2699235"/>
          </a:xfrm>
          <a:prstGeom prst="rect">
            <a:avLst/>
          </a:prstGeom>
        </p:spPr>
        <p:txBody>
          <a:bodyPr lIns="68577" tIns="34289" rIns="68577" bIns="34289"/>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450"/>
              </a:spcBef>
              <a:buClr>
                <a:srgbClr val="3F4B4D"/>
              </a:buClr>
            </a:pPr>
            <a:r>
              <a:rPr sz="1400" dirty="0"/>
              <a:t>Next-Hop Resolution Protocol (NHRP)</a:t>
            </a:r>
          </a:p>
          <a:p>
            <a:pPr marL="400050" indent="-171450">
              <a:lnSpc>
                <a:spcPct val="100000"/>
              </a:lnSpc>
              <a:spcBef>
                <a:spcPts val="450"/>
              </a:spcBef>
              <a:buClr>
                <a:srgbClr val="3F4B4D"/>
              </a:buClr>
              <a:buFont typeface="Arial"/>
              <a:buChar char="•"/>
            </a:pPr>
            <a:r>
              <a:rPr sz="1100" dirty="0"/>
              <a:t>Creates a distributed mapping database </a:t>
            </a:r>
            <a:r>
              <a:rPr sz="1100" dirty="0" smtClean="0"/>
              <a:t>of</a:t>
            </a:r>
            <a:r>
              <a:rPr lang="en-US" sz="1100" dirty="0" smtClean="0"/>
              <a:t> </a:t>
            </a:r>
            <a:r>
              <a:rPr sz="1100" dirty="0" smtClean="0"/>
              <a:t>VPN </a:t>
            </a:r>
            <a:r>
              <a:rPr sz="1100" dirty="0"/>
              <a:t>(tunnel interface) to real (public interface) addresses</a:t>
            </a:r>
          </a:p>
          <a:p>
            <a:pPr>
              <a:lnSpc>
                <a:spcPct val="100000"/>
              </a:lnSpc>
              <a:spcBef>
                <a:spcPts val="450"/>
              </a:spcBef>
              <a:buClr>
                <a:srgbClr val="3F4B4D"/>
              </a:buClr>
            </a:pPr>
            <a:r>
              <a:rPr sz="1400" dirty="0"/>
              <a:t>Multipoint GRE tunnel interface</a:t>
            </a:r>
          </a:p>
          <a:p>
            <a:pPr marL="400050" indent="-171450">
              <a:lnSpc>
                <a:spcPct val="100000"/>
              </a:lnSpc>
              <a:spcBef>
                <a:spcPts val="450"/>
              </a:spcBef>
              <a:buClr>
                <a:srgbClr val="3F4B4D"/>
              </a:buClr>
              <a:buFont typeface="Arial"/>
              <a:buChar char="•"/>
            </a:pPr>
            <a:r>
              <a:rPr sz="1100" dirty="0"/>
              <a:t>Single GRE interface to support multiple </a:t>
            </a:r>
            <a:br>
              <a:rPr sz="1100" dirty="0"/>
            </a:br>
            <a:r>
              <a:rPr sz="1100" dirty="0"/>
              <a:t>GRE/IPsec tunnels and endpoints</a:t>
            </a:r>
          </a:p>
          <a:p>
            <a:pPr marL="400050" indent="-171450">
              <a:lnSpc>
                <a:spcPct val="100000"/>
              </a:lnSpc>
              <a:spcBef>
                <a:spcPts val="450"/>
              </a:spcBef>
              <a:buClr>
                <a:srgbClr val="3F4B4D"/>
              </a:buClr>
              <a:buFont typeface="Arial"/>
              <a:buChar char="•"/>
            </a:pPr>
            <a:r>
              <a:rPr sz="1100" dirty="0"/>
              <a:t>Simplifies size and complexity of configuration</a:t>
            </a:r>
          </a:p>
          <a:p>
            <a:pPr marL="400050" indent="-171450">
              <a:lnSpc>
                <a:spcPct val="100000"/>
              </a:lnSpc>
              <a:spcBef>
                <a:spcPts val="450"/>
              </a:spcBef>
              <a:buClr>
                <a:srgbClr val="3F4B4D"/>
              </a:buClr>
              <a:buFont typeface="Arial"/>
              <a:buChar char="•"/>
            </a:pPr>
            <a:r>
              <a:rPr sz="1100" dirty="0"/>
              <a:t>Supports dynamic tunnel creation</a:t>
            </a:r>
          </a:p>
        </p:txBody>
      </p:sp>
      <p:sp>
        <p:nvSpPr>
          <p:cNvPr id="14" name="Text Placeholder 4"/>
          <p:cNvSpPr txBox="1">
            <a:spLocks/>
          </p:cNvSpPr>
          <p:nvPr/>
        </p:nvSpPr>
        <p:spPr>
          <a:xfrm>
            <a:off x="4839556" y="2053553"/>
            <a:ext cx="3982386" cy="2699235"/>
          </a:xfrm>
          <a:prstGeom prst="rect">
            <a:avLst/>
          </a:prstGeom>
        </p:spPr>
        <p:txBody>
          <a:bodyPr lIns="68577" tIns="34289" rIns="68577" bIns="34289"/>
          <a:lst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450"/>
              </a:spcBef>
              <a:buClr>
                <a:srgbClr val="3F4B4D"/>
              </a:buClr>
            </a:pPr>
            <a:r>
              <a:rPr sz="1400" dirty="0"/>
              <a:t>Configuration reduction and no-touch deployment </a:t>
            </a:r>
            <a:endParaRPr lang="en-US" sz="1400" dirty="0" smtClean="0"/>
          </a:p>
          <a:p>
            <a:pPr marL="400050" indent="-171450">
              <a:lnSpc>
                <a:spcPct val="100000"/>
              </a:lnSpc>
              <a:spcBef>
                <a:spcPts val="450"/>
              </a:spcBef>
              <a:buClr>
                <a:srgbClr val="3F4B4D"/>
              </a:buClr>
              <a:buFont typeface="Arial"/>
              <a:buChar char="•"/>
            </a:pPr>
            <a:r>
              <a:rPr sz="1100" dirty="0" smtClean="0"/>
              <a:t>Passenger </a:t>
            </a:r>
            <a:r>
              <a:rPr sz="1100" dirty="0"/>
              <a:t>protocols (IP(v4/v6) unicast, </a:t>
            </a:r>
            <a:r>
              <a:rPr sz="1100" dirty="0" smtClean="0"/>
              <a:t>multicast</a:t>
            </a:r>
            <a:r>
              <a:rPr sz="1100" dirty="0"/>
              <a:t>, and dynamic routing protocols)</a:t>
            </a:r>
          </a:p>
          <a:p>
            <a:pPr marL="377018" indent="-171450">
              <a:lnSpc>
                <a:spcPct val="100000"/>
              </a:lnSpc>
              <a:spcBef>
                <a:spcPts val="450"/>
              </a:spcBef>
              <a:buClr>
                <a:srgbClr val="3F4B4D"/>
              </a:buClr>
              <a:buFont typeface="Arial"/>
              <a:buChar char="•"/>
            </a:pPr>
            <a:r>
              <a:rPr sz="1100" dirty="0"/>
              <a:t>Transport protocols  (IPv4 and IPv6)</a:t>
            </a:r>
          </a:p>
          <a:p>
            <a:pPr marL="377018" indent="-171450">
              <a:lnSpc>
                <a:spcPct val="100000"/>
              </a:lnSpc>
              <a:spcBef>
                <a:spcPts val="450"/>
              </a:spcBef>
              <a:buClr>
                <a:srgbClr val="3F4B4D"/>
              </a:buClr>
              <a:buFont typeface="Arial"/>
              <a:buChar char="•"/>
            </a:pPr>
            <a:r>
              <a:rPr sz="1100" dirty="0"/>
              <a:t>Remote peers with dynamically </a:t>
            </a:r>
            <a:r>
              <a:rPr sz="1100" dirty="0" smtClean="0"/>
              <a:t>assigned </a:t>
            </a:r>
            <a:r>
              <a:rPr sz="1100" dirty="0"/>
              <a:t>transport addresses</a:t>
            </a:r>
          </a:p>
          <a:p>
            <a:pPr marL="377018" indent="-171450">
              <a:lnSpc>
                <a:spcPct val="100000"/>
              </a:lnSpc>
              <a:spcBef>
                <a:spcPts val="450"/>
              </a:spcBef>
              <a:buClr>
                <a:srgbClr val="3F4B4D"/>
              </a:buClr>
              <a:buFont typeface="Arial"/>
              <a:buChar char="•"/>
            </a:pPr>
            <a:r>
              <a:rPr sz="1100" dirty="0"/>
              <a:t>Spoke routers behind dynamic NAT; </a:t>
            </a:r>
            <a:r>
              <a:rPr sz="1100" dirty="0" smtClean="0"/>
              <a:t>hub </a:t>
            </a:r>
            <a:r>
              <a:rPr sz="1100" dirty="0"/>
              <a:t>routers behind static NAT</a:t>
            </a:r>
          </a:p>
          <a:p>
            <a:pPr marL="377018" indent="-171450">
              <a:lnSpc>
                <a:spcPct val="100000"/>
              </a:lnSpc>
              <a:spcBef>
                <a:spcPts val="450"/>
              </a:spcBef>
              <a:buClr>
                <a:srgbClr val="3F4B4D"/>
              </a:buClr>
              <a:buFont typeface="Arial"/>
              <a:buChar char="•"/>
            </a:pPr>
            <a:r>
              <a:rPr sz="1100" dirty="0"/>
              <a:t>Dynamic spoke-spoke tunnels for partial/full mesh scaling</a:t>
            </a:r>
          </a:p>
          <a:p>
            <a:pPr marL="377018" indent="-171450">
              <a:lnSpc>
                <a:spcPct val="100000"/>
              </a:lnSpc>
              <a:spcBef>
                <a:spcPts val="450"/>
              </a:spcBef>
              <a:buClr>
                <a:srgbClr val="3F4B4D"/>
              </a:buClr>
              <a:buFont typeface="Arial"/>
              <a:buChar char="•"/>
            </a:pPr>
            <a:r>
              <a:rPr sz="1100" dirty="0"/>
              <a:t>Wide variety of network designs and </a:t>
            </a:r>
            <a:r>
              <a:rPr sz="1100" dirty="0" smtClean="0"/>
              <a:t>options</a:t>
            </a:r>
            <a:endParaRPr lang="en-US" sz="1100" dirty="0" smtClean="0"/>
          </a:p>
          <a:p>
            <a:pPr marL="377018" indent="-171450">
              <a:lnSpc>
                <a:spcPct val="100000"/>
              </a:lnSpc>
              <a:spcBef>
                <a:spcPts val="450"/>
              </a:spcBef>
              <a:buClr>
                <a:srgbClr val="3F4B4D"/>
              </a:buClr>
              <a:buFont typeface="Arial"/>
              <a:buChar char="•"/>
            </a:pPr>
            <a:r>
              <a:rPr lang="en-US" sz="1100" dirty="0" smtClean="0"/>
              <a:t>Redundancy Options (Intra and Inter – DMVPN)</a:t>
            </a:r>
          </a:p>
          <a:p>
            <a:pPr marL="377018" indent="-171450">
              <a:lnSpc>
                <a:spcPct val="100000"/>
              </a:lnSpc>
              <a:spcBef>
                <a:spcPts val="450"/>
              </a:spcBef>
              <a:buClr>
                <a:srgbClr val="3F4B4D"/>
              </a:buClr>
              <a:buFont typeface="Arial"/>
              <a:buChar char="•"/>
            </a:pPr>
            <a:r>
              <a:rPr lang="en-US" sz="1100" dirty="0" smtClean="0"/>
              <a:t>Segmentation with VRFs and SGT </a:t>
            </a:r>
            <a:endParaRPr sz="1100" dirty="0"/>
          </a:p>
        </p:txBody>
      </p:sp>
    </p:spTree>
    <p:extLst>
      <p:ext uri="{BB962C8B-B14F-4D97-AF65-F5344CB8AC3E}">
        <p14:creationId xmlns:p14="http://schemas.microsoft.com/office/powerpoint/2010/main" val="260859921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DMPVN and IPsec</a:t>
            </a:r>
            <a:endParaRPr lang="en-US" dirty="0"/>
          </a:p>
        </p:txBody>
      </p:sp>
      <p:sp>
        <p:nvSpPr>
          <p:cNvPr id="3" name="Content Placeholder 2"/>
          <p:cNvSpPr>
            <a:spLocks noGrp="1"/>
          </p:cNvSpPr>
          <p:nvPr>
            <p:ph sz="quarter" idx="11"/>
          </p:nvPr>
        </p:nvSpPr>
        <p:spPr/>
        <p:txBody>
          <a:bodyPr/>
          <a:lstStyle/>
          <a:p>
            <a:r>
              <a:rPr lang="en-US" sz="1400" dirty="0"/>
              <a:t>IPsec integrated with DMVPN, but not required</a:t>
            </a:r>
          </a:p>
          <a:p>
            <a:r>
              <a:rPr lang="en-US" sz="1400" dirty="0"/>
              <a:t>Packets Encapsulated in GRE, then Encrypted with IPsec</a:t>
            </a:r>
          </a:p>
          <a:p>
            <a:pPr lvl="1"/>
            <a:r>
              <a:rPr lang="en-US" sz="1200" dirty="0"/>
              <a:t>Both IKEv1 (ISAKMP) and IKEv2 supported</a:t>
            </a:r>
          </a:p>
          <a:p>
            <a:r>
              <a:rPr lang="en-US" sz="1400" dirty="0"/>
              <a:t>NHRP controls the tunnels, IPsec does encryption</a:t>
            </a:r>
          </a:p>
          <a:p>
            <a:r>
              <a:rPr lang="en-US" sz="1400" dirty="0"/>
              <a:t>Bringing up a tunnel</a:t>
            </a:r>
          </a:p>
          <a:p>
            <a:pPr lvl="1"/>
            <a:r>
              <a:rPr lang="en-US" sz="1200" dirty="0"/>
              <a:t>NHRP signals IPsec to setup encryption</a:t>
            </a:r>
          </a:p>
          <a:p>
            <a:pPr lvl="1"/>
            <a:r>
              <a:rPr lang="en-US" sz="1200" dirty="0"/>
              <a:t>IKEv1 and IKEv2 authenticates peer, generates SAs</a:t>
            </a:r>
          </a:p>
          <a:p>
            <a:pPr lvl="1"/>
            <a:r>
              <a:rPr lang="en-US" sz="1200" dirty="0"/>
              <a:t>IPsec responds to NHRP and the tunnel is activated</a:t>
            </a:r>
          </a:p>
          <a:p>
            <a:pPr lvl="1"/>
            <a:r>
              <a:rPr lang="en-US" sz="1200" dirty="0"/>
              <a:t>All NHRP and data traffic is </a:t>
            </a:r>
            <a:r>
              <a:rPr lang="en-US" sz="1200" dirty="0" smtClean="0"/>
              <a:t>Encrypted</a:t>
            </a:r>
            <a:endParaRPr lang="en-US" sz="1200" dirty="0"/>
          </a:p>
        </p:txBody>
      </p:sp>
      <p:sp>
        <p:nvSpPr>
          <p:cNvPr id="5" name="Content Placeholder 4"/>
          <p:cNvSpPr>
            <a:spLocks noGrp="1"/>
          </p:cNvSpPr>
          <p:nvPr>
            <p:ph sz="quarter" idx="13"/>
          </p:nvPr>
        </p:nvSpPr>
        <p:spPr/>
        <p:txBody>
          <a:bodyPr/>
          <a:lstStyle/>
          <a:p>
            <a:r>
              <a:rPr lang="en-US" sz="1400" dirty="0"/>
              <a:t>Bringing down a tunnel</a:t>
            </a:r>
          </a:p>
          <a:p>
            <a:pPr lvl="1"/>
            <a:r>
              <a:rPr lang="en-US" sz="1200" dirty="0"/>
              <a:t>NHRP signals IPsec to tear down tunnel</a:t>
            </a:r>
          </a:p>
          <a:p>
            <a:pPr lvl="1"/>
            <a:r>
              <a:rPr lang="en-US" sz="1200" dirty="0"/>
              <a:t>IPsec can signal NHRP if encryption is cleared or lost</a:t>
            </a:r>
          </a:p>
          <a:p>
            <a:r>
              <a:rPr lang="en-US" sz="1400" dirty="0"/>
              <a:t>IKEv1/IKEv2 Keepalives monitor state of spoke-spoke and spoke-hub tunnels</a:t>
            </a:r>
          </a:p>
          <a:p>
            <a:r>
              <a:rPr lang="en-US" sz="1400" dirty="0"/>
              <a:t>FIPS-140 certified and Suite-B strong encryption support</a:t>
            </a:r>
          </a:p>
          <a:p>
            <a:endParaRPr lang="en-US" sz="1400" dirty="0"/>
          </a:p>
          <a:p>
            <a:endParaRPr lang="en-US" sz="1400" dirty="0"/>
          </a:p>
        </p:txBody>
      </p:sp>
    </p:spTree>
    <p:extLst>
      <p:ext uri="{BB962C8B-B14F-4D97-AF65-F5344CB8AC3E}">
        <p14:creationId xmlns:p14="http://schemas.microsoft.com/office/powerpoint/2010/main" val="12940317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3357622" y="1888353"/>
            <a:ext cx="5960" cy="2519958"/>
          </a:xfrm>
          <a:prstGeom prst="line">
            <a:avLst/>
          </a:prstGeom>
        </p:spPr>
        <p:style>
          <a:lnRef idx="1">
            <a:schemeClr val="accent1"/>
          </a:lnRef>
          <a:fillRef idx="0">
            <a:schemeClr val="accent1"/>
          </a:fillRef>
          <a:effectRef idx="0">
            <a:schemeClr val="accent1"/>
          </a:effectRef>
          <a:fontRef idx="minor">
            <a:schemeClr val="tx1"/>
          </a:fontRef>
        </p:style>
      </p:cxnSp>
      <p:sp>
        <p:nvSpPr>
          <p:cNvPr id="250" name="Line 135"/>
          <p:cNvSpPr>
            <a:spLocks noChangeShapeType="1"/>
          </p:cNvSpPr>
          <p:nvPr/>
        </p:nvSpPr>
        <p:spPr bwMode="auto">
          <a:xfrm>
            <a:off x="1216322" y="1519503"/>
            <a:ext cx="1590050" cy="261497"/>
          </a:xfrm>
          <a:prstGeom prst="line">
            <a:avLst/>
          </a:prstGeom>
          <a:noFill/>
          <a:ln w="19050">
            <a:solidFill>
              <a:srgbClr val="C00000"/>
            </a:solidFill>
            <a:round/>
            <a:headEnd/>
            <a:tailEnd type="triangle" w="med" len="lg"/>
          </a:ln>
          <a:effectLst/>
        </p:spPr>
        <p:txBody>
          <a:bodyPr lIns="54752" tIns="27375" rIns="54752" bIns="27375"/>
          <a:lstStyle/>
          <a:p>
            <a:endParaRPr lang="en-US"/>
          </a:p>
        </p:txBody>
      </p:sp>
      <p:sp>
        <p:nvSpPr>
          <p:cNvPr id="252" name="Oval 28"/>
          <p:cNvSpPr>
            <a:spLocks noChangeArrowheads="1"/>
          </p:cNvSpPr>
          <p:nvPr/>
        </p:nvSpPr>
        <p:spPr bwMode="auto">
          <a:xfrm>
            <a:off x="1612668" y="3121620"/>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pic>
        <p:nvPicPr>
          <p:cNvPr id="12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5035"/>
          <a:stretch/>
        </p:blipFill>
        <p:spPr bwMode="auto">
          <a:xfrm>
            <a:off x="6791539" y="1740551"/>
            <a:ext cx="2130832" cy="1571503"/>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DMVPN Example</a:t>
            </a:r>
            <a:endParaRPr lang="en-US" dirty="0"/>
          </a:p>
        </p:txBody>
      </p:sp>
      <p:sp>
        <p:nvSpPr>
          <p:cNvPr id="68" name="Rectangle 67"/>
          <p:cNvSpPr/>
          <p:nvPr/>
        </p:nvSpPr>
        <p:spPr>
          <a:xfrm>
            <a:off x="0" y="1032273"/>
            <a:ext cx="9144000" cy="1686412"/>
          </a:xfrm>
          <a:prstGeom prst="rect">
            <a:avLst/>
          </a:prstGeom>
          <a:gradFill flip="none" rotWithShape="1">
            <a:gsLst>
              <a:gs pos="0">
                <a:schemeClr val="accent3">
                  <a:lumMod val="84000"/>
                  <a:lumOff val="16000"/>
                </a:schemeClr>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cxnSp>
        <p:nvCxnSpPr>
          <p:cNvPr id="69" name="Straight Connector 68"/>
          <p:cNvCxnSpPr/>
          <p:nvPr/>
        </p:nvCxnSpPr>
        <p:spPr>
          <a:xfrm flipV="1">
            <a:off x="4508790" y="2230764"/>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4811" y="2655817"/>
            <a:ext cx="841680" cy="275694"/>
          </a:xfrm>
          <a:prstGeom prst="rect">
            <a:avLst/>
          </a:prstGeom>
        </p:spPr>
        <p:txBody>
          <a:bodyPr wrap="square" lIns="57122" tIns="28564" rIns="57122" bIns="28564" anchor="ctr">
            <a:spAutoFit/>
          </a:bodyPr>
          <a:lstStyle/>
          <a:p>
            <a:pPr algn="ctr">
              <a:lnSpc>
                <a:spcPct val="150000"/>
              </a:lnSpc>
              <a:defRPr/>
            </a:pPr>
            <a:r>
              <a:rPr lang="en-US" sz="1000" dirty="0">
                <a:solidFill>
                  <a:srgbClr val="FFFFFF"/>
                </a:solidFill>
              </a:rPr>
              <a:t>Branch</a:t>
            </a:r>
          </a:p>
        </p:txBody>
      </p:sp>
      <p:pic>
        <p:nvPicPr>
          <p:cNvPr id="89" name="Picture 5"/>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7859872" y="2396536"/>
            <a:ext cx="473359" cy="10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5362" y="2256276"/>
            <a:ext cx="512608" cy="103624"/>
          </a:xfrm>
          <a:prstGeom prst="rect">
            <a:avLst/>
          </a:prstGeom>
          <a:noFill/>
          <a:ln w="9525" algn="ctr">
            <a:noFill/>
            <a:miter lim="800000"/>
            <a:headEnd/>
            <a:tailEnd/>
          </a:ln>
        </p:spPr>
      </p:pic>
      <p:pic>
        <p:nvPicPr>
          <p:cNvPr id="72"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1762589" y="1032275"/>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29"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507143" y="2396537"/>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32"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1762589" y="3550703"/>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40" name="Text Box 13"/>
          <p:cNvSpPr txBox="1">
            <a:spLocks noChangeArrowheads="1"/>
          </p:cNvSpPr>
          <p:nvPr/>
        </p:nvSpPr>
        <p:spPr bwMode="auto">
          <a:xfrm>
            <a:off x="1812344" y="1997655"/>
            <a:ext cx="461665" cy="138499"/>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FF0000"/>
                </a:solidFill>
              </a:rPr>
              <a:t>Spoke A</a:t>
            </a:r>
            <a:endParaRPr lang="en-US" sz="1300" b="1"/>
          </a:p>
        </p:txBody>
      </p:sp>
      <p:sp>
        <p:nvSpPr>
          <p:cNvPr id="141" name="Oval 28"/>
          <p:cNvSpPr>
            <a:spLocks noChangeArrowheads="1"/>
          </p:cNvSpPr>
          <p:nvPr/>
        </p:nvSpPr>
        <p:spPr bwMode="auto">
          <a:xfrm>
            <a:off x="2800411" y="1735311"/>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42" name="Line 60"/>
          <p:cNvSpPr>
            <a:spLocks noChangeShapeType="1"/>
          </p:cNvSpPr>
          <p:nvPr/>
        </p:nvSpPr>
        <p:spPr bwMode="auto">
          <a:xfrm>
            <a:off x="2671822" y="1884139"/>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143" name="Line 61"/>
          <p:cNvSpPr>
            <a:spLocks noChangeShapeType="1"/>
          </p:cNvSpPr>
          <p:nvPr/>
        </p:nvSpPr>
        <p:spPr bwMode="auto">
          <a:xfrm>
            <a:off x="1896726" y="2390154"/>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144" name="Text Box 62"/>
          <p:cNvSpPr txBox="1">
            <a:spLocks noChangeArrowheads="1"/>
          </p:cNvSpPr>
          <p:nvPr/>
        </p:nvSpPr>
        <p:spPr bwMode="auto">
          <a:xfrm>
            <a:off x="2091989" y="2441758"/>
            <a:ext cx="769968" cy="138499"/>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192.168.1.0/24</a:t>
            </a:r>
            <a:endParaRPr lang="en-US" sz="1300" b="1"/>
          </a:p>
        </p:txBody>
      </p:sp>
      <p:sp>
        <p:nvSpPr>
          <p:cNvPr id="145" name="Text Box 63"/>
          <p:cNvSpPr txBox="1">
            <a:spLocks noChangeArrowheads="1"/>
          </p:cNvSpPr>
          <p:nvPr/>
        </p:nvSpPr>
        <p:spPr bwMode="auto">
          <a:xfrm>
            <a:off x="2499151" y="2203633"/>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146" name="Oval 64"/>
          <p:cNvSpPr>
            <a:spLocks noChangeArrowheads="1"/>
          </p:cNvSpPr>
          <p:nvPr/>
        </p:nvSpPr>
        <p:spPr bwMode="auto">
          <a:xfrm>
            <a:off x="2590859" y="2021061"/>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147" name="Group 91"/>
          <p:cNvGrpSpPr>
            <a:grpSpLocks/>
          </p:cNvGrpSpPr>
          <p:nvPr/>
        </p:nvGrpSpPr>
        <p:grpSpPr bwMode="auto">
          <a:xfrm>
            <a:off x="2293208" y="1784126"/>
            <a:ext cx="686991" cy="315516"/>
            <a:chOff x="4020" y="4140"/>
            <a:chExt cx="987" cy="445"/>
          </a:xfrm>
        </p:grpSpPr>
        <p:sp>
          <p:nvSpPr>
            <p:cNvPr id="148"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49"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50"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51"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52"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53"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54"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5"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6"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7"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8"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59"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60"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1"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2"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3"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4"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5"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6"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7"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8"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69"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70"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71"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grpSp>
        <p:nvGrpSpPr>
          <p:cNvPr id="172" name="Group 91"/>
          <p:cNvGrpSpPr>
            <a:grpSpLocks/>
          </p:cNvGrpSpPr>
          <p:nvPr/>
        </p:nvGrpSpPr>
        <p:grpSpPr bwMode="auto">
          <a:xfrm>
            <a:off x="1035656" y="3073141"/>
            <a:ext cx="686991" cy="315516"/>
            <a:chOff x="4020" y="4140"/>
            <a:chExt cx="987" cy="445"/>
          </a:xfrm>
        </p:grpSpPr>
        <p:sp>
          <p:nvSpPr>
            <p:cNvPr id="173"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74"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75"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76"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77"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78"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79"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0"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1"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2"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3"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4"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5"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6"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7"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8"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9"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0"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1"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2"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3"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4"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5"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96"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197" name="Text Box 13"/>
          <p:cNvSpPr txBox="1">
            <a:spLocks noChangeArrowheads="1"/>
          </p:cNvSpPr>
          <p:nvPr/>
        </p:nvSpPr>
        <p:spPr bwMode="auto">
          <a:xfrm>
            <a:off x="1818239" y="4517608"/>
            <a:ext cx="461786" cy="138500"/>
          </a:xfrm>
          <a:prstGeom prst="rect">
            <a:avLst/>
          </a:prstGeom>
          <a:noFill/>
          <a:ln w="9525">
            <a:noFill/>
            <a:miter lim="800000"/>
            <a:headEnd/>
            <a:tailEnd/>
          </a:ln>
        </p:spPr>
        <p:txBody>
          <a:bodyPr wrap="none" lIns="0" tIns="0" rIns="0" bIns="0" anchor="ctr" anchorCtr="1">
            <a:spAutoFit/>
          </a:bodyPr>
          <a:lstStyle/>
          <a:p>
            <a:pPr algn="ctr" eaLnBrk="0" hangingPunct="0"/>
            <a:r>
              <a:rPr lang="en-US" sz="900" b="1" dirty="0">
                <a:solidFill>
                  <a:srgbClr val="FF0000"/>
                </a:solidFill>
              </a:rPr>
              <a:t>Spoke B</a:t>
            </a:r>
            <a:endParaRPr lang="en-US" sz="1300" b="1" dirty="0"/>
          </a:p>
        </p:txBody>
      </p:sp>
      <p:sp>
        <p:nvSpPr>
          <p:cNvPr id="198" name="Oval 28"/>
          <p:cNvSpPr>
            <a:spLocks noChangeArrowheads="1"/>
          </p:cNvSpPr>
          <p:nvPr/>
        </p:nvSpPr>
        <p:spPr bwMode="auto">
          <a:xfrm>
            <a:off x="2806371" y="4255269"/>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99" name="Line 60"/>
          <p:cNvSpPr>
            <a:spLocks noChangeShapeType="1"/>
          </p:cNvSpPr>
          <p:nvPr/>
        </p:nvSpPr>
        <p:spPr bwMode="auto">
          <a:xfrm>
            <a:off x="2677783" y="4404097"/>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200" name="Line 61"/>
          <p:cNvSpPr>
            <a:spLocks noChangeShapeType="1"/>
          </p:cNvSpPr>
          <p:nvPr/>
        </p:nvSpPr>
        <p:spPr bwMode="auto">
          <a:xfrm>
            <a:off x="1902686" y="4910112"/>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201" name="Text Box 62"/>
          <p:cNvSpPr txBox="1">
            <a:spLocks noChangeArrowheads="1"/>
          </p:cNvSpPr>
          <p:nvPr/>
        </p:nvSpPr>
        <p:spPr bwMode="auto">
          <a:xfrm>
            <a:off x="2097948" y="4961713"/>
            <a:ext cx="767237" cy="138500"/>
          </a:xfrm>
          <a:prstGeom prst="rect">
            <a:avLst/>
          </a:prstGeom>
          <a:noFill/>
          <a:ln w="9525">
            <a:noFill/>
            <a:miter lim="800000"/>
            <a:headEnd/>
            <a:tailEnd/>
          </a:ln>
        </p:spPr>
        <p:txBody>
          <a:bodyPr wrap="none" lIns="0" tIns="0" rIns="0" bIns="0" anchor="ctr" anchorCtr="1">
            <a:spAutoFit/>
          </a:bodyPr>
          <a:lstStyle/>
          <a:p>
            <a:pPr eaLnBrk="0" hangingPunct="0"/>
            <a:r>
              <a:rPr lang="en-US" sz="900" b="1" dirty="0">
                <a:solidFill>
                  <a:srgbClr val="008000"/>
                </a:solidFill>
              </a:rPr>
              <a:t>192.168.2.0/24</a:t>
            </a:r>
            <a:endParaRPr lang="en-US" sz="1300" b="1" dirty="0"/>
          </a:p>
        </p:txBody>
      </p:sp>
      <p:sp>
        <p:nvSpPr>
          <p:cNvPr id="202" name="Text Box 63"/>
          <p:cNvSpPr txBox="1">
            <a:spLocks noChangeArrowheads="1"/>
          </p:cNvSpPr>
          <p:nvPr/>
        </p:nvSpPr>
        <p:spPr bwMode="auto">
          <a:xfrm>
            <a:off x="2505111" y="4723591"/>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203" name="Oval 64"/>
          <p:cNvSpPr>
            <a:spLocks noChangeArrowheads="1"/>
          </p:cNvSpPr>
          <p:nvPr/>
        </p:nvSpPr>
        <p:spPr bwMode="auto">
          <a:xfrm>
            <a:off x="2596820" y="4541019"/>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204" name="Group 91"/>
          <p:cNvGrpSpPr>
            <a:grpSpLocks/>
          </p:cNvGrpSpPr>
          <p:nvPr/>
        </p:nvGrpSpPr>
        <p:grpSpPr bwMode="auto">
          <a:xfrm>
            <a:off x="2299168" y="4304084"/>
            <a:ext cx="686991" cy="315516"/>
            <a:chOff x="4020" y="4140"/>
            <a:chExt cx="987" cy="445"/>
          </a:xfrm>
        </p:grpSpPr>
        <p:sp>
          <p:nvSpPr>
            <p:cNvPr id="205"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206"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207"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208"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209"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210"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211"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2"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3"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4"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5"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6"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7"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8"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9"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0"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1"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2"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3"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4"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5"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7"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228"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229" name="Text Box 122"/>
          <p:cNvSpPr txBox="1">
            <a:spLocks noChangeArrowheads="1"/>
          </p:cNvSpPr>
          <p:nvPr/>
        </p:nvSpPr>
        <p:spPr bwMode="auto">
          <a:xfrm>
            <a:off x="2678973" y="1381001"/>
            <a:ext cx="1057982"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10.0.0.11</a:t>
            </a:r>
            <a:endParaRPr lang="en-US" sz="1300" b="1" dirty="0"/>
          </a:p>
        </p:txBody>
      </p:sp>
      <p:sp>
        <p:nvSpPr>
          <p:cNvPr id="230" name="Text Box 123"/>
          <p:cNvSpPr txBox="1">
            <a:spLocks noChangeArrowheads="1"/>
          </p:cNvSpPr>
          <p:nvPr/>
        </p:nvSpPr>
        <p:spPr bwMode="auto">
          <a:xfrm>
            <a:off x="2772725" y="3899429"/>
            <a:ext cx="1050798"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10.0.0.12</a:t>
            </a:r>
            <a:endParaRPr lang="en-US" sz="1300" b="1" dirty="0"/>
          </a:p>
        </p:txBody>
      </p:sp>
      <p:grpSp>
        <p:nvGrpSpPr>
          <p:cNvPr id="241" name="Group 240"/>
          <p:cNvGrpSpPr/>
          <p:nvPr/>
        </p:nvGrpSpPr>
        <p:grpSpPr>
          <a:xfrm>
            <a:off x="5941904" y="2680886"/>
            <a:ext cx="2154647" cy="973113"/>
            <a:chOff x="8195830" y="3741726"/>
            <a:chExt cx="2872114" cy="1297484"/>
          </a:xfrm>
        </p:grpSpPr>
        <p:pic>
          <p:nvPicPr>
            <p:cNvPr id="90" name="Picture 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75088" y="4406233"/>
              <a:ext cx="492856" cy="15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 name="Picture 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120" y="3997036"/>
              <a:ext cx="786648" cy="183301"/>
            </a:xfrm>
            <a:prstGeom prst="rect">
              <a:avLst/>
            </a:prstGeom>
            <a:noFill/>
            <a:ln w="9525" algn="ctr">
              <a:noFill/>
              <a:miter lim="800000"/>
              <a:headEnd/>
              <a:tailEnd/>
            </a:ln>
          </p:spPr>
        </p:pic>
        <p:pic>
          <p:nvPicPr>
            <p:cNvPr id="97" name="Picture 5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550571" y="4656074"/>
              <a:ext cx="452849" cy="152913"/>
            </a:xfrm>
            <a:prstGeom prst="rect">
              <a:avLst/>
            </a:prstGeom>
            <a:noFill/>
            <a:ln w="9525" algn="ctr">
              <a:noFill/>
              <a:miter lim="800000"/>
              <a:headEnd/>
              <a:tailEnd/>
            </a:ln>
          </p:spPr>
        </p:pic>
        <p:grpSp>
          <p:nvGrpSpPr>
            <p:cNvPr id="100" name="Group 5"/>
            <p:cNvGrpSpPr>
              <a:grpSpLocks noChangeAspect="1"/>
            </p:cNvGrpSpPr>
            <p:nvPr/>
          </p:nvGrpSpPr>
          <p:grpSpPr bwMode="auto">
            <a:xfrm>
              <a:off x="10326461" y="4248696"/>
              <a:ext cx="598499" cy="101327"/>
              <a:chOff x="1401" y="1697"/>
              <a:chExt cx="4894" cy="947"/>
            </a:xfrm>
            <a:solidFill>
              <a:schemeClr val="bg1"/>
            </a:solidFill>
          </p:grpSpPr>
          <p:sp>
            <p:nvSpPr>
              <p:cNvPr id="101"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2"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3"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4"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5"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6"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7"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8"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9"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0"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1"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2"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3"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4"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5"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6"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sp>
          <p:nvSpPr>
            <p:cNvPr id="231" name="Line 6"/>
            <p:cNvSpPr>
              <a:spLocks noChangeShapeType="1"/>
            </p:cNvSpPr>
            <p:nvPr/>
          </p:nvSpPr>
          <p:spPr bwMode="auto">
            <a:xfrm flipV="1">
              <a:off x="8952870" y="3922164"/>
              <a:ext cx="12697" cy="515937"/>
            </a:xfrm>
            <a:prstGeom prst="line">
              <a:avLst/>
            </a:prstGeom>
            <a:noFill/>
            <a:ln w="25400">
              <a:solidFill>
                <a:srgbClr val="008000"/>
              </a:solidFill>
              <a:round/>
              <a:headEnd/>
              <a:tailEnd/>
            </a:ln>
          </p:spPr>
          <p:txBody>
            <a:bodyPr lIns="91412" tIns="45707" rIns="91412" bIns="45707"/>
            <a:lstStyle/>
            <a:p>
              <a:endParaRPr lang="en-US"/>
            </a:p>
          </p:txBody>
        </p:sp>
        <p:sp>
          <p:nvSpPr>
            <p:cNvPr id="232" name="Oval 7"/>
            <p:cNvSpPr>
              <a:spLocks noChangeArrowheads="1"/>
            </p:cNvSpPr>
            <p:nvPr/>
          </p:nvSpPr>
          <p:spPr bwMode="auto">
            <a:xfrm>
              <a:off x="8840187" y="4120602"/>
              <a:ext cx="209495" cy="198439"/>
            </a:xfrm>
            <a:prstGeom prst="ellipse">
              <a:avLst/>
            </a:prstGeom>
            <a:solidFill>
              <a:srgbClr val="008000"/>
            </a:solidFill>
            <a:ln w="9525">
              <a:solidFill>
                <a:srgbClr val="000000"/>
              </a:solidFill>
              <a:round/>
              <a:headEnd/>
              <a:tailEnd/>
            </a:ln>
          </p:spPr>
          <p:txBody>
            <a:bodyPr lIns="91412" tIns="45707" rIns="91412" bIns="45707"/>
            <a:lstStyle/>
            <a:p>
              <a:endParaRPr lang="en-US"/>
            </a:p>
          </p:txBody>
        </p:sp>
        <p:sp>
          <p:nvSpPr>
            <p:cNvPr id="233" name="Oval 12"/>
            <p:cNvSpPr>
              <a:spLocks noChangeArrowheads="1"/>
            </p:cNvSpPr>
            <p:nvPr/>
          </p:nvSpPr>
          <p:spPr bwMode="auto">
            <a:xfrm>
              <a:off x="8783050" y="4654001"/>
              <a:ext cx="380901" cy="304800"/>
            </a:xfrm>
            <a:prstGeom prst="ellipse">
              <a:avLst/>
            </a:prstGeom>
            <a:solidFill>
              <a:schemeClr val="hlink"/>
            </a:solidFill>
            <a:ln w="9525">
              <a:solidFill>
                <a:schemeClr val="tx1"/>
              </a:solidFill>
              <a:round/>
              <a:headEnd/>
              <a:tailEnd/>
            </a:ln>
            <a:effectLst/>
          </p:spPr>
          <p:txBody>
            <a:bodyPr wrap="none" lIns="73003" tIns="36500" rIns="73003" bIns="36500" anchor="ctr"/>
            <a:lstStyle/>
            <a:p>
              <a:endParaRPr lang="en-US"/>
            </a:p>
          </p:txBody>
        </p:sp>
        <p:sp>
          <p:nvSpPr>
            <p:cNvPr id="234" name="Oval 23"/>
            <p:cNvSpPr>
              <a:spLocks noChangeArrowheads="1"/>
            </p:cNvSpPr>
            <p:nvPr/>
          </p:nvSpPr>
          <p:spPr bwMode="auto">
            <a:xfrm>
              <a:off x="8859231" y="4706389"/>
              <a:ext cx="209495" cy="198437"/>
            </a:xfrm>
            <a:prstGeom prst="ellipse">
              <a:avLst/>
            </a:prstGeom>
            <a:solidFill>
              <a:srgbClr val="C00000"/>
            </a:solidFill>
            <a:ln w="9525">
              <a:solidFill>
                <a:srgbClr val="000000"/>
              </a:solidFill>
              <a:round/>
              <a:headEnd/>
              <a:tailEnd/>
            </a:ln>
          </p:spPr>
          <p:txBody>
            <a:bodyPr lIns="91412" tIns="45707" rIns="91412" bIns="45707"/>
            <a:lstStyle/>
            <a:p>
              <a:endParaRPr lang="en-US"/>
            </a:p>
          </p:txBody>
        </p:sp>
        <p:pic>
          <p:nvPicPr>
            <p:cNvPr id="235" name="Picture 31"/>
            <p:cNvPicPr>
              <a:picLocks noChangeArrowheads="1"/>
            </p:cNvPicPr>
            <p:nvPr/>
          </p:nvPicPr>
          <p:blipFill>
            <a:blip r:embed="rId9" cstate="print"/>
            <a:srcRect/>
            <a:stretch>
              <a:fillRect/>
            </a:stretch>
          </p:blipFill>
          <p:spPr bwMode="auto">
            <a:xfrm>
              <a:off x="8451352" y="4236490"/>
              <a:ext cx="1069696" cy="527049"/>
            </a:xfrm>
            <a:prstGeom prst="rect">
              <a:avLst/>
            </a:prstGeom>
            <a:noFill/>
            <a:ln w="9525">
              <a:noFill/>
              <a:miter lim="800000"/>
              <a:headEnd/>
              <a:tailEnd/>
            </a:ln>
            <a:effectLst/>
          </p:spPr>
        </p:pic>
        <p:sp>
          <p:nvSpPr>
            <p:cNvPr id="236" name="Line 116"/>
            <p:cNvSpPr>
              <a:spLocks noChangeShapeType="1"/>
            </p:cNvSpPr>
            <p:nvPr/>
          </p:nvSpPr>
          <p:spPr bwMode="auto">
            <a:xfrm flipV="1">
              <a:off x="8195830" y="3917401"/>
              <a:ext cx="1560107" cy="0"/>
            </a:xfrm>
            <a:prstGeom prst="line">
              <a:avLst/>
            </a:prstGeom>
            <a:noFill/>
            <a:ln w="25400">
              <a:solidFill>
                <a:srgbClr val="008000"/>
              </a:solidFill>
              <a:round/>
              <a:headEnd/>
              <a:tailEnd/>
            </a:ln>
          </p:spPr>
          <p:txBody>
            <a:bodyPr lIns="91412" tIns="45707" rIns="91412" bIns="45707"/>
            <a:lstStyle/>
            <a:p>
              <a:endParaRPr lang="en-US"/>
            </a:p>
          </p:txBody>
        </p:sp>
        <p:sp>
          <p:nvSpPr>
            <p:cNvPr id="237" name="Text Box 117"/>
            <p:cNvSpPr txBox="1">
              <a:spLocks noChangeArrowheads="1"/>
            </p:cNvSpPr>
            <p:nvPr/>
          </p:nvSpPr>
          <p:spPr bwMode="auto">
            <a:xfrm>
              <a:off x="8468259" y="3741726"/>
              <a:ext cx="1026357" cy="184665"/>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008000"/>
                  </a:solidFill>
                </a:rPr>
                <a:t>192.168.0.0/24</a:t>
              </a:r>
              <a:endParaRPr lang="en-US" sz="1300" b="1"/>
            </a:p>
          </p:txBody>
        </p:sp>
        <p:sp>
          <p:nvSpPr>
            <p:cNvPr id="238" name="Text Box 118"/>
            <p:cNvSpPr txBox="1">
              <a:spLocks noChangeArrowheads="1"/>
            </p:cNvSpPr>
            <p:nvPr/>
          </p:nvSpPr>
          <p:spPr bwMode="auto">
            <a:xfrm>
              <a:off x="9087771" y="3967151"/>
              <a:ext cx="128596" cy="184665"/>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a:t>
              </a:r>
              <a:endParaRPr lang="en-US" sz="1300" b="1"/>
            </a:p>
          </p:txBody>
        </p:sp>
        <p:sp>
          <p:nvSpPr>
            <p:cNvPr id="239" name="Text Box 121"/>
            <p:cNvSpPr txBox="1">
              <a:spLocks noChangeArrowheads="1"/>
            </p:cNvSpPr>
            <p:nvPr/>
          </p:nvSpPr>
          <p:spPr bwMode="auto">
            <a:xfrm>
              <a:off x="9544853" y="4669878"/>
              <a:ext cx="1445791" cy="369332"/>
            </a:xfrm>
            <a:prstGeom prst="rect">
              <a:avLst/>
            </a:prstGeom>
            <a:noFill/>
            <a:ln w="9525">
              <a:noFill/>
              <a:miter lim="800000"/>
              <a:headEnd/>
              <a:tailEnd/>
            </a:ln>
          </p:spPr>
          <p:txBody>
            <a:bodyPr wrap="none" lIns="0" tIns="0" rIns="0" bIns="0">
              <a:spAutoFit/>
            </a:bodyPr>
            <a:lstStyle/>
            <a:p>
              <a:pPr eaLnBrk="0" hangingPunct="0"/>
              <a:r>
                <a:rPr lang="en-US" sz="900" b="1"/>
                <a:t>Physical: 172.17.0.1</a:t>
              </a:r>
            </a:p>
            <a:p>
              <a:pPr eaLnBrk="0" hangingPunct="0"/>
              <a:r>
                <a:rPr lang="en-US" sz="900" b="1"/>
                <a:t>Tunnel0:      10.0.0.1</a:t>
              </a:r>
              <a:endParaRPr lang="en-US" sz="1300" b="1"/>
            </a:p>
          </p:txBody>
        </p:sp>
      </p:grpSp>
      <p:sp>
        <p:nvSpPr>
          <p:cNvPr id="243" name="Line 138"/>
          <p:cNvSpPr>
            <a:spLocks noChangeShapeType="1"/>
          </p:cNvSpPr>
          <p:nvPr/>
        </p:nvSpPr>
        <p:spPr bwMode="auto">
          <a:xfrm flipV="1">
            <a:off x="6381240" y="3582622"/>
            <a:ext cx="136923" cy="440804"/>
          </a:xfrm>
          <a:prstGeom prst="line">
            <a:avLst/>
          </a:prstGeom>
          <a:noFill/>
          <a:ln w="19050">
            <a:solidFill>
              <a:srgbClr val="0000FF"/>
            </a:solidFill>
            <a:round/>
            <a:headEnd/>
            <a:tailEnd type="triangle" w="med" len="lg"/>
          </a:ln>
        </p:spPr>
        <p:txBody>
          <a:bodyPr lIns="68556" tIns="34279" rIns="68556" bIns="34279"/>
          <a:lstStyle/>
          <a:p>
            <a:endParaRPr lang="en-US"/>
          </a:p>
        </p:txBody>
      </p:sp>
      <p:sp>
        <p:nvSpPr>
          <p:cNvPr id="247" name="Line 132"/>
          <p:cNvSpPr>
            <a:spLocks noChangeShapeType="1"/>
          </p:cNvSpPr>
          <p:nvPr/>
        </p:nvSpPr>
        <p:spPr bwMode="auto">
          <a:xfrm>
            <a:off x="1216320" y="1503142"/>
            <a:ext cx="506322" cy="1651541"/>
          </a:xfrm>
          <a:prstGeom prst="line">
            <a:avLst/>
          </a:prstGeom>
          <a:noFill/>
          <a:ln w="19050">
            <a:solidFill>
              <a:srgbClr val="C00000"/>
            </a:solidFill>
            <a:round/>
            <a:headEnd/>
            <a:tailEnd type="triangle" w="med" len="lg"/>
          </a:ln>
        </p:spPr>
        <p:txBody>
          <a:bodyPr lIns="68556" tIns="34279" rIns="68556" bIns="34279"/>
          <a:lstStyle/>
          <a:p>
            <a:endParaRPr lang="en-US"/>
          </a:p>
        </p:txBody>
      </p:sp>
      <p:sp>
        <p:nvSpPr>
          <p:cNvPr id="248" name="Line 133"/>
          <p:cNvSpPr>
            <a:spLocks noChangeShapeType="1"/>
          </p:cNvSpPr>
          <p:nvPr/>
        </p:nvSpPr>
        <p:spPr bwMode="auto">
          <a:xfrm>
            <a:off x="1216320" y="1503139"/>
            <a:ext cx="1659861" cy="2800946"/>
          </a:xfrm>
          <a:prstGeom prst="line">
            <a:avLst/>
          </a:prstGeom>
          <a:noFill/>
          <a:ln w="19050">
            <a:solidFill>
              <a:srgbClr val="C00000"/>
            </a:solidFill>
            <a:round/>
            <a:headEnd/>
            <a:tailEnd type="triangle" w="med" len="lg"/>
          </a:ln>
        </p:spPr>
        <p:txBody>
          <a:bodyPr lIns="68556" tIns="34279" rIns="68556" bIns="34279"/>
          <a:lstStyle/>
          <a:p>
            <a:endParaRPr lang="en-US"/>
          </a:p>
        </p:txBody>
      </p:sp>
      <p:sp>
        <p:nvSpPr>
          <p:cNvPr id="249" name="AutoShape 134"/>
          <p:cNvSpPr>
            <a:spLocks noChangeArrowheads="1"/>
          </p:cNvSpPr>
          <p:nvPr/>
        </p:nvSpPr>
        <p:spPr bwMode="auto">
          <a:xfrm>
            <a:off x="130471" y="1360265"/>
            <a:ext cx="1085850" cy="600075"/>
          </a:xfrm>
          <a:prstGeom prst="roundRect">
            <a:avLst>
              <a:gd name="adj" fmla="val 16667"/>
            </a:avLst>
          </a:prstGeom>
          <a:noFill/>
          <a:ln w="19050">
            <a:solidFill>
              <a:srgbClr val="C00000"/>
            </a:solidFill>
            <a:round/>
            <a:headEnd/>
            <a:tailEnd/>
          </a:ln>
          <a:effectLst/>
        </p:spPr>
        <p:txBody>
          <a:bodyPr wrap="none" lIns="54752" tIns="27375" rIns="54752" bIns="27375" anchor="ctr"/>
          <a:lstStyle/>
          <a:p>
            <a:endParaRPr lang="en-US">
              <a:solidFill>
                <a:srgbClr val="FF0000"/>
              </a:solidFill>
            </a:endParaRPr>
          </a:p>
        </p:txBody>
      </p:sp>
      <p:sp>
        <p:nvSpPr>
          <p:cNvPr id="251" name="Text Box 139"/>
          <p:cNvSpPr txBox="1">
            <a:spLocks noChangeArrowheads="1"/>
          </p:cNvSpPr>
          <p:nvPr/>
        </p:nvSpPr>
        <p:spPr bwMode="auto">
          <a:xfrm>
            <a:off x="103086" y="1360268"/>
            <a:ext cx="1189434" cy="660797"/>
          </a:xfrm>
          <a:prstGeom prst="rect">
            <a:avLst/>
          </a:prstGeom>
          <a:noFill/>
          <a:ln w="19050">
            <a:noFill/>
            <a:miter lim="800000"/>
            <a:headEnd/>
            <a:tailEnd/>
          </a:ln>
        </p:spPr>
        <p:txBody>
          <a:bodyPr lIns="68556" tIns="34279" rIns="68556" bIns="34279"/>
          <a:lstStyle/>
          <a:p>
            <a:pPr algn="ctr" eaLnBrk="0" hangingPunct="0">
              <a:lnSpc>
                <a:spcPct val="90000"/>
              </a:lnSpc>
            </a:pPr>
            <a:r>
              <a:rPr lang="en-US" sz="1200" b="1">
                <a:solidFill>
                  <a:srgbClr val="C00000"/>
                </a:solidFill>
              </a:rPr>
              <a:t>Dynamic</a:t>
            </a:r>
          </a:p>
          <a:p>
            <a:pPr algn="ctr" eaLnBrk="0" hangingPunct="0">
              <a:lnSpc>
                <a:spcPct val="90000"/>
              </a:lnSpc>
            </a:pPr>
            <a:r>
              <a:rPr lang="en-US" sz="1200" b="1">
                <a:solidFill>
                  <a:srgbClr val="C00000"/>
                </a:solidFill>
              </a:rPr>
              <a:t>unknown </a:t>
            </a:r>
            <a:br>
              <a:rPr lang="en-US" sz="1200" b="1">
                <a:solidFill>
                  <a:srgbClr val="C00000"/>
                </a:solidFill>
              </a:rPr>
            </a:br>
            <a:r>
              <a:rPr lang="en-US" sz="1200" b="1">
                <a:solidFill>
                  <a:srgbClr val="C00000"/>
                </a:solidFill>
              </a:rPr>
              <a:t>IP addresses</a:t>
            </a:r>
          </a:p>
        </p:txBody>
      </p:sp>
      <p:sp>
        <p:nvSpPr>
          <p:cNvPr id="253" name="Text Box 136"/>
          <p:cNvSpPr txBox="1">
            <a:spLocks noChangeArrowheads="1"/>
          </p:cNvSpPr>
          <p:nvPr/>
        </p:nvSpPr>
        <p:spPr bwMode="auto">
          <a:xfrm>
            <a:off x="5776907" y="4039328"/>
            <a:ext cx="1202531" cy="410765"/>
          </a:xfrm>
          <a:prstGeom prst="rect">
            <a:avLst/>
          </a:prstGeom>
          <a:noFill/>
          <a:ln w="9525">
            <a:noFill/>
            <a:miter lim="800000"/>
            <a:headEnd/>
            <a:tailEnd/>
          </a:ln>
        </p:spPr>
        <p:txBody>
          <a:bodyPr lIns="68556" tIns="34279" rIns="68556" bIns="34279"/>
          <a:lstStyle/>
          <a:p>
            <a:pPr algn="ctr" eaLnBrk="0" hangingPunct="0"/>
            <a:r>
              <a:rPr lang="en-US" sz="1200" b="1" dirty="0">
                <a:solidFill>
                  <a:srgbClr val="0000FF"/>
                </a:solidFill>
              </a:rPr>
              <a:t>Static known</a:t>
            </a:r>
            <a:br>
              <a:rPr lang="en-US" sz="1200" b="1" dirty="0">
                <a:solidFill>
                  <a:srgbClr val="0000FF"/>
                </a:solidFill>
              </a:rPr>
            </a:br>
            <a:r>
              <a:rPr lang="en-US" sz="1200" b="1" dirty="0">
                <a:solidFill>
                  <a:srgbClr val="0000FF"/>
                </a:solidFill>
              </a:rPr>
              <a:t> IP address</a:t>
            </a:r>
          </a:p>
        </p:txBody>
      </p:sp>
      <p:sp>
        <p:nvSpPr>
          <p:cNvPr id="254" name="AutoShape 137"/>
          <p:cNvSpPr>
            <a:spLocks noChangeArrowheads="1"/>
          </p:cNvSpPr>
          <p:nvPr/>
        </p:nvSpPr>
        <p:spPr bwMode="auto">
          <a:xfrm>
            <a:off x="5835941" y="4057586"/>
            <a:ext cx="1100137" cy="409575"/>
          </a:xfrm>
          <a:prstGeom prst="roundRect">
            <a:avLst>
              <a:gd name="adj" fmla="val 16667"/>
            </a:avLst>
          </a:prstGeom>
          <a:noFill/>
          <a:ln w="19050">
            <a:solidFill>
              <a:srgbClr val="3333FF"/>
            </a:solidFill>
            <a:round/>
            <a:headEnd/>
            <a:tailEnd/>
          </a:ln>
          <a:effectLst/>
        </p:spPr>
        <p:txBody>
          <a:bodyPr wrap="none" lIns="54752" tIns="27375" rIns="54752" bIns="27375" anchor="ctr"/>
          <a:lstStyle/>
          <a:p>
            <a:endParaRPr lang="en-US"/>
          </a:p>
        </p:txBody>
      </p:sp>
      <p:sp>
        <p:nvSpPr>
          <p:cNvPr id="255" name="AutoShape 140"/>
          <p:cNvSpPr>
            <a:spLocks noChangeArrowheads="1"/>
          </p:cNvSpPr>
          <p:nvPr/>
        </p:nvSpPr>
        <p:spPr bwMode="auto">
          <a:xfrm>
            <a:off x="81089" y="3732674"/>
            <a:ext cx="1485900" cy="457200"/>
          </a:xfrm>
          <a:prstGeom prst="roundRect">
            <a:avLst>
              <a:gd name="adj" fmla="val 16667"/>
            </a:avLst>
          </a:prstGeom>
          <a:solidFill>
            <a:schemeClr val="bg1"/>
          </a:solidFill>
          <a:ln w="19050" algn="ctr">
            <a:solidFill>
              <a:srgbClr val="008000"/>
            </a:solidFill>
            <a:round/>
            <a:headEnd/>
            <a:tailEnd/>
          </a:ln>
          <a:effectLst/>
        </p:spPr>
        <p:txBody>
          <a:bodyPr lIns="68556" tIns="34279" rIns="68556" bIns="34279"/>
          <a:lstStyle/>
          <a:p>
            <a:endParaRPr lang="en-US"/>
          </a:p>
        </p:txBody>
      </p:sp>
      <p:sp>
        <p:nvSpPr>
          <p:cNvPr id="256" name="Text Box 141"/>
          <p:cNvSpPr txBox="1">
            <a:spLocks noChangeArrowheads="1"/>
          </p:cNvSpPr>
          <p:nvPr/>
        </p:nvSpPr>
        <p:spPr bwMode="auto">
          <a:xfrm>
            <a:off x="145121" y="3778990"/>
            <a:ext cx="1367362" cy="369332"/>
          </a:xfrm>
          <a:prstGeom prst="rect">
            <a:avLst/>
          </a:prstGeom>
          <a:noFill/>
          <a:ln w="9525" algn="ctr">
            <a:noFill/>
            <a:miter lim="800000"/>
            <a:headEnd/>
            <a:tailEnd/>
          </a:ln>
          <a:effectLst/>
        </p:spPr>
        <p:txBody>
          <a:bodyPr wrap="none" lIns="0" tIns="0" rIns="0" bIns="0" anchor="ctr" anchorCtr="1">
            <a:spAutoFit/>
          </a:bodyPr>
          <a:lstStyle/>
          <a:p>
            <a:pPr algn="ctr" eaLnBrk="0" hangingPunct="0"/>
            <a:r>
              <a:rPr lang="en-US" sz="1200" b="1" dirty="0">
                <a:solidFill>
                  <a:srgbClr val="008000"/>
                </a:solidFill>
              </a:rPr>
              <a:t>LANs can have </a:t>
            </a:r>
            <a:br>
              <a:rPr lang="en-US" sz="1200" b="1" dirty="0">
                <a:solidFill>
                  <a:srgbClr val="008000"/>
                </a:solidFill>
              </a:rPr>
            </a:br>
            <a:r>
              <a:rPr lang="en-US" sz="1200" b="1" dirty="0">
                <a:solidFill>
                  <a:srgbClr val="008000"/>
                </a:solidFill>
              </a:rPr>
              <a:t>private addressing</a:t>
            </a:r>
          </a:p>
        </p:txBody>
      </p:sp>
      <p:grpSp>
        <p:nvGrpSpPr>
          <p:cNvPr id="240" name="Group 239"/>
          <p:cNvGrpSpPr/>
          <p:nvPr/>
        </p:nvGrpSpPr>
        <p:grpSpPr>
          <a:xfrm>
            <a:off x="3657362" y="2059324"/>
            <a:ext cx="1886765" cy="1534368"/>
            <a:chOff x="10187585" y="4457611"/>
            <a:chExt cx="1485546" cy="974617"/>
          </a:xfrm>
        </p:grpSpPr>
        <p:pic>
          <p:nvPicPr>
            <p:cNvPr id="242" name="Picture 2" descr="\\MV-FS\Projects\Cisco\03_Assets\Icons\Kubrick Icons\Device Icons\Device_cloud_white_3041_default_256.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244" name="Rectangle 243"/>
            <p:cNvSpPr/>
            <p:nvPr/>
          </p:nvSpPr>
          <p:spPr>
            <a:xfrm>
              <a:off x="10686006" y="4985281"/>
              <a:ext cx="488695" cy="148252"/>
            </a:xfrm>
            <a:prstGeom prst="rect">
              <a:avLst/>
            </a:prstGeom>
            <a:noFill/>
          </p:spPr>
          <p:txBody>
            <a:bodyPr wrap="none" rtlCol="0">
              <a:spAutoFit/>
            </a:bodyPr>
            <a:lstStyle/>
            <a:p>
              <a:pPr algn="ctr" defTabSz="610493" eaLnBrk="0" hangingPunct="0">
                <a:lnSpc>
                  <a:spcPct val="90000"/>
                </a:lnSpc>
              </a:pPr>
              <a:r>
                <a:rPr lang="en-US" sz="1000" dirty="0">
                  <a:solidFill>
                    <a:srgbClr val="ABDFF0">
                      <a:lumMod val="10000"/>
                    </a:srgbClr>
                  </a:solidFill>
                </a:rPr>
                <a:t>Internet</a:t>
              </a:r>
            </a:p>
          </p:txBody>
        </p:sp>
      </p:grpSp>
      <p:cxnSp>
        <p:nvCxnSpPr>
          <p:cNvPr id="4" name="Straight Arrow Connector 3"/>
          <p:cNvCxnSpPr/>
          <p:nvPr/>
        </p:nvCxnSpPr>
        <p:spPr>
          <a:xfrm flipV="1">
            <a:off x="1512483" y="2449238"/>
            <a:ext cx="498862" cy="1283436"/>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143538" y="4189876"/>
            <a:ext cx="753188" cy="84108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171" idx="0"/>
          </p:cNvCxnSpPr>
          <p:nvPr/>
        </p:nvCxnSpPr>
        <p:spPr>
          <a:xfrm flipH="1" flipV="1">
            <a:off x="2973935" y="1875591"/>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2973935" y="4443606"/>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52" idx="6"/>
          </p:cNvCxnSpPr>
          <p:nvPr/>
        </p:nvCxnSpPr>
        <p:spPr>
          <a:xfrm>
            <a:off x="1769835" y="3196038"/>
            <a:ext cx="1887531" cy="5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35" idx="1"/>
          </p:cNvCxnSpPr>
          <p:nvPr/>
        </p:nvCxnSpPr>
        <p:spPr>
          <a:xfrm>
            <a:off x="5544126" y="3229127"/>
            <a:ext cx="589466" cy="204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7895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Rectangle 288"/>
          <p:cNvSpPr/>
          <p:nvPr/>
        </p:nvSpPr>
        <p:spPr>
          <a:xfrm>
            <a:off x="0" y="1032273"/>
            <a:ext cx="9144000" cy="1686412"/>
          </a:xfrm>
          <a:prstGeom prst="rect">
            <a:avLst/>
          </a:prstGeom>
          <a:gradFill flip="none" rotWithShape="1">
            <a:gsLst>
              <a:gs pos="0">
                <a:schemeClr val="accent3">
                  <a:lumMod val="84000"/>
                  <a:lumOff val="16000"/>
                </a:schemeClr>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cxnSp>
        <p:nvCxnSpPr>
          <p:cNvPr id="12" name="Straight Connector 11"/>
          <p:cNvCxnSpPr/>
          <p:nvPr/>
        </p:nvCxnSpPr>
        <p:spPr>
          <a:xfrm>
            <a:off x="3357622" y="1888353"/>
            <a:ext cx="5960" cy="2519958"/>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8"/>
          <p:cNvSpPr>
            <a:spLocks noChangeArrowheads="1"/>
          </p:cNvSpPr>
          <p:nvPr/>
        </p:nvSpPr>
        <p:spPr bwMode="auto">
          <a:xfrm>
            <a:off x="1612668" y="3121620"/>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pic>
        <p:nvPicPr>
          <p:cNvPr id="126"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5035"/>
          <a:stretch/>
        </p:blipFill>
        <p:spPr bwMode="auto">
          <a:xfrm>
            <a:off x="6791539" y="1740551"/>
            <a:ext cx="2130832" cy="1571503"/>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DMVPN Example</a:t>
            </a:r>
            <a:endParaRPr lang="en-US" dirty="0"/>
          </a:p>
        </p:txBody>
      </p:sp>
      <p:cxnSp>
        <p:nvCxnSpPr>
          <p:cNvPr id="69" name="Straight Connector 68"/>
          <p:cNvCxnSpPr/>
          <p:nvPr/>
        </p:nvCxnSpPr>
        <p:spPr>
          <a:xfrm flipV="1">
            <a:off x="4508790" y="2230764"/>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4811" y="2655817"/>
            <a:ext cx="841680" cy="275694"/>
          </a:xfrm>
          <a:prstGeom prst="rect">
            <a:avLst/>
          </a:prstGeom>
        </p:spPr>
        <p:txBody>
          <a:bodyPr wrap="square" lIns="57122" tIns="28564" rIns="57122" bIns="28564" anchor="ctr">
            <a:spAutoFit/>
          </a:bodyPr>
          <a:lstStyle/>
          <a:p>
            <a:pPr algn="ctr">
              <a:lnSpc>
                <a:spcPct val="150000"/>
              </a:lnSpc>
              <a:defRPr/>
            </a:pPr>
            <a:r>
              <a:rPr lang="en-US" sz="1000" dirty="0">
                <a:solidFill>
                  <a:srgbClr val="FFFFFF"/>
                </a:solidFill>
              </a:rPr>
              <a:t>Branch</a:t>
            </a:r>
          </a:p>
        </p:txBody>
      </p:sp>
      <p:pic>
        <p:nvPicPr>
          <p:cNvPr id="89" name="Picture 5"/>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7859872" y="2396536"/>
            <a:ext cx="473359" cy="10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5362" y="2256276"/>
            <a:ext cx="512608" cy="103624"/>
          </a:xfrm>
          <a:prstGeom prst="rect">
            <a:avLst/>
          </a:prstGeom>
          <a:noFill/>
          <a:ln w="9525" algn="ctr">
            <a:noFill/>
            <a:miter lim="800000"/>
            <a:headEnd/>
            <a:tailEnd/>
          </a:ln>
        </p:spPr>
      </p:pic>
      <p:pic>
        <p:nvPicPr>
          <p:cNvPr id="72"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1762589" y="1032275"/>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29"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507143" y="2396537"/>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32"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1762589" y="3550703"/>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40" name="Text Box 13"/>
          <p:cNvSpPr txBox="1">
            <a:spLocks noChangeArrowheads="1"/>
          </p:cNvSpPr>
          <p:nvPr/>
        </p:nvSpPr>
        <p:spPr bwMode="auto">
          <a:xfrm>
            <a:off x="1812344" y="1997655"/>
            <a:ext cx="461665" cy="138499"/>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FF0000"/>
                </a:solidFill>
              </a:rPr>
              <a:t>Spoke A</a:t>
            </a:r>
            <a:endParaRPr lang="en-US" sz="1300" b="1"/>
          </a:p>
        </p:txBody>
      </p:sp>
      <p:sp>
        <p:nvSpPr>
          <p:cNvPr id="141" name="Oval 28"/>
          <p:cNvSpPr>
            <a:spLocks noChangeArrowheads="1"/>
          </p:cNvSpPr>
          <p:nvPr/>
        </p:nvSpPr>
        <p:spPr bwMode="auto">
          <a:xfrm>
            <a:off x="2800411" y="1735311"/>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42" name="Line 60"/>
          <p:cNvSpPr>
            <a:spLocks noChangeShapeType="1"/>
          </p:cNvSpPr>
          <p:nvPr/>
        </p:nvSpPr>
        <p:spPr bwMode="auto">
          <a:xfrm>
            <a:off x="2671822" y="1884139"/>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143" name="Line 61"/>
          <p:cNvSpPr>
            <a:spLocks noChangeShapeType="1"/>
          </p:cNvSpPr>
          <p:nvPr/>
        </p:nvSpPr>
        <p:spPr bwMode="auto">
          <a:xfrm>
            <a:off x="1896726" y="2390154"/>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144" name="Text Box 62"/>
          <p:cNvSpPr txBox="1">
            <a:spLocks noChangeArrowheads="1"/>
          </p:cNvSpPr>
          <p:nvPr/>
        </p:nvSpPr>
        <p:spPr bwMode="auto">
          <a:xfrm>
            <a:off x="2091989" y="2441758"/>
            <a:ext cx="769968" cy="138499"/>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192.168.1.0/24</a:t>
            </a:r>
            <a:endParaRPr lang="en-US" sz="1300" b="1"/>
          </a:p>
        </p:txBody>
      </p:sp>
      <p:sp>
        <p:nvSpPr>
          <p:cNvPr id="145" name="Text Box 63"/>
          <p:cNvSpPr txBox="1">
            <a:spLocks noChangeArrowheads="1"/>
          </p:cNvSpPr>
          <p:nvPr/>
        </p:nvSpPr>
        <p:spPr bwMode="auto">
          <a:xfrm>
            <a:off x="2499151" y="2203633"/>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146" name="Oval 64"/>
          <p:cNvSpPr>
            <a:spLocks noChangeArrowheads="1"/>
          </p:cNvSpPr>
          <p:nvPr/>
        </p:nvSpPr>
        <p:spPr bwMode="auto">
          <a:xfrm>
            <a:off x="2590859" y="2021061"/>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147" name="Group 91"/>
          <p:cNvGrpSpPr>
            <a:grpSpLocks/>
          </p:cNvGrpSpPr>
          <p:nvPr/>
        </p:nvGrpSpPr>
        <p:grpSpPr bwMode="auto">
          <a:xfrm>
            <a:off x="2293208" y="1784126"/>
            <a:ext cx="686991" cy="315516"/>
            <a:chOff x="4020" y="4140"/>
            <a:chExt cx="987" cy="445"/>
          </a:xfrm>
        </p:grpSpPr>
        <p:sp>
          <p:nvSpPr>
            <p:cNvPr id="148"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49"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50"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51"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52"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53"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54"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5"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6"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7"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8"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59"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60"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1"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2"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3"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4"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5"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6"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7"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8"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69"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70"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71"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grpSp>
        <p:nvGrpSpPr>
          <p:cNvPr id="172" name="Group 91"/>
          <p:cNvGrpSpPr>
            <a:grpSpLocks/>
          </p:cNvGrpSpPr>
          <p:nvPr/>
        </p:nvGrpSpPr>
        <p:grpSpPr bwMode="auto">
          <a:xfrm>
            <a:off x="1035656" y="3073141"/>
            <a:ext cx="686991" cy="315516"/>
            <a:chOff x="4020" y="4140"/>
            <a:chExt cx="987" cy="445"/>
          </a:xfrm>
        </p:grpSpPr>
        <p:sp>
          <p:nvSpPr>
            <p:cNvPr id="173"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74"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75"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76"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77"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78"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79"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0"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1"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2"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3"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4"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5"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6"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7"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8"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9"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0"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1"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2"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3"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4"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5"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96"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197" name="Text Box 13"/>
          <p:cNvSpPr txBox="1">
            <a:spLocks noChangeArrowheads="1"/>
          </p:cNvSpPr>
          <p:nvPr/>
        </p:nvSpPr>
        <p:spPr bwMode="auto">
          <a:xfrm>
            <a:off x="1818239" y="4517608"/>
            <a:ext cx="461786" cy="138500"/>
          </a:xfrm>
          <a:prstGeom prst="rect">
            <a:avLst/>
          </a:prstGeom>
          <a:noFill/>
          <a:ln w="9525">
            <a:noFill/>
            <a:miter lim="800000"/>
            <a:headEnd/>
            <a:tailEnd/>
          </a:ln>
        </p:spPr>
        <p:txBody>
          <a:bodyPr wrap="none" lIns="0" tIns="0" rIns="0" bIns="0" anchor="ctr" anchorCtr="1">
            <a:spAutoFit/>
          </a:bodyPr>
          <a:lstStyle/>
          <a:p>
            <a:pPr algn="ctr" eaLnBrk="0" hangingPunct="0"/>
            <a:r>
              <a:rPr lang="en-US" sz="900" b="1" dirty="0">
                <a:solidFill>
                  <a:srgbClr val="FF0000"/>
                </a:solidFill>
              </a:rPr>
              <a:t>Spoke B</a:t>
            </a:r>
            <a:endParaRPr lang="en-US" sz="1300" b="1" dirty="0"/>
          </a:p>
        </p:txBody>
      </p:sp>
      <p:sp>
        <p:nvSpPr>
          <p:cNvPr id="198" name="Oval 28"/>
          <p:cNvSpPr>
            <a:spLocks noChangeArrowheads="1"/>
          </p:cNvSpPr>
          <p:nvPr/>
        </p:nvSpPr>
        <p:spPr bwMode="auto">
          <a:xfrm>
            <a:off x="2806371" y="4255269"/>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99" name="Line 60"/>
          <p:cNvSpPr>
            <a:spLocks noChangeShapeType="1"/>
          </p:cNvSpPr>
          <p:nvPr/>
        </p:nvSpPr>
        <p:spPr bwMode="auto">
          <a:xfrm>
            <a:off x="2677783" y="4404097"/>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200" name="Line 61"/>
          <p:cNvSpPr>
            <a:spLocks noChangeShapeType="1"/>
          </p:cNvSpPr>
          <p:nvPr/>
        </p:nvSpPr>
        <p:spPr bwMode="auto">
          <a:xfrm>
            <a:off x="1902686" y="4910112"/>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201" name="Text Box 62"/>
          <p:cNvSpPr txBox="1">
            <a:spLocks noChangeArrowheads="1"/>
          </p:cNvSpPr>
          <p:nvPr/>
        </p:nvSpPr>
        <p:spPr bwMode="auto">
          <a:xfrm>
            <a:off x="2097948" y="4961713"/>
            <a:ext cx="767237" cy="138500"/>
          </a:xfrm>
          <a:prstGeom prst="rect">
            <a:avLst/>
          </a:prstGeom>
          <a:noFill/>
          <a:ln w="9525">
            <a:noFill/>
            <a:miter lim="800000"/>
            <a:headEnd/>
            <a:tailEnd/>
          </a:ln>
        </p:spPr>
        <p:txBody>
          <a:bodyPr wrap="none" lIns="0" tIns="0" rIns="0" bIns="0" anchor="ctr" anchorCtr="1">
            <a:spAutoFit/>
          </a:bodyPr>
          <a:lstStyle/>
          <a:p>
            <a:pPr eaLnBrk="0" hangingPunct="0"/>
            <a:r>
              <a:rPr lang="en-US" sz="900" b="1" dirty="0">
                <a:solidFill>
                  <a:srgbClr val="008000"/>
                </a:solidFill>
              </a:rPr>
              <a:t>192.168.2.0/24</a:t>
            </a:r>
            <a:endParaRPr lang="en-US" sz="1300" b="1" dirty="0"/>
          </a:p>
        </p:txBody>
      </p:sp>
      <p:sp>
        <p:nvSpPr>
          <p:cNvPr id="202" name="Text Box 63"/>
          <p:cNvSpPr txBox="1">
            <a:spLocks noChangeArrowheads="1"/>
          </p:cNvSpPr>
          <p:nvPr/>
        </p:nvSpPr>
        <p:spPr bwMode="auto">
          <a:xfrm>
            <a:off x="2505111" y="4723591"/>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203" name="Oval 64"/>
          <p:cNvSpPr>
            <a:spLocks noChangeArrowheads="1"/>
          </p:cNvSpPr>
          <p:nvPr/>
        </p:nvSpPr>
        <p:spPr bwMode="auto">
          <a:xfrm>
            <a:off x="2596820" y="4541019"/>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204" name="Group 91"/>
          <p:cNvGrpSpPr>
            <a:grpSpLocks/>
          </p:cNvGrpSpPr>
          <p:nvPr/>
        </p:nvGrpSpPr>
        <p:grpSpPr bwMode="auto">
          <a:xfrm>
            <a:off x="2299168" y="4304084"/>
            <a:ext cx="686991" cy="315516"/>
            <a:chOff x="4020" y="4140"/>
            <a:chExt cx="987" cy="445"/>
          </a:xfrm>
        </p:grpSpPr>
        <p:sp>
          <p:nvSpPr>
            <p:cNvPr id="205"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206"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207"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208"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209"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210"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211"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2"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3"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4"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5"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6"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7"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8"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9"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0"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1"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2"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3"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4"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5"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7"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228"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229" name="Text Box 122"/>
          <p:cNvSpPr txBox="1">
            <a:spLocks noChangeArrowheads="1"/>
          </p:cNvSpPr>
          <p:nvPr/>
        </p:nvSpPr>
        <p:spPr bwMode="auto">
          <a:xfrm>
            <a:off x="2678973" y="1381001"/>
            <a:ext cx="1057982"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10.0.0.11</a:t>
            </a:r>
            <a:endParaRPr lang="en-US" sz="1300" b="1" dirty="0"/>
          </a:p>
        </p:txBody>
      </p:sp>
      <p:sp>
        <p:nvSpPr>
          <p:cNvPr id="230" name="Text Box 123"/>
          <p:cNvSpPr txBox="1">
            <a:spLocks noChangeArrowheads="1"/>
          </p:cNvSpPr>
          <p:nvPr/>
        </p:nvSpPr>
        <p:spPr bwMode="auto">
          <a:xfrm>
            <a:off x="2772725" y="3899429"/>
            <a:ext cx="1050798"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10.0.0.12</a:t>
            </a:r>
            <a:endParaRPr lang="en-US" sz="1300" b="1" dirty="0"/>
          </a:p>
        </p:txBody>
      </p:sp>
      <p:grpSp>
        <p:nvGrpSpPr>
          <p:cNvPr id="241" name="Group 240"/>
          <p:cNvGrpSpPr/>
          <p:nvPr/>
        </p:nvGrpSpPr>
        <p:grpSpPr>
          <a:xfrm>
            <a:off x="5941904" y="2680886"/>
            <a:ext cx="2154647" cy="973113"/>
            <a:chOff x="8195830" y="3741726"/>
            <a:chExt cx="2872114" cy="1297484"/>
          </a:xfrm>
        </p:grpSpPr>
        <p:pic>
          <p:nvPicPr>
            <p:cNvPr id="90" name="Picture 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575088" y="4406233"/>
              <a:ext cx="492856" cy="15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 name="Picture 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223120" y="3997036"/>
              <a:ext cx="786648" cy="183301"/>
            </a:xfrm>
            <a:prstGeom prst="rect">
              <a:avLst/>
            </a:prstGeom>
            <a:noFill/>
            <a:ln w="9525" algn="ctr">
              <a:noFill/>
              <a:miter lim="800000"/>
              <a:headEnd/>
              <a:tailEnd/>
            </a:ln>
          </p:spPr>
        </p:pic>
        <p:pic>
          <p:nvPicPr>
            <p:cNvPr id="97" name="Picture 5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550571" y="4656074"/>
              <a:ext cx="452849" cy="152913"/>
            </a:xfrm>
            <a:prstGeom prst="rect">
              <a:avLst/>
            </a:prstGeom>
            <a:noFill/>
            <a:ln w="9525" algn="ctr">
              <a:noFill/>
              <a:miter lim="800000"/>
              <a:headEnd/>
              <a:tailEnd/>
            </a:ln>
          </p:spPr>
        </p:pic>
        <p:grpSp>
          <p:nvGrpSpPr>
            <p:cNvPr id="100" name="Group 5"/>
            <p:cNvGrpSpPr>
              <a:grpSpLocks noChangeAspect="1"/>
            </p:cNvGrpSpPr>
            <p:nvPr/>
          </p:nvGrpSpPr>
          <p:grpSpPr bwMode="auto">
            <a:xfrm>
              <a:off x="10326461" y="4248696"/>
              <a:ext cx="598499" cy="101327"/>
              <a:chOff x="1401" y="1697"/>
              <a:chExt cx="4894" cy="947"/>
            </a:xfrm>
            <a:solidFill>
              <a:schemeClr val="bg1"/>
            </a:solidFill>
          </p:grpSpPr>
          <p:sp>
            <p:nvSpPr>
              <p:cNvPr id="101"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2"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3"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4"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5"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6"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7"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8"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9"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0"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1"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2"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3"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4"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5"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6"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sp>
          <p:nvSpPr>
            <p:cNvPr id="231" name="Line 6"/>
            <p:cNvSpPr>
              <a:spLocks noChangeShapeType="1"/>
            </p:cNvSpPr>
            <p:nvPr/>
          </p:nvSpPr>
          <p:spPr bwMode="auto">
            <a:xfrm flipV="1">
              <a:off x="8952870" y="3922164"/>
              <a:ext cx="12697" cy="515937"/>
            </a:xfrm>
            <a:prstGeom prst="line">
              <a:avLst/>
            </a:prstGeom>
            <a:noFill/>
            <a:ln w="25400">
              <a:solidFill>
                <a:srgbClr val="008000"/>
              </a:solidFill>
              <a:round/>
              <a:headEnd/>
              <a:tailEnd/>
            </a:ln>
          </p:spPr>
          <p:txBody>
            <a:bodyPr lIns="91412" tIns="45707" rIns="91412" bIns="45707"/>
            <a:lstStyle/>
            <a:p>
              <a:endParaRPr lang="en-US"/>
            </a:p>
          </p:txBody>
        </p:sp>
        <p:sp>
          <p:nvSpPr>
            <p:cNvPr id="232" name="Oval 7"/>
            <p:cNvSpPr>
              <a:spLocks noChangeArrowheads="1"/>
            </p:cNvSpPr>
            <p:nvPr/>
          </p:nvSpPr>
          <p:spPr bwMode="auto">
            <a:xfrm>
              <a:off x="8840187" y="4120602"/>
              <a:ext cx="209495" cy="198439"/>
            </a:xfrm>
            <a:prstGeom prst="ellipse">
              <a:avLst/>
            </a:prstGeom>
            <a:solidFill>
              <a:srgbClr val="008000"/>
            </a:solidFill>
            <a:ln w="9525">
              <a:solidFill>
                <a:srgbClr val="000000"/>
              </a:solidFill>
              <a:round/>
              <a:headEnd/>
              <a:tailEnd/>
            </a:ln>
          </p:spPr>
          <p:txBody>
            <a:bodyPr lIns="91412" tIns="45707" rIns="91412" bIns="45707"/>
            <a:lstStyle/>
            <a:p>
              <a:endParaRPr lang="en-US"/>
            </a:p>
          </p:txBody>
        </p:sp>
        <p:sp>
          <p:nvSpPr>
            <p:cNvPr id="233" name="Oval 12"/>
            <p:cNvSpPr>
              <a:spLocks noChangeArrowheads="1"/>
            </p:cNvSpPr>
            <p:nvPr/>
          </p:nvSpPr>
          <p:spPr bwMode="auto">
            <a:xfrm>
              <a:off x="8783050" y="4654001"/>
              <a:ext cx="380901" cy="304800"/>
            </a:xfrm>
            <a:prstGeom prst="ellipse">
              <a:avLst/>
            </a:prstGeom>
            <a:solidFill>
              <a:schemeClr val="hlink"/>
            </a:solidFill>
            <a:ln w="9525">
              <a:solidFill>
                <a:schemeClr val="tx1"/>
              </a:solidFill>
              <a:round/>
              <a:headEnd/>
              <a:tailEnd/>
            </a:ln>
            <a:effectLst/>
          </p:spPr>
          <p:txBody>
            <a:bodyPr wrap="none" lIns="73003" tIns="36500" rIns="73003" bIns="36500" anchor="ctr"/>
            <a:lstStyle/>
            <a:p>
              <a:endParaRPr lang="en-US"/>
            </a:p>
          </p:txBody>
        </p:sp>
        <p:sp>
          <p:nvSpPr>
            <p:cNvPr id="234" name="Oval 23"/>
            <p:cNvSpPr>
              <a:spLocks noChangeArrowheads="1"/>
            </p:cNvSpPr>
            <p:nvPr/>
          </p:nvSpPr>
          <p:spPr bwMode="auto">
            <a:xfrm>
              <a:off x="8859231" y="4706389"/>
              <a:ext cx="209495" cy="198437"/>
            </a:xfrm>
            <a:prstGeom prst="ellipse">
              <a:avLst/>
            </a:prstGeom>
            <a:solidFill>
              <a:srgbClr val="C00000"/>
            </a:solidFill>
            <a:ln w="9525">
              <a:solidFill>
                <a:srgbClr val="000000"/>
              </a:solidFill>
              <a:round/>
              <a:headEnd/>
              <a:tailEnd/>
            </a:ln>
          </p:spPr>
          <p:txBody>
            <a:bodyPr lIns="91412" tIns="45707" rIns="91412" bIns="45707"/>
            <a:lstStyle/>
            <a:p>
              <a:endParaRPr lang="en-US"/>
            </a:p>
          </p:txBody>
        </p:sp>
        <p:pic>
          <p:nvPicPr>
            <p:cNvPr id="235" name="Picture 31"/>
            <p:cNvPicPr>
              <a:picLocks noChangeArrowheads="1"/>
            </p:cNvPicPr>
            <p:nvPr/>
          </p:nvPicPr>
          <p:blipFill>
            <a:blip r:embed="rId9" cstate="print"/>
            <a:srcRect/>
            <a:stretch>
              <a:fillRect/>
            </a:stretch>
          </p:blipFill>
          <p:spPr bwMode="auto">
            <a:xfrm>
              <a:off x="8451352" y="4236490"/>
              <a:ext cx="1069696" cy="527049"/>
            </a:xfrm>
            <a:prstGeom prst="rect">
              <a:avLst/>
            </a:prstGeom>
            <a:noFill/>
            <a:ln w="9525">
              <a:noFill/>
              <a:miter lim="800000"/>
              <a:headEnd/>
              <a:tailEnd/>
            </a:ln>
            <a:effectLst/>
          </p:spPr>
        </p:pic>
        <p:sp>
          <p:nvSpPr>
            <p:cNvPr id="236" name="Line 116"/>
            <p:cNvSpPr>
              <a:spLocks noChangeShapeType="1"/>
            </p:cNvSpPr>
            <p:nvPr/>
          </p:nvSpPr>
          <p:spPr bwMode="auto">
            <a:xfrm flipV="1">
              <a:off x="8195830" y="3917401"/>
              <a:ext cx="1560107" cy="0"/>
            </a:xfrm>
            <a:prstGeom prst="line">
              <a:avLst/>
            </a:prstGeom>
            <a:noFill/>
            <a:ln w="25400">
              <a:solidFill>
                <a:srgbClr val="008000"/>
              </a:solidFill>
              <a:round/>
              <a:headEnd/>
              <a:tailEnd/>
            </a:ln>
          </p:spPr>
          <p:txBody>
            <a:bodyPr lIns="91412" tIns="45707" rIns="91412" bIns="45707"/>
            <a:lstStyle/>
            <a:p>
              <a:endParaRPr lang="en-US"/>
            </a:p>
          </p:txBody>
        </p:sp>
        <p:sp>
          <p:nvSpPr>
            <p:cNvPr id="237" name="Text Box 117"/>
            <p:cNvSpPr txBox="1">
              <a:spLocks noChangeArrowheads="1"/>
            </p:cNvSpPr>
            <p:nvPr/>
          </p:nvSpPr>
          <p:spPr bwMode="auto">
            <a:xfrm>
              <a:off x="8468259" y="3741726"/>
              <a:ext cx="1026357" cy="184665"/>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008000"/>
                  </a:solidFill>
                </a:rPr>
                <a:t>192.168.0.0/24</a:t>
              </a:r>
              <a:endParaRPr lang="en-US" sz="1300" b="1"/>
            </a:p>
          </p:txBody>
        </p:sp>
        <p:sp>
          <p:nvSpPr>
            <p:cNvPr id="238" name="Text Box 118"/>
            <p:cNvSpPr txBox="1">
              <a:spLocks noChangeArrowheads="1"/>
            </p:cNvSpPr>
            <p:nvPr/>
          </p:nvSpPr>
          <p:spPr bwMode="auto">
            <a:xfrm>
              <a:off x="9087771" y="3967151"/>
              <a:ext cx="128596" cy="184665"/>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a:t>
              </a:r>
              <a:endParaRPr lang="en-US" sz="1300" b="1"/>
            </a:p>
          </p:txBody>
        </p:sp>
        <p:sp>
          <p:nvSpPr>
            <p:cNvPr id="239" name="Text Box 121"/>
            <p:cNvSpPr txBox="1">
              <a:spLocks noChangeArrowheads="1"/>
            </p:cNvSpPr>
            <p:nvPr/>
          </p:nvSpPr>
          <p:spPr bwMode="auto">
            <a:xfrm>
              <a:off x="9544853" y="4669878"/>
              <a:ext cx="1445791" cy="369332"/>
            </a:xfrm>
            <a:prstGeom prst="rect">
              <a:avLst/>
            </a:prstGeom>
            <a:noFill/>
            <a:ln w="9525">
              <a:noFill/>
              <a:miter lim="800000"/>
              <a:headEnd/>
              <a:tailEnd/>
            </a:ln>
          </p:spPr>
          <p:txBody>
            <a:bodyPr wrap="none" lIns="0" tIns="0" rIns="0" bIns="0">
              <a:spAutoFit/>
            </a:bodyPr>
            <a:lstStyle/>
            <a:p>
              <a:pPr eaLnBrk="0" hangingPunct="0"/>
              <a:r>
                <a:rPr lang="en-US" sz="900" b="1"/>
                <a:t>Physical: 172.17.0.1</a:t>
              </a:r>
            </a:p>
            <a:p>
              <a:pPr eaLnBrk="0" hangingPunct="0"/>
              <a:r>
                <a:rPr lang="en-US" sz="900" b="1"/>
                <a:t>Tunnel0:      10.0.0.1</a:t>
              </a:r>
              <a:endParaRPr lang="en-US" sz="1300" b="1"/>
            </a:p>
          </p:txBody>
        </p:sp>
      </p:grpSp>
      <p:grpSp>
        <p:nvGrpSpPr>
          <p:cNvPr id="240" name="Group 239"/>
          <p:cNvGrpSpPr/>
          <p:nvPr/>
        </p:nvGrpSpPr>
        <p:grpSpPr>
          <a:xfrm>
            <a:off x="3657362" y="2059324"/>
            <a:ext cx="1886765" cy="1534368"/>
            <a:chOff x="10187585" y="4457611"/>
            <a:chExt cx="1485546" cy="974617"/>
          </a:xfrm>
        </p:grpSpPr>
        <p:pic>
          <p:nvPicPr>
            <p:cNvPr id="242" name="Picture 2" descr="\\MV-FS\Projects\Cisco\03_Assets\Icons\Kubrick Icons\Device Icons\Device_cloud_white_3041_default_256.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244" name="Rectangle 243"/>
            <p:cNvSpPr/>
            <p:nvPr/>
          </p:nvSpPr>
          <p:spPr>
            <a:xfrm>
              <a:off x="10686006" y="4985281"/>
              <a:ext cx="488695" cy="148252"/>
            </a:xfrm>
            <a:prstGeom prst="rect">
              <a:avLst/>
            </a:prstGeom>
            <a:noFill/>
          </p:spPr>
          <p:txBody>
            <a:bodyPr wrap="none" rtlCol="0">
              <a:spAutoFit/>
            </a:bodyPr>
            <a:lstStyle/>
            <a:p>
              <a:pPr algn="ctr" defTabSz="610493" eaLnBrk="0" hangingPunct="0">
                <a:lnSpc>
                  <a:spcPct val="90000"/>
                </a:lnSpc>
              </a:pPr>
              <a:r>
                <a:rPr lang="en-US" sz="1000" dirty="0">
                  <a:solidFill>
                    <a:srgbClr val="ABDFF0">
                      <a:lumMod val="10000"/>
                    </a:srgbClr>
                  </a:solidFill>
                </a:rPr>
                <a:t>Internet</a:t>
              </a:r>
            </a:p>
          </p:txBody>
        </p:sp>
      </p:grpSp>
      <p:cxnSp>
        <p:nvCxnSpPr>
          <p:cNvPr id="8" name="Straight Connector 7"/>
          <p:cNvCxnSpPr>
            <a:endCxn id="171" idx="0"/>
          </p:cNvCxnSpPr>
          <p:nvPr/>
        </p:nvCxnSpPr>
        <p:spPr>
          <a:xfrm flipH="1" flipV="1">
            <a:off x="2973935" y="1875591"/>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2973935" y="4443606"/>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52" idx="6"/>
          </p:cNvCxnSpPr>
          <p:nvPr/>
        </p:nvCxnSpPr>
        <p:spPr>
          <a:xfrm>
            <a:off x="1769835" y="3196038"/>
            <a:ext cx="1887531" cy="5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35" idx="1"/>
          </p:cNvCxnSpPr>
          <p:nvPr/>
        </p:nvCxnSpPr>
        <p:spPr>
          <a:xfrm>
            <a:off x="5544126" y="3229127"/>
            <a:ext cx="589466" cy="20475"/>
          </a:xfrm>
          <a:prstGeom prst="line">
            <a:avLst/>
          </a:prstGeom>
        </p:spPr>
        <p:style>
          <a:lnRef idx="1">
            <a:schemeClr val="accent1"/>
          </a:lnRef>
          <a:fillRef idx="0">
            <a:schemeClr val="accent1"/>
          </a:fillRef>
          <a:effectRef idx="0">
            <a:schemeClr val="accent1"/>
          </a:effectRef>
          <a:fontRef idx="minor">
            <a:schemeClr val="tx1"/>
          </a:fontRef>
        </p:style>
      </p:cxnSp>
      <p:sp>
        <p:nvSpPr>
          <p:cNvPr id="263" name="AutoShape 127"/>
          <p:cNvSpPr>
            <a:spLocks noChangeArrowheads="1"/>
          </p:cNvSpPr>
          <p:nvPr/>
        </p:nvSpPr>
        <p:spPr bwMode="auto">
          <a:xfrm>
            <a:off x="6511780" y="479008"/>
            <a:ext cx="2400300" cy="282179"/>
          </a:xfrm>
          <a:prstGeom prst="roundRect">
            <a:avLst>
              <a:gd name="adj" fmla="val 16667"/>
            </a:avLst>
          </a:prstGeom>
          <a:noFill/>
          <a:ln w="9525">
            <a:solidFill>
              <a:schemeClr val="tx1"/>
            </a:solidFill>
            <a:round/>
            <a:headEnd/>
            <a:tailEnd/>
          </a:ln>
          <a:effectLst/>
        </p:spPr>
        <p:txBody>
          <a:bodyPr wrap="none" lIns="54752" tIns="27375" rIns="54752" bIns="27375" anchor="ctr"/>
          <a:lstStyle/>
          <a:p>
            <a:endParaRPr lang="en-US"/>
          </a:p>
        </p:txBody>
      </p:sp>
      <p:sp>
        <p:nvSpPr>
          <p:cNvPr id="267" name="Text Box 131"/>
          <p:cNvSpPr txBox="1">
            <a:spLocks noChangeArrowheads="1"/>
          </p:cNvSpPr>
          <p:nvPr/>
        </p:nvSpPr>
        <p:spPr bwMode="auto">
          <a:xfrm>
            <a:off x="7099954" y="526628"/>
            <a:ext cx="1640681" cy="238125"/>
          </a:xfrm>
          <a:prstGeom prst="rect">
            <a:avLst/>
          </a:prstGeom>
          <a:noFill/>
          <a:ln w="9525">
            <a:noFill/>
            <a:miter lim="800000"/>
            <a:headEnd/>
            <a:tailEnd/>
          </a:ln>
        </p:spPr>
        <p:txBody>
          <a:bodyPr lIns="68556" tIns="34279" rIns="68556" bIns="34279"/>
          <a:lstStyle/>
          <a:p>
            <a:pPr eaLnBrk="0" hangingPunct="0"/>
            <a:r>
              <a:rPr lang="en-US" sz="800" b="1"/>
              <a:t>Static Spoke-to-hub tunnels</a:t>
            </a:r>
            <a:endParaRPr lang="en-US" sz="1300" b="1"/>
          </a:p>
        </p:txBody>
      </p:sp>
      <p:grpSp>
        <p:nvGrpSpPr>
          <p:cNvPr id="277" name="Group 14"/>
          <p:cNvGrpSpPr>
            <a:grpSpLocks/>
          </p:cNvGrpSpPr>
          <p:nvPr/>
        </p:nvGrpSpPr>
        <p:grpSpPr bwMode="auto">
          <a:xfrm rot="15029967" flipH="1">
            <a:off x="3493686" y="1262718"/>
            <a:ext cx="2103792" cy="2624079"/>
            <a:chOff x="3120" y="1536"/>
            <a:chExt cx="820" cy="1922"/>
          </a:xfrm>
        </p:grpSpPr>
        <p:sp>
          <p:nvSpPr>
            <p:cNvPr id="278"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79"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grpSp>
        <p:nvGrpSpPr>
          <p:cNvPr id="280" name="Group 14"/>
          <p:cNvGrpSpPr>
            <a:grpSpLocks/>
          </p:cNvGrpSpPr>
          <p:nvPr/>
        </p:nvGrpSpPr>
        <p:grpSpPr bwMode="auto">
          <a:xfrm rot="13903950" flipH="1">
            <a:off x="2459719" y="1477469"/>
            <a:ext cx="2814294" cy="3553577"/>
            <a:chOff x="3120" y="1536"/>
            <a:chExt cx="820" cy="1922"/>
          </a:xfrm>
        </p:grpSpPr>
        <p:sp>
          <p:nvSpPr>
            <p:cNvPr id="281"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82"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grpSp>
        <p:nvGrpSpPr>
          <p:cNvPr id="283" name="Group 14"/>
          <p:cNvGrpSpPr>
            <a:grpSpLocks/>
          </p:cNvGrpSpPr>
          <p:nvPr/>
        </p:nvGrpSpPr>
        <p:grpSpPr bwMode="auto">
          <a:xfrm rot="12726224" flipH="1">
            <a:off x="3492856" y="2593701"/>
            <a:ext cx="2104340" cy="2623396"/>
            <a:chOff x="3120" y="1536"/>
            <a:chExt cx="820" cy="1922"/>
          </a:xfrm>
        </p:grpSpPr>
        <p:sp>
          <p:nvSpPr>
            <p:cNvPr id="284"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85"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grpSp>
        <p:nvGrpSpPr>
          <p:cNvPr id="286" name="Group 128"/>
          <p:cNvGrpSpPr>
            <a:grpSpLocks/>
          </p:cNvGrpSpPr>
          <p:nvPr/>
        </p:nvGrpSpPr>
        <p:grpSpPr bwMode="auto">
          <a:xfrm>
            <a:off x="6596744" y="645691"/>
            <a:ext cx="476250" cy="0"/>
            <a:chOff x="192" y="1632"/>
            <a:chExt cx="400" cy="0"/>
          </a:xfrm>
        </p:grpSpPr>
        <p:sp>
          <p:nvSpPr>
            <p:cNvPr id="287" name="Line 129"/>
            <p:cNvSpPr>
              <a:spLocks noChangeShapeType="1"/>
            </p:cNvSpPr>
            <p:nvPr/>
          </p:nvSpPr>
          <p:spPr bwMode="auto">
            <a:xfrm flipH="1">
              <a:off x="192" y="1632"/>
              <a:ext cx="400" cy="0"/>
            </a:xfrm>
            <a:prstGeom prst="line">
              <a:avLst/>
            </a:prstGeom>
            <a:noFill/>
            <a:ln w="57150">
              <a:solidFill>
                <a:srgbClr val="000000"/>
              </a:solidFill>
              <a:round/>
              <a:headEnd/>
              <a:tailEnd/>
            </a:ln>
            <a:effectLst/>
          </p:spPr>
          <p:txBody>
            <a:bodyPr/>
            <a:lstStyle/>
            <a:p>
              <a:endParaRPr lang="en-US"/>
            </a:p>
          </p:txBody>
        </p:sp>
        <p:sp>
          <p:nvSpPr>
            <p:cNvPr id="288" name="Line 130"/>
            <p:cNvSpPr>
              <a:spLocks noChangeShapeType="1"/>
            </p:cNvSpPr>
            <p:nvPr/>
          </p:nvSpPr>
          <p:spPr bwMode="auto">
            <a:xfrm flipH="1">
              <a:off x="192" y="1632"/>
              <a:ext cx="400" cy="0"/>
            </a:xfrm>
            <a:prstGeom prst="line">
              <a:avLst/>
            </a:prstGeom>
            <a:noFill/>
            <a:ln w="38100">
              <a:solidFill>
                <a:srgbClr val="FFFF00"/>
              </a:solidFill>
              <a:round/>
              <a:headEnd/>
              <a:tailEnd/>
            </a:ln>
            <a:effectLst/>
          </p:spPr>
          <p:txBody>
            <a:bodyPr/>
            <a:lstStyle/>
            <a:p>
              <a:endParaRPr lang="en-US"/>
            </a:p>
          </p:txBody>
        </p:sp>
      </p:grpSp>
    </p:spTree>
    <p:extLst>
      <p:ext uri="{BB962C8B-B14F-4D97-AF65-F5344CB8AC3E}">
        <p14:creationId xmlns:p14="http://schemas.microsoft.com/office/powerpoint/2010/main" val="353260144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253"/>
          <p:cNvSpPr/>
          <p:nvPr/>
        </p:nvSpPr>
        <p:spPr>
          <a:xfrm>
            <a:off x="0" y="1032273"/>
            <a:ext cx="9144000" cy="1686412"/>
          </a:xfrm>
          <a:prstGeom prst="rect">
            <a:avLst/>
          </a:prstGeom>
          <a:gradFill flip="none" rotWithShape="1">
            <a:gsLst>
              <a:gs pos="0">
                <a:schemeClr val="accent3">
                  <a:lumMod val="84000"/>
                  <a:lumOff val="16000"/>
                </a:schemeClr>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cxnSp>
        <p:nvCxnSpPr>
          <p:cNvPr id="12" name="Straight Connector 11"/>
          <p:cNvCxnSpPr/>
          <p:nvPr/>
        </p:nvCxnSpPr>
        <p:spPr>
          <a:xfrm>
            <a:off x="3357622" y="1888353"/>
            <a:ext cx="5960" cy="2519958"/>
          </a:xfrm>
          <a:prstGeom prst="line">
            <a:avLst/>
          </a:prstGeom>
        </p:spPr>
        <p:style>
          <a:lnRef idx="1">
            <a:schemeClr val="accent1"/>
          </a:lnRef>
          <a:fillRef idx="0">
            <a:schemeClr val="accent1"/>
          </a:fillRef>
          <a:effectRef idx="0">
            <a:schemeClr val="accent1"/>
          </a:effectRef>
          <a:fontRef idx="minor">
            <a:schemeClr val="tx1"/>
          </a:fontRef>
        </p:style>
      </p:cxnSp>
      <p:sp>
        <p:nvSpPr>
          <p:cNvPr id="252" name="Oval 28"/>
          <p:cNvSpPr>
            <a:spLocks noChangeArrowheads="1"/>
          </p:cNvSpPr>
          <p:nvPr/>
        </p:nvSpPr>
        <p:spPr bwMode="auto">
          <a:xfrm>
            <a:off x="1612668" y="3121620"/>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pic>
        <p:nvPicPr>
          <p:cNvPr id="12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35"/>
          <a:stretch/>
        </p:blipFill>
        <p:spPr bwMode="auto">
          <a:xfrm>
            <a:off x="6791539" y="1740551"/>
            <a:ext cx="2130832" cy="1571503"/>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DMVPN Example</a:t>
            </a:r>
            <a:endParaRPr lang="en-US" dirty="0"/>
          </a:p>
        </p:txBody>
      </p:sp>
      <p:cxnSp>
        <p:nvCxnSpPr>
          <p:cNvPr id="69" name="Straight Connector 68"/>
          <p:cNvCxnSpPr/>
          <p:nvPr/>
        </p:nvCxnSpPr>
        <p:spPr>
          <a:xfrm flipV="1">
            <a:off x="4508790" y="2230764"/>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14811" y="2655817"/>
            <a:ext cx="841680" cy="275694"/>
          </a:xfrm>
          <a:prstGeom prst="rect">
            <a:avLst/>
          </a:prstGeom>
        </p:spPr>
        <p:txBody>
          <a:bodyPr wrap="square" lIns="57122" tIns="28564" rIns="57122" bIns="28564" anchor="ctr">
            <a:spAutoFit/>
          </a:bodyPr>
          <a:lstStyle/>
          <a:p>
            <a:pPr algn="ctr">
              <a:lnSpc>
                <a:spcPct val="150000"/>
              </a:lnSpc>
              <a:defRPr/>
            </a:pPr>
            <a:r>
              <a:rPr lang="en-US" sz="1000" dirty="0">
                <a:solidFill>
                  <a:srgbClr val="FFFFFF"/>
                </a:solidFill>
              </a:rPr>
              <a:t>Branch</a:t>
            </a:r>
          </a:p>
        </p:txBody>
      </p:sp>
      <p:pic>
        <p:nvPicPr>
          <p:cNvPr id="89" name="Picture 5"/>
          <p:cNvPicPr>
            <a:picLocks noChangeAspect="1" noChangeArrowheads="1"/>
          </p:cNvPicPr>
          <p:nvPr/>
        </p:nvPicPr>
        <p:blipFill>
          <a:blip r:embed="rId4" cstate="screen">
            <a:lum bright="100000"/>
            <a:extLst>
              <a:ext uri="{28A0092B-C50C-407E-A947-70E740481C1C}">
                <a14:useLocalDpi xmlns:a14="http://schemas.microsoft.com/office/drawing/2010/main"/>
              </a:ext>
            </a:extLst>
          </a:blip>
          <a:srcRect/>
          <a:stretch>
            <a:fillRect/>
          </a:stretch>
        </p:blipFill>
        <p:spPr bwMode="auto">
          <a:xfrm>
            <a:off x="7859872" y="2396536"/>
            <a:ext cx="473359" cy="10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5362" y="2256276"/>
            <a:ext cx="512608" cy="103624"/>
          </a:xfrm>
          <a:prstGeom prst="rect">
            <a:avLst/>
          </a:prstGeom>
          <a:noFill/>
          <a:ln w="9525" algn="ctr">
            <a:noFill/>
            <a:miter lim="800000"/>
            <a:headEnd/>
            <a:tailEnd/>
          </a:ln>
        </p:spPr>
      </p:pic>
      <p:pic>
        <p:nvPicPr>
          <p:cNvPr id="72" name="Picture 5" descr="C:\Users\andrewg\Desktop\branch.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21"/>
          <a:stretch/>
        </p:blipFill>
        <p:spPr bwMode="auto">
          <a:xfrm>
            <a:off x="1762589" y="1032275"/>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29" name="Picture 5" descr="C:\Users\andrewg\Desktop\branch.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21"/>
          <a:stretch/>
        </p:blipFill>
        <p:spPr bwMode="auto">
          <a:xfrm>
            <a:off x="507143" y="2396537"/>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32" name="Picture 5" descr="C:\Users\andrewg\Desktop\branch.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5021"/>
          <a:stretch/>
        </p:blipFill>
        <p:spPr bwMode="auto">
          <a:xfrm>
            <a:off x="1762589" y="3550703"/>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40" name="Text Box 13"/>
          <p:cNvSpPr txBox="1">
            <a:spLocks noChangeArrowheads="1"/>
          </p:cNvSpPr>
          <p:nvPr/>
        </p:nvSpPr>
        <p:spPr bwMode="auto">
          <a:xfrm>
            <a:off x="1812344" y="1997655"/>
            <a:ext cx="461665" cy="138499"/>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FF0000"/>
                </a:solidFill>
              </a:rPr>
              <a:t>Spoke A</a:t>
            </a:r>
            <a:endParaRPr lang="en-US" sz="1300" b="1"/>
          </a:p>
        </p:txBody>
      </p:sp>
      <p:sp>
        <p:nvSpPr>
          <p:cNvPr id="141" name="Oval 28"/>
          <p:cNvSpPr>
            <a:spLocks noChangeArrowheads="1"/>
          </p:cNvSpPr>
          <p:nvPr/>
        </p:nvSpPr>
        <p:spPr bwMode="auto">
          <a:xfrm>
            <a:off x="2800411" y="1735311"/>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42" name="Line 60"/>
          <p:cNvSpPr>
            <a:spLocks noChangeShapeType="1"/>
          </p:cNvSpPr>
          <p:nvPr/>
        </p:nvSpPr>
        <p:spPr bwMode="auto">
          <a:xfrm>
            <a:off x="2671822" y="1884139"/>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143" name="Line 61"/>
          <p:cNvSpPr>
            <a:spLocks noChangeShapeType="1"/>
          </p:cNvSpPr>
          <p:nvPr/>
        </p:nvSpPr>
        <p:spPr bwMode="auto">
          <a:xfrm>
            <a:off x="1896726" y="2390154"/>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144" name="Text Box 62"/>
          <p:cNvSpPr txBox="1">
            <a:spLocks noChangeArrowheads="1"/>
          </p:cNvSpPr>
          <p:nvPr/>
        </p:nvSpPr>
        <p:spPr bwMode="auto">
          <a:xfrm>
            <a:off x="2091989" y="2441758"/>
            <a:ext cx="769968" cy="138499"/>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192.168.1.0/24</a:t>
            </a:r>
            <a:endParaRPr lang="en-US" sz="1300" b="1"/>
          </a:p>
        </p:txBody>
      </p:sp>
      <p:sp>
        <p:nvSpPr>
          <p:cNvPr id="145" name="Text Box 63"/>
          <p:cNvSpPr txBox="1">
            <a:spLocks noChangeArrowheads="1"/>
          </p:cNvSpPr>
          <p:nvPr/>
        </p:nvSpPr>
        <p:spPr bwMode="auto">
          <a:xfrm>
            <a:off x="2499151" y="2203633"/>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146" name="Oval 64"/>
          <p:cNvSpPr>
            <a:spLocks noChangeArrowheads="1"/>
          </p:cNvSpPr>
          <p:nvPr/>
        </p:nvSpPr>
        <p:spPr bwMode="auto">
          <a:xfrm>
            <a:off x="2590859" y="2021061"/>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147" name="Group 91"/>
          <p:cNvGrpSpPr>
            <a:grpSpLocks/>
          </p:cNvGrpSpPr>
          <p:nvPr/>
        </p:nvGrpSpPr>
        <p:grpSpPr bwMode="auto">
          <a:xfrm>
            <a:off x="2293208" y="1784126"/>
            <a:ext cx="686991" cy="315516"/>
            <a:chOff x="4020" y="4140"/>
            <a:chExt cx="987" cy="445"/>
          </a:xfrm>
        </p:grpSpPr>
        <p:sp>
          <p:nvSpPr>
            <p:cNvPr id="148"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49"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50"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51"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52"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53"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54"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5"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56"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7"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58"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59"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60"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1"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62"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3"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64"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5"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66"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7"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68"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69"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70"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71"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grpSp>
        <p:nvGrpSpPr>
          <p:cNvPr id="172" name="Group 91"/>
          <p:cNvGrpSpPr>
            <a:grpSpLocks/>
          </p:cNvGrpSpPr>
          <p:nvPr/>
        </p:nvGrpSpPr>
        <p:grpSpPr bwMode="auto">
          <a:xfrm>
            <a:off x="1035656" y="3073141"/>
            <a:ext cx="686991" cy="315516"/>
            <a:chOff x="4020" y="4140"/>
            <a:chExt cx="987" cy="445"/>
          </a:xfrm>
        </p:grpSpPr>
        <p:sp>
          <p:nvSpPr>
            <p:cNvPr id="173"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174"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175"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176"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177"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178"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179"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0"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181"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2"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183"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4"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185"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6"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187"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8"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189"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0"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191"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2"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193"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4"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195"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196"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197" name="Text Box 13"/>
          <p:cNvSpPr txBox="1">
            <a:spLocks noChangeArrowheads="1"/>
          </p:cNvSpPr>
          <p:nvPr/>
        </p:nvSpPr>
        <p:spPr bwMode="auto">
          <a:xfrm>
            <a:off x="1818239" y="4517608"/>
            <a:ext cx="461786" cy="138500"/>
          </a:xfrm>
          <a:prstGeom prst="rect">
            <a:avLst/>
          </a:prstGeom>
          <a:noFill/>
          <a:ln w="9525">
            <a:noFill/>
            <a:miter lim="800000"/>
            <a:headEnd/>
            <a:tailEnd/>
          </a:ln>
        </p:spPr>
        <p:txBody>
          <a:bodyPr wrap="none" lIns="0" tIns="0" rIns="0" bIns="0" anchor="ctr" anchorCtr="1">
            <a:spAutoFit/>
          </a:bodyPr>
          <a:lstStyle/>
          <a:p>
            <a:pPr algn="ctr" eaLnBrk="0" hangingPunct="0"/>
            <a:r>
              <a:rPr lang="en-US" sz="900" b="1" dirty="0">
                <a:solidFill>
                  <a:srgbClr val="FF0000"/>
                </a:solidFill>
              </a:rPr>
              <a:t>Spoke B</a:t>
            </a:r>
            <a:endParaRPr lang="en-US" sz="1300" b="1" dirty="0"/>
          </a:p>
        </p:txBody>
      </p:sp>
      <p:sp>
        <p:nvSpPr>
          <p:cNvPr id="198" name="Oval 28"/>
          <p:cNvSpPr>
            <a:spLocks noChangeArrowheads="1"/>
          </p:cNvSpPr>
          <p:nvPr/>
        </p:nvSpPr>
        <p:spPr bwMode="auto">
          <a:xfrm>
            <a:off x="2806371" y="4255269"/>
            <a:ext cx="157162" cy="148828"/>
          </a:xfrm>
          <a:prstGeom prst="ellipse">
            <a:avLst/>
          </a:prstGeom>
          <a:solidFill>
            <a:srgbClr val="C00000"/>
          </a:solidFill>
          <a:ln w="9525">
            <a:solidFill>
              <a:srgbClr val="000000"/>
            </a:solidFill>
            <a:round/>
            <a:headEnd/>
            <a:tailEnd/>
          </a:ln>
        </p:spPr>
        <p:txBody>
          <a:bodyPr lIns="68556" tIns="34279" rIns="68556" bIns="34279"/>
          <a:lstStyle/>
          <a:p>
            <a:endParaRPr lang="en-US"/>
          </a:p>
        </p:txBody>
      </p:sp>
      <p:sp>
        <p:nvSpPr>
          <p:cNvPr id="199" name="Line 60"/>
          <p:cNvSpPr>
            <a:spLocks noChangeShapeType="1"/>
          </p:cNvSpPr>
          <p:nvPr/>
        </p:nvSpPr>
        <p:spPr bwMode="auto">
          <a:xfrm>
            <a:off x="2677783" y="4404097"/>
            <a:ext cx="1191" cy="507206"/>
          </a:xfrm>
          <a:prstGeom prst="line">
            <a:avLst/>
          </a:prstGeom>
          <a:noFill/>
          <a:ln w="25400">
            <a:solidFill>
              <a:srgbClr val="008000"/>
            </a:solidFill>
            <a:round/>
            <a:headEnd/>
            <a:tailEnd/>
          </a:ln>
        </p:spPr>
        <p:txBody>
          <a:bodyPr lIns="68556" tIns="34279" rIns="68556" bIns="34279"/>
          <a:lstStyle/>
          <a:p>
            <a:endParaRPr lang="en-US"/>
          </a:p>
        </p:txBody>
      </p:sp>
      <p:sp>
        <p:nvSpPr>
          <p:cNvPr id="200" name="Line 61"/>
          <p:cNvSpPr>
            <a:spLocks noChangeShapeType="1"/>
          </p:cNvSpPr>
          <p:nvPr/>
        </p:nvSpPr>
        <p:spPr bwMode="auto">
          <a:xfrm>
            <a:off x="1902686" y="4910112"/>
            <a:ext cx="1460896" cy="0"/>
          </a:xfrm>
          <a:prstGeom prst="line">
            <a:avLst/>
          </a:prstGeom>
          <a:noFill/>
          <a:ln w="25400">
            <a:solidFill>
              <a:srgbClr val="008000"/>
            </a:solidFill>
            <a:round/>
            <a:headEnd/>
            <a:tailEnd/>
          </a:ln>
        </p:spPr>
        <p:txBody>
          <a:bodyPr lIns="68556" tIns="34279" rIns="68556" bIns="34279"/>
          <a:lstStyle/>
          <a:p>
            <a:endParaRPr lang="en-US"/>
          </a:p>
        </p:txBody>
      </p:sp>
      <p:sp>
        <p:nvSpPr>
          <p:cNvPr id="201" name="Text Box 62"/>
          <p:cNvSpPr txBox="1">
            <a:spLocks noChangeArrowheads="1"/>
          </p:cNvSpPr>
          <p:nvPr/>
        </p:nvSpPr>
        <p:spPr bwMode="auto">
          <a:xfrm>
            <a:off x="2097948" y="4961713"/>
            <a:ext cx="767237" cy="138500"/>
          </a:xfrm>
          <a:prstGeom prst="rect">
            <a:avLst/>
          </a:prstGeom>
          <a:noFill/>
          <a:ln w="9525">
            <a:noFill/>
            <a:miter lim="800000"/>
            <a:headEnd/>
            <a:tailEnd/>
          </a:ln>
        </p:spPr>
        <p:txBody>
          <a:bodyPr wrap="none" lIns="0" tIns="0" rIns="0" bIns="0" anchor="ctr" anchorCtr="1">
            <a:spAutoFit/>
          </a:bodyPr>
          <a:lstStyle/>
          <a:p>
            <a:pPr eaLnBrk="0" hangingPunct="0"/>
            <a:r>
              <a:rPr lang="en-US" sz="900" b="1" dirty="0">
                <a:solidFill>
                  <a:srgbClr val="008000"/>
                </a:solidFill>
              </a:rPr>
              <a:t>192.168.2.0/24</a:t>
            </a:r>
            <a:endParaRPr lang="en-US" sz="1300" b="1" dirty="0"/>
          </a:p>
        </p:txBody>
      </p:sp>
      <p:sp>
        <p:nvSpPr>
          <p:cNvPr id="202" name="Text Box 63"/>
          <p:cNvSpPr txBox="1">
            <a:spLocks noChangeArrowheads="1"/>
          </p:cNvSpPr>
          <p:nvPr/>
        </p:nvSpPr>
        <p:spPr bwMode="auto">
          <a:xfrm>
            <a:off x="2505111" y="4723591"/>
            <a:ext cx="96472" cy="138499"/>
          </a:xfrm>
          <a:prstGeom prst="rect">
            <a:avLst/>
          </a:prstGeom>
          <a:noFill/>
          <a:ln w="9525">
            <a:noFill/>
            <a:miter lim="800000"/>
            <a:headEnd/>
            <a:tailEnd/>
          </a:ln>
        </p:spPr>
        <p:txBody>
          <a:bodyPr wrap="none" lIns="0" tIns="0" rIns="0" bIns="0" anchor="ctr" anchorCtr="1">
            <a:spAutoFit/>
          </a:bodyPr>
          <a:lstStyle/>
          <a:p>
            <a:pPr algn="r" eaLnBrk="0" hangingPunct="0"/>
            <a:r>
              <a:rPr lang="en-US" sz="900" b="1">
                <a:solidFill>
                  <a:srgbClr val="008000"/>
                </a:solidFill>
              </a:rPr>
              <a:t>.1</a:t>
            </a:r>
            <a:endParaRPr lang="en-US" sz="1300" b="1"/>
          </a:p>
        </p:txBody>
      </p:sp>
      <p:sp>
        <p:nvSpPr>
          <p:cNvPr id="203" name="Oval 64"/>
          <p:cNvSpPr>
            <a:spLocks noChangeArrowheads="1"/>
          </p:cNvSpPr>
          <p:nvPr/>
        </p:nvSpPr>
        <p:spPr bwMode="auto">
          <a:xfrm>
            <a:off x="2596820" y="4541019"/>
            <a:ext cx="157162" cy="148828"/>
          </a:xfrm>
          <a:prstGeom prst="ellipse">
            <a:avLst/>
          </a:prstGeom>
          <a:solidFill>
            <a:srgbClr val="008000"/>
          </a:solidFill>
          <a:ln w="9525">
            <a:solidFill>
              <a:srgbClr val="000000"/>
            </a:solidFill>
            <a:round/>
            <a:headEnd/>
            <a:tailEnd/>
          </a:ln>
        </p:spPr>
        <p:txBody>
          <a:bodyPr lIns="68556" tIns="34279" rIns="68556" bIns="34279"/>
          <a:lstStyle/>
          <a:p>
            <a:endParaRPr lang="en-US"/>
          </a:p>
        </p:txBody>
      </p:sp>
      <p:grpSp>
        <p:nvGrpSpPr>
          <p:cNvPr id="204" name="Group 91"/>
          <p:cNvGrpSpPr>
            <a:grpSpLocks/>
          </p:cNvGrpSpPr>
          <p:nvPr/>
        </p:nvGrpSpPr>
        <p:grpSpPr bwMode="auto">
          <a:xfrm>
            <a:off x="2299168" y="4304084"/>
            <a:ext cx="686991" cy="315516"/>
            <a:chOff x="4020" y="4140"/>
            <a:chExt cx="987" cy="445"/>
          </a:xfrm>
        </p:grpSpPr>
        <p:sp>
          <p:nvSpPr>
            <p:cNvPr id="205" name="Oval 92"/>
            <p:cNvSpPr>
              <a:spLocks noChangeArrowheads="1"/>
            </p:cNvSpPr>
            <p:nvPr/>
          </p:nvSpPr>
          <p:spPr bwMode="auto">
            <a:xfrm>
              <a:off x="4023" y="4324"/>
              <a:ext cx="984" cy="261"/>
            </a:xfrm>
            <a:prstGeom prst="ellipse">
              <a:avLst/>
            </a:prstGeom>
            <a:solidFill>
              <a:srgbClr val="800000"/>
            </a:solidFill>
            <a:ln w="9525">
              <a:noFill/>
              <a:round/>
              <a:headEnd/>
              <a:tailEnd/>
            </a:ln>
          </p:spPr>
          <p:txBody>
            <a:bodyPr/>
            <a:lstStyle/>
            <a:p>
              <a:endParaRPr lang="en-US"/>
            </a:p>
          </p:txBody>
        </p:sp>
        <p:sp>
          <p:nvSpPr>
            <p:cNvPr id="206" name="Freeform 93"/>
            <p:cNvSpPr>
              <a:spLocks/>
            </p:cNvSpPr>
            <p:nvPr/>
          </p:nvSpPr>
          <p:spPr bwMode="auto">
            <a:xfrm>
              <a:off x="4020" y="4324"/>
              <a:ext cx="984" cy="261"/>
            </a:xfrm>
            <a:custGeom>
              <a:avLst/>
              <a:gdLst/>
              <a:ahLst/>
              <a:cxnLst>
                <a:cxn ang="0">
                  <a:pos x="590" y="9"/>
                </a:cxn>
                <a:cxn ang="0">
                  <a:pos x="722" y="18"/>
                </a:cxn>
                <a:cxn ang="0">
                  <a:pos x="835" y="41"/>
                </a:cxn>
                <a:cxn ang="0">
                  <a:pos x="924" y="69"/>
                </a:cxn>
                <a:cxn ang="0">
                  <a:pos x="966" y="105"/>
                </a:cxn>
                <a:cxn ang="0">
                  <a:pos x="978" y="142"/>
                </a:cxn>
                <a:cxn ang="0">
                  <a:pos x="942" y="179"/>
                </a:cxn>
                <a:cxn ang="0">
                  <a:pos x="865" y="211"/>
                </a:cxn>
                <a:cxn ang="0">
                  <a:pos x="757" y="234"/>
                </a:cxn>
                <a:cxn ang="0">
                  <a:pos x="638" y="252"/>
                </a:cxn>
                <a:cxn ang="0">
                  <a:pos x="495" y="257"/>
                </a:cxn>
                <a:cxn ang="0">
                  <a:pos x="346" y="252"/>
                </a:cxn>
                <a:cxn ang="0">
                  <a:pos x="227" y="234"/>
                </a:cxn>
                <a:cxn ang="0">
                  <a:pos x="119" y="211"/>
                </a:cxn>
                <a:cxn ang="0">
                  <a:pos x="42" y="179"/>
                </a:cxn>
                <a:cxn ang="0">
                  <a:pos x="6" y="142"/>
                </a:cxn>
                <a:cxn ang="0">
                  <a:pos x="18" y="105"/>
                </a:cxn>
                <a:cxn ang="0">
                  <a:pos x="60" y="69"/>
                </a:cxn>
                <a:cxn ang="0">
                  <a:pos x="149" y="41"/>
                </a:cxn>
                <a:cxn ang="0">
                  <a:pos x="262" y="18"/>
                </a:cxn>
                <a:cxn ang="0">
                  <a:pos x="394" y="9"/>
                </a:cxn>
                <a:cxn ang="0">
                  <a:pos x="495" y="0"/>
                </a:cxn>
                <a:cxn ang="0">
                  <a:pos x="638" y="4"/>
                </a:cxn>
                <a:cxn ang="0">
                  <a:pos x="763" y="23"/>
                </a:cxn>
                <a:cxn ang="0">
                  <a:pos x="871" y="46"/>
                </a:cxn>
                <a:cxn ang="0">
                  <a:pos x="948" y="82"/>
                </a:cxn>
                <a:cxn ang="0">
                  <a:pos x="984" y="119"/>
                </a:cxn>
                <a:cxn ang="0">
                  <a:pos x="972" y="156"/>
                </a:cxn>
                <a:cxn ang="0">
                  <a:pos x="930" y="193"/>
                </a:cxn>
                <a:cxn ang="0">
                  <a:pos x="841" y="225"/>
                </a:cxn>
                <a:cxn ang="0">
                  <a:pos x="722" y="248"/>
                </a:cxn>
                <a:cxn ang="0">
                  <a:pos x="590" y="257"/>
                </a:cxn>
                <a:cxn ang="0">
                  <a:pos x="441" y="261"/>
                </a:cxn>
                <a:cxn ang="0">
                  <a:pos x="304" y="252"/>
                </a:cxn>
                <a:cxn ang="0">
                  <a:pos x="179" y="234"/>
                </a:cxn>
                <a:cxn ang="0">
                  <a:pos x="83" y="202"/>
                </a:cxn>
                <a:cxn ang="0">
                  <a:pos x="18" y="170"/>
                </a:cxn>
                <a:cxn ang="0">
                  <a:pos x="0" y="133"/>
                </a:cxn>
                <a:cxn ang="0">
                  <a:pos x="18" y="92"/>
                </a:cxn>
                <a:cxn ang="0">
                  <a:pos x="83" y="59"/>
                </a:cxn>
                <a:cxn ang="0">
                  <a:pos x="179" y="27"/>
                </a:cxn>
                <a:cxn ang="0">
                  <a:pos x="304" y="9"/>
                </a:cxn>
                <a:cxn ang="0">
                  <a:pos x="441" y="0"/>
                </a:cxn>
              </a:cxnLst>
              <a:rect l="0" t="0" r="r" b="b"/>
              <a:pathLst>
                <a:path w="984" h="261">
                  <a:moveTo>
                    <a:pt x="495" y="4"/>
                  </a:moveTo>
                  <a:lnTo>
                    <a:pt x="543" y="4"/>
                  </a:lnTo>
                  <a:lnTo>
                    <a:pt x="590" y="9"/>
                  </a:lnTo>
                  <a:lnTo>
                    <a:pt x="638" y="9"/>
                  </a:lnTo>
                  <a:lnTo>
                    <a:pt x="680" y="13"/>
                  </a:lnTo>
                  <a:lnTo>
                    <a:pt x="722" y="18"/>
                  </a:lnTo>
                  <a:lnTo>
                    <a:pt x="757" y="27"/>
                  </a:lnTo>
                  <a:lnTo>
                    <a:pt x="799" y="32"/>
                  </a:lnTo>
                  <a:lnTo>
                    <a:pt x="835" y="41"/>
                  </a:lnTo>
                  <a:lnTo>
                    <a:pt x="865" y="50"/>
                  </a:lnTo>
                  <a:lnTo>
                    <a:pt x="895" y="64"/>
                  </a:lnTo>
                  <a:lnTo>
                    <a:pt x="924" y="69"/>
                  </a:lnTo>
                  <a:lnTo>
                    <a:pt x="942" y="82"/>
                  </a:lnTo>
                  <a:lnTo>
                    <a:pt x="960" y="92"/>
                  </a:lnTo>
                  <a:lnTo>
                    <a:pt x="966" y="105"/>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29"/>
                  </a:lnTo>
                  <a:lnTo>
                    <a:pt x="757" y="234"/>
                  </a:lnTo>
                  <a:lnTo>
                    <a:pt x="722" y="243"/>
                  </a:lnTo>
                  <a:lnTo>
                    <a:pt x="680" y="248"/>
                  </a:lnTo>
                  <a:lnTo>
                    <a:pt x="638" y="252"/>
                  </a:lnTo>
                  <a:lnTo>
                    <a:pt x="590" y="252"/>
                  </a:lnTo>
                  <a:lnTo>
                    <a:pt x="543" y="257"/>
                  </a:lnTo>
                  <a:lnTo>
                    <a:pt x="495" y="257"/>
                  </a:lnTo>
                  <a:lnTo>
                    <a:pt x="441" y="257"/>
                  </a:lnTo>
                  <a:lnTo>
                    <a:pt x="394" y="252"/>
                  </a:lnTo>
                  <a:lnTo>
                    <a:pt x="346" y="252"/>
                  </a:lnTo>
                  <a:lnTo>
                    <a:pt x="304" y="248"/>
                  </a:lnTo>
                  <a:lnTo>
                    <a:pt x="262" y="243"/>
                  </a:lnTo>
                  <a:lnTo>
                    <a:pt x="227" y="234"/>
                  </a:lnTo>
                  <a:lnTo>
                    <a:pt x="185" y="229"/>
                  </a:lnTo>
                  <a:lnTo>
                    <a:pt x="149" y="220"/>
                  </a:lnTo>
                  <a:lnTo>
                    <a:pt x="119" y="211"/>
                  </a:lnTo>
                  <a:lnTo>
                    <a:pt x="89" y="197"/>
                  </a:lnTo>
                  <a:lnTo>
                    <a:pt x="60" y="193"/>
                  </a:lnTo>
                  <a:lnTo>
                    <a:pt x="42" y="179"/>
                  </a:lnTo>
                  <a:lnTo>
                    <a:pt x="24" y="170"/>
                  </a:lnTo>
                  <a:lnTo>
                    <a:pt x="18" y="156"/>
                  </a:lnTo>
                  <a:lnTo>
                    <a:pt x="6" y="142"/>
                  </a:lnTo>
                  <a:lnTo>
                    <a:pt x="6" y="133"/>
                  </a:lnTo>
                  <a:lnTo>
                    <a:pt x="6" y="119"/>
                  </a:lnTo>
                  <a:lnTo>
                    <a:pt x="18" y="105"/>
                  </a:lnTo>
                  <a:lnTo>
                    <a:pt x="24" y="92"/>
                  </a:lnTo>
                  <a:lnTo>
                    <a:pt x="42" y="82"/>
                  </a:lnTo>
                  <a:lnTo>
                    <a:pt x="60" y="69"/>
                  </a:lnTo>
                  <a:lnTo>
                    <a:pt x="89" y="64"/>
                  </a:lnTo>
                  <a:lnTo>
                    <a:pt x="119" y="50"/>
                  </a:lnTo>
                  <a:lnTo>
                    <a:pt x="149" y="41"/>
                  </a:lnTo>
                  <a:lnTo>
                    <a:pt x="185" y="32"/>
                  </a:lnTo>
                  <a:lnTo>
                    <a:pt x="227" y="27"/>
                  </a:lnTo>
                  <a:lnTo>
                    <a:pt x="262" y="18"/>
                  </a:lnTo>
                  <a:lnTo>
                    <a:pt x="304" y="13"/>
                  </a:lnTo>
                  <a:lnTo>
                    <a:pt x="346" y="9"/>
                  </a:lnTo>
                  <a:lnTo>
                    <a:pt x="394" y="9"/>
                  </a:lnTo>
                  <a:lnTo>
                    <a:pt x="441" y="4"/>
                  </a:lnTo>
                  <a:lnTo>
                    <a:pt x="495" y="4"/>
                  </a:lnTo>
                  <a:lnTo>
                    <a:pt x="495" y="0"/>
                  </a:lnTo>
                  <a:lnTo>
                    <a:pt x="543" y="0"/>
                  </a:lnTo>
                  <a:lnTo>
                    <a:pt x="590" y="4"/>
                  </a:lnTo>
                  <a:lnTo>
                    <a:pt x="638" y="4"/>
                  </a:lnTo>
                  <a:lnTo>
                    <a:pt x="680" y="9"/>
                  </a:lnTo>
                  <a:lnTo>
                    <a:pt x="722" y="13"/>
                  </a:lnTo>
                  <a:lnTo>
                    <a:pt x="763" y="23"/>
                  </a:lnTo>
                  <a:lnTo>
                    <a:pt x="805" y="27"/>
                  </a:lnTo>
                  <a:lnTo>
                    <a:pt x="841" y="36"/>
                  </a:lnTo>
                  <a:lnTo>
                    <a:pt x="871" y="46"/>
                  </a:lnTo>
                  <a:lnTo>
                    <a:pt x="901" y="59"/>
                  </a:lnTo>
                  <a:lnTo>
                    <a:pt x="930" y="69"/>
                  </a:lnTo>
                  <a:lnTo>
                    <a:pt x="948" y="82"/>
                  </a:lnTo>
                  <a:lnTo>
                    <a:pt x="966" y="92"/>
                  </a:lnTo>
                  <a:lnTo>
                    <a:pt x="972" y="105"/>
                  </a:lnTo>
                  <a:lnTo>
                    <a:pt x="984" y="119"/>
                  </a:lnTo>
                  <a:lnTo>
                    <a:pt x="984" y="133"/>
                  </a:lnTo>
                  <a:lnTo>
                    <a:pt x="984" y="142"/>
                  </a:lnTo>
                  <a:lnTo>
                    <a:pt x="972" y="156"/>
                  </a:lnTo>
                  <a:lnTo>
                    <a:pt x="966" y="170"/>
                  </a:lnTo>
                  <a:lnTo>
                    <a:pt x="948" y="179"/>
                  </a:lnTo>
                  <a:lnTo>
                    <a:pt x="930" y="193"/>
                  </a:lnTo>
                  <a:lnTo>
                    <a:pt x="901" y="202"/>
                  </a:lnTo>
                  <a:lnTo>
                    <a:pt x="871" y="215"/>
                  </a:lnTo>
                  <a:lnTo>
                    <a:pt x="841" y="225"/>
                  </a:lnTo>
                  <a:lnTo>
                    <a:pt x="805" y="234"/>
                  </a:lnTo>
                  <a:lnTo>
                    <a:pt x="763" y="238"/>
                  </a:lnTo>
                  <a:lnTo>
                    <a:pt x="722" y="248"/>
                  </a:lnTo>
                  <a:lnTo>
                    <a:pt x="680" y="252"/>
                  </a:lnTo>
                  <a:lnTo>
                    <a:pt x="638" y="257"/>
                  </a:lnTo>
                  <a:lnTo>
                    <a:pt x="590" y="257"/>
                  </a:lnTo>
                  <a:lnTo>
                    <a:pt x="543" y="261"/>
                  </a:lnTo>
                  <a:lnTo>
                    <a:pt x="495" y="261"/>
                  </a:lnTo>
                  <a:lnTo>
                    <a:pt x="441" y="261"/>
                  </a:lnTo>
                  <a:lnTo>
                    <a:pt x="394" y="257"/>
                  </a:lnTo>
                  <a:lnTo>
                    <a:pt x="346" y="257"/>
                  </a:lnTo>
                  <a:lnTo>
                    <a:pt x="304" y="252"/>
                  </a:lnTo>
                  <a:lnTo>
                    <a:pt x="262" y="248"/>
                  </a:lnTo>
                  <a:lnTo>
                    <a:pt x="221" y="238"/>
                  </a:lnTo>
                  <a:lnTo>
                    <a:pt x="179" y="234"/>
                  </a:lnTo>
                  <a:lnTo>
                    <a:pt x="143" y="225"/>
                  </a:lnTo>
                  <a:lnTo>
                    <a:pt x="113" y="215"/>
                  </a:lnTo>
                  <a:lnTo>
                    <a:pt x="83" y="202"/>
                  </a:lnTo>
                  <a:lnTo>
                    <a:pt x="54" y="193"/>
                  </a:lnTo>
                  <a:lnTo>
                    <a:pt x="36" y="179"/>
                  </a:lnTo>
                  <a:lnTo>
                    <a:pt x="18" y="170"/>
                  </a:lnTo>
                  <a:lnTo>
                    <a:pt x="12" y="156"/>
                  </a:lnTo>
                  <a:lnTo>
                    <a:pt x="0" y="142"/>
                  </a:lnTo>
                  <a:lnTo>
                    <a:pt x="0" y="133"/>
                  </a:lnTo>
                  <a:lnTo>
                    <a:pt x="0" y="119"/>
                  </a:lnTo>
                  <a:lnTo>
                    <a:pt x="12" y="105"/>
                  </a:lnTo>
                  <a:lnTo>
                    <a:pt x="18" y="92"/>
                  </a:lnTo>
                  <a:lnTo>
                    <a:pt x="36" y="82"/>
                  </a:lnTo>
                  <a:lnTo>
                    <a:pt x="54" y="69"/>
                  </a:lnTo>
                  <a:lnTo>
                    <a:pt x="83" y="59"/>
                  </a:lnTo>
                  <a:lnTo>
                    <a:pt x="113" y="46"/>
                  </a:lnTo>
                  <a:lnTo>
                    <a:pt x="143" y="36"/>
                  </a:lnTo>
                  <a:lnTo>
                    <a:pt x="179" y="27"/>
                  </a:lnTo>
                  <a:lnTo>
                    <a:pt x="221" y="23"/>
                  </a:lnTo>
                  <a:lnTo>
                    <a:pt x="262" y="13"/>
                  </a:lnTo>
                  <a:lnTo>
                    <a:pt x="304" y="9"/>
                  </a:lnTo>
                  <a:lnTo>
                    <a:pt x="346" y="4"/>
                  </a:lnTo>
                  <a:lnTo>
                    <a:pt x="394" y="4"/>
                  </a:lnTo>
                  <a:lnTo>
                    <a:pt x="441" y="0"/>
                  </a:lnTo>
                  <a:lnTo>
                    <a:pt x="495" y="4"/>
                  </a:lnTo>
                  <a:close/>
                </a:path>
              </a:pathLst>
            </a:custGeom>
            <a:solidFill>
              <a:srgbClr val="AAE6FF"/>
            </a:solidFill>
            <a:ln w="9525">
              <a:noFill/>
              <a:round/>
              <a:headEnd/>
              <a:tailEnd/>
            </a:ln>
          </p:spPr>
          <p:txBody>
            <a:bodyPr/>
            <a:lstStyle/>
            <a:p>
              <a:endParaRPr lang="en-US"/>
            </a:p>
          </p:txBody>
        </p:sp>
        <p:sp>
          <p:nvSpPr>
            <p:cNvPr id="207" name="Rectangle 94"/>
            <p:cNvSpPr>
              <a:spLocks noChangeArrowheads="1"/>
            </p:cNvSpPr>
            <p:nvPr/>
          </p:nvSpPr>
          <p:spPr bwMode="auto">
            <a:xfrm>
              <a:off x="4020" y="4273"/>
              <a:ext cx="978" cy="184"/>
            </a:xfrm>
            <a:prstGeom prst="rect">
              <a:avLst/>
            </a:prstGeom>
            <a:solidFill>
              <a:srgbClr val="0078AA"/>
            </a:solidFill>
            <a:ln w="9525">
              <a:noFill/>
              <a:miter lim="800000"/>
              <a:headEnd/>
              <a:tailEnd/>
            </a:ln>
          </p:spPr>
          <p:txBody>
            <a:bodyPr/>
            <a:lstStyle/>
            <a:p>
              <a:endParaRPr lang="en-US"/>
            </a:p>
          </p:txBody>
        </p:sp>
        <p:sp>
          <p:nvSpPr>
            <p:cNvPr id="208" name="Rectangle 95"/>
            <p:cNvSpPr>
              <a:spLocks noChangeArrowheads="1"/>
            </p:cNvSpPr>
            <p:nvPr/>
          </p:nvSpPr>
          <p:spPr bwMode="auto">
            <a:xfrm>
              <a:off x="4023" y="4273"/>
              <a:ext cx="978" cy="184"/>
            </a:xfrm>
            <a:prstGeom prst="rect">
              <a:avLst/>
            </a:prstGeom>
            <a:solidFill>
              <a:srgbClr val="800000"/>
            </a:solidFill>
            <a:ln w="9525">
              <a:noFill/>
              <a:miter lim="800000"/>
              <a:headEnd/>
              <a:tailEnd/>
            </a:ln>
          </p:spPr>
          <p:txBody>
            <a:bodyPr/>
            <a:lstStyle/>
            <a:p>
              <a:endParaRPr lang="en-US"/>
            </a:p>
          </p:txBody>
        </p:sp>
        <p:sp>
          <p:nvSpPr>
            <p:cNvPr id="209" name="Oval 96"/>
            <p:cNvSpPr>
              <a:spLocks noChangeArrowheads="1"/>
            </p:cNvSpPr>
            <p:nvPr/>
          </p:nvSpPr>
          <p:spPr bwMode="auto">
            <a:xfrm>
              <a:off x="4023" y="4140"/>
              <a:ext cx="984" cy="262"/>
            </a:xfrm>
            <a:prstGeom prst="ellipse">
              <a:avLst/>
            </a:prstGeom>
            <a:solidFill>
              <a:srgbClr val="FF0000"/>
            </a:solidFill>
            <a:ln w="9525">
              <a:noFill/>
              <a:round/>
              <a:headEnd/>
              <a:tailEnd/>
            </a:ln>
          </p:spPr>
          <p:txBody>
            <a:bodyPr/>
            <a:lstStyle/>
            <a:p>
              <a:endParaRPr lang="en-US"/>
            </a:p>
          </p:txBody>
        </p:sp>
        <p:sp>
          <p:nvSpPr>
            <p:cNvPr id="210" name="Freeform 97"/>
            <p:cNvSpPr>
              <a:spLocks/>
            </p:cNvSpPr>
            <p:nvPr/>
          </p:nvSpPr>
          <p:spPr bwMode="auto">
            <a:xfrm>
              <a:off x="4020" y="4140"/>
              <a:ext cx="984" cy="262"/>
            </a:xfrm>
            <a:custGeom>
              <a:avLst/>
              <a:gdLst/>
              <a:ahLst/>
              <a:cxnLst>
                <a:cxn ang="0">
                  <a:pos x="590" y="9"/>
                </a:cxn>
                <a:cxn ang="0">
                  <a:pos x="722" y="18"/>
                </a:cxn>
                <a:cxn ang="0">
                  <a:pos x="835" y="41"/>
                </a:cxn>
                <a:cxn ang="0">
                  <a:pos x="924" y="69"/>
                </a:cxn>
                <a:cxn ang="0">
                  <a:pos x="966" y="106"/>
                </a:cxn>
                <a:cxn ang="0">
                  <a:pos x="978" y="142"/>
                </a:cxn>
                <a:cxn ang="0">
                  <a:pos x="942" y="179"/>
                </a:cxn>
                <a:cxn ang="0">
                  <a:pos x="865" y="211"/>
                </a:cxn>
                <a:cxn ang="0">
                  <a:pos x="757" y="234"/>
                </a:cxn>
                <a:cxn ang="0">
                  <a:pos x="638" y="253"/>
                </a:cxn>
                <a:cxn ang="0">
                  <a:pos x="495" y="257"/>
                </a:cxn>
                <a:cxn ang="0">
                  <a:pos x="346" y="253"/>
                </a:cxn>
                <a:cxn ang="0">
                  <a:pos x="227" y="234"/>
                </a:cxn>
                <a:cxn ang="0">
                  <a:pos x="119" y="211"/>
                </a:cxn>
                <a:cxn ang="0">
                  <a:pos x="42" y="179"/>
                </a:cxn>
                <a:cxn ang="0">
                  <a:pos x="6" y="142"/>
                </a:cxn>
                <a:cxn ang="0">
                  <a:pos x="18" y="106"/>
                </a:cxn>
                <a:cxn ang="0">
                  <a:pos x="60" y="69"/>
                </a:cxn>
                <a:cxn ang="0">
                  <a:pos x="149" y="41"/>
                </a:cxn>
                <a:cxn ang="0">
                  <a:pos x="262" y="18"/>
                </a:cxn>
                <a:cxn ang="0">
                  <a:pos x="394" y="9"/>
                </a:cxn>
                <a:cxn ang="0">
                  <a:pos x="495" y="0"/>
                </a:cxn>
                <a:cxn ang="0">
                  <a:pos x="638" y="5"/>
                </a:cxn>
                <a:cxn ang="0">
                  <a:pos x="763" y="23"/>
                </a:cxn>
                <a:cxn ang="0">
                  <a:pos x="871" y="46"/>
                </a:cxn>
                <a:cxn ang="0">
                  <a:pos x="948" y="83"/>
                </a:cxn>
                <a:cxn ang="0">
                  <a:pos x="984" y="119"/>
                </a:cxn>
                <a:cxn ang="0">
                  <a:pos x="972" y="156"/>
                </a:cxn>
                <a:cxn ang="0">
                  <a:pos x="930" y="193"/>
                </a:cxn>
                <a:cxn ang="0">
                  <a:pos x="841" y="225"/>
                </a:cxn>
                <a:cxn ang="0">
                  <a:pos x="722" y="248"/>
                </a:cxn>
                <a:cxn ang="0">
                  <a:pos x="590" y="257"/>
                </a:cxn>
                <a:cxn ang="0">
                  <a:pos x="441" y="262"/>
                </a:cxn>
                <a:cxn ang="0">
                  <a:pos x="304" y="253"/>
                </a:cxn>
                <a:cxn ang="0">
                  <a:pos x="179" y="234"/>
                </a:cxn>
                <a:cxn ang="0">
                  <a:pos x="83" y="202"/>
                </a:cxn>
                <a:cxn ang="0">
                  <a:pos x="18" y="170"/>
                </a:cxn>
                <a:cxn ang="0">
                  <a:pos x="0" y="133"/>
                </a:cxn>
                <a:cxn ang="0">
                  <a:pos x="18" y="92"/>
                </a:cxn>
                <a:cxn ang="0">
                  <a:pos x="83" y="60"/>
                </a:cxn>
                <a:cxn ang="0">
                  <a:pos x="179" y="28"/>
                </a:cxn>
                <a:cxn ang="0">
                  <a:pos x="304" y="9"/>
                </a:cxn>
                <a:cxn ang="0">
                  <a:pos x="441" y="0"/>
                </a:cxn>
              </a:cxnLst>
              <a:rect l="0" t="0" r="r" b="b"/>
              <a:pathLst>
                <a:path w="984" h="262">
                  <a:moveTo>
                    <a:pt x="495" y="5"/>
                  </a:moveTo>
                  <a:lnTo>
                    <a:pt x="543" y="5"/>
                  </a:lnTo>
                  <a:lnTo>
                    <a:pt x="590" y="9"/>
                  </a:lnTo>
                  <a:lnTo>
                    <a:pt x="638" y="9"/>
                  </a:lnTo>
                  <a:lnTo>
                    <a:pt x="680" y="14"/>
                  </a:lnTo>
                  <a:lnTo>
                    <a:pt x="722" y="18"/>
                  </a:lnTo>
                  <a:lnTo>
                    <a:pt x="757" y="28"/>
                  </a:lnTo>
                  <a:lnTo>
                    <a:pt x="799" y="32"/>
                  </a:lnTo>
                  <a:lnTo>
                    <a:pt x="835" y="41"/>
                  </a:lnTo>
                  <a:lnTo>
                    <a:pt x="865" y="51"/>
                  </a:lnTo>
                  <a:lnTo>
                    <a:pt x="895" y="64"/>
                  </a:lnTo>
                  <a:lnTo>
                    <a:pt x="924" y="69"/>
                  </a:lnTo>
                  <a:lnTo>
                    <a:pt x="942" y="83"/>
                  </a:lnTo>
                  <a:lnTo>
                    <a:pt x="960" y="92"/>
                  </a:lnTo>
                  <a:lnTo>
                    <a:pt x="966" y="106"/>
                  </a:lnTo>
                  <a:lnTo>
                    <a:pt x="978" y="119"/>
                  </a:lnTo>
                  <a:lnTo>
                    <a:pt x="978" y="133"/>
                  </a:lnTo>
                  <a:lnTo>
                    <a:pt x="978" y="142"/>
                  </a:lnTo>
                  <a:lnTo>
                    <a:pt x="966" y="156"/>
                  </a:lnTo>
                  <a:lnTo>
                    <a:pt x="960" y="170"/>
                  </a:lnTo>
                  <a:lnTo>
                    <a:pt x="942" y="179"/>
                  </a:lnTo>
                  <a:lnTo>
                    <a:pt x="924" y="193"/>
                  </a:lnTo>
                  <a:lnTo>
                    <a:pt x="895" y="197"/>
                  </a:lnTo>
                  <a:lnTo>
                    <a:pt x="865" y="211"/>
                  </a:lnTo>
                  <a:lnTo>
                    <a:pt x="835" y="220"/>
                  </a:lnTo>
                  <a:lnTo>
                    <a:pt x="799" y="230"/>
                  </a:lnTo>
                  <a:lnTo>
                    <a:pt x="757" y="234"/>
                  </a:lnTo>
                  <a:lnTo>
                    <a:pt x="722" y="243"/>
                  </a:lnTo>
                  <a:lnTo>
                    <a:pt x="680" y="248"/>
                  </a:lnTo>
                  <a:lnTo>
                    <a:pt x="638" y="253"/>
                  </a:lnTo>
                  <a:lnTo>
                    <a:pt x="590" y="253"/>
                  </a:lnTo>
                  <a:lnTo>
                    <a:pt x="543" y="257"/>
                  </a:lnTo>
                  <a:lnTo>
                    <a:pt x="495" y="257"/>
                  </a:lnTo>
                  <a:lnTo>
                    <a:pt x="441" y="257"/>
                  </a:lnTo>
                  <a:lnTo>
                    <a:pt x="394" y="253"/>
                  </a:lnTo>
                  <a:lnTo>
                    <a:pt x="346" y="253"/>
                  </a:lnTo>
                  <a:lnTo>
                    <a:pt x="304" y="248"/>
                  </a:lnTo>
                  <a:lnTo>
                    <a:pt x="262" y="243"/>
                  </a:lnTo>
                  <a:lnTo>
                    <a:pt x="227" y="234"/>
                  </a:lnTo>
                  <a:lnTo>
                    <a:pt x="185" y="230"/>
                  </a:lnTo>
                  <a:lnTo>
                    <a:pt x="149" y="220"/>
                  </a:lnTo>
                  <a:lnTo>
                    <a:pt x="119" y="211"/>
                  </a:lnTo>
                  <a:lnTo>
                    <a:pt x="89" y="197"/>
                  </a:lnTo>
                  <a:lnTo>
                    <a:pt x="60" y="193"/>
                  </a:lnTo>
                  <a:lnTo>
                    <a:pt x="42" y="179"/>
                  </a:lnTo>
                  <a:lnTo>
                    <a:pt x="24" y="170"/>
                  </a:lnTo>
                  <a:lnTo>
                    <a:pt x="18" y="156"/>
                  </a:lnTo>
                  <a:lnTo>
                    <a:pt x="6" y="142"/>
                  </a:lnTo>
                  <a:lnTo>
                    <a:pt x="6" y="133"/>
                  </a:lnTo>
                  <a:lnTo>
                    <a:pt x="6" y="119"/>
                  </a:lnTo>
                  <a:lnTo>
                    <a:pt x="18" y="106"/>
                  </a:lnTo>
                  <a:lnTo>
                    <a:pt x="24" y="92"/>
                  </a:lnTo>
                  <a:lnTo>
                    <a:pt x="42" y="83"/>
                  </a:lnTo>
                  <a:lnTo>
                    <a:pt x="60" y="69"/>
                  </a:lnTo>
                  <a:lnTo>
                    <a:pt x="89" y="64"/>
                  </a:lnTo>
                  <a:lnTo>
                    <a:pt x="119" y="51"/>
                  </a:lnTo>
                  <a:lnTo>
                    <a:pt x="149" y="41"/>
                  </a:lnTo>
                  <a:lnTo>
                    <a:pt x="185" y="32"/>
                  </a:lnTo>
                  <a:lnTo>
                    <a:pt x="227" y="28"/>
                  </a:lnTo>
                  <a:lnTo>
                    <a:pt x="262" y="18"/>
                  </a:lnTo>
                  <a:lnTo>
                    <a:pt x="304" y="14"/>
                  </a:lnTo>
                  <a:lnTo>
                    <a:pt x="346" y="9"/>
                  </a:lnTo>
                  <a:lnTo>
                    <a:pt x="394" y="9"/>
                  </a:lnTo>
                  <a:lnTo>
                    <a:pt x="441" y="5"/>
                  </a:lnTo>
                  <a:lnTo>
                    <a:pt x="495" y="5"/>
                  </a:lnTo>
                  <a:lnTo>
                    <a:pt x="495" y="0"/>
                  </a:lnTo>
                  <a:lnTo>
                    <a:pt x="543" y="0"/>
                  </a:lnTo>
                  <a:lnTo>
                    <a:pt x="590" y="5"/>
                  </a:lnTo>
                  <a:lnTo>
                    <a:pt x="638" y="5"/>
                  </a:lnTo>
                  <a:lnTo>
                    <a:pt x="680" y="9"/>
                  </a:lnTo>
                  <a:lnTo>
                    <a:pt x="722" y="14"/>
                  </a:lnTo>
                  <a:lnTo>
                    <a:pt x="763" y="23"/>
                  </a:lnTo>
                  <a:lnTo>
                    <a:pt x="805" y="28"/>
                  </a:lnTo>
                  <a:lnTo>
                    <a:pt x="841" y="37"/>
                  </a:lnTo>
                  <a:lnTo>
                    <a:pt x="871" y="46"/>
                  </a:lnTo>
                  <a:lnTo>
                    <a:pt x="901" y="60"/>
                  </a:lnTo>
                  <a:lnTo>
                    <a:pt x="930" y="69"/>
                  </a:lnTo>
                  <a:lnTo>
                    <a:pt x="948" y="83"/>
                  </a:lnTo>
                  <a:lnTo>
                    <a:pt x="966" y="92"/>
                  </a:lnTo>
                  <a:lnTo>
                    <a:pt x="972" y="106"/>
                  </a:lnTo>
                  <a:lnTo>
                    <a:pt x="984" y="119"/>
                  </a:lnTo>
                  <a:lnTo>
                    <a:pt x="984" y="133"/>
                  </a:lnTo>
                  <a:lnTo>
                    <a:pt x="984" y="142"/>
                  </a:lnTo>
                  <a:lnTo>
                    <a:pt x="972" y="156"/>
                  </a:lnTo>
                  <a:lnTo>
                    <a:pt x="966" y="170"/>
                  </a:lnTo>
                  <a:lnTo>
                    <a:pt x="948" y="179"/>
                  </a:lnTo>
                  <a:lnTo>
                    <a:pt x="930" y="193"/>
                  </a:lnTo>
                  <a:lnTo>
                    <a:pt x="901" y="202"/>
                  </a:lnTo>
                  <a:lnTo>
                    <a:pt x="871" y="216"/>
                  </a:lnTo>
                  <a:lnTo>
                    <a:pt x="841" y="225"/>
                  </a:lnTo>
                  <a:lnTo>
                    <a:pt x="805" y="234"/>
                  </a:lnTo>
                  <a:lnTo>
                    <a:pt x="763" y="239"/>
                  </a:lnTo>
                  <a:lnTo>
                    <a:pt x="722" y="248"/>
                  </a:lnTo>
                  <a:lnTo>
                    <a:pt x="680" y="253"/>
                  </a:lnTo>
                  <a:lnTo>
                    <a:pt x="638" y="257"/>
                  </a:lnTo>
                  <a:lnTo>
                    <a:pt x="590" y="257"/>
                  </a:lnTo>
                  <a:lnTo>
                    <a:pt x="543" y="262"/>
                  </a:lnTo>
                  <a:lnTo>
                    <a:pt x="495" y="262"/>
                  </a:lnTo>
                  <a:lnTo>
                    <a:pt x="441" y="262"/>
                  </a:lnTo>
                  <a:lnTo>
                    <a:pt x="394" y="257"/>
                  </a:lnTo>
                  <a:lnTo>
                    <a:pt x="346" y="257"/>
                  </a:lnTo>
                  <a:lnTo>
                    <a:pt x="304" y="253"/>
                  </a:lnTo>
                  <a:lnTo>
                    <a:pt x="262" y="248"/>
                  </a:lnTo>
                  <a:lnTo>
                    <a:pt x="221" y="239"/>
                  </a:lnTo>
                  <a:lnTo>
                    <a:pt x="179" y="234"/>
                  </a:lnTo>
                  <a:lnTo>
                    <a:pt x="143" y="225"/>
                  </a:lnTo>
                  <a:lnTo>
                    <a:pt x="113" y="216"/>
                  </a:lnTo>
                  <a:lnTo>
                    <a:pt x="83" y="202"/>
                  </a:lnTo>
                  <a:lnTo>
                    <a:pt x="54" y="193"/>
                  </a:lnTo>
                  <a:lnTo>
                    <a:pt x="36" y="179"/>
                  </a:lnTo>
                  <a:lnTo>
                    <a:pt x="18" y="170"/>
                  </a:lnTo>
                  <a:lnTo>
                    <a:pt x="12" y="156"/>
                  </a:lnTo>
                  <a:lnTo>
                    <a:pt x="0" y="142"/>
                  </a:lnTo>
                  <a:lnTo>
                    <a:pt x="0" y="133"/>
                  </a:lnTo>
                  <a:lnTo>
                    <a:pt x="0" y="119"/>
                  </a:lnTo>
                  <a:lnTo>
                    <a:pt x="12" y="106"/>
                  </a:lnTo>
                  <a:lnTo>
                    <a:pt x="18" y="92"/>
                  </a:lnTo>
                  <a:lnTo>
                    <a:pt x="36" y="83"/>
                  </a:lnTo>
                  <a:lnTo>
                    <a:pt x="54" y="69"/>
                  </a:lnTo>
                  <a:lnTo>
                    <a:pt x="83" y="60"/>
                  </a:lnTo>
                  <a:lnTo>
                    <a:pt x="113" y="46"/>
                  </a:lnTo>
                  <a:lnTo>
                    <a:pt x="143" y="37"/>
                  </a:lnTo>
                  <a:lnTo>
                    <a:pt x="179" y="28"/>
                  </a:lnTo>
                  <a:lnTo>
                    <a:pt x="221" y="23"/>
                  </a:lnTo>
                  <a:lnTo>
                    <a:pt x="262" y="14"/>
                  </a:lnTo>
                  <a:lnTo>
                    <a:pt x="304" y="9"/>
                  </a:lnTo>
                  <a:lnTo>
                    <a:pt x="346" y="5"/>
                  </a:lnTo>
                  <a:lnTo>
                    <a:pt x="394" y="5"/>
                  </a:lnTo>
                  <a:lnTo>
                    <a:pt x="441" y="0"/>
                  </a:lnTo>
                  <a:lnTo>
                    <a:pt x="495" y="5"/>
                  </a:lnTo>
                  <a:close/>
                </a:path>
              </a:pathLst>
            </a:custGeom>
            <a:solidFill>
              <a:srgbClr val="AAE6FF"/>
            </a:solidFill>
            <a:ln w="9525">
              <a:noFill/>
              <a:round/>
              <a:headEnd/>
              <a:tailEnd/>
            </a:ln>
          </p:spPr>
          <p:txBody>
            <a:bodyPr/>
            <a:lstStyle/>
            <a:p>
              <a:endParaRPr lang="en-US"/>
            </a:p>
          </p:txBody>
        </p:sp>
        <p:sp>
          <p:nvSpPr>
            <p:cNvPr id="211" name="Freeform 98"/>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2" name="Freeform 99"/>
            <p:cNvSpPr>
              <a:spLocks/>
            </p:cNvSpPr>
            <p:nvPr/>
          </p:nvSpPr>
          <p:spPr bwMode="auto">
            <a:xfrm>
              <a:off x="4521" y="4177"/>
              <a:ext cx="322" cy="82"/>
            </a:xfrm>
            <a:custGeom>
              <a:avLst/>
              <a:gdLst/>
              <a:ahLst/>
              <a:cxnLst>
                <a:cxn ang="0">
                  <a:pos x="0" y="64"/>
                </a:cxn>
                <a:cxn ang="0">
                  <a:pos x="72" y="82"/>
                </a:cxn>
                <a:cxn ang="0">
                  <a:pos x="244" y="27"/>
                </a:cxn>
                <a:cxn ang="0">
                  <a:pos x="322" y="46"/>
                </a:cxn>
                <a:cxn ang="0">
                  <a:pos x="280" y="0"/>
                </a:cxn>
                <a:cxn ang="0">
                  <a:pos x="77" y="0"/>
                </a:cxn>
                <a:cxn ang="0">
                  <a:pos x="161" y="14"/>
                </a:cxn>
                <a:cxn ang="0">
                  <a:pos x="0" y="64"/>
                </a:cxn>
              </a:cxnLst>
              <a:rect l="0" t="0" r="r" b="b"/>
              <a:pathLst>
                <a:path w="322" h="82">
                  <a:moveTo>
                    <a:pt x="0" y="64"/>
                  </a:moveTo>
                  <a:lnTo>
                    <a:pt x="72" y="82"/>
                  </a:lnTo>
                  <a:lnTo>
                    <a:pt x="244" y="27"/>
                  </a:lnTo>
                  <a:lnTo>
                    <a:pt x="322" y="46"/>
                  </a:lnTo>
                  <a:lnTo>
                    <a:pt x="280" y="0"/>
                  </a:lnTo>
                  <a:lnTo>
                    <a:pt x="77" y="0"/>
                  </a:lnTo>
                  <a:lnTo>
                    <a:pt x="161" y="14"/>
                  </a:lnTo>
                  <a:lnTo>
                    <a:pt x="0" y="64"/>
                  </a:lnTo>
                  <a:close/>
                </a:path>
              </a:pathLst>
            </a:custGeom>
            <a:solidFill>
              <a:srgbClr val="000000"/>
            </a:solidFill>
            <a:ln w="9525">
              <a:noFill/>
              <a:round/>
              <a:headEnd/>
              <a:tailEnd/>
            </a:ln>
          </p:spPr>
          <p:txBody>
            <a:bodyPr/>
            <a:lstStyle/>
            <a:p>
              <a:endParaRPr lang="en-US"/>
            </a:p>
          </p:txBody>
        </p:sp>
        <p:sp>
          <p:nvSpPr>
            <p:cNvPr id="213" name="Freeform 100"/>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4" name="Freeform 101"/>
            <p:cNvSpPr>
              <a:spLocks/>
            </p:cNvSpPr>
            <p:nvPr/>
          </p:nvSpPr>
          <p:spPr bwMode="auto">
            <a:xfrm>
              <a:off x="4169" y="4273"/>
              <a:ext cx="322" cy="87"/>
            </a:xfrm>
            <a:custGeom>
              <a:avLst/>
              <a:gdLst/>
              <a:ahLst/>
              <a:cxnLst>
                <a:cxn ang="0">
                  <a:pos x="322" y="19"/>
                </a:cxn>
                <a:cxn ang="0">
                  <a:pos x="251" y="0"/>
                </a:cxn>
                <a:cxn ang="0">
                  <a:pos x="84" y="55"/>
                </a:cxn>
                <a:cxn ang="0">
                  <a:pos x="0" y="37"/>
                </a:cxn>
                <a:cxn ang="0">
                  <a:pos x="42" y="87"/>
                </a:cxn>
                <a:cxn ang="0">
                  <a:pos x="251" y="87"/>
                </a:cxn>
                <a:cxn ang="0">
                  <a:pos x="161" y="69"/>
                </a:cxn>
                <a:cxn ang="0">
                  <a:pos x="322" y="19"/>
                </a:cxn>
              </a:cxnLst>
              <a:rect l="0" t="0" r="r" b="b"/>
              <a:pathLst>
                <a:path w="322" h="87">
                  <a:moveTo>
                    <a:pt x="322" y="19"/>
                  </a:moveTo>
                  <a:lnTo>
                    <a:pt x="251" y="0"/>
                  </a:lnTo>
                  <a:lnTo>
                    <a:pt x="84" y="55"/>
                  </a:lnTo>
                  <a:lnTo>
                    <a:pt x="0" y="37"/>
                  </a:lnTo>
                  <a:lnTo>
                    <a:pt x="42" y="87"/>
                  </a:lnTo>
                  <a:lnTo>
                    <a:pt x="251" y="87"/>
                  </a:lnTo>
                  <a:lnTo>
                    <a:pt x="161" y="69"/>
                  </a:lnTo>
                  <a:lnTo>
                    <a:pt x="322" y="19"/>
                  </a:lnTo>
                  <a:close/>
                </a:path>
              </a:pathLst>
            </a:custGeom>
            <a:solidFill>
              <a:srgbClr val="000000"/>
            </a:solidFill>
            <a:ln w="9525">
              <a:noFill/>
              <a:round/>
              <a:headEnd/>
              <a:tailEnd/>
            </a:ln>
          </p:spPr>
          <p:txBody>
            <a:bodyPr/>
            <a:lstStyle/>
            <a:p>
              <a:endParaRPr lang="en-US"/>
            </a:p>
          </p:txBody>
        </p:sp>
        <p:sp>
          <p:nvSpPr>
            <p:cNvPr id="215" name="Freeform 102"/>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6" name="Freeform 103"/>
            <p:cNvSpPr>
              <a:spLocks/>
            </p:cNvSpPr>
            <p:nvPr/>
          </p:nvSpPr>
          <p:spPr bwMode="auto">
            <a:xfrm>
              <a:off x="4187" y="4172"/>
              <a:ext cx="322" cy="83"/>
            </a:xfrm>
            <a:custGeom>
              <a:avLst/>
              <a:gdLst/>
              <a:ahLst/>
              <a:cxnLst>
                <a:cxn ang="0">
                  <a:pos x="0" y="19"/>
                </a:cxn>
                <a:cxn ang="0">
                  <a:pos x="72" y="0"/>
                </a:cxn>
                <a:cxn ang="0">
                  <a:pos x="245" y="51"/>
                </a:cxn>
                <a:cxn ang="0">
                  <a:pos x="322" y="37"/>
                </a:cxn>
                <a:cxn ang="0">
                  <a:pos x="280" y="83"/>
                </a:cxn>
                <a:cxn ang="0">
                  <a:pos x="78" y="83"/>
                </a:cxn>
                <a:cxn ang="0">
                  <a:pos x="161" y="69"/>
                </a:cxn>
                <a:cxn ang="0">
                  <a:pos x="0" y="19"/>
                </a:cxn>
              </a:cxnLst>
              <a:rect l="0" t="0" r="r" b="b"/>
              <a:pathLst>
                <a:path w="322" h="83">
                  <a:moveTo>
                    <a:pt x="0" y="19"/>
                  </a:moveTo>
                  <a:lnTo>
                    <a:pt x="72" y="0"/>
                  </a:lnTo>
                  <a:lnTo>
                    <a:pt x="245" y="51"/>
                  </a:lnTo>
                  <a:lnTo>
                    <a:pt x="322" y="37"/>
                  </a:lnTo>
                  <a:lnTo>
                    <a:pt x="280" y="83"/>
                  </a:lnTo>
                  <a:lnTo>
                    <a:pt x="78" y="83"/>
                  </a:lnTo>
                  <a:lnTo>
                    <a:pt x="161" y="69"/>
                  </a:lnTo>
                  <a:lnTo>
                    <a:pt x="0" y="19"/>
                  </a:lnTo>
                  <a:close/>
                </a:path>
              </a:pathLst>
            </a:custGeom>
            <a:solidFill>
              <a:srgbClr val="000000"/>
            </a:solidFill>
            <a:ln w="9525">
              <a:noFill/>
              <a:round/>
              <a:headEnd/>
              <a:tailEnd/>
            </a:ln>
          </p:spPr>
          <p:txBody>
            <a:bodyPr/>
            <a:lstStyle/>
            <a:p>
              <a:endParaRPr lang="en-US"/>
            </a:p>
          </p:txBody>
        </p:sp>
        <p:sp>
          <p:nvSpPr>
            <p:cNvPr id="217" name="Freeform 104"/>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8" name="Freeform 105"/>
            <p:cNvSpPr>
              <a:spLocks/>
            </p:cNvSpPr>
            <p:nvPr/>
          </p:nvSpPr>
          <p:spPr bwMode="auto">
            <a:xfrm>
              <a:off x="4509" y="4282"/>
              <a:ext cx="322" cy="83"/>
            </a:xfrm>
            <a:custGeom>
              <a:avLst/>
              <a:gdLst/>
              <a:ahLst/>
              <a:cxnLst>
                <a:cxn ang="0">
                  <a:pos x="322" y="65"/>
                </a:cxn>
                <a:cxn ang="0">
                  <a:pos x="251" y="83"/>
                </a:cxn>
                <a:cxn ang="0">
                  <a:pos x="84" y="28"/>
                </a:cxn>
                <a:cxn ang="0">
                  <a:pos x="0" y="46"/>
                </a:cxn>
                <a:cxn ang="0">
                  <a:pos x="42" y="0"/>
                </a:cxn>
                <a:cxn ang="0">
                  <a:pos x="251" y="0"/>
                </a:cxn>
                <a:cxn ang="0">
                  <a:pos x="161" y="14"/>
                </a:cxn>
                <a:cxn ang="0">
                  <a:pos x="322" y="65"/>
                </a:cxn>
              </a:cxnLst>
              <a:rect l="0" t="0" r="r" b="b"/>
              <a:pathLst>
                <a:path w="322" h="83">
                  <a:moveTo>
                    <a:pt x="322" y="65"/>
                  </a:moveTo>
                  <a:lnTo>
                    <a:pt x="251" y="83"/>
                  </a:lnTo>
                  <a:lnTo>
                    <a:pt x="84" y="28"/>
                  </a:lnTo>
                  <a:lnTo>
                    <a:pt x="0" y="46"/>
                  </a:lnTo>
                  <a:lnTo>
                    <a:pt x="42" y="0"/>
                  </a:lnTo>
                  <a:lnTo>
                    <a:pt x="251" y="0"/>
                  </a:lnTo>
                  <a:lnTo>
                    <a:pt x="161" y="14"/>
                  </a:lnTo>
                  <a:lnTo>
                    <a:pt x="322" y="65"/>
                  </a:lnTo>
                  <a:close/>
                </a:path>
              </a:pathLst>
            </a:custGeom>
            <a:solidFill>
              <a:srgbClr val="000000"/>
            </a:solidFill>
            <a:ln w="9525">
              <a:noFill/>
              <a:round/>
              <a:headEnd/>
              <a:tailEnd/>
            </a:ln>
          </p:spPr>
          <p:txBody>
            <a:bodyPr/>
            <a:lstStyle/>
            <a:p>
              <a:endParaRPr lang="en-US"/>
            </a:p>
          </p:txBody>
        </p:sp>
        <p:sp>
          <p:nvSpPr>
            <p:cNvPr id="219" name="Freeform 106"/>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0" name="Freeform 107"/>
            <p:cNvSpPr>
              <a:spLocks/>
            </p:cNvSpPr>
            <p:nvPr/>
          </p:nvSpPr>
          <p:spPr bwMode="auto">
            <a:xfrm>
              <a:off x="4527" y="4181"/>
              <a:ext cx="322" cy="83"/>
            </a:xfrm>
            <a:custGeom>
              <a:avLst/>
              <a:gdLst/>
              <a:ahLst/>
              <a:cxnLst>
                <a:cxn ang="0">
                  <a:pos x="0" y="65"/>
                </a:cxn>
                <a:cxn ang="0">
                  <a:pos x="71" y="83"/>
                </a:cxn>
                <a:cxn ang="0">
                  <a:pos x="244" y="28"/>
                </a:cxn>
                <a:cxn ang="0">
                  <a:pos x="322" y="46"/>
                </a:cxn>
                <a:cxn ang="0">
                  <a:pos x="280" y="0"/>
                </a:cxn>
                <a:cxn ang="0">
                  <a:pos x="77" y="0"/>
                </a:cxn>
                <a:cxn ang="0">
                  <a:pos x="161" y="14"/>
                </a:cxn>
                <a:cxn ang="0">
                  <a:pos x="0" y="65"/>
                </a:cxn>
              </a:cxnLst>
              <a:rect l="0" t="0" r="r" b="b"/>
              <a:pathLst>
                <a:path w="322" h="83">
                  <a:moveTo>
                    <a:pt x="0" y="65"/>
                  </a:moveTo>
                  <a:lnTo>
                    <a:pt x="71" y="83"/>
                  </a:lnTo>
                  <a:lnTo>
                    <a:pt x="244" y="28"/>
                  </a:lnTo>
                  <a:lnTo>
                    <a:pt x="322" y="46"/>
                  </a:lnTo>
                  <a:lnTo>
                    <a:pt x="280" y="0"/>
                  </a:lnTo>
                  <a:lnTo>
                    <a:pt x="77" y="0"/>
                  </a:lnTo>
                  <a:lnTo>
                    <a:pt x="161" y="14"/>
                  </a:lnTo>
                  <a:lnTo>
                    <a:pt x="0" y="65"/>
                  </a:lnTo>
                  <a:close/>
                </a:path>
              </a:pathLst>
            </a:custGeom>
            <a:solidFill>
              <a:srgbClr val="FFFFFF"/>
            </a:solidFill>
            <a:ln w="9525">
              <a:noFill/>
              <a:round/>
              <a:headEnd/>
              <a:tailEnd/>
            </a:ln>
          </p:spPr>
          <p:txBody>
            <a:bodyPr/>
            <a:lstStyle/>
            <a:p>
              <a:endParaRPr lang="en-US"/>
            </a:p>
          </p:txBody>
        </p:sp>
        <p:sp>
          <p:nvSpPr>
            <p:cNvPr id="221" name="Freeform 108"/>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2" name="Freeform 109"/>
            <p:cNvSpPr>
              <a:spLocks/>
            </p:cNvSpPr>
            <p:nvPr/>
          </p:nvSpPr>
          <p:spPr bwMode="auto">
            <a:xfrm>
              <a:off x="4175" y="4278"/>
              <a:ext cx="322" cy="87"/>
            </a:xfrm>
            <a:custGeom>
              <a:avLst/>
              <a:gdLst/>
              <a:ahLst/>
              <a:cxnLst>
                <a:cxn ang="0">
                  <a:pos x="322" y="18"/>
                </a:cxn>
                <a:cxn ang="0">
                  <a:pos x="251" y="0"/>
                </a:cxn>
                <a:cxn ang="0">
                  <a:pos x="84" y="55"/>
                </a:cxn>
                <a:cxn ang="0">
                  <a:pos x="0" y="36"/>
                </a:cxn>
                <a:cxn ang="0">
                  <a:pos x="42" y="87"/>
                </a:cxn>
                <a:cxn ang="0">
                  <a:pos x="251" y="87"/>
                </a:cxn>
                <a:cxn ang="0">
                  <a:pos x="161" y="69"/>
                </a:cxn>
                <a:cxn ang="0">
                  <a:pos x="322" y="18"/>
                </a:cxn>
              </a:cxnLst>
              <a:rect l="0" t="0" r="r" b="b"/>
              <a:pathLst>
                <a:path w="322" h="87">
                  <a:moveTo>
                    <a:pt x="322" y="18"/>
                  </a:moveTo>
                  <a:lnTo>
                    <a:pt x="251" y="0"/>
                  </a:lnTo>
                  <a:lnTo>
                    <a:pt x="84" y="55"/>
                  </a:lnTo>
                  <a:lnTo>
                    <a:pt x="0" y="36"/>
                  </a:lnTo>
                  <a:lnTo>
                    <a:pt x="42" y="87"/>
                  </a:lnTo>
                  <a:lnTo>
                    <a:pt x="251" y="87"/>
                  </a:lnTo>
                  <a:lnTo>
                    <a:pt x="161" y="69"/>
                  </a:lnTo>
                  <a:lnTo>
                    <a:pt x="322" y="18"/>
                  </a:lnTo>
                  <a:close/>
                </a:path>
              </a:pathLst>
            </a:custGeom>
            <a:solidFill>
              <a:srgbClr val="FFFFFF"/>
            </a:solidFill>
            <a:ln w="9525">
              <a:noFill/>
              <a:round/>
              <a:headEnd/>
              <a:tailEnd/>
            </a:ln>
          </p:spPr>
          <p:txBody>
            <a:bodyPr/>
            <a:lstStyle/>
            <a:p>
              <a:endParaRPr lang="en-US"/>
            </a:p>
          </p:txBody>
        </p:sp>
        <p:sp>
          <p:nvSpPr>
            <p:cNvPr id="223" name="Freeform 110"/>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4" name="Freeform 111"/>
            <p:cNvSpPr>
              <a:spLocks/>
            </p:cNvSpPr>
            <p:nvPr/>
          </p:nvSpPr>
          <p:spPr bwMode="auto">
            <a:xfrm>
              <a:off x="4193" y="4177"/>
              <a:ext cx="322" cy="82"/>
            </a:xfrm>
            <a:custGeom>
              <a:avLst/>
              <a:gdLst/>
              <a:ahLst/>
              <a:cxnLst>
                <a:cxn ang="0">
                  <a:pos x="0" y="18"/>
                </a:cxn>
                <a:cxn ang="0">
                  <a:pos x="72" y="0"/>
                </a:cxn>
                <a:cxn ang="0">
                  <a:pos x="244" y="50"/>
                </a:cxn>
                <a:cxn ang="0">
                  <a:pos x="322" y="36"/>
                </a:cxn>
                <a:cxn ang="0">
                  <a:pos x="280" y="82"/>
                </a:cxn>
                <a:cxn ang="0">
                  <a:pos x="77" y="82"/>
                </a:cxn>
                <a:cxn ang="0">
                  <a:pos x="161" y="69"/>
                </a:cxn>
                <a:cxn ang="0">
                  <a:pos x="0" y="18"/>
                </a:cxn>
              </a:cxnLst>
              <a:rect l="0" t="0" r="r" b="b"/>
              <a:pathLst>
                <a:path w="322" h="82">
                  <a:moveTo>
                    <a:pt x="0" y="18"/>
                  </a:moveTo>
                  <a:lnTo>
                    <a:pt x="72" y="0"/>
                  </a:lnTo>
                  <a:lnTo>
                    <a:pt x="244" y="50"/>
                  </a:lnTo>
                  <a:lnTo>
                    <a:pt x="322" y="36"/>
                  </a:lnTo>
                  <a:lnTo>
                    <a:pt x="280" y="82"/>
                  </a:lnTo>
                  <a:lnTo>
                    <a:pt x="77" y="82"/>
                  </a:lnTo>
                  <a:lnTo>
                    <a:pt x="161" y="69"/>
                  </a:lnTo>
                  <a:lnTo>
                    <a:pt x="0" y="18"/>
                  </a:lnTo>
                  <a:close/>
                </a:path>
              </a:pathLst>
            </a:custGeom>
            <a:solidFill>
              <a:srgbClr val="FFFFFF"/>
            </a:solidFill>
            <a:ln w="9525">
              <a:noFill/>
              <a:round/>
              <a:headEnd/>
              <a:tailEnd/>
            </a:ln>
          </p:spPr>
          <p:txBody>
            <a:bodyPr/>
            <a:lstStyle/>
            <a:p>
              <a:endParaRPr lang="en-US"/>
            </a:p>
          </p:txBody>
        </p:sp>
        <p:sp>
          <p:nvSpPr>
            <p:cNvPr id="225" name="Freeform 112"/>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515" y="4287"/>
              <a:ext cx="322" cy="83"/>
            </a:xfrm>
            <a:custGeom>
              <a:avLst/>
              <a:gdLst/>
              <a:ahLst/>
              <a:cxnLst>
                <a:cxn ang="0">
                  <a:pos x="322" y="64"/>
                </a:cxn>
                <a:cxn ang="0">
                  <a:pos x="250" y="83"/>
                </a:cxn>
                <a:cxn ang="0">
                  <a:pos x="83" y="27"/>
                </a:cxn>
                <a:cxn ang="0">
                  <a:pos x="0" y="46"/>
                </a:cxn>
                <a:cxn ang="0">
                  <a:pos x="42" y="0"/>
                </a:cxn>
                <a:cxn ang="0">
                  <a:pos x="250" y="0"/>
                </a:cxn>
                <a:cxn ang="0">
                  <a:pos x="161" y="14"/>
                </a:cxn>
                <a:cxn ang="0">
                  <a:pos x="322" y="64"/>
                </a:cxn>
              </a:cxnLst>
              <a:rect l="0" t="0" r="r" b="b"/>
              <a:pathLst>
                <a:path w="322" h="83">
                  <a:moveTo>
                    <a:pt x="322" y="64"/>
                  </a:moveTo>
                  <a:lnTo>
                    <a:pt x="250" y="83"/>
                  </a:lnTo>
                  <a:lnTo>
                    <a:pt x="83" y="27"/>
                  </a:lnTo>
                  <a:lnTo>
                    <a:pt x="0" y="46"/>
                  </a:lnTo>
                  <a:lnTo>
                    <a:pt x="42" y="0"/>
                  </a:lnTo>
                  <a:lnTo>
                    <a:pt x="250" y="0"/>
                  </a:lnTo>
                  <a:lnTo>
                    <a:pt x="161" y="14"/>
                  </a:lnTo>
                  <a:lnTo>
                    <a:pt x="322" y="64"/>
                  </a:lnTo>
                  <a:close/>
                </a:path>
              </a:pathLst>
            </a:custGeom>
            <a:solidFill>
              <a:srgbClr val="FFFFFF"/>
            </a:solidFill>
            <a:ln w="9525">
              <a:noFill/>
              <a:round/>
              <a:headEnd/>
              <a:tailEnd/>
            </a:ln>
          </p:spPr>
          <p:txBody>
            <a:bodyPr/>
            <a:lstStyle/>
            <a:p>
              <a:endParaRPr lang="en-US"/>
            </a:p>
          </p:txBody>
        </p:sp>
        <p:sp>
          <p:nvSpPr>
            <p:cNvPr id="227" name="Line 114"/>
            <p:cNvSpPr>
              <a:spLocks noChangeShapeType="1"/>
            </p:cNvSpPr>
            <p:nvPr/>
          </p:nvSpPr>
          <p:spPr bwMode="auto">
            <a:xfrm>
              <a:off x="4020" y="4269"/>
              <a:ext cx="1" cy="183"/>
            </a:xfrm>
            <a:prstGeom prst="line">
              <a:avLst/>
            </a:prstGeom>
            <a:noFill/>
            <a:ln w="3810">
              <a:solidFill>
                <a:srgbClr val="AAE6FF"/>
              </a:solidFill>
              <a:round/>
              <a:headEnd/>
              <a:tailEnd/>
            </a:ln>
          </p:spPr>
          <p:txBody>
            <a:bodyPr/>
            <a:lstStyle/>
            <a:p>
              <a:endParaRPr lang="en-US"/>
            </a:p>
          </p:txBody>
        </p:sp>
        <p:sp>
          <p:nvSpPr>
            <p:cNvPr id="228" name="Line 115"/>
            <p:cNvSpPr>
              <a:spLocks noChangeShapeType="1"/>
            </p:cNvSpPr>
            <p:nvPr/>
          </p:nvSpPr>
          <p:spPr bwMode="auto">
            <a:xfrm>
              <a:off x="4998" y="4269"/>
              <a:ext cx="1" cy="183"/>
            </a:xfrm>
            <a:prstGeom prst="line">
              <a:avLst/>
            </a:prstGeom>
            <a:noFill/>
            <a:ln w="3810">
              <a:solidFill>
                <a:srgbClr val="AAE6FF"/>
              </a:solidFill>
              <a:round/>
              <a:headEnd/>
              <a:tailEnd/>
            </a:ln>
          </p:spPr>
          <p:txBody>
            <a:bodyPr/>
            <a:lstStyle/>
            <a:p>
              <a:endParaRPr lang="en-US"/>
            </a:p>
          </p:txBody>
        </p:sp>
      </p:grpSp>
      <p:sp>
        <p:nvSpPr>
          <p:cNvPr id="229" name="Text Box 122"/>
          <p:cNvSpPr txBox="1">
            <a:spLocks noChangeArrowheads="1"/>
          </p:cNvSpPr>
          <p:nvPr/>
        </p:nvSpPr>
        <p:spPr bwMode="auto">
          <a:xfrm>
            <a:off x="2678973" y="1381001"/>
            <a:ext cx="1057982"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10.0.0.11</a:t>
            </a:r>
            <a:endParaRPr lang="en-US" sz="1300" b="1" dirty="0"/>
          </a:p>
        </p:txBody>
      </p:sp>
      <p:sp>
        <p:nvSpPr>
          <p:cNvPr id="230" name="Text Box 123"/>
          <p:cNvSpPr txBox="1">
            <a:spLocks noChangeArrowheads="1"/>
          </p:cNvSpPr>
          <p:nvPr/>
        </p:nvSpPr>
        <p:spPr bwMode="auto">
          <a:xfrm>
            <a:off x="2772725" y="3899429"/>
            <a:ext cx="1050798" cy="276999"/>
          </a:xfrm>
          <a:prstGeom prst="rect">
            <a:avLst/>
          </a:prstGeom>
          <a:noFill/>
          <a:ln w="9525">
            <a:noFill/>
            <a:miter lim="800000"/>
            <a:headEnd/>
            <a:tailEnd/>
          </a:ln>
        </p:spPr>
        <p:txBody>
          <a:bodyPr wrap="none" lIns="0" tIns="0" rIns="0" bIns="0">
            <a:spAutoFit/>
          </a:bodyPr>
          <a:lstStyle/>
          <a:p>
            <a:pPr eaLnBrk="0" hangingPunct="0"/>
            <a:r>
              <a:rPr lang="en-US" sz="900" b="1" dirty="0"/>
              <a:t>Physical: dynamic</a:t>
            </a:r>
          </a:p>
          <a:p>
            <a:pPr eaLnBrk="0" hangingPunct="0"/>
            <a:r>
              <a:rPr lang="en-US" sz="900" b="1" dirty="0"/>
              <a:t>Tunnel0:   10.0.0.12</a:t>
            </a:r>
            <a:endParaRPr lang="en-US" sz="1300" b="1" dirty="0"/>
          </a:p>
        </p:txBody>
      </p:sp>
      <p:grpSp>
        <p:nvGrpSpPr>
          <p:cNvPr id="241" name="Group 240"/>
          <p:cNvGrpSpPr/>
          <p:nvPr/>
        </p:nvGrpSpPr>
        <p:grpSpPr>
          <a:xfrm>
            <a:off x="5941904" y="2680886"/>
            <a:ext cx="2154647" cy="973113"/>
            <a:chOff x="8195830" y="3741726"/>
            <a:chExt cx="2872114" cy="1297484"/>
          </a:xfrm>
        </p:grpSpPr>
        <p:pic>
          <p:nvPicPr>
            <p:cNvPr id="90" name="Picture 2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575088" y="4406233"/>
              <a:ext cx="492856" cy="15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2" name="Picture 1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223120" y="3997036"/>
              <a:ext cx="786648" cy="183301"/>
            </a:xfrm>
            <a:prstGeom prst="rect">
              <a:avLst/>
            </a:prstGeom>
            <a:noFill/>
            <a:ln w="9525" algn="ctr">
              <a:noFill/>
              <a:miter lim="800000"/>
              <a:headEnd/>
              <a:tailEnd/>
            </a:ln>
          </p:spPr>
        </p:pic>
        <p:pic>
          <p:nvPicPr>
            <p:cNvPr id="97" name="Picture 5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550571" y="4656074"/>
              <a:ext cx="452849" cy="152913"/>
            </a:xfrm>
            <a:prstGeom prst="rect">
              <a:avLst/>
            </a:prstGeom>
            <a:noFill/>
            <a:ln w="9525" algn="ctr">
              <a:noFill/>
              <a:miter lim="800000"/>
              <a:headEnd/>
              <a:tailEnd/>
            </a:ln>
          </p:spPr>
        </p:pic>
        <p:grpSp>
          <p:nvGrpSpPr>
            <p:cNvPr id="100" name="Group 5"/>
            <p:cNvGrpSpPr>
              <a:grpSpLocks noChangeAspect="1"/>
            </p:cNvGrpSpPr>
            <p:nvPr/>
          </p:nvGrpSpPr>
          <p:grpSpPr bwMode="auto">
            <a:xfrm>
              <a:off x="10326461" y="4248696"/>
              <a:ext cx="598499" cy="101327"/>
              <a:chOff x="1401" y="1697"/>
              <a:chExt cx="4894" cy="947"/>
            </a:xfrm>
            <a:solidFill>
              <a:schemeClr val="bg1"/>
            </a:solidFill>
          </p:grpSpPr>
          <p:sp>
            <p:nvSpPr>
              <p:cNvPr id="101"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2"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3"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4"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5"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6"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7"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8"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9"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0"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1"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2"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3"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4"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5"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16"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sp>
          <p:nvSpPr>
            <p:cNvPr id="231" name="Line 6"/>
            <p:cNvSpPr>
              <a:spLocks noChangeShapeType="1"/>
            </p:cNvSpPr>
            <p:nvPr/>
          </p:nvSpPr>
          <p:spPr bwMode="auto">
            <a:xfrm flipV="1">
              <a:off x="8952870" y="3922164"/>
              <a:ext cx="12697" cy="515937"/>
            </a:xfrm>
            <a:prstGeom prst="line">
              <a:avLst/>
            </a:prstGeom>
            <a:noFill/>
            <a:ln w="25400">
              <a:solidFill>
                <a:srgbClr val="008000"/>
              </a:solidFill>
              <a:round/>
              <a:headEnd/>
              <a:tailEnd/>
            </a:ln>
          </p:spPr>
          <p:txBody>
            <a:bodyPr lIns="91412" tIns="45707" rIns="91412" bIns="45707"/>
            <a:lstStyle/>
            <a:p>
              <a:endParaRPr lang="en-US"/>
            </a:p>
          </p:txBody>
        </p:sp>
        <p:sp>
          <p:nvSpPr>
            <p:cNvPr id="232" name="Oval 7"/>
            <p:cNvSpPr>
              <a:spLocks noChangeArrowheads="1"/>
            </p:cNvSpPr>
            <p:nvPr/>
          </p:nvSpPr>
          <p:spPr bwMode="auto">
            <a:xfrm>
              <a:off x="8840187" y="4120602"/>
              <a:ext cx="209495" cy="198439"/>
            </a:xfrm>
            <a:prstGeom prst="ellipse">
              <a:avLst/>
            </a:prstGeom>
            <a:solidFill>
              <a:srgbClr val="008000"/>
            </a:solidFill>
            <a:ln w="9525">
              <a:solidFill>
                <a:srgbClr val="000000"/>
              </a:solidFill>
              <a:round/>
              <a:headEnd/>
              <a:tailEnd/>
            </a:ln>
          </p:spPr>
          <p:txBody>
            <a:bodyPr lIns="91412" tIns="45707" rIns="91412" bIns="45707"/>
            <a:lstStyle/>
            <a:p>
              <a:endParaRPr lang="en-US"/>
            </a:p>
          </p:txBody>
        </p:sp>
        <p:sp>
          <p:nvSpPr>
            <p:cNvPr id="233" name="Oval 12"/>
            <p:cNvSpPr>
              <a:spLocks noChangeArrowheads="1"/>
            </p:cNvSpPr>
            <p:nvPr/>
          </p:nvSpPr>
          <p:spPr bwMode="auto">
            <a:xfrm>
              <a:off x="8783050" y="4654001"/>
              <a:ext cx="380901" cy="304800"/>
            </a:xfrm>
            <a:prstGeom prst="ellipse">
              <a:avLst/>
            </a:prstGeom>
            <a:solidFill>
              <a:schemeClr val="hlink"/>
            </a:solidFill>
            <a:ln w="9525">
              <a:solidFill>
                <a:schemeClr val="tx1"/>
              </a:solidFill>
              <a:round/>
              <a:headEnd/>
              <a:tailEnd/>
            </a:ln>
            <a:effectLst/>
          </p:spPr>
          <p:txBody>
            <a:bodyPr wrap="none" lIns="73003" tIns="36500" rIns="73003" bIns="36500" anchor="ctr"/>
            <a:lstStyle/>
            <a:p>
              <a:endParaRPr lang="en-US"/>
            </a:p>
          </p:txBody>
        </p:sp>
        <p:sp>
          <p:nvSpPr>
            <p:cNvPr id="234" name="Oval 23"/>
            <p:cNvSpPr>
              <a:spLocks noChangeArrowheads="1"/>
            </p:cNvSpPr>
            <p:nvPr/>
          </p:nvSpPr>
          <p:spPr bwMode="auto">
            <a:xfrm>
              <a:off x="8859231" y="4706389"/>
              <a:ext cx="209495" cy="198437"/>
            </a:xfrm>
            <a:prstGeom prst="ellipse">
              <a:avLst/>
            </a:prstGeom>
            <a:solidFill>
              <a:srgbClr val="C00000"/>
            </a:solidFill>
            <a:ln w="9525">
              <a:solidFill>
                <a:srgbClr val="000000"/>
              </a:solidFill>
              <a:round/>
              <a:headEnd/>
              <a:tailEnd/>
            </a:ln>
          </p:spPr>
          <p:txBody>
            <a:bodyPr lIns="91412" tIns="45707" rIns="91412" bIns="45707"/>
            <a:lstStyle/>
            <a:p>
              <a:endParaRPr lang="en-US"/>
            </a:p>
          </p:txBody>
        </p:sp>
        <p:pic>
          <p:nvPicPr>
            <p:cNvPr id="235" name="Picture 31"/>
            <p:cNvPicPr>
              <a:picLocks noChangeArrowheads="1"/>
            </p:cNvPicPr>
            <p:nvPr/>
          </p:nvPicPr>
          <p:blipFill>
            <a:blip r:embed="rId10" cstate="print"/>
            <a:srcRect/>
            <a:stretch>
              <a:fillRect/>
            </a:stretch>
          </p:blipFill>
          <p:spPr bwMode="auto">
            <a:xfrm>
              <a:off x="8451352" y="4236490"/>
              <a:ext cx="1069696" cy="527049"/>
            </a:xfrm>
            <a:prstGeom prst="rect">
              <a:avLst/>
            </a:prstGeom>
            <a:noFill/>
            <a:ln w="9525">
              <a:noFill/>
              <a:miter lim="800000"/>
              <a:headEnd/>
              <a:tailEnd/>
            </a:ln>
            <a:effectLst/>
          </p:spPr>
        </p:pic>
        <p:sp>
          <p:nvSpPr>
            <p:cNvPr id="236" name="Line 116"/>
            <p:cNvSpPr>
              <a:spLocks noChangeShapeType="1"/>
            </p:cNvSpPr>
            <p:nvPr/>
          </p:nvSpPr>
          <p:spPr bwMode="auto">
            <a:xfrm flipV="1">
              <a:off x="8195830" y="3917401"/>
              <a:ext cx="1560107" cy="0"/>
            </a:xfrm>
            <a:prstGeom prst="line">
              <a:avLst/>
            </a:prstGeom>
            <a:noFill/>
            <a:ln w="25400">
              <a:solidFill>
                <a:srgbClr val="008000"/>
              </a:solidFill>
              <a:round/>
              <a:headEnd/>
              <a:tailEnd/>
            </a:ln>
          </p:spPr>
          <p:txBody>
            <a:bodyPr lIns="91412" tIns="45707" rIns="91412" bIns="45707"/>
            <a:lstStyle/>
            <a:p>
              <a:endParaRPr lang="en-US"/>
            </a:p>
          </p:txBody>
        </p:sp>
        <p:sp>
          <p:nvSpPr>
            <p:cNvPr id="237" name="Text Box 117"/>
            <p:cNvSpPr txBox="1">
              <a:spLocks noChangeArrowheads="1"/>
            </p:cNvSpPr>
            <p:nvPr/>
          </p:nvSpPr>
          <p:spPr bwMode="auto">
            <a:xfrm>
              <a:off x="8468259" y="3741726"/>
              <a:ext cx="1026357" cy="184665"/>
            </a:xfrm>
            <a:prstGeom prst="rect">
              <a:avLst/>
            </a:prstGeom>
            <a:noFill/>
            <a:ln w="9525">
              <a:noFill/>
              <a:miter lim="800000"/>
              <a:headEnd/>
              <a:tailEnd/>
            </a:ln>
          </p:spPr>
          <p:txBody>
            <a:bodyPr wrap="none" lIns="0" tIns="0" rIns="0" bIns="0" anchor="ctr" anchorCtr="1">
              <a:spAutoFit/>
            </a:bodyPr>
            <a:lstStyle/>
            <a:p>
              <a:pPr algn="ctr" eaLnBrk="0" hangingPunct="0"/>
              <a:r>
                <a:rPr lang="en-US" sz="900" b="1">
                  <a:solidFill>
                    <a:srgbClr val="008000"/>
                  </a:solidFill>
                </a:rPr>
                <a:t>192.168.0.0/24</a:t>
              </a:r>
              <a:endParaRPr lang="en-US" sz="1300" b="1"/>
            </a:p>
          </p:txBody>
        </p:sp>
        <p:sp>
          <p:nvSpPr>
            <p:cNvPr id="238" name="Text Box 118"/>
            <p:cNvSpPr txBox="1">
              <a:spLocks noChangeArrowheads="1"/>
            </p:cNvSpPr>
            <p:nvPr/>
          </p:nvSpPr>
          <p:spPr bwMode="auto">
            <a:xfrm>
              <a:off x="9087771" y="3967151"/>
              <a:ext cx="128596" cy="184665"/>
            </a:xfrm>
            <a:prstGeom prst="rect">
              <a:avLst/>
            </a:prstGeom>
            <a:noFill/>
            <a:ln w="9525">
              <a:noFill/>
              <a:miter lim="800000"/>
              <a:headEnd/>
              <a:tailEnd/>
            </a:ln>
          </p:spPr>
          <p:txBody>
            <a:bodyPr wrap="none" lIns="0" tIns="0" rIns="0" bIns="0" anchor="ctr" anchorCtr="1">
              <a:spAutoFit/>
            </a:bodyPr>
            <a:lstStyle/>
            <a:p>
              <a:pPr eaLnBrk="0" hangingPunct="0"/>
              <a:r>
                <a:rPr lang="en-US" sz="900" b="1">
                  <a:solidFill>
                    <a:srgbClr val="008000"/>
                  </a:solidFill>
                </a:rPr>
                <a:t>.1</a:t>
              </a:r>
              <a:endParaRPr lang="en-US" sz="1300" b="1"/>
            </a:p>
          </p:txBody>
        </p:sp>
        <p:sp>
          <p:nvSpPr>
            <p:cNvPr id="239" name="Text Box 121"/>
            <p:cNvSpPr txBox="1">
              <a:spLocks noChangeArrowheads="1"/>
            </p:cNvSpPr>
            <p:nvPr/>
          </p:nvSpPr>
          <p:spPr bwMode="auto">
            <a:xfrm>
              <a:off x="9544853" y="4669878"/>
              <a:ext cx="1445791" cy="369332"/>
            </a:xfrm>
            <a:prstGeom prst="rect">
              <a:avLst/>
            </a:prstGeom>
            <a:noFill/>
            <a:ln w="9525">
              <a:noFill/>
              <a:miter lim="800000"/>
              <a:headEnd/>
              <a:tailEnd/>
            </a:ln>
          </p:spPr>
          <p:txBody>
            <a:bodyPr wrap="none" lIns="0" tIns="0" rIns="0" bIns="0">
              <a:spAutoFit/>
            </a:bodyPr>
            <a:lstStyle/>
            <a:p>
              <a:pPr eaLnBrk="0" hangingPunct="0"/>
              <a:r>
                <a:rPr lang="en-US" sz="900" b="1"/>
                <a:t>Physical: 172.17.0.1</a:t>
              </a:r>
            </a:p>
            <a:p>
              <a:pPr eaLnBrk="0" hangingPunct="0"/>
              <a:r>
                <a:rPr lang="en-US" sz="900" b="1"/>
                <a:t>Tunnel0:      10.0.0.1</a:t>
              </a:r>
              <a:endParaRPr lang="en-US" sz="1300" b="1"/>
            </a:p>
          </p:txBody>
        </p:sp>
      </p:grpSp>
      <p:grpSp>
        <p:nvGrpSpPr>
          <p:cNvPr id="240" name="Group 239"/>
          <p:cNvGrpSpPr/>
          <p:nvPr/>
        </p:nvGrpSpPr>
        <p:grpSpPr>
          <a:xfrm>
            <a:off x="3657362" y="2059324"/>
            <a:ext cx="1886765" cy="1534368"/>
            <a:chOff x="10187585" y="4457611"/>
            <a:chExt cx="1485546" cy="974617"/>
          </a:xfrm>
        </p:grpSpPr>
        <p:pic>
          <p:nvPicPr>
            <p:cNvPr id="242" name="Picture 2" descr="\\MV-FS\Projects\Cisco\03_Assets\Icons\Kubrick Icons\Device Icons\Device_cloud_white_3041_default_256.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17197" b="17197"/>
            <a:stretch/>
          </p:blipFill>
          <p:spPr bwMode="auto">
            <a:xfrm>
              <a:off x="10187585" y="4457611"/>
              <a:ext cx="1485546" cy="974617"/>
            </a:xfrm>
            <a:prstGeom prst="rect">
              <a:avLst/>
            </a:prstGeom>
            <a:noFill/>
            <a:extLst>
              <a:ext uri="{909E8E84-426E-40DD-AFC4-6F175D3DCCD1}">
                <a14:hiddenFill xmlns:a14="http://schemas.microsoft.com/office/drawing/2010/main">
                  <a:solidFill>
                    <a:srgbClr val="FFFFFF"/>
                  </a:solidFill>
                </a14:hiddenFill>
              </a:ext>
            </a:extLst>
          </p:spPr>
        </p:pic>
        <p:sp>
          <p:nvSpPr>
            <p:cNvPr id="244" name="Rectangle 243"/>
            <p:cNvSpPr/>
            <p:nvPr/>
          </p:nvSpPr>
          <p:spPr>
            <a:xfrm>
              <a:off x="10686006" y="4985281"/>
              <a:ext cx="488695" cy="148252"/>
            </a:xfrm>
            <a:prstGeom prst="rect">
              <a:avLst/>
            </a:prstGeom>
            <a:noFill/>
          </p:spPr>
          <p:txBody>
            <a:bodyPr wrap="none" rtlCol="0">
              <a:spAutoFit/>
            </a:bodyPr>
            <a:lstStyle/>
            <a:p>
              <a:pPr algn="ctr" defTabSz="610493" eaLnBrk="0" hangingPunct="0">
                <a:lnSpc>
                  <a:spcPct val="90000"/>
                </a:lnSpc>
              </a:pPr>
              <a:r>
                <a:rPr lang="en-US" sz="1000" dirty="0">
                  <a:solidFill>
                    <a:srgbClr val="ABDFF0">
                      <a:lumMod val="10000"/>
                    </a:srgbClr>
                  </a:solidFill>
                </a:rPr>
                <a:t>Internet</a:t>
              </a:r>
            </a:p>
          </p:txBody>
        </p:sp>
      </p:grpSp>
      <p:cxnSp>
        <p:nvCxnSpPr>
          <p:cNvPr id="8" name="Straight Connector 7"/>
          <p:cNvCxnSpPr>
            <a:endCxn id="171" idx="0"/>
          </p:cNvCxnSpPr>
          <p:nvPr/>
        </p:nvCxnSpPr>
        <p:spPr>
          <a:xfrm flipH="1" flipV="1">
            <a:off x="2973935" y="1875591"/>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flipV="1">
            <a:off x="2973935" y="4443606"/>
            <a:ext cx="389651" cy="6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52" idx="6"/>
          </p:cNvCxnSpPr>
          <p:nvPr/>
        </p:nvCxnSpPr>
        <p:spPr>
          <a:xfrm>
            <a:off x="1769835" y="3196038"/>
            <a:ext cx="1887531" cy="5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35" idx="1"/>
          </p:cNvCxnSpPr>
          <p:nvPr/>
        </p:nvCxnSpPr>
        <p:spPr>
          <a:xfrm>
            <a:off x="5544126" y="3229127"/>
            <a:ext cx="589466" cy="20475"/>
          </a:xfrm>
          <a:prstGeom prst="line">
            <a:avLst/>
          </a:prstGeom>
        </p:spPr>
        <p:style>
          <a:lnRef idx="1">
            <a:schemeClr val="accent1"/>
          </a:lnRef>
          <a:fillRef idx="0">
            <a:schemeClr val="accent1"/>
          </a:fillRef>
          <a:effectRef idx="0">
            <a:schemeClr val="accent1"/>
          </a:effectRef>
          <a:fontRef idx="minor">
            <a:schemeClr val="tx1"/>
          </a:fontRef>
        </p:style>
      </p:cxnSp>
      <p:grpSp>
        <p:nvGrpSpPr>
          <p:cNvPr id="243" name="Group 25"/>
          <p:cNvGrpSpPr>
            <a:grpSpLocks/>
          </p:cNvGrpSpPr>
          <p:nvPr/>
        </p:nvGrpSpPr>
        <p:grpSpPr bwMode="auto">
          <a:xfrm rot="6320621" flipV="1">
            <a:off x="1503991" y="2878745"/>
            <a:ext cx="2141924" cy="620862"/>
            <a:chOff x="3113" y="1527"/>
            <a:chExt cx="823" cy="1929"/>
          </a:xfrm>
        </p:grpSpPr>
        <p:sp>
          <p:nvSpPr>
            <p:cNvPr id="246" name="Line 26"/>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47" name="Line 27"/>
            <p:cNvSpPr>
              <a:spLocks noChangeShapeType="1"/>
            </p:cNvSpPr>
            <p:nvPr/>
          </p:nvSpPr>
          <p:spPr bwMode="auto">
            <a:xfrm>
              <a:off x="3113" y="1527"/>
              <a:ext cx="816" cy="1920"/>
            </a:xfrm>
            <a:prstGeom prst="line">
              <a:avLst/>
            </a:prstGeom>
            <a:noFill/>
            <a:ln w="38100">
              <a:solidFill>
                <a:srgbClr val="00CC00"/>
              </a:solidFill>
              <a:round/>
              <a:headEnd/>
              <a:tailEnd/>
            </a:ln>
          </p:spPr>
          <p:txBody>
            <a:bodyPr/>
            <a:lstStyle/>
            <a:p>
              <a:endParaRPr lang="en-US"/>
            </a:p>
          </p:txBody>
        </p:sp>
      </p:grpSp>
      <p:sp>
        <p:nvSpPr>
          <p:cNvPr id="248" name="Text Box 4"/>
          <p:cNvSpPr txBox="1">
            <a:spLocks noChangeArrowheads="1"/>
          </p:cNvSpPr>
          <p:nvPr/>
        </p:nvSpPr>
        <p:spPr bwMode="auto">
          <a:xfrm>
            <a:off x="7079868" y="677465"/>
            <a:ext cx="1869281" cy="238125"/>
          </a:xfrm>
          <a:prstGeom prst="rect">
            <a:avLst/>
          </a:prstGeom>
          <a:noFill/>
          <a:ln w="9525">
            <a:noFill/>
            <a:miter lim="800000"/>
            <a:headEnd/>
            <a:tailEnd/>
          </a:ln>
        </p:spPr>
        <p:txBody>
          <a:bodyPr lIns="68556" tIns="34279" rIns="68556" bIns="34279"/>
          <a:lstStyle/>
          <a:p>
            <a:pPr eaLnBrk="0" hangingPunct="0"/>
            <a:r>
              <a:rPr lang="en-US" sz="800" b="1"/>
              <a:t>Dynamic Spoke-to-spoke tunnels</a:t>
            </a:r>
            <a:endParaRPr lang="en-US" sz="1300" b="1"/>
          </a:p>
        </p:txBody>
      </p:sp>
      <p:sp>
        <p:nvSpPr>
          <p:cNvPr id="249" name="AutoShape 5"/>
          <p:cNvSpPr>
            <a:spLocks noChangeArrowheads="1"/>
          </p:cNvSpPr>
          <p:nvPr/>
        </p:nvSpPr>
        <p:spPr bwMode="auto">
          <a:xfrm>
            <a:off x="6491698" y="629845"/>
            <a:ext cx="2400300" cy="282179"/>
          </a:xfrm>
          <a:prstGeom prst="roundRect">
            <a:avLst>
              <a:gd name="adj" fmla="val 16667"/>
            </a:avLst>
          </a:prstGeom>
          <a:noFill/>
          <a:ln w="9525">
            <a:solidFill>
              <a:schemeClr val="tx1"/>
            </a:solidFill>
            <a:round/>
            <a:headEnd/>
            <a:tailEnd/>
          </a:ln>
          <a:effectLst/>
        </p:spPr>
        <p:txBody>
          <a:bodyPr wrap="none" lIns="54752" tIns="27375" rIns="54752" bIns="27375" anchor="ctr"/>
          <a:lstStyle/>
          <a:p>
            <a:endParaRPr lang="en-US"/>
          </a:p>
        </p:txBody>
      </p:sp>
      <p:grpSp>
        <p:nvGrpSpPr>
          <p:cNvPr id="250" name="Group 249"/>
          <p:cNvGrpSpPr/>
          <p:nvPr/>
        </p:nvGrpSpPr>
        <p:grpSpPr>
          <a:xfrm>
            <a:off x="6607354" y="778265"/>
            <a:ext cx="491230" cy="0"/>
            <a:chOff x="1337570" y="2647950"/>
            <a:chExt cx="491230" cy="0"/>
          </a:xfrm>
        </p:grpSpPr>
        <p:sp>
          <p:nvSpPr>
            <p:cNvPr id="251" name="Line 125"/>
            <p:cNvSpPr>
              <a:spLocks noChangeShapeType="1"/>
            </p:cNvSpPr>
            <p:nvPr/>
          </p:nvSpPr>
          <p:spPr bwMode="auto">
            <a:xfrm flipH="1">
              <a:off x="1337570" y="2647950"/>
              <a:ext cx="491230" cy="0"/>
            </a:xfrm>
            <a:prstGeom prst="line">
              <a:avLst/>
            </a:prstGeom>
            <a:noFill/>
            <a:ln w="57150">
              <a:solidFill>
                <a:srgbClr val="000000"/>
              </a:solidFill>
              <a:round/>
              <a:headEnd/>
              <a:tailEnd/>
            </a:ln>
            <a:effectLst/>
          </p:spPr>
          <p:txBody>
            <a:bodyPr/>
            <a:lstStyle/>
            <a:p>
              <a:endParaRPr lang="en-US"/>
            </a:p>
          </p:txBody>
        </p:sp>
        <p:sp>
          <p:nvSpPr>
            <p:cNvPr id="253" name="Line 125"/>
            <p:cNvSpPr>
              <a:spLocks noChangeShapeType="1"/>
            </p:cNvSpPr>
            <p:nvPr/>
          </p:nvSpPr>
          <p:spPr bwMode="auto">
            <a:xfrm flipH="1">
              <a:off x="1337570" y="2647950"/>
              <a:ext cx="491230" cy="0"/>
            </a:xfrm>
            <a:prstGeom prst="line">
              <a:avLst/>
            </a:prstGeom>
            <a:noFill/>
            <a:ln w="38100">
              <a:solidFill>
                <a:srgbClr val="00B050"/>
              </a:solidFill>
              <a:round/>
              <a:headEnd/>
              <a:tailEnd/>
            </a:ln>
            <a:effectLst/>
          </p:spPr>
          <p:txBody>
            <a:bodyPr/>
            <a:lstStyle/>
            <a:p>
              <a:endParaRPr lang="en-US"/>
            </a:p>
          </p:txBody>
        </p:sp>
      </p:grpSp>
      <p:grpSp>
        <p:nvGrpSpPr>
          <p:cNvPr id="255" name="Group 14"/>
          <p:cNvGrpSpPr>
            <a:grpSpLocks/>
          </p:cNvGrpSpPr>
          <p:nvPr/>
        </p:nvGrpSpPr>
        <p:grpSpPr bwMode="auto">
          <a:xfrm rot="15029967" flipH="1">
            <a:off x="3493686" y="1262718"/>
            <a:ext cx="2103792" cy="2624079"/>
            <a:chOff x="3120" y="1536"/>
            <a:chExt cx="820" cy="1922"/>
          </a:xfrm>
        </p:grpSpPr>
        <p:sp>
          <p:nvSpPr>
            <p:cNvPr id="256"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57"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grpSp>
        <p:nvGrpSpPr>
          <p:cNvPr id="258" name="Group 14"/>
          <p:cNvGrpSpPr>
            <a:grpSpLocks/>
          </p:cNvGrpSpPr>
          <p:nvPr/>
        </p:nvGrpSpPr>
        <p:grpSpPr bwMode="auto">
          <a:xfrm rot="13903950" flipH="1">
            <a:off x="2459719" y="1477469"/>
            <a:ext cx="2814294" cy="3553577"/>
            <a:chOff x="3120" y="1536"/>
            <a:chExt cx="820" cy="1922"/>
          </a:xfrm>
        </p:grpSpPr>
        <p:sp>
          <p:nvSpPr>
            <p:cNvPr id="259"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61"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grpSp>
        <p:nvGrpSpPr>
          <p:cNvPr id="262" name="Group 14"/>
          <p:cNvGrpSpPr>
            <a:grpSpLocks/>
          </p:cNvGrpSpPr>
          <p:nvPr/>
        </p:nvGrpSpPr>
        <p:grpSpPr bwMode="auto">
          <a:xfrm rot="12726224" flipH="1">
            <a:off x="3492856" y="2593701"/>
            <a:ext cx="2104340" cy="2623396"/>
            <a:chOff x="3120" y="1536"/>
            <a:chExt cx="820" cy="1922"/>
          </a:xfrm>
        </p:grpSpPr>
        <p:sp>
          <p:nvSpPr>
            <p:cNvPr id="264" name="Line 15"/>
            <p:cNvSpPr>
              <a:spLocks noChangeShapeType="1"/>
            </p:cNvSpPr>
            <p:nvPr/>
          </p:nvSpPr>
          <p:spPr bwMode="auto">
            <a:xfrm>
              <a:off x="3120" y="1536"/>
              <a:ext cx="816" cy="1920"/>
            </a:xfrm>
            <a:prstGeom prst="line">
              <a:avLst/>
            </a:prstGeom>
            <a:noFill/>
            <a:ln w="57150">
              <a:solidFill>
                <a:schemeClr val="tx1"/>
              </a:solidFill>
              <a:round/>
              <a:headEnd/>
              <a:tailEnd/>
            </a:ln>
          </p:spPr>
          <p:txBody>
            <a:bodyPr/>
            <a:lstStyle/>
            <a:p>
              <a:endParaRPr lang="en-US"/>
            </a:p>
          </p:txBody>
        </p:sp>
        <p:sp>
          <p:nvSpPr>
            <p:cNvPr id="265" name="Line 16"/>
            <p:cNvSpPr>
              <a:spLocks noChangeShapeType="1"/>
            </p:cNvSpPr>
            <p:nvPr/>
          </p:nvSpPr>
          <p:spPr bwMode="auto">
            <a:xfrm>
              <a:off x="3124" y="1538"/>
              <a:ext cx="816" cy="1920"/>
            </a:xfrm>
            <a:prstGeom prst="line">
              <a:avLst/>
            </a:prstGeom>
            <a:noFill/>
            <a:ln w="38100">
              <a:solidFill>
                <a:srgbClr val="FFFF00"/>
              </a:solidFill>
              <a:round/>
              <a:headEnd/>
              <a:tailEnd/>
            </a:ln>
          </p:spPr>
          <p:txBody>
            <a:bodyPr/>
            <a:lstStyle/>
            <a:p>
              <a:endParaRPr lang="en-US"/>
            </a:p>
          </p:txBody>
        </p:sp>
      </p:grpSp>
      <p:sp>
        <p:nvSpPr>
          <p:cNvPr id="266" name="AutoShape 127"/>
          <p:cNvSpPr>
            <a:spLocks noChangeArrowheads="1"/>
          </p:cNvSpPr>
          <p:nvPr/>
        </p:nvSpPr>
        <p:spPr bwMode="auto">
          <a:xfrm>
            <a:off x="6511780" y="262686"/>
            <a:ext cx="2400300" cy="282179"/>
          </a:xfrm>
          <a:prstGeom prst="roundRect">
            <a:avLst>
              <a:gd name="adj" fmla="val 16667"/>
            </a:avLst>
          </a:prstGeom>
          <a:noFill/>
          <a:ln w="9525">
            <a:solidFill>
              <a:schemeClr val="tx1"/>
            </a:solidFill>
            <a:round/>
            <a:headEnd/>
            <a:tailEnd/>
          </a:ln>
          <a:effectLst/>
        </p:spPr>
        <p:txBody>
          <a:bodyPr wrap="none" lIns="54752" tIns="27375" rIns="54752" bIns="27375" anchor="ctr"/>
          <a:lstStyle/>
          <a:p>
            <a:endParaRPr lang="en-US"/>
          </a:p>
        </p:txBody>
      </p:sp>
      <p:sp>
        <p:nvSpPr>
          <p:cNvPr id="268" name="Text Box 131"/>
          <p:cNvSpPr txBox="1">
            <a:spLocks noChangeArrowheads="1"/>
          </p:cNvSpPr>
          <p:nvPr/>
        </p:nvSpPr>
        <p:spPr bwMode="auto">
          <a:xfrm>
            <a:off x="7099954" y="310307"/>
            <a:ext cx="1640681" cy="238125"/>
          </a:xfrm>
          <a:prstGeom prst="rect">
            <a:avLst/>
          </a:prstGeom>
          <a:noFill/>
          <a:ln w="9525">
            <a:noFill/>
            <a:miter lim="800000"/>
            <a:headEnd/>
            <a:tailEnd/>
          </a:ln>
        </p:spPr>
        <p:txBody>
          <a:bodyPr lIns="68556" tIns="34279" rIns="68556" bIns="34279"/>
          <a:lstStyle/>
          <a:p>
            <a:pPr eaLnBrk="0" hangingPunct="0"/>
            <a:r>
              <a:rPr lang="en-US" sz="800" b="1"/>
              <a:t>Static Spoke-to-hub tunnels</a:t>
            </a:r>
            <a:endParaRPr lang="en-US" sz="1300" b="1"/>
          </a:p>
        </p:txBody>
      </p:sp>
      <p:grpSp>
        <p:nvGrpSpPr>
          <p:cNvPr id="269" name="Group 128"/>
          <p:cNvGrpSpPr>
            <a:grpSpLocks/>
          </p:cNvGrpSpPr>
          <p:nvPr/>
        </p:nvGrpSpPr>
        <p:grpSpPr bwMode="auto">
          <a:xfrm>
            <a:off x="6596744" y="429369"/>
            <a:ext cx="476250" cy="0"/>
            <a:chOff x="192" y="1632"/>
            <a:chExt cx="400" cy="0"/>
          </a:xfrm>
        </p:grpSpPr>
        <p:sp>
          <p:nvSpPr>
            <p:cNvPr id="270" name="Line 129"/>
            <p:cNvSpPr>
              <a:spLocks noChangeShapeType="1"/>
            </p:cNvSpPr>
            <p:nvPr/>
          </p:nvSpPr>
          <p:spPr bwMode="auto">
            <a:xfrm flipH="1">
              <a:off x="192" y="1632"/>
              <a:ext cx="400" cy="0"/>
            </a:xfrm>
            <a:prstGeom prst="line">
              <a:avLst/>
            </a:prstGeom>
            <a:noFill/>
            <a:ln w="57150">
              <a:solidFill>
                <a:srgbClr val="000000"/>
              </a:solidFill>
              <a:round/>
              <a:headEnd/>
              <a:tailEnd/>
            </a:ln>
            <a:effectLst/>
          </p:spPr>
          <p:txBody>
            <a:bodyPr/>
            <a:lstStyle/>
            <a:p>
              <a:endParaRPr lang="en-US"/>
            </a:p>
          </p:txBody>
        </p:sp>
        <p:sp>
          <p:nvSpPr>
            <p:cNvPr id="271" name="Line 130"/>
            <p:cNvSpPr>
              <a:spLocks noChangeShapeType="1"/>
            </p:cNvSpPr>
            <p:nvPr/>
          </p:nvSpPr>
          <p:spPr bwMode="auto">
            <a:xfrm flipH="1">
              <a:off x="192" y="1632"/>
              <a:ext cx="400" cy="0"/>
            </a:xfrm>
            <a:prstGeom prst="line">
              <a:avLst/>
            </a:prstGeom>
            <a:noFill/>
            <a:ln w="38100">
              <a:solidFill>
                <a:srgbClr val="FFFF00"/>
              </a:solidFill>
              <a:round/>
              <a:headEnd/>
              <a:tailEnd/>
            </a:ln>
            <a:effectLst/>
          </p:spPr>
          <p:txBody>
            <a:bodyPr/>
            <a:lstStyle/>
            <a:p>
              <a:endParaRPr lang="en-US"/>
            </a:p>
          </p:txBody>
        </p:sp>
      </p:grpSp>
    </p:spTree>
    <p:extLst>
      <p:ext uri="{BB962C8B-B14F-4D97-AF65-F5344CB8AC3E}">
        <p14:creationId xmlns:p14="http://schemas.microsoft.com/office/powerpoint/2010/main" val="38896415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800" y="1874693"/>
            <a:ext cx="8487145" cy="449233"/>
          </a:xfrm>
          <a:prstGeom prst="roundRect">
            <a:avLst/>
          </a:prstGeom>
          <a:solidFill>
            <a:schemeClr val="bg1">
              <a:lumMod val="65000"/>
              <a:alpha val="61000"/>
            </a:schemeClr>
          </a:solidFill>
          <a:ln>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smtClean="0"/>
          </a:p>
        </p:txBody>
      </p:sp>
      <p:sp>
        <p:nvSpPr>
          <p:cNvPr id="2" name="Title 1"/>
          <p:cNvSpPr>
            <a:spLocks noGrp="1"/>
          </p:cNvSpPr>
          <p:nvPr>
            <p:ph type="title"/>
          </p:nvPr>
        </p:nvSpPr>
        <p:spPr>
          <a:xfrm>
            <a:off x="304800" y="485278"/>
            <a:ext cx="8513064" cy="434974"/>
          </a:xfrm>
        </p:spPr>
        <p:txBody>
          <a:bodyPr/>
          <a:lstStyle/>
          <a:p>
            <a:r>
              <a:rPr lang="en-US" dirty="0" smtClean="0"/>
              <a:t>Enabling the Hybrid WAN Webinar Series</a:t>
            </a:r>
            <a:endParaRPr lang="en-US" dirty="0"/>
          </a:p>
        </p:txBody>
      </p:sp>
      <p:sp>
        <p:nvSpPr>
          <p:cNvPr id="4" name="Content Placeholder 3"/>
          <p:cNvSpPr>
            <a:spLocks noGrp="1"/>
          </p:cNvSpPr>
          <p:nvPr>
            <p:ph sz="quarter" idx="11"/>
          </p:nvPr>
        </p:nvSpPr>
        <p:spPr>
          <a:xfrm>
            <a:off x="304800" y="1241426"/>
            <a:ext cx="7885596" cy="3330575"/>
          </a:xfrm>
        </p:spPr>
        <p:txBody>
          <a:bodyPr/>
          <a:lstStyle/>
          <a:p>
            <a:r>
              <a:rPr lang="en-US" b="1" dirty="0" smtClean="0">
                <a:solidFill>
                  <a:srgbClr val="F58025"/>
                </a:solidFill>
              </a:rPr>
              <a:t>6</a:t>
            </a:r>
            <a:r>
              <a:rPr lang="en-US" b="1" baseline="30000" dirty="0" smtClean="0">
                <a:solidFill>
                  <a:srgbClr val="F58025"/>
                </a:solidFill>
              </a:rPr>
              <a:t>th</a:t>
            </a:r>
            <a:r>
              <a:rPr lang="en-US" b="1" dirty="0" smtClean="0">
                <a:solidFill>
                  <a:srgbClr val="F58025"/>
                </a:solidFill>
              </a:rPr>
              <a:t> November 2014 </a:t>
            </a:r>
            <a:r>
              <a:rPr lang="en-US" dirty="0" smtClean="0"/>
              <a:t>	How </a:t>
            </a:r>
            <a:r>
              <a:rPr lang="en-US" dirty="0"/>
              <a:t>to Deliver </a:t>
            </a:r>
            <a:r>
              <a:rPr lang="en-US" dirty="0" smtClean="0"/>
              <a:t>Uncompromising </a:t>
            </a:r>
            <a:r>
              <a:rPr lang="en-US" dirty="0"/>
              <a:t>Branch Application </a:t>
            </a:r>
            <a:r>
              <a:rPr lang="en-US" dirty="0" smtClean="0"/>
              <a:t>Performance</a:t>
            </a:r>
          </a:p>
          <a:p>
            <a:r>
              <a:rPr lang="en-US" b="1" dirty="0" smtClean="0">
                <a:solidFill>
                  <a:srgbClr val="F37C20"/>
                </a:solidFill>
              </a:rPr>
              <a:t>16</a:t>
            </a:r>
            <a:r>
              <a:rPr lang="en-US" b="1" baseline="30000" dirty="0" smtClean="0">
                <a:solidFill>
                  <a:srgbClr val="F37C20"/>
                </a:solidFill>
              </a:rPr>
              <a:t>th</a:t>
            </a:r>
            <a:r>
              <a:rPr lang="en-US" b="1" dirty="0" smtClean="0">
                <a:solidFill>
                  <a:srgbClr val="F37C20"/>
                </a:solidFill>
              </a:rPr>
              <a:t> December 2014</a:t>
            </a:r>
            <a:r>
              <a:rPr lang="en-US" dirty="0" smtClean="0"/>
              <a:t>	5 Ways to Lower Your Branch Costs</a:t>
            </a:r>
          </a:p>
          <a:p>
            <a:r>
              <a:rPr lang="en-US" b="1" dirty="0" smtClean="0">
                <a:solidFill>
                  <a:srgbClr val="F37C20"/>
                </a:solidFill>
              </a:rPr>
              <a:t>22</a:t>
            </a:r>
            <a:r>
              <a:rPr lang="en-US" b="1" baseline="30000" dirty="0" smtClean="0">
                <a:solidFill>
                  <a:srgbClr val="F37C20"/>
                </a:solidFill>
              </a:rPr>
              <a:t>nd</a:t>
            </a:r>
            <a:r>
              <a:rPr lang="en-US" b="1" dirty="0" smtClean="0">
                <a:solidFill>
                  <a:srgbClr val="F37C20"/>
                </a:solidFill>
              </a:rPr>
              <a:t> January 2015</a:t>
            </a:r>
            <a:r>
              <a:rPr lang="en-US" dirty="0" smtClean="0">
                <a:solidFill>
                  <a:srgbClr val="F37C20"/>
                </a:solidFill>
              </a:rPr>
              <a:t>	</a:t>
            </a:r>
            <a:r>
              <a:rPr lang="en-US" dirty="0" smtClean="0">
                <a:solidFill>
                  <a:schemeClr val="bg1"/>
                </a:solidFill>
              </a:rPr>
              <a:t>Securing Your WAN Infrastructure</a:t>
            </a:r>
          </a:p>
          <a:p>
            <a:r>
              <a:rPr lang="en-US" b="1" dirty="0">
                <a:solidFill>
                  <a:srgbClr val="F37C20"/>
                </a:solidFill>
              </a:rPr>
              <a:t>5</a:t>
            </a:r>
            <a:r>
              <a:rPr lang="en-US" b="1" baseline="30000" dirty="0" smtClean="0">
                <a:solidFill>
                  <a:srgbClr val="F37C20"/>
                </a:solidFill>
              </a:rPr>
              <a:t>th</a:t>
            </a:r>
            <a:r>
              <a:rPr lang="en-US" b="1" dirty="0" smtClean="0">
                <a:solidFill>
                  <a:srgbClr val="F37C20"/>
                </a:solidFill>
              </a:rPr>
              <a:t> February 2015</a:t>
            </a:r>
            <a:r>
              <a:rPr lang="en-US" dirty="0"/>
              <a:t>	Ask Cisco: Deploying a Hybrid WAN </a:t>
            </a:r>
            <a:r>
              <a:rPr lang="en-US" dirty="0" smtClean="0"/>
              <a:t>Infrastructure</a:t>
            </a:r>
          </a:p>
          <a:p>
            <a:r>
              <a:rPr lang="en-US" b="1" dirty="0" smtClean="0">
                <a:solidFill>
                  <a:srgbClr val="F58025"/>
                </a:solidFill>
              </a:rPr>
              <a:t>18</a:t>
            </a:r>
            <a:r>
              <a:rPr lang="en-US" b="1" baseline="30000" dirty="0" smtClean="0">
                <a:solidFill>
                  <a:srgbClr val="F58025"/>
                </a:solidFill>
              </a:rPr>
              <a:t>th</a:t>
            </a:r>
            <a:r>
              <a:rPr lang="en-US" b="1" dirty="0" smtClean="0">
                <a:solidFill>
                  <a:srgbClr val="F58025"/>
                </a:solidFill>
              </a:rPr>
              <a:t> February 2015</a:t>
            </a:r>
            <a:r>
              <a:rPr lang="en-US" dirty="0" smtClean="0"/>
              <a:t>	</a:t>
            </a:r>
            <a:r>
              <a:rPr lang="en-US" dirty="0"/>
              <a:t>Simplify Management of Your Branch Infrastructure </a:t>
            </a:r>
            <a:endParaRPr lang="en-US" dirty="0" smtClean="0"/>
          </a:p>
        </p:txBody>
      </p:sp>
      <p:sp>
        <p:nvSpPr>
          <p:cNvPr id="6" name="Rectangle 5"/>
          <p:cNvSpPr/>
          <p:nvPr/>
        </p:nvSpPr>
        <p:spPr>
          <a:xfrm>
            <a:off x="381525" y="4020632"/>
            <a:ext cx="8047033" cy="461665"/>
          </a:xfrm>
          <a:prstGeom prst="rect">
            <a:avLst/>
          </a:prstGeom>
        </p:spPr>
        <p:txBody>
          <a:bodyPr wrap="square" lIns="91436" tIns="45718" rIns="91436" bIns="45718">
            <a:spAutoFit/>
          </a:bodyPr>
          <a:lstStyle/>
          <a:p>
            <a:r>
              <a:rPr lang="en-US" sz="1200" b="1" dirty="0"/>
              <a:t>Visit Cisco Online Events: </a:t>
            </a:r>
          </a:p>
          <a:p>
            <a:r>
              <a:rPr lang="en-US" sz="1200" dirty="0">
                <a:solidFill>
                  <a:schemeClr val="tx2"/>
                </a:solidFill>
              </a:rPr>
              <a:t>http://www.cisco.com/web/learning/le21/le39/featured.html#technology_broadcasts_networks</a:t>
            </a:r>
          </a:p>
        </p:txBody>
      </p:sp>
    </p:spTree>
    <p:extLst>
      <p:ext uri="{BB962C8B-B14F-4D97-AF65-F5344CB8AC3E}">
        <p14:creationId xmlns:p14="http://schemas.microsoft.com/office/powerpoint/2010/main" val="2735336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66" y="158863"/>
            <a:ext cx="8345488" cy="731837"/>
          </a:xfrm>
          <a:noFill/>
        </p:spPr>
        <p:txBody>
          <a:bodyPr/>
          <a:lstStyle/>
          <a:p>
            <a:r>
              <a:rPr lang="en-US" dirty="0"/>
              <a:t>IWAN Automated Secure VPN</a:t>
            </a:r>
          </a:p>
        </p:txBody>
      </p:sp>
      <p:sp>
        <p:nvSpPr>
          <p:cNvPr id="3" name="Slide Number Placeholder 2"/>
          <p:cNvSpPr>
            <a:spLocks noGrp="1"/>
          </p:cNvSpPr>
          <p:nvPr>
            <p:ph type="sldNum" sz="quarter" idx="4"/>
          </p:nvPr>
        </p:nvSpPr>
        <p:spPr/>
        <p:txBody>
          <a:bodyPr/>
          <a:lstStyle/>
          <a:p>
            <a:fld id="{3945D0FD-48F1-4D72-80C5-FFB60B92A834}" type="slidenum">
              <a:rPr lang="en-US" smtClean="0"/>
              <a:pPr/>
              <a:t>20</a:t>
            </a:fld>
            <a:endParaRPr lang="en-US" dirty="0"/>
          </a:p>
        </p:txBody>
      </p:sp>
      <p:sp>
        <p:nvSpPr>
          <p:cNvPr id="4" name="Rounded Rectangle 3"/>
          <p:cNvSpPr/>
          <p:nvPr/>
        </p:nvSpPr>
        <p:spPr>
          <a:xfrm>
            <a:off x="1069034" y="1245160"/>
            <a:ext cx="787703" cy="3312550"/>
          </a:xfrm>
          <a:prstGeom prst="roundRect">
            <a:avLst/>
          </a:prstGeom>
          <a:gradFill rotWithShape="1">
            <a:gsLst>
              <a:gs pos="0">
                <a:srgbClr val="33828D">
                  <a:tint val="50000"/>
                  <a:satMod val="300000"/>
                  <a:alpha val="50000"/>
                </a:srgbClr>
              </a:gs>
              <a:gs pos="35000">
                <a:srgbClr val="33828D">
                  <a:tint val="37000"/>
                  <a:satMod val="300000"/>
                  <a:alpha val="50000"/>
                </a:srgbClr>
              </a:gs>
              <a:gs pos="100000">
                <a:srgbClr val="33828D">
                  <a:tint val="15000"/>
                  <a:satMod val="350000"/>
                  <a:alpha val="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lIns="91420" tIns="45710" rIns="91420" bIns="45710" rtlCol="0" anchor="b" anchorCtr="0"/>
          <a:lstStyle/>
          <a:p>
            <a:pPr defTabSz="456820">
              <a:defRPr/>
            </a:pPr>
            <a:r>
              <a:rPr lang="en-US" sz="900" kern="0" dirty="0">
                <a:solidFill>
                  <a:srgbClr val="000000"/>
                </a:solidFill>
                <a:latin typeface="CiscoSansTT Light"/>
              </a:rPr>
              <a:t>Intelligent Branch</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111" y="2691652"/>
            <a:ext cx="489349" cy="4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65721" y="1270050"/>
            <a:ext cx="1647749" cy="3295698"/>
          </a:xfrm>
          <a:prstGeom prst="rect">
            <a:avLst/>
          </a:prstGeom>
          <a:noFill/>
          <a:ln w="9525" cap="flat" cmpd="sng" algn="ctr">
            <a:solidFill>
              <a:srgbClr val="FFFFFF">
                <a:lumMod val="65000"/>
              </a:srgbClr>
            </a:solidFill>
            <a:prstDash val="sysDash"/>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endParaRPr lang="en-US" kern="0" dirty="0">
              <a:solidFill>
                <a:srgbClr val="FFFFFF"/>
              </a:solidFill>
              <a:latin typeface="CiscoSansTT Light"/>
            </a:endParaRPr>
          </a:p>
        </p:txBody>
      </p:sp>
      <p:sp>
        <p:nvSpPr>
          <p:cNvPr id="7" name="Cloud 6"/>
          <p:cNvSpPr/>
          <p:nvPr/>
        </p:nvSpPr>
        <p:spPr>
          <a:xfrm>
            <a:off x="2170622" y="3621726"/>
            <a:ext cx="1366008" cy="673097"/>
          </a:xfrm>
          <a:prstGeom prst="cloud">
            <a:avLst/>
          </a:prstGeom>
          <a:solidFill>
            <a:srgbClr val="FFFFFF">
              <a:lumMod val="85000"/>
            </a:srgbClr>
          </a:solidFill>
          <a:ln w="9525" cap="flat" cmpd="sng" algn="ctr">
            <a:solidFill>
              <a:srgbClr val="D3D3DA"/>
            </a:solidFill>
            <a:prstDash val="solid"/>
          </a:ln>
          <a:effectLst>
            <a:outerShdw blurRad="40000" dist="23000" dir="5400000" rotWithShape="0">
              <a:srgbClr val="000000">
                <a:alpha val="35000"/>
              </a:srgbClr>
            </a:outerShdw>
          </a:effectLst>
        </p:spPr>
        <p:txBody>
          <a:bodyPr vert="horz" lIns="68574" tIns="34288" rIns="68574" bIns="34288" rtlCol="0" anchor="ctr" anchorCtr="0"/>
          <a:lstStyle/>
          <a:p>
            <a:pPr algn="ctr" defTabSz="456820">
              <a:defRPr/>
            </a:pPr>
            <a:r>
              <a:rPr lang="en-US" b="1" kern="0" dirty="0">
                <a:solidFill>
                  <a:srgbClr val="FFFFFF">
                    <a:lumMod val="65000"/>
                  </a:srgbClr>
                </a:solidFill>
                <a:latin typeface="CiscoSansTT Light"/>
              </a:rPr>
              <a:t>ISP</a:t>
            </a:r>
          </a:p>
        </p:txBody>
      </p:sp>
      <p:sp>
        <p:nvSpPr>
          <p:cNvPr id="8" name="Rounded Rectangle 7"/>
          <p:cNvSpPr/>
          <p:nvPr/>
        </p:nvSpPr>
        <p:spPr>
          <a:xfrm>
            <a:off x="7603759" y="4315073"/>
            <a:ext cx="1225641" cy="415029"/>
          </a:xfrm>
          <a:prstGeom prst="roundRect">
            <a:avLst/>
          </a:prstGeom>
          <a:solidFill>
            <a:srgbClr val="FFFFFF"/>
          </a:solidFill>
          <a:ln w="1905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defTabSz="456820">
              <a:defRPr/>
            </a:pPr>
            <a:r>
              <a:rPr lang="en-US" sz="800" kern="0" dirty="0">
                <a:solidFill>
                  <a:srgbClr val="000000"/>
                </a:solidFill>
                <a:latin typeface="CiscoSansTT Light"/>
              </a:rPr>
              <a:t>Optional External Certificate Authority</a:t>
            </a:r>
          </a:p>
        </p:txBody>
      </p:sp>
      <p:sp>
        <p:nvSpPr>
          <p:cNvPr id="9" name="Cloud 8"/>
          <p:cNvSpPr/>
          <p:nvPr/>
        </p:nvSpPr>
        <p:spPr>
          <a:xfrm>
            <a:off x="5112039" y="2232959"/>
            <a:ext cx="1856732" cy="1504845"/>
          </a:xfrm>
          <a:prstGeom prst="cloud">
            <a:avLst/>
          </a:prstGeom>
          <a:solidFill>
            <a:srgbClr val="FFFFFF">
              <a:lumMod val="85000"/>
            </a:srgbClr>
          </a:solidFill>
          <a:ln w="9525" cap="flat" cmpd="sng" algn="ctr">
            <a:solidFill>
              <a:srgbClr val="D3D3DA"/>
            </a:solidFill>
            <a:prstDash val="solid"/>
          </a:ln>
          <a:effectLst>
            <a:outerShdw blurRad="40000" dist="23000" dir="5400000" rotWithShape="0">
              <a:srgbClr val="000000">
                <a:alpha val="35000"/>
              </a:srgbClr>
            </a:outerShdw>
          </a:effectLst>
        </p:spPr>
        <p:txBody>
          <a:bodyPr vert="horz" lIns="68574" tIns="34288" rIns="68574" bIns="34288" rtlCol="0" anchor="ctr" anchorCtr="0"/>
          <a:lstStyle/>
          <a:p>
            <a:pPr algn="ctr" defTabSz="456820">
              <a:defRPr/>
            </a:pPr>
            <a:r>
              <a:rPr lang="en-US" sz="1600" b="1" kern="0" dirty="0">
                <a:solidFill>
                  <a:srgbClr val="FFFFFF">
                    <a:lumMod val="65000"/>
                  </a:srgbClr>
                </a:solidFill>
                <a:latin typeface="CiscoSansTT Light"/>
              </a:rPr>
              <a:t>Enterprise WAN Core</a:t>
            </a:r>
          </a:p>
        </p:txBody>
      </p:sp>
      <p:grpSp>
        <p:nvGrpSpPr>
          <p:cNvPr id="10" name="Group 9"/>
          <p:cNvGrpSpPr/>
          <p:nvPr/>
        </p:nvGrpSpPr>
        <p:grpSpPr>
          <a:xfrm>
            <a:off x="1124976" y="2314922"/>
            <a:ext cx="542459" cy="533400"/>
            <a:chOff x="5617968" y="1012237"/>
            <a:chExt cx="542459" cy="533400"/>
          </a:xfrm>
        </p:grpSpPr>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027" y="1012237"/>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617968" y="1249251"/>
              <a:ext cx="499091" cy="219291"/>
            </a:xfrm>
            <a:prstGeom prst="rect">
              <a:avLst/>
            </a:prstGeom>
          </p:spPr>
          <p:txBody>
            <a:bodyPr wrap="square">
              <a:spAutoFit/>
            </a:bodyPr>
            <a:lstStyle/>
            <a:p>
              <a:pPr algn="ctr" defTabSz="610704" eaLnBrk="0" hangingPunct="0">
                <a:lnSpc>
                  <a:spcPct val="90000"/>
                </a:lnSpc>
              </a:pPr>
              <a:r>
                <a:rPr lang="en-US" sz="900" b="1" dirty="0">
                  <a:solidFill>
                    <a:srgbClr val="FFFFFF"/>
                  </a:solidFill>
                  <a:latin typeface="Calibri" charset="0"/>
                </a:rPr>
                <a:t>AX</a:t>
              </a:r>
            </a:p>
          </p:txBody>
        </p:sp>
      </p:grpSp>
      <p:sp>
        <p:nvSpPr>
          <p:cNvPr id="13" name="Cloud 12"/>
          <p:cNvSpPr/>
          <p:nvPr/>
        </p:nvSpPr>
        <p:spPr>
          <a:xfrm>
            <a:off x="2112737" y="2891956"/>
            <a:ext cx="1439968" cy="673097"/>
          </a:xfrm>
          <a:prstGeom prst="cloud">
            <a:avLst/>
          </a:prstGeom>
          <a:solidFill>
            <a:srgbClr val="FFFFFF">
              <a:lumMod val="85000"/>
            </a:srgbClr>
          </a:solidFill>
          <a:ln w="9525" cap="flat" cmpd="sng" algn="ctr">
            <a:solidFill>
              <a:srgbClr val="D3D3DA"/>
            </a:solidFill>
            <a:prstDash val="solid"/>
          </a:ln>
          <a:effectLst>
            <a:outerShdw blurRad="40000" dist="23000" dir="5400000" rotWithShape="0">
              <a:srgbClr val="000000">
                <a:alpha val="35000"/>
              </a:srgbClr>
            </a:outerShdw>
          </a:effectLst>
        </p:spPr>
        <p:txBody>
          <a:bodyPr vert="horz" lIns="68574" tIns="34288" rIns="68574" bIns="34288" rtlCol="0" anchor="ctr" anchorCtr="0"/>
          <a:lstStyle/>
          <a:p>
            <a:pPr algn="ctr" defTabSz="456820">
              <a:defRPr/>
            </a:pPr>
            <a:r>
              <a:rPr lang="en-US" b="1" kern="0" dirty="0">
                <a:solidFill>
                  <a:srgbClr val="FFFFFF">
                    <a:lumMod val="65000"/>
                  </a:srgbClr>
                </a:solidFill>
                <a:latin typeface="CiscoSansTT Light"/>
              </a:rPr>
              <a:t>MPLS</a:t>
            </a:r>
          </a:p>
        </p:txBody>
      </p:sp>
      <p:sp>
        <p:nvSpPr>
          <p:cNvPr id="14" name="Cloud 13"/>
          <p:cNvSpPr/>
          <p:nvPr/>
        </p:nvSpPr>
        <p:spPr>
          <a:xfrm>
            <a:off x="2201009" y="1514874"/>
            <a:ext cx="1327584" cy="636808"/>
          </a:xfrm>
          <a:prstGeom prst="cloud">
            <a:avLst/>
          </a:prstGeom>
          <a:solidFill>
            <a:srgbClr val="FFFFFF">
              <a:lumMod val="85000"/>
            </a:srgbClr>
          </a:solidFill>
          <a:ln w="9525" cap="flat" cmpd="sng" algn="ctr">
            <a:solidFill>
              <a:srgbClr val="D3D3DA"/>
            </a:solidFill>
            <a:prstDash val="solid"/>
          </a:ln>
          <a:effectLst>
            <a:outerShdw blurRad="40000" dist="23000" dir="5400000" rotWithShape="0">
              <a:srgbClr val="000000">
                <a:alpha val="35000"/>
              </a:srgbClr>
            </a:outerShdw>
          </a:effectLst>
        </p:spPr>
        <p:txBody>
          <a:bodyPr vert="horz" lIns="68574" tIns="34288" rIns="68574" bIns="34288" rtlCol="0" anchor="ctr" anchorCtr="0"/>
          <a:lstStyle/>
          <a:p>
            <a:pPr algn="ctr" defTabSz="456820">
              <a:defRPr/>
            </a:pPr>
            <a:r>
              <a:rPr lang="en-US" b="1" kern="0" dirty="0">
                <a:solidFill>
                  <a:srgbClr val="FFFFFF">
                    <a:lumMod val="65000"/>
                  </a:srgbClr>
                </a:solidFill>
                <a:latin typeface="CiscoSansTT Light"/>
              </a:rPr>
              <a:t>4G</a:t>
            </a:r>
          </a:p>
        </p:txBody>
      </p:sp>
      <p:sp>
        <p:nvSpPr>
          <p:cNvPr id="15" name="Rounded Rectangle 14"/>
          <p:cNvSpPr/>
          <p:nvPr/>
        </p:nvSpPr>
        <p:spPr>
          <a:xfrm>
            <a:off x="7023367" y="1546332"/>
            <a:ext cx="2120637" cy="2545163"/>
          </a:xfrm>
          <a:prstGeom prst="roundRect">
            <a:avLst/>
          </a:prstGeom>
          <a:gradFill flip="none" rotWithShape="1">
            <a:gsLst>
              <a:gs pos="0">
                <a:srgbClr val="33828D">
                  <a:lumMod val="60000"/>
                  <a:lumOff val="40000"/>
                  <a:alpha val="50000"/>
                </a:srgbClr>
              </a:gs>
              <a:gs pos="100000">
                <a:srgbClr val="3CBBB9">
                  <a:lumMod val="20000"/>
                  <a:lumOff val="80000"/>
                  <a:alpha val="50000"/>
                </a:srgbClr>
              </a:gs>
              <a:gs pos="50000">
                <a:srgbClr val="3CBBB9">
                  <a:lumMod val="40000"/>
                  <a:lumOff val="60000"/>
                </a:srgbClr>
              </a:gs>
            </a:gsLst>
            <a:lin ang="16560000" scaled="0"/>
            <a:tileRect/>
          </a:gradFill>
          <a:ln w="9525" cap="flat" cmpd="sng" algn="ctr">
            <a:solidFill>
              <a:srgbClr val="272A48">
                <a:shade val="95000"/>
                <a:satMod val="105000"/>
              </a:srgbClr>
            </a:solidFill>
            <a:prstDash val="solid"/>
          </a:ln>
          <a:effectLst>
            <a:outerShdw blurRad="40000" dist="20000" dir="5400000" rotWithShape="0">
              <a:srgbClr val="000000">
                <a:alpha val="38000"/>
              </a:srgbClr>
            </a:outerShdw>
          </a:effectLst>
        </p:spPr>
        <p:txBody>
          <a:bodyPr lIns="91420" tIns="45710" rIns="91420" bIns="45710" rtlCol="0" anchor="b" anchorCtr="0"/>
          <a:lstStyle/>
          <a:p>
            <a:pPr algn="ctr" defTabSz="456820">
              <a:defRPr/>
            </a:pPr>
            <a:r>
              <a:rPr lang="en-US" sz="1200" kern="0" dirty="0">
                <a:solidFill>
                  <a:srgbClr val="000000"/>
                </a:solidFill>
                <a:latin typeface="CiscoSansTT Light"/>
              </a:rPr>
              <a:t>DC</a:t>
            </a:r>
          </a:p>
        </p:txBody>
      </p:sp>
      <p:sp>
        <p:nvSpPr>
          <p:cNvPr id="16" name="Rounded Rectangle 15"/>
          <p:cNvSpPr/>
          <p:nvPr/>
        </p:nvSpPr>
        <p:spPr>
          <a:xfrm>
            <a:off x="3834038" y="1768425"/>
            <a:ext cx="1253895" cy="2009572"/>
          </a:xfrm>
          <a:prstGeom prst="roundRect">
            <a:avLst/>
          </a:prstGeom>
          <a:gradFill rotWithShape="1">
            <a:gsLst>
              <a:gs pos="0">
                <a:srgbClr val="33828D">
                  <a:tint val="50000"/>
                  <a:satMod val="300000"/>
                  <a:alpha val="50000"/>
                </a:srgbClr>
              </a:gs>
              <a:gs pos="35000">
                <a:srgbClr val="33828D">
                  <a:tint val="37000"/>
                  <a:satMod val="300000"/>
                  <a:alpha val="50000"/>
                </a:srgbClr>
              </a:gs>
              <a:gs pos="100000">
                <a:srgbClr val="33828D">
                  <a:tint val="15000"/>
                  <a:satMod val="350000"/>
                  <a:alpha val="50000"/>
                </a:srgbClr>
              </a:gs>
            </a:gsLst>
            <a:lin ang="16200000" scaled="1"/>
          </a:gradFill>
          <a:ln w="9525" cap="flat" cmpd="sng" algn="ctr">
            <a:solidFill>
              <a:srgbClr val="33828D">
                <a:shade val="95000"/>
                <a:satMod val="105000"/>
              </a:srgbClr>
            </a:solidFill>
            <a:prstDash val="solid"/>
          </a:ln>
          <a:effectLst>
            <a:outerShdw blurRad="40000" dist="20000" dir="5400000" rotWithShape="0">
              <a:srgbClr val="000000">
                <a:alpha val="38000"/>
              </a:srgbClr>
            </a:outerShdw>
          </a:effectLst>
        </p:spPr>
        <p:txBody>
          <a:bodyPr lIns="91420" tIns="45710" rIns="91420" bIns="45710" rtlCol="0" anchor="b" anchorCtr="0"/>
          <a:lstStyle/>
          <a:p>
            <a:pPr defTabSz="456820">
              <a:defRPr/>
            </a:pPr>
            <a:r>
              <a:rPr lang="en-US" sz="900" kern="0" dirty="0">
                <a:solidFill>
                  <a:srgbClr val="000000"/>
                </a:solidFill>
                <a:latin typeface="CiscoSansTT Light"/>
              </a:rPr>
              <a:t>Resilient WAN POP</a:t>
            </a:r>
          </a:p>
        </p:txBody>
      </p:sp>
      <p:pic>
        <p:nvPicPr>
          <p:cNvPr id="17" name="Picture 104" descr="Akamai_Serve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40767" y="4321832"/>
            <a:ext cx="503237" cy="322659"/>
          </a:xfrm>
          <a:prstGeom prst="rect">
            <a:avLst/>
          </a:prstGeom>
          <a:noFill/>
          <a:ln w="9525">
            <a:noFill/>
            <a:miter lim="800000"/>
            <a:headEnd/>
            <a:tailEnd/>
          </a:ln>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79986" y="2683501"/>
            <a:ext cx="564332" cy="56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179608" y="2202685"/>
            <a:ext cx="564332" cy="56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982773" y="958345"/>
            <a:ext cx="1004789" cy="249138"/>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Embedded Trust Devices</a:t>
            </a:r>
          </a:p>
        </p:txBody>
      </p:sp>
      <p:sp>
        <p:nvSpPr>
          <p:cNvPr id="21" name="Cloud 20"/>
          <p:cNvSpPr/>
          <p:nvPr/>
        </p:nvSpPr>
        <p:spPr>
          <a:xfrm>
            <a:off x="2138061" y="2189763"/>
            <a:ext cx="1454523" cy="636808"/>
          </a:xfrm>
          <a:prstGeom prst="cloud">
            <a:avLst/>
          </a:prstGeom>
          <a:solidFill>
            <a:srgbClr val="FFFFFF">
              <a:lumMod val="85000"/>
            </a:srgbClr>
          </a:solidFill>
          <a:ln w="9525" cap="flat" cmpd="sng" algn="ctr">
            <a:solidFill>
              <a:srgbClr val="D3D3DA"/>
            </a:solidFill>
            <a:prstDash val="solid"/>
          </a:ln>
          <a:effectLst>
            <a:outerShdw blurRad="40000" dist="23000" dir="5400000" rotWithShape="0">
              <a:srgbClr val="000000">
                <a:alpha val="35000"/>
              </a:srgbClr>
            </a:outerShdw>
          </a:effectLst>
        </p:spPr>
        <p:txBody>
          <a:bodyPr vert="horz" lIns="35993" tIns="34288" rIns="35993" bIns="34288" rtlCol="0" anchor="ctr" anchorCtr="0"/>
          <a:lstStyle/>
          <a:p>
            <a:pPr algn="ctr" defTabSz="456820">
              <a:defRPr/>
            </a:pPr>
            <a:r>
              <a:rPr lang="en-US" b="1" kern="0" dirty="0">
                <a:solidFill>
                  <a:srgbClr val="FFFFFF">
                    <a:lumMod val="65000"/>
                  </a:srgbClr>
                </a:solidFill>
                <a:latin typeface="CiscoSansTT Light"/>
              </a:rPr>
              <a:t>Metro-E</a:t>
            </a:r>
          </a:p>
        </p:txBody>
      </p:sp>
      <p:grpSp>
        <p:nvGrpSpPr>
          <p:cNvPr id="22" name="Group 21"/>
          <p:cNvGrpSpPr/>
          <p:nvPr/>
        </p:nvGrpSpPr>
        <p:grpSpPr>
          <a:xfrm>
            <a:off x="8204253" y="1036738"/>
            <a:ext cx="939749" cy="659237"/>
            <a:chOff x="11449581" y="2860154"/>
            <a:chExt cx="2092889" cy="1402119"/>
          </a:xfrm>
        </p:grpSpPr>
        <p:pic>
          <p:nvPicPr>
            <p:cNvPr id="23"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descr="\\MV-FS\Projects\Cisco\03_Assets\Icons\Kubrick Icons\Kubrick png icons\start_1135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30715" t="8854" r="5383" b="8763"/>
          <a:stretch/>
        </p:blipFill>
        <p:spPr>
          <a:xfrm>
            <a:off x="364435" y="2507626"/>
            <a:ext cx="432186" cy="487370"/>
          </a:xfrm>
          <a:prstGeom prst="rect">
            <a:avLst/>
          </a:prstGeom>
        </p:spPr>
      </p:pic>
      <p:pic>
        <p:nvPicPr>
          <p:cNvPr id="26"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0379" y="3659234"/>
            <a:ext cx="288874" cy="32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8553" y="1620641"/>
            <a:ext cx="288874" cy="32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4258" y="1286516"/>
            <a:ext cx="288874" cy="32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8874" y="1467586"/>
            <a:ext cx="288874" cy="32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1140733" y="1237462"/>
            <a:ext cx="542459" cy="533400"/>
            <a:chOff x="5617968" y="1012237"/>
            <a:chExt cx="542459" cy="533400"/>
          </a:xfrm>
        </p:grpSpPr>
        <p:pic>
          <p:nvPicPr>
            <p:cNvPr id="3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027" y="1012237"/>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5617968" y="1249251"/>
              <a:ext cx="499091" cy="219291"/>
            </a:xfrm>
            <a:prstGeom prst="rect">
              <a:avLst/>
            </a:prstGeom>
          </p:spPr>
          <p:txBody>
            <a:bodyPr wrap="square">
              <a:spAutoFit/>
            </a:bodyPr>
            <a:lstStyle/>
            <a:p>
              <a:pPr algn="ctr" defTabSz="610704" eaLnBrk="0" hangingPunct="0">
                <a:lnSpc>
                  <a:spcPct val="90000"/>
                </a:lnSpc>
              </a:pPr>
              <a:r>
                <a:rPr lang="en-US" sz="900" b="1" dirty="0">
                  <a:solidFill>
                    <a:srgbClr val="FFFFFF"/>
                  </a:solidFill>
                  <a:latin typeface="Calibri" charset="0"/>
                </a:rPr>
                <a:t>AX</a:t>
              </a:r>
            </a:p>
          </p:txBody>
        </p:sp>
      </p:grpSp>
      <p:grpSp>
        <p:nvGrpSpPr>
          <p:cNvPr id="33" name="Group 32"/>
          <p:cNvGrpSpPr/>
          <p:nvPr/>
        </p:nvGrpSpPr>
        <p:grpSpPr>
          <a:xfrm>
            <a:off x="1124655" y="3367608"/>
            <a:ext cx="542459" cy="533400"/>
            <a:chOff x="5617968" y="1012237"/>
            <a:chExt cx="542459" cy="533400"/>
          </a:xfrm>
        </p:grpSpPr>
        <p:pic>
          <p:nvPicPr>
            <p:cNvPr id="3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7027" y="1012237"/>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5617968" y="1249251"/>
              <a:ext cx="499091" cy="219291"/>
            </a:xfrm>
            <a:prstGeom prst="rect">
              <a:avLst/>
            </a:prstGeom>
          </p:spPr>
          <p:txBody>
            <a:bodyPr wrap="square">
              <a:spAutoFit/>
            </a:bodyPr>
            <a:lstStyle/>
            <a:p>
              <a:pPr algn="ctr" defTabSz="610704" eaLnBrk="0" hangingPunct="0">
                <a:lnSpc>
                  <a:spcPct val="90000"/>
                </a:lnSpc>
              </a:pPr>
              <a:r>
                <a:rPr lang="en-US" sz="900" b="1" dirty="0">
                  <a:solidFill>
                    <a:srgbClr val="FFFFFF"/>
                  </a:solidFill>
                  <a:latin typeface="Calibri" charset="0"/>
                </a:rPr>
                <a:t>AX</a:t>
              </a:r>
            </a:p>
          </p:txBody>
        </p:sp>
      </p:grpSp>
      <p:sp>
        <p:nvSpPr>
          <p:cNvPr id="36" name="Rounded Rectangle 35"/>
          <p:cNvSpPr/>
          <p:nvPr/>
        </p:nvSpPr>
        <p:spPr>
          <a:xfrm>
            <a:off x="7137565" y="2218199"/>
            <a:ext cx="1896920" cy="1407069"/>
          </a:xfrm>
          <a:prstGeom prst="roundRect">
            <a:avLst/>
          </a:prstGeom>
          <a:solidFill>
            <a:srgbClr val="3CBBB9"/>
          </a:solidFill>
          <a:ln w="254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endParaRPr lang="en-US" kern="0" dirty="0">
              <a:solidFill>
                <a:srgbClr val="FFFFFF"/>
              </a:solidFill>
              <a:latin typeface="CiscoSansTT Light"/>
            </a:endParaRPr>
          </a:p>
        </p:txBody>
      </p:sp>
      <p:grpSp>
        <p:nvGrpSpPr>
          <p:cNvPr id="37" name="Group 36"/>
          <p:cNvGrpSpPr>
            <a:grpSpLocks noChangeAspect="1"/>
          </p:cNvGrpSpPr>
          <p:nvPr/>
        </p:nvGrpSpPr>
        <p:grpSpPr>
          <a:xfrm>
            <a:off x="7187033" y="2430154"/>
            <a:ext cx="722217" cy="793274"/>
            <a:chOff x="4869178" y="1646465"/>
            <a:chExt cx="1553548" cy="1579932"/>
          </a:xfrm>
        </p:grpSpPr>
        <p:sp>
          <p:nvSpPr>
            <p:cNvPr id="38" name="Rounded Rectangle 37"/>
            <p:cNvSpPr/>
            <p:nvPr/>
          </p:nvSpPr>
          <p:spPr>
            <a:xfrm rot="2700000">
              <a:off x="5003455" y="1814788"/>
              <a:ext cx="1319770" cy="1319770"/>
            </a:xfrm>
            <a:prstGeom prst="roundRect">
              <a:avLst>
                <a:gd name="adj" fmla="val 5947"/>
              </a:avLst>
            </a:prstGeom>
            <a:gradFill flip="none" rotWithShape="1">
              <a:gsLst>
                <a:gs pos="100000">
                  <a:srgbClr val="706D6D">
                    <a:alpha val="0"/>
                  </a:srgbClr>
                </a:gs>
                <a:gs pos="2083">
                  <a:srgbClr val="D3D3DA">
                    <a:lumMod val="50000"/>
                  </a:srgbClr>
                </a:gs>
              </a:gsLst>
              <a:path path="shape">
                <a:fillToRect l="50000" t="50000" r="50000" b="50000"/>
              </a:path>
              <a:tileRect/>
            </a:gradFill>
            <a:ln w="25400" cap="flat" cmpd="sng" algn="ctr">
              <a:noFill/>
              <a:prstDash val="solid"/>
            </a:ln>
            <a:effectLst/>
          </p:spPr>
          <p:txBody>
            <a:bodyPr rtlCol="0" anchor="ctr"/>
            <a:lstStyle/>
            <a:p>
              <a:pPr algn="ctr" defTabSz="685624">
                <a:defRPr/>
              </a:pPr>
              <a:endParaRPr lang="en-US" sz="1100" kern="0">
                <a:solidFill>
                  <a:srgbClr val="E7E6E6"/>
                </a:solidFill>
                <a:latin typeface="CiscoSansTT Light"/>
              </a:endParaRPr>
            </a:p>
          </p:txBody>
        </p:sp>
        <p:grpSp>
          <p:nvGrpSpPr>
            <p:cNvPr id="39" name="Group 38"/>
            <p:cNvGrpSpPr/>
            <p:nvPr/>
          </p:nvGrpSpPr>
          <p:grpSpPr>
            <a:xfrm>
              <a:off x="5112849" y="1902257"/>
              <a:ext cx="1176541" cy="1176541"/>
              <a:chOff x="5112849" y="1902257"/>
              <a:chExt cx="1176541" cy="1176541"/>
            </a:xfrm>
          </p:grpSpPr>
          <p:sp>
            <p:nvSpPr>
              <p:cNvPr id="47" name="Rounded Rectangle 46"/>
              <p:cNvSpPr/>
              <p:nvPr/>
            </p:nvSpPr>
            <p:spPr>
              <a:xfrm rot="2700000">
                <a:off x="5112849" y="1902257"/>
                <a:ext cx="1176541" cy="1176541"/>
              </a:xfrm>
              <a:prstGeom prst="roundRect">
                <a:avLst>
                  <a:gd name="adj" fmla="val 5947"/>
                </a:avLst>
              </a:prstGeom>
              <a:gradFill flip="none" rotWithShape="1">
                <a:gsLst>
                  <a:gs pos="89000">
                    <a:srgbClr val="706D6D">
                      <a:alpha val="0"/>
                    </a:srgbClr>
                  </a:gs>
                  <a:gs pos="100000">
                    <a:srgbClr val="D3D3DA">
                      <a:lumMod val="50000"/>
                    </a:srgbClr>
                  </a:gs>
                </a:gsLst>
                <a:path path="shape">
                  <a:fillToRect l="50000" t="50000" r="50000" b="50000"/>
                </a:path>
                <a:tileRect/>
              </a:gradFill>
              <a:ln w="25400" cap="flat" cmpd="sng" algn="ctr">
                <a:noFill/>
                <a:prstDash val="solid"/>
              </a:ln>
              <a:effectLst/>
            </p:spPr>
            <p:txBody>
              <a:bodyPr rtlCol="0" anchor="ctr"/>
              <a:lstStyle/>
              <a:p>
                <a:pPr algn="ctr" defTabSz="685624">
                  <a:defRPr/>
                </a:pPr>
                <a:endParaRPr lang="en-US" sz="1100" kern="0">
                  <a:solidFill>
                    <a:srgbClr val="E7E6E6"/>
                  </a:solidFill>
                  <a:latin typeface="CiscoSansTT Light"/>
                </a:endParaRPr>
              </a:p>
            </p:txBody>
          </p:sp>
          <p:sp>
            <p:nvSpPr>
              <p:cNvPr id="48" name="Rounded Rectangle 47"/>
              <p:cNvSpPr/>
              <p:nvPr/>
            </p:nvSpPr>
            <p:spPr>
              <a:xfrm rot="2700000">
                <a:off x="5282468" y="2056023"/>
                <a:ext cx="837300" cy="837300"/>
              </a:xfrm>
              <a:prstGeom prst="roundRect">
                <a:avLst>
                  <a:gd name="adj" fmla="val 5947"/>
                </a:avLst>
              </a:prstGeom>
              <a:gradFill flip="none" rotWithShape="1">
                <a:gsLst>
                  <a:gs pos="0">
                    <a:srgbClr val="D3D3DA">
                      <a:alpha val="90000"/>
                    </a:srgbClr>
                  </a:gs>
                  <a:gs pos="100000">
                    <a:srgbClr val="D3D3DA">
                      <a:lumMod val="50000"/>
                      <a:alpha val="90000"/>
                    </a:srgbClr>
                  </a:gs>
                </a:gsLst>
                <a:lin ang="2700000" scaled="1"/>
                <a:tileRect/>
              </a:gradFill>
              <a:ln w="76200" cap="flat" cmpd="sng" algn="ctr">
                <a:gradFill>
                  <a:gsLst>
                    <a:gs pos="0">
                      <a:srgbClr val="D3D3DA">
                        <a:lumMod val="60000"/>
                        <a:lumOff val="40000"/>
                      </a:srgbClr>
                    </a:gs>
                    <a:gs pos="100000">
                      <a:srgbClr val="D3D3DA">
                        <a:lumMod val="75000"/>
                      </a:srgbClr>
                    </a:gs>
                  </a:gsLst>
                  <a:lin ang="5400000" scaled="0"/>
                </a:gradFill>
                <a:prstDash val="solid"/>
              </a:ln>
              <a:effectLst/>
            </p:spPr>
            <p:txBody>
              <a:bodyPr rtlCol="0" anchor="ctr"/>
              <a:lstStyle/>
              <a:p>
                <a:pPr algn="ctr" defTabSz="685624">
                  <a:defRPr/>
                </a:pPr>
                <a:endParaRPr lang="en-US" sz="1100" kern="0">
                  <a:solidFill>
                    <a:srgbClr val="E7E6E6"/>
                  </a:solidFill>
                  <a:latin typeface="CiscoSansTT Light"/>
                </a:endParaRPr>
              </a:p>
            </p:txBody>
          </p:sp>
        </p:grpSp>
        <p:sp>
          <p:nvSpPr>
            <p:cNvPr id="40" name="Rectangle 39"/>
            <p:cNvSpPr/>
            <p:nvPr/>
          </p:nvSpPr>
          <p:spPr>
            <a:xfrm>
              <a:off x="5093273" y="2208201"/>
              <a:ext cx="1215693" cy="551688"/>
            </a:xfrm>
            <a:prstGeom prst="rect">
              <a:avLst/>
            </a:prstGeom>
          </p:spPr>
          <p:txBody>
            <a:bodyPr wrap="none">
              <a:spAutoFit/>
            </a:bodyPr>
            <a:lstStyle/>
            <a:p>
              <a:pPr algn="ctr" defTabSz="685624">
                <a:defRPr/>
              </a:pPr>
              <a:r>
                <a:rPr lang="en-US" sz="1200" b="1" kern="0" dirty="0">
                  <a:solidFill>
                    <a:srgbClr val="5E460A"/>
                  </a:solidFill>
                  <a:effectLst>
                    <a:innerShdw blurRad="63500" dist="50800" dir="16200000">
                      <a:prstClr val="black">
                        <a:alpha val="50000"/>
                      </a:prstClr>
                    </a:innerShdw>
                  </a:effectLst>
                  <a:latin typeface="CiscoSansTT Light"/>
                </a:rPr>
                <a:t>APIC</a:t>
              </a:r>
            </a:p>
          </p:txBody>
        </p:sp>
        <p:pic>
          <p:nvPicPr>
            <p:cNvPr id="41" name="Picture 2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70094" y="1646465"/>
              <a:ext cx="262045" cy="304653"/>
            </a:xfrm>
            <a:prstGeom prst="rect">
              <a:avLst/>
            </a:prstGeom>
            <a:noFill/>
            <a:ln>
              <a:noFill/>
            </a:ln>
            <a:effectLst>
              <a:outerShdw blurRad="25400" dist="254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Freeform 36"/>
            <p:cNvSpPr>
              <a:spLocks noEditPoints="1"/>
            </p:cNvSpPr>
            <p:nvPr/>
          </p:nvSpPr>
          <p:spPr bwMode="auto">
            <a:xfrm>
              <a:off x="4869178" y="2359129"/>
              <a:ext cx="387172" cy="191853"/>
            </a:xfrm>
            <a:custGeom>
              <a:avLst/>
              <a:gdLst>
                <a:gd name="T0" fmla="*/ 260 w 520"/>
                <a:gd name="T1" fmla="*/ 0 h 258"/>
                <a:gd name="T2" fmla="*/ 0 w 520"/>
                <a:gd name="T3" fmla="*/ 226 h 258"/>
                <a:gd name="T4" fmla="*/ 44 w 520"/>
                <a:gd name="T5" fmla="*/ 258 h 258"/>
                <a:gd name="T6" fmla="*/ 476 w 520"/>
                <a:gd name="T7" fmla="*/ 258 h 258"/>
                <a:gd name="T8" fmla="*/ 520 w 520"/>
                <a:gd name="T9" fmla="*/ 226 h 258"/>
                <a:gd name="T10" fmla="*/ 260 w 520"/>
                <a:gd name="T11" fmla="*/ 0 h 258"/>
                <a:gd name="T12" fmla="*/ 42 w 520"/>
                <a:gd name="T13" fmla="*/ 173 h 258"/>
                <a:gd name="T14" fmla="*/ 28 w 520"/>
                <a:gd name="T15" fmla="*/ 179 h 258"/>
                <a:gd name="T16" fmla="*/ 16 w 520"/>
                <a:gd name="T17" fmla="*/ 174 h 258"/>
                <a:gd name="T18" fmla="*/ 22 w 520"/>
                <a:gd name="T19" fmla="*/ 154 h 258"/>
                <a:gd name="T20" fmla="*/ 36 w 520"/>
                <a:gd name="T21" fmla="*/ 160 h 258"/>
                <a:gd name="T22" fmla="*/ 42 w 520"/>
                <a:gd name="T23" fmla="*/ 173 h 258"/>
                <a:gd name="T24" fmla="*/ 345 w 520"/>
                <a:gd name="T25" fmla="*/ 32 h 258"/>
                <a:gd name="T26" fmla="*/ 349 w 520"/>
                <a:gd name="T27" fmla="*/ 22 h 258"/>
                <a:gd name="T28" fmla="*/ 369 w 520"/>
                <a:gd name="T29" fmla="*/ 29 h 258"/>
                <a:gd name="T30" fmla="*/ 364 w 520"/>
                <a:gd name="T31" fmla="*/ 40 h 258"/>
                <a:gd name="T32" fmla="*/ 351 w 520"/>
                <a:gd name="T33" fmla="*/ 45 h 258"/>
                <a:gd name="T34" fmla="*/ 345 w 520"/>
                <a:gd name="T35" fmla="*/ 32 h 258"/>
                <a:gd name="T36" fmla="*/ 250 w 520"/>
                <a:gd name="T37" fmla="*/ 9 h 258"/>
                <a:gd name="T38" fmla="*/ 260 w 520"/>
                <a:gd name="T39" fmla="*/ 8 h 258"/>
                <a:gd name="T40" fmla="*/ 271 w 520"/>
                <a:gd name="T41" fmla="*/ 9 h 258"/>
                <a:gd name="T42" fmla="*/ 271 w 520"/>
                <a:gd name="T43" fmla="*/ 17 h 258"/>
                <a:gd name="T44" fmla="*/ 260 w 520"/>
                <a:gd name="T45" fmla="*/ 27 h 258"/>
                <a:gd name="T46" fmla="*/ 250 w 520"/>
                <a:gd name="T47" fmla="*/ 17 h 258"/>
                <a:gd name="T48" fmla="*/ 250 w 520"/>
                <a:gd name="T49" fmla="*/ 9 h 258"/>
                <a:gd name="T50" fmla="*/ 93 w 520"/>
                <a:gd name="T51" fmla="*/ 97 h 258"/>
                <a:gd name="T52" fmla="*/ 79 w 520"/>
                <a:gd name="T53" fmla="*/ 97 h 258"/>
                <a:gd name="T54" fmla="*/ 68 w 520"/>
                <a:gd name="T55" fmla="*/ 86 h 258"/>
                <a:gd name="T56" fmla="*/ 83 w 520"/>
                <a:gd name="T57" fmla="*/ 71 h 258"/>
                <a:gd name="T58" fmla="*/ 93 w 520"/>
                <a:gd name="T59" fmla="*/ 82 h 258"/>
                <a:gd name="T60" fmla="*/ 93 w 520"/>
                <a:gd name="T61" fmla="*/ 97 h 258"/>
                <a:gd name="T62" fmla="*/ 170 w 520"/>
                <a:gd name="T63" fmla="*/ 45 h 258"/>
                <a:gd name="T64" fmla="*/ 156 w 520"/>
                <a:gd name="T65" fmla="*/ 40 h 258"/>
                <a:gd name="T66" fmla="*/ 152 w 520"/>
                <a:gd name="T67" fmla="*/ 30 h 258"/>
                <a:gd name="T68" fmla="*/ 172 w 520"/>
                <a:gd name="T69" fmla="*/ 22 h 258"/>
                <a:gd name="T70" fmla="*/ 175 w 520"/>
                <a:gd name="T71" fmla="*/ 32 h 258"/>
                <a:gd name="T72" fmla="*/ 170 w 520"/>
                <a:gd name="T73" fmla="*/ 45 h 258"/>
                <a:gd name="T74" fmla="*/ 283 w 520"/>
                <a:gd name="T75" fmla="*/ 229 h 258"/>
                <a:gd name="T76" fmla="*/ 250 w 520"/>
                <a:gd name="T77" fmla="*/ 231 h 258"/>
                <a:gd name="T78" fmla="*/ 248 w 520"/>
                <a:gd name="T79" fmla="*/ 197 h 258"/>
                <a:gd name="T80" fmla="*/ 374 w 520"/>
                <a:gd name="T81" fmla="*/ 88 h 258"/>
                <a:gd name="T82" fmla="*/ 378 w 520"/>
                <a:gd name="T83" fmla="*/ 91 h 258"/>
                <a:gd name="T84" fmla="*/ 283 w 520"/>
                <a:gd name="T85" fmla="*/ 229 h 258"/>
                <a:gd name="T86" fmla="*/ 442 w 520"/>
                <a:gd name="T87" fmla="*/ 97 h 258"/>
                <a:gd name="T88" fmla="*/ 427 w 520"/>
                <a:gd name="T89" fmla="*/ 97 h 258"/>
                <a:gd name="T90" fmla="*/ 427 w 520"/>
                <a:gd name="T91" fmla="*/ 82 h 258"/>
                <a:gd name="T92" fmla="*/ 438 w 520"/>
                <a:gd name="T93" fmla="*/ 71 h 258"/>
                <a:gd name="T94" fmla="*/ 453 w 520"/>
                <a:gd name="T95" fmla="*/ 86 h 258"/>
                <a:gd name="T96" fmla="*/ 442 w 520"/>
                <a:gd name="T97" fmla="*/ 97 h 258"/>
                <a:gd name="T98" fmla="*/ 492 w 520"/>
                <a:gd name="T99" fmla="*/ 179 h 258"/>
                <a:gd name="T100" fmla="*/ 479 w 520"/>
                <a:gd name="T101" fmla="*/ 173 h 258"/>
                <a:gd name="T102" fmla="*/ 484 w 520"/>
                <a:gd name="T103" fmla="*/ 159 h 258"/>
                <a:gd name="T104" fmla="*/ 498 w 520"/>
                <a:gd name="T105" fmla="*/ 154 h 258"/>
                <a:gd name="T106" fmla="*/ 505 w 520"/>
                <a:gd name="T107" fmla="*/ 173 h 258"/>
                <a:gd name="T108" fmla="*/ 492 w 520"/>
                <a:gd name="T109" fmla="*/ 17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20" h="258">
                  <a:moveTo>
                    <a:pt x="260" y="0"/>
                  </a:moveTo>
                  <a:cubicBezTo>
                    <a:pt x="117" y="0"/>
                    <a:pt x="0" y="101"/>
                    <a:pt x="0" y="226"/>
                  </a:cubicBezTo>
                  <a:cubicBezTo>
                    <a:pt x="0" y="247"/>
                    <a:pt x="15" y="258"/>
                    <a:pt x="44" y="258"/>
                  </a:cubicBezTo>
                  <a:cubicBezTo>
                    <a:pt x="476" y="258"/>
                    <a:pt x="476" y="258"/>
                    <a:pt x="476" y="258"/>
                  </a:cubicBezTo>
                  <a:cubicBezTo>
                    <a:pt x="506" y="258"/>
                    <a:pt x="520" y="247"/>
                    <a:pt x="520" y="226"/>
                  </a:cubicBezTo>
                  <a:cubicBezTo>
                    <a:pt x="520" y="101"/>
                    <a:pt x="404" y="0"/>
                    <a:pt x="260" y="0"/>
                  </a:cubicBezTo>
                  <a:close/>
                  <a:moveTo>
                    <a:pt x="42" y="173"/>
                  </a:moveTo>
                  <a:cubicBezTo>
                    <a:pt x="40" y="179"/>
                    <a:pt x="34" y="181"/>
                    <a:pt x="28" y="179"/>
                  </a:cubicBezTo>
                  <a:cubicBezTo>
                    <a:pt x="16" y="174"/>
                    <a:pt x="16" y="174"/>
                    <a:pt x="16" y="174"/>
                  </a:cubicBezTo>
                  <a:cubicBezTo>
                    <a:pt x="18" y="167"/>
                    <a:pt x="20" y="160"/>
                    <a:pt x="22" y="154"/>
                  </a:cubicBezTo>
                  <a:cubicBezTo>
                    <a:pt x="36" y="160"/>
                    <a:pt x="36" y="160"/>
                    <a:pt x="36" y="160"/>
                  </a:cubicBezTo>
                  <a:cubicBezTo>
                    <a:pt x="42" y="162"/>
                    <a:pt x="44" y="168"/>
                    <a:pt x="42" y="173"/>
                  </a:cubicBezTo>
                  <a:close/>
                  <a:moveTo>
                    <a:pt x="345" y="32"/>
                  </a:moveTo>
                  <a:cubicBezTo>
                    <a:pt x="349" y="22"/>
                    <a:pt x="349" y="22"/>
                    <a:pt x="349" y="22"/>
                  </a:cubicBezTo>
                  <a:cubicBezTo>
                    <a:pt x="356" y="24"/>
                    <a:pt x="362" y="27"/>
                    <a:pt x="369" y="29"/>
                  </a:cubicBezTo>
                  <a:cubicBezTo>
                    <a:pt x="364" y="40"/>
                    <a:pt x="364" y="40"/>
                    <a:pt x="364" y="40"/>
                  </a:cubicBezTo>
                  <a:cubicBezTo>
                    <a:pt x="362" y="45"/>
                    <a:pt x="356" y="48"/>
                    <a:pt x="351" y="45"/>
                  </a:cubicBezTo>
                  <a:cubicBezTo>
                    <a:pt x="345" y="43"/>
                    <a:pt x="343" y="37"/>
                    <a:pt x="345" y="32"/>
                  </a:cubicBezTo>
                  <a:close/>
                  <a:moveTo>
                    <a:pt x="250" y="9"/>
                  </a:moveTo>
                  <a:cubicBezTo>
                    <a:pt x="253" y="8"/>
                    <a:pt x="257" y="8"/>
                    <a:pt x="260" y="8"/>
                  </a:cubicBezTo>
                  <a:cubicBezTo>
                    <a:pt x="264" y="8"/>
                    <a:pt x="267" y="8"/>
                    <a:pt x="271" y="9"/>
                  </a:cubicBezTo>
                  <a:cubicBezTo>
                    <a:pt x="271" y="17"/>
                    <a:pt x="271" y="17"/>
                    <a:pt x="271" y="17"/>
                  </a:cubicBezTo>
                  <a:cubicBezTo>
                    <a:pt x="271" y="23"/>
                    <a:pt x="266" y="27"/>
                    <a:pt x="260" y="27"/>
                  </a:cubicBezTo>
                  <a:cubicBezTo>
                    <a:pt x="255" y="27"/>
                    <a:pt x="250" y="23"/>
                    <a:pt x="250" y="17"/>
                  </a:cubicBezTo>
                  <a:lnTo>
                    <a:pt x="250" y="9"/>
                  </a:lnTo>
                  <a:close/>
                  <a:moveTo>
                    <a:pt x="93" y="97"/>
                  </a:moveTo>
                  <a:cubicBezTo>
                    <a:pt x="89" y="101"/>
                    <a:pt x="83" y="101"/>
                    <a:pt x="79" y="97"/>
                  </a:cubicBezTo>
                  <a:cubicBezTo>
                    <a:pt x="68" y="86"/>
                    <a:pt x="68" y="86"/>
                    <a:pt x="68" y="86"/>
                  </a:cubicBezTo>
                  <a:cubicBezTo>
                    <a:pt x="73" y="81"/>
                    <a:pt x="78" y="76"/>
                    <a:pt x="83" y="71"/>
                  </a:cubicBezTo>
                  <a:cubicBezTo>
                    <a:pt x="93" y="82"/>
                    <a:pt x="93" y="82"/>
                    <a:pt x="93" y="82"/>
                  </a:cubicBezTo>
                  <a:cubicBezTo>
                    <a:pt x="97" y="86"/>
                    <a:pt x="97" y="93"/>
                    <a:pt x="93" y="97"/>
                  </a:cubicBezTo>
                  <a:close/>
                  <a:moveTo>
                    <a:pt x="170" y="45"/>
                  </a:moveTo>
                  <a:cubicBezTo>
                    <a:pt x="164" y="48"/>
                    <a:pt x="158" y="45"/>
                    <a:pt x="156" y="40"/>
                  </a:cubicBezTo>
                  <a:cubicBezTo>
                    <a:pt x="152" y="30"/>
                    <a:pt x="152" y="30"/>
                    <a:pt x="152" y="30"/>
                  </a:cubicBezTo>
                  <a:cubicBezTo>
                    <a:pt x="158" y="27"/>
                    <a:pt x="165" y="24"/>
                    <a:pt x="172" y="22"/>
                  </a:cubicBezTo>
                  <a:cubicBezTo>
                    <a:pt x="175" y="32"/>
                    <a:pt x="175" y="32"/>
                    <a:pt x="175" y="32"/>
                  </a:cubicBezTo>
                  <a:cubicBezTo>
                    <a:pt x="178" y="37"/>
                    <a:pt x="175" y="43"/>
                    <a:pt x="170" y="45"/>
                  </a:cubicBezTo>
                  <a:close/>
                  <a:moveTo>
                    <a:pt x="283" y="229"/>
                  </a:moveTo>
                  <a:cubicBezTo>
                    <a:pt x="275" y="239"/>
                    <a:pt x="259" y="240"/>
                    <a:pt x="250" y="231"/>
                  </a:cubicBezTo>
                  <a:cubicBezTo>
                    <a:pt x="240" y="222"/>
                    <a:pt x="239" y="207"/>
                    <a:pt x="248" y="197"/>
                  </a:cubicBezTo>
                  <a:cubicBezTo>
                    <a:pt x="374" y="88"/>
                    <a:pt x="374" y="88"/>
                    <a:pt x="374" y="88"/>
                  </a:cubicBezTo>
                  <a:cubicBezTo>
                    <a:pt x="378" y="91"/>
                    <a:pt x="378" y="91"/>
                    <a:pt x="378" y="91"/>
                  </a:cubicBezTo>
                  <a:lnTo>
                    <a:pt x="283" y="229"/>
                  </a:lnTo>
                  <a:close/>
                  <a:moveTo>
                    <a:pt x="442" y="97"/>
                  </a:moveTo>
                  <a:cubicBezTo>
                    <a:pt x="438" y="101"/>
                    <a:pt x="431" y="101"/>
                    <a:pt x="427" y="97"/>
                  </a:cubicBezTo>
                  <a:cubicBezTo>
                    <a:pt x="423" y="93"/>
                    <a:pt x="423" y="86"/>
                    <a:pt x="427" y="82"/>
                  </a:cubicBezTo>
                  <a:cubicBezTo>
                    <a:pt x="438" y="71"/>
                    <a:pt x="438" y="71"/>
                    <a:pt x="438" y="71"/>
                  </a:cubicBezTo>
                  <a:cubicBezTo>
                    <a:pt x="443" y="76"/>
                    <a:pt x="448" y="81"/>
                    <a:pt x="453" y="86"/>
                  </a:cubicBezTo>
                  <a:lnTo>
                    <a:pt x="442" y="97"/>
                  </a:lnTo>
                  <a:close/>
                  <a:moveTo>
                    <a:pt x="492" y="179"/>
                  </a:moveTo>
                  <a:cubicBezTo>
                    <a:pt x="487" y="181"/>
                    <a:pt x="481" y="178"/>
                    <a:pt x="479" y="173"/>
                  </a:cubicBezTo>
                  <a:cubicBezTo>
                    <a:pt x="476" y="168"/>
                    <a:pt x="479" y="162"/>
                    <a:pt x="484" y="159"/>
                  </a:cubicBezTo>
                  <a:cubicBezTo>
                    <a:pt x="498" y="154"/>
                    <a:pt x="498" y="154"/>
                    <a:pt x="498" y="154"/>
                  </a:cubicBezTo>
                  <a:cubicBezTo>
                    <a:pt x="501" y="160"/>
                    <a:pt x="503" y="167"/>
                    <a:pt x="505" y="173"/>
                  </a:cubicBezTo>
                  <a:lnTo>
                    <a:pt x="492" y="179"/>
                  </a:lnTo>
                  <a:close/>
                </a:path>
              </a:pathLst>
            </a:custGeom>
            <a:solidFill>
              <a:srgbClr val="FFFFFF"/>
            </a:solidFill>
            <a:ln>
              <a:noFill/>
            </a:ln>
            <a:effectLst>
              <a:outerShdw blurRad="25400" dist="254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24">
                <a:defRPr/>
              </a:pPr>
              <a:endParaRPr lang="en-US" sz="1100" kern="0">
                <a:solidFill>
                  <a:srgbClr val="FFFFFF"/>
                </a:solidFill>
                <a:latin typeface="CiscoSansTT Light"/>
              </a:endParaRPr>
            </a:p>
          </p:txBody>
        </p:sp>
        <p:grpSp>
          <p:nvGrpSpPr>
            <p:cNvPr id="43" name="Group 29"/>
            <p:cNvGrpSpPr>
              <a:grpSpLocks noChangeAspect="1"/>
            </p:cNvGrpSpPr>
            <p:nvPr/>
          </p:nvGrpSpPr>
          <p:grpSpPr bwMode="auto">
            <a:xfrm>
              <a:off x="5560387" y="2912899"/>
              <a:ext cx="269484" cy="313498"/>
              <a:chOff x="5451" y="1149"/>
              <a:chExt cx="349" cy="406"/>
            </a:xfrm>
            <a:effectLst>
              <a:outerShdw blurRad="25400" dist="25400" dir="5400000" algn="t" rotWithShape="0">
                <a:prstClr val="black">
                  <a:alpha val="40000"/>
                </a:prstClr>
              </a:outerShdw>
            </a:effectLst>
          </p:grpSpPr>
          <p:sp>
            <p:nvSpPr>
              <p:cNvPr id="45" name="Freeform 30"/>
              <p:cNvSpPr>
                <a:spLocks noEditPoints="1"/>
              </p:cNvSpPr>
              <p:nvPr/>
            </p:nvSpPr>
            <p:spPr bwMode="auto">
              <a:xfrm>
                <a:off x="5451" y="1204"/>
                <a:ext cx="349" cy="351"/>
              </a:xfrm>
              <a:custGeom>
                <a:avLst/>
                <a:gdLst>
                  <a:gd name="T0" fmla="*/ 110 w 221"/>
                  <a:gd name="T1" fmla="*/ 0 h 222"/>
                  <a:gd name="T2" fmla="*/ 0 w 221"/>
                  <a:gd name="T3" fmla="*/ 111 h 222"/>
                  <a:gd name="T4" fmla="*/ 110 w 221"/>
                  <a:gd name="T5" fmla="*/ 222 h 222"/>
                  <a:gd name="T6" fmla="*/ 221 w 221"/>
                  <a:gd name="T7" fmla="*/ 111 h 222"/>
                  <a:gd name="T8" fmla="*/ 110 w 221"/>
                  <a:gd name="T9" fmla="*/ 0 h 222"/>
                  <a:gd name="T10" fmla="*/ 181 w 221"/>
                  <a:gd name="T11" fmla="*/ 152 h 222"/>
                  <a:gd name="T12" fmla="*/ 170 w 221"/>
                  <a:gd name="T13" fmla="*/ 156 h 222"/>
                  <a:gd name="T14" fmla="*/ 102 w 221"/>
                  <a:gd name="T15" fmla="*/ 121 h 222"/>
                  <a:gd name="T16" fmla="*/ 98 w 221"/>
                  <a:gd name="T17" fmla="*/ 114 h 222"/>
                  <a:gd name="T18" fmla="*/ 98 w 221"/>
                  <a:gd name="T19" fmla="*/ 113 h 222"/>
                  <a:gd name="T20" fmla="*/ 98 w 221"/>
                  <a:gd name="T21" fmla="*/ 38 h 222"/>
                  <a:gd name="T22" fmla="*/ 106 w 221"/>
                  <a:gd name="T23" fmla="*/ 29 h 222"/>
                  <a:gd name="T24" fmla="*/ 115 w 221"/>
                  <a:gd name="T25" fmla="*/ 38 h 222"/>
                  <a:gd name="T26" fmla="*/ 115 w 221"/>
                  <a:gd name="T27" fmla="*/ 109 h 222"/>
                  <a:gd name="T28" fmla="*/ 177 w 221"/>
                  <a:gd name="T29" fmla="*/ 141 h 222"/>
                  <a:gd name="T30" fmla="*/ 181 w 221"/>
                  <a:gd name="T31" fmla="*/ 15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222">
                    <a:moveTo>
                      <a:pt x="110" y="0"/>
                    </a:moveTo>
                    <a:cubicBezTo>
                      <a:pt x="49" y="0"/>
                      <a:pt x="0" y="50"/>
                      <a:pt x="0" y="111"/>
                    </a:cubicBezTo>
                    <a:cubicBezTo>
                      <a:pt x="0" y="172"/>
                      <a:pt x="49" y="222"/>
                      <a:pt x="110" y="222"/>
                    </a:cubicBezTo>
                    <a:cubicBezTo>
                      <a:pt x="172" y="222"/>
                      <a:pt x="221" y="172"/>
                      <a:pt x="221" y="111"/>
                    </a:cubicBezTo>
                    <a:cubicBezTo>
                      <a:pt x="221" y="50"/>
                      <a:pt x="172" y="0"/>
                      <a:pt x="110" y="0"/>
                    </a:cubicBezTo>
                    <a:close/>
                    <a:moveTo>
                      <a:pt x="181" y="152"/>
                    </a:moveTo>
                    <a:cubicBezTo>
                      <a:pt x="179" y="156"/>
                      <a:pt x="174" y="158"/>
                      <a:pt x="170" y="156"/>
                    </a:cubicBezTo>
                    <a:cubicBezTo>
                      <a:pt x="102" y="121"/>
                      <a:pt x="102" y="121"/>
                      <a:pt x="102" y="121"/>
                    </a:cubicBezTo>
                    <a:cubicBezTo>
                      <a:pt x="99" y="120"/>
                      <a:pt x="98" y="117"/>
                      <a:pt x="98" y="114"/>
                    </a:cubicBezTo>
                    <a:cubicBezTo>
                      <a:pt x="98" y="114"/>
                      <a:pt x="98" y="114"/>
                      <a:pt x="98" y="113"/>
                    </a:cubicBezTo>
                    <a:cubicBezTo>
                      <a:pt x="98" y="38"/>
                      <a:pt x="98" y="38"/>
                      <a:pt x="98" y="38"/>
                    </a:cubicBezTo>
                    <a:cubicBezTo>
                      <a:pt x="98" y="33"/>
                      <a:pt x="102" y="29"/>
                      <a:pt x="106" y="29"/>
                    </a:cubicBezTo>
                    <a:cubicBezTo>
                      <a:pt x="111" y="29"/>
                      <a:pt x="115" y="33"/>
                      <a:pt x="115" y="38"/>
                    </a:cubicBezTo>
                    <a:cubicBezTo>
                      <a:pt x="115" y="109"/>
                      <a:pt x="115" y="109"/>
                      <a:pt x="115" y="109"/>
                    </a:cubicBezTo>
                    <a:cubicBezTo>
                      <a:pt x="177" y="141"/>
                      <a:pt x="177" y="141"/>
                      <a:pt x="177" y="141"/>
                    </a:cubicBezTo>
                    <a:cubicBezTo>
                      <a:pt x="182" y="143"/>
                      <a:pt x="183" y="148"/>
                      <a:pt x="181"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24">
                  <a:defRPr/>
                </a:pPr>
                <a:endParaRPr lang="en-US" sz="1100" kern="0">
                  <a:solidFill>
                    <a:srgbClr val="FFFFFF"/>
                  </a:solidFill>
                  <a:latin typeface="CiscoSansTT Light"/>
                </a:endParaRPr>
              </a:p>
            </p:txBody>
          </p:sp>
          <p:sp>
            <p:nvSpPr>
              <p:cNvPr id="46" name="Freeform 31"/>
              <p:cNvSpPr>
                <a:spLocks/>
              </p:cNvSpPr>
              <p:nvPr/>
            </p:nvSpPr>
            <p:spPr bwMode="auto">
              <a:xfrm>
                <a:off x="5523" y="1149"/>
                <a:ext cx="205" cy="26"/>
              </a:xfrm>
              <a:custGeom>
                <a:avLst/>
                <a:gdLst>
                  <a:gd name="T0" fmla="*/ 87 w 87"/>
                  <a:gd name="T1" fmla="*/ 5 h 11"/>
                  <a:gd name="T2" fmla="*/ 81 w 87"/>
                  <a:gd name="T3" fmla="*/ 11 h 11"/>
                  <a:gd name="T4" fmla="*/ 5 w 87"/>
                  <a:gd name="T5" fmla="*/ 11 h 11"/>
                  <a:gd name="T6" fmla="*/ 0 w 87"/>
                  <a:gd name="T7" fmla="*/ 5 h 11"/>
                  <a:gd name="T8" fmla="*/ 0 w 87"/>
                  <a:gd name="T9" fmla="*/ 5 h 11"/>
                  <a:gd name="T10" fmla="*/ 5 w 87"/>
                  <a:gd name="T11" fmla="*/ 0 h 11"/>
                  <a:gd name="T12" fmla="*/ 81 w 87"/>
                  <a:gd name="T13" fmla="*/ 0 h 11"/>
                  <a:gd name="T14" fmla="*/ 87 w 87"/>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1">
                    <a:moveTo>
                      <a:pt x="87" y="5"/>
                    </a:moveTo>
                    <a:cubicBezTo>
                      <a:pt x="87" y="8"/>
                      <a:pt x="84" y="11"/>
                      <a:pt x="81" y="11"/>
                    </a:cubicBezTo>
                    <a:cubicBezTo>
                      <a:pt x="5" y="11"/>
                      <a:pt x="5" y="11"/>
                      <a:pt x="5" y="11"/>
                    </a:cubicBezTo>
                    <a:cubicBezTo>
                      <a:pt x="2" y="11"/>
                      <a:pt x="0" y="8"/>
                      <a:pt x="0" y="5"/>
                    </a:cubicBezTo>
                    <a:cubicBezTo>
                      <a:pt x="0" y="5"/>
                      <a:pt x="0" y="5"/>
                      <a:pt x="0" y="5"/>
                    </a:cubicBezTo>
                    <a:cubicBezTo>
                      <a:pt x="0" y="2"/>
                      <a:pt x="2" y="0"/>
                      <a:pt x="5" y="0"/>
                    </a:cubicBezTo>
                    <a:cubicBezTo>
                      <a:pt x="81" y="0"/>
                      <a:pt x="81" y="0"/>
                      <a:pt x="81" y="0"/>
                    </a:cubicBezTo>
                    <a:cubicBezTo>
                      <a:pt x="84" y="0"/>
                      <a:pt x="87" y="2"/>
                      <a:pt x="8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24">
                  <a:defRPr/>
                </a:pPr>
                <a:endParaRPr lang="en-US" sz="1100" kern="0">
                  <a:solidFill>
                    <a:srgbClr val="FFFFFF"/>
                  </a:solidFill>
                  <a:latin typeface="CiscoSansTT Light"/>
                </a:endParaRPr>
              </a:p>
            </p:txBody>
          </p:sp>
        </p:grpSp>
        <p:sp>
          <p:nvSpPr>
            <p:cNvPr id="44" name="Freeform 30"/>
            <p:cNvSpPr>
              <a:spLocks noEditPoints="1"/>
            </p:cNvSpPr>
            <p:nvPr/>
          </p:nvSpPr>
          <p:spPr bwMode="auto">
            <a:xfrm>
              <a:off x="6198303" y="2302812"/>
              <a:ext cx="224423" cy="297362"/>
            </a:xfrm>
            <a:custGeom>
              <a:avLst/>
              <a:gdLst>
                <a:gd name="T0" fmla="*/ 165 w 178"/>
                <a:gd name="T1" fmla="*/ 83 h 235"/>
                <a:gd name="T2" fmla="*/ 154 w 178"/>
                <a:gd name="T3" fmla="*/ 83 h 235"/>
                <a:gd name="T4" fmla="*/ 154 w 178"/>
                <a:gd name="T5" fmla="*/ 77 h 235"/>
                <a:gd name="T6" fmla="*/ 151 w 178"/>
                <a:gd name="T7" fmla="*/ 77 h 235"/>
                <a:gd name="T8" fmla="*/ 151 w 178"/>
                <a:gd name="T9" fmla="*/ 61 h 235"/>
                <a:gd name="T10" fmla="*/ 89 w 178"/>
                <a:gd name="T11" fmla="*/ 0 h 235"/>
                <a:gd name="T12" fmla="*/ 27 w 178"/>
                <a:gd name="T13" fmla="*/ 61 h 235"/>
                <a:gd name="T14" fmla="*/ 27 w 178"/>
                <a:gd name="T15" fmla="*/ 77 h 235"/>
                <a:gd name="T16" fmla="*/ 24 w 178"/>
                <a:gd name="T17" fmla="*/ 77 h 235"/>
                <a:gd name="T18" fmla="*/ 24 w 178"/>
                <a:gd name="T19" fmla="*/ 83 h 235"/>
                <a:gd name="T20" fmla="*/ 13 w 178"/>
                <a:gd name="T21" fmla="*/ 83 h 235"/>
                <a:gd name="T22" fmla="*/ 0 w 178"/>
                <a:gd name="T23" fmla="*/ 96 h 235"/>
                <a:gd name="T24" fmla="*/ 0 w 178"/>
                <a:gd name="T25" fmla="*/ 222 h 235"/>
                <a:gd name="T26" fmla="*/ 13 w 178"/>
                <a:gd name="T27" fmla="*/ 235 h 235"/>
                <a:gd name="T28" fmla="*/ 165 w 178"/>
                <a:gd name="T29" fmla="*/ 235 h 235"/>
                <a:gd name="T30" fmla="*/ 178 w 178"/>
                <a:gd name="T31" fmla="*/ 222 h 235"/>
                <a:gd name="T32" fmla="*/ 178 w 178"/>
                <a:gd name="T33" fmla="*/ 96 h 235"/>
                <a:gd name="T34" fmla="*/ 165 w 178"/>
                <a:gd name="T35" fmla="*/ 83 h 235"/>
                <a:gd name="T36" fmla="*/ 47 w 178"/>
                <a:gd name="T37" fmla="*/ 61 h 235"/>
                <a:gd name="T38" fmla="*/ 89 w 178"/>
                <a:gd name="T39" fmla="*/ 19 h 235"/>
                <a:gd name="T40" fmla="*/ 131 w 178"/>
                <a:gd name="T41" fmla="*/ 61 h 235"/>
                <a:gd name="T42" fmla="*/ 131 w 178"/>
                <a:gd name="T43" fmla="*/ 77 h 235"/>
                <a:gd name="T44" fmla="*/ 128 w 178"/>
                <a:gd name="T45" fmla="*/ 77 h 235"/>
                <a:gd name="T46" fmla="*/ 128 w 178"/>
                <a:gd name="T47" fmla="*/ 83 h 235"/>
                <a:gd name="T48" fmla="*/ 50 w 178"/>
                <a:gd name="T49" fmla="*/ 83 h 235"/>
                <a:gd name="T50" fmla="*/ 50 w 178"/>
                <a:gd name="T51" fmla="*/ 77 h 235"/>
                <a:gd name="T52" fmla="*/ 47 w 178"/>
                <a:gd name="T53" fmla="*/ 77 h 235"/>
                <a:gd name="T54" fmla="*/ 47 w 178"/>
                <a:gd name="T5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235">
                  <a:moveTo>
                    <a:pt x="165" y="83"/>
                  </a:moveTo>
                  <a:cubicBezTo>
                    <a:pt x="154" y="83"/>
                    <a:pt x="154" y="83"/>
                    <a:pt x="154" y="83"/>
                  </a:cubicBezTo>
                  <a:cubicBezTo>
                    <a:pt x="154" y="77"/>
                    <a:pt x="154" y="77"/>
                    <a:pt x="154" y="77"/>
                  </a:cubicBezTo>
                  <a:cubicBezTo>
                    <a:pt x="151" y="77"/>
                    <a:pt x="151" y="77"/>
                    <a:pt x="151" y="77"/>
                  </a:cubicBezTo>
                  <a:cubicBezTo>
                    <a:pt x="151" y="61"/>
                    <a:pt x="151" y="61"/>
                    <a:pt x="151" y="61"/>
                  </a:cubicBezTo>
                  <a:cubicBezTo>
                    <a:pt x="151" y="27"/>
                    <a:pt x="123" y="0"/>
                    <a:pt x="89" y="0"/>
                  </a:cubicBezTo>
                  <a:cubicBezTo>
                    <a:pt x="55" y="0"/>
                    <a:pt x="27" y="27"/>
                    <a:pt x="27" y="61"/>
                  </a:cubicBezTo>
                  <a:cubicBezTo>
                    <a:pt x="27" y="77"/>
                    <a:pt x="27" y="77"/>
                    <a:pt x="27" y="77"/>
                  </a:cubicBezTo>
                  <a:cubicBezTo>
                    <a:pt x="24" y="77"/>
                    <a:pt x="24" y="77"/>
                    <a:pt x="24" y="77"/>
                  </a:cubicBezTo>
                  <a:cubicBezTo>
                    <a:pt x="24" y="83"/>
                    <a:pt x="24" y="83"/>
                    <a:pt x="24" y="83"/>
                  </a:cubicBezTo>
                  <a:cubicBezTo>
                    <a:pt x="13" y="83"/>
                    <a:pt x="13" y="83"/>
                    <a:pt x="13" y="83"/>
                  </a:cubicBezTo>
                  <a:cubicBezTo>
                    <a:pt x="6" y="83"/>
                    <a:pt x="0" y="88"/>
                    <a:pt x="0" y="96"/>
                  </a:cubicBezTo>
                  <a:cubicBezTo>
                    <a:pt x="0" y="222"/>
                    <a:pt x="0" y="222"/>
                    <a:pt x="0" y="222"/>
                  </a:cubicBezTo>
                  <a:cubicBezTo>
                    <a:pt x="0" y="229"/>
                    <a:pt x="6" y="235"/>
                    <a:pt x="13" y="235"/>
                  </a:cubicBezTo>
                  <a:cubicBezTo>
                    <a:pt x="165" y="235"/>
                    <a:pt x="165" y="235"/>
                    <a:pt x="165" y="235"/>
                  </a:cubicBezTo>
                  <a:cubicBezTo>
                    <a:pt x="172" y="235"/>
                    <a:pt x="178" y="229"/>
                    <a:pt x="178" y="222"/>
                  </a:cubicBezTo>
                  <a:cubicBezTo>
                    <a:pt x="178" y="96"/>
                    <a:pt x="178" y="96"/>
                    <a:pt x="178" y="96"/>
                  </a:cubicBezTo>
                  <a:cubicBezTo>
                    <a:pt x="178" y="88"/>
                    <a:pt x="172" y="83"/>
                    <a:pt x="165" y="83"/>
                  </a:cubicBezTo>
                  <a:close/>
                  <a:moveTo>
                    <a:pt x="47" y="61"/>
                  </a:moveTo>
                  <a:cubicBezTo>
                    <a:pt x="47" y="38"/>
                    <a:pt x="66" y="19"/>
                    <a:pt x="89" y="19"/>
                  </a:cubicBezTo>
                  <a:cubicBezTo>
                    <a:pt x="112" y="19"/>
                    <a:pt x="131" y="38"/>
                    <a:pt x="131" y="61"/>
                  </a:cubicBezTo>
                  <a:cubicBezTo>
                    <a:pt x="131" y="77"/>
                    <a:pt x="131" y="77"/>
                    <a:pt x="131" y="77"/>
                  </a:cubicBezTo>
                  <a:cubicBezTo>
                    <a:pt x="128" y="77"/>
                    <a:pt x="128" y="77"/>
                    <a:pt x="128" y="77"/>
                  </a:cubicBezTo>
                  <a:cubicBezTo>
                    <a:pt x="128" y="83"/>
                    <a:pt x="128" y="83"/>
                    <a:pt x="128" y="83"/>
                  </a:cubicBezTo>
                  <a:cubicBezTo>
                    <a:pt x="50" y="83"/>
                    <a:pt x="50" y="83"/>
                    <a:pt x="50" y="83"/>
                  </a:cubicBezTo>
                  <a:cubicBezTo>
                    <a:pt x="50" y="77"/>
                    <a:pt x="50" y="77"/>
                    <a:pt x="50" y="77"/>
                  </a:cubicBezTo>
                  <a:cubicBezTo>
                    <a:pt x="47" y="77"/>
                    <a:pt x="47" y="77"/>
                    <a:pt x="47" y="77"/>
                  </a:cubicBezTo>
                  <a:lnTo>
                    <a:pt x="47" y="61"/>
                  </a:lnTo>
                  <a:close/>
                </a:path>
              </a:pathLst>
            </a:custGeom>
            <a:solidFill>
              <a:srgbClr val="FFFFFF"/>
            </a:solidFill>
            <a:ln w="34925" cap="rnd">
              <a:noFill/>
              <a:round/>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defTabSz="685624">
                <a:defRPr/>
              </a:pPr>
              <a:endParaRPr lang="en-US" sz="1100" kern="0">
                <a:solidFill>
                  <a:srgbClr val="FFFFFF"/>
                </a:solidFill>
                <a:latin typeface="CiscoSansTT Light"/>
              </a:endParaRPr>
            </a:p>
          </p:txBody>
        </p:sp>
      </p:grpSp>
      <p:sp>
        <p:nvSpPr>
          <p:cNvPr id="49" name="Rounded Rectangle 48"/>
          <p:cNvSpPr/>
          <p:nvPr/>
        </p:nvSpPr>
        <p:spPr>
          <a:xfrm>
            <a:off x="264413" y="3989457"/>
            <a:ext cx="590770" cy="249138"/>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Branch</a:t>
            </a:r>
          </a:p>
        </p:txBody>
      </p:sp>
      <p:sp>
        <p:nvSpPr>
          <p:cNvPr id="50" name="Rounded Rectangle 49"/>
          <p:cNvSpPr/>
          <p:nvPr/>
        </p:nvSpPr>
        <p:spPr>
          <a:xfrm>
            <a:off x="201154" y="3034941"/>
            <a:ext cx="724374" cy="249138"/>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Large Site</a:t>
            </a:r>
          </a:p>
        </p:txBody>
      </p:sp>
      <p:sp>
        <p:nvSpPr>
          <p:cNvPr id="51" name="Rounded Rectangle 50"/>
          <p:cNvSpPr/>
          <p:nvPr/>
        </p:nvSpPr>
        <p:spPr>
          <a:xfrm>
            <a:off x="184551" y="1958580"/>
            <a:ext cx="724374" cy="249138"/>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Campus</a:t>
            </a:r>
          </a:p>
        </p:txBody>
      </p:sp>
      <p:grpSp>
        <p:nvGrpSpPr>
          <p:cNvPr id="52" name="Group 51"/>
          <p:cNvGrpSpPr/>
          <p:nvPr/>
        </p:nvGrpSpPr>
        <p:grpSpPr>
          <a:xfrm>
            <a:off x="1704020" y="1698980"/>
            <a:ext cx="5433553" cy="293361"/>
            <a:chOff x="1704013" y="2028538"/>
            <a:chExt cx="5433553" cy="293361"/>
          </a:xfrm>
        </p:grpSpPr>
        <p:cxnSp>
          <p:nvCxnSpPr>
            <p:cNvPr id="53" name="Straight Arrow Connector 52"/>
            <p:cNvCxnSpPr/>
            <p:nvPr/>
          </p:nvCxnSpPr>
          <p:spPr>
            <a:xfrm flipH="1" flipV="1">
              <a:off x="1704013" y="2194453"/>
              <a:ext cx="5433553" cy="24116"/>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sp>
          <p:nvSpPr>
            <p:cNvPr id="54" name="TextBox 53"/>
            <p:cNvSpPr txBox="1"/>
            <p:nvPr/>
          </p:nvSpPr>
          <p:spPr>
            <a:xfrm>
              <a:off x="4774452" y="2081589"/>
              <a:ext cx="1896920" cy="230832"/>
            </a:xfrm>
            <a:prstGeom prst="rect">
              <a:avLst/>
            </a:prstGeom>
            <a:solidFill>
              <a:srgbClr val="FFFFFF"/>
            </a:solidFill>
            <a:ln>
              <a:solidFill>
                <a:srgbClr val="000000"/>
              </a:solidFill>
            </a:ln>
          </p:spPr>
          <p:txBody>
            <a:bodyPr wrap="square" rtlCol="0">
              <a:spAutoFit/>
            </a:bodyPr>
            <a:lstStyle/>
            <a:p>
              <a:pPr defTabSz="456820">
                <a:defRPr/>
              </a:pPr>
              <a:r>
                <a:rPr lang="en-US" sz="900" kern="0" dirty="0">
                  <a:solidFill>
                    <a:srgbClr val="000000"/>
                  </a:solidFill>
                  <a:latin typeface="CiscoSansTT Light"/>
                </a:rPr>
                <a:t>Secure Boot Strap</a:t>
              </a:r>
            </a:p>
          </p:txBody>
        </p:sp>
        <p:grpSp>
          <p:nvGrpSpPr>
            <p:cNvPr id="55" name="Group 54"/>
            <p:cNvGrpSpPr/>
            <p:nvPr/>
          </p:nvGrpSpPr>
          <p:grpSpPr>
            <a:xfrm>
              <a:off x="3548812" y="2028538"/>
              <a:ext cx="335583" cy="293361"/>
              <a:chOff x="206629" y="4628681"/>
              <a:chExt cx="452224" cy="339168"/>
            </a:xfrm>
          </p:grpSpPr>
          <p:sp>
            <p:nvSpPr>
              <p:cNvPr id="56" name="Oval 55"/>
              <p:cNvSpPr/>
              <p:nvPr/>
            </p:nvSpPr>
            <p:spPr bwMode="auto">
              <a:xfrm>
                <a:off x="206629" y="4628681"/>
                <a:ext cx="452224" cy="339168"/>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456820" eaLnBrk="0" hangingPunct="0">
                  <a:lnSpc>
                    <a:spcPct val="90000"/>
                  </a:lnSpc>
                  <a:defRPr/>
                </a:pPr>
                <a:endParaRPr lang="en-US" kern="0" dirty="0">
                  <a:solidFill>
                    <a:srgbClr val="000000"/>
                  </a:solidFill>
                  <a:latin typeface="CiscoSansTT Light"/>
                </a:endParaRPr>
              </a:p>
            </p:txBody>
          </p:sp>
          <p:sp>
            <p:nvSpPr>
              <p:cNvPr id="57" name="Freeform 93"/>
              <p:cNvSpPr>
                <a:spLocks noEditPoints="1"/>
              </p:cNvSpPr>
              <p:nvPr/>
            </p:nvSpPr>
            <p:spPr bwMode="auto">
              <a:xfrm>
                <a:off x="339507" y="4701753"/>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rgbClr val="FFFFFF"/>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1218634">
                  <a:defRPr/>
                </a:pPr>
                <a:endParaRPr lang="en-US" sz="1200" kern="0" dirty="0">
                  <a:solidFill>
                    <a:srgbClr val="0096D6"/>
                  </a:solidFill>
                </a:endParaRPr>
              </a:p>
            </p:txBody>
          </p:sp>
        </p:grpSp>
      </p:grpSp>
      <p:grpSp>
        <p:nvGrpSpPr>
          <p:cNvPr id="58" name="Group 57"/>
          <p:cNvGrpSpPr/>
          <p:nvPr/>
        </p:nvGrpSpPr>
        <p:grpSpPr>
          <a:xfrm>
            <a:off x="1679270" y="2144011"/>
            <a:ext cx="5433553" cy="369332"/>
            <a:chOff x="1679263" y="2545908"/>
            <a:chExt cx="5433553" cy="369332"/>
          </a:xfrm>
        </p:grpSpPr>
        <p:cxnSp>
          <p:nvCxnSpPr>
            <p:cNvPr id="59" name="Straight Arrow Connector 58"/>
            <p:cNvCxnSpPr/>
            <p:nvPr/>
          </p:nvCxnSpPr>
          <p:spPr>
            <a:xfrm flipH="1" flipV="1">
              <a:off x="1679263" y="2724325"/>
              <a:ext cx="5433553" cy="24116"/>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sp>
          <p:nvSpPr>
            <p:cNvPr id="60" name="TextBox 59"/>
            <p:cNvSpPr txBox="1"/>
            <p:nvPr/>
          </p:nvSpPr>
          <p:spPr>
            <a:xfrm>
              <a:off x="4807232" y="2545908"/>
              <a:ext cx="1872807" cy="369332"/>
            </a:xfrm>
            <a:prstGeom prst="rect">
              <a:avLst/>
            </a:prstGeom>
            <a:solidFill>
              <a:srgbClr val="FFFFFF"/>
            </a:solidFill>
            <a:ln>
              <a:solidFill>
                <a:srgbClr val="000000"/>
              </a:solidFill>
            </a:ln>
          </p:spPr>
          <p:txBody>
            <a:bodyPr wrap="square" rtlCol="0">
              <a:spAutoFit/>
            </a:bodyPr>
            <a:lstStyle/>
            <a:p>
              <a:pPr defTabSz="456820">
                <a:defRPr/>
              </a:pPr>
              <a:r>
                <a:rPr lang="en-US" sz="900" kern="0" dirty="0">
                  <a:solidFill>
                    <a:srgbClr val="000000"/>
                  </a:solidFill>
                  <a:latin typeface="CiscoSansTT Light"/>
                </a:rPr>
                <a:t>Automatic Configuration and Trust Establishment</a:t>
              </a:r>
            </a:p>
          </p:txBody>
        </p:sp>
        <p:grpSp>
          <p:nvGrpSpPr>
            <p:cNvPr id="61" name="Group 60"/>
            <p:cNvGrpSpPr/>
            <p:nvPr/>
          </p:nvGrpSpPr>
          <p:grpSpPr>
            <a:xfrm>
              <a:off x="3561011" y="2601488"/>
              <a:ext cx="335583" cy="293361"/>
              <a:chOff x="206629" y="4628681"/>
              <a:chExt cx="452224" cy="339168"/>
            </a:xfrm>
          </p:grpSpPr>
          <p:sp>
            <p:nvSpPr>
              <p:cNvPr id="62" name="Oval 61"/>
              <p:cNvSpPr/>
              <p:nvPr/>
            </p:nvSpPr>
            <p:spPr bwMode="auto">
              <a:xfrm>
                <a:off x="206629" y="4628681"/>
                <a:ext cx="452224" cy="339168"/>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456820" eaLnBrk="0" hangingPunct="0">
                  <a:lnSpc>
                    <a:spcPct val="90000"/>
                  </a:lnSpc>
                  <a:defRPr/>
                </a:pPr>
                <a:endParaRPr lang="en-US" kern="0" dirty="0">
                  <a:solidFill>
                    <a:srgbClr val="000000"/>
                  </a:solidFill>
                  <a:latin typeface="CiscoSansTT Light"/>
                </a:endParaRPr>
              </a:p>
            </p:txBody>
          </p:sp>
          <p:sp>
            <p:nvSpPr>
              <p:cNvPr id="63" name="Freeform 93"/>
              <p:cNvSpPr>
                <a:spLocks noEditPoints="1"/>
              </p:cNvSpPr>
              <p:nvPr/>
            </p:nvSpPr>
            <p:spPr bwMode="auto">
              <a:xfrm>
                <a:off x="339507" y="4701753"/>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rgbClr val="FFFFFF"/>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1218634">
                  <a:defRPr/>
                </a:pPr>
                <a:endParaRPr lang="en-US" sz="1200" kern="0" dirty="0">
                  <a:solidFill>
                    <a:srgbClr val="0096D6"/>
                  </a:solidFill>
                </a:endParaRPr>
              </a:p>
            </p:txBody>
          </p:sp>
        </p:grpSp>
      </p:grpSp>
      <p:grpSp>
        <p:nvGrpSpPr>
          <p:cNvPr id="64" name="Group 63"/>
          <p:cNvGrpSpPr/>
          <p:nvPr/>
        </p:nvGrpSpPr>
        <p:grpSpPr>
          <a:xfrm>
            <a:off x="1679588" y="2692577"/>
            <a:ext cx="5433553" cy="293361"/>
            <a:chOff x="1679581" y="3190931"/>
            <a:chExt cx="5433553" cy="293361"/>
          </a:xfrm>
        </p:grpSpPr>
        <p:cxnSp>
          <p:nvCxnSpPr>
            <p:cNvPr id="65" name="Straight Arrow Connector 64"/>
            <p:cNvCxnSpPr/>
            <p:nvPr/>
          </p:nvCxnSpPr>
          <p:spPr>
            <a:xfrm flipH="1" flipV="1">
              <a:off x="1679581" y="3327524"/>
              <a:ext cx="5433553" cy="24116"/>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sp>
          <p:nvSpPr>
            <p:cNvPr id="66" name="TextBox 65"/>
            <p:cNvSpPr txBox="1"/>
            <p:nvPr/>
          </p:nvSpPr>
          <p:spPr>
            <a:xfrm>
              <a:off x="4782490" y="3206623"/>
              <a:ext cx="1880845" cy="230832"/>
            </a:xfrm>
            <a:prstGeom prst="rect">
              <a:avLst/>
            </a:prstGeom>
            <a:solidFill>
              <a:srgbClr val="FFFFFF"/>
            </a:solidFill>
            <a:ln>
              <a:solidFill>
                <a:srgbClr val="000000"/>
              </a:solidFill>
            </a:ln>
          </p:spPr>
          <p:txBody>
            <a:bodyPr wrap="square" rtlCol="0">
              <a:spAutoFit/>
            </a:bodyPr>
            <a:lstStyle/>
            <a:p>
              <a:pPr defTabSz="456820">
                <a:defRPr/>
              </a:pPr>
              <a:r>
                <a:rPr lang="en-US" sz="900" kern="0" dirty="0">
                  <a:solidFill>
                    <a:srgbClr val="000000"/>
                  </a:solidFill>
                  <a:latin typeface="CiscoSansTT Light"/>
                </a:rPr>
                <a:t>Dynamic VPN Establishment</a:t>
              </a:r>
            </a:p>
          </p:txBody>
        </p:sp>
        <p:grpSp>
          <p:nvGrpSpPr>
            <p:cNvPr id="67" name="Group 66"/>
            <p:cNvGrpSpPr/>
            <p:nvPr/>
          </p:nvGrpSpPr>
          <p:grpSpPr>
            <a:xfrm>
              <a:off x="3564963" y="3190931"/>
              <a:ext cx="335583" cy="293361"/>
              <a:chOff x="206629" y="4628681"/>
              <a:chExt cx="452224" cy="339168"/>
            </a:xfrm>
          </p:grpSpPr>
          <p:sp>
            <p:nvSpPr>
              <p:cNvPr id="68" name="Oval 67"/>
              <p:cNvSpPr/>
              <p:nvPr/>
            </p:nvSpPr>
            <p:spPr bwMode="auto">
              <a:xfrm>
                <a:off x="206629" y="4628681"/>
                <a:ext cx="452224" cy="339168"/>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456820" eaLnBrk="0" hangingPunct="0">
                  <a:lnSpc>
                    <a:spcPct val="90000"/>
                  </a:lnSpc>
                  <a:defRPr/>
                </a:pPr>
                <a:endParaRPr lang="en-US" kern="0" dirty="0">
                  <a:solidFill>
                    <a:srgbClr val="000000"/>
                  </a:solidFill>
                  <a:latin typeface="CiscoSansTT Light"/>
                </a:endParaRPr>
              </a:p>
            </p:txBody>
          </p:sp>
          <p:sp>
            <p:nvSpPr>
              <p:cNvPr id="69" name="Freeform 93"/>
              <p:cNvSpPr>
                <a:spLocks noEditPoints="1"/>
              </p:cNvSpPr>
              <p:nvPr/>
            </p:nvSpPr>
            <p:spPr bwMode="auto">
              <a:xfrm>
                <a:off x="339507" y="4701753"/>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rgbClr val="FFFFFF"/>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1218634">
                  <a:defRPr/>
                </a:pPr>
                <a:endParaRPr lang="en-US" sz="1200" kern="0" dirty="0">
                  <a:solidFill>
                    <a:srgbClr val="0096D6"/>
                  </a:solidFill>
                </a:endParaRPr>
              </a:p>
            </p:txBody>
          </p:sp>
        </p:grpSp>
      </p:grpSp>
      <p:pic>
        <p:nvPicPr>
          <p:cNvPr id="70" name="Picture 69"/>
          <p:cNvPicPr>
            <a:picLocks noChangeAspect="1"/>
          </p:cNvPicPr>
          <p:nvPr/>
        </p:nvPicPr>
        <p:blipFill>
          <a:blip r:embed="rId12"/>
          <a:stretch>
            <a:fillRect/>
          </a:stretch>
        </p:blipFill>
        <p:spPr>
          <a:xfrm>
            <a:off x="1397738" y="1316933"/>
            <a:ext cx="309017" cy="150873"/>
          </a:xfrm>
          <a:prstGeom prst="rect">
            <a:avLst/>
          </a:prstGeom>
        </p:spPr>
      </p:pic>
      <p:pic>
        <p:nvPicPr>
          <p:cNvPr id="71" name="Picture 70"/>
          <p:cNvPicPr>
            <a:picLocks noChangeAspect="1"/>
          </p:cNvPicPr>
          <p:nvPr/>
        </p:nvPicPr>
        <p:blipFill>
          <a:blip r:embed="rId12"/>
          <a:stretch>
            <a:fillRect/>
          </a:stretch>
        </p:blipFill>
        <p:spPr>
          <a:xfrm>
            <a:off x="1397395" y="2388620"/>
            <a:ext cx="309017" cy="150873"/>
          </a:xfrm>
          <a:prstGeom prst="rect">
            <a:avLst/>
          </a:prstGeom>
        </p:spPr>
      </p:pic>
      <p:pic>
        <p:nvPicPr>
          <p:cNvPr id="72" name="Picture 71"/>
          <p:cNvPicPr>
            <a:picLocks noChangeAspect="1"/>
          </p:cNvPicPr>
          <p:nvPr/>
        </p:nvPicPr>
        <p:blipFill>
          <a:blip r:embed="rId12"/>
          <a:stretch>
            <a:fillRect/>
          </a:stretch>
        </p:blipFill>
        <p:spPr>
          <a:xfrm>
            <a:off x="1389147" y="2751446"/>
            <a:ext cx="309017" cy="150873"/>
          </a:xfrm>
          <a:prstGeom prst="rect">
            <a:avLst/>
          </a:prstGeom>
        </p:spPr>
      </p:pic>
      <p:pic>
        <p:nvPicPr>
          <p:cNvPr id="73" name="Picture 72"/>
          <p:cNvPicPr>
            <a:picLocks noChangeAspect="1"/>
          </p:cNvPicPr>
          <p:nvPr/>
        </p:nvPicPr>
        <p:blipFill>
          <a:blip r:embed="rId12"/>
          <a:stretch>
            <a:fillRect/>
          </a:stretch>
        </p:blipFill>
        <p:spPr>
          <a:xfrm>
            <a:off x="1389147" y="3452366"/>
            <a:ext cx="309017" cy="150873"/>
          </a:xfrm>
          <a:prstGeom prst="rect">
            <a:avLst/>
          </a:prstGeom>
        </p:spPr>
      </p:pic>
      <p:sp>
        <p:nvSpPr>
          <p:cNvPr id="74" name="Rounded Rectangle 73"/>
          <p:cNvSpPr/>
          <p:nvPr/>
        </p:nvSpPr>
        <p:spPr>
          <a:xfrm>
            <a:off x="7939257" y="2949479"/>
            <a:ext cx="918396" cy="544241"/>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Key and Certificate Controller</a:t>
            </a:r>
          </a:p>
        </p:txBody>
      </p:sp>
      <p:sp>
        <p:nvSpPr>
          <p:cNvPr id="75" name="Rounded Rectangle 74"/>
          <p:cNvSpPr/>
          <p:nvPr/>
        </p:nvSpPr>
        <p:spPr>
          <a:xfrm>
            <a:off x="7177760" y="1824697"/>
            <a:ext cx="1808503" cy="352277"/>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IWAN App, Prime, 3</a:t>
            </a:r>
            <a:r>
              <a:rPr lang="en-US" sz="900" kern="0" baseline="30000" dirty="0">
                <a:solidFill>
                  <a:srgbClr val="000000"/>
                </a:solidFill>
                <a:latin typeface="CiscoSansTT Light"/>
              </a:rPr>
              <a:t>rd</a:t>
            </a:r>
            <a:r>
              <a:rPr lang="en-US" sz="900" kern="0" dirty="0">
                <a:solidFill>
                  <a:srgbClr val="000000"/>
                </a:solidFill>
                <a:latin typeface="CiscoSansTT Light"/>
              </a:rPr>
              <a:t> Party</a:t>
            </a:r>
          </a:p>
        </p:txBody>
      </p:sp>
      <p:sp>
        <p:nvSpPr>
          <p:cNvPr id="76" name="TextBox 75"/>
          <p:cNvSpPr txBox="1"/>
          <p:nvPr/>
        </p:nvSpPr>
        <p:spPr>
          <a:xfrm>
            <a:off x="7463648" y="1030762"/>
            <a:ext cx="610288" cy="750230"/>
          </a:xfrm>
          <a:prstGeom prst="flowChartOffpageConnector">
            <a:avLst/>
          </a:prstGeom>
          <a:solidFill>
            <a:srgbClr val="FFFFFF"/>
          </a:solidFill>
          <a:ln>
            <a:solidFill>
              <a:srgbClr val="000000"/>
            </a:solidFill>
          </a:ln>
        </p:spPr>
        <p:txBody>
          <a:bodyPr wrap="square" lIns="91420" tIns="45710" rIns="35993" bIns="45710" rtlCol="0">
            <a:noAutofit/>
          </a:bodyPr>
          <a:lstStyle/>
          <a:p>
            <a:pPr defTabSz="456820"/>
            <a:r>
              <a:rPr lang="en-US" sz="900" dirty="0">
                <a:solidFill>
                  <a:srgbClr val="000000"/>
                </a:solidFill>
                <a:latin typeface="CiscoSansTT Light"/>
              </a:rPr>
              <a:t>Deploy, Search, Retrieve, Revoke</a:t>
            </a:r>
          </a:p>
        </p:txBody>
      </p:sp>
      <p:pic>
        <p:nvPicPr>
          <p:cNvPr id="77" name="Picture 76"/>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7557965" y="523317"/>
            <a:ext cx="421518" cy="421517"/>
          </a:xfrm>
          <a:prstGeom prst="rect">
            <a:avLst/>
          </a:prstGeom>
        </p:spPr>
      </p:pic>
      <p:cxnSp>
        <p:nvCxnSpPr>
          <p:cNvPr id="78" name="Straight Arrow Connector 77"/>
          <p:cNvCxnSpPr>
            <a:endCxn id="74" idx="2"/>
          </p:cNvCxnSpPr>
          <p:nvPr/>
        </p:nvCxnSpPr>
        <p:spPr>
          <a:xfrm flipH="1" flipV="1">
            <a:off x="8398455" y="3493715"/>
            <a:ext cx="1044" cy="814809"/>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sp>
        <p:nvSpPr>
          <p:cNvPr id="79" name="Rounded Rectangle 78"/>
          <p:cNvSpPr/>
          <p:nvPr/>
        </p:nvSpPr>
        <p:spPr>
          <a:xfrm>
            <a:off x="7924851" y="2330203"/>
            <a:ext cx="964536" cy="544241"/>
          </a:xfrm>
          <a:prstGeom prst="roundRect">
            <a:avLst/>
          </a:prstGeom>
          <a:solidFill>
            <a:srgbClr val="3CBBB9"/>
          </a:solidFill>
          <a:ln w="12700" cap="flat" cmpd="sng" algn="ctr">
            <a:solidFill>
              <a:srgbClr val="000000"/>
            </a:solidFill>
            <a:prstDash val="solid"/>
          </a:ln>
          <a:effectLst>
            <a:outerShdw blurRad="76200" dist="50800" dir="5400000" algn="ctr" rotWithShape="0">
              <a:srgbClr val="000000">
                <a:alpha val="27000"/>
              </a:srgbClr>
            </a:outerShdw>
          </a:effectLst>
        </p:spPr>
        <p:txBody>
          <a:bodyPr lIns="91420" tIns="45710" rIns="91420" bIns="45710" rtlCol="0" anchor="ctr"/>
          <a:lstStyle/>
          <a:p>
            <a:pPr algn="ctr" defTabSz="456820">
              <a:defRPr/>
            </a:pPr>
            <a:r>
              <a:rPr lang="en-US" sz="900" kern="0" dirty="0">
                <a:solidFill>
                  <a:srgbClr val="000000"/>
                </a:solidFill>
                <a:latin typeface="CiscoSansTT Light"/>
              </a:rPr>
              <a:t>Configuration Orchestration</a:t>
            </a:r>
          </a:p>
        </p:txBody>
      </p:sp>
      <p:grpSp>
        <p:nvGrpSpPr>
          <p:cNvPr id="80" name="Group 79"/>
          <p:cNvGrpSpPr/>
          <p:nvPr/>
        </p:nvGrpSpPr>
        <p:grpSpPr>
          <a:xfrm>
            <a:off x="1694866" y="3206722"/>
            <a:ext cx="5433553" cy="385024"/>
            <a:chOff x="1687300" y="3536262"/>
            <a:chExt cx="5433553" cy="385024"/>
          </a:xfrm>
        </p:grpSpPr>
        <p:cxnSp>
          <p:nvCxnSpPr>
            <p:cNvPr id="81" name="Straight Arrow Connector 80"/>
            <p:cNvCxnSpPr/>
            <p:nvPr/>
          </p:nvCxnSpPr>
          <p:spPr>
            <a:xfrm flipH="1" flipV="1">
              <a:off x="1687300" y="3672855"/>
              <a:ext cx="5433553" cy="24116"/>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sp>
          <p:nvSpPr>
            <p:cNvPr id="82" name="TextBox 81"/>
            <p:cNvSpPr txBox="1"/>
            <p:nvPr/>
          </p:nvSpPr>
          <p:spPr>
            <a:xfrm>
              <a:off x="4790209" y="3551954"/>
              <a:ext cx="1880845" cy="369332"/>
            </a:xfrm>
            <a:prstGeom prst="rect">
              <a:avLst/>
            </a:prstGeom>
            <a:solidFill>
              <a:srgbClr val="FFFFFF"/>
            </a:solidFill>
            <a:ln>
              <a:solidFill>
                <a:srgbClr val="000000"/>
              </a:solidFill>
            </a:ln>
          </p:spPr>
          <p:txBody>
            <a:bodyPr wrap="square" rtlCol="0">
              <a:spAutoFit/>
            </a:bodyPr>
            <a:lstStyle/>
            <a:p>
              <a:pPr defTabSz="456820">
                <a:defRPr/>
              </a:pPr>
              <a:r>
                <a:rPr lang="en-US" sz="900" kern="0" dirty="0">
                  <a:solidFill>
                    <a:srgbClr val="000000"/>
                  </a:solidFill>
                  <a:latin typeface="CiscoSansTT Light"/>
                </a:rPr>
                <a:t>Automatic Session Key Refresh (IKEv2)</a:t>
              </a:r>
            </a:p>
          </p:txBody>
        </p:sp>
        <p:grpSp>
          <p:nvGrpSpPr>
            <p:cNvPr id="83" name="Group 82"/>
            <p:cNvGrpSpPr/>
            <p:nvPr/>
          </p:nvGrpSpPr>
          <p:grpSpPr>
            <a:xfrm>
              <a:off x="3572682" y="3536262"/>
              <a:ext cx="335583" cy="293361"/>
              <a:chOff x="206629" y="4628681"/>
              <a:chExt cx="452224" cy="339168"/>
            </a:xfrm>
          </p:grpSpPr>
          <p:sp>
            <p:nvSpPr>
              <p:cNvPr id="84" name="Oval 83"/>
              <p:cNvSpPr/>
              <p:nvPr/>
            </p:nvSpPr>
            <p:spPr bwMode="auto">
              <a:xfrm>
                <a:off x="206629" y="4628681"/>
                <a:ext cx="452224" cy="339168"/>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456820" eaLnBrk="0" hangingPunct="0">
                  <a:lnSpc>
                    <a:spcPct val="90000"/>
                  </a:lnSpc>
                  <a:defRPr/>
                </a:pPr>
                <a:endParaRPr lang="en-US" kern="0" dirty="0">
                  <a:solidFill>
                    <a:srgbClr val="000000"/>
                  </a:solidFill>
                  <a:latin typeface="CiscoSansTT Light"/>
                </a:endParaRPr>
              </a:p>
            </p:txBody>
          </p:sp>
          <p:sp>
            <p:nvSpPr>
              <p:cNvPr id="85" name="Freeform 93"/>
              <p:cNvSpPr>
                <a:spLocks noEditPoints="1"/>
              </p:cNvSpPr>
              <p:nvPr/>
            </p:nvSpPr>
            <p:spPr bwMode="auto">
              <a:xfrm>
                <a:off x="339507" y="4701753"/>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rgbClr val="FFFFFF"/>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1218634">
                  <a:defRPr/>
                </a:pPr>
                <a:endParaRPr lang="en-US" sz="1200" kern="0" dirty="0">
                  <a:solidFill>
                    <a:srgbClr val="0096D6"/>
                  </a:solidFill>
                </a:endParaRPr>
              </a:p>
            </p:txBody>
          </p:sp>
        </p:grpSp>
      </p:grpSp>
      <p:grpSp>
        <p:nvGrpSpPr>
          <p:cNvPr id="86" name="Group 85"/>
          <p:cNvGrpSpPr/>
          <p:nvPr/>
        </p:nvGrpSpPr>
        <p:grpSpPr>
          <a:xfrm>
            <a:off x="1695026" y="3721738"/>
            <a:ext cx="5433553" cy="300476"/>
            <a:chOff x="1695019" y="3689586"/>
            <a:chExt cx="5433553" cy="300476"/>
          </a:xfrm>
        </p:grpSpPr>
        <p:cxnSp>
          <p:nvCxnSpPr>
            <p:cNvPr id="87" name="Straight Arrow Connector 86"/>
            <p:cNvCxnSpPr/>
            <p:nvPr/>
          </p:nvCxnSpPr>
          <p:spPr>
            <a:xfrm flipH="1" flipV="1">
              <a:off x="1695019" y="3833306"/>
              <a:ext cx="5433553" cy="24116"/>
            </a:xfrm>
            <a:prstGeom prst="straightConnector1">
              <a:avLst/>
            </a:prstGeom>
            <a:noFill/>
            <a:ln w="12700" cap="flat" cmpd="sng" algn="ctr">
              <a:solidFill>
                <a:srgbClr val="272A48"/>
              </a:solidFill>
              <a:prstDash val="solid"/>
              <a:headEnd type="arrow"/>
              <a:tailEnd type="arrow"/>
            </a:ln>
            <a:effectLst>
              <a:outerShdw blurRad="40000" dist="20000" dir="5400000" rotWithShape="0">
                <a:srgbClr val="000000">
                  <a:alpha val="38000"/>
                </a:srgbClr>
              </a:outerShdw>
            </a:effectLst>
          </p:spPr>
        </p:cxnSp>
        <p:grpSp>
          <p:nvGrpSpPr>
            <p:cNvPr id="88" name="Group 87"/>
            <p:cNvGrpSpPr/>
            <p:nvPr/>
          </p:nvGrpSpPr>
          <p:grpSpPr>
            <a:xfrm>
              <a:off x="3564325" y="3696701"/>
              <a:ext cx="335583" cy="293361"/>
              <a:chOff x="206629" y="4628681"/>
              <a:chExt cx="452224" cy="339168"/>
            </a:xfrm>
          </p:grpSpPr>
          <p:sp>
            <p:nvSpPr>
              <p:cNvPr id="93" name="Oval 92"/>
              <p:cNvSpPr/>
              <p:nvPr/>
            </p:nvSpPr>
            <p:spPr bwMode="auto">
              <a:xfrm>
                <a:off x="206629" y="4628681"/>
                <a:ext cx="452224" cy="339168"/>
              </a:xfrm>
              <a:prstGeom prst="ellipse">
                <a:avLst/>
              </a:prstGeom>
              <a:gradFill rotWithShape="0">
                <a:gsLst>
                  <a:gs pos="0">
                    <a:srgbClr val="5C6A76"/>
                  </a:gs>
                  <a:gs pos="100000">
                    <a:srgbClr val="121517"/>
                  </a:gs>
                </a:gsLst>
                <a:lin ang="5400000" scaled="1"/>
              </a:gradFill>
              <a:ln w="508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456820" eaLnBrk="0" hangingPunct="0">
                  <a:lnSpc>
                    <a:spcPct val="90000"/>
                  </a:lnSpc>
                  <a:defRPr/>
                </a:pPr>
                <a:endParaRPr lang="en-US" kern="0" dirty="0">
                  <a:solidFill>
                    <a:srgbClr val="000000"/>
                  </a:solidFill>
                  <a:latin typeface="CiscoSansTT Light"/>
                </a:endParaRPr>
              </a:p>
            </p:txBody>
          </p:sp>
          <p:sp>
            <p:nvSpPr>
              <p:cNvPr id="94" name="Freeform 93"/>
              <p:cNvSpPr>
                <a:spLocks noEditPoints="1"/>
              </p:cNvSpPr>
              <p:nvPr/>
            </p:nvSpPr>
            <p:spPr bwMode="auto">
              <a:xfrm>
                <a:off x="339507" y="4701753"/>
                <a:ext cx="186468" cy="193024"/>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rgbClr val="FFFFFF"/>
              </a:solidFill>
              <a:ln>
                <a:noFill/>
              </a:ln>
              <a:effectLst>
                <a:innerShdw blurRad="63500" dist="50800" dir="16200000">
                  <a:prstClr val="black">
                    <a:alpha val="18000"/>
                  </a:prstClr>
                </a:innerShdw>
              </a:effectLst>
            </p:spPr>
            <p:txBody>
              <a:bodyPr vert="horz" wrap="square" lIns="91440" tIns="45720" rIns="91440" bIns="45720" numCol="1" anchor="t" anchorCtr="0" compatLnSpc="1">
                <a:prstTxWarp prst="textNoShape">
                  <a:avLst/>
                </a:prstTxWarp>
              </a:bodyPr>
              <a:lstStyle/>
              <a:p>
                <a:pPr defTabSz="1218634">
                  <a:defRPr/>
                </a:pPr>
                <a:endParaRPr lang="en-US" sz="1200" kern="0" dirty="0">
                  <a:solidFill>
                    <a:srgbClr val="0096D6"/>
                  </a:solidFill>
                </a:endParaRPr>
              </a:p>
            </p:txBody>
          </p:sp>
        </p:grpSp>
        <p:sp>
          <p:nvSpPr>
            <p:cNvPr id="89" name="TextBox 88"/>
            <p:cNvSpPr txBox="1"/>
            <p:nvPr/>
          </p:nvSpPr>
          <p:spPr>
            <a:xfrm>
              <a:off x="4797928" y="3712405"/>
              <a:ext cx="1880845" cy="230832"/>
            </a:xfrm>
            <a:prstGeom prst="rect">
              <a:avLst/>
            </a:prstGeom>
            <a:solidFill>
              <a:srgbClr val="FFFFFF"/>
            </a:solidFill>
            <a:ln>
              <a:solidFill>
                <a:srgbClr val="000000"/>
              </a:solidFill>
            </a:ln>
          </p:spPr>
          <p:txBody>
            <a:bodyPr wrap="square" rtlCol="0">
              <a:spAutoFit/>
            </a:bodyPr>
            <a:lstStyle/>
            <a:p>
              <a:pPr defTabSz="456820">
                <a:defRPr/>
              </a:pPr>
              <a:r>
                <a:rPr lang="en-US" sz="900" kern="0" dirty="0">
                  <a:solidFill>
                    <a:srgbClr val="000000"/>
                  </a:solidFill>
                  <a:latin typeface="CiscoSansTT Light"/>
                </a:rPr>
                <a:t>Trust Revocation</a:t>
              </a:r>
            </a:p>
          </p:txBody>
        </p:sp>
        <p:grpSp>
          <p:nvGrpSpPr>
            <p:cNvPr id="90" name="Group 89"/>
            <p:cNvGrpSpPr/>
            <p:nvPr/>
          </p:nvGrpSpPr>
          <p:grpSpPr>
            <a:xfrm>
              <a:off x="3584539" y="3689586"/>
              <a:ext cx="313793" cy="297417"/>
              <a:chOff x="4412433" y="4501114"/>
              <a:chExt cx="209301" cy="209323"/>
            </a:xfrm>
          </p:grpSpPr>
          <p:cxnSp>
            <p:nvCxnSpPr>
              <p:cNvPr id="91" name="Straight Connector 90"/>
              <p:cNvCxnSpPr/>
              <p:nvPr/>
            </p:nvCxnSpPr>
            <p:spPr>
              <a:xfrm>
                <a:off x="4420789" y="4501442"/>
                <a:ext cx="200945" cy="208995"/>
              </a:xfrm>
              <a:prstGeom prst="line">
                <a:avLst/>
              </a:prstGeom>
              <a:noFill/>
              <a:ln w="28575" cap="flat" cmpd="sng" algn="ctr">
                <a:solidFill>
                  <a:srgbClr val="FF0000"/>
                </a:solidFill>
                <a:prstDash val="solid"/>
                <a:headEnd type="none"/>
                <a:tailEnd type="none"/>
              </a:ln>
              <a:effectLst>
                <a:outerShdw blurRad="40000" dist="20000" dir="5400000" rotWithShape="0">
                  <a:srgbClr val="000000">
                    <a:alpha val="38000"/>
                  </a:srgbClr>
                </a:outerShdw>
              </a:effectLst>
            </p:spPr>
          </p:cxnSp>
          <p:cxnSp>
            <p:nvCxnSpPr>
              <p:cNvPr id="92" name="Straight Connector 91"/>
              <p:cNvCxnSpPr/>
              <p:nvPr/>
            </p:nvCxnSpPr>
            <p:spPr>
              <a:xfrm flipH="1">
                <a:off x="4412433" y="4501114"/>
                <a:ext cx="200945" cy="208995"/>
              </a:xfrm>
              <a:prstGeom prst="line">
                <a:avLst/>
              </a:prstGeom>
              <a:noFill/>
              <a:ln w="28575" cap="flat" cmpd="sng" algn="ctr">
                <a:solidFill>
                  <a:srgbClr val="FF0000"/>
                </a:solidFill>
                <a:prstDash val="solid"/>
                <a:headEnd type="none"/>
                <a:tailEnd type="none"/>
              </a:ln>
              <a:effectLst>
                <a:outerShdw blurRad="40000" dist="20000" dir="5400000" rotWithShape="0">
                  <a:srgbClr val="000000">
                    <a:alpha val="38000"/>
                  </a:srgbClr>
                </a:outerShdw>
              </a:effectLst>
            </p:spPr>
          </p:cxnSp>
        </p:grpSp>
      </p:grpSp>
      <p:pic>
        <p:nvPicPr>
          <p:cNvPr id="9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53" y="1590734"/>
            <a:ext cx="489349" cy="4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95"/>
          <p:cNvPicPr>
            <a:picLocks noChangeAspect="1"/>
          </p:cNvPicPr>
          <p:nvPr/>
        </p:nvPicPr>
        <p:blipFill>
          <a:blip r:embed="rId12"/>
          <a:stretch>
            <a:fillRect/>
          </a:stretch>
        </p:blipFill>
        <p:spPr>
          <a:xfrm>
            <a:off x="1418184" y="1658992"/>
            <a:ext cx="309017" cy="150873"/>
          </a:xfrm>
          <a:prstGeom prst="rect">
            <a:avLst/>
          </a:prstGeom>
        </p:spPr>
      </p:pic>
      <p:pic>
        <p:nvPicPr>
          <p:cNvPr id="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073" y="3728591"/>
            <a:ext cx="489349" cy="48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97"/>
          <p:cNvPicPr>
            <a:picLocks noChangeAspect="1"/>
          </p:cNvPicPr>
          <p:nvPr/>
        </p:nvPicPr>
        <p:blipFill>
          <a:blip r:embed="rId12"/>
          <a:stretch>
            <a:fillRect/>
          </a:stretch>
        </p:blipFill>
        <p:spPr>
          <a:xfrm>
            <a:off x="1397395" y="3798701"/>
            <a:ext cx="309017" cy="150873"/>
          </a:xfrm>
          <a:prstGeom prst="rect">
            <a:avLst/>
          </a:prstGeom>
        </p:spPr>
      </p:pic>
      <p:grpSp>
        <p:nvGrpSpPr>
          <p:cNvPr id="99" name="Group 98"/>
          <p:cNvGrpSpPr/>
          <p:nvPr/>
        </p:nvGrpSpPr>
        <p:grpSpPr>
          <a:xfrm>
            <a:off x="6381351" y="54180"/>
            <a:ext cx="871023" cy="871022"/>
            <a:chOff x="6676016" y="-1412442"/>
            <a:chExt cx="1020184" cy="1020184"/>
          </a:xfrm>
        </p:grpSpPr>
        <p:sp>
          <p:nvSpPr>
            <p:cNvPr id="100" name="24-Point Star 99"/>
            <p:cNvSpPr/>
            <p:nvPr/>
          </p:nvSpPr>
          <p:spPr>
            <a:xfrm>
              <a:off x="6676016" y="-1412442"/>
              <a:ext cx="1020184" cy="1020184"/>
            </a:xfrm>
            <a:prstGeom prst="star24">
              <a:avLst>
                <a:gd name="adj" fmla="val 4220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9"/>
              <a:endParaRPr lang="en-US" dirty="0">
                <a:solidFill>
                  <a:schemeClr val="accent1"/>
                </a:solidFill>
                <a:latin typeface="CiscoSansTT Light"/>
              </a:endParaRPr>
            </a:p>
          </p:txBody>
        </p:sp>
        <p:sp>
          <p:nvSpPr>
            <p:cNvPr id="101" name="Rectangle 100"/>
            <p:cNvSpPr/>
            <p:nvPr/>
          </p:nvSpPr>
          <p:spPr>
            <a:xfrm>
              <a:off x="6740949" y="-1154689"/>
              <a:ext cx="890318" cy="504676"/>
            </a:xfrm>
            <a:prstGeom prst="rect">
              <a:avLst/>
            </a:prstGeom>
          </p:spPr>
          <p:txBody>
            <a:bodyPr wrap="none" anchor="ctr">
              <a:spAutoFit/>
            </a:bodyPr>
            <a:lstStyle/>
            <a:p>
              <a:pPr algn="ctr" defTabSz="913989"/>
              <a:r>
                <a:rPr lang="en-US" sz="1100" dirty="0" smtClean="0">
                  <a:solidFill>
                    <a:srgbClr val="FFFFFF"/>
                  </a:solidFill>
                  <a:latin typeface="CiscoSansTT Light"/>
                </a:rPr>
                <a:t>Available</a:t>
              </a:r>
            </a:p>
            <a:p>
              <a:pPr algn="ctr" defTabSz="913989"/>
              <a:r>
                <a:rPr lang="en-US" sz="1100" dirty="0" smtClean="0">
                  <a:solidFill>
                    <a:srgbClr val="FFFFFF"/>
                  </a:solidFill>
                  <a:latin typeface="CiscoSansTT Light"/>
                </a:rPr>
                <a:t>1H2015</a:t>
              </a:r>
              <a:endParaRPr lang="en-US" sz="1100" dirty="0">
                <a:solidFill>
                  <a:srgbClr val="FFFFFF"/>
                </a:solidFill>
                <a:latin typeface="CiscoSansTT Light"/>
              </a:endParaRPr>
            </a:p>
          </p:txBody>
        </p:sp>
      </p:grpSp>
    </p:spTree>
    <p:extLst>
      <p:ext uri="{BB962C8B-B14F-4D97-AF65-F5344CB8AC3E}">
        <p14:creationId xmlns:p14="http://schemas.microsoft.com/office/powerpoint/2010/main" val="3197700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down)">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down)">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down)">
                                      <p:cBhvr>
                                        <p:cTn id="2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Cisco Intelligent WAN</a:t>
            </a:r>
            <a:endParaRPr lang="en-US" dirty="0"/>
          </a:p>
        </p:txBody>
      </p:sp>
      <p:sp>
        <p:nvSpPr>
          <p:cNvPr id="8" name="Content Placeholder 7"/>
          <p:cNvSpPr>
            <a:spLocks noGrp="1"/>
          </p:cNvSpPr>
          <p:nvPr>
            <p:ph sz="quarter" idx="11"/>
          </p:nvPr>
        </p:nvSpPr>
        <p:spPr>
          <a:xfrm>
            <a:off x="574869" y="1095466"/>
            <a:ext cx="4541829" cy="3330575"/>
          </a:xfrm>
        </p:spPr>
        <p:txBody>
          <a:bodyPr/>
          <a:lstStyle/>
          <a:p>
            <a:pPr>
              <a:lnSpc>
                <a:spcPct val="80000"/>
              </a:lnSpc>
            </a:pPr>
            <a:r>
              <a:rPr lang="en-US" sz="1200" b="1" dirty="0"/>
              <a:t>Private peering with Internet providers</a:t>
            </a:r>
          </a:p>
          <a:p>
            <a:pPr lvl="1">
              <a:lnSpc>
                <a:spcPct val="80000"/>
              </a:lnSpc>
            </a:pPr>
            <a:r>
              <a:rPr lang="en-US" sz="1100" dirty="0"/>
              <a:t>Use same Internet provider for hub and spoke sites</a:t>
            </a:r>
          </a:p>
          <a:p>
            <a:pPr lvl="1">
              <a:lnSpc>
                <a:spcPct val="80000"/>
              </a:lnSpc>
            </a:pPr>
            <a:r>
              <a:rPr lang="en-US" sz="1100" dirty="0"/>
              <a:t>Avoids Internet Exchange bottlenecks between providers</a:t>
            </a:r>
          </a:p>
          <a:p>
            <a:pPr lvl="1">
              <a:lnSpc>
                <a:spcPct val="80000"/>
              </a:lnSpc>
            </a:pPr>
            <a:r>
              <a:rPr lang="en-US" sz="1100" dirty="0"/>
              <a:t>Reduces round trip latency</a:t>
            </a:r>
          </a:p>
          <a:p>
            <a:pPr>
              <a:lnSpc>
                <a:spcPct val="80000"/>
              </a:lnSpc>
            </a:pPr>
            <a:r>
              <a:rPr lang="en-US" sz="1200" b="1" dirty="0"/>
              <a:t>DMVPN Phase 3</a:t>
            </a:r>
          </a:p>
          <a:p>
            <a:pPr lvl="1">
              <a:lnSpc>
                <a:spcPct val="80000"/>
              </a:lnSpc>
            </a:pPr>
            <a:r>
              <a:rPr lang="en-US" sz="1100" dirty="0"/>
              <a:t>Scalable dynamic site-to-site tunnels</a:t>
            </a:r>
          </a:p>
          <a:p>
            <a:pPr lvl="1">
              <a:lnSpc>
                <a:spcPct val="80000"/>
              </a:lnSpc>
            </a:pPr>
            <a:r>
              <a:rPr lang="en-US" sz="1100" dirty="0"/>
              <a:t>Separate DMVPN per transport for path diversity</a:t>
            </a:r>
          </a:p>
          <a:p>
            <a:pPr lvl="1">
              <a:lnSpc>
                <a:spcPct val="80000"/>
              </a:lnSpc>
            </a:pPr>
            <a:r>
              <a:rPr lang="en-US" sz="1100" dirty="0"/>
              <a:t>Per tunnel QOS</a:t>
            </a:r>
          </a:p>
          <a:p>
            <a:pPr lvl="1">
              <a:lnSpc>
                <a:spcPct val="80000"/>
              </a:lnSpc>
            </a:pPr>
            <a:r>
              <a:rPr lang="en-US" sz="1100" dirty="0"/>
              <a:t>NG Encryption – IKEv2 + AES-GCM-256 encryption</a:t>
            </a:r>
          </a:p>
          <a:p>
            <a:pPr>
              <a:lnSpc>
                <a:spcPct val="80000"/>
              </a:lnSpc>
            </a:pPr>
            <a:r>
              <a:rPr lang="en-US" sz="1200" b="1" dirty="0"/>
              <a:t>Transport </a:t>
            </a:r>
            <a:r>
              <a:rPr lang="en-US" sz="1200" b="1" dirty="0" smtClean="0"/>
              <a:t>Settings</a:t>
            </a:r>
            <a:endParaRPr lang="en-US" sz="1200" b="1" dirty="0"/>
          </a:p>
          <a:p>
            <a:pPr lvl="1">
              <a:lnSpc>
                <a:spcPct val="80000"/>
              </a:lnSpc>
            </a:pPr>
            <a:r>
              <a:rPr lang="en-US" sz="1100" dirty="0"/>
              <a:t>Use the same MTU size on all WAN paths</a:t>
            </a:r>
          </a:p>
          <a:p>
            <a:pPr lvl="1">
              <a:lnSpc>
                <a:spcPct val="80000"/>
              </a:lnSpc>
            </a:pPr>
            <a:r>
              <a:rPr lang="en-US" sz="1100" dirty="0"/>
              <a:t>Bandwidth settings should match offered rate</a:t>
            </a:r>
          </a:p>
          <a:p>
            <a:pPr>
              <a:lnSpc>
                <a:spcPct val="80000"/>
              </a:lnSpc>
            </a:pPr>
            <a:r>
              <a:rPr lang="en-US" sz="1200" b="1" dirty="0"/>
              <a:t>Routing Overlay</a:t>
            </a:r>
          </a:p>
          <a:p>
            <a:pPr lvl="1">
              <a:lnSpc>
                <a:spcPct val="80000"/>
              </a:lnSpc>
            </a:pPr>
            <a:r>
              <a:rPr lang="en-US" sz="1100" dirty="0" err="1"/>
              <a:t>iBGP</a:t>
            </a:r>
            <a:r>
              <a:rPr lang="en-US" sz="1100" dirty="0"/>
              <a:t> or EIGRP for high scale (1000+ sites)</a:t>
            </a:r>
          </a:p>
          <a:p>
            <a:pPr lvl="1">
              <a:lnSpc>
                <a:spcPct val="80000"/>
              </a:lnSpc>
            </a:pPr>
            <a:r>
              <a:rPr lang="en-US" sz="1100" dirty="0"/>
              <a:t>Single routing process, simplified operations</a:t>
            </a:r>
          </a:p>
          <a:p>
            <a:pPr lvl="1">
              <a:lnSpc>
                <a:spcPct val="80000"/>
              </a:lnSpc>
            </a:pPr>
            <a:r>
              <a:rPr lang="en-US" sz="1100" dirty="0"/>
              <a:t>Front-side VRF to isolate external interfaces</a:t>
            </a:r>
          </a:p>
          <a:p>
            <a:pPr>
              <a:lnSpc>
                <a:spcPct val="80000"/>
              </a:lnSpc>
            </a:pPr>
            <a:endParaRPr lang="en-US" sz="1200" dirty="0"/>
          </a:p>
        </p:txBody>
      </p:sp>
      <p:sp>
        <p:nvSpPr>
          <p:cNvPr id="7" name="Text Placeholder 6"/>
          <p:cNvSpPr>
            <a:spLocks noGrp="1"/>
          </p:cNvSpPr>
          <p:nvPr>
            <p:ph type="body" sz="quarter" idx="12"/>
          </p:nvPr>
        </p:nvSpPr>
        <p:spPr>
          <a:xfrm>
            <a:off x="312099" y="768064"/>
            <a:ext cx="8513064" cy="381000"/>
          </a:xfrm>
        </p:spPr>
        <p:txBody>
          <a:bodyPr/>
          <a:lstStyle/>
          <a:p>
            <a:r>
              <a:rPr lang="en-US" dirty="0" smtClean="0"/>
              <a:t>Transport Best Practices</a:t>
            </a:r>
            <a:endParaRPr lang="en-US" dirty="0"/>
          </a:p>
        </p:txBody>
      </p:sp>
      <p:sp>
        <p:nvSpPr>
          <p:cNvPr id="10" name="Rectangle 9"/>
          <p:cNvSpPr/>
          <p:nvPr/>
        </p:nvSpPr>
        <p:spPr>
          <a:xfrm>
            <a:off x="5392312" y="943592"/>
            <a:ext cx="3357528" cy="3790950"/>
          </a:xfrm>
          <a:prstGeom prst="rect">
            <a:avLst/>
          </a:prstGeom>
          <a:gradFill flip="none" rotWithShape="1">
            <a:gsLst>
              <a:gs pos="100000">
                <a:schemeClr val="accent5">
                  <a:lumMod val="75000"/>
                </a:schemeClr>
              </a:gs>
              <a:gs pos="1000">
                <a:schemeClr val="accent1">
                  <a:lumMod val="20000"/>
                  <a:lumOff val="80000"/>
                </a:schemeClr>
              </a:gs>
              <a:gs pos="18000">
                <a:schemeClr val="accent1">
                  <a:lumMod val="60000"/>
                  <a:lumOff val="40000"/>
                </a:schemeClr>
              </a:gs>
            </a:gsLst>
            <a:lin ang="162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82796" tIns="91396" rIns="18277" bIns="18277" anchor="ctr" anchorCtr="0"/>
          <a:lstStyle/>
          <a:p>
            <a:pPr defTabSz="570289">
              <a:lnSpc>
                <a:spcPct val="95000"/>
              </a:lnSpc>
              <a:spcBef>
                <a:spcPts val="125"/>
              </a:spcBef>
            </a:pPr>
            <a:endParaRPr lang="en-US" sz="13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1" name="Rectangle 10"/>
          <p:cNvSpPr/>
          <p:nvPr/>
        </p:nvSpPr>
        <p:spPr>
          <a:xfrm>
            <a:off x="7828661" y="4166165"/>
            <a:ext cx="580279" cy="287238"/>
          </a:xfrm>
          <a:prstGeom prst="rect">
            <a:avLst/>
          </a:prstGeom>
        </p:spPr>
        <p:txBody>
          <a:bodyPr wrap="none" lIns="68556" tIns="34280" rIns="68556" bIns="34280" anchor="ctr">
            <a:spAutoFit/>
          </a:bodyPr>
          <a:lstStyle/>
          <a:p>
            <a:pPr algn="ctr" defTabSz="684327">
              <a:lnSpc>
                <a:spcPct val="150000"/>
              </a:lnSpc>
              <a:defRPr/>
            </a:pPr>
            <a:r>
              <a:rPr lang="en-US" sz="1000" b="1" kern="0" dirty="0">
                <a:solidFill>
                  <a:schemeClr val="bg1"/>
                </a:solidFill>
              </a:rPr>
              <a:t>Branch</a:t>
            </a:r>
          </a:p>
        </p:txBody>
      </p:sp>
      <p:cxnSp>
        <p:nvCxnSpPr>
          <p:cNvPr id="12" name="Straight Connector 11"/>
          <p:cNvCxnSpPr/>
          <p:nvPr/>
        </p:nvCxnSpPr>
        <p:spPr>
          <a:xfrm flipV="1">
            <a:off x="7608932" y="2508304"/>
            <a:ext cx="0" cy="5715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58801" y="2508304"/>
            <a:ext cx="0" cy="571500"/>
          </a:xfrm>
          <a:prstGeom prst="line">
            <a:avLst/>
          </a:prstGeom>
          <a:ln>
            <a:gradFill>
              <a:gsLst>
                <a:gs pos="51000">
                  <a:schemeClr val="bg2">
                    <a:lumMod val="65000"/>
                  </a:schemeClr>
                </a:gs>
                <a:gs pos="0">
                  <a:schemeClr val="bg2">
                    <a:lumMod val="65000"/>
                  </a:schemeClr>
                </a:gs>
                <a:gs pos="100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653135" y="3412279"/>
            <a:ext cx="925749" cy="891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574313" y="3279829"/>
            <a:ext cx="63196" cy="1098456"/>
          </a:xfrm>
          <a:prstGeom prst="line">
            <a:avLst/>
          </a:prstGeom>
          <a:ln>
            <a:gradFill>
              <a:gsLst>
                <a:gs pos="51000">
                  <a:schemeClr val="bg1">
                    <a:lumMod val="65000"/>
                  </a:schemeClr>
                </a:gs>
                <a:gs pos="0">
                  <a:schemeClr val="bg2">
                    <a:lumMod val="6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92176" y="2902178"/>
            <a:ext cx="986770" cy="772047"/>
            <a:chOff x="10187586" y="4457611"/>
            <a:chExt cx="1485546" cy="1328778"/>
          </a:xfrm>
        </p:grpSpPr>
        <p:sp>
          <p:nvSpPr>
            <p:cNvPr id="17" name="Rectangle 16"/>
            <p:cNvSpPr/>
            <p:nvPr/>
          </p:nvSpPr>
          <p:spPr>
            <a:xfrm>
              <a:off x="10308621" y="5214259"/>
              <a:ext cx="1243474" cy="572130"/>
            </a:xfrm>
            <a:prstGeom prst="rect">
              <a:avLst/>
            </a:prstGeom>
            <a:gradFill>
              <a:gsLst>
                <a:gs pos="0">
                  <a:schemeClr val="accent3"/>
                </a:gs>
                <a:gs pos="100000">
                  <a:srgbClr val="000000">
                    <a:alpha val="0"/>
                  </a:srgbClr>
                </a:gs>
              </a:gsLst>
              <a:lin ang="54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7"/>
              <a:endParaRPr lang="en-US" sz="900" dirty="0">
                <a:solidFill>
                  <a:srgbClr val="8E909E"/>
                </a:solidFill>
              </a:endParaRPr>
            </a:p>
          </p:txBody>
        </p:sp>
        <p:sp>
          <p:nvSpPr>
            <p:cNvPr id="18" name="Rectangle 17"/>
            <p:cNvSpPr/>
            <p:nvPr/>
          </p:nvSpPr>
          <p:spPr>
            <a:xfrm>
              <a:off x="10496749" y="5387597"/>
              <a:ext cx="867230" cy="367491"/>
            </a:xfrm>
            <a:prstGeom prst="rect">
              <a:avLst/>
            </a:prstGeom>
          </p:spPr>
          <p:txBody>
            <a:bodyPr wrap="none">
              <a:spAutoFit/>
            </a:bodyPr>
            <a:lstStyle/>
            <a:p>
              <a:pPr algn="ctr" defTabSz="684327">
                <a:lnSpc>
                  <a:spcPct val="85000"/>
                </a:lnSpc>
              </a:pPr>
              <a:r>
                <a:rPr lang="en-US" sz="900" dirty="0">
                  <a:solidFill>
                    <a:srgbClr val="FFFFFF"/>
                  </a:solidFill>
                  <a:effectLst>
                    <a:outerShdw blurRad="38100" dist="12700" algn="ctr" rotWithShape="0">
                      <a:prstClr val="black">
                        <a:alpha val="40000"/>
                      </a:prstClr>
                    </a:outerShdw>
                  </a:effectLst>
                </a:rPr>
                <a:t>Internet</a:t>
              </a:r>
            </a:p>
          </p:txBody>
        </p:sp>
        <p:pic>
          <p:nvPicPr>
            <p:cNvPr id="19"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197" b="17197"/>
            <a:stretch/>
          </p:blipFill>
          <p:spPr bwMode="auto">
            <a:xfrm>
              <a:off x="10187586" y="4457611"/>
              <a:ext cx="1485546" cy="9746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7255172" y="3299456"/>
            <a:ext cx="825507" cy="414939"/>
            <a:chOff x="6945931" y="6099102"/>
            <a:chExt cx="1101012" cy="553251"/>
          </a:xfrm>
        </p:grpSpPr>
        <p:sp>
          <p:nvSpPr>
            <p:cNvPr id="21" name="Rectangle 20"/>
            <p:cNvSpPr/>
            <p:nvPr/>
          </p:nvSpPr>
          <p:spPr>
            <a:xfrm>
              <a:off x="6945931" y="6099102"/>
              <a:ext cx="1101012" cy="553251"/>
            </a:xfrm>
            <a:prstGeom prst="rect">
              <a:avLst/>
            </a:prstGeom>
            <a:gradFill>
              <a:gsLst>
                <a:gs pos="0">
                  <a:schemeClr val="accent2"/>
                </a:gs>
                <a:gs pos="100000">
                  <a:srgbClr val="000000">
                    <a:alpha val="0"/>
                  </a:srgbClr>
                </a:gs>
              </a:gsLst>
              <a:lin ang="5400000" scaled="0"/>
            </a:gra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defTabSz="684327">
                <a:defRPr/>
              </a:pPr>
              <a:endParaRPr lang="en-US" sz="900" kern="0" dirty="0">
                <a:solidFill>
                  <a:srgbClr val="8E909E"/>
                </a:solidFill>
              </a:endParaRPr>
            </a:p>
          </p:txBody>
        </p:sp>
        <p:sp>
          <p:nvSpPr>
            <p:cNvPr id="22" name="Rectangle 21"/>
            <p:cNvSpPr/>
            <p:nvPr/>
          </p:nvSpPr>
          <p:spPr>
            <a:xfrm>
              <a:off x="7163695" y="6284182"/>
              <a:ext cx="665484" cy="284693"/>
            </a:xfrm>
            <a:prstGeom prst="rect">
              <a:avLst/>
            </a:prstGeom>
          </p:spPr>
          <p:txBody>
            <a:bodyPr wrap="none">
              <a:spAutoFit/>
            </a:bodyPr>
            <a:lstStyle/>
            <a:p>
              <a:pPr algn="ctr" defTabSz="684327">
                <a:lnSpc>
                  <a:spcPct val="85000"/>
                </a:lnSpc>
                <a:defRPr/>
              </a:pPr>
              <a:r>
                <a:rPr lang="en-US" sz="900" kern="0" dirty="0">
                  <a:solidFill>
                    <a:srgbClr val="FFFFFF"/>
                  </a:solidFill>
                  <a:effectLst>
                    <a:outerShdw blurRad="38100" dist="12700" algn="ctr" rotWithShape="0">
                      <a:prstClr val="black">
                        <a:alpha val="40000"/>
                      </a:prstClr>
                    </a:outerShdw>
                  </a:effectLst>
                </a:rPr>
                <a:t>MPLS</a:t>
              </a:r>
            </a:p>
          </p:txBody>
        </p:sp>
      </p:grpSp>
      <p:pic>
        <p:nvPicPr>
          <p:cNvPr id="23" name="Picture 2" descr="\\MV-FS\Projects\Cisco\03_Assets\Icons\Kubrick Icons\Device Icons\Device_cloud_white_3041_default_2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7647" b="17647"/>
          <a:stretch/>
        </p:blipFill>
        <p:spPr bwMode="auto">
          <a:xfrm>
            <a:off x="7137366" y="2902190"/>
            <a:ext cx="986771" cy="55849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057057" y="3177818"/>
            <a:ext cx="522154" cy="285078"/>
          </a:xfrm>
          <a:prstGeom prst="rect">
            <a:avLst/>
          </a:prstGeom>
        </p:spPr>
        <p:txBody>
          <a:bodyPr wrap="none" lIns="68556" tIns="34280" rIns="68556" bIns="34280">
            <a:spAutoFit/>
          </a:bodyPr>
          <a:lstStyle/>
          <a:p>
            <a:pPr algn="ctr" defTabSz="684327">
              <a:lnSpc>
                <a:spcPct val="85000"/>
              </a:lnSpc>
            </a:pPr>
            <a:r>
              <a:rPr lang="en-US" sz="800" dirty="0">
                <a:solidFill>
                  <a:schemeClr val="accent3">
                    <a:lumMod val="10000"/>
                  </a:schemeClr>
                </a:solidFill>
              </a:rPr>
              <a:t>DMVPN</a:t>
            </a:r>
          </a:p>
          <a:p>
            <a:pPr algn="ctr" defTabSz="684327">
              <a:lnSpc>
                <a:spcPct val="85000"/>
              </a:lnSpc>
            </a:pPr>
            <a:r>
              <a:rPr lang="en-US" sz="800" dirty="0">
                <a:solidFill>
                  <a:schemeClr val="accent3">
                    <a:lumMod val="10000"/>
                  </a:schemeClr>
                </a:solidFill>
              </a:rPr>
              <a:t>Purple</a:t>
            </a:r>
          </a:p>
        </p:txBody>
      </p:sp>
      <p:sp>
        <p:nvSpPr>
          <p:cNvPr id="25" name="Rectangle 24"/>
          <p:cNvSpPr/>
          <p:nvPr/>
        </p:nvSpPr>
        <p:spPr>
          <a:xfrm>
            <a:off x="7579788" y="3190827"/>
            <a:ext cx="522154" cy="285078"/>
          </a:xfrm>
          <a:prstGeom prst="rect">
            <a:avLst/>
          </a:prstGeom>
        </p:spPr>
        <p:txBody>
          <a:bodyPr wrap="none" lIns="68556" tIns="34280" rIns="68556" bIns="34280">
            <a:spAutoFit/>
          </a:bodyPr>
          <a:lstStyle/>
          <a:p>
            <a:pPr algn="ctr" defTabSz="684327">
              <a:lnSpc>
                <a:spcPct val="85000"/>
              </a:lnSpc>
            </a:pPr>
            <a:r>
              <a:rPr lang="en-US" sz="800" dirty="0">
                <a:solidFill>
                  <a:schemeClr val="accent3">
                    <a:lumMod val="10000"/>
                  </a:schemeClr>
                </a:solidFill>
              </a:rPr>
              <a:t>DMVPN</a:t>
            </a:r>
            <a:br>
              <a:rPr lang="en-US" sz="800" dirty="0">
                <a:solidFill>
                  <a:schemeClr val="accent3">
                    <a:lumMod val="10000"/>
                  </a:schemeClr>
                </a:solidFill>
              </a:rPr>
            </a:br>
            <a:r>
              <a:rPr lang="en-US" sz="800" dirty="0" smtClean="0">
                <a:solidFill>
                  <a:schemeClr val="accent3">
                    <a:lumMod val="10000"/>
                  </a:schemeClr>
                </a:solidFill>
              </a:rPr>
              <a:t>Blue</a:t>
            </a:r>
            <a:endParaRPr lang="en-US" sz="800" dirty="0">
              <a:solidFill>
                <a:schemeClr val="accent3">
                  <a:lumMod val="10000"/>
                </a:schemeClr>
              </a:solidFill>
            </a:endParaRPr>
          </a:p>
        </p:txBody>
      </p:sp>
      <p:sp>
        <p:nvSpPr>
          <p:cNvPr id="26" name="Rectangle 25"/>
          <p:cNvSpPr/>
          <p:nvPr/>
        </p:nvSpPr>
        <p:spPr>
          <a:xfrm>
            <a:off x="5890770" y="1067188"/>
            <a:ext cx="2415979" cy="238889"/>
          </a:xfrm>
          <a:prstGeom prst="rect">
            <a:avLst/>
          </a:prstGeom>
          <a:noFill/>
          <a:ln>
            <a:noFill/>
          </a:ln>
          <a:effectLst/>
        </p:spPr>
        <p:style>
          <a:lnRef idx="3">
            <a:schemeClr val="lt1"/>
          </a:lnRef>
          <a:fillRef idx="1">
            <a:schemeClr val="dk1"/>
          </a:fillRef>
          <a:effectRef idx="1">
            <a:schemeClr val="dk1"/>
          </a:effectRef>
          <a:fontRef idx="minor">
            <a:schemeClr val="lt1"/>
          </a:fontRef>
        </p:style>
        <p:txBody>
          <a:bodyPr wrap="square" lIns="82248" tIns="41120" rIns="82248" bIns="41120" anchor="b">
            <a:spAutoFit/>
          </a:bodyPr>
          <a:lstStyle/>
          <a:p>
            <a:pPr algn="ctr">
              <a:lnSpc>
                <a:spcPct val="90000"/>
              </a:lnSpc>
              <a:spcBef>
                <a:spcPts val="450"/>
              </a:spcBef>
              <a:spcAft>
                <a:spcPts val="450"/>
              </a:spcAft>
              <a:buClr>
                <a:srgbClr val="3F5CFF">
                  <a:lumMod val="60000"/>
                  <a:lumOff val="40000"/>
                </a:srgbClr>
              </a:buClr>
              <a:buSzPct val="90000"/>
              <a:defRPr/>
            </a:pPr>
            <a:r>
              <a:rPr lang="en-US" sz="1100" b="1" dirty="0">
                <a:solidFill>
                  <a:schemeClr val="bg1"/>
                </a:solidFill>
                <a:effectLst>
                  <a:outerShdw blurRad="127000" algn="ctr" rotWithShape="0">
                    <a:prstClr val="black">
                      <a:alpha val="40000"/>
                    </a:prstClr>
                  </a:outerShdw>
                </a:effectLst>
              </a:rPr>
              <a:t>IWAN HYBRID</a:t>
            </a:r>
          </a:p>
        </p:txBody>
      </p:sp>
      <p:sp>
        <p:nvSpPr>
          <p:cNvPr id="27" name="Rectangle 26"/>
          <p:cNvSpPr/>
          <p:nvPr/>
        </p:nvSpPr>
        <p:spPr>
          <a:xfrm>
            <a:off x="6679340" y="1979141"/>
            <a:ext cx="858237" cy="287238"/>
          </a:xfrm>
          <a:prstGeom prst="rect">
            <a:avLst/>
          </a:prstGeom>
        </p:spPr>
        <p:txBody>
          <a:bodyPr wrap="none" lIns="68556" tIns="34280" rIns="68556" bIns="34280" anchor="ctr">
            <a:spAutoFit/>
          </a:bodyPr>
          <a:lstStyle/>
          <a:p>
            <a:pPr algn="ctr" defTabSz="684327">
              <a:lnSpc>
                <a:spcPct val="150000"/>
              </a:lnSpc>
            </a:pPr>
            <a:r>
              <a:rPr lang="en-US" sz="1000" b="1" dirty="0">
                <a:solidFill>
                  <a:schemeClr val="bg1"/>
                </a:solidFill>
              </a:rPr>
              <a:t>Data Center</a:t>
            </a:r>
          </a:p>
        </p:txBody>
      </p:sp>
      <p:grpSp>
        <p:nvGrpSpPr>
          <p:cNvPr id="28" name="Group 27"/>
          <p:cNvGrpSpPr/>
          <p:nvPr/>
        </p:nvGrpSpPr>
        <p:grpSpPr>
          <a:xfrm>
            <a:off x="6584807" y="1336643"/>
            <a:ext cx="1047414" cy="701709"/>
            <a:chOff x="11449581" y="2860154"/>
            <a:chExt cx="2092889" cy="1402119"/>
          </a:xfrm>
        </p:grpSpPr>
        <p:pic>
          <p:nvPicPr>
            <p:cNvPr id="29"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35"/>
            <a:stretch/>
          </p:blipFill>
          <p:spPr bwMode="auto">
            <a:xfrm>
              <a:off x="11449581" y="2860154"/>
              <a:ext cx="1899637" cy="140099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descr="\\MV-FS\Projects\Cisco\03_Assets\Icons\Kubrick Icons\Kubrick png icons\start_1135_256.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11066" y="3930869"/>
              <a:ext cx="331404" cy="331404"/>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Freeform 30"/>
          <p:cNvSpPr/>
          <p:nvPr/>
        </p:nvSpPr>
        <p:spPr>
          <a:xfrm rot="16200000">
            <a:off x="6053402" y="2774646"/>
            <a:ext cx="2002272" cy="1055248"/>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6" tIns="34280" rIns="68556" bIns="34280" rtlCol="0" anchor="ctr"/>
          <a:lstStyle/>
          <a:p>
            <a:pPr algn="ctr" defTabSz="684327"/>
            <a:endParaRPr lang="en-US">
              <a:solidFill>
                <a:srgbClr val="FFFFFF"/>
              </a:solidFill>
            </a:endParaRPr>
          </a:p>
        </p:txBody>
      </p:sp>
      <p:sp>
        <p:nvSpPr>
          <p:cNvPr id="32" name="Freeform 31"/>
          <p:cNvSpPr/>
          <p:nvPr/>
        </p:nvSpPr>
        <p:spPr>
          <a:xfrm rot="16200000" flipV="1">
            <a:off x="6591738" y="3322486"/>
            <a:ext cx="2015151" cy="34298"/>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6" tIns="34280" rIns="68556" bIns="34280" rtlCol="0" anchor="ctr"/>
          <a:lstStyle/>
          <a:p>
            <a:pPr algn="ctr" defTabSz="684327"/>
            <a:endParaRPr lang="en-US">
              <a:solidFill>
                <a:srgbClr val="FFFFFF"/>
              </a:solidFill>
            </a:endParaRPr>
          </a:p>
        </p:txBody>
      </p:sp>
      <p:sp>
        <p:nvSpPr>
          <p:cNvPr id="33" name="Rectangle 32"/>
          <p:cNvSpPr/>
          <p:nvPr/>
        </p:nvSpPr>
        <p:spPr>
          <a:xfrm>
            <a:off x="6013710" y="2652134"/>
            <a:ext cx="459052" cy="203882"/>
          </a:xfrm>
          <a:prstGeom prst="rect">
            <a:avLst/>
          </a:prstGeom>
        </p:spPr>
        <p:txBody>
          <a:bodyPr wrap="none" lIns="68556" tIns="34280" rIns="68556" bIns="3428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ISP A</a:t>
            </a:r>
          </a:p>
        </p:txBody>
      </p:sp>
      <p:sp>
        <p:nvSpPr>
          <p:cNvPr id="34" name="Rectangle 33"/>
          <p:cNvSpPr/>
          <p:nvPr/>
        </p:nvSpPr>
        <p:spPr>
          <a:xfrm>
            <a:off x="7707962" y="2627267"/>
            <a:ext cx="433404" cy="203882"/>
          </a:xfrm>
          <a:prstGeom prst="rect">
            <a:avLst/>
          </a:prstGeom>
        </p:spPr>
        <p:txBody>
          <a:bodyPr wrap="none" lIns="68556" tIns="34280" rIns="68556" bIns="34280">
            <a:spAutoFit/>
          </a:bodyPr>
          <a:lstStyle/>
          <a:p>
            <a:pPr algn="ctr" defTabSz="684327">
              <a:lnSpc>
                <a:spcPct val="85000"/>
              </a:lnSpc>
            </a:pPr>
            <a:r>
              <a:rPr lang="en-US" sz="1000" dirty="0">
                <a:solidFill>
                  <a:srgbClr val="FFFFFF"/>
                </a:solidFill>
                <a:effectLst>
                  <a:outerShdw blurRad="38100" dist="12700" algn="ctr" rotWithShape="0">
                    <a:prstClr val="black">
                      <a:alpha val="40000"/>
                    </a:prstClr>
                  </a:outerShdw>
                </a:effectLst>
              </a:rPr>
              <a:t>SP V</a:t>
            </a:r>
          </a:p>
        </p:txBody>
      </p:sp>
      <p:cxnSp>
        <p:nvCxnSpPr>
          <p:cNvPr id="35" name="Straight Connector 34"/>
          <p:cNvCxnSpPr/>
          <p:nvPr/>
        </p:nvCxnSpPr>
        <p:spPr>
          <a:xfrm flipH="1">
            <a:off x="6444603" y="3438266"/>
            <a:ext cx="1102567" cy="8638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444611" y="3372713"/>
            <a:ext cx="40963" cy="9293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rot="16200000" flipV="1">
            <a:off x="5591379" y="3384487"/>
            <a:ext cx="1851660" cy="63302"/>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rgbClr val="7030A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6" tIns="34280" rIns="68556" bIns="34280" rtlCol="0" anchor="ctr"/>
          <a:lstStyle/>
          <a:p>
            <a:pPr algn="ctr" defTabSz="684327"/>
            <a:endParaRPr lang="en-US">
              <a:solidFill>
                <a:srgbClr val="FFFFFF"/>
              </a:solidFill>
            </a:endParaRPr>
          </a:p>
        </p:txBody>
      </p:sp>
      <p:sp>
        <p:nvSpPr>
          <p:cNvPr id="38" name="Freeform 37"/>
          <p:cNvSpPr/>
          <p:nvPr/>
        </p:nvSpPr>
        <p:spPr>
          <a:xfrm rot="16200000" flipV="1">
            <a:off x="5966002" y="2675714"/>
            <a:ext cx="2143532" cy="1199485"/>
          </a:xfrm>
          <a:custGeom>
            <a:avLst/>
            <a:gdLst>
              <a:gd name="connsiteX0" fmla="*/ 0 w 4700186"/>
              <a:gd name="connsiteY0" fmla="*/ 734938 h 734938"/>
              <a:gd name="connsiteX1" fmla="*/ 2238998 w 4700186"/>
              <a:gd name="connsiteY1" fmla="*/ 102549 h 734938"/>
              <a:gd name="connsiteX2" fmla="*/ 4700186 w 4700186"/>
              <a:gd name="connsiteY2" fmla="*/ 0 h 734938"/>
            </a:gdLst>
            <a:ahLst/>
            <a:cxnLst>
              <a:cxn ang="0">
                <a:pos x="connsiteX0" y="connsiteY0"/>
              </a:cxn>
              <a:cxn ang="0">
                <a:pos x="connsiteX1" y="connsiteY1"/>
              </a:cxn>
              <a:cxn ang="0">
                <a:pos x="connsiteX2" y="connsiteY2"/>
              </a:cxn>
            </a:cxnLst>
            <a:rect l="l" t="t" r="r" b="b"/>
            <a:pathLst>
              <a:path w="4700186" h="734938">
                <a:moveTo>
                  <a:pt x="0" y="734938"/>
                </a:moveTo>
                <a:cubicBezTo>
                  <a:pt x="727817" y="479988"/>
                  <a:pt x="1455634" y="225039"/>
                  <a:pt x="2238998" y="102549"/>
                </a:cubicBezTo>
                <a:cubicBezTo>
                  <a:pt x="3022362" y="-19941"/>
                  <a:pt x="4291412" y="19940"/>
                  <a:pt x="4700186" y="0"/>
                </a:cubicBezTo>
              </a:path>
            </a:pathLst>
          </a:custGeom>
          <a:noFill/>
          <a:ln w="41275">
            <a:solidFill>
              <a:schemeClr val="accent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6" tIns="34280" rIns="68556" bIns="34280" rtlCol="0" anchor="ctr"/>
          <a:lstStyle/>
          <a:p>
            <a:pPr algn="ctr" defTabSz="684327"/>
            <a:endParaRPr lang="en-US">
              <a:solidFill>
                <a:srgbClr val="FFFFFF"/>
              </a:solidFill>
            </a:endParaRPr>
          </a:p>
        </p:txBody>
      </p:sp>
      <p:pic>
        <p:nvPicPr>
          <p:cNvPr id="39" name="Picture 3" descr="C:\Documents and Settings\rteligic\Desktop\Desktop_26Apr\polygon-icon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66144" y="2198427"/>
            <a:ext cx="401915" cy="459502"/>
          </a:xfrm>
          <a:prstGeom prst="rect">
            <a:avLst/>
          </a:prstGeom>
          <a:noFill/>
        </p:spPr>
      </p:pic>
      <p:pic>
        <p:nvPicPr>
          <p:cNvPr id="40" name="Picture 3" descr="C:\Documents and Settings\rteligic\Desktop\Desktop_26Apr\polygon-icon0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19594" y="2178819"/>
            <a:ext cx="401915" cy="459502"/>
          </a:xfrm>
          <a:prstGeom prst="rect">
            <a:avLst/>
          </a:prstGeom>
          <a:noFill/>
        </p:spPr>
      </p:pic>
      <p:pic>
        <p:nvPicPr>
          <p:cNvPr id="41" name="Picture 3" descr="C:\srtg_current\templates\Kubrick Device Icons\Device_asa5500_3075_default_25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10663" y="2619445"/>
            <a:ext cx="208526" cy="208418"/>
          </a:xfrm>
          <a:prstGeom prst="rect">
            <a:avLst/>
          </a:prstGeom>
          <a:noFill/>
          <a:effectLst>
            <a:outerShdw blurRad="50800" dist="38100" dir="2700000" algn="tl" rotWithShape="0">
              <a:prstClr val="black">
                <a:alpha val="40000"/>
              </a:prstClr>
            </a:outerShdw>
          </a:effectLst>
        </p:spPr>
      </p:pic>
      <p:pic>
        <p:nvPicPr>
          <p:cNvPr id="42" name="Picture 3" descr="C:\srtg_current\templates\Kubrick Device Icons\Device_asa5500_3075_default_256.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444598" y="2619445"/>
            <a:ext cx="208526" cy="208418"/>
          </a:xfrm>
          <a:prstGeom prst="rect">
            <a:avLst/>
          </a:prstGeom>
          <a:noFill/>
          <a:effectLst>
            <a:outerShdw blurRad="50800" dist="38100" dir="2700000" algn="tl" rotWithShape="0">
              <a:prstClr val="black">
                <a:alpha val="40000"/>
              </a:prstClr>
            </a:outerShdw>
          </a:effectLst>
        </p:spPr>
      </p:pic>
      <p:sp>
        <p:nvSpPr>
          <p:cNvPr id="43" name="Freeform 42"/>
          <p:cNvSpPr/>
          <p:nvPr/>
        </p:nvSpPr>
        <p:spPr>
          <a:xfrm>
            <a:off x="6485561" y="3517251"/>
            <a:ext cx="1061604" cy="829960"/>
          </a:xfrm>
          <a:custGeom>
            <a:avLst/>
            <a:gdLst>
              <a:gd name="connsiteX0" fmla="*/ 1910993 w 1910993"/>
              <a:gd name="connsiteY0" fmla="*/ 1407609 h 1448706"/>
              <a:gd name="connsiteX1" fmla="*/ 770561 w 1910993"/>
              <a:gd name="connsiteY1" fmla="*/ 49 h 1448706"/>
              <a:gd name="connsiteX2" fmla="*/ 0 w 1910993"/>
              <a:gd name="connsiteY2" fmla="*/ 1448706 h 1448706"/>
            </a:gdLst>
            <a:ahLst/>
            <a:cxnLst>
              <a:cxn ang="0">
                <a:pos x="connsiteX0" y="connsiteY0"/>
              </a:cxn>
              <a:cxn ang="0">
                <a:pos x="connsiteX1" y="connsiteY1"/>
              </a:cxn>
              <a:cxn ang="0">
                <a:pos x="connsiteX2" y="connsiteY2"/>
              </a:cxn>
            </a:cxnLst>
            <a:rect l="l" t="t" r="r" b="b"/>
            <a:pathLst>
              <a:path w="1910993" h="1448706">
                <a:moveTo>
                  <a:pt x="1910993" y="1407609"/>
                </a:moveTo>
                <a:cubicBezTo>
                  <a:pt x="1500026" y="700404"/>
                  <a:pt x="1089060" y="-6800"/>
                  <a:pt x="770561" y="49"/>
                </a:cubicBezTo>
                <a:cubicBezTo>
                  <a:pt x="452062" y="6898"/>
                  <a:pt x="226031" y="727802"/>
                  <a:pt x="0" y="1448706"/>
                </a:cubicBezTo>
              </a:path>
            </a:pathLst>
          </a:custGeom>
          <a:noFill/>
          <a:ln w="28575">
            <a:solidFill>
              <a:srgbClr val="7030A0"/>
            </a:solidFill>
            <a:prstDash val="sys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56" tIns="34280" rIns="68556" bIns="34280" rtlCol="0" anchor="ctr"/>
          <a:lstStyle/>
          <a:p>
            <a:pPr algn="ctr"/>
            <a:endParaRPr lang="en-US"/>
          </a:p>
        </p:txBody>
      </p:sp>
      <p:pic>
        <p:nvPicPr>
          <p:cNvPr id="44" name="icon firewall and VPN" descr="\\MV-FS\Projects\Cisco\03_Assets\Icons\Kubrick Icons\Device Icons\Device_router_with_firewall_3081_default_256.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8097"/>
          <a:stretch/>
        </p:blipFill>
        <p:spPr bwMode="auto">
          <a:xfrm>
            <a:off x="6247406" y="4132000"/>
            <a:ext cx="520711" cy="426365"/>
          </a:xfrm>
          <a:prstGeom prst="rect">
            <a:avLst/>
          </a:prstGeom>
          <a:noFill/>
          <a:extLst>
            <a:ext uri="{909E8E84-426E-40DD-AFC4-6F175D3DCCD1}">
              <a14:hiddenFill xmlns:a14="http://schemas.microsoft.com/office/drawing/2010/main">
                <a:solidFill>
                  <a:srgbClr val="FFFFFF"/>
                </a:solidFill>
              </a14:hiddenFill>
            </a:ext>
          </a:extLst>
        </p:spPr>
      </p:pic>
      <p:pic>
        <p:nvPicPr>
          <p:cNvPr id="45" name="icon firewall and VPN" descr="\\MV-FS\Projects\Cisco\03_Assets\Icons\Kubrick Icons\Device Icons\Device_router_with_firewall_3081_default_256.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b="18097"/>
          <a:stretch/>
        </p:blipFill>
        <p:spPr bwMode="auto">
          <a:xfrm>
            <a:off x="7332045" y="4127209"/>
            <a:ext cx="520711" cy="42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0751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Securing Direct Internet Access</a:t>
            </a:r>
            <a:endParaRPr lang="en-US" sz="4400" dirty="0"/>
          </a:p>
        </p:txBody>
      </p:sp>
    </p:spTree>
    <p:extLst>
      <p:ext uri="{BB962C8B-B14F-4D97-AF65-F5344CB8AC3E}">
        <p14:creationId xmlns:p14="http://schemas.microsoft.com/office/powerpoint/2010/main" val="85051380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Securing the WAN</a:t>
            </a:r>
            <a:endParaRPr lang="en-US" dirty="0"/>
          </a:p>
        </p:txBody>
      </p:sp>
      <p:sp>
        <p:nvSpPr>
          <p:cNvPr id="6" name="Text Placeholder 5"/>
          <p:cNvSpPr>
            <a:spLocks noGrp="1"/>
          </p:cNvSpPr>
          <p:nvPr>
            <p:ph type="body" sz="quarter" idx="12"/>
          </p:nvPr>
        </p:nvSpPr>
        <p:spPr>
          <a:xfrm>
            <a:off x="319398" y="789958"/>
            <a:ext cx="8513064" cy="381000"/>
          </a:xfrm>
        </p:spPr>
        <p:txBody>
          <a:bodyPr/>
          <a:lstStyle/>
          <a:p>
            <a:r>
              <a:rPr lang="en-US" dirty="0" smtClean="0"/>
              <a:t>Direct Internet Access</a:t>
            </a:r>
            <a:endParaRPr lang="en-US" dirty="0"/>
          </a:p>
        </p:txBody>
      </p:sp>
      <p:sp>
        <p:nvSpPr>
          <p:cNvPr id="184" name="Rectangle 183"/>
          <p:cNvSpPr/>
          <p:nvPr/>
        </p:nvSpPr>
        <p:spPr>
          <a:xfrm>
            <a:off x="1375230" y="3539691"/>
            <a:ext cx="6294395" cy="1365082"/>
          </a:xfrm>
          <a:prstGeom prst="rect">
            <a:avLst/>
          </a:prstGeom>
          <a:gradFill flip="none" rotWithShape="1">
            <a:gsLst>
              <a:gs pos="66000">
                <a:schemeClr val="accent1"/>
              </a:gs>
              <a:gs pos="100000">
                <a:srgbClr val="FFFFFF"/>
              </a:gs>
            </a:gsLst>
            <a:lin ang="0" scaled="1"/>
            <a:tileRect/>
          </a:gradFill>
          <a:ln w="9525" cap="flat" cmpd="sng" algn="ctr">
            <a:gradFill>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18900000" scaled="0"/>
            </a:gradFill>
            <a:prstDash val="solid"/>
            <a:headEnd/>
            <a:tailEnd/>
          </a:ln>
          <a:effectLst>
            <a:outerShdw blurRad="317500" dist="38100" dir="5400000" algn="t" rotWithShape="0">
              <a:prstClr val="black">
                <a:alpha val="74000"/>
              </a:prstClr>
            </a:outerShdw>
          </a:effectLst>
        </p:spPr>
        <p:txBody>
          <a:bodyPr vert="horz" wrap="square" lIns="0" tIns="0" rIns="0" bIns="0" anchor="ctr" anchorCtr="1"/>
          <a:lstStyle/>
          <a:p>
            <a:pPr algn="r" defTabSz="684180">
              <a:lnSpc>
                <a:spcPct val="95000"/>
              </a:lnSpc>
              <a:spcBef>
                <a:spcPts val="150"/>
              </a:spcBef>
            </a:pPr>
            <a:endParaRPr lang="he-IL"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85" name="Rectangle 184"/>
          <p:cNvSpPr/>
          <p:nvPr/>
        </p:nvSpPr>
        <p:spPr>
          <a:xfrm rot="16200000">
            <a:off x="6579635" y="1903492"/>
            <a:ext cx="730250" cy="1449729"/>
          </a:xfrm>
          <a:prstGeom prst="rect">
            <a:avLst/>
          </a:prstGeom>
          <a:gradFill flip="none" rotWithShape="1">
            <a:gsLst>
              <a:gs pos="0">
                <a:schemeClr val="tx1">
                  <a:alpha val="0"/>
                </a:schemeClr>
              </a:gs>
              <a:gs pos="15000">
                <a:schemeClr val="accent1">
                  <a:alpha val="45000"/>
                </a:schemeClr>
              </a:gs>
              <a:gs pos="100000">
                <a:schemeClr val="tx1"/>
              </a:gs>
            </a:gsLst>
            <a:lin ang="16200000" scaled="1"/>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sp>
        <p:nvSpPr>
          <p:cNvPr id="186" name="Rectangle 185"/>
          <p:cNvSpPr/>
          <p:nvPr/>
        </p:nvSpPr>
        <p:spPr>
          <a:xfrm rot="16200000">
            <a:off x="6676636" y="669065"/>
            <a:ext cx="477456" cy="1512176"/>
          </a:xfrm>
          <a:prstGeom prst="rect">
            <a:avLst/>
          </a:prstGeom>
          <a:gradFill flip="none" rotWithShape="1">
            <a:gsLst>
              <a:gs pos="0">
                <a:schemeClr val="tx1">
                  <a:alpha val="0"/>
                </a:schemeClr>
              </a:gs>
              <a:gs pos="20000">
                <a:schemeClr val="accent1">
                  <a:alpha val="45000"/>
                </a:schemeClr>
              </a:gs>
              <a:gs pos="100000">
                <a:schemeClr val="tx1"/>
              </a:gs>
            </a:gsLst>
            <a:lin ang="16200000" scaled="1"/>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sp>
        <p:nvSpPr>
          <p:cNvPr id="187" name="Oval 186"/>
          <p:cNvSpPr/>
          <p:nvPr/>
        </p:nvSpPr>
        <p:spPr>
          <a:xfrm rot="10800000">
            <a:off x="356057" y="2048956"/>
            <a:ext cx="1637836" cy="836252"/>
          </a:xfrm>
          <a:prstGeom prst="ellipse">
            <a:avLst/>
          </a:prstGeom>
          <a:gradFill flip="none" rotWithShape="1">
            <a:gsLst>
              <a:gs pos="100000">
                <a:srgbClr val="00FFFF">
                  <a:alpha val="0"/>
                </a:srgbClr>
              </a:gs>
              <a:gs pos="0">
                <a:srgbClr val="00FFFF">
                  <a:alpha val="20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cxnSp>
        <p:nvCxnSpPr>
          <p:cNvPr id="188" name="Straight Connector 187"/>
          <p:cNvCxnSpPr/>
          <p:nvPr/>
        </p:nvCxnSpPr>
        <p:spPr>
          <a:xfrm flipV="1">
            <a:off x="4640439" y="2012789"/>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89" name="Picture 188" descr="C:\Documents and Settings\rteligic\Desktop\Desktop_26Apr\desktop271211\cisco-prime\icons\Picture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63" b="18638"/>
          <a:stretch/>
        </p:blipFill>
        <p:spPr bwMode="auto">
          <a:xfrm>
            <a:off x="4951733" y="1015557"/>
            <a:ext cx="1671247" cy="1034488"/>
          </a:xfrm>
          <a:prstGeom prst="rect">
            <a:avLst/>
          </a:prstGeom>
          <a:noFill/>
          <a:ln>
            <a:noFill/>
          </a:ln>
        </p:spPr>
      </p:pic>
      <p:sp>
        <p:nvSpPr>
          <p:cNvPr id="190" name="TextBox 189"/>
          <p:cNvSpPr txBox="1"/>
          <p:nvPr/>
        </p:nvSpPr>
        <p:spPr>
          <a:xfrm>
            <a:off x="5466154" y="1573842"/>
            <a:ext cx="682864" cy="334699"/>
          </a:xfrm>
          <a:prstGeom prst="rect">
            <a:avLst/>
          </a:prstGeom>
          <a:noFill/>
        </p:spPr>
        <p:txBody>
          <a:bodyPr wrap="none" lIns="57131" tIns="28567" rIns="57131" bIns="28567"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000" dirty="0">
                <a:solidFill>
                  <a:schemeClr val="accent3">
                    <a:lumMod val="10000"/>
                  </a:schemeClr>
                </a:solidFill>
                <a:latin typeface="Arial"/>
              </a:rPr>
              <a:t>Corporate</a:t>
            </a:r>
          </a:p>
          <a:p>
            <a:pPr algn="ctr" defTabSz="610493" eaLnBrk="0" hangingPunct="0">
              <a:lnSpc>
                <a:spcPct val="90000"/>
              </a:lnSpc>
            </a:pPr>
            <a:r>
              <a:rPr lang="en-US" sz="1000" dirty="0">
                <a:solidFill>
                  <a:schemeClr val="accent3">
                    <a:lumMod val="10000"/>
                  </a:schemeClr>
                </a:solidFill>
                <a:latin typeface="Arial"/>
              </a:rPr>
              <a:t>Network</a:t>
            </a:r>
          </a:p>
        </p:txBody>
      </p:sp>
      <p:cxnSp>
        <p:nvCxnSpPr>
          <p:cNvPr id="191" name="Straight Connector 190"/>
          <p:cNvCxnSpPr/>
          <p:nvPr/>
        </p:nvCxnSpPr>
        <p:spPr>
          <a:xfrm>
            <a:off x="1786931" y="2243801"/>
            <a:ext cx="400050" cy="483"/>
          </a:xfrm>
          <a:prstGeom prst="line">
            <a:avLst/>
          </a:prstGeom>
          <a:ln>
            <a:gradFill>
              <a:gsLst>
                <a:gs pos="51000">
                  <a:schemeClr val="bg2"/>
                </a:gs>
                <a:gs pos="0">
                  <a:schemeClr val="bg2"/>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92" name="Picture 3" descr="C:\Documents and Settings\rteligic\Desktop\Desktop_26Apr\polygon-icon01.png"/>
          <p:cNvPicPr>
            <a:picLocks noChangeAspect="1" noChangeArrowheads="1"/>
          </p:cNvPicPr>
          <p:nvPr/>
        </p:nvPicPr>
        <p:blipFill>
          <a:blip r:embed="rId4" cstate="screen"/>
          <a:stretch>
            <a:fillRect/>
          </a:stretch>
        </p:blipFill>
        <p:spPr bwMode="auto">
          <a:xfrm>
            <a:off x="5080814" y="1775244"/>
            <a:ext cx="373413" cy="400085"/>
          </a:xfrm>
          <a:prstGeom prst="rect">
            <a:avLst/>
          </a:prstGeom>
          <a:noFill/>
          <a:ln>
            <a:noFill/>
          </a:ln>
        </p:spPr>
      </p:pic>
      <p:sp>
        <p:nvSpPr>
          <p:cNvPr id="194" name="TextBox 193"/>
          <p:cNvSpPr txBox="1"/>
          <p:nvPr/>
        </p:nvSpPr>
        <p:spPr>
          <a:xfrm>
            <a:off x="1485955" y="3582887"/>
            <a:ext cx="5370632" cy="1306992"/>
          </a:xfrm>
          <a:prstGeom prst="rect">
            <a:avLst/>
          </a:prstGeom>
          <a:noFill/>
        </p:spPr>
        <p:txBody>
          <a:bodyPr wrap="none" lIns="68546" tIns="34274" rIns="68546" bIns="34274" rtlCol="0">
            <a:spAutoFit/>
          </a:bodyPr>
          <a:lstStyle/>
          <a:p>
            <a:pPr marL="144814" indent="-144814">
              <a:spcBef>
                <a:spcPts val="313"/>
              </a:spcBef>
              <a:buClr>
                <a:srgbClr val="96CA4B"/>
              </a:buClr>
              <a:buSzPct val="90000"/>
              <a:buFont typeface="Arial"/>
              <a:buChar char="•"/>
            </a:pPr>
            <a:r>
              <a:rPr lang="en-US" sz="1400" dirty="0">
                <a:solidFill>
                  <a:schemeClr val="bg1"/>
                </a:solidFill>
              </a:rPr>
              <a:t>Secure WAN transport for branch to head quarters connectivity</a:t>
            </a:r>
          </a:p>
          <a:p>
            <a:pPr marL="144814" indent="-144814">
              <a:spcBef>
                <a:spcPts val="313"/>
              </a:spcBef>
              <a:buClr>
                <a:srgbClr val="96CA4B"/>
              </a:buClr>
              <a:buSzPct val="90000"/>
              <a:buFont typeface="Arial"/>
              <a:buChar char="•"/>
            </a:pPr>
            <a:r>
              <a:rPr lang="en-US" sz="1400" dirty="0">
                <a:solidFill>
                  <a:schemeClr val="bg1"/>
                </a:solidFill>
              </a:rPr>
              <a:t>Leverage local Internet path for public cloud and Internet access</a:t>
            </a:r>
          </a:p>
          <a:p>
            <a:pPr marL="144814" indent="-144814">
              <a:spcBef>
                <a:spcPts val="313"/>
              </a:spcBef>
              <a:buClr>
                <a:srgbClr val="96CA4B"/>
              </a:buClr>
              <a:buSzPct val="90000"/>
              <a:buFont typeface="Arial"/>
              <a:buChar char="•"/>
            </a:pPr>
            <a:r>
              <a:rPr lang="en-US" sz="1400" dirty="0">
                <a:solidFill>
                  <a:schemeClr val="bg1"/>
                </a:solidFill>
              </a:rPr>
              <a:t>TD techniques provide the additional protection needed for DIA</a:t>
            </a:r>
          </a:p>
          <a:p>
            <a:pPr marL="144814" indent="-144814">
              <a:spcBef>
                <a:spcPts val="313"/>
              </a:spcBef>
              <a:buClr>
                <a:srgbClr val="96CA4B"/>
              </a:buClr>
              <a:buSzPct val="90000"/>
              <a:buFont typeface="Arial"/>
              <a:buChar char="•"/>
            </a:pPr>
            <a:r>
              <a:rPr lang="en-US" sz="1400" dirty="0">
                <a:solidFill>
                  <a:schemeClr val="bg1"/>
                </a:solidFill>
              </a:rPr>
              <a:t>Improve application performance (right flows to right places)</a:t>
            </a:r>
          </a:p>
          <a:p>
            <a:pPr marL="144814" indent="-144814">
              <a:spcBef>
                <a:spcPts val="313"/>
              </a:spcBef>
              <a:buClr>
                <a:srgbClr val="96CA4B"/>
              </a:buClr>
              <a:buSzPct val="90000"/>
              <a:buFont typeface="Arial"/>
              <a:buChar char="•"/>
            </a:pPr>
            <a:r>
              <a:rPr lang="en-US" sz="1400" dirty="0">
                <a:solidFill>
                  <a:schemeClr val="bg1"/>
                </a:solidFill>
              </a:rPr>
              <a:t>Reduced bandwidth consumption</a:t>
            </a:r>
          </a:p>
        </p:txBody>
      </p:sp>
      <p:pic>
        <p:nvPicPr>
          <p:cNvPr id="195" name="Picture 5" descr="C:\Users\andrewg\Desktop\branch.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b="5021"/>
          <a:stretch/>
        </p:blipFill>
        <p:spPr bwMode="auto">
          <a:xfrm>
            <a:off x="735034" y="1477821"/>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96" name="Rectangle 195"/>
          <p:cNvSpPr/>
          <p:nvPr/>
        </p:nvSpPr>
        <p:spPr>
          <a:xfrm>
            <a:off x="644275" y="2397746"/>
            <a:ext cx="841680" cy="297495"/>
          </a:xfrm>
          <a:prstGeom prst="rect">
            <a:avLst/>
          </a:prstGeom>
        </p:spPr>
        <p:txBody>
          <a:bodyPr wrap="square" lIns="57122" tIns="28564" rIns="57122" bIns="28564" anchor="ctr">
            <a:spAutoFit/>
          </a:bodyPr>
          <a:lstStyle/>
          <a:p>
            <a:pPr algn="ctr">
              <a:lnSpc>
                <a:spcPct val="150000"/>
              </a:lnSpc>
              <a:defRPr/>
            </a:pPr>
            <a:r>
              <a:rPr lang="en-US" sz="1100" dirty="0">
                <a:solidFill>
                  <a:schemeClr val="tx1">
                    <a:lumMod val="50000"/>
                  </a:schemeClr>
                </a:solidFill>
                <a:latin typeface="+mj-lt"/>
              </a:rPr>
              <a:t>Branch</a:t>
            </a:r>
          </a:p>
        </p:txBody>
      </p:sp>
      <p:pic>
        <p:nvPicPr>
          <p:cNvPr id="197" name="Picture 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55042" y="2619976"/>
            <a:ext cx="369738" cy="1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30604" y="1314532"/>
            <a:ext cx="462992" cy="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9" name="Picture 1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90996" y="2313078"/>
            <a:ext cx="590140" cy="137476"/>
          </a:xfrm>
          <a:prstGeom prst="rect">
            <a:avLst/>
          </a:prstGeom>
          <a:noFill/>
          <a:ln w="9525" algn="ctr">
            <a:noFill/>
            <a:miter lim="800000"/>
            <a:headEnd/>
            <a:tailEnd/>
          </a:ln>
        </p:spPr>
      </p:pic>
      <p:pic>
        <p:nvPicPr>
          <p:cNvPr id="200" name="Picture 58"/>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97050" y="1280822"/>
            <a:ext cx="202249" cy="100188"/>
          </a:xfrm>
          <a:prstGeom prst="rect">
            <a:avLst/>
          </a:prstGeom>
          <a:noFill/>
          <a:ln w="9525" algn="ctr">
            <a:noFill/>
            <a:miter lim="800000"/>
            <a:headEnd/>
            <a:tailEnd/>
          </a:ln>
        </p:spPr>
      </p:pic>
      <p:pic>
        <p:nvPicPr>
          <p:cNvPr id="201" name="Picture 114"/>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665667" y="1463259"/>
            <a:ext cx="276840" cy="108010"/>
          </a:xfrm>
          <a:prstGeom prst="rect">
            <a:avLst/>
          </a:prstGeom>
          <a:noFill/>
          <a:ln w="9525" algn="ctr">
            <a:noFill/>
            <a:miter lim="800000"/>
            <a:headEnd/>
            <a:tailEnd/>
          </a:ln>
        </p:spPr>
      </p:pic>
      <p:pic>
        <p:nvPicPr>
          <p:cNvPr id="202" name="Picture 51"/>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836653" y="2807357"/>
            <a:ext cx="339725" cy="114685"/>
          </a:xfrm>
          <a:prstGeom prst="rect">
            <a:avLst/>
          </a:prstGeom>
          <a:noFill/>
          <a:ln w="9525" algn="ctr">
            <a:noFill/>
            <a:miter lim="800000"/>
            <a:headEnd/>
            <a:tailEnd/>
          </a:ln>
        </p:spPr>
      </p:pic>
      <p:pic>
        <p:nvPicPr>
          <p:cNvPr id="203" name="Picture 202" descr="C:\Documents and Settings\rteligic\Desktop\Desktop_26Apr\desktop271211\cisco-prime\icons\Picture1.png"/>
          <p:cNvPicPr>
            <a:picLocks noChangeAspect="1" noChangeArrowheads="1"/>
          </p:cNvPicPr>
          <p:nvPr/>
        </p:nvPicPr>
        <p:blipFill>
          <a:blip r:embed="rId3" cstate="screen"/>
          <a:srcRect/>
          <a:stretch>
            <a:fillRect/>
          </a:stretch>
        </p:blipFill>
        <p:spPr bwMode="auto">
          <a:xfrm>
            <a:off x="5318612" y="1960563"/>
            <a:ext cx="1336816" cy="1331692"/>
          </a:xfrm>
          <a:prstGeom prst="rect">
            <a:avLst/>
          </a:prstGeom>
          <a:noFill/>
        </p:spPr>
      </p:pic>
      <p:sp>
        <p:nvSpPr>
          <p:cNvPr id="204" name="TextBox 203"/>
          <p:cNvSpPr txBox="1"/>
          <p:nvPr/>
        </p:nvSpPr>
        <p:spPr>
          <a:xfrm>
            <a:off x="5737774" y="2576985"/>
            <a:ext cx="499585" cy="212863"/>
          </a:xfrm>
          <a:prstGeom prst="rect">
            <a:avLst/>
          </a:prstGeom>
          <a:noFill/>
        </p:spPr>
        <p:txBody>
          <a:bodyPr wrap="none" lIns="57131" tIns="28567" rIns="57131" bIns="28567"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100" dirty="0">
                <a:solidFill>
                  <a:schemeClr val="accent3">
                    <a:lumMod val="10000"/>
                  </a:schemeClr>
                </a:solidFill>
                <a:latin typeface="Arial"/>
              </a:rPr>
              <a:t>Public</a:t>
            </a:r>
          </a:p>
        </p:txBody>
      </p:sp>
      <p:sp>
        <p:nvSpPr>
          <p:cNvPr id="205" name="Oval 204"/>
          <p:cNvSpPr/>
          <p:nvPr/>
        </p:nvSpPr>
        <p:spPr>
          <a:xfrm rot="10800000">
            <a:off x="5125020" y="1073794"/>
            <a:ext cx="1538759" cy="658310"/>
          </a:xfrm>
          <a:prstGeom prst="ellipse">
            <a:avLst/>
          </a:prstGeom>
          <a:gradFill flip="none" rotWithShape="1">
            <a:gsLst>
              <a:gs pos="100000">
                <a:srgbClr val="00FFFF">
                  <a:alpha val="0"/>
                </a:srgbClr>
              </a:gs>
              <a:gs pos="0">
                <a:srgbClr val="00FFFF">
                  <a:alpha val="23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pic>
        <p:nvPicPr>
          <p:cNvPr id="206" name="Picture 205" descr="tandberg_6000_cisco_small"/>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777831" y="1233975"/>
            <a:ext cx="520173" cy="32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Freeform 206"/>
          <p:cNvSpPr/>
          <p:nvPr/>
        </p:nvSpPr>
        <p:spPr>
          <a:xfrm>
            <a:off x="2184722" y="1774066"/>
            <a:ext cx="4977114" cy="1150235"/>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gradFill>
              <a:gsLst>
                <a:gs pos="58000">
                  <a:schemeClr val="bg2"/>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lIns="57131" tIns="28567" rIns="57131" bIns="28567" rtlCol="0" anchor="ctr"/>
          <a:lstStyle/>
          <a:p>
            <a:pPr algn="ctr"/>
            <a:endParaRPr lang="en-US"/>
          </a:p>
        </p:txBody>
      </p:sp>
      <p:pic>
        <p:nvPicPr>
          <p:cNvPr id="208" name="Picture 3" descr="C:\Documents and Settings\rteligic\Desktop\Desktop_26Apr\polygon-icon01.png"/>
          <p:cNvPicPr>
            <a:picLocks noChangeAspect="1" noChangeArrowheads="1"/>
          </p:cNvPicPr>
          <p:nvPr/>
        </p:nvPicPr>
        <p:blipFill>
          <a:blip r:embed="rId4" cstate="screen"/>
          <a:stretch>
            <a:fillRect/>
          </a:stretch>
        </p:blipFill>
        <p:spPr bwMode="auto">
          <a:xfrm>
            <a:off x="4844927" y="1367825"/>
            <a:ext cx="373413" cy="400085"/>
          </a:xfrm>
          <a:prstGeom prst="rect">
            <a:avLst/>
          </a:prstGeom>
          <a:noFill/>
          <a:ln>
            <a:noFill/>
          </a:ln>
        </p:spPr>
      </p:pic>
      <p:grpSp>
        <p:nvGrpSpPr>
          <p:cNvPr id="209" name="Group 208"/>
          <p:cNvGrpSpPr/>
          <p:nvPr/>
        </p:nvGrpSpPr>
        <p:grpSpPr>
          <a:xfrm>
            <a:off x="3579781" y="1637850"/>
            <a:ext cx="1383215" cy="1330480"/>
            <a:chOff x="4114538" y="1534588"/>
            <a:chExt cx="2590799" cy="2590799"/>
          </a:xfrm>
        </p:grpSpPr>
        <p:pic>
          <p:nvPicPr>
            <p:cNvPr id="210" name="Picture 209" descr="C:\Documents and Settings\rteligic\Desktop\Desktop_26Apr\desktop271211\cisco-prime\icons\Picture1.png"/>
            <p:cNvPicPr>
              <a:picLocks noChangeAspect="1" noChangeArrowheads="1"/>
            </p:cNvPicPr>
            <p:nvPr/>
          </p:nvPicPr>
          <p:blipFill>
            <a:blip r:embed="rId3" cstate="screen"/>
            <a:srcRect/>
            <a:stretch>
              <a:fillRect/>
            </a:stretch>
          </p:blipFill>
          <p:spPr bwMode="auto">
            <a:xfrm>
              <a:off x="4114538" y="1534588"/>
              <a:ext cx="2590799" cy="2590799"/>
            </a:xfrm>
            <a:prstGeom prst="rect">
              <a:avLst/>
            </a:prstGeom>
            <a:noFill/>
          </p:spPr>
        </p:pic>
        <p:sp>
          <p:nvSpPr>
            <p:cNvPr id="211" name="TextBox 210"/>
            <p:cNvSpPr txBox="1"/>
            <p:nvPr/>
          </p:nvSpPr>
          <p:spPr>
            <a:xfrm>
              <a:off x="4753881" y="2893313"/>
              <a:ext cx="1241875" cy="481956"/>
            </a:xfrm>
            <a:prstGeom prst="rect">
              <a:avLst/>
            </a:prstGeom>
            <a:noFill/>
          </p:spPr>
          <p:txBody>
            <a:bodyPr wrap="none"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100" dirty="0">
                  <a:solidFill>
                    <a:srgbClr val="104657"/>
                  </a:solidFill>
                  <a:latin typeface="Arial"/>
                </a:rPr>
                <a:t>Internet</a:t>
              </a:r>
            </a:p>
          </p:txBody>
        </p:sp>
      </p:grpSp>
      <p:sp>
        <p:nvSpPr>
          <p:cNvPr id="212" name="TextBox 211"/>
          <p:cNvSpPr txBox="1"/>
          <p:nvPr/>
        </p:nvSpPr>
        <p:spPr>
          <a:xfrm>
            <a:off x="2228793" y="2764287"/>
            <a:ext cx="1179312" cy="453959"/>
          </a:xfrm>
          <a:prstGeom prst="wedgeRectCallout">
            <a:avLst>
              <a:gd name="adj1" fmla="val 36829"/>
              <a:gd name="adj2" fmla="val -76141"/>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131" tIns="28567" rIns="57131" bIns="28567" rtlCol="0" anchor="ctr"/>
          <a:lstStyle>
            <a:defPPr>
              <a:defRPr lang="en-US"/>
            </a:defPPr>
            <a:lvl1pPr algn="ctr">
              <a:defRPr sz="2000">
                <a:solidFill>
                  <a:schemeClr val="l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b="1" dirty="0">
                <a:solidFill>
                  <a:schemeClr val="tx1"/>
                </a:solidFill>
              </a:rPr>
              <a:t>Direct Internet</a:t>
            </a:r>
          </a:p>
          <a:p>
            <a:r>
              <a:rPr lang="en-US" sz="1000" b="1" dirty="0">
                <a:solidFill>
                  <a:schemeClr val="tx1"/>
                </a:solidFill>
              </a:rPr>
              <a:t>Access</a:t>
            </a:r>
          </a:p>
        </p:txBody>
      </p:sp>
      <p:sp>
        <p:nvSpPr>
          <p:cNvPr id="213" name="Freeform 212"/>
          <p:cNvSpPr/>
          <p:nvPr/>
        </p:nvSpPr>
        <p:spPr>
          <a:xfrm rot="21314612">
            <a:off x="1807676" y="2029348"/>
            <a:ext cx="3361942" cy="241622"/>
          </a:xfrm>
          <a:custGeom>
            <a:avLst/>
            <a:gdLst>
              <a:gd name="connsiteX0" fmla="*/ 0 w 9469012"/>
              <a:gd name="connsiteY0" fmla="*/ 197539 h 1069991"/>
              <a:gd name="connsiteX1" fmla="*/ 2582457 w 9469012"/>
              <a:gd name="connsiteY1" fmla="*/ 987693 h 1069991"/>
              <a:gd name="connsiteX2" fmla="*/ 4939127 w 9469012"/>
              <a:gd name="connsiteY2" fmla="*/ 959474 h 1069991"/>
              <a:gd name="connsiteX3" fmla="*/ 8071944 w 9469012"/>
              <a:gd name="connsiteY3" fmla="*/ 225759 h 1069991"/>
              <a:gd name="connsiteX4" fmla="*/ 9469012 w 9469012"/>
              <a:gd name="connsiteY4" fmla="*/ 0 h 1069991"/>
              <a:gd name="connsiteX0" fmla="*/ 0 w 9469012"/>
              <a:gd name="connsiteY0" fmla="*/ 197539 h 987720"/>
              <a:gd name="connsiteX1" fmla="*/ 2582457 w 9469012"/>
              <a:gd name="connsiteY1" fmla="*/ 987693 h 987720"/>
              <a:gd name="connsiteX2" fmla="*/ 8071944 w 9469012"/>
              <a:gd name="connsiteY2" fmla="*/ 225759 h 987720"/>
              <a:gd name="connsiteX3" fmla="*/ 9469012 w 9469012"/>
              <a:gd name="connsiteY3" fmla="*/ 0 h 987720"/>
              <a:gd name="connsiteX0" fmla="*/ 0 w 9469012"/>
              <a:gd name="connsiteY0" fmla="*/ 197539 h 1091888"/>
              <a:gd name="connsiteX1" fmla="*/ 4052441 w 9469012"/>
              <a:gd name="connsiteY1" fmla="*/ 1091865 h 1091888"/>
              <a:gd name="connsiteX2" fmla="*/ 8071944 w 9469012"/>
              <a:gd name="connsiteY2" fmla="*/ 225759 h 1091888"/>
              <a:gd name="connsiteX3" fmla="*/ 9469012 w 9469012"/>
              <a:gd name="connsiteY3" fmla="*/ 0 h 1091888"/>
              <a:gd name="connsiteX0" fmla="*/ 0 w 9469012"/>
              <a:gd name="connsiteY0" fmla="*/ 197539 h 1093905"/>
              <a:gd name="connsiteX1" fmla="*/ 4052441 w 9469012"/>
              <a:gd name="connsiteY1" fmla="*/ 1091865 h 1093905"/>
              <a:gd name="connsiteX2" fmla="*/ 8071944 w 9469012"/>
              <a:gd name="connsiteY2" fmla="*/ 225759 h 1093905"/>
              <a:gd name="connsiteX3" fmla="*/ 9469012 w 9469012"/>
              <a:gd name="connsiteY3" fmla="*/ 0 h 1093905"/>
              <a:gd name="connsiteX0" fmla="*/ 0 w 9469012"/>
              <a:gd name="connsiteY0" fmla="*/ 338223 h 1235155"/>
              <a:gd name="connsiteX1" fmla="*/ 4052441 w 9469012"/>
              <a:gd name="connsiteY1" fmla="*/ 1232549 h 1235155"/>
              <a:gd name="connsiteX2" fmla="*/ 7180694 w 9469012"/>
              <a:gd name="connsiteY2" fmla="*/ 53927 h 1235155"/>
              <a:gd name="connsiteX3" fmla="*/ 9469012 w 9469012"/>
              <a:gd name="connsiteY3" fmla="*/ 140684 h 1235155"/>
              <a:gd name="connsiteX0" fmla="*/ 0 w 8612486"/>
              <a:gd name="connsiteY0" fmla="*/ 332049 h 1228981"/>
              <a:gd name="connsiteX1" fmla="*/ 4052441 w 8612486"/>
              <a:gd name="connsiteY1" fmla="*/ 1226375 h 1228981"/>
              <a:gd name="connsiteX2" fmla="*/ 7180694 w 8612486"/>
              <a:gd name="connsiteY2" fmla="*/ 47753 h 1228981"/>
              <a:gd name="connsiteX3" fmla="*/ 8612486 w 8612486"/>
              <a:gd name="connsiteY3" fmla="*/ 180809 h 1228981"/>
              <a:gd name="connsiteX0" fmla="*/ 0 w 7180694"/>
              <a:gd name="connsiteY0" fmla="*/ 284296 h 1181228"/>
              <a:gd name="connsiteX1" fmla="*/ 4052441 w 7180694"/>
              <a:gd name="connsiteY1" fmla="*/ 1178622 h 1181228"/>
              <a:gd name="connsiteX2" fmla="*/ 7180694 w 7180694"/>
              <a:gd name="connsiteY2" fmla="*/ 0 h 1181228"/>
              <a:gd name="connsiteX0" fmla="*/ 0 w 7840452"/>
              <a:gd name="connsiteY0" fmla="*/ 689410 h 1596701"/>
              <a:gd name="connsiteX1" fmla="*/ 4052441 w 7840452"/>
              <a:gd name="connsiteY1" fmla="*/ 1583736 h 1596701"/>
              <a:gd name="connsiteX2" fmla="*/ 7840452 w 7840452"/>
              <a:gd name="connsiteY2" fmla="*/ 0 h 1596701"/>
              <a:gd name="connsiteX0" fmla="*/ 0 w 7782579"/>
              <a:gd name="connsiteY0" fmla="*/ 667798 h 1575089"/>
              <a:gd name="connsiteX1" fmla="*/ 4052441 w 7782579"/>
              <a:gd name="connsiteY1" fmla="*/ 1562124 h 1575089"/>
              <a:gd name="connsiteX2" fmla="*/ 7782579 w 7782579"/>
              <a:gd name="connsiteY2" fmla="*/ 0 h 1575089"/>
              <a:gd name="connsiteX0" fmla="*/ 0 w 7782579"/>
              <a:gd name="connsiteY0" fmla="*/ 667798 h 1575089"/>
              <a:gd name="connsiteX1" fmla="*/ 4052441 w 7782579"/>
              <a:gd name="connsiteY1" fmla="*/ 1562124 h 1575089"/>
              <a:gd name="connsiteX2" fmla="*/ 7782579 w 7782579"/>
              <a:gd name="connsiteY2" fmla="*/ 0 h 1575089"/>
              <a:gd name="connsiteX0" fmla="*/ 0 w 7678407"/>
              <a:gd name="connsiteY0" fmla="*/ 646186 h 1574736"/>
              <a:gd name="connsiteX1" fmla="*/ 3948269 w 7678407"/>
              <a:gd name="connsiteY1" fmla="*/ 1562124 h 1574736"/>
              <a:gd name="connsiteX2" fmla="*/ 7678407 w 7678407"/>
              <a:gd name="connsiteY2" fmla="*/ 0 h 1574736"/>
            </a:gdLst>
            <a:ahLst/>
            <a:cxnLst>
              <a:cxn ang="0">
                <a:pos x="connsiteX0" y="connsiteY0"/>
              </a:cxn>
              <a:cxn ang="0">
                <a:pos x="connsiteX1" y="connsiteY1"/>
              </a:cxn>
              <a:cxn ang="0">
                <a:pos x="connsiteX2" y="connsiteY2"/>
              </a:cxn>
            </a:cxnLst>
            <a:rect l="l" t="t" r="r" b="b"/>
            <a:pathLst>
              <a:path w="7678407" h="1574736">
                <a:moveTo>
                  <a:pt x="0" y="646186"/>
                </a:moveTo>
                <a:cubicBezTo>
                  <a:pt x="879634" y="977768"/>
                  <a:pt x="2641527" y="1677026"/>
                  <a:pt x="3948269" y="1562124"/>
                </a:cubicBezTo>
                <a:cubicBezTo>
                  <a:pt x="5255011" y="1447222"/>
                  <a:pt x="6507499" y="542832"/>
                  <a:pt x="7678407" y="0"/>
                </a:cubicBezTo>
              </a:path>
            </a:pathLst>
          </a:custGeom>
          <a:ln w="66675" cmpd="sng">
            <a:gradFill>
              <a:gsLst>
                <a:gs pos="0">
                  <a:srgbClr val="00FFFF">
                    <a:lumMod val="88000"/>
                  </a:srgbClr>
                </a:gs>
                <a:gs pos="100000">
                  <a:srgbClr val="00FFFF">
                    <a:lumMod val="50000"/>
                  </a:srgbClr>
                </a:gs>
              </a:gsLst>
              <a:lin ang="5400000" scaled="0"/>
            </a:gradFill>
            <a:headEnd type="non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lIns="68546" tIns="34274" rIns="68546" bIns="34274" rtlCol="0" anchor="ctr"/>
          <a:lstStyle/>
          <a:p>
            <a:pPr algn="ctr"/>
            <a:endParaRPr lang="en-US"/>
          </a:p>
        </p:txBody>
      </p:sp>
      <p:sp>
        <p:nvSpPr>
          <p:cNvPr id="214" name="Freeform 213"/>
          <p:cNvSpPr/>
          <p:nvPr/>
        </p:nvSpPr>
        <p:spPr>
          <a:xfrm>
            <a:off x="1742762" y="2309007"/>
            <a:ext cx="3868924" cy="386568"/>
          </a:xfrm>
          <a:custGeom>
            <a:avLst/>
            <a:gdLst>
              <a:gd name="connsiteX0" fmla="*/ 0 w 8975100"/>
              <a:gd name="connsiteY0" fmla="*/ 0 h 1636748"/>
              <a:gd name="connsiteX1" fmla="*/ 2399005 w 8975100"/>
              <a:gd name="connsiteY1" fmla="*/ 1128792 h 1636748"/>
              <a:gd name="connsiteX2" fmla="*/ 4995575 w 8975100"/>
              <a:gd name="connsiteY2" fmla="*/ 1227561 h 1636748"/>
              <a:gd name="connsiteX3" fmla="*/ 8975100 w 8975100"/>
              <a:gd name="connsiteY3" fmla="*/ 1636748 h 1636748"/>
              <a:gd name="connsiteX0" fmla="*/ 0 w 8118573"/>
              <a:gd name="connsiteY0" fmla="*/ 0 h 1613599"/>
              <a:gd name="connsiteX1" fmla="*/ 2399005 w 8118573"/>
              <a:gd name="connsiteY1" fmla="*/ 1128792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Lst>
            <a:ahLst/>
            <a:cxnLst>
              <a:cxn ang="0">
                <a:pos x="connsiteX0" y="connsiteY0"/>
              </a:cxn>
              <a:cxn ang="0">
                <a:pos x="connsiteX1" y="connsiteY1"/>
              </a:cxn>
              <a:cxn ang="0">
                <a:pos x="connsiteX2" y="connsiteY2"/>
              </a:cxn>
              <a:cxn ang="0">
                <a:pos x="connsiteX3" y="connsiteY3"/>
              </a:cxn>
            </a:cxnLst>
            <a:rect l="l" t="t" r="r" b="b"/>
            <a:pathLst>
              <a:path w="8118573" h="1613599">
                <a:moveTo>
                  <a:pt x="0" y="0"/>
                </a:moveTo>
                <a:cubicBezTo>
                  <a:pt x="783204" y="462099"/>
                  <a:pt x="1925225" y="970497"/>
                  <a:pt x="2919867" y="1105643"/>
                </a:cubicBezTo>
                <a:cubicBezTo>
                  <a:pt x="3914509" y="1240789"/>
                  <a:pt x="3899559" y="1142902"/>
                  <a:pt x="4995575" y="1227561"/>
                </a:cubicBezTo>
                <a:cubicBezTo>
                  <a:pt x="6091591" y="1312220"/>
                  <a:pt x="7412984" y="1543050"/>
                  <a:pt x="8118573" y="1613599"/>
                </a:cubicBezTo>
              </a:path>
            </a:pathLst>
          </a:custGeom>
          <a:ln w="66675" cmpd="sng">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txBody>
          <a:bodyPr lIns="57125" tIns="28563" rIns="57125" bIns="28563" rtlCol="0" anchor="ctr"/>
          <a:lstStyle/>
          <a:p>
            <a:pPr algn="ctr"/>
            <a:endParaRPr lang="en-US"/>
          </a:p>
        </p:txBody>
      </p:sp>
      <p:pic>
        <p:nvPicPr>
          <p:cNvPr id="215" name="Picture 214" descr="C:\Documents and Settings\rteligic\Desktop\Desktop_26Apr\desktop271211\cisco-prime\icons\Picture2.png"/>
          <p:cNvPicPr>
            <a:picLocks noChangeAspect="1" noChangeArrowheads="1"/>
          </p:cNvPicPr>
          <p:nvPr/>
        </p:nvPicPr>
        <p:blipFill>
          <a:blip r:embed="rId13" cstate="screen"/>
          <a:srcRect/>
          <a:stretch>
            <a:fillRect/>
          </a:stretch>
        </p:blipFill>
        <p:spPr bwMode="auto">
          <a:xfrm flipH="1">
            <a:off x="1169607" y="1856190"/>
            <a:ext cx="724632" cy="724444"/>
          </a:xfrm>
          <a:prstGeom prst="rect">
            <a:avLst/>
          </a:prstGeom>
          <a:noFill/>
        </p:spPr>
      </p:pic>
      <p:pic>
        <p:nvPicPr>
          <p:cNvPr id="216" name="Picture 215"/>
          <p:cNvPicPr>
            <a:picLocks noChangeAspect="1"/>
          </p:cNvPicPr>
          <p:nvPr/>
        </p:nvPicPr>
        <p:blipFill>
          <a:blip r:embed="rId14" cstate="screen">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a:xfrm>
            <a:off x="7101991" y="1438157"/>
            <a:ext cx="144308" cy="158211"/>
          </a:xfrm>
          <a:prstGeom prst="rect">
            <a:avLst/>
          </a:prstGeom>
        </p:spPr>
      </p:pic>
      <p:pic>
        <p:nvPicPr>
          <p:cNvPr id="217" name="Picture 5" descr="C:\Users\andrewg\Desktop\branch.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5576894" y="850207"/>
            <a:ext cx="395963" cy="5997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218" name="Picture 217" descr="oie_transparent.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02996" y="2457451"/>
            <a:ext cx="406929" cy="147638"/>
          </a:xfrm>
          <a:prstGeom prst="rect">
            <a:avLst/>
          </a:prstGeom>
        </p:spPr>
      </p:pic>
      <p:sp>
        <p:nvSpPr>
          <p:cNvPr id="193" name="TextBox 192"/>
          <p:cNvSpPr txBox="1"/>
          <p:nvPr/>
        </p:nvSpPr>
        <p:spPr>
          <a:xfrm>
            <a:off x="2741811" y="1372398"/>
            <a:ext cx="1179312" cy="530903"/>
          </a:xfrm>
          <a:prstGeom prst="wedgeRectCallout">
            <a:avLst>
              <a:gd name="adj1" fmla="val 64339"/>
              <a:gd name="adj2" fmla="val 95493"/>
            </a:avLst>
          </a:prstGeom>
          <a:gradFill flip="none" rotWithShape="1">
            <a:gsLst>
              <a:gs pos="100000">
                <a:srgbClr val="00FFFF">
                  <a:lumMod val="38000"/>
                </a:srgbClr>
              </a:gs>
              <a:gs pos="0">
                <a:srgbClr val="00FFFF">
                  <a:lumMod val="7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131" tIns="28567" rIns="57131" bIns="28567" rtlCol="0" anchor="ctr"/>
          <a:lstStyle>
            <a:defPPr>
              <a:defRPr lang="en-US"/>
            </a:defPPr>
            <a:lvl1pPr algn="ctr">
              <a:defRPr sz="1600">
                <a:solidFill>
                  <a:schemeClr val="l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IPsec VPN</a:t>
            </a:r>
            <a:endParaRPr lang="en-US" dirty="0"/>
          </a:p>
        </p:txBody>
      </p:sp>
      <p:grpSp>
        <p:nvGrpSpPr>
          <p:cNvPr id="224" name="Group 4"/>
          <p:cNvGrpSpPr>
            <a:grpSpLocks/>
          </p:cNvGrpSpPr>
          <p:nvPr/>
        </p:nvGrpSpPr>
        <p:grpSpPr bwMode="auto">
          <a:xfrm>
            <a:off x="1180102" y="1534459"/>
            <a:ext cx="710099" cy="607532"/>
            <a:chOff x="2868556" y="4568996"/>
            <a:chExt cx="2468880" cy="2478024"/>
          </a:xfrm>
        </p:grpSpPr>
        <p:grpSp>
          <p:nvGrpSpPr>
            <p:cNvPr id="225" name="Group 53"/>
            <p:cNvGrpSpPr>
              <a:grpSpLocks/>
            </p:cNvGrpSpPr>
            <p:nvPr/>
          </p:nvGrpSpPr>
          <p:grpSpPr bwMode="auto">
            <a:xfrm>
              <a:off x="2868556" y="4568996"/>
              <a:ext cx="2468880" cy="2478024"/>
              <a:chOff x="4143375" y="1722438"/>
              <a:chExt cx="2495550" cy="2495550"/>
            </a:xfrm>
          </p:grpSpPr>
          <p:grpSp>
            <p:nvGrpSpPr>
              <p:cNvPr id="232" name="Group 7"/>
              <p:cNvGrpSpPr>
                <a:grpSpLocks/>
              </p:cNvGrpSpPr>
              <p:nvPr/>
            </p:nvGrpSpPr>
            <p:grpSpPr bwMode="auto">
              <a:xfrm>
                <a:off x="4143375" y="1722438"/>
                <a:ext cx="2495550" cy="2495550"/>
                <a:chOff x="106361" y="3551237"/>
                <a:chExt cx="2495551" cy="2495551"/>
              </a:xfrm>
            </p:grpSpPr>
            <p:pic>
              <p:nvPicPr>
                <p:cNvPr id="235" name="Picture 1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3988" y="3584575"/>
                  <a:ext cx="2438400"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6" name="Picture 1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6361" y="3551237"/>
                  <a:ext cx="2495551" cy="2495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233" name="Picture 3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33997" y="3301767"/>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4" name="Picture 3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633997" y="3674793"/>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7" name="Group 10"/>
            <p:cNvGrpSpPr>
              <a:grpSpLocks/>
            </p:cNvGrpSpPr>
            <p:nvPr/>
          </p:nvGrpSpPr>
          <p:grpSpPr bwMode="auto">
            <a:xfrm>
              <a:off x="3248127" y="4692358"/>
              <a:ext cx="1709738" cy="2219326"/>
              <a:chOff x="7326312" y="4257541"/>
              <a:chExt cx="1709928" cy="2217871"/>
            </a:xfrm>
          </p:grpSpPr>
          <p:pic>
            <p:nvPicPr>
              <p:cNvPr id="229" name="Picture 1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326312" y="4257541"/>
                <a:ext cx="1709928" cy="1606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24038" y="5693055"/>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1"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24038" y="6065837"/>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53" name="Rectangle 52"/>
          <p:cNvSpPr/>
          <p:nvPr/>
        </p:nvSpPr>
        <p:spPr>
          <a:xfrm>
            <a:off x="1667940" y="1867644"/>
            <a:ext cx="841680" cy="275694"/>
          </a:xfrm>
          <a:prstGeom prst="rect">
            <a:avLst/>
          </a:prstGeom>
        </p:spPr>
        <p:txBody>
          <a:bodyPr wrap="square" lIns="57122" tIns="28564" rIns="57122" bIns="28564" anchor="ctr">
            <a:spAutoFit/>
          </a:bodyPr>
          <a:lstStyle/>
          <a:p>
            <a:pPr algn="ctr">
              <a:lnSpc>
                <a:spcPct val="150000"/>
              </a:lnSpc>
              <a:defRPr/>
            </a:pPr>
            <a:r>
              <a:rPr lang="en-US" sz="1000" dirty="0" smtClean="0">
                <a:solidFill>
                  <a:schemeClr val="tx1">
                    <a:lumMod val="50000"/>
                  </a:schemeClr>
                </a:solidFill>
                <a:latin typeface="+mj-lt"/>
              </a:rPr>
              <a:t>Firewall</a:t>
            </a:r>
            <a:endParaRPr lang="en-US" sz="1000" dirty="0">
              <a:solidFill>
                <a:schemeClr val="tx1">
                  <a:lumMod val="50000"/>
                </a:schemeClr>
              </a:solidFill>
              <a:latin typeface="+mj-lt"/>
            </a:endParaRPr>
          </a:p>
        </p:txBody>
      </p:sp>
      <p:sp>
        <p:nvSpPr>
          <p:cNvPr id="54" name="Rectangle 53"/>
          <p:cNvSpPr/>
          <p:nvPr/>
        </p:nvSpPr>
        <p:spPr>
          <a:xfrm>
            <a:off x="1551156" y="1574463"/>
            <a:ext cx="841680" cy="275694"/>
          </a:xfrm>
          <a:prstGeom prst="rect">
            <a:avLst/>
          </a:prstGeom>
        </p:spPr>
        <p:txBody>
          <a:bodyPr wrap="square" lIns="57122" tIns="28564" rIns="57122" bIns="28564" anchor="ctr">
            <a:spAutoFit/>
          </a:bodyPr>
          <a:lstStyle/>
          <a:p>
            <a:pPr algn="ctr">
              <a:lnSpc>
                <a:spcPct val="150000"/>
              </a:lnSpc>
              <a:defRPr/>
            </a:pPr>
            <a:r>
              <a:rPr lang="en-US" sz="1000" dirty="0" smtClean="0">
                <a:solidFill>
                  <a:schemeClr val="tx1">
                    <a:lumMod val="50000"/>
                  </a:schemeClr>
                </a:solidFill>
                <a:latin typeface="+mj-lt"/>
              </a:rPr>
              <a:t>IPS</a:t>
            </a:r>
            <a:endParaRPr lang="en-US" sz="1000" dirty="0">
              <a:solidFill>
                <a:schemeClr val="tx1">
                  <a:lumMod val="50000"/>
                </a:schemeClr>
              </a:solidFill>
              <a:latin typeface="+mj-lt"/>
            </a:endParaRPr>
          </a:p>
        </p:txBody>
      </p:sp>
      <p:pic>
        <p:nvPicPr>
          <p:cNvPr id="7" name="Picture 6"/>
          <p:cNvPicPr>
            <a:picLocks noChangeAspect="1"/>
          </p:cNvPicPr>
          <p:nvPr/>
        </p:nvPicPr>
        <p:blipFill>
          <a:blip r:embed="rId23"/>
          <a:stretch>
            <a:fillRect/>
          </a:stretch>
        </p:blipFill>
        <p:spPr>
          <a:xfrm>
            <a:off x="1351317" y="1596368"/>
            <a:ext cx="663671" cy="362349"/>
          </a:xfrm>
          <a:prstGeom prst="rect">
            <a:avLst/>
          </a:prstGeom>
        </p:spPr>
      </p:pic>
    </p:spTree>
    <p:extLst>
      <p:ext uri="{BB962C8B-B14F-4D97-AF65-F5344CB8AC3E}">
        <p14:creationId xmlns:p14="http://schemas.microsoft.com/office/powerpoint/2010/main" val="8782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left)">
                                      <p:cBhvr>
                                        <p:cTn id="7" dur="750"/>
                                        <p:tgtEl>
                                          <p:spTgt spid="2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wipe(left)">
                                      <p:cBhvr>
                                        <p:cTn id="10" dur="750"/>
                                        <p:tgtEl>
                                          <p:spTgt spid="18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dissolve">
                                      <p:cBhvr>
                                        <p:cTn id="13" dur="750"/>
                                        <p:tgtEl>
                                          <p:spTgt spid="193"/>
                                        </p:tgtEl>
                                      </p:cBhvr>
                                    </p:animEffect>
                                  </p:childTnLst>
                                </p:cTn>
                              </p:par>
                              <p:par>
                                <p:cTn id="14" presetID="9" presetClass="entr" presetSubtype="0" fill="hold" nodeType="withEffect">
                                  <p:stCondLst>
                                    <p:cond delay="0"/>
                                  </p:stCondLst>
                                  <p:childTnLst>
                                    <p:set>
                                      <p:cBhvr>
                                        <p:cTn id="15" dur="1" fill="hold">
                                          <p:stCondLst>
                                            <p:cond delay="0"/>
                                          </p:stCondLst>
                                        </p:cTn>
                                        <p:tgtEl>
                                          <p:spTgt spid="194">
                                            <p:txEl>
                                              <p:pRg st="0" end="0"/>
                                            </p:txEl>
                                          </p:spTgt>
                                        </p:tgtEl>
                                        <p:attrNameLst>
                                          <p:attrName>style.visibility</p:attrName>
                                        </p:attrNameLst>
                                      </p:cBhvr>
                                      <p:to>
                                        <p:strVal val="visible"/>
                                      </p:to>
                                    </p:set>
                                    <p:animEffect transition="in" filter="dissolve">
                                      <p:cBhvr>
                                        <p:cTn id="16" dur="750"/>
                                        <p:tgtEl>
                                          <p:spTgt spid="1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wipe(left)">
                                      <p:cBhvr>
                                        <p:cTn id="21" dur="750"/>
                                        <p:tgtEl>
                                          <p:spTgt spid="214"/>
                                        </p:tgtEl>
                                      </p:cBhvr>
                                    </p:animEffect>
                                  </p:childTnLst>
                                </p:cTn>
                              </p:par>
                              <p:par>
                                <p:cTn id="22" presetID="9" presetClass="entr" presetSubtype="0" fill="hold" nodeType="withEffect">
                                  <p:stCondLst>
                                    <p:cond delay="0"/>
                                  </p:stCondLst>
                                  <p:childTnLst>
                                    <p:set>
                                      <p:cBhvr>
                                        <p:cTn id="23" dur="1" fill="hold">
                                          <p:stCondLst>
                                            <p:cond delay="0"/>
                                          </p:stCondLst>
                                        </p:cTn>
                                        <p:tgtEl>
                                          <p:spTgt spid="194">
                                            <p:txEl>
                                              <p:pRg st="1" end="1"/>
                                            </p:txEl>
                                          </p:spTgt>
                                        </p:tgtEl>
                                        <p:attrNameLst>
                                          <p:attrName>style.visibility</p:attrName>
                                        </p:attrNameLst>
                                      </p:cBhvr>
                                      <p:to>
                                        <p:strVal val="visible"/>
                                      </p:to>
                                    </p:set>
                                    <p:animEffect transition="in" filter="dissolve">
                                      <p:cBhvr>
                                        <p:cTn id="24" dur="1000"/>
                                        <p:tgtEl>
                                          <p:spTgt spid="194">
                                            <p:txEl>
                                              <p:pRg st="1" end="1"/>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94">
                                            <p:txEl>
                                              <p:pRg st="2" end="2"/>
                                            </p:txEl>
                                          </p:spTgt>
                                        </p:tgtEl>
                                        <p:attrNameLst>
                                          <p:attrName>style.visibility</p:attrName>
                                        </p:attrNameLst>
                                      </p:cBhvr>
                                      <p:to>
                                        <p:strVal val="visible"/>
                                      </p:to>
                                    </p:set>
                                    <p:animEffect transition="in" filter="dissolve">
                                      <p:cBhvr>
                                        <p:cTn id="27" dur="1000"/>
                                        <p:tgtEl>
                                          <p:spTgt spid="194">
                                            <p:txEl>
                                              <p:pRg st="2" end="2"/>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dissolve">
                                      <p:cBhvr>
                                        <p:cTn id="30" dur="500"/>
                                        <p:tgtEl>
                                          <p:spTgt spid="212"/>
                                        </p:tgtEl>
                                      </p:cBhvr>
                                    </p:animEffect>
                                  </p:childTnLst>
                                </p:cTn>
                              </p:par>
                              <p:par>
                                <p:cTn id="31" presetID="9" presetClass="entr" presetSubtype="0" fill="hold" nodeType="withEffect">
                                  <p:stCondLst>
                                    <p:cond delay="0"/>
                                  </p:stCondLst>
                                  <p:childTnLst>
                                    <p:set>
                                      <p:cBhvr>
                                        <p:cTn id="32" dur="1" fill="hold">
                                          <p:stCondLst>
                                            <p:cond delay="0"/>
                                          </p:stCondLst>
                                        </p:cTn>
                                        <p:tgtEl>
                                          <p:spTgt spid="194">
                                            <p:txEl>
                                              <p:pRg st="3" end="3"/>
                                            </p:txEl>
                                          </p:spTgt>
                                        </p:tgtEl>
                                        <p:attrNameLst>
                                          <p:attrName>style.visibility</p:attrName>
                                        </p:attrNameLst>
                                      </p:cBhvr>
                                      <p:to>
                                        <p:strVal val="visible"/>
                                      </p:to>
                                    </p:set>
                                    <p:animEffect transition="in" filter="dissolve">
                                      <p:cBhvr>
                                        <p:cTn id="33" dur="500"/>
                                        <p:tgtEl>
                                          <p:spTgt spid="194">
                                            <p:txEl>
                                              <p:pRg st="3" end="3"/>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194">
                                            <p:txEl>
                                              <p:pRg st="4" end="4"/>
                                            </p:txEl>
                                          </p:spTgt>
                                        </p:tgtEl>
                                        <p:attrNameLst>
                                          <p:attrName>style.visibility</p:attrName>
                                        </p:attrNameLst>
                                      </p:cBhvr>
                                      <p:to>
                                        <p:strVal val="visible"/>
                                      </p:to>
                                    </p:set>
                                    <p:animEffect transition="in" filter="dissolve">
                                      <p:cBhvr>
                                        <p:cTn id="36" dur="500"/>
                                        <p:tgtEl>
                                          <p:spTgt spid="1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212" grpId="0" animBg="1"/>
      <p:bldP spid="213" grpId="0" animBg="1"/>
      <p:bldP spid="214" grpId="0" animBg="1"/>
      <p:bldP spid="1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37766" y="261035"/>
            <a:ext cx="8345488" cy="731837"/>
          </a:xfrm>
        </p:spPr>
        <p:txBody>
          <a:bodyPr/>
          <a:lstStyle/>
          <a:p>
            <a:r>
              <a:rPr lang="en-US" dirty="0" smtClean="0"/>
              <a:t>Securing the LAN </a:t>
            </a:r>
            <a:endParaRPr lang="en-US" dirty="0"/>
          </a:p>
        </p:txBody>
      </p:sp>
      <p:sp>
        <p:nvSpPr>
          <p:cNvPr id="184" name="Rectangle 183"/>
          <p:cNvSpPr/>
          <p:nvPr/>
        </p:nvSpPr>
        <p:spPr>
          <a:xfrm>
            <a:off x="2771503" y="3703816"/>
            <a:ext cx="6039174" cy="1050568"/>
          </a:xfrm>
          <a:prstGeom prst="rect">
            <a:avLst/>
          </a:prstGeom>
          <a:gradFill flip="none" rotWithShape="1">
            <a:gsLst>
              <a:gs pos="66000">
                <a:schemeClr val="accent1"/>
              </a:gs>
              <a:gs pos="100000">
                <a:srgbClr val="FFFFFF"/>
              </a:gs>
            </a:gsLst>
            <a:lin ang="0" scaled="1"/>
            <a:tileRect/>
          </a:gradFill>
          <a:ln w="9525" cap="flat" cmpd="sng" algn="ctr">
            <a:gradFill>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18900000" scaled="0"/>
            </a:gradFill>
            <a:prstDash val="solid"/>
            <a:headEnd/>
            <a:tailEnd/>
          </a:ln>
          <a:effectLst>
            <a:outerShdw blurRad="317500" dist="38100" dir="5400000" algn="t" rotWithShape="0">
              <a:prstClr val="black">
                <a:alpha val="74000"/>
              </a:prstClr>
            </a:outerShdw>
          </a:effectLst>
        </p:spPr>
        <p:txBody>
          <a:bodyPr vert="horz" wrap="square" lIns="0" tIns="0" rIns="0" bIns="0" anchor="ctr" anchorCtr="1"/>
          <a:lstStyle/>
          <a:p>
            <a:pPr algn="r" defTabSz="684180">
              <a:lnSpc>
                <a:spcPct val="95000"/>
              </a:lnSpc>
              <a:spcBef>
                <a:spcPts val="150"/>
              </a:spcBef>
            </a:pPr>
            <a:endParaRPr lang="he-IL"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85" name="Rectangle 184"/>
          <p:cNvSpPr/>
          <p:nvPr/>
        </p:nvSpPr>
        <p:spPr>
          <a:xfrm rot="16200000">
            <a:off x="6579635" y="1903492"/>
            <a:ext cx="730250" cy="1449729"/>
          </a:xfrm>
          <a:prstGeom prst="rect">
            <a:avLst/>
          </a:prstGeom>
          <a:gradFill flip="none" rotWithShape="1">
            <a:gsLst>
              <a:gs pos="0">
                <a:schemeClr val="tx1">
                  <a:alpha val="0"/>
                </a:schemeClr>
              </a:gs>
              <a:gs pos="20000">
                <a:schemeClr val="accent1">
                  <a:alpha val="45000"/>
                </a:schemeClr>
              </a:gs>
              <a:gs pos="100000">
                <a:schemeClr val="tx1"/>
              </a:gs>
            </a:gsLst>
            <a:lin ang="16200000" scaled="1"/>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sp>
        <p:nvSpPr>
          <p:cNvPr id="186" name="Rectangle 185"/>
          <p:cNvSpPr/>
          <p:nvPr/>
        </p:nvSpPr>
        <p:spPr>
          <a:xfrm rot="16200000">
            <a:off x="6676636" y="669065"/>
            <a:ext cx="477456" cy="1512176"/>
          </a:xfrm>
          <a:prstGeom prst="rect">
            <a:avLst/>
          </a:prstGeom>
          <a:gradFill flip="none" rotWithShape="1">
            <a:gsLst>
              <a:gs pos="0">
                <a:schemeClr val="tx1">
                  <a:alpha val="0"/>
                </a:schemeClr>
              </a:gs>
              <a:gs pos="20000">
                <a:schemeClr val="accent1">
                  <a:lumMod val="75000"/>
                  <a:alpha val="45000"/>
                </a:schemeClr>
              </a:gs>
              <a:gs pos="100000">
                <a:schemeClr val="tx1"/>
              </a:gs>
            </a:gsLst>
            <a:lin ang="16200000" scaled="1"/>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sp>
        <p:nvSpPr>
          <p:cNvPr id="187" name="Oval 186"/>
          <p:cNvSpPr/>
          <p:nvPr/>
        </p:nvSpPr>
        <p:spPr>
          <a:xfrm rot="10800000">
            <a:off x="356057" y="2048956"/>
            <a:ext cx="1637836" cy="836252"/>
          </a:xfrm>
          <a:prstGeom prst="ellipse">
            <a:avLst/>
          </a:prstGeom>
          <a:gradFill flip="none" rotWithShape="1">
            <a:gsLst>
              <a:gs pos="100000">
                <a:srgbClr val="00FFFF">
                  <a:alpha val="0"/>
                </a:srgbClr>
              </a:gs>
              <a:gs pos="0">
                <a:srgbClr val="00FFFF">
                  <a:alpha val="20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cxnSp>
        <p:nvCxnSpPr>
          <p:cNvPr id="188" name="Straight Connector 187"/>
          <p:cNvCxnSpPr/>
          <p:nvPr/>
        </p:nvCxnSpPr>
        <p:spPr>
          <a:xfrm flipV="1">
            <a:off x="4640439" y="2012789"/>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89" name="Picture 188" descr="C:\Documents and Settings\rteligic\Desktop\Desktop_26Apr\desktop271211\cisco-prime\icons\Picture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9463" b="18638"/>
          <a:stretch/>
        </p:blipFill>
        <p:spPr bwMode="auto">
          <a:xfrm>
            <a:off x="4951733" y="1015557"/>
            <a:ext cx="1671247" cy="1034488"/>
          </a:xfrm>
          <a:prstGeom prst="rect">
            <a:avLst/>
          </a:prstGeom>
          <a:noFill/>
          <a:ln>
            <a:noFill/>
          </a:ln>
        </p:spPr>
      </p:pic>
      <p:sp>
        <p:nvSpPr>
          <p:cNvPr id="190" name="TextBox 189"/>
          <p:cNvSpPr txBox="1"/>
          <p:nvPr/>
        </p:nvSpPr>
        <p:spPr>
          <a:xfrm>
            <a:off x="5466154" y="1573842"/>
            <a:ext cx="682864" cy="334699"/>
          </a:xfrm>
          <a:prstGeom prst="rect">
            <a:avLst/>
          </a:prstGeom>
          <a:noFill/>
        </p:spPr>
        <p:txBody>
          <a:bodyPr wrap="none" lIns="57131" tIns="28567" rIns="57131" bIns="28567"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000" dirty="0">
                <a:solidFill>
                  <a:schemeClr val="accent3">
                    <a:lumMod val="10000"/>
                  </a:schemeClr>
                </a:solidFill>
                <a:latin typeface="Arial"/>
              </a:rPr>
              <a:t>Corporate</a:t>
            </a:r>
          </a:p>
          <a:p>
            <a:pPr algn="ctr" defTabSz="610493" eaLnBrk="0" hangingPunct="0">
              <a:lnSpc>
                <a:spcPct val="90000"/>
              </a:lnSpc>
            </a:pPr>
            <a:r>
              <a:rPr lang="en-US" sz="1000" dirty="0">
                <a:solidFill>
                  <a:schemeClr val="accent3">
                    <a:lumMod val="10000"/>
                  </a:schemeClr>
                </a:solidFill>
                <a:latin typeface="Arial"/>
              </a:rPr>
              <a:t>Network</a:t>
            </a:r>
          </a:p>
        </p:txBody>
      </p:sp>
      <p:cxnSp>
        <p:nvCxnSpPr>
          <p:cNvPr id="191" name="Straight Connector 190"/>
          <p:cNvCxnSpPr/>
          <p:nvPr/>
        </p:nvCxnSpPr>
        <p:spPr>
          <a:xfrm>
            <a:off x="1786931" y="2243801"/>
            <a:ext cx="400050" cy="483"/>
          </a:xfrm>
          <a:prstGeom prst="line">
            <a:avLst/>
          </a:prstGeom>
          <a:ln>
            <a:gradFill>
              <a:gsLst>
                <a:gs pos="51000">
                  <a:schemeClr val="bg2"/>
                </a:gs>
                <a:gs pos="0">
                  <a:schemeClr val="bg2"/>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192" name="Picture 3" descr="C:\Documents and Settings\rteligic\Desktop\Desktop_26Apr\polygon-icon01.png"/>
          <p:cNvPicPr>
            <a:picLocks noChangeAspect="1" noChangeArrowheads="1"/>
          </p:cNvPicPr>
          <p:nvPr/>
        </p:nvPicPr>
        <p:blipFill>
          <a:blip r:embed="rId4" cstate="screen"/>
          <a:stretch>
            <a:fillRect/>
          </a:stretch>
        </p:blipFill>
        <p:spPr bwMode="auto">
          <a:xfrm>
            <a:off x="5080814" y="1775244"/>
            <a:ext cx="373413" cy="400085"/>
          </a:xfrm>
          <a:prstGeom prst="rect">
            <a:avLst/>
          </a:prstGeom>
          <a:noFill/>
          <a:ln>
            <a:noFill/>
          </a:ln>
        </p:spPr>
      </p:pic>
      <p:sp>
        <p:nvSpPr>
          <p:cNvPr id="194" name="TextBox 193"/>
          <p:cNvSpPr txBox="1"/>
          <p:nvPr/>
        </p:nvSpPr>
        <p:spPr>
          <a:xfrm>
            <a:off x="2905311" y="3801994"/>
            <a:ext cx="4537071" cy="795827"/>
          </a:xfrm>
          <a:prstGeom prst="rect">
            <a:avLst/>
          </a:prstGeom>
          <a:noFill/>
        </p:spPr>
        <p:txBody>
          <a:bodyPr wrap="none" lIns="68546" tIns="34274" rIns="68546" bIns="34274" rtlCol="0">
            <a:spAutoFit/>
          </a:bodyPr>
          <a:lstStyle/>
          <a:p>
            <a:pPr marL="144814" indent="-144814">
              <a:spcBef>
                <a:spcPts val="313"/>
              </a:spcBef>
              <a:buClr>
                <a:srgbClr val="96CA4B"/>
              </a:buClr>
              <a:buSzPct val="90000"/>
              <a:buFont typeface="Arial"/>
              <a:buChar char="•"/>
            </a:pPr>
            <a:r>
              <a:rPr lang="en-US" sz="1400" dirty="0">
                <a:solidFill>
                  <a:schemeClr val="bg1"/>
                </a:solidFill>
              </a:rPr>
              <a:t>Guest devices are connected to separate VLAN/SSID</a:t>
            </a:r>
          </a:p>
          <a:p>
            <a:pPr marL="144814" indent="-144814">
              <a:spcBef>
                <a:spcPts val="313"/>
              </a:spcBef>
              <a:buClr>
                <a:srgbClr val="96CA4B"/>
              </a:buClr>
              <a:buSzPct val="90000"/>
              <a:buFont typeface="Arial"/>
              <a:buChar char="•"/>
            </a:pPr>
            <a:r>
              <a:rPr lang="en-US" sz="1400" dirty="0">
                <a:solidFill>
                  <a:schemeClr val="bg1"/>
                </a:solidFill>
              </a:rPr>
              <a:t>Traffic from guest VLAN is directly routed to Internet</a:t>
            </a:r>
          </a:p>
          <a:p>
            <a:pPr marL="144814" indent="-144814">
              <a:spcBef>
                <a:spcPts val="313"/>
              </a:spcBef>
              <a:buClr>
                <a:srgbClr val="96CA4B"/>
              </a:buClr>
              <a:buSzPct val="90000"/>
              <a:buFont typeface="Arial"/>
              <a:buChar char="•"/>
            </a:pPr>
            <a:r>
              <a:rPr lang="en-US" sz="1400" dirty="0">
                <a:solidFill>
                  <a:schemeClr val="bg1"/>
                </a:solidFill>
              </a:rPr>
              <a:t>Traffic is inspected as it traverses the branch router</a:t>
            </a:r>
          </a:p>
        </p:txBody>
      </p:sp>
      <p:pic>
        <p:nvPicPr>
          <p:cNvPr id="197" name="Picture 2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5042" y="2619976"/>
            <a:ext cx="369738" cy="1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8"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30604" y="1314532"/>
            <a:ext cx="462992" cy="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9" name="Picture 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90996" y="2313078"/>
            <a:ext cx="590140" cy="137476"/>
          </a:xfrm>
          <a:prstGeom prst="rect">
            <a:avLst/>
          </a:prstGeom>
          <a:noFill/>
          <a:ln w="9525" algn="ctr">
            <a:noFill/>
            <a:miter lim="800000"/>
            <a:headEnd/>
            <a:tailEnd/>
          </a:ln>
        </p:spPr>
      </p:pic>
      <p:pic>
        <p:nvPicPr>
          <p:cNvPr id="200" name="Picture 5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97050" y="1280822"/>
            <a:ext cx="202249" cy="100188"/>
          </a:xfrm>
          <a:prstGeom prst="rect">
            <a:avLst/>
          </a:prstGeom>
          <a:noFill/>
          <a:ln w="9525" algn="ctr">
            <a:noFill/>
            <a:miter lim="800000"/>
            <a:headEnd/>
            <a:tailEnd/>
          </a:ln>
        </p:spPr>
      </p:pic>
      <p:pic>
        <p:nvPicPr>
          <p:cNvPr id="201" name="Picture 11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65667" y="1463259"/>
            <a:ext cx="276840" cy="108010"/>
          </a:xfrm>
          <a:prstGeom prst="rect">
            <a:avLst/>
          </a:prstGeom>
          <a:noFill/>
          <a:ln w="9525" algn="ctr">
            <a:noFill/>
            <a:miter lim="800000"/>
            <a:headEnd/>
            <a:tailEnd/>
          </a:ln>
        </p:spPr>
      </p:pic>
      <p:pic>
        <p:nvPicPr>
          <p:cNvPr id="202" name="Picture 5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36653" y="2807357"/>
            <a:ext cx="339725" cy="114685"/>
          </a:xfrm>
          <a:prstGeom prst="rect">
            <a:avLst/>
          </a:prstGeom>
          <a:noFill/>
          <a:ln w="9525" algn="ctr">
            <a:noFill/>
            <a:miter lim="800000"/>
            <a:headEnd/>
            <a:tailEnd/>
          </a:ln>
        </p:spPr>
      </p:pic>
      <p:pic>
        <p:nvPicPr>
          <p:cNvPr id="203" name="Picture 202" descr="C:\Documents and Settings\rteligic\Desktop\Desktop_26Apr\desktop271211\cisco-prime\icons\Picture1.png"/>
          <p:cNvPicPr>
            <a:picLocks noChangeAspect="1" noChangeArrowheads="1"/>
          </p:cNvPicPr>
          <p:nvPr/>
        </p:nvPicPr>
        <p:blipFill>
          <a:blip r:embed="rId3" cstate="screen"/>
          <a:srcRect/>
          <a:stretch>
            <a:fillRect/>
          </a:stretch>
        </p:blipFill>
        <p:spPr bwMode="auto">
          <a:xfrm>
            <a:off x="5318612" y="1960563"/>
            <a:ext cx="1336816" cy="1331692"/>
          </a:xfrm>
          <a:prstGeom prst="rect">
            <a:avLst/>
          </a:prstGeom>
          <a:noFill/>
        </p:spPr>
      </p:pic>
      <p:sp>
        <p:nvSpPr>
          <p:cNvPr id="204" name="TextBox 203"/>
          <p:cNvSpPr txBox="1"/>
          <p:nvPr/>
        </p:nvSpPr>
        <p:spPr>
          <a:xfrm>
            <a:off x="5737774" y="2594141"/>
            <a:ext cx="499585" cy="212863"/>
          </a:xfrm>
          <a:prstGeom prst="rect">
            <a:avLst/>
          </a:prstGeom>
          <a:noFill/>
        </p:spPr>
        <p:txBody>
          <a:bodyPr wrap="none" lIns="57131" tIns="28567" rIns="57131" bIns="28567"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100" dirty="0">
                <a:solidFill>
                  <a:schemeClr val="accent3">
                    <a:lumMod val="10000"/>
                  </a:schemeClr>
                </a:solidFill>
                <a:latin typeface="Arial"/>
              </a:rPr>
              <a:t>Public</a:t>
            </a:r>
          </a:p>
        </p:txBody>
      </p:sp>
      <p:sp>
        <p:nvSpPr>
          <p:cNvPr id="205" name="Oval 204"/>
          <p:cNvSpPr/>
          <p:nvPr/>
        </p:nvSpPr>
        <p:spPr>
          <a:xfrm rot="10800000">
            <a:off x="5125020" y="1073794"/>
            <a:ext cx="1538759" cy="658310"/>
          </a:xfrm>
          <a:prstGeom prst="ellipse">
            <a:avLst/>
          </a:prstGeom>
          <a:gradFill flip="none" rotWithShape="1">
            <a:gsLst>
              <a:gs pos="100000">
                <a:srgbClr val="00FFFF">
                  <a:alpha val="0"/>
                </a:srgbClr>
              </a:gs>
              <a:gs pos="0">
                <a:srgbClr val="00FFFF">
                  <a:alpha val="23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57122" tIns="28564" rIns="57122" bIns="28564" rtlCol="0" anchor="ctr"/>
          <a:lstStyle/>
          <a:p>
            <a:pPr algn="ctr">
              <a:defRPr/>
            </a:pPr>
            <a:endParaRPr lang="en-US" sz="900" kern="0" dirty="0">
              <a:solidFill>
                <a:srgbClr val="8E909E"/>
              </a:solidFill>
              <a:latin typeface="Arial"/>
            </a:endParaRPr>
          </a:p>
        </p:txBody>
      </p:sp>
      <p:pic>
        <p:nvPicPr>
          <p:cNvPr id="206" name="Picture 205" descr="tandberg_6000_cisco_small"/>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77831" y="1233975"/>
            <a:ext cx="520173" cy="32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 name="Freeform 206"/>
          <p:cNvSpPr/>
          <p:nvPr/>
        </p:nvSpPr>
        <p:spPr>
          <a:xfrm>
            <a:off x="2184722" y="1774066"/>
            <a:ext cx="4977114" cy="1150235"/>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gradFill>
              <a:gsLst>
                <a:gs pos="58000">
                  <a:schemeClr val="bg2"/>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txBody>
          <a:bodyPr lIns="57131" tIns="28567" rIns="57131" bIns="28567" rtlCol="0" anchor="ctr"/>
          <a:lstStyle/>
          <a:p>
            <a:pPr algn="ctr"/>
            <a:endParaRPr lang="en-US"/>
          </a:p>
        </p:txBody>
      </p:sp>
      <p:pic>
        <p:nvPicPr>
          <p:cNvPr id="208" name="Picture 3" descr="C:\Documents and Settings\rteligic\Desktop\Desktop_26Apr\polygon-icon01.png"/>
          <p:cNvPicPr>
            <a:picLocks noChangeAspect="1" noChangeArrowheads="1"/>
          </p:cNvPicPr>
          <p:nvPr/>
        </p:nvPicPr>
        <p:blipFill>
          <a:blip r:embed="rId4" cstate="screen"/>
          <a:stretch>
            <a:fillRect/>
          </a:stretch>
        </p:blipFill>
        <p:spPr bwMode="auto">
          <a:xfrm>
            <a:off x="4844927" y="1367825"/>
            <a:ext cx="373413" cy="400085"/>
          </a:xfrm>
          <a:prstGeom prst="rect">
            <a:avLst/>
          </a:prstGeom>
          <a:noFill/>
          <a:ln>
            <a:noFill/>
          </a:ln>
        </p:spPr>
      </p:pic>
      <p:grpSp>
        <p:nvGrpSpPr>
          <p:cNvPr id="209" name="Group 208"/>
          <p:cNvGrpSpPr/>
          <p:nvPr/>
        </p:nvGrpSpPr>
        <p:grpSpPr>
          <a:xfrm>
            <a:off x="3579781" y="1637850"/>
            <a:ext cx="1383215" cy="1330480"/>
            <a:chOff x="4114538" y="1534588"/>
            <a:chExt cx="2590799" cy="2590799"/>
          </a:xfrm>
        </p:grpSpPr>
        <p:pic>
          <p:nvPicPr>
            <p:cNvPr id="210" name="Picture 209" descr="C:\Documents and Settings\rteligic\Desktop\Desktop_26Apr\desktop271211\cisco-prime\icons\Picture1.png"/>
            <p:cNvPicPr>
              <a:picLocks noChangeAspect="1" noChangeArrowheads="1"/>
            </p:cNvPicPr>
            <p:nvPr/>
          </p:nvPicPr>
          <p:blipFill>
            <a:blip r:embed="rId3" cstate="screen"/>
            <a:srcRect/>
            <a:stretch>
              <a:fillRect/>
            </a:stretch>
          </p:blipFill>
          <p:spPr bwMode="auto">
            <a:xfrm>
              <a:off x="4114538" y="1534588"/>
              <a:ext cx="2590799" cy="2590799"/>
            </a:xfrm>
            <a:prstGeom prst="rect">
              <a:avLst/>
            </a:prstGeom>
            <a:noFill/>
          </p:spPr>
        </p:pic>
        <p:sp>
          <p:nvSpPr>
            <p:cNvPr id="211" name="TextBox 210"/>
            <p:cNvSpPr txBox="1"/>
            <p:nvPr/>
          </p:nvSpPr>
          <p:spPr>
            <a:xfrm>
              <a:off x="4753881" y="2893313"/>
              <a:ext cx="1241875" cy="481956"/>
            </a:xfrm>
            <a:prstGeom prst="rect">
              <a:avLst/>
            </a:prstGeom>
            <a:noFill/>
          </p:spPr>
          <p:txBody>
            <a:bodyPr wrap="none"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493" eaLnBrk="0" hangingPunct="0">
                <a:lnSpc>
                  <a:spcPct val="90000"/>
                </a:lnSpc>
              </a:pPr>
              <a:r>
                <a:rPr lang="en-US" sz="1100" dirty="0">
                  <a:solidFill>
                    <a:srgbClr val="104657"/>
                  </a:solidFill>
                  <a:latin typeface="Arial"/>
                </a:rPr>
                <a:t>Internet</a:t>
              </a:r>
            </a:p>
          </p:txBody>
        </p:sp>
      </p:grpSp>
      <p:sp>
        <p:nvSpPr>
          <p:cNvPr id="212" name="TextBox 211"/>
          <p:cNvSpPr txBox="1"/>
          <p:nvPr/>
        </p:nvSpPr>
        <p:spPr>
          <a:xfrm>
            <a:off x="2228793" y="2764287"/>
            <a:ext cx="1179312" cy="453959"/>
          </a:xfrm>
          <a:prstGeom prst="wedgeRectCallout">
            <a:avLst>
              <a:gd name="adj1" fmla="val 36829"/>
              <a:gd name="adj2" fmla="val -76141"/>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131" tIns="28567" rIns="57131" bIns="28567" rtlCol="0" anchor="ctr"/>
          <a:lstStyle>
            <a:defPPr>
              <a:defRPr lang="en-US"/>
            </a:defPPr>
            <a:lvl1pPr algn="ctr">
              <a:defRPr sz="2000">
                <a:solidFill>
                  <a:schemeClr val="l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b="1" dirty="0">
                <a:solidFill>
                  <a:schemeClr val="tx1"/>
                </a:solidFill>
              </a:rPr>
              <a:t>Direct Internet</a:t>
            </a:r>
          </a:p>
          <a:p>
            <a:r>
              <a:rPr lang="en-US" sz="1000" b="1" dirty="0">
                <a:solidFill>
                  <a:schemeClr val="tx1"/>
                </a:solidFill>
              </a:rPr>
              <a:t>Access</a:t>
            </a:r>
          </a:p>
        </p:txBody>
      </p:sp>
      <p:sp>
        <p:nvSpPr>
          <p:cNvPr id="213" name="Freeform 212"/>
          <p:cNvSpPr/>
          <p:nvPr/>
        </p:nvSpPr>
        <p:spPr>
          <a:xfrm rot="21314612">
            <a:off x="1807676" y="2029348"/>
            <a:ext cx="3361942" cy="241622"/>
          </a:xfrm>
          <a:custGeom>
            <a:avLst/>
            <a:gdLst>
              <a:gd name="connsiteX0" fmla="*/ 0 w 9469012"/>
              <a:gd name="connsiteY0" fmla="*/ 197539 h 1069991"/>
              <a:gd name="connsiteX1" fmla="*/ 2582457 w 9469012"/>
              <a:gd name="connsiteY1" fmla="*/ 987693 h 1069991"/>
              <a:gd name="connsiteX2" fmla="*/ 4939127 w 9469012"/>
              <a:gd name="connsiteY2" fmla="*/ 959474 h 1069991"/>
              <a:gd name="connsiteX3" fmla="*/ 8071944 w 9469012"/>
              <a:gd name="connsiteY3" fmla="*/ 225759 h 1069991"/>
              <a:gd name="connsiteX4" fmla="*/ 9469012 w 9469012"/>
              <a:gd name="connsiteY4" fmla="*/ 0 h 1069991"/>
              <a:gd name="connsiteX0" fmla="*/ 0 w 9469012"/>
              <a:gd name="connsiteY0" fmla="*/ 197539 h 987720"/>
              <a:gd name="connsiteX1" fmla="*/ 2582457 w 9469012"/>
              <a:gd name="connsiteY1" fmla="*/ 987693 h 987720"/>
              <a:gd name="connsiteX2" fmla="*/ 8071944 w 9469012"/>
              <a:gd name="connsiteY2" fmla="*/ 225759 h 987720"/>
              <a:gd name="connsiteX3" fmla="*/ 9469012 w 9469012"/>
              <a:gd name="connsiteY3" fmla="*/ 0 h 987720"/>
              <a:gd name="connsiteX0" fmla="*/ 0 w 9469012"/>
              <a:gd name="connsiteY0" fmla="*/ 197539 h 1091888"/>
              <a:gd name="connsiteX1" fmla="*/ 4052441 w 9469012"/>
              <a:gd name="connsiteY1" fmla="*/ 1091865 h 1091888"/>
              <a:gd name="connsiteX2" fmla="*/ 8071944 w 9469012"/>
              <a:gd name="connsiteY2" fmla="*/ 225759 h 1091888"/>
              <a:gd name="connsiteX3" fmla="*/ 9469012 w 9469012"/>
              <a:gd name="connsiteY3" fmla="*/ 0 h 1091888"/>
              <a:gd name="connsiteX0" fmla="*/ 0 w 9469012"/>
              <a:gd name="connsiteY0" fmla="*/ 197539 h 1093905"/>
              <a:gd name="connsiteX1" fmla="*/ 4052441 w 9469012"/>
              <a:gd name="connsiteY1" fmla="*/ 1091865 h 1093905"/>
              <a:gd name="connsiteX2" fmla="*/ 8071944 w 9469012"/>
              <a:gd name="connsiteY2" fmla="*/ 225759 h 1093905"/>
              <a:gd name="connsiteX3" fmla="*/ 9469012 w 9469012"/>
              <a:gd name="connsiteY3" fmla="*/ 0 h 1093905"/>
              <a:gd name="connsiteX0" fmla="*/ 0 w 9469012"/>
              <a:gd name="connsiteY0" fmla="*/ 338223 h 1235155"/>
              <a:gd name="connsiteX1" fmla="*/ 4052441 w 9469012"/>
              <a:gd name="connsiteY1" fmla="*/ 1232549 h 1235155"/>
              <a:gd name="connsiteX2" fmla="*/ 7180694 w 9469012"/>
              <a:gd name="connsiteY2" fmla="*/ 53927 h 1235155"/>
              <a:gd name="connsiteX3" fmla="*/ 9469012 w 9469012"/>
              <a:gd name="connsiteY3" fmla="*/ 140684 h 1235155"/>
              <a:gd name="connsiteX0" fmla="*/ 0 w 8612486"/>
              <a:gd name="connsiteY0" fmla="*/ 332049 h 1228981"/>
              <a:gd name="connsiteX1" fmla="*/ 4052441 w 8612486"/>
              <a:gd name="connsiteY1" fmla="*/ 1226375 h 1228981"/>
              <a:gd name="connsiteX2" fmla="*/ 7180694 w 8612486"/>
              <a:gd name="connsiteY2" fmla="*/ 47753 h 1228981"/>
              <a:gd name="connsiteX3" fmla="*/ 8612486 w 8612486"/>
              <a:gd name="connsiteY3" fmla="*/ 180809 h 1228981"/>
              <a:gd name="connsiteX0" fmla="*/ 0 w 7180694"/>
              <a:gd name="connsiteY0" fmla="*/ 284296 h 1181228"/>
              <a:gd name="connsiteX1" fmla="*/ 4052441 w 7180694"/>
              <a:gd name="connsiteY1" fmla="*/ 1178622 h 1181228"/>
              <a:gd name="connsiteX2" fmla="*/ 7180694 w 7180694"/>
              <a:gd name="connsiteY2" fmla="*/ 0 h 1181228"/>
              <a:gd name="connsiteX0" fmla="*/ 0 w 7840452"/>
              <a:gd name="connsiteY0" fmla="*/ 689410 h 1596701"/>
              <a:gd name="connsiteX1" fmla="*/ 4052441 w 7840452"/>
              <a:gd name="connsiteY1" fmla="*/ 1583736 h 1596701"/>
              <a:gd name="connsiteX2" fmla="*/ 7840452 w 7840452"/>
              <a:gd name="connsiteY2" fmla="*/ 0 h 1596701"/>
              <a:gd name="connsiteX0" fmla="*/ 0 w 7782579"/>
              <a:gd name="connsiteY0" fmla="*/ 667798 h 1575089"/>
              <a:gd name="connsiteX1" fmla="*/ 4052441 w 7782579"/>
              <a:gd name="connsiteY1" fmla="*/ 1562124 h 1575089"/>
              <a:gd name="connsiteX2" fmla="*/ 7782579 w 7782579"/>
              <a:gd name="connsiteY2" fmla="*/ 0 h 1575089"/>
              <a:gd name="connsiteX0" fmla="*/ 0 w 7782579"/>
              <a:gd name="connsiteY0" fmla="*/ 667798 h 1575089"/>
              <a:gd name="connsiteX1" fmla="*/ 4052441 w 7782579"/>
              <a:gd name="connsiteY1" fmla="*/ 1562124 h 1575089"/>
              <a:gd name="connsiteX2" fmla="*/ 7782579 w 7782579"/>
              <a:gd name="connsiteY2" fmla="*/ 0 h 1575089"/>
              <a:gd name="connsiteX0" fmla="*/ 0 w 7678407"/>
              <a:gd name="connsiteY0" fmla="*/ 646186 h 1574736"/>
              <a:gd name="connsiteX1" fmla="*/ 3948269 w 7678407"/>
              <a:gd name="connsiteY1" fmla="*/ 1562124 h 1574736"/>
              <a:gd name="connsiteX2" fmla="*/ 7678407 w 7678407"/>
              <a:gd name="connsiteY2" fmla="*/ 0 h 1574736"/>
            </a:gdLst>
            <a:ahLst/>
            <a:cxnLst>
              <a:cxn ang="0">
                <a:pos x="connsiteX0" y="connsiteY0"/>
              </a:cxn>
              <a:cxn ang="0">
                <a:pos x="connsiteX1" y="connsiteY1"/>
              </a:cxn>
              <a:cxn ang="0">
                <a:pos x="connsiteX2" y="connsiteY2"/>
              </a:cxn>
            </a:cxnLst>
            <a:rect l="l" t="t" r="r" b="b"/>
            <a:pathLst>
              <a:path w="7678407" h="1574736">
                <a:moveTo>
                  <a:pt x="0" y="646186"/>
                </a:moveTo>
                <a:cubicBezTo>
                  <a:pt x="879634" y="977768"/>
                  <a:pt x="2641527" y="1677026"/>
                  <a:pt x="3948269" y="1562124"/>
                </a:cubicBezTo>
                <a:cubicBezTo>
                  <a:pt x="5255011" y="1447222"/>
                  <a:pt x="6507499" y="542832"/>
                  <a:pt x="7678407" y="0"/>
                </a:cubicBezTo>
              </a:path>
            </a:pathLst>
          </a:custGeom>
          <a:ln w="66675" cmpd="sng">
            <a:gradFill>
              <a:gsLst>
                <a:gs pos="0">
                  <a:srgbClr val="00FFFF">
                    <a:lumMod val="88000"/>
                  </a:srgbClr>
                </a:gs>
                <a:gs pos="100000">
                  <a:srgbClr val="00FFFF">
                    <a:lumMod val="50000"/>
                  </a:srgbClr>
                </a:gs>
              </a:gsLst>
              <a:lin ang="5400000" scaled="0"/>
            </a:gradFill>
            <a:headEnd type="none"/>
            <a:tailEnd type="triangle"/>
          </a:ln>
          <a:effectLst>
            <a:outerShdw blurRad="50800" dist="38100" dir="5400000" algn="t"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lIns="68546" tIns="34274" rIns="68546" bIns="34274" rtlCol="0" anchor="ctr"/>
          <a:lstStyle/>
          <a:p>
            <a:pPr algn="ctr"/>
            <a:endParaRPr lang="en-US"/>
          </a:p>
        </p:txBody>
      </p:sp>
      <p:sp>
        <p:nvSpPr>
          <p:cNvPr id="214" name="Freeform 213"/>
          <p:cNvSpPr/>
          <p:nvPr/>
        </p:nvSpPr>
        <p:spPr>
          <a:xfrm>
            <a:off x="1742762" y="2309007"/>
            <a:ext cx="3868924" cy="386568"/>
          </a:xfrm>
          <a:custGeom>
            <a:avLst/>
            <a:gdLst>
              <a:gd name="connsiteX0" fmla="*/ 0 w 8975100"/>
              <a:gd name="connsiteY0" fmla="*/ 0 h 1636748"/>
              <a:gd name="connsiteX1" fmla="*/ 2399005 w 8975100"/>
              <a:gd name="connsiteY1" fmla="*/ 1128792 h 1636748"/>
              <a:gd name="connsiteX2" fmla="*/ 4995575 w 8975100"/>
              <a:gd name="connsiteY2" fmla="*/ 1227561 h 1636748"/>
              <a:gd name="connsiteX3" fmla="*/ 8975100 w 8975100"/>
              <a:gd name="connsiteY3" fmla="*/ 1636748 h 1636748"/>
              <a:gd name="connsiteX0" fmla="*/ 0 w 8118573"/>
              <a:gd name="connsiteY0" fmla="*/ 0 h 1613599"/>
              <a:gd name="connsiteX1" fmla="*/ 2399005 w 8118573"/>
              <a:gd name="connsiteY1" fmla="*/ 1128792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Lst>
            <a:ahLst/>
            <a:cxnLst>
              <a:cxn ang="0">
                <a:pos x="connsiteX0" y="connsiteY0"/>
              </a:cxn>
              <a:cxn ang="0">
                <a:pos x="connsiteX1" y="connsiteY1"/>
              </a:cxn>
              <a:cxn ang="0">
                <a:pos x="connsiteX2" y="connsiteY2"/>
              </a:cxn>
              <a:cxn ang="0">
                <a:pos x="connsiteX3" y="connsiteY3"/>
              </a:cxn>
            </a:cxnLst>
            <a:rect l="l" t="t" r="r" b="b"/>
            <a:pathLst>
              <a:path w="8118573" h="1613599">
                <a:moveTo>
                  <a:pt x="0" y="0"/>
                </a:moveTo>
                <a:cubicBezTo>
                  <a:pt x="783204" y="462099"/>
                  <a:pt x="1925225" y="970497"/>
                  <a:pt x="2919867" y="1105643"/>
                </a:cubicBezTo>
                <a:cubicBezTo>
                  <a:pt x="3914509" y="1240789"/>
                  <a:pt x="3899559" y="1142902"/>
                  <a:pt x="4995575" y="1227561"/>
                </a:cubicBezTo>
                <a:cubicBezTo>
                  <a:pt x="6091591" y="1312220"/>
                  <a:pt x="7412984" y="1543050"/>
                  <a:pt x="8118573" y="1613599"/>
                </a:cubicBezTo>
              </a:path>
            </a:pathLst>
          </a:custGeom>
          <a:ln w="66675" cmpd="sng">
            <a:solidFill>
              <a:srgbClr val="FF6600"/>
            </a:solidFill>
            <a:headEnd type="none"/>
            <a:tailEnd type="triangle"/>
          </a:ln>
        </p:spPr>
        <p:style>
          <a:lnRef idx="2">
            <a:schemeClr val="accent1"/>
          </a:lnRef>
          <a:fillRef idx="0">
            <a:schemeClr val="accent1"/>
          </a:fillRef>
          <a:effectRef idx="1">
            <a:schemeClr val="accent1"/>
          </a:effectRef>
          <a:fontRef idx="minor">
            <a:schemeClr val="tx1"/>
          </a:fontRef>
        </p:style>
        <p:txBody>
          <a:bodyPr lIns="57125" tIns="28563" rIns="57125" bIns="28563" rtlCol="0" anchor="ctr"/>
          <a:lstStyle/>
          <a:p>
            <a:pPr algn="ctr"/>
            <a:endParaRPr lang="en-US"/>
          </a:p>
        </p:txBody>
      </p:sp>
      <p:pic>
        <p:nvPicPr>
          <p:cNvPr id="216" name="Picture 215"/>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tretch>
            <a:fillRect/>
          </a:stretch>
        </p:blipFill>
        <p:spPr>
          <a:xfrm>
            <a:off x="7101991" y="1438157"/>
            <a:ext cx="144308" cy="158211"/>
          </a:xfrm>
          <a:prstGeom prst="rect">
            <a:avLst/>
          </a:prstGeom>
        </p:spPr>
      </p:pic>
      <p:pic>
        <p:nvPicPr>
          <p:cNvPr id="217" name="Picture 5" descr="C:\Users\andrewg\Desktop\branch.pn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576894" y="850207"/>
            <a:ext cx="395963" cy="5997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218" name="Picture 217" descr="oie_transparent.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02996" y="2457451"/>
            <a:ext cx="406929" cy="147638"/>
          </a:xfrm>
          <a:prstGeom prst="rect">
            <a:avLst/>
          </a:prstGeom>
        </p:spPr>
      </p:pic>
      <p:sp>
        <p:nvSpPr>
          <p:cNvPr id="193" name="TextBox 192"/>
          <p:cNvSpPr txBox="1"/>
          <p:nvPr/>
        </p:nvSpPr>
        <p:spPr>
          <a:xfrm>
            <a:off x="2818449" y="1314532"/>
            <a:ext cx="1179312" cy="530903"/>
          </a:xfrm>
          <a:prstGeom prst="wedgeRectCallout">
            <a:avLst>
              <a:gd name="adj1" fmla="val 59388"/>
              <a:gd name="adj2" fmla="val 105116"/>
            </a:avLst>
          </a:prstGeom>
          <a:gradFill flip="none" rotWithShape="1">
            <a:gsLst>
              <a:gs pos="100000">
                <a:srgbClr val="00FFFF">
                  <a:lumMod val="38000"/>
                </a:srgbClr>
              </a:gs>
              <a:gs pos="0">
                <a:srgbClr val="00FFFF">
                  <a:lumMod val="7500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7131" tIns="28567" rIns="57131" bIns="28567" rtlCol="0" anchor="ctr"/>
          <a:lstStyle>
            <a:defPPr>
              <a:defRPr lang="en-US"/>
            </a:defPPr>
            <a:lvl1pPr algn="ctr">
              <a:defRPr sz="1600">
                <a:solidFill>
                  <a:schemeClr val="lt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t>IPsec VPN</a:t>
            </a:r>
            <a:endParaRPr lang="en-US" dirty="0"/>
          </a:p>
        </p:txBody>
      </p:sp>
      <p:pic>
        <p:nvPicPr>
          <p:cNvPr id="2" name="Picture 1" descr="wifi-icon-transparentblack-wifi-icon-clip-art-vector-clip-art-online-royalty-free-extietww-304x239.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88473" y="3067687"/>
            <a:ext cx="386180" cy="303530"/>
          </a:xfrm>
          <a:prstGeom prst="rect">
            <a:avLst/>
          </a:prstGeom>
        </p:spPr>
      </p:pic>
      <p:pic>
        <p:nvPicPr>
          <p:cNvPr id="58" name="Picture 57" descr="wifi-icon-transparentblack-wifi-icon-clip-art-vector-clip-art-online-royalty-free-extietww-304x239.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0800000">
            <a:off x="1378945" y="2439037"/>
            <a:ext cx="386180" cy="303530"/>
          </a:xfrm>
          <a:prstGeom prst="rect">
            <a:avLst/>
          </a:prstGeom>
        </p:spPr>
      </p:pic>
      <p:pic>
        <p:nvPicPr>
          <p:cNvPr id="4" name="Picture 3" descr="tablet-3.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09990" y="3467100"/>
            <a:ext cx="762198" cy="762000"/>
          </a:xfrm>
          <a:prstGeom prst="rect">
            <a:avLst/>
          </a:prstGeom>
        </p:spPr>
      </p:pic>
      <p:sp>
        <p:nvSpPr>
          <p:cNvPr id="5" name="TextBox 4"/>
          <p:cNvSpPr txBox="1"/>
          <p:nvPr/>
        </p:nvSpPr>
        <p:spPr>
          <a:xfrm>
            <a:off x="1038496" y="2752726"/>
            <a:ext cx="1187172" cy="253916"/>
          </a:xfrm>
          <a:prstGeom prst="rect">
            <a:avLst/>
          </a:prstGeom>
          <a:noFill/>
        </p:spPr>
        <p:txBody>
          <a:bodyPr wrap="none" lIns="68577" tIns="34289" rIns="68577" bIns="34289" rtlCol="0">
            <a:spAutoFit/>
          </a:bodyPr>
          <a:lstStyle/>
          <a:p>
            <a:r>
              <a:rPr lang="en-US" sz="1200" dirty="0"/>
              <a:t>Guest Network</a:t>
            </a:r>
          </a:p>
        </p:txBody>
      </p:sp>
      <p:cxnSp>
        <p:nvCxnSpPr>
          <p:cNvPr id="7" name="Straight Arrow Connector 6"/>
          <p:cNvCxnSpPr/>
          <p:nvPr/>
        </p:nvCxnSpPr>
        <p:spPr>
          <a:xfrm flipV="1">
            <a:off x="1419599" y="2352675"/>
            <a:ext cx="9527" cy="1066800"/>
          </a:xfrm>
          <a:prstGeom prst="straightConnector1">
            <a:avLst/>
          </a:prstGeom>
          <a:ln>
            <a:solidFill>
              <a:srgbClr val="FF6600"/>
            </a:solidFill>
            <a:tailEnd type="arrow"/>
          </a:ln>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1786931" y="2243801"/>
            <a:ext cx="400050" cy="483"/>
          </a:xfrm>
          <a:prstGeom prst="line">
            <a:avLst/>
          </a:prstGeom>
          <a:ln>
            <a:gradFill>
              <a:gsLst>
                <a:gs pos="51000">
                  <a:schemeClr val="bg2"/>
                </a:gs>
                <a:gs pos="0">
                  <a:schemeClr val="bg2"/>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59" name="Picture 5" descr="C:\Users\andrewg\Desktop\branch.pn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b="5021"/>
          <a:stretch/>
        </p:blipFill>
        <p:spPr bwMode="auto">
          <a:xfrm>
            <a:off x="735034" y="1477821"/>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60" name="Rectangle 59"/>
          <p:cNvSpPr/>
          <p:nvPr/>
        </p:nvSpPr>
        <p:spPr>
          <a:xfrm>
            <a:off x="651574" y="1171732"/>
            <a:ext cx="841680" cy="297495"/>
          </a:xfrm>
          <a:prstGeom prst="rect">
            <a:avLst/>
          </a:prstGeom>
        </p:spPr>
        <p:txBody>
          <a:bodyPr wrap="square" lIns="57122" tIns="28564" rIns="57122" bIns="28564" anchor="ctr">
            <a:spAutoFit/>
          </a:bodyPr>
          <a:lstStyle/>
          <a:p>
            <a:pPr algn="ctr">
              <a:lnSpc>
                <a:spcPct val="150000"/>
              </a:lnSpc>
              <a:defRPr/>
            </a:pPr>
            <a:r>
              <a:rPr lang="en-US" sz="1100" dirty="0">
                <a:solidFill>
                  <a:schemeClr val="tx1">
                    <a:lumMod val="50000"/>
                  </a:schemeClr>
                </a:solidFill>
                <a:latin typeface="+mj-lt"/>
              </a:rPr>
              <a:t>Branch</a:t>
            </a:r>
          </a:p>
        </p:txBody>
      </p:sp>
      <p:pic>
        <p:nvPicPr>
          <p:cNvPr id="61" name="Picture 60" descr="C:\Documents and Settings\rteligic\Desktop\Desktop_26Apr\desktop271211\cisco-prime\icons\Picture2.png"/>
          <p:cNvPicPr>
            <a:picLocks noChangeAspect="1" noChangeArrowheads="1"/>
          </p:cNvPicPr>
          <p:nvPr/>
        </p:nvPicPr>
        <p:blipFill>
          <a:blip r:embed="rId19" cstate="screen"/>
          <a:srcRect/>
          <a:stretch>
            <a:fillRect/>
          </a:stretch>
        </p:blipFill>
        <p:spPr bwMode="auto">
          <a:xfrm flipH="1">
            <a:off x="1169607" y="1856190"/>
            <a:ext cx="724632" cy="724444"/>
          </a:xfrm>
          <a:prstGeom prst="rect">
            <a:avLst/>
          </a:prstGeom>
          <a:noFill/>
        </p:spPr>
      </p:pic>
      <p:grpSp>
        <p:nvGrpSpPr>
          <p:cNvPr id="62" name="Group 4"/>
          <p:cNvGrpSpPr>
            <a:grpSpLocks/>
          </p:cNvGrpSpPr>
          <p:nvPr/>
        </p:nvGrpSpPr>
        <p:grpSpPr bwMode="auto">
          <a:xfrm>
            <a:off x="1180102" y="1534459"/>
            <a:ext cx="710099" cy="607532"/>
            <a:chOff x="2868556" y="4568996"/>
            <a:chExt cx="2468880" cy="2478024"/>
          </a:xfrm>
        </p:grpSpPr>
        <p:grpSp>
          <p:nvGrpSpPr>
            <p:cNvPr id="63" name="Group 53"/>
            <p:cNvGrpSpPr>
              <a:grpSpLocks/>
            </p:cNvGrpSpPr>
            <p:nvPr/>
          </p:nvGrpSpPr>
          <p:grpSpPr bwMode="auto">
            <a:xfrm>
              <a:off x="2868556" y="4568996"/>
              <a:ext cx="2468880" cy="2478024"/>
              <a:chOff x="4143375" y="1722438"/>
              <a:chExt cx="2495550" cy="2495550"/>
            </a:xfrm>
          </p:grpSpPr>
          <p:grpSp>
            <p:nvGrpSpPr>
              <p:cNvPr id="68" name="Group 7"/>
              <p:cNvGrpSpPr>
                <a:grpSpLocks/>
              </p:cNvGrpSpPr>
              <p:nvPr/>
            </p:nvGrpSpPr>
            <p:grpSpPr bwMode="auto">
              <a:xfrm>
                <a:off x="4143375" y="1722438"/>
                <a:ext cx="2495550" cy="2495550"/>
                <a:chOff x="106361" y="3551237"/>
                <a:chExt cx="2495551" cy="2495551"/>
              </a:xfrm>
            </p:grpSpPr>
            <p:pic>
              <p:nvPicPr>
                <p:cNvPr id="71" name="Picture 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3988" y="3584575"/>
                  <a:ext cx="2438400"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 name="Picture 1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6361" y="3551237"/>
                  <a:ext cx="2495551" cy="2495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69"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33997" y="3301767"/>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633997" y="3674793"/>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4" name="Group 10"/>
            <p:cNvGrpSpPr>
              <a:grpSpLocks/>
            </p:cNvGrpSpPr>
            <p:nvPr/>
          </p:nvGrpSpPr>
          <p:grpSpPr bwMode="auto">
            <a:xfrm>
              <a:off x="3248127" y="4692358"/>
              <a:ext cx="1709738" cy="2219326"/>
              <a:chOff x="7326312" y="4257541"/>
              <a:chExt cx="1709928" cy="2217871"/>
            </a:xfrm>
          </p:grpSpPr>
          <p:pic>
            <p:nvPicPr>
              <p:cNvPr id="65" name="Picture 1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26312" y="4257541"/>
                <a:ext cx="1709928" cy="1606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 name="Picture 3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424038" y="5693055"/>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3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424038" y="6065837"/>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73" name="Rectangle 72"/>
          <p:cNvSpPr/>
          <p:nvPr/>
        </p:nvSpPr>
        <p:spPr>
          <a:xfrm>
            <a:off x="1667940" y="1867644"/>
            <a:ext cx="841680" cy="275694"/>
          </a:xfrm>
          <a:prstGeom prst="rect">
            <a:avLst/>
          </a:prstGeom>
        </p:spPr>
        <p:txBody>
          <a:bodyPr wrap="square" lIns="57122" tIns="28564" rIns="57122" bIns="28564" anchor="ctr">
            <a:spAutoFit/>
          </a:bodyPr>
          <a:lstStyle/>
          <a:p>
            <a:pPr algn="ctr">
              <a:lnSpc>
                <a:spcPct val="150000"/>
              </a:lnSpc>
              <a:defRPr/>
            </a:pPr>
            <a:r>
              <a:rPr lang="en-US" sz="1000" dirty="0" smtClean="0">
                <a:solidFill>
                  <a:schemeClr val="tx1">
                    <a:lumMod val="50000"/>
                  </a:schemeClr>
                </a:solidFill>
                <a:latin typeface="+mj-lt"/>
              </a:rPr>
              <a:t>Firewall</a:t>
            </a:r>
            <a:endParaRPr lang="en-US" sz="1000" dirty="0">
              <a:solidFill>
                <a:schemeClr val="tx1">
                  <a:lumMod val="50000"/>
                </a:schemeClr>
              </a:solidFill>
              <a:latin typeface="+mj-lt"/>
            </a:endParaRPr>
          </a:p>
        </p:txBody>
      </p:sp>
      <p:sp>
        <p:nvSpPr>
          <p:cNvPr id="74" name="Rectangle 73"/>
          <p:cNvSpPr/>
          <p:nvPr/>
        </p:nvSpPr>
        <p:spPr>
          <a:xfrm>
            <a:off x="1551156" y="1574463"/>
            <a:ext cx="841680" cy="275694"/>
          </a:xfrm>
          <a:prstGeom prst="rect">
            <a:avLst/>
          </a:prstGeom>
        </p:spPr>
        <p:txBody>
          <a:bodyPr wrap="square" lIns="57122" tIns="28564" rIns="57122" bIns="28564" anchor="ctr">
            <a:spAutoFit/>
          </a:bodyPr>
          <a:lstStyle/>
          <a:p>
            <a:pPr algn="ctr">
              <a:lnSpc>
                <a:spcPct val="150000"/>
              </a:lnSpc>
              <a:defRPr/>
            </a:pPr>
            <a:r>
              <a:rPr lang="en-US" sz="1000" dirty="0" smtClean="0">
                <a:solidFill>
                  <a:schemeClr val="tx1">
                    <a:lumMod val="50000"/>
                  </a:schemeClr>
                </a:solidFill>
                <a:latin typeface="+mj-lt"/>
              </a:rPr>
              <a:t>IPS</a:t>
            </a:r>
            <a:endParaRPr lang="en-US" sz="1000" dirty="0">
              <a:solidFill>
                <a:schemeClr val="tx1">
                  <a:lumMod val="50000"/>
                </a:schemeClr>
              </a:solidFill>
              <a:latin typeface="+mj-lt"/>
            </a:endParaRPr>
          </a:p>
        </p:txBody>
      </p:sp>
      <p:pic>
        <p:nvPicPr>
          <p:cNvPr id="75" name="Picture 74"/>
          <p:cNvPicPr>
            <a:picLocks noChangeAspect="1"/>
          </p:cNvPicPr>
          <p:nvPr/>
        </p:nvPicPr>
        <p:blipFill>
          <a:blip r:embed="rId25"/>
          <a:stretch>
            <a:fillRect/>
          </a:stretch>
        </p:blipFill>
        <p:spPr>
          <a:xfrm>
            <a:off x="1351317" y="1596368"/>
            <a:ext cx="663671" cy="362349"/>
          </a:xfrm>
          <a:prstGeom prst="rect">
            <a:avLst/>
          </a:prstGeom>
        </p:spPr>
      </p:pic>
    </p:spTree>
    <p:extLst>
      <p:ext uri="{BB962C8B-B14F-4D97-AF65-F5344CB8AC3E}">
        <p14:creationId xmlns:p14="http://schemas.microsoft.com/office/powerpoint/2010/main" val="151462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wipe(left)">
                                      <p:cBhvr>
                                        <p:cTn id="7" dur="750"/>
                                        <p:tgtEl>
                                          <p:spTgt spid="2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wipe(left)">
                                      <p:cBhvr>
                                        <p:cTn id="10" dur="750"/>
                                        <p:tgtEl>
                                          <p:spTgt spid="18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dissolve">
                                      <p:cBhvr>
                                        <p:cTn id="13" dur="750"/>
                                        <p:tgtEl>
                                          <p:spTgt spid="193"/>
                                        </p:tgtEl>
                                      </p:cBhvr>
                                    </p:animEffect>
                                  </p:childTnLst>
                                </p:cTn>
                              </p:par>
                              <p:par>
                                <p:cTn id="14" presetID="9" presetClass="entr" presetSubtype="0" fill="hold" nodeType="withEffect">
                                  <p:stCondLst>
                                    <p:cond delay="0"/>
                                  </p:stCondLst>
                                  <p:childTnLst>
                                    <p:set>
                                      <p:cBhvr>
                                        <p:cTn id="15" dur="1" fill="hold">
                                          <p:stCondLst>
                                            <p:cond delay="0"/>
                                          </p:stCondLst>
                                        </p:cTn>
                                        <p:tgtEl>
                                          <p:spTgt spid="194">
                                            <p:txEl>
                                              <p:pRg st="0" end="0"/>
                                            </p:txEl>
                                          </p:spTgt>
                                        </p:tgtEl>
                                        <p:attrNameLst>
                                          <p:attrName>style.visibility</p:attrName>
                                        </p:attrNameLst>
                                      </p:cBhvr>
                                      <p:to>
                                        <p:strVal val="visible"/>
                                      </p:to>
                                    </p:set>
                                    <p:animEffect transition="in" filter="dissolve">
                                      <p:cBhvr>
                                        <p:cTn id="16" dur="750"/>
                                        <p:tgtEl>
                                          <p:spTgt spid="1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wipe(left)">
                                      <p:cBhvr>
                                        <p:cTn id="21" dur="750"/>
                                        <p:tgtEl>
                                          <p:spTgt spid="214"/>
                                        </p:tgtEl>
                                      </p:cBhvr>
                                    </p:animEffect>
                                  </p:childTnLst>
                                </p:cTn>
                              </p:par>
                              <p:par>
                                <p:cTn id="22" presetID="9" presetClass="entr" presetSubtype="0" fill="hold" nodeType="withEffect">
                                  <p:stCondLst>
                                    <p:cond delay="0"/>
                                  </p:stCondLst>
                                  <p:childTnLst>
                                    <p:set>
                                      <p:cBhvr>
                                        <p:cTn id="23" dur="1" fill="hold">
                                          <p:stCondLst>
                                            <p:cond delay="0"/>
                                          </p:stCondLst>
                                        </p:cTn>
                                        <p:tgtEl>
                                          <p:spTgt spid="194">
                                            <p:txEl>
                                              <p:pRg st="1" end="1"/>
                                            </p:txEl>
                                          </p:spTgt>
                                        </p:tgtEl>
                                        <p:attrNameLst>
                                          <p:attrName>style.visibility</p:attrName>
                                        </p:attrNameLst>
                                      </p:cBhvr>
                                      <p:to>
                                        <p:strVal val="visible"/>
                                      </p:to>
                                    </p:set>
                                    <p:animEffect transition="in" filter="dissolve">
                                      <p:cBhvr>
                                        <p:cTn id="24" dur="1000"/>
                                        <p:tgtEl>
                                          <p:spTgt spid="194">
                                            <p:txEl>
                                              <p:pRg st="1" end="1"/>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dissolve">
                                      <p:cBhvr>
                                        <p:cTn id="27" dur="500"/>
                                        <p:tgtEl>
                                          <p:spTgt spid="212"/>
                                        </p:tgtEl>
                                      </p:cBhvr>
                                    </p:animEffect>
                                  </p:childTnLst>
                                </p:cTn>
                              </p:par>
                              <p:par>
                                <p:cTn id="28" presetID="9" presetClass="entr" presetSubtype="0" fill="hold" nodeType="withEffect">
                                  <p:stCondLst>
                                    <p:cond delay="0"/>
                                  </p:stCondLst>
                                  <p:childTnLst>
                                    <p:set>
                                      <p:cBhvr>
                                        <p:cTn id="29" dur="1" fill="hold">
                                          <p:stCondLst>
                                            <p:cond delay="0"/>
                                          </p:stCondLst>
                                        </p:cTn>
                                        <p:tgtEl>
                                          <p:spTgt spid="194">
                                            <p:txEl>
                                              <p:pRg st="2" end="2"/>
                                            </p:txEl>
                                          </p:spTgt>
                                        </p:tgtEl>
                                        <p:attrNameLst>
                                          <p:attrName>style.visibility</p:attrName>
                                        </p:attrNameLst>
                                      </p:cBhvr>
                                      <p:to>
                                        <p:strVal val="visible"/>
                                      </p:to>
                                    </p:set>
                                    <p:animEffect transition="in" filter="dissolve">
                                      <p:cBhvr>
                                        <p:cTn id="30" dur="500"/>
                                        <p:tgtEl>
                                          <p:spTgt spid="1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animBg="1"/>
      <p:bldP spid="212" grpId="0" animBg="1"/>
      <p:bldP spid="213" grpId="0" animBg="1"/>
      <p:bldP spid="214" grpId="0" animBg="1"/>
      <p:bldP spid="1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Elevating Branch Protection</a:t>
            </a:r>
            <a:endParaRPr lang="en-US" dirty="0"/>
          </a:p>
        </p:txBody>
      </p:sp>
      <p:sp>
        <p:nvSpPr>
          <p:cNvPr id="5" name="Content Placeholder 4"/>
          <p:cNvSpPr>
            <a:spLocks noGrp="1"/>
          </p:cNvSpPr>
          <p:nvPr>
            <p:ph sz="quarter" idx="11"/>
          </p:nvPr>
        </p:nvSpPr>
        <p:spPr>
          <a:xfrm>
            <a:off x="304800" y="1350901"/>
            <a:ext cx="8513064" cy="3330575"/>
          </a:xfrm>
        </p:spPr>
        <p:txBody>
          <a:bodyPr/>
          <a:lstStyle/>
          <a:p>
            <a:pPr>
              <a:lnSpc>
                <a:spcPct val="85000"/>
              </a:lnSpc>
            </a:pPr>
            <a:r>
              <a:rPr lang="en-US" altLang="en-US" sz="1800" dirty="0"/>
              <a:t>D</a:t>
            </a:r>
            <a:r>
              <a:rPr lang="en-US" altLang="en-US" sz="1800" dirty="0" smtClean="0"/>
              <a:t>etect </a:t>
            </a:r>
            <a:r>
              <a:rPr lang="en-US" altLang="en-US" sz="1800" dirty="0"/>
              <a:t>and contain threats from compromised devices in the branch </a:t>
            </a:r>
            <a:r>
              <a:rPr lang="en-US" altLang="en-US" sz="1800" dirty="0" smtClean="0"/>
              <a:t>network using Cisco ISR platforms</a:t>
            </a:r>
            <a:endParaRPr lang="en-US" altLang="en-US" sz="1800" dirty="0"/>
          </a:p>
          <a:p>
            <a:pPr lvl="1">
              <a:lnSpc>
                <a:spcPct val="85000"/>
              </a:lnSpc>
            </a:pPr>
            <a:r>
              <a:rPr lang="en-US" altLang="en-US" sz="1600" dirty="0" smtClean="0"/>
              <a:t>Zone Based Firewall is </a:t>
            </a:r>
            <a:r>
              <a:rPr lang="en-US" altLang="en-US" sz="1600" dirty="0"/>
              <a:t>the starting point</a:t>
            </a:r>
          </a:p>
          <a:p>
            <a:pPr lvl="1">
              <a:lnSpc>
                <a:spcPct val="85000"/>
              </a:lnSpc>
            </a:pPr>
            <a:r>
              <a:rPr lang="en-US" altLang="en-US" sz="1600" dirty="0" smtClean="0"/>
              <a:t>Industry leading threat defense using Snort and Cloud Web Security </a:t>
            </a:r>
          </a:p>
          <a:p>
            <a:pPr>
              <a:lnSpc>
                <a:spcPct val="85000"/>
              </a:lnSpc>
            </a:pPr>
            <a:r>
              <a:rPr lang="en-US" altLang="en-US" sz="1800" dirty="0" smtClean="0"/>
              <a:t>Distributed threat defense with centralized management</a:t>
            </a:r>
          </a:p>
          <a:p>
            <a:pPr lvl="1">
              <a:lnSpc>
                <a:spcPct val="85000"/>
              </a:lnSpc>
            </a:pPr>
            <a:r>
              <a:rPr lang="en-US" altLang="en-US" sz="1600" dirty="0" smtClean="0"/>
              <a:t>Make </a:t>
            </a:r>
            <a:r>
              <a:rPr lang="en-US" altLang="en-US" sz="1600" dirty="0"/>
              <a:t>every branch detect threats on its own network, with central management and monitoring</a:t>
            </a:r>
          </a:p>
          <a:p>
            <a:pPr>
              <a:lnSpc>
                <a:spcPct val="85000"/>
              </a:lnSpc>
            </a:pPr>
            <a:r>
              <a:rPr lang="en-US" altLang="en-US" sz="1800" dirty="0"/>
              <a:t>Safer guest access</a:t>
            </a:r>
          </a:p>
          <a:p>
            <a:pPr lvl="1">
              <a:lnSpc>
                <a:spcPct val="85000"/>
              </a:lnSpc>
            </a:pPr>
            <a:r>
              <a:rPr lang="en-US" altLang="en-US" sz="1600" dirty="0"/>
              <a:t>Guest network and devices on it are better protected now</a:t>
            </a:r>
          </a:p>
          <a:p>
            <a:endParaRPr lang="en-US" dirty="0"/>
          </a:p>
        </p:txBody>
      </p:sp>
      <p:sp>
        <p:nvSpPr>
          <p:cNvPr id="6" name="Text Placeholder 5"/>
          <p:cNvSpPr>
            <a:spLocks noGrp="1"/>
          </p:cNvSpPr>
          <p:nvPr>
            <p:ph type="body" sz="quarter" idx="12"/>
          </p:nvPr>
        </p:nvSpPr>
        <p:spPr/>
        <p:txBody>
          <a:bodyPr/>
          <a:lstStyle/>
          <a:p>
            <a:r>
              <a:rPr lang="en-US" dirty="0" smtClean="0"/>
              <a:t>Protection from External Threats</a:t>
            </a:r>
            <a:endParaRPr lang="en-US" dirty="0"/>
          </a:p>
        </p:txBody>
      </p:sp>
    </p:spTree>
    <p:extLst>
      <p:ext uri="{BB962C8B-B14F-4D97-AF65-F5344CB8AC3E}">
        <p14:creationId xmlns:p14="http://schemas.microsoft.com/office/powerpoint/2010/main" val="326113350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Best Practices for Threat Defense and Compliance</a:t>
            </a:r>
            <a:endParaRPr lang="en-US" sz="4400" dirty="0"/>
          </a:p>
        </p:txBody>
      </p:sp>
    </p:spTree>
    <p:extLst>
      <p:ext uri="{BB962C8B-B14F-4D97-AF65-F5344CB8AC3E}">
        <p14:creationId xmlns:p14="http://schemas.microsoft.com/office/powerpoint/2010/main" val="375081450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Cisco ISR with IOS Integrated Threat Defense</a:t>
            </a:r>
            <a:endParaRPr lang="en-US" dirty="0"/>
          </a:p>
        </p:txBody>
      </p:sp>
      <p:sp>
        <p:nvSpPr>
          <p:cNvPr id="6" name="Content Placeholder 5"/>
          <p:cNvSpPr>
            <a:spLocks noGrp="1"/>
          </p:cNvSpPr>
          <p:nvPr>
            <p:ph sz="quarter" idx="11"/>
          </p:nvPr>
        </p:nvSpPr>
        <p:spPr/>
        <p:txBody>
          <a:bodyPr/>
          <a:lstStyle/>
          <a:p>
            <a:r>
              <a:rPr lang="en-US" dirty="0" smtClean="0"/>
              <a:t>For </a:t>
            </a:r>
            <a:r>
              <a:rPr lang="en-US" dirty="0"/>
              <a:t>enterprises with distributed branch </a:t>
            </a:r>
            <a:r>
              <a:rPr lang="en-US" dirty="0" smtClean="0"/>
              <a:t>offices</a:t>
            </a:r>
            <a:endParaRPr lang="en-US" dirty="0"/>
          </a:p>
          <a:p>
            <a:r>
              <a:rPr lang="en-US" dirty="0"/>
              <a:t>C</a:t>
            </a:r>
            <a:r>
              <a:rPr lang="en-US" dirty="0" smtClean="0"/>
              <a:t>ost</a:t>
            </a:r>
            <a:r>
              <a:rPr lang="en-US" dirty="0"/>
              <a:t>-effective </a:t>
            </a:r>
            <a:r>
              <a:rPr lang="en-US" dirty="0" smtClean="0"/>
              <a:t>secure </a:t>
            </a:r>
            <a:r>
              <a:rPr lang="en-US" dirty="0"/>
              <a:t>network infrastructure solution that </a:t>
            </a:r>
            <a:r>
              <a:rPr lang="en-US" dirty="0" smtClean="0"/>
              <a:t>provides </a:t>
            </a:r>
            <a:r>
              <a:rPr lang="en-US" dirty="0"/>
              <a:t>multi layered security and </a:t>
            </a:r>
            <a:r>
              <a:rPr lang="en-US" dirty="0" smtClean="0"/>
              <a:t>meets </a:t>
            </a:r>
            <a:r>
              <a:rPr lang="en-US" dirty="0"/>
              <a:t>compliance </a:t>
            </a:r>
            <a:r>
              <a:rPr lang="en-US" dirty="0" smtClean="0"/>
              <a:t>requirements</a:t>
            </a:r>
            <a:endParaRPr lang="en-US" dirty="0"/>
          </a:p>
          <a:p>
            <a:r>
              <a:rPr lang="en-US" dirty="0"/>
              <a:t>Cisco ISR with Integrated security </a:t>
            </a:r>
            <a:r>
              <a:rPr lang="en-US" dirty="0" smtClean="0"/>
              <a:t>features</a:t>
            </a:r>
          </a:p>
          <a:p>
            <a:pPr lvl="1"/>
            <a:r>
              <a:rPr lang="en-US" b="1" dirty="0" smtClean="0"/>
              <a:t>Virtual Private Networking</a:t>
            </a:r>
          </a:p>
          <a:p>
            <a:pPr lvl="1"/>
            <a:r>
              <a:rPr lang="en-US" b="1" dirty="0" smtClean="0"/>
              <a:t>Zone-Based Firewall</a:t>
            </a:r>
          </a:p>
          <a:p>
            <a:pPr lvl="1"/>
            <a:r>
              <a:rPr lang="en-US" b="1" dirty="0" smtClean="0"/>
              <a:t>Web Security</a:t>
            </a:r>
          </a:p>
          <a:p>
            <a:pPr lvl="1"/>
            <a:r>
              <a:rPr lang="en-US" b="1" dirty="0" smtClean="0"/>
              <a:t>Intrusion detection and prevention</a:t>
            </a:r>
            <a:endParaRPr lang="en-US" b="1" dirty="0"/>
          </a:p>
        </p:txBody>
      </p:sp>
      <p:sp>
        <p:nvSpPr>
          <p:cNvPr id="5" name="Text Placeholder 4"/>
          <p:cNvSpPr>
            <a:spLocks noGrp="1"/>
          </p:cNvSpPr>
          <p:nvPr>
            <p:ph type="body" sz="quarter" idx="12"/>
          </p:nvPr>
        </p:nvSpPr>
        <p:spPr/>
        <p:txBody>
          <a:bodyPr/>
          <a:lstStyle/>
          <a:p>
            <a:r>
              <a:rPr lang="en-US" dirty="0" smtClean="0"/>
              <a:t>Firewall, VPN, IPS and Web Security</a:t>
            </a:r>
            <a:endParaRPr lang="en-US" dirty="0"/>
          </a:p>
        </p:txBody>
      </p:sp>
      <p:sp>
        <p:nvSpPr>
          <p:cNvPr id="8" name="Chevron 7"/>
          <p:cNvSpPr/>
          <p:nvPr/>
        </p:nvSpPr>
        <p:spPr>
          <a:xfrm rot="10800000">
            <a:off x="4404998" y="2928175"/>
            <a:ext cx="4739002"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68" tIns="30783" rIns="61568" bIns="30783" numCol="1" spcCol="0" rtlCol="0" fromWordArt="0" anchor="ctr" anchorCtr="0" forceAA="0" compatLnSpc="1">
            <a:prstTxWarp prst="textNoShape">
              <a:avLst/>
            </a:prstTxWarp>
            <a:noAutofit/>
          </a:bodyPr>
          <a:lstStyle/>
          <a:p>
            <a:pPr defTabSz="610592"/>
            <a:endParaRPr lang="en-US" sz="1100" b="1" dirty="0">
              <a:solidFill>
                <a:srgbClr val="FFFFFF"/>
              </a:solidFill>
              <a:latin typeface="Arial"/>
              <a:cs typeface="Arial" charset="0"/>
            </a:endParaRPr>
          </a:p>
        </p:txBody>
      </p:sp>
      <p:sp>
        <p:nvSpPr>
          <p:cNvPr id="9" name="Chevron 8"/>
          <p:cNvSpPr/>
          <p:nvPr/>
        </p:nvSpPr>
        <p:spPr>
          <a:xfrm rot="10800000">
            <a:off x="4404998" y="3796521"/>
            <a:ext cx="4739002"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68" tIns="30783" rIns="61568" bIns="30783" numCol="1" spcCol="0" rtlCol="0" fromWordArt="0" anchor="ctr" anchorCtr="0" forceAA="0" compatLnSpc="1">
            <a:prstTxWarp prst="textNoShape">
              <a:avLst/>
            </a:prstTxWarp>
            <a:noAutofit/>
          </a:bodyPr>
          <a:lstStyle/>
          <a:p>
            <a:pPr defTabSz="610592"/>
            <a:endParaRPr lang="en-US" sz="1100" b="1" dirty="0">
              <a:solidFill>
                <a:srgbClr val="FFFFFF"/>
              </a:solidFill>
              <a:latin typeface="Arial"/>
              <a:cs typeface="Arial" charset="0"/>
            </a:endParaRPr>
          </a:p>
        </p:txBody>
      </p:sp>
      <p:sp>
        <p:nvSpPr>
          <p:cNvPr id="10" name="Chevron 9"/>
          <p:cNvSpPr/>
          <p:nvPr/>
        </p:nvSpPr>
        <p:spPr>
          <a:xfrm rot="10800000">
            <a:off x="4404998" y="1203172"/>
            <a:ext cx="4739002" cy="662034"/>
          </a:xfrm>
          <a:prstGeom prst="chevron">
            <a:avLst>
              <a:gd name="adj" fmla="val 54651"/>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68" tIns="30783" rIns="61568" bIns="30783" numCol="1" spcCol="0" rtlCol="0" fromWordArt="0" anchor="ctr" anchorCtr="0" forceAA="0" compatLnSpc="1">
            <a:prstTxWarp prst="textNoShape">
              <a:avLst/>
            </a:prstTxWarp>
            <a:noAutofit/>
          </a:bodyPr>
          <a:lstStyle/>
          <a:p>
            <a:pPr defTabSz="610592"/>
            <a:endParaRPr lang="en-US" sz="1100" b="1" dirty="0">
              <a:solidFill>
                <a:srgbClr val="FFFFFF"/>
              </a:solidFill>
              <a:latin typeface="Arial"/>
              <a:cs typeface="Arial" charset="0"/>
            </a:endParaRPr>
          </a:p>
        </p:txBody>
      </p:sp>
      <p:sp>
        <p:nvSpPr>
          <p:cNvPr id="11" name="Rectangle 10"/>
          <p:cNvSpPr/>
          <p:nvPr/>
        </p:nvSpPr>
        <p:spPr>
          <a:xfrm>
            <a:off x="5514219" y="1361074"/>
            <a:ext cx="3367145" cy="300083"/>
          </a:xfrm>
          <a:prstGeom prst="rect">
            <a:avLst/>
          </a:prstGeom>
        </p:spPr>
        <p:txBody>
          <a:bodyPr wrap="square" lIns="68556" tIns="34279" rIns="68556" bIns="34279">
            <a:spAutoFit/>
          </a:bodyPr>
          <a:lstStyle/>
          <a:p>
            <a:pPr defTabSz="342781"/>
            <a:r>
              <a:rPr lang="en-US" sz="1500" dirty="0">
                <a:solidFill>
                  <a:srgbClr val="FFFFFF"/>
                </a:solidFill>
                <a:latin typeface="Arial"/>
              </a:rPr>
              <a:t>Lower TCO and investment protection</a:t>
            </a:r>
          </a:p>
        </p:txBody>
      </p:sp>
      <p:grpSp>
        <p:nvGrpSpPr>
          <p:cNvPr id="12" name="Group 11"/>
          <p:cNvGrpSpPr/>
          <p:nvPr/>
        </p:nvGrpSpPr>
        <p:grpSpPr>
          <a:xfrm>
            <a:off x="4785475" y="3001723"/>
            <a:ext cx="723113" cy="544844"/>
            <a:chOff x="448992" y="1553676"/>
            <a:chExt cx="1152769" cy="868803"/>
          </a:xfrm>
          <a:solidFill>
            <a:schemeClr val="bg1"/>
          </a:solidFill>
        </p:grpSpPr>
        <p:grpSp>
          <p:nvGrpSpPr>
            <p:cNvPr id="13" name="Group 384"/>
            <p:cNvGrpSpPr/>
            <p:nvPr/>
          </p:nvGrpSpPr>
          <p:grpSpPr>
            <a:xfrm>
              <a:off x="912250" y="1553676"/>
              <a:ext cx="239066" cy="868803"/>
              <a:chOff x="10585716" y="3379083"/>
              <a:chExt cx="54118" cy="196672"/>
            </a:xfrm>
            <a:grpFill/>
            <a:effectLst/>
          </p:grpSpPr>
          <p:sp>
            <p:nvSpPr>
              <p:cNvPr id="24"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25"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26"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577">
                  <a:defRPr/>
                </a:pPr>
                <a:endParaRPr lang="en-US" kern="0">
                  <a:solidFill>
                    <a:sysClr val="windowText" lastClr="000000"/>
                  </a:solidFill>
                  <a:latin typeface="Arial"/>
                </a:endParaRPr>
              </a:p>
            </p:txBody>
          </p:sp>
          <p:sp>
            <p:nvSpPr>
              <p:cNvPr id="27"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577">
                  <a:defRPr/>
                </a:pPr>
                <a:endParaRPr lang="en-US" kern="0">
                  <a:solidFill>
                    <a:sysClr val="windowText" lastClr="000000"/>
                  </a:solidFill>
                  <a:latin typeface="Arial"/>
                </a:endParaRPr>
              </a:p>
            </p:txBody>
          </p:sp>
        </p:grpSp>
        <p:grpSp>
          <p:nvGrpSpPr>
            <p:cNvPr id="14" name="Group 384"/>
            <p:cNvGrpSpPr/>
            <p:nvPr/>
          </p:nvGrpSpPr>
          <p:grpSpPr>
            <a:xfrm>
              <a:off x="1362695" y="1553676"/>
              <a:ext cx="239066" cy="868803"/>
              <a:chOff x="10585716" y="3379083"/>
              <a:chExt cx="54118" cy="196672"/>
            </a:xfrm>
            <a:grpFill/>
            <a:effectLst/>
          </p:grpSpPr>
          <p:sp>
            <p:nvSpPr>
              <p:cNvPr id="20"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21"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22"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577">
                  <a:defRPr/>
                </a:pPr>
                <a:endParaRPr lang="en-US" kern="0">
                  <a:solidFill>
                    <a:sysClr val="windowText" lastClr="000000"/>
                  </a:solidFill>
                  <a:latin typeface="Arial"/>
                </a:endParaRPr>
              </a:p>
            </p:txBody>
          </p:sp>
          <p:sp>
            <p:nvSpPr>
              <p:cNvPr id="23"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577">
                  <a:defRPr/>
                </a:pPr>
                <a:endParaRPr lang="en-US" kern="0">
                  <a:solidFill>
                    <a:sysClr val="windowText" lastClr="000000"/>
                  </a:solidFill>
                  <a:latin typeface="Arial"/>
                </a:endParaRPr>
              </a:p>
            </p:txBody>
          </p:sp>
        </p:grpSp>
        <p:grpSp>
          <p:nvGrpSpPr>
            <p:cNvPr id="15" name="Group 384"/>
            <p:cNvGrpSpPr/>
            <p:nvPr/>
          </p:nvGrpSpPr>
          <p:grpSpPr>
            <a:xfrm>
              <a:off x="448992" y="1553676"/>
              <a:ext cx="239066" cy="868803"/>
              <a:chOff x="10585716" y="3379083"/>
              <a:chExt cx="54118" cy="196672"/>
            </a:xfrm>
            <a:grpFill/>
            <a:effectLst/>
          </p:grpSpPr>
          <p:sp>
            <p:nvSpPr>
              <p:cNvPr id="16"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17"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577">
                  <a:defRPr/>
                </a:pPr>
                <a:endParaRPr lang="en-US" kern="0">
                  <a:solidFill>
                    <a:sysClr val="windowText" lastClr="000000"/>
                  </a:solidFill>
                  <a:latin typeface="Arial"/>
                </a:endParaRPr>
              </a:p>
            </p:txBody>
          </p:sp>
          <p:sp>
            <p:nvSpPr>
              <p:cNvPr id="18"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577">
                  <a:defRPr/>
                </a:pPr>
                <a:endParaRPr lang="en-US" kern="0">
                  <a:solidFill>
                    <a:sysClr val="windowText" lastClr="000000"/>
                  </a:solidFill>
                  <a:latin typeface="Arial"/>
                </a:endParaRPr>
              </a:p>
            </p:txBody>
          </p:sp>
          <p:sp>
            <p:nvSpPr>
              <p:cNvPr id="19"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577">
                  <a:defRPr/>
                </a:pPr>
                <a:endParaRPr lang="en-US" kern="0">
                  <a:solidFill>
                    <a:sysClr val="windowText" lastClr="000000"/>
                  </a:solidFill>
                  <a:latin typeface="Arial"/>
                </a:endParaRPr>
              </a:p>
            </p:txBody>
          </p:sp>
        </p:grpSp>
      </p:grpSp>
      <p:sp>
        <p:nvSpPr>
          <p:cNvPr id="28" name="Chevron 27"/>
          <p:cNvSpPr/>
          <p:nvPr/>
        </p:nvSpPr>
        <p:spPr>
          <a:xfrm rot="10800000">
            <a:off x="4404998" y="2061419"/>
            <a:ext cx="4739002"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68" tIns="30783" rIns="61568" bIns="30783" numCol="1" spcCol="0" rtlCol="0" fromWordArt="0" anchor="ctr" anchorCtr="0" forceAA="0" compatLnSpc="1">
            <a:prstTxWarp prst="textNoShape">
              <a:avLst/>
            </a:prstTxWarp>
            <a:noAutofit/>
          </a:bodyPr>
          <a:lstStyle/>
          <a:p>
            <a:pPr defTabSz="610592"/>
            <a:endParaRPr lang="en-US" sz="1100" b="1" dirty="0">
              <a:solidFill>
                <a:srgbClr val="FFFFFF"/>
              </a:solidFill>
              <a:latin typeface="Arial"/>
              <a:cs typeface="Arial" charset="0"/>
            </a:endParaRPr>
          </a:p>
        </p:txBody>
      </p:sp>
      <p:sp>
        <p:nvSpPr>
          <p:cNvPr id="29" name="Rectangle 28"/>
          <p:cNvSpPr/>
          <p:nvPr/>
        </p:nvSpPr>
        <p:spPr>
          <a:xfrm>
            <a:off x="5536115" y="2098309"/>
            <a:ext cx="3371614" cy="530915"/>
          </a:xfrm>
          <a:prstGeom prst="rect">
            <a:avLst/>
          </a:prstGeom>
        </p:spPr>
        <p:txBody>
          <a:bodyPr wrap="square" lIns="68556" tIns="34279" rIns="68556" bIns="34279">
            <a:spAutoFit/>
          </a:bodyPr>
          <a:lstStyle/>
          <a:p>
            <a:pPr defTabSz="342781"/>
            <a:r>
              <a:rPr lang="en-US" sz="1500" dirty="0">
                <a:solidFill>
                  <a:srgbClr val="FFFFFF"/>
                </a:solidFill>
                <a:latin typeface="Arial"/>
              </a:rPr>
              <a:t>Built on industry leading and proven open source components</a:t>
            </a:r>
          </a:p>
        </p:txBody>
      </p:sp>
      <p:sp>
        <p:nvSpPr>
          <p:cNvPr id="30" name="Freeform 9"/>
          <p:cNvSpPr>
            <a:spLocks noEditPoints="1"/>
          </p:cNvSpPr>
          <p:nvPr/>
        </p:nvSpPr>
        <p:spPr bwMode="auto">
          <a:xfrm>
            <a:off x="4869637" y="2117264"/>
            <a:ext cx="569271" cy="485445"/>
          </a:xfrm>
          <a:custGeom>
            <a:avLst/>
            <a:gdLst/>
            <a:ahLst/>
            <a:cxnLst>
              <a:cxn ang="0">
                <a:pos x="442" y="333"/>
              </a:cxn>
              <a:cxn ang="0">
                <a:pos x="252" y="19"/>
              </a:cxn>
              <a:cxn ang="0">
                <a:pos x="223" y="0"/>
              </a:cxn>
              <a:cxn ang="0">
                <a:pos x="194" y="19"/>
              </a:cxn>
              <a:cxn ang="0">
                <a:pos x="6" y="333"/>
              </a:cxn>
              <a:cxn ang="0">
                <a:pos x="0" y="354"/>
              </a:cxn>
              <a:cxn ang="0">
                <a:pos x="10" y="375"/>
              </a:cxn>
              <a:cxn ang="0">
                <a:pos x="34" y="383"/>
              </a:cxn>
              <a:cxn ang="0">
                <a:pos x="414" y="383"/>
              </a:cxn>
              <a:cxn ang="0">
                <a:pos x="439" y="375"/>
              </a:cxn>
              <a:cxn ang="0">
                <a:pos x="449" y="354"/>
              </a:cxn>
              <a:cxn ang="0">
                <a:pos x="442" y="333"/>
              </a:cxn>
              <a:cxn ang="0">
                <a:pos x="426" y="360"/>
              </a:cxn>
              <a:cxn ang="0">
                <a:pos x="414" y="363"/>
              </a:cxn>
              <a:cxn ang="0">
                <a:pos x="34" y="363"/>
              </a:cxn>
              <a:cxn ang="0">
                <a:pos x="23" y="360"/>
              </a:cxn>
              <a:cxn ang="0">
                <a:pos x="20" y="354"/>
              </a:cxn>
              <a:cxn ang="0">
                <a:pos x="24" y="343"/>
              </a:cxn>
              <a:cxn ang="0">
                <a:pos x="211" y="29"/>
              </a:cxn>
              <a:cxn ang="0">
                <a:pos x="223" y="20"/>
              </a:cxn>
              <a:cxn ang="0">
                <a:pos x="235" y="29"/>
              </a:cxn>
              <a:cxn ang="0">
                <a:pos x="425" y="344"/>
              </a:cxn>
              <a:cxn ang="0">
                <a:pos x="429" y="354"/>
              </a:cxn>
              <a:cxn ang="0">
                <a:pos x="426" y="360"/>
              </a:cxn>
              <a:cxn ang="0">
                <a:pos x="205" y="336"/>
              </a:cxn>
              <a:cxn ang="0">
                <a:pos x="243" y="336"/>
              </a:cxn>
              <a:cxn ang="0">
                <a:pos x="243" y="294"/>
              </a:cxn>
              <a:cxn ang="0">
                <a:pos x="205" y="294"/>
              </a:cxn>
              <a:cxn ang="0">
                <a:pos x="205" y="336"/>
              </a:cxn>
              <a:cxn ang="0">
                <a:pos x="209" y="271"/>
              </a:cxn>
              <a:cxn ang="0">
                <a:pos x="240" y="271"/>
              </a:cxn>
              <a:cxn ang="0">
                <a:pos x="249" y="107"/>
              </a:cxn>
              <a:cxn ang="0">
                <a:pos x="200" y="107"/>
              </a:cxn>
              <a:cxn ang="0">
                <a:pos x="209" y="271"/>
              </a:cxn>
            </a:cxnLst>
            <a:rect l="0" t="0" r="r" b="b"/>
            <a:pathLst>
              <a:path w="449" h="383">
                <a:moveTo>
                  <a:pt x="442" y="333"/>
                </a:moveTo>
                <a:cubicBezTo>
                  <a:pt x="252" y="19"/>
                  <a:pt x="252" y="19"/>
                  <a:pt x="252" y="19"/>
                </a:cubicBezTo>
                <a:cubicBezTo>
                  <a:pt x="245" y="7"/>
                  <a:pt x="235" y="0"/>
                  <a:pt x="223" y="0"/>
                </a:cubicBezTo>
                <a:cubicBezTo>
                  <a:pt x="211" y="0"/>
                  <a:pt x="201" y="7"/>
                  <a:pt x="194" y="19"/>
                </a:cubicBezTo>
                <a:cubicBezTo>
                  <a:pt x="6" y="333"/>
                  <a:pt x="6" y="333"/>
                  <a:pt x="6" y="333"/>
                </a:cubicBezTo>
                <a:cubicBezTo>
                  <a:pt x="2" y="340"/>
                  <a:pt x="0" y="347"/>
                  <a:pt x="0" y="354"/>
                </a:cubicBezTo>
                <a:cubicBezTo>
                  <a:pt x="0" y="362"/>
                  <a:pt x="4" y="370"/>
                  <a:pt x="10" y="375"/>
                </a:cubicBezTo>
                <a:cubicBezTo>
                  <a:pt x="17" y="380"/>
                  <a:pt x="25" y="383"/>
                  <a:pt x="34" y="383"/>
                </a:cubicBezTo>
                <a:cubicBezTo>
                  <a:pt x="414" y="383"/>
                  <a:pt x="414" y="383"/>
                  <a:pt x="414" y="383"/>
                </a:cubicBezTo>
                <a:cubicBezTo>
                  <a:pt x="424" y="383"/>
                  <a:pt x="432" y="380"/>
                  <a:pt x="439" y="375"/>
                </a:cubicBezTo>
                <a:cubicBezTo>
                  <a:pt x="445" y="370"/>
                  <a:pt x="449" y="362"/>
                  <a:pt x="449" y="354"/>
                </a:cubicBezTo>
                <a:cubicBezTo>
                  <a:pt x="449" y="347"/>
                  <a:pt x="446" y="340"/>
                  <a:pt x="442" y="333"/>
                </a:cubicBezTo>
                <a:close/>
                <a:moveTo>
                  <a:pt x="426" y="360"/>
                </a:moveTo>
                <a:cubicBezTo>
                  <a:pt x="424" y="361"/>
                  <a:pt x="421" y="363"/>
                  <a:pt x="414" y="363"/>
                </a:cubicBezTo>
                <a:cubicBezTo>
                  <a:pt x="34" y="363"/>
                  <a:pt x="34" y="363"/>
                  <a:pt x="34" y="363"/>
                </a:cubicBezTo>
                <a:cubicBezTo>
                  <a:pt x="28" y="363"/>
                  <a:pt x="25" y="361"/>
                  <a:pt x="23" y="360"/>
                </a:cubicBezTo>
                <a:cubicBezTo>
                  <a:pt x="21" y="358"/>
                  <a:pt x="20" y="357"/>
                  <a:pt x="20" y="354"/>
                </a:cubicBezTo>
                <a:cubicBezTo>
                  <a:pt x="20" y="351"/>
                  <a:pt x="21" y="348"/>
                  <a:pt x="24" y="343"/>
                </a:cubicBezTo>
                <a:cubicBezTo>
                  <a:pt x="211" y="29"/>
                  <a:pt x="211" y="29"/>
                  <a:pt x="211" y="29"/>
                </a:cubicBezTo>
                <a:cubicBezTo>
                  <a:pt x="216" y="22"/>
                  <a:pt x="220" y="20"/>
                  <a:pt x="223" y="20"/>
                </a:cubicBezTo>
                <a:cubicBezTo>
                  <a:pt x="226" y="20"/>
                  <a:pt x="230" y="22"/>
                  <a:pt x="235" y="29"/>
                </a:cubicBezTo>
                <a:cubicBezTo>
                  <a:pt x="425" y="344"/>
                  <a:pt x="425" y="344"/>
                  <a:pt x="425" y="344"/>
                </a:cubicBezTo>
                <a:cubicBezTo>
                  <a:pt x="428" y="348"/>
                  <a:pt x="429" y="352"/>
                  <a:pt x="429" y="354"/>
                </a:cubicBezTo>
                <a:cubicBezTo>
                  <a:pt x="429" y="357"/>
                  <a:pt x="428" y="358"/>
                  <a:pt x="426" y="360"/>
                </a:cubicBezTo>
                <a:close/>
                <a:moveTo>
                  <a:pt x="205" y="336"/>
                </a:moveTo>
                <a:cubicBezTo>
                  <a:pt x="243" y="336"/>
                  <a:pt x="243" y="336"/>
                  <a:pt x="243" y="336"/>
                </a:cubicBezTo>
                <a:cubicBezTo>
                  <a:pt x="243" y="294"/>
                  <a:pt x="243" y="294"/>
                  <a:pt x="243" y="294"/>
                </a:cubicBezTo>
                <a:cubicBezTo>
                  <a:pt x="205" y="294"/>
                  <a:pt x="205" y="294"/>
                  <a:pt x="205" y="294"/>
                </a:cubicBezTo>
                <a:lnTo>
                  <a:pt x="205" y="336"/>
                </a:lnTo>
                <a:close/>
                <a:moveTo>
                  <a:pt x="209" y="271"/>
                </a:moveTo>
                <a:cubicBezTo>
                  <a:pt x="240" y="271"/>
                  <a:pt x="240" y="271"/>
                  <a:pt x="240" y="271"/>
                </a:cubicBezTo>
                <a:cubicBezTo>
                  <a:pt x="249" y="107"/>
                  <a:pt x="249" y="107"/>
                  <a:pt x="249" y="107"/>
                </a:cubicBezTo>
                <a:cubicBezTo>
                  <a:pt x="200" y="107"/>
                  <a:pt x="200" y="107"/>
                  <a:pt x="200" y="107"/>
                </a:cubicBezTo>
                <a:lnTo>
                  <a:pt x="209" y="271"/>
                </a:lnTo>
                <a:close/>
              </a:path>
            </a:pathLst>
          </a:custGeom>
          <a:solidFill>
            <a:schemeClr val="bg1"/>
          </a:solidFill>
          <a:ln w="9525">
            <a:noFill/>
            <a:round/>
            <a:headEnd/>
            <a:tailEnd/>
          </a:ln>
        </p:spPr>
        <p:txBody>
          <a:bodyPr vert="horz" wrap="square" lIns="68556" tIns="34279" rIns="68556" bIns="34279" numCol="1" anchor="t" anchorCtr="0" compatLnSpc="1">
            <a:prstTxWarp prst="textNoShape">
              <a:avLst/>
            </a:prstTxWarp>
          </a:bodyPr>
          <a:lstStyle/>
          <a:p>
            <a:pPr defTabSz="342781"/>
            <a:endParaRPr lang="en-US">
              <a:solidFill>
                <a:srgbClr val="000000"/>
              </a:solidFill>
              <a:latin typeface="Arial"/>
            </a:endParaRPr>
          </a:p>
        </p:txBody>
      </p:sp>
      <p:sp>
        <p:nvSpPr>
          <p:cNvPr id="31" name="Rectangle 30"/>
          <p:cNvSpPr/>
          <p:nvPr/>
        </p:nvSpPr>
        <p:spPr>
          <a:xfrm>
            <a:off x="5536126" y="3086389"/>
            <a:ext cx="2954599" cy="300083"/>
          </a:xfrm>
          <a:prstGeom prst="rect">
            <a:avLst/>
          </a:prstGeom>
        </p:spPr>
        <p:txBody>
          <a:bodyPr wrap="square" lIns="68556" tIns="34279" rIns="68556" bIns="34279">
            <a:spAutoFit/>
          </a:bodyPr>
          <a:lstStyle/>
          <a:p>
            <a:pPr defTabSz="342781"/>
            <a:r>
              <a:rPr lang="en-US" sz="1500" dirty="0">
                <a:solidFill>
                  <a:srgbClr val="FFFFFF"/>
                </a:solidFill>
                <a:latin typeface="Arial"/>
              </a:rPr>
              <a:t>Helps to achieve PCI compliance</a:t>
            </a:r>
          </a:p>
        </p:txBody>
      </p:sp>
      <p:grpSp>
        <p:nvGrpSpPr>
          <p:cNvPr id="32" name="Group 31"/>
          <p:cNvGrpSpPr/>
          <p:nvPr/>
        </p:nvGrpSpPr>
        <p:grpSpPr>
          <a:xfrm>
            <a:off x="4965025" y="3857067"/>
            <a:ext cx="361041" cy="528899"/>
            <a:chOff x="12815888" y="793750"/>
            <a:chExt cx="388937" cy="569913"/>
          </a:xfrm>
          <a:solidFill>
            <a:schemeClr val="bg1"/>
          </a:solidFill>
        </p:grpSpPr>
        <p:sp>
          <p:nvSpPr>
            <p:cNvPr id="33" name="Freeform 37"/>
            <p:cNvSpPr>
              <a:spLocks noEditPoints="1"/>
            </p:cNvSpPr>
            <p:nvPr/>
          </p:nvSpPr>
          <p:spPr bwMode="auto">
            <a:xfrm>
              <a:off x="12815888" y="793750"/>
              <a:ext cx="388937" cy="569913"/>
            </a:xfrm>
            <a:custGeom>
              <a:avLst/>
              <a:gdLst/>
              <a:ahLst/>
              <a:cxnLst>
                <a:cxn ang="0">
                  <a:pos x="57" y="48"/>
                </a:cxn>
                <a:cxn ang="0">
                  <a:pos x="57" y="43"/>
                </a:cxn>
                <a:cxn ang="0">
                  <a:pos x="59" y="43"/>
                </a:cxn>
                <a:cxn ang="0">
                  <a:pos x="60" y="42"/>
                </a:cxn>
                <a:cxn ang="0">
                  <a:pos x="60" y="37"/>
                </a:cxn>
                <a:cxn ang="0">
                  <a:pos x="72" y="20"/>
                </a:cxn>
                <a:cxn ang="0">
                  <a:pos x="52" y="0"/>
                </a:cxn>
                <a:cxn ang="0">
                  <a:pos x="32" y="20"/>
                </a:cxn>
                <a:cxn ang="0">
                  <a:pos x="44" y="37"/>
                </a:cxn>
                <a:cxn ang="0">
                  <a:pos x="44" y="42"/>
                </a:cxn>
                <a:cxn ang="0">
                  <a:pos x="45" y="43"/>
                </a:cxn>
                <a:cxn ang="0">
                  <a:pos x="47" y="43"/>
                </a:cxn>
                <a:cxn ang="0">
                  <a:pos x="47" y="48"/>
                </a:cxn>
                <a:cxn ang="0">
                  <a:pos x="17" y="61"/>
                </a:cxn>
                <a:cxn ang="0">
                  <a:pos x="15" y="59"/>
                </a:cxn>
                <a:cxn ang="0">
                  <a:pos x="15" y="59"/>
                </a:cxn>
                <a:cxn ang="0">
                  <a:pos x="15" y="58"/>
                </a:cxn>
                <a:cxn ang="0">
                  <a:pos x="11" y="54"/>
                </a:cxn>
                <a:cxn ang="0">
                  <a:pos x="12" y="54"/>
                </a:cxn>
                <a:cxn ang="0">
                  <a:pos x="12" y="52"/>
                </a:cxn>
                <a:cxn ang="0">
                  <a:pos x="10" y="52"/>
                </a:cxn>
                <a:cxn ang="0">
                  <a:pos x="3" y="59"/>
                </a:cxn>
                <a:cxn ang="0">
                  <a:pos x="3" y="61"/>
                </a:cxn>
                <a:cxn ang="0">
                  <a:pos x="5" y="61"/>
                </a:cxn>
                <a:cxn ang="0">
                  <a:pos x="5" y="60"/>
                </a:cxn>
                <a:cxn ang="0">
                  <a:pos x="9" y="64"/>
                </a:cxn>
                <a:cxn ang="0">
                  <a:pos x="10" y="64"/>
                </a:cxn>
                <a:cxn ang="0">
                  <a:pos x="11" y="64"/>
                </a:cxn>
                <a:cxn ang="0">
                  <a:pos x="13" y="65"/>
                </a:cxn>
                <a:cxn ang="0">
                  <a:pos x="0" y="100"/>
                </a:cxn>
                <a:cxn ang="0">
                  <a:pos x="52" y="152"/>
                </a:cxn>
                <a:cxn ang="0">
                  <a:pos x="104" y="100"/>
                </a:cxn>
                <a:cxn ang="0">
                  <a:pos x="57" y="48"/>
                </a:cxn>
                <a:cxn ang="0">
                  <a:pos x="45" y="28"/>
                </a:cxn>
                <a:cxn ang="0">
                  <a:pos x="44" y="29"/>
                </a:cxn>
                <a:cxn ang="0">
                  <a:pos x="44" y="33"/>
                </a:cxn>
                <a:cxn ang="0">
                  <a:pos x="36" y="20"/>
                </a:cxn>
                <a:cxn ang="0">
                  <a:pos x="52" y="4"/>
                </a:cxn>
                <a:cxn ang="0">
                  <a:pos x="67" y="20"/>
                </a:cxn>
                <a:cxn ang="0">
                  <a:pos x="60" y="33"/>
                </a:cxn>
                <a:cxn ang="0">
                  <a:pos x="60" y="29"/>
                </a:cxn>
                <a:cxn ang="0">
                  <a:pos x="59" y="28"/>
                </a:cxn>
                <a:cxn ang="0">
                  <a:pos x="45" y="28"/>
                </a:cxn>
                <a:cxn ang="0">
                  <a:pos x="52" y="140"/>
                </a:cxn>
                <a:cxn ang="0">
                  <a:pos x="12" y="100"/>
                </a:cxn>
                <a:cxn ang="0">
                  <a:pos x="52" y="60"/>
                </a:cxn>
                <a:cxn ang="0">
                  <a:pos x="92" y="100"/>
                </a:cxn>
                <a:cxn ang="0">
                  <a:pos x="52" y="140"/>
                </a:cxn>
              </a:cxnLst>
              <a:rect l="0" t="0" r="r" b="b"/>
              <a:pathLst>
                <a:path w="104" h="152">
                  <a:moveTo>
                    <a:pt x="57" y="48"/>
                  </a:moveTo>
                  <a:cubicBezTo>
                    <a:pt x="57" y="43"/>
                    <a:pt x="57" y="43"/>
                    <a:pt x="57" y="43"/>
                  </a:cubicBezTo>
                  <a:cubicBezTo>
                    <a:pt x="59" y="43"/>
                    <a:pt x="59" y="43"/>
                    <a:pt x="59" y="43"/>
                  </a:cubicBezTo>
                  <a:cubicBezTo>
                    <a:pt x="60" y="43"/>
                    <a:pt x="60" y="43"/>
                    <a:pt x="60" y="42"/>
                  </a:cubicBezTo>
                  <a:cubicBezTo>
                    <a:pt x="60" y="37"/>
                    <a:pt x="60" y="37"/>
                    <a:pt x="60" y="37"/>
                  </a:cubicBezTo>
                  <a:cubicBezTo>
                    <a:pt x="67" y="34"/>
                    <a:pt x="72" y="28"/>
                    <a:pt x="72" y="20"/>
                  </a:cubicBezTo>
                  <a:cubicBezTo>
                    <a:pt x="72" y="9"/>
                    <a:pt x="63" y="0"/>
                    <a:pt x="52" y="0"/>
                  </a:cubicBezTo>
                  <a:cubicBezTo>
                    <a:pt x="41" y="0"/>
                    <a:pt x="32" y="9"/>
                    <a:pt x="32" y="20"/>
                  </a:cubicBezTo>
                  <a:cubicBezTo>
                    <a:pt x="32" y="28"/>
                    <a:pt x="37" y="34"/>
                    <a:pt x="44" y="37"/>
                  </a:cubicBezTo>
                  <a:cubicBezTo>
                    <a:pt x="44" y="42"/>
                    <a:pt x="44" y="42"/>
                    <a:pt x="44" y="42"/>
                  </a:cubicBezTo>
                  <a:cubicBezTo>
                    <a:pt x="44" y="43"/>
                    <a:pt x="44" y="43"/>
                    <a:pt x="45" y="43"/>
                  </a:cubicBezTo>
                  <a:cubicBezTo>
                    <a:pt x="47" y="43"/>
                    <a:pt x="47" y="43"/>
                    <a:pt x="47" y="43"/>
                  </a:cubicBezTo>
                  <a:cubicBezTo>
                    <a:pt x="47" y="48"/>
                    <a:pt x="47" y="48"/>
                    <a:pt x="47" y="48"/>
                  </a:cubicBezTo>
                  <a:cubicBezTo>
                    <a:pt x="35" y="49"/>
                    <a:pt x="25" y="54"/>
                    <a:pt x="17" y="61"/>
                  </a:cubicBezTo>
                  <a:cubicBezTo>
                    <a:pt x="15" y="59"/>
                    <a:pt x="15" y="59"/>
                    <a:pt x="15" y="59"/>
                  </a:cubicBezTo>
                  <a:cubicBezTo>
                    <a:pt x="15" y="59"/>
                    <a:pt x="15" y="59"/>
                    <a:pt x="15" y="59"/>
                  </a:cubicBezTo>
                  <a:cubicBezTo>
                    <a:pt x="16" y="59"/>
                    <a:pt x="16" y="58"/>
                    <a:pt x="15" y="58"/>
                  </a:cubicBezTo>
                  <a:cubicBezTo>
                    <a:pt x="11" y="54"/>
                    <a:pt x="11" y="54"/>
                    <a:pt x="11" y="54"/>
                  </a:cubicBezTo>
                  <a:cubicBezTo>
                    <a:pt x="12" y="54"/>
                    <a:pt x="12" y="54"/>
                    <a:pt x="12" y="54"/>
                  </a:cubicBezTo>
                  <a:cubicBezTo>
                    <a:pt x="12" y="53"/>
                    <a:pt x="12" y="52"/>
                    <a:pt x="12" y="52"/>
                  </a:cubicBezTo>
                  <a:cubicBezTo>
                    <a:pt x="11" y="51"/>
                    <a:pt x="10" y="51"/>
                    <a:pt x="10" y="52"/>
                  </a:cubicBezTo>
                  <a:cubicBezTo>
                    <a:pt x="3" y="59"/>
                    <a:pt x="3" y="59"/>
                    <a:pt x="3" y="59"/>
                  </a:cubicBezTo>
                  <a:cubicBezTo>
                    <a:pt x="2" y="59"/>
                    <a:pt x="2" y="60"/>
                    <a:pt x="3" y="61"/>
                  </a:cubicBezTo>
                  <a:cubicBezTo>
                    <a:pt x="3" y="61"/>
                    <a:pt x="4" y="61"/>
                    <a:pt x="5" y="61"/>
                  </a:cubicBezTo>
                  <a:cubicBezTo>
                    <a:pt x="5" y="60"/>
                    <a:pt x="5" y="60"/>
                    <a:pt x="5" y="60"/>
                  </a:cubicBezTo>
                  <a:cubicBezTo>
                    <a:pt x="9" y="64"/>
                    <a:pt x="9" y="64"/>
                    <a:pt x="9" y="64"/>
                  </a:cubicBezTo>
                  <a:cubicBezTo>
                    <a:pt x="10" y="64"/>
                    <a:pt x="10" y="64"/>
                    <a:pt x="10" y="64"/>
                  </a:cubicBezTo>
                  <a:cubicBezTo>
                    <a:pt x="11" y="64"/>
                    <a:pt x="11" y="64"/>
                    <a:pt x="11" y="64"/>
                  </a:cubicBezTo>
                  <a:cubicBezTo>
                    <a:pt x="13" y="65"/>
                    <a:pt x="13" y="65"/>
                    <a:pt x="13" y="65"/>
                  </a:cubicBezTo>
                  <a:cubicBezTo>
                    <a:pt x="5" y="75"/>
                    <a:pt x="0" y="87"/>
                    <a:pt x="0" y="100"/>
                  </a:cubicBezTo>
                  <a:cubicBezTo>
                    <a:pt x="0" y="129"/>
                    <a:pt x="23" y="152"/>
                    <a:pt x="52" y="152"/>
                  </a:cubicBezTo>
                  <a:cubicBezTo>
                    <a:pt x="81" y="152"/>
                    <a:pt x="104" y="129"/>
                    <a:pt x="104" y="100"/>
                  </a:cubicBezTo>
                  <a:cubicBezTo>
                    <a:pt x="104" y="73"/>
                    <a:pt x="84" y="50"/>
                    <a:pt x="57" y="48"/>
                  </a:cubicBezTo>
                  <a:close/>
                  <a:moveTo>
                    <a:pt x="45" y="28"/>
                  </a:moveTo>
                  <a:cubicBezTo>
                    <a:pt x="44" y="28"/>
                    <a:pt x="44" y="28"/>
                    <a:pt x="44" y="29"/>
                  </a:cubicBezTo>
                  <a:cubicBezTo>
                    <a:pt x="44" y="33"/>
                    <a:pt x="44" y="33"/>
                    <a:pt x="44" y="33"/>
                  </a:cubicBezTo>
                  <a:cubicBezTo>
                    <a:pt x="39" y="30"/>
                    <a:pt x="36" y="25"/>
                    <a:pt x="36" y="20"/>
                  </a:cubicBezTo>
                  <a:cubicBezTo>
                    <a:pt x="36" y="11"/>
                    <a:pt x="43" y="4"/>
                    <a:pt x="52" y="4"/>
                  </a:cubicBezTo>
                  <a:cubicBezTo>
                    <a:pt x="61" y="4"/>
                    <a:pt x="67" y="11"/>
                    <a:pt x="67" y="20"/>
                  </a:cubicBezTo>
                  <a:cubicBezTo>
                    <a:pt x="67" y="25"/>
                    <a:pt x="65" y="30"/>
                    <a:pt x="60" y="33"/>
                  </a:cubicBezTo>
                  <a:cubicBezTo>
                    <a:pt x="60" y="29"/>
                    <a:pt x="60" y="29"/>
                    <a:pt x="60" y="29"/>
                  </a:cubicBezTo>
                  <a:cubicBezTo>
                    <a:pt x="60" y="28"/>
                    <a:pt x="60" y="28"/>
                    <a:pt x="59" y="28"/>
                  </a:cubicBezTo>
                  <a:lnTo>
                    <a:pt x="45" y="28"/>
                  </a:lnTo>
                  <a:close/>
                  <a:moveTo>
                    <a:pt x="52" y="140"/>
                  </a:moveTo>
                  <a:cubicBezTo>
                    <a:pt x="30" y="140"/>
                    <a:pt x="12" y="122"/>
                    <a:pt x="12" y="100"/>
                  </a:cubicBezTo>
                  <a:cubicBezTo>
                    <a:pt x="12" y="78"/>
                    <a:pt x="30" y="60"/>
                    <a:pt x="52" y="60"/>
                  </a:cubicBezTo>
                  <a:cubicBezTo>
                    <a:pt x="74" y="60"/>
                    <a:pt x="92" y="78"/>
                    <a:pt x="92" y="100"/>
                  </a:cubicBezTo>
                  <a:cubicBezTo>
                    <a:pt x="92" y="122"/>
                    <a:pt x="74" y="140"/>
                    <a:pt x="52"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781"/>
              <a:endParaRPr lang="en-US">
                <a:solidFill>
                  <a:srgbClr val="000000"/>
                </a:solidFill>
                <a:latin typeface="Arial"/>
              </a:endParaRPr>
            </a:p>
          </p:txBody>
        </p:sp>
        <p:sp>
          <p:nvSpPr>
            <p:cNvPr id="34" name="Freeform 38"/>
            <p:cNvSpPr>
              <a:spLocks/>
            </p:cNvSpPr>
            <p:nvPr/>
          </p:nvSpPr>
          <p:spPr bwMode="auto">
            <a:xfrm>
              <a:off x="12958763" y="1055688"/>
              <a:ext cx="119062" cy="180975"/>
            </a:xfrm>
            <a:custGeom>
              <a:avLst/>
              <a:gdLst/>
              <a:ahLst/>
              <a:cxnLst>
                <a:cxn ang="0">
                  <a:pos x="16" y="24"/>
                </a:cxn>
                <a:cxn ang="0">
                  <a:pos x="9" y="27"/>
                </a:cxn>
                <a:cxn ang="0">
                  <a:pos x="9" y="34"/>
                </a:cxn>
                <a:cxn ang="0">
                  <a:pos x="9" y="34"/>
                </a:cxn>
                <a:cxn ang="0">
                  <a:pos x="4" y="39"/>
                </a:cxn>
                <a:cxn ang="0">
                  <a:pos x="4" y="46"/>
                </a:cxn>
                <a:cxn ang="0">
                  <a:pos x="10" y="43"/>
                </a:cxn>
                <a:cxn ang="0">
                  <a:pos x="13" y="36"/>
                </a:cxn>
                <a:cxn ang="0">
                  <a:pos x="13" y="36"/>
                </a:cxn>
                <a:cxn ang="0">
                  <a:pos x="19" y="33"/>
                </a:cxn>
                <a:cxn ang="0">
                  <a:pos x="18" y="26"/>
                </a:cxn>
                <a:cxn ang="0">
                  <a:pos x="32" y="0"/>
                </a:cxn>
                <a:cxn ang="0">
                  <a:pos x="16" y="24"/>
                </a:cxn>
              </a:cxnLst>
              <a:rect l="0" t="0" r="r" b="b"/>
              <a:pathLst>
                <a:path w="32" h="48">
                  <a:moveTo>
                    <a:pt x="16" y="24"/>
                  </a:moveTo>
                  <a:cubicBezTo>
                    <a:pt x="13" y="23"/>
                    <a:pt x="10" y="24"/>
                    <a:pt x="9" y="27"/>
                  </a:cubicBezTo>
                  <a:cubicBezTo>
                    <a:pt x="7" y="29"/>
                    <a:pt x="8" y="32"/>
                    <a:pt x="9" y="34"/>
                  </a:cubicBezTo>
                  <a:cubicBezTo>
                    <a:pt x="9" y="34"/>
                    <a:pt x="9" y="34"/>
                    <a:pt x="9" y="34"/>
                  </a:cubicBezTo>
                  <a:cubicBezTo>
                    <a:pt x="6" y="37"/>
                    <a:pt x="6" y="38"/>
                    <a:pt x="4" y="39"/>
                  </a:cubicBezTo>
                  <a:cubicBezTo>
                    <a:pt x="0" y="43"/>
                    <a:pt x="4" y="46"/>
                    <a:pt x="4" y="46"/>
                  </a:cubicBezTo>
                  <a:cubicBezTo>
                    <a:pt x="4" y="46"/>
                    <a:pt x="8" y="48"/>
                    <a:pt x="10" y="43"/>
                  </a:cubicBezTo>
                  <a:cubicBezTo>
                    <a:pt x="11" y="40"/>
                    <a:pt x="12" y="40"/>
                    <a:pt x="13" y="36"/>
                  </a:cubicBezTo>
                  <a:cubicBezTo>
                    <a:pt x="13" y="36"/>
                    <a:pt x="13" y="36"/>
                    <a:pt x="13" y="36"/>
                  </a:cubicBezTo>
                  <a:cubicBezTo>
                    <a:pt x="15" y="36"/>
                    <a:pt x="18" y="35"/>
                    <a:pt x="19" y="33"/>
                  </a:cubicBezTo>
                  <a:cubicBezTo>
                    <a:pt x="21" y="31"/>
                    <a:pt x="20" y="28"/>
                    <a:pt x="18" y="26"/>
                  </a:cubicBezTo>
                  <a:cubicBezTo>
                    <a:pt x="32" y="0"/>
                    <a:pt x="32" y="0"/>
                    <a:pt x="32" y="0"/>
                  </a:cubicBezTo>
                  <a:lnTo>
                    <a:pt x="1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781"/>
              <a:endParaRPr lang="en-US">
                <a:solidFill>
                  <a:srgbClr val="000000"/>
                </a:solidFill>
                <a:latin typeface="Arial"/>
              </a:endParaRPr>
            </a:p>
          </p:txBody>
        </p:sp>
      </p:grpSp>
      <p:sp>
        <p:nvSpPr>
          <p:cNvPr id="35" name="Rectangle 34"/>
          <p:cNvSpPr/>
          <p:nvPr/>
        </p:nvSpPr>
        <p:spPr>
          <a:xfrm>
            <a:off x="5536115" y="3848652"/>
            <a:ext cx="3464504" cy="530915"/>
          </a:xfrm>
          <a:prstGeom prst="rect">
            <a:avLst/>
          </a:prstGeom>
        </p:spPr>
        <p:txBody>
          <a:bodyPr wrap="square" lIns="68556" tIns="34279" rIns="68556" bIns="34279">
            <a:spAutoFit/>
          </a:bodyPr>
          <a:lstStyle/>
          <a:p>
            <a:pPr defTabSz="342781"/>
            <a:r>
              <a:rPr lang="en-US" sz="1500" dirty="0">
                <a:solidFill>
                  <a:srgbClr val="FFFFFF"/>
                </a:solidFill>
                <a:latin typeface="Arial"/>
              </a:rPr>
              <a:t>Centralized management for network and security features</a:t>
            </a:r>
          </a:p>
        </p:txBody>
      </p:sp>
      <p:sp>
        <p:nvSpPr>
          <p:cNvPr id="36" name="Freeform 19"/>
          <p:cNvSpPr>
            <a:spLocks/>
          </p:cNvSpPr>
          <p:nvPr/>
        </p:nvSpPr>
        <p:spPr bwMode="auto">
          <a:xfrm>
            <a:off x="4903520" y="1285023"/>
            <a:ext cx="493680" cy="495366"/>
          </a:xfrm>
          <a:custGeom>
            <a:avLst/>
            <a:gdLst>
              <a:gd name="T0" fmla="*/ 0 w 1382"/>
              <a:gd name="T1" fmla="*/ 0 h 1384"/>
              <a:gd name="T2" fmla="*/ 0 w 1382"/>
              <a:gd name="T3" fmla="*/ 0 h 1384"/>
              <a:gd name="T4" fmla="*/ 0 w 1382"/>
              <a:gd name="T5" fmla="*/ 0 h 1384"/>
              <a:gd name="T6" fmla="*/ 0 w 1382"/>
              <a:gd name="T7" fmla="*/ 0 h 1384"/>
              <a:gd name="T8" fmla="*/ 0 w 1382"/>
              <a:gd name="T9" fmla="*/ 0 h 1384"/>
              <a:gd name="T10" fmla="*/ 0 w 1382"/>
              <a:gd name="T11" fmla="*/ 0 h 1384"/>
              <a:gd name="T12" fmla="*/ 0 w 1382"/>
              <a:gd name="T13" fmla="*/ 0 h 1384"/>
              <a:gd name="T14" fmla="*/ 0 w 1382"/>
              <a:gd name="T15" fmla="*/ 0 h 1384"/>
              <a:gd name="T16" fmla="*/ 0 w 1382"/>
              <a:gd name="T17" fmla="*/ 0 h 1384"/>
              <a:gd name="T18" fmla="*/ 0 w 1382"/>
              <a:gd name="T19" fmla="*/ 0 h 1384"/>
              <a:gd name="T20" fmla="*/ 0 w 1382"/>
              <a:gd name="T21" fmla="*/ 0 h 1384"/>
              <a:gd name="T22" fmla="*/ 0 w 1382"/>
              <a:gd name="T23" fmla="*/ 0 h 1384"/>
              <a:gd name="T24" fmla="*/ 0 w 1382"/>
              <a:gd name="T25" fmla="*/ 0 h 1384"/>
              <a:gd name="T26" fmla="*/ 0 w 1382"/>
              <a:gd name="T27" fmla="*/ 0 h 1384"/>
              <a:gd name="T28" fmla="*/ 0 w 1382"/>
              <a:gd name="T29" fmla="*/ 0 h 1384"/>
              <a:gd name="T30" fmla="*/ 0 w 1382"/>
              <a:gd name="T31" fmla="*/ 0 h 1384"/>
              <a:gd name="T32" fmla="*/ 0 w 1382"/>
              <a:gd name="T33" fmla="*/ 0 h 1384"/>
              <a:gd name="T34" fmla="*/ 0 w 1382"/>
              <a:gd name="T35" fmla="*/ 0 h 1384"/>
              <a:gd name="T36" fmla="*/ 0 w 1382"/>
              <a:gd name="T37" fmla="*/ 0 h 1384"/>
              <a:gd name="T38" fmla="*/ 0 w 1382"/>
              <a:gd name="T39" fmla="*/ 0 h 1384"/>
              <a:gd name="T40" fmla="*/ 0 w 1382"/>
              <a:gd name="T41" fmla="*/ 0 h 1384"/>
              <a:gd name="T42" fmla="*/ 0 w 1382"/>
              <a:gd name="T43" fmla="*/ 0 h 1384"/>
              <a:gd name="T44" fmla="*/ 0 w 1382"/>
              <a:gd name="T45" fmla="*/ 0 h 1384"/>
              <a:gd name="T46" fmla="*/ 0 w 1382"/>
              <a:gd name="T47" fmla="*/ 0 h 1384"/>
              <a:gd name="T48" fmla="*/ 0 w 1382"/>
              <a:gd name="T49" fmla="*/ 0 h 1384"/>
              <a:gd name="T50" fmla="*/ 0 w 1382"/>
              <a:gd name="T51" fmla="*/ 0 h 1384"/>
              <a:gd name="T52" fmla="*/ 0 w 1382"/>
              <a:gd name="T53" fmla="*/ 0 h 1384"/>
              <a:gd name="T54" fmla="*/ 0 w 1382"/>
              <a:gd name="T55" fmla="*/ 0 h 1384"/>
              <a:gd name="T56" fmla="*/ 0 w 1382"/>
              <a:gd name="T57" fmla="*/ 0 h 1384"/>
              <a:gd name="T58" fmla="*/ 0 w 1382"/>
              <a:gd name="T59" fmla="*/ 0 h 1384"/>
              <a:gd name="T60" fmla="*/ 0 w 1382"/>
              <a:gd name="T61" fmla="*/ 0 h 1384"/>
              <a:gd name="T62" fmla="*/ 0 w 1382"/>
              <a:gd name="T63" fmla="*/ 0 h 1384"/>
              <a:gd name="T64" fmla="*/ 0 w 1382"/>
              <a:gd name="T65" fmla="*/ 0 h 1384"/>
              <a:gd name="T66" fmla="*/ 0 w 1382"/>
              <a:gd name="T67" fmla="*/ 0 h 1384"/>
              <a:gd name="T68" fmla="*/ 0 w 1382"/>
              <a:gd name="T69" fmla="*/ 0 h 1384"/>
              <a:gd name="T70" fmla="*/ 0 w 1382"/>
              <a:gd name="T71" fmla="*/ 0 h 1384"/>
              <a:gd name="T72" fmla="*/ 0 w 1382"/>
              <a:gd name="T73" fmla="*/ 0 h 1384"/>
              <a:gd name="T74" fmla="*/ 0 w 1382"/>
              <a:gd name="T75" fmla="*/ 0 h 1384"/>
              <a:gd name="T76" fmla="*/ 0 w 1382"/>
              <a:gd name="T77" fmla="*/ 0 h 1384"/>
              <a:gd name="T78" fmla="*/ 0 w 1382"/>
              <a:gd name="T79" fmla="*/ 0 h 1384"/>
              <a:gd name="T80" fmla="*/ 0 w 1382"/>
              <a:gd name="T81" fmla="*/ 0 h 1384"/>
              <a:gd name="T82" fmla="*/ 0 w 1382"/>
              <a:gd name="T83" fmla="*/ 0 h 1384"/>
              <a:gd name="T84" fmla="*/ 0 w 1382"/>
              <a:gd name="T85" fmla="*/ 0 h 1384"/>
              <a:gd name="T86" fmla="*/ 0 w 1382"/>
              <a:gd name="T87" fmla="*/ 0 h 1384"/>
              <a:gd name="T88" fmla="*/ 0 w 1382"/>
              <a:gd name="T89" fmla="*/ 0 h 1384"/>
              <a:gd name="T90" fmla="*/ 0 w 1382"/>
              <a:gd name="T91" fmla="*/ 0 h 1384"/>
              <a:gd name="T92" fmla="*/ 0 w 1382"/>
              <a:gd name="T93" fmla="*/ 0 h 1384"/>
              <a:gd name="T94" fmla="*/ 0 w 1382"/>
              <a:gd name="T95" fmla="*/ 0 h 1384"/>
              <a:gd name="T96" fmla="*/ 0 w 1382"/>
              <a:gd name="T97" fmla="*/ 0 h 1384"/>
              <a:gd name="T98" fmla="*/ 0 w 1382"/>
              <a:gd name="T99" fmla="*/ 0 h 1384"/>
              <a:gd name="T100" fmla="*/ 0 w 1382"/>
              <a:gd name="T101" fmla="*/ 0 h 1384"/>
              <a:gd name="T102" fmla="*/ 0 w 1382"/>
              <a:gd name="T103" fmla="*/ 0 h 1384"/>
              <a:gd name="T104" fmla="*/ 0 w 1382"/>
              <a:gd name="T105" fmla="*/ 0 h 1384"/>
              <a:gd name="T106" fmla="*/ 0 w 1382"/>
              <a:gd name="T107" fmla="*/ 0 h 1384"/>
              <a:gd name="T108" fmla="*/ 0 w 1382"/>
              <a:gd name="T109" fmla="*/ 0 h 1384"/>
              <a:gd name="T110" fmla="*/ 0 w 1382"/>
              <a:gd name="T111" fmla="*/ 0 h 1384"/>
              <a:gd name="T112" fmla="*/ 0 w 1382"/>
              <a:gd name="T113" fmla="*/ 0 h 1384"/>
              <a:gd name="T114" fmla="*/ 0 w 1382"/>
              <a:gd name="T115" fmla="*/ 0 h 1384"/>
              <a:gd name="T116" fmla="*/ 0 w 1382"/>
              <a:gd name="T117" fmla="*/ 0 h 1384"/>
              <a:gd name="T118" fmla="*/ 0 w 1382"/>
              <a:gd name="T119" fmla="*/ 0 h 1384"/>
              <a:gd name="T120" fmla="*/ 0 w 1382"/>
              <a:gd name="T121" fmla="*/ 0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chemeClr val="bg1"/>
          </a:solidFill>
          <a:ln w="9525">
            <a:noFill/>
            <a:round/>
            <a:headEnd/>
            <a:tailEnd/>
          </a:ln>
        </p:spPr>
        <p:txBody>
          <a:bodyPr lIns="68556" tIns="34279" rIns="68556" bIns="34279"/>
          <a:lstStyle/>
          <a:p>
            <a:pPr defTabSz="342781"/>
            <a:endParaRPr lang="en-US">
              <a:solidFill>
                <a:srgbClr val="000000"/>
              </a:solidFill>
              <a:latin typeface="Arial"/>
            </a:endParaRPr>
          </a:p>
        </p:txBody>
      </p:sp>
    </p:spTree>
    <p:extLst>
      <p:ext uri="{BB962C8B-B14F-4D97-AF65-F5344CB8AC3E}">
        <p14:creationId xmlns:p14="http://schemas.microsoft.com/office/powerpoint/2010/main" val="71419932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835478" y="1241426"/>
            <a:ext cx="4073010" cy="1759609"/>
          </a:xfrm>
          <a:prstGeom prst="roundRect">
            <a:avLst>
              <a:gd name="adj" fmla="val 550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Title 4"/>
          <p:cNvSpPr>
            <a:spLocks noGrp="1"/>
          </p:cNvSpPr>
          <p:nvPr>
            <p:ph type="title"/>
          </p:nvPr>
        </p:nvSpPr>
        <p:spPr/>
        <p:txBody>
          <a:bodyPr/>
          <a:lstStyle/>
          <a:p>
            <a:r>
              <a:rPr lang="en-US" dirty="0" smtClean="0"/>
              <a:t>Zone-Based Firewall</a:t>
            </a:r>
            <a:endParaRPr lang="en-US" dirty="0"/>
          </a:p>
        </p:txBody>
      </p:sp>
      <p:sp>
        <p:nvSpPr>
          <p:cNvPr id="8" name="Content Placeholder 7"/>
          <p:cNvSpPr>
            <a:spLocks noGrp="1"/>
          </p:cNvSpPr>
          <p:nvPr>
            <p:ph sz="quarter" idx="11"/>
          </p:nvPr>
        </p:nvSpPr>
        <p:spPr/>
        <p:txBody>
          <a:bodyPr/>
          <a:lstStyle/>
          <a:p>
            <a:pPr>
              <a:lnSpc>
                <a:spcPct val="70000"/>
              </a:lnSpc>
            </a:pPr>
            <a:r>
              <a:rPr lang="en-US" sz="1100" b="1" dirty="0"/>
              <a:t>Firewall Perimeter </a:t>
            </a:r>
            <a:r>
              <a:rPr lang="en-US" sz="1100" b="1" dirty="0" smtClean="0"/>
              <a:t>Control</a:t>
            </a:r>
          </a:p>
          <a:p>
            <a:pPr lvl="1">
              <a:lnSpc>
                <a:spcPct val="80000"/>
              </a:lnSpc>
            </a:pPr>
            <a:r>
              <a:rPr lang="en-US" sz="1050" dirty="0" smtClean="0"/>
              <a:t>External </a:t>
            </a:r>
            <a:r>
              <a:rPr lang="en-US" sz="1050" dirty="0"/>
              <a:t>and internal protection: internal network </a:t>
            </a:r>
            <a:br>
              <a:rPr lang="en-US" sz="1050" dirty="0"/>
            </a:br>
            <a:r>
              <a:rPr lang="en-US" sz="1050" dirty="0"/>
              <a:t>is no longer </a:t>
            </a:r>
            <a:r>
              <a:rPr lang="en-US" sz="1050" dirty="0" smtClean="0"/>
              <a:t>trusted</a:t>
            </a:r>
          </a:p>
          <a:p>
            <a:pPr lvl="1">
              <a:lnSpc>
                <a:spcPct val="70000"/>
              </a:lnSpc>
            </a:pPr>
            <a:r>
              <a:rPr lang="en-US" sz="1050" dirty="0" smtClean="0"/>
              <a:t>Protocol </a:t>
            </a:r>
            <a:r>
              <a:rPr lang="en-US" sz="1050" dirty="0"/>
              <a:t>anomaly detection and stateful inspection</a:t>
            </a:r>
          </a:p>
          <a:p>
            <a:pPr>
              <a:lnSpc>
                <a:spcPct val="70000"/>
              </a:lnSpc>
            </a:pPr>
            <a:r>
              <a:rPr lang="en-US" sz="1100" b="1" dirty="0"/>
              <a:t>Securing Unified Communications </a:t>
            </a:r>
          </a:p>
          <a:p>
            <a:pPr lvl="1">
              <a:lnSpc>
                <a:spcPct val="70000"/>
              </a:lnSpc>
            </a:pPr>
            <a:r>
              <a:rPr lang="en-US" sz="1050" dirty="0"/>
              <a:t>Call flow awareness (SIP, SCCP, H323)</a:t>
            </a:r>
          </a:p>
          <a:p>
            <a:pPr lvl="1">
              <a:lnSpc>
                <a:spcPct val="70000"/>
              </a:lnSpc>
            </a:pPr>
            <a:r>
              <a:rPr lang="en-US" sz="1050" dirty="0"/>
              <a:t>Prevent DoS attacks</a:t>
            </a:r>
          </a:p>
          <a:p>
            <a:pPr>
              <a:lnSpc>
                <a:spcPct val="70000"/>
              </a:lnSpc>
            </a:pPr>
            <a:r>
              <a:rPr lang="en-US" sz="1100" b="1" dirty="0"/>
              <a:t>Flexible Deployment Models</a:t>
            </a:r>
          </a:p>
          <a:p>
            <a:pPr lvl="1">
              <a:lnSpc>
                <a:spcPct val="70000"/>
              </a:lnSpc>
            </a:pPr>
            <a:r>
              <a:rPr lang="en-US" sz="1050" dirty="0"/>
              <a:t>Split Tunnel-Branch/Remote Office/Store/Clinic</a:t>
            </a:r>
          </a:p>
          <a:p>
            <a:pPr lvl="1">
              <a:lnSpc>
                <a:spcPct val="80000"/>
              </a:lnSpc>
            </a:pPr>
            <a:r>
              <a:rPr lang="en-US" sz="1050" dirty="0"/>
              <a:t>Internal FW – International or un-trusted locations/segments, </a:t>
            </a:r>
            <a:r>
              <a:rPr lang="en-US" sz="1050" dirty="0" smtClean="0"/>
              <a:t>addresses </a:t>
            </a:r>
            <a:r>
              <a:rPr lang="en-US" sz="1050" dirty="0"/>
              <a:t>regulatory </a:t>
            </a:r>
            <a:r>
              <a:rPr lang="en-US" sz="1050" dirty="0" smtClean="0"/>
              <a:t>compliances</a:t>
            </a:r>
            <a:endParaRPr lang="en-US" sz="1050" dirty="0"/>
          </a:p>
          <a:p>
            <a:pPr>
              <a:lnSpc>
                <a:spcPct val="70000"/>
              </a:lnSpc>
            </a:pPr>
            <a:r>
              <a:rPr lang="en-US" sz="1100" b="1" dirty="0"/>
              <a:t>Integrates with other IOS services  </a:t>
            </a:r>
          </a:p>
          <a:p>
            <a:pPr lvl="1">
              <a:lnSpc>
                <a:spcPct val="70000"/>
              </a:lnSpc>
            </a:pPr>
            <a:r>
              <a:rPr lang="en-US" sz="1050" dirty="0"/>
              <a:t>Works with IPS, VPN, ISR Web </a:t>
            </a:r>
            <a:r>
              <a:rPr lang="en-US" sz="1050" dirty="0" smtClean="0"/>
              <a:t>Security</a:t>
            </a:r>
          </a:p>
          <a:p>
            <a:pPr lvl="1">
              <a:lnSpc>
                <a:spcPct val="70000"/>
              </a:lnSpc>
            </a:pPr>
            <a:r>
              <a:rPr lang="en-US" sz="1050" dirty="0" smtClean="0"/>
              <a:t>Works </a:t>
            </a:r>
            <a:r>
              <a:rPr lang="en-US" sz="1050" dirty="0"/>
              <a:t>with SRE/ISM and WaaS Express</a:t>
            </a:r>
          </a:p>
          <a:p>
            <a:pPr>
              <a:lnSpc>
                <a:spcPct val="70000"/>
              </a:lnSpc>
            </a:pPr>
            <a:r>
              <a:rPr lang="en-US" sz="1100" b="1" dirty="0"/>
              <a:t>Management Options and Flexibility </a:t>
            </a:r>
          </a:p>
          <a:p>
            <a:pPr lvl="1">
              <a:lnSpc>
                <a:spcPct val="70000"/>
              </a:lnSpc>
            </a:pPr>
            <a:r>
              <a:rPr lang="en-US" sz="1050" dirty="0"/>
              <a:t>Supports CLI, SNMP, CCP, and CSM</a:t>
            </a:r>
          </a:p>
          <a:p>
            <a:pPr lvl="1">
              <a:lnSpc>
                <a:spcPct val="70000"/>
              </a:lnSpc>
            </a:pPr>
            <a:r>
              <a:rPr lang="en-US" sz="1050" dirty="0"/>
              <a:t>Supports Cisco Configuration Engine </a:t>
            </a:r>
          </a:p>
          <a:p>
            <a:endParaRPr lang="en-US" sz="1100" dirty="0"/>
          </a:p>
        </p:txBody>
      </p:sp>
      <p:sp>
        <p:nvSpPr>
          <p:cNvPr id="9" name="Text Placeholder 8"/>
          <p:cNvSpPr>
            <a:spLocks noGrp="1"/>
          </p:cNvSpPr>
          <p:nvPr>
            <p:ph type="body" sz="quarter" idx="12"/>
          </p:nvPr>
        </p:nvSpPr>
        <p:spPr/>
        <p:txBody>
          <a:bodyPr/>
          <a:lstStyle/>
          <a:p>
            <a:r>
              <a:rPr lang="en-US" dirty="0" smtClean="0"/>
              <a:t>Integrated </a:t>
            </a:r>
            <a:r>
              <a:rPr lang="en-US" dirty="0"/>
              <a:t>Network Defense </a:t>
            </a:r>
            <a:r>
              <a:rPr lang="en-US" dirty="0" smtClean="0"/>
              <a:t>for ISR </a:t>
            </a:r>
            <a:r>
              <a:rPr lang="en-US" dirty="0"/>
              <a:t>and </a:t>
            </a:r>
            <a:r>
              <a:rPr lang="en-US" dirty="0" smtClean="0"/>
              <a:t>ASR1000 </a:t>
            </a:r>
            <a:r>
              <a:rPr lang="en-US" dirty="0"/>
              <a:t>Routers </a:t>
            </a:r>
          </a:p>
          <a:p>
            <a:endParaRPr lang="en-US" dirty="0"/>
          </a:p>
        </p:txBody>
      </p:sp>
      <p:sp>
        <p:nvSpPr>
          <p:cNvPr id="32" name="Content Placeholder 31"/>
          <p:cNvSpPr>
            <a:spLocks noGrp="1"/>
          </p:cNvSpPr>
          <p:nvPr>
            <p:ph sz="quarter" idx="13"/>
          </p:nvPr>
        </p:nvSpPr>
        <p:spPr>
          <a:xfrm>
            <a:off x="4973780" y="1264737"/>
            <a:ext cx="3934707" cy="1737006"/>
          </a:xfrm>
          <a:noFill/>
        </p:spPr>
        <p:txBody>
          <a:bodyPr/>
          <a:lstStyle/>
          <a:p>
            <a:pPr marL="0" indent="0" algn="ctr" defTabSz="610668" eaLnBrk="0" hangingPunct="0">
              <a:lnSpc>
                <a:spcPct val="90000"/>
              </a:lnSpc>
              <a:buNone/>
            </a:pPr>
            <a:r>
              <a:rPr lang="en-US" b="1" dirty="0" smtClean="0">
                <a:solidFill>
                  <a:srgbClr val="FFFFFF"/>
                </a:solidFill>
              </a:rPr>
              <a:t>Key Benefits</a:t>
            </a:r>
          </a:p>
          <a:p>
            <a:pPr defTabSz="610668" eaLnBrk="0" hangingPunct="0">
              <a:lnSpc>
                <a:spcPct val="90000"/>
              </a:lnSpc>
            </a:pPr>
            <a:r>
              <a:rPr lang="en-US" sz="1000" dirty="0" smtClean="0">
                <a:solidFill>
                  <a:srgbClr val="FFFFFF"/>
                </a:solidFill>
              </a:rPr>
              <a:t>Secure </a:t>
            </a:r>
            <a:r>
              <a:rPr lang="en-US" sz="1000" dirty="0">
                <a:solidFill>
                  <a:srgbClr val="FFFFFF"/>
                </a:solidFill>
              </a:rPr>
              <a:t>Internet access to branch, without the need for additional </a:t>
            </a:r>
            <a:r>
              <a:rPr lang="en-US" sz="1000" dirty="0" smtClean="0">
                <a:solidFill>
                  <a:srgbClr val="FFFFFF"/>
                </a:solidFill>
              </a:rPr>
              <a:t>devices</a:t>
            </a:r>
          </a:p>
          <a:p>
            <a:pPr defTabSz="610668" eaLnBrk="0" hangingPunct="0">
              <a:lnSpc>
                <a:spcPct val="90000"/>
              </a:lnSpc>
            </a:pPr>
            <a:r>
              <a:rPr lang="en-US" sz="1000" dirty="0" smtClean="0">
                <a:solidFill>
                  <a:srgbClr val="FFFFFF"/>
                </a:solidFill>
              </a:rPr>
              <a:t>High </a:t>
            </a:r>
            <a:r>
              <a:rPr lang="en-US" sz="1000" dirty="0">
                <a:solidFill>
                  <a:srgbClr val="FFFFFF"/>
                </a:solidFill>
              </a:rPr>
              <a:t>performance with throughput up to </a:t>
            </a:r>
            <a:r>
              <a:rPr lang="en-US" sz="1000" dirty="0" smtClean="0">
                <a:solidFill>
                  <a:srgbClr val="FFFFFF"/>
                </a:solidFill>
              </a:rPr>
              <a:t>200Gbps</a:t>
            </a:r>
          </a:p>
          <a:p>
            <a:pPr defTabSz="610668" eaLnBrk="0" hangingPunct="0">
              <a:lnSpc>
                <a:spcPct val="90000"/>
              </a:lnSpc>
            </a:pPr>
            <a:r>
              <a:rPr lang="en-US" sz="1000" dirty="0" smtClean="0">
                <a:solidFill>
                  <a:srgbClr val="FFFFFF"/>
                </a:solidFill>
              </a:rPr>
              <a:t>Control </a:t>
            </a:r>
            <a:r>
              <a:rPr lang="en-US" sz="1000" dirty="0">
                <a:solidFill>
                  <a:srgbClr val="FFFFFF"/>
                </a:solidFill>
              </a:rPr>
              <a:t>threats right at the remote </a:t>
            </a:r>
            <a:r>
              <a:rPr lang="en-US" sz="1000" dirty="0" smtClean="0">
                <a:solidFill>
                  <a:srgbClr val="FFFFFF"/>
                </a:solidFill>
              </a:rPr>
              <a:t>site</a:t>
            </a:r>
            <a:r>
              <a:rPr lang="en-US" sz="1000" dirty="0">
                <a:solidFill>
                  <a:srgbClr val="FFFFFF"/>
                </a:solidFill>
              </a:rPr>
              <a:t> </a:t>
            </a:r>
            <a:r>
              <a:rPr lang="en-US" sz="1000" dirty="0" smtClean="0">
                <a:solidFill>
                  <a:srgbClr val="FFFFFF"/>
                </a:solidFill>
              </a:rPr>
              <a:t>and conserve </a:t>
            </a:r>
            <a:r>
              <a:rPr lang="en-US" sz="1000" dirty="0">
                <a:solidFill>
                  <a:srgbClr val="FFFFFF"/>
                </a:solidFill>
              </a:rPr>
              <a:t>WAN </a:t>
            </a:r>
            <a:r>
              <a:rPr lang="en-US" sz="1000" dirty="0" smtClean="0">
                <a:solidFill>
                  <a:srgbClr val="FFFFFF"/>
                </a:solidFill>
              </a:rPr>
              <a:t>bandwidth</a:t>
            </a:r>
          </a:p>
          <a:p>
            <a:pPr defTabSz="610668" eaLnBrk="0" hangingPunct="0">
              <a:lnSpc>
                <a:spcPct val="90000"/>
              </a:lnSpc>
            </a:pPr>
            <a:r>
              <a:rPr lang="en-US" sz="1000" dirty="0" smtClean="0">
                <a:solidFill>
                  <a:srgbClr val="FFFFFF"/>
                </a:solidFill>
              </a:rPr>
              <a:t>Interoperability </a:t>
            </a:r>
            <a:r>
              <a:rPr lang="en-US" sz="1000" dirty="0">
                <a:solidFill>
                  <a:srgbClr val="FFFFFF"/>
                </a:solidFill>
              </a:rPr>
              <a:t>with Cloud Web Security</a:t>
            </a:r>
          </a:p>
          <a:p>
            <a:endParaRPr lang="en-US" sz="900" dirty="0"/>
          </a:p>
        </p:txBody>
      </p:sp>
      <p:sp>
        <p:nvSpPr>
          <p:cNvPr id="11" name="Line 18"/>
          <p:cNvSpPr>
            <a:spLocks noChangeShapeType="1"/>
          </p:cNvSpPr>
          <p:nvPr/>
        </p:nvSpPr>
        <p:spPr bwMode="auto">
          <a:xfrm>
            <a:off x="5265868" y="4682809"/>
            <a:ext cx="1535275" cy="5726"/>
          </a:xfrm>
          <a:prstGeom prst="line">
            <a:avLst/>
          </a:prstGeom>
          <a:noFill/>
          <a:ln w="25400" cap="flat" cmpd="sng" algn="ctr">
            <a:gradFill flip="none" rotWithShape="1">
              <a:gsLst>
                <a:gs pos="0">
                  <a:srgbClr val="000000">
                    <a:lumMod val="95000"/>
                  </a:srgbClr>
                </a:gs>
                <a:gs pos="100000">
                  <a:srgbClr val="FFFFFF">
                    <a:lumMod val="75000"/>
                    <a:lumOff val="25000"/>
                  </a:srgbClr>
                </a:gs>
              </a:gsLst>
              <a:lin ang="0" scaled="1"/>
              <a:tileRect/>
            </a:gradFill>
            <a:prstDash val="solid"/>
            <a:round/>
            <a:headEnd type="none" w="med" len="med"/>
            <a:tailEnd type="none" w="med" len="med"/>
          </a:ln>
          <a:effectLst/>
        </p:spPr>
        <p:txBody>
          <a:bodyPr lIns="61577" tIns="30788" rIns="61577" bIns="30788"/>
          <a:lstStyle/>
          <a:p>
            <a:pPr defTabSz="685663" eaLnBrk="0" hangingPunct="0">
              <a:lnSpc>
                <a:spcPct val="90000"/>
              </a:lnSpc>
              <a:defRPr/>
            </a:pPr>
            <a:endParaRPr lang="en-US" kern="0">
              <a:solidFill>
                <a:sysClr val="windowText" lastClr="000000"/>
              </a:solidFill>
            </a:endParaRPr>
          </a:p>
        </p:txBody>
      </p:sp>
      <p:cxnSp>
        <p:nvCxnSpPr>
          <p:cNvPr id="12" name="Straight Connector 11"/>
          <p:cNvCxnSpPr/>
          <p:nvPr/>
        </p:nvCxnSpPr>
        <p:spPr>
          <a:xfrm flipH="1">
            <a:off x="4973781" y="4019967"/>
            <a:ext cx="2691197" cy="610168"/>
          </a:xfrm>
          <a:prstGeom prst="line">
            <a:avLst/>
          </a:prstGeom>
          <a:ln w="47625">
            <a:solidFill>
              <a:schemeClr val="bg1"/>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774819" y="3454736"/>
            <a:ext cx="3425666" cy="626994"/>
          </a:xfrm>
          <a:prstGeom prst="line">
            <a:avLst/>
          </a:prstGeom>
          <a:ln w="47625">
            <a:solidFill>
              <a:schemeClr val="bg1"/>
            </a:solidFill>
            <a:headEnd type="none"/>
            <a:tailEnd type="oval"/>
          </a:ln>
          <a:effectLst/>
        </p:spPr>
        <p:style>
          <a:lnRef idx="1">
            <a:schemeClr val="accent1"/>
          </a:lnRef>
          <a:fillRef idx="0">
            <a:schemeClr val="accent1"/>
          </a:fillRef>
          <a:effectRef idx="0">
            <a:schemeClr val="accent1"/>
          </a:effectRef>
          <a:fontRef idx="minor">
            <a:schemeClr val="tx1"/>
          </a:fontRef>
        </p:style>
      </p:cxnSp>
      <p:pic>
        <p:nvPicPr>
          <p:cNvPr id="14" name="Picture 21" descr="\\MV-FS\Projects\Cisco\References\Brand Assets\Kubrick Icons\Device Icons\Device_firewall_3130_default_256.png"/>
          <p:cNvPicPr>
            <a:picLocks noChangeAspect="1" noChangeArrowheads="1"/>
          </p:cNvPicPr>
          <p:nvPr/>
        </p:nvPicPr>
        <p:blipFill>
          <a:blip r:embed="rId2" cstate="print"/>
          <a:srcRect/>
          <a:stretch>
            <a:fillRect/>
          </a:stretch>
        </p:blipFill>
        <p:spPr bwMode="auto">
          <a:xfrm>
            <a:off x="5127447" y="4390115"/>
            <a:ext cx="439873" cy="439759"/>
          </a:xfrm>
          <a:prstGeom prst="rect">
            <a:avLst/>
          </a:prstGeom>
          <a:noFill/>
        </p:spPr>
      </p:pic>
      <p:pic>
        <p:nvPicPr>
          <p:cNvPr id="15" name="Picture 21" descr="\\MV-FS\Projects\Cisco\References\Brand Assets\Kubrick Icons\Device Icons\Device_firewall_3130_default_256.png"/>
          <p:cNvPicPr>
            <a:picLocks noChangeAspect="1" noChangeArrowheads="1"/>
          </p:cNvPicPr>
          <p:nvPr/>
        </p:nvPicPr>
        <p:blipFill>
          <a:blip r:embed="rId2" cstate="print"/>
          <a:srcRect/>
          <a:stretch>
            <a:fillRect/>
          </a:stretch>
        </p:blipFill>
        <p:spPr bwMode="auto">
          <a:xfrm>
            <a:off x="5131574" y="3425964"/>
            <a:ext cx="439873" cy="439759"/>
          </a:xfrm>
          <a:prstGeom prst="rect">
            <a:avLst/>
          </a:prstGeom>
          <a:noFill/>
        </p:spPr>
      </p:pic>
      <p:sp>
        <p:nvSpPr>
          <p:cNvPr id="16" name="Line 18"/>
          <p:cNvSpPr>
            <a:spLocks noChangeShapeType="1"/>
          </p:cNvSpPr>
          <p:nvPr/>
        </p:nvSpPr>
        <p:spPr bwMode="auto">
          <a:xfrm flipH="1">
            <a:off x="6781900" y="4132870"/>
            <a:ext cx="827446" cy="541232"/>
          </a:xfrm>
          <a:prstGeom prst="line">
            <a:avLst/>
          </a:prstGeom>
          <a:noFill/>
          <a:ln w="25400" cap="flat" cmpd="sng" algn="ctr">
            <a:gradFill flip="none" rotWithShape="1">
              <a:gsLst>
                <a:gs pos="0">
                  <a:srgbClr val="000000">
                    <a:lumMod val="95000"/>
                  </a:srgbClr>
                </a:gs>
                <a:gs pos="100000">
                  <a:srgbClr val="FFFFFF">
                    <a:lumMod val="75000"/>
                    <a:lumOff val="25000"/>
                  </a:srgbClr>
                </a:gs>
              </a:gsLst>
              <a:lin ang="0" scaled="1"/>
              <a:tileRect/>
            </a:gradFill>
            <a:prstDash val="solid"/>
            <a:round/>
            <a:headEnd type="none" w="med" len="med"/>
            <a:tailEnd type="none" w="med" len="med"/>
          </a:ln>
          <a:effectLst/>
        </p:spPr>
        <p:txBody>
          <a:bodyPr lIns="61577" tIns="30788" rIns="61577" bIns="30788"/>
          <a:lstStyle/>
          <a:p>
            <a:pPr defTabSz="685663" eaLnBrk="0" hangingPunct="0">
              <a:lnSpc>
                <a:spcPct val="90000"/>
              </a:lnSpc>
              <a:defRPr/>
            </a:pPr>
            <a:endParaRPr lang="en-US" kern="0">
              <a:solidFill>
                <a:sysClr val="windowText" lastClr="000000"/>
              </a:solidFill>
            </a:endParaRPr>
          </a:p>
        </p:txBody>
      </p:sp>
      <p:sp>
        <p:nvSpPr>
          <p:cNvPr id="17" name="Rectangle 22"/>
          <p:cNvSpPr>
            <a:spLocks noChangeArrowheads="1"/>
          </p:cNvSpPr>
          <p:nvPr/>
        </p:nvSpPr>
        <p:spPr bwMode="auto">
          <a:xfrm>
            <a:off x="4536424" y="3981383"/>
            <a:ext cx="874713" cy="200693"/>
          </a:xfrm>
          <a:prstGeom prst="rect">
            <a:avLst/>
          </a:prstGeom>
          <a:noFill/>
          <a:ln w="9525" algn="ctr">
            <a:noFill/>
            <a:miter lim="800000"/>
            <a:headEnd/>
            <a:tailEnd/>
          </a:ln>
        </p:spPr>
        <p:txBody>
          <a:bodyPr lIns="61577" tIns="30788" rIns="61577" bIns="30788">
            <a:spAutoFit/>
          </a:bodyPr>
          <a:lstStyle/>
          <a:p>
            <a:pPr defTabSz="610668">
              <a:defRPr/>
            </a:pPr>
            <a:r>
              <a:rPr lang="en-US" sz="900" dirty="0">
                <a:solidFill>
                  <a:srgbClr val="FFFFFF">
                    <a:lumMod val="50000"/>
                  </a:srgbClr>
                </a:solidFill>
                <a:ea typeface="ＭＳ Ｐゴシック"/>
                <a:cs typeface="ＭＳ Ｐゴシック"/>
              </a:rPr>
              <a:t>Branch Offices</a:t>
            </a:r>
          </a:p>
        </p:txBody>
      </p:sp>
      <p:sp>
        <p:nvSpPr>
          <p:cNvPr id="18" name="Rectangle 24"/>
          <p:cNvSpPr>
            <a:spLocks noChangeArrowheads="1"/>
          </p:cNvSpPr>
          <p:nvPr/>
        </p:nvSpPr>
        <p:spPr bwMode="auto">
          <a:xfrm>
            <a:off x="7906836" y="4179068"/>
            <a:ext cx="987054" cy="200693"/>
          </a:xfrm>
          <a:prstGeom prst="rect">
            <a:avLst/>
          </a:prstGeom>
          <a:noFill/>
          <a:ln w="9525" algn="ctr">
            <a:noFill/>
            <a:miter lim="800000"/>
            <a:headEnd/>
            <a:tailEnd/>
          </a:ln>
        </p:spPr>
        <p:txBody>
          <a:bodyPr wrap="square" lIns="61577" tIns="30788" rIns="61577" bIns="30788">
            <a:spAutoFit/>
          </a:bodyPr>
          <a:lstStyle/>
          <a:p>
            <a:pPr defTabSz="610668">
              <a:defRPr/>
            </a:pPr>
            <a:r>
              <a:rPr lang="en-US" sz="900" dirty="0">
                <a:solidFill>
                  <a:srgbClr val="FFFFFF">
                    <a:lumMod val="50000"/>
                  </a:srgbClr>
                </a:solidFill>
                <a:ea typeface="ＭＳ Ｐゴシック"/>
                <a:cs typeface="ＭＳ Ｐゴシック"/>
              </a:rPr>
              <a:t>Corporate Office</a:t>
            </a:r>
          </a:p>
        </p:txBody>
      </p:sp>
      <p:sp>
        <p:nvSpPr>
          <p:cNvPr id="19" name="Rectangle 52"/>
          <p:cNvSpPr>
            <a:spLocks noChangeArrowheads="1"/>
          </p:cNvSpPr>
          <p:nvPr/>
        </p:nvSpPr>
        <p:spPr bwMode="auto">
          <a:xfrm>
            <a:off x="6397204" y="3555648"/>
            <a:ext cx="733425" cy="199607"/>
          </a:xfrm>
          <a:prstGeom prst="rect">
            <a:avLst/>
          </a:prstGeom>
          <a:noFill/>
          <a:ln w="9525">
            <a:noFill/>
            <a:miter lim="800000"/>
            <a:headEnd/>
            <a:tailEnd/>
          </a:ln>
        </p:spPr>
        <p:txBody>
          <a:bodyPr lIns="77638" tIns="38819" rIns="77638" bIns="38819">
            <a:spAutoFit/>
          </a:bodyPr>
          <a:lstStyle/>
          <a:p>
            <a:pPr algn="ctr" defTabSz="771372" eaLnBrk="0" hangingPunct="0">
              <a:lnSpc>
                <a:spcPct val="85000"/>
              </a:lnSpc>
              <a:defRPr/>
            </a:pPr>
            <a:r>
              <a:rPr lang="en-US" sz="900" kern="0" dirty="0">
                <a:solidFill>
                  <a:srgbClr val="FD302B"/>
                </a:solidFill>
              </a:rPr>
              <a:t>Hacker</a:t>
            </a:r>
          </a:p>
        </p:txBody>
      </p:sp>
      <p:sp>
        <p:nvSpPr>
          <p:cNvPr id="20" name="Rectangle 53"/>
          <p:cNvSpPr>
            <a:spLocks noChangeArrowheads="1"/>
          </p:cNvSpPr>
          <p:nvPr/>
        </p:nvSpPr>
        <p:spPr bwMode="auto">
          <a:xfrm rot="20735746">
            <a:off x="5288900" y="4051323"/>
            <a:ext cx="1216025" cy="317332"/>
          </a:xfrm>
          <a:prstGeom prst="rect">
            <a:avLst/>
          </a:prstGeom>
          <a:noFill/>
          <a:ln w="9525">
            <a:noFill/>
            <a:miter lim="800000"/>
            <a:headEnd/>
            <a:tailEnd/>
          </a:ln>
        </p:spPr>
        <p:txBody>
          <a:bodyPr lIns="77638" tIns="38819" rIns="77638" bIns="38819">
            <a:spAutoFit/>
          </a:bodyPr>
          <a:lstStyle/>
          <a:p>
            <a:pPr algn="ctr" defTabSz="771372" eaLnBrk="0" hangingPunct="0">
              <a:lnSpc>
                <a:spcPct val="85000"/>
              </a:lnSpc>
              <a:defRPr/>
            </a:pPr>
            <a:r>
              <a:rPr lang="en-US" sz="900" kern="0" dirty="0">
                <a:solidFill>
                  <a:srgbClr val="FD302B"/>
                </a:solidFill>
              </a:rPr>
              <a:t>Worms Choking WAN</a:t>
            </a:r>
          </a:p>
        </p:txBody>
      </p:sp>
      <p:pic>
        <p:nvPicPr>
          <p:cNvPr id="21" name="Picture 20" descr="Device_generic_building_3154_default_256.png"/>
          <p:cNvPicPr>
            <a:picLocks noChangeAspect="1"/>
          </p:cNvPicPr>
          <p:nvPr/>
        </p:nvPicPr>
        <p:blipFill>
          <a:blip r:embed="rId3" cstate="print"/>
          <a:stretch>
            <a:fillRect/>
          </a:stretch>
        </p:blipFill>
        <p:spPr>
          <a:xfrm>
            <a:off x="4479140" y="4220295"/>
            <a:ext cx="591362" cy="609574"/>
          </a:xfrm>
          <a:prstGeom prst="rect">
            <a:avLst/>
          </a:prstGeom>
        </p:spPr>
      </p:pic>
      <p:pic>
        <p:nvPicPr>
          <p:cNvPr id="22" name="Picture 21" descr="Device_generic_building_3154_default_256.png"/>
          <p:cNvPicPr>
            <a:picLocks noChangeAspect="1"/>
          </p:cNvPicPr>
          <p:nvPr/>
        </p:nvPicPr>
        <p:blipFill>
          <a:blip r:embed="rId3" cstate="print"/>
          <a:stretch>
            <a:fillRect/>
          </a:stretch>
        </p:blipFill>
        <p:spPr>
          <a:xfrm>
            <a:off x="4483114" y="3194995"/>
            <a:ext cx="591362" cy="60957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6254" y="3537530"/>
            <a:ext cx="349289" cy="34919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423" y="4212286"/>
            <a:ext cx="349289" cy="349199"/>
          </a:xfrm>
          <a:prstGeom prst="rect">
            <a:avLst/>
          </a:prstGeom>
        </p:spPr>
      </p:pic>
      <p:sp>
        <p:nvSpPr>
          <p:cNvPr id="25" name="Oval 263"/>
          <p:cNvSpPr>
            <a:spLocks noChangeAspect="1"/>
          </p:cNvSpPr>
          <p:nvPr/>
        </p:nvSpPr>
        <p:spPr bwMode="auto">
          <a:xfrm>
            <a:off x="6483124" y="4466534"/>
            <a:ext cx="509117" cy="473573"/>
          </a:xfrm>
          <a:prstGeom prst="ellipse">
            <a:avLst/>
          </a:prstGeom>
          <a:gradFill rotWithShape="0">
            <a:gsLst>
              <a:gs pos="0">
                <a:srgbClr val="5C6A76"/>
              </a:gs>
              <a:gs pos="100000">
                <a:srgbClr val="121517"/>
              </a:gs>
            </a:gsLst>
            <a:lin ang="5400000" scaled="1"/>
          </a:gradFill>
          <a:ln w="25400" cap="flat">
            <a:gradFill>
              <a:gsLst>
                <a:gs pos="0">
                  <a:srgbClr val="0183B7">
                    <a:lumMod val="20000"/>
                    <a:lumOff val="80000"/>
                  </a:srgbClr>
                </a:gs>
                <a:gs pos="100000">
                  <a:srgbClr val="0183B7">
                    <a:lumMod val="20000"/>
                    <a:lumOff val="80000"/>
                    <a:alpha val="39000"/>
                  </a:srgbClr>
                </a:gs>
              </a:gsLst>
              <a:lin ang="5400000" scaled="0"/>
            </a:gradFill>
            <a:round/>
            <a:headEnd type="none" w="med" len="med"/>
            <a:tailEnd type="none" w="med" len="med"/>
          </a:ln>
          <a:effectLst>
            <a:outerShdw blurRad="241300" algn="ctr" rotWithShape="0">
              <a:sysClr val="windowText" lastClr="000000">
                <a:alpha val="73000"/>
              </a:sysClr>
            </a:outerShdw>
          </a:effectLst>
        </p:spPr>
        <p:txBody>
          <a:bodyPr lIns="0" tIns="0" rIns="0" bIns="0"/>
          <a:lstStyle/>
          <a:p>
            <a:pPr defTabSz="685663" eaLnBrk="0" hangingPunct="0">
              <a:lnSpc>
                <a:spcPct val="90000"/>
              </a:lnSpc>
              <a:defRPr/>
            </a:pPr>
            <a:endParaRPr lang="en-US" kern="0" dirty="0">
              <a:solidFill>
                <a:srgbClr val="00B0F0"/>
              </a:solidFill>
            </a:endParaRPr>
          </a:p>
        </p:txBody>
      </p:sp>
      <p:sp>
        <p:nvSpPr>
          <p:cNvPr id="26" name="Freeform 11"/>
          <p:cNvSpPr>
            <a:spLocks noChangeAspect="1" noEditPoints="1"/>
          </p:cNvSpPr>
          <p:nvPr/>
        </p:nvSpPr>
        <p:spPr bwMode="auto">
          <a:xfrm>
            <a:off x="6585537" y="4546518"/>
            <a:ext cx="319763" cy="305027"/>
          </a:xfrm>
          <a:custGeom>
            <a:avLst/>
            <a:gdLst>
              <a:gd name="T0" fmla="*/ 138111325 w 1115"/>
              <a:gd name="T1" fmla="*/ 838504 h 1114"/>
              <a:gd name="T2" fmla="*/ 91237345 w 1115"/>
              <a:gd name="T3" fmla="*/ 40809145 h 1114"/>
              <a:gd name="T4" fmla="*/ 118580500 w 1115"/>
              <a:gd name="T5" fmla="*/ 50871725 h 1114"/>
              <a:gd name="T6" fmla="*/ 208143925 w 1115"/>
              <a:gd name="T7" fmla="*/ 51150874 h 1114"/>
              <a:gd name="T8" fmla="*/ 155689332 w 1115"/>
              <a:gd name="T9" fmla="*/ 0 h 1114"/>
              <a:gd name="T10" fmla="*/ 289057796 w 1115"/>
              <a:gd name="T11" fmla="*/ 89444506 h 1114"/>
              <a:gd name="T12" fmla="*/ 282082161 w 1115"/>
              <a:gd name="T13" fmla="*/ 64847148 h 1114"/>
              <a:gd name="T14" fmla="*/ 274828157 w 1115"/>
              <a:gd name="T15" fmla="*/ 103699607 h 1114"/>
              <a:gd name="T16" fmla="*/ 157363251 w 1115"/>
              <a:gd name="T17" fmla="*/ 225008861 h 1114"/>
              <a:gd name="T18" fmla="*/ 239114346 w 1115"/>
              <a:gd name="T19" fmla="*/ 233394432 h 1114"/>
              <a:gd name="T20" fmla="*/ 304961354 w 1115"/>
              <a:gd name="T21" fmla="*/ 112085178 h 1114"/>
              <a:gd name="T22" fmla="*/ 274828157 w 1115"/>
              <a:gd name="T23" fmla="*/ 103699607 h 1114"/>
              <a:gd name="T24" fmla="*/ 267294725 w 1115"/>
              <a:gd name="T25" fmla="*/ 101743450 h 1114"/>
              <a:gd name="T26" fmla="*/ 222094665 w 1115"/>
              <a:gd name="T27" fmla="*/ 72394215 h 1114"/>
              <a:gd name="T28" fmla="*/ 154294310 w 1115"/>
              <a:gd name="T29" fmla="*/ 218859654 h 1114"/>
              <a:gd name="T30" fmla="*/ 143691938 w 1115"/>
              <a:gd name="T31" fmla="*/ 214667133 h 1114"/>
              <a:gd name="T32" fmla="*/ 203958861 w 1115"/>
              <a:gd name="T33" fmla="*/ 78543422 h 1114"/>
              <a:gd name="T34" fmla="*/ 118580500 w 1115"/>
              <a:gd name="T35" fmla="*/ 57579759 h 1114"/>
              <a:gd name="T36" fmla="*/ 91237345 w 1115"/>
              <a:gd name="T37" fmla="*/ 69599025 h 1114"/>
              <a:gd name="T38" fmla="*/ 41293895 w 1115"/>
              <a:gd name="T39" fmla="*/ 168267607 h 1114"/>
              <a:gd name="T40" fmla="*/ 62778067 w 1115"/>
              <a:gd name="T41" fmla="*/ 195939833 h 1114"/>
              <a:gd name="T42" fmla="*/ 263667459 w 1115"/>
              <a:gd name="T43" fmla="*/ 80500109 h 1114"/>
              <a:gd name="T44" fmla="*/ 275107055 w 1115"/>
              <a:gd name="T45" fmla="*/ 55902750 h 1114"/>
              <a:gd name="T46" fmla="*/ 214561234 w 1115"/>
              <a:gd name="T47" fmla="*/ 51989907 h 1114"/>
              <a:gd name="T48" fmla="*/ 246368879 w 1115"/>
              <a:gd name="T49" fmla="*/ 248767715 h 1114"/>
              <a:gd name="T50" fmla="*/ 289336694 w 1115"/>
              <a:gd name="T51" fmla="*/ 235071441 h 1114"/>
              <a:gd name="T52" fmla="*/ 241346591 w 1115"/>
              <a:gd name="T53" fmla="*/ 244015839 h 1114"/>
              <a:gd name="T54" fmla="*/ 156526556 w 1115"/>
              <a:gd name="T55" fmla="*/ 234792292 h 1114"/>
              <a:gd name="T56" fmla="*/ 102955840 w 1115"/>
              <a:gd name="T57" fmla="*/ 280912140 h 1114"/>
              <a:gd name="T58" fmla="*/ 225163606 w 1115"/>
              <a:gd name="T59" fmla="*/ 260228154 h 1114"/>
              <a:gd name="T60" fmla="*/ 264504683 w 1115"/>
              <a:gd name="T61" fmla="*/ 227245225 h 1114"/>
              <a:gd name="T62" fmla="*/ 311099765 w 1115"/>
              <a:gd name="T63" fmla="*/ 155689514 h 1114"/>
              <a:gd name="T64" fmla="*/ 129182872 w 1115"/>
              <a:gd name="T65" fmla="*/ 228922233 h 1114"/>
              <a:gd name="T66" fmla="*/ 35434912 w 1115"/>
              <a:gd name="T67" fmla="*/ 195100800 h 1114"/>
              <a:gd name="T68" fmla="*/ 39619976 w 1115"/>
              <a:gd name="T69" fmla="*/ 259668799 h 1114"/>
              <a:gd name="T70" fmla="*/ 20646948 w 1115"/>
              <a:gd name="T71" fmla="*/ 180845699 h 1114"/>
              <a:gd name="T72" fmla="*/ 0 w 1115"/>
              <a:gd name="T73" fmla="*/ 155689514 h 1114"/>
              <a:gd name="T74" fmla="*/ 20646948 w 1115"/>
              <a:gd name="T75" fmla="*/ 180845699 h 1114"/>
              <a:gd name="T76" fmla="*/ 50780673 w 1115"/>
              <a:gd name="T77" fmla="*/ 120191072 h 1114"/>
              <a:gd name="T78" fmla="*/ 25948134 w 1115"/>
              <a:gd name="T79" fmla="*/ 69878702 h 1114"/>
              <a:gd name="T80" fmla="*/ 34876587 w 1115"/>
              <a:gd name="T81" fmla="*/ 166590598 h 1114"/>
              <a:gd name="T82" fmla="*/ 128903974 w 1115"/>
              <a:gd name="T83" fmla="*/ 239264491 h 1114"/>
              <a:gd name="T84" fmla="*/ 98491878 w 1115"/>
              <a:gd name="T85" fmla="*/ 275880586 h 1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5"/>
              <a:gd name="T130" fmla="*/ 0 h 1114"/>
              <a:gd name="T131" fmla="*/ 1115 w 1115"/>
              <a:gd name="T132" fmla="*/ 1114 h 1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rgbClr val="FFFFFF"/>
          </a:solidFill>
          <a:ln w="25400">
            <a:noFill/>
            <a:miter lim="800000"/>
            <a:headEnd/>
            <a:tailEnd/>
          </a:ln>
        </p:spPr>
        <p:txBody>
          <a:bodyPr lIns="68565" tIns="34283" rIns="68565" bIns="34283" anchor="ctr">
            <a:prstTxWarp prst="textNoShape">
              <a:avLst/>
            </a:prstTxWarp>
          </a:bodyPr>
          <a:lstStyle/>
          <a:p>
            <a:pPr algn="ctr" defTabSz="685663"/>
            <a:endParaRPr lang="en-US">
              <a:solidFill>
                <a:srgbClr val="FFFFFF"/>
              </a:solidFill>
            </a:endParaRPr>
          </a:p>
        </p:txBody>
      </p:sp>
      <p:pic>
        <p:nvPicPr>
          <p:cNvPr id="27" name="Picture 21" descr="\\MV-FS\Projects\Cisco\References\Brand Assets\Kubrick Icons\Device Icons\Device_content_service_router_3092_default_256.png"/>
          <p:cNvPicPr>
            <a:picLocks noChangeAspect="1" noChangeArrowheads="1"/>
          </p:cNvPicPr>
          <p:nvPr/>
        </p:nvPicPr>
        <p:blipFill>
          <a:blip r:embed="rId5" cstate="print"/>
          <a:srcRect/>
          <a:stretch>
            <a:fillRect/>
          </a:stretch>
        </p:blipFill>
        <p:spPr bwMode="auto">
          <a:xfrm>
            <a:off x="7300765" y="3587669"/>
            <a:ext cx="728428" cy="728239"/>
          </a:xfrm>
          <a:prstGeom prst="rect">
            <a:avLst/>
          </a:prstGeom>
          <a:noFill/>
        </p:spPr>
      </p:pic>
      <p:pic>
        <p:nvPicPr>
          <p:cNvPr id="28" name="Picture 2" descr="\\CHICOSTORAGE\Client Projects\Cisco References\Kubrick Icons\Device Icons\Device_router_with_firewall_3081_default_256.png"/>
          <p:cNvPicPr>
            <a:picLocks noChangeAspect="1" noChangeArrowheads="1"/>
          </p:cNvPicPr>
          <p:nvPr/>
        </p:nvPicPr>
        <p:blipFill>
          <a:blip r:embed="rId6" cstate="print"/>
          <a:srcRect/>
          <a:stretch>
            <a:fillRect/>
          </a:stretch>
        </p:blipFill>
        <p:spPr bwMode="auto">
          <a:xfrm>
            <a:off x="4774819" y="3453756"/>
            <a:ext cx="599313" cy="451304"/>
          </a:xfrm>
          <a:prstGeom prst="rect">
            <a:avLst/>
          </a:prstGeom>
          <a:noFill/>
        </p:spPr>
      </p:pic>
      <p:pic>
        <p:nvPicPr>
          <p:cNvPr id="29" name="Picture 2" descr="\\CHICOSTORAGE\Client Projects\Cisco References\Kubrick Icons\Device Icons\Device_router_with_firewall_3081_default_256.png"/>
          <p:cNvPicPr>
            <a:picLocks noChangeAspect="1" noChangeArrowheads="1"/>
          </p:cNvPicPr>
          <p:nvPr/>
        </p:nvPicPr>
        <p:blipFill>
          <a:blip r:embed="rId6" cstate="print"/>
          <a:srcRect/>
          <a:stretch>
            <a:fillRect/>
          </a:stretch>
        </p:blipFill>
        <p:spPr bwMode="auto">
          <a:xfrm>
            <a:off x="4751688" y="4483924"/>
            <a:ext cx="599313" cy="451304"/>
          </a:xfrm>
          <a:prstGeom prst="rect">
            <a:avLst/>
          </a:prstGeom>
          <a:noFill/>
        </p:spPr>
      </p:pic>
      <p:pic>
        <p:nvPicPr>
          <p:cNvPr id="30" name="Picture 26" descr="\\MV-FS\Projects\Cisco\References\Brand Assets\Kubrick Icons\Device Icons\Device_generic_building_3154_default_256.png"/>
          <p:cNvPicPr>
            <a:picLocks noChangeAspect="1" noChangeArrowheads="1"/>
          </p:cNvPicPr>
          <p:nvPr/>
        </p:nvPicPr>
        <p:blipFill>
          <a:blip r:embed="rId3" cstate="print"/>
          <a:srcRect/>
          <a:stretch>
            <a:fillRect/>
          </a:stretch>
        </p:blipFill>
        <p:spPr bwMode="auto">
          <a:xfrm>
            <a:off x="7976426" y="3511889"/>
            <a:ext cx="667353" cy="667179"/>
          </a:xfrm>
          <a:prstGeom prst="rect">
            <a:avLst/>
          </a:prstGeom>
          <a:noFill/>
        </p:spPr>
      </p:pic>
      <p:sp>
        <p:nvSpPr>
          <p:cNvPr id="31" name="Rectangle 30"/>
          <p:cNvSpPr/>
          <p:nvPr/>
        </p:nvSpPr>
        <p:spPr>
          <a:xfrm>
            <a:off x="7411651" y="3583527"/>
            <a:ext cx="495184" cy="196206"/>
          </a:xfrm>
          <a:prstGeom prst="rect">
            <a:avLst/>
          </a:prstGeom>
        </p:spPr>
        <p:txBody>
          <a:bodyPr wrap="none" lIns="68565" tIns="34283" rIns="68565" bIns="34283">
            <a:spAutoFit/>
          </a:bodyPr>
          <a:lstStyle/>
          <a:p>
            <a:pPr algn="ctr" defTabSz="685663"/>
            <a:r>
              <a:rPr lang="en-US" sz="800" dirty="0">
                <a:solidFill>
                  <a:srgbClr val="3D3D3D"/>
                </a:solidFill>
              </a:rPr>
              <a:t>ASR1K</a:t>
            </a:r>
          </a:p>
        </p:txBody>
      </p:sp>
    </p:spTree>
    <p:extLst>
      <p:ext uri="{BB962C8B-B14F-4D97-AF65-F5344CB8AC3E}">
        <p14:creationId xmlns:p14="http://schemas.microsoft.com/office/powerpoint/2010/main" val="30606059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147197"/>
            <a:ext cx="9144000" cy="3996303"/>
          </a:xfrm>
          <a:prstGeom prst="rect">
            <a:avLst/>
          </a:prstGeom>
          <a:gradFill flip="none" rotWithShape="1">
            <a:gsLst>
              <a:gs pos="0">
                <a:schemeClr val="accent2"/>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3" name="Title 2"/>
          <p:cNvSpPr>
            <a:spLocks noGrp="1"/>
          </p:cNvSpPr>
          <p:nvPr>
            <p:ph type="title"/>
          </p:nvPr>
        </p:nvSpPr>
        <p:spPr/>
        <p:txBody>
          <a:bodyPr/>
          <a:lstStyle/>
          <a:p>
            <a:r>
              <a:rPr lang="en-US" dirty="0" smtClean="0"/>
              <a:t>Zone-Based Firewall</a:t>
            </a:r>
            <a:endParaRPr lang="en-US" dirty="0"/>
          </a:p>
        </p:txBody>
      </p:sp>
      <p:sp>
        <p:nvSpPr>
          <p:cNvPr id="4" name="Text Placeholder 3"/>
          <p:cNvSpPr>
            <a:spLocks noGrp="1"/>
          </p:cNvSpPr>
          <p:nvPr>
            <p:ph type="body" sz="quarter" idx="12"/>
          </p:nvPr>
        </p:nvSpPr>
        <p:spPr/>
        <p:txBody>
          <a:bodyPr/>
          <a:lstStyle/>
          <a:p>
            <a:r>
              <a:rPr lang="en-US" dirty="0" smtClean="0"/>
              <a:t>Examples of Zones</a:t>
            </a:r>
            <a:endParaRPr lang="en-US" dirty="0"/>
          </a:p>
        </p:txBody>
      </p:sp>
      <p:sp>
        <p:nvSpPr>
          <p:cNvPr id="7" name="Oval 30"/>
          <p:cNvSpPr>
            <a:spLocks noChangeArrowheads="1"/>
          </p:cNvSpPr>
          <p:nvPr/>
        </p:nvSpPr>
        <p:spPr bwMode="auto">
          <a:xfrm>
            <a:off x="3750792" y="2814151"/>
            <a:ext cx="1571910" cy="899841"/>
          </a:xfrm>
          <a:prstGeom prst="ellipse">
            <a:avLst/>
          </a:prstGeom>
          <a:solidFill>
            <a:schemeClr val="accent5">
              <a:alpha val="61176"/>
            </a:schemeClr>
          </a:solidFill>
          <a:ln w="9525">
            <a:solidFill>
              <a:srgbClr val="FFFFFF"/>
            </a:solidFill>
            <a:round/>
            <a:headEnd/>
            <a:tailEnd/>
          </a:ln>
        </p:spPr>
        <p:txBody>
          <a:bodyPr lIns="68589" tIns="34295" rIns="68589" bIns="34295"/>
          <a:lstStyle/>
          <a:p>
            <a:pPr defTabSz="457124"/>
            <a:endParaRPr lang="en-US" sz="1400">
              <a:solidFill>
                <a:srgbClr val="000000"/>
              </a:solidFill>
            </a:endParaRPr>
          </a:p>
        </p:txBody>
      </p:sp>
      <p:sp>
        <p:nvSpPr>
          <p:cNvPr id="9" name="Line 7"/>
          <p:cNvSpPr>
            <a:spLocks noChangeShapeType="1"/>
          </p:cNvSpPr>
          <p:nvPr/>
        </p:nvSpPr>
        <p:spPr bwMode="auto">
          <a:xfrm flipH="1" flipV="1">
            <a:off x="4537013" y="3173553"/>
            <a:ext cx="1220902" cy="929675"/>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11" name="Line 9"/>
          <p:cNvSpPr>
            <a:spLocks noChangeShapeType="1"/>
          </p:cNvSpPr>
          <p:nvPr/>
        </p:nvSpPr>
        <p:spPr bwMode="auto">
          <a:xfrm flipV="1">
            <a:off x="4836983" y="3255503"/>
            <a:ext cx="930459" cy="30191"/>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17" name="Line 15"/>
          <p:cNvSpPr>
            <a:spLocks noChangeShapeType="1"/>
          </p:cNvSpPr>
          <p:nvPr/>
        </p:nvSpPr>
        <p:spPr bwMode="auto">
          <a:xfrm>
            <a:off x="3328408" y="3274553"/>
            <a:ext cx="932097" cy="11685"/>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18" name="Line 16"/>
          <p:cNvSpPr>
            <a:spLocks noChangeShapeType="1"/>
          </p:cNvSpPr>
          <p:nvPr/>
        </p:nvSpPr>
        <p:spPr bwMode="auto">
          <a:xfrm flipH="1" flipV="1">
            <a:off x="4595563" y="1998203"/>
            <a:ext cx="10718" cy="1062666"/>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29" name="Oval 27"/>
          <p:cNvSpPr>
            <a:spLocks noChangeArrowheads="1"/>
          </p:cNvSpPr>
          <p:nvPr/>
        </p:nvSpPr>
        <p:spPr bwMode="auto">
          <a:xfrm>
            <a:off x="5691882" y="3772371"/>
            <a:ext cx="1573586" cy="857924"/>
          </a:xfrm>
          <a:prstGeom prst="ellipse">
            <a:avLst/>
          </a:prstGeom>
          <a:solidFill>
            <a:srgbClr val="FFFFFF"/>
          </a:solidFill>
          <a:ln w="9525">
            <a:solidFill>
              <a:srgbClr val="FFFFFF"/>
            </a:solidFill>
            <a:round/>
            <a:headEnd/>
            <a:tailEnd/>
          </a:ln>
        </p:spPr>
        <p:txBody>
          <a:bodyPr lIns="68589" tIns="34295" rIns="68589" bIns="34295"/>
          <a:lstStyle/>
          <a:p>
            <a:pPr defTabSz="457124"/>
            <a:endParaRPr lang="en-US" sz="1400">
              <a:solidFill>
                <a:srgbClr val="000000"/>
              </a:solidFill>
            </a:endParaRPr>
          </a:p>
        </p:txBody>
      </p:sp>
      <p:sp>
        <p:nvSpPr>
          <p:cNvPr id="30" name="Text Box 28"/>
          <p:cNvSpPr txBox="1">
            <a:spLocks noChangeArrowheads="1"/>
          </p:cNvSpPr>
          <p:nvPr/>
        </p:nvSpPr>
        <p:spPr bwMode="auto">
          <a:xfrm>
            <a:off x="6160288" y="4306314"/>
            <a:ext cx="625368" cy="29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5" tIns="22977" rIns="45955" bIns="22977"/>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defTabSz="457124"/>
            <a:r>
              <a:rPr lang="en-US" sz="1400" b="1" dirty="0">
                <a:solidFill>
                  <a:srgbClr val="000000"/>
                </a:solidFill>
              </a:rPr>
              <a:t>BYOD</a:t>
            </a:r>
            <a:endParaRPr lang="en-US" sz="1400" dirty="0">
              <a:solidFill>
                <a:srgbClr val="000000"/>
              </a:solidFill>
            </a:endParaRPr>
          </a:p>
        </p:txBody>
      </p:sp>
      <p:sp>
        <p:nvSpPr>
          <p:cNvPr id="32" name="Text Box 31"/>
          <p:cNvSpPr txBox="1">
            <a:spLocks noChangeArrowheads="1"/>
          </p:cNvSpPr>
          <p:nvPr/>
        </p:nvSpPr>
        <p:spPr bwMode="auto">
          <a:xfrm>
            <a:off x="4306869" y="3398379"/>
            <a:ext cx="575920" cy="33750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defTabSz="457124"/>
            <a:r>
              <a:rPr lang="en-US" sz="1400" b="1" dirty="0">
                <a:solidFill>
                  <a:srgbClr val="000000"/>
                </a:solidFill>
              </a:rPr>
              <a:t>Self</a:t>
            </a:r>
            <a:endParaRPr lang="en-US" sz="1400" dirty="0">
              <a:solidFill>
                <a:srgbClr val="000000"/>
              </a:solidFill>
            </a:endParaRPr>
          </a:p>
        </p:txBody>
      </p:sp>
      <p:sp>
        <p:nvSpPr>
          <p:cNvPr id="33" name="Oval 32"/>
          <p:cNvSpPr>
            <a:spLocks noChangeArrowheads="1"/>
          </p:cNvSpPr>
          <p:nvPr/>
        </p:nvSpPr>
        <p:spPr bwMode="auto">
          <a:xfrm>
            <a:off x="1770942" y="3839046"/>
            <a:ext cx="1613246" cy="787700"/>
          </a:xfrm>
          <a:prstGeom prst="ellipse">
            <a:avLst/>
          </a:prstGeom>
          <a:solidFill>
            <a:schemeClr val="bg1">
              <a:alpha val="76077"/>
            </a:schemeClr>
          </a:solidFill>
          <a:ln w="9525">
            <a:solidFill>
              <a:srgbClr val="FFFFFF"/>
            </a:solidFill>
            <a:round/>
            <a:headEnd/>
            <a:tailEnd/>
          </a:ln>
        </p:spPr>
        <p:txBody>
          <a:bodyPr lIns="68589" tIns="34295" rIns="68589" bIns="34295"/>
          <a:lstStyle/>
          <a:p>
            <a:pPr defTabSz="457124"/>
            <a:endParaRPr lang="en-US" sz="1400">
              <a:solidFill>
                <a:srgbClr val="000000"/>
              </a:solidFill>
            </a:endParaRPr>
          </a:p>
        </p:txBody>
      </p:sp>
      <p:pic>
        <p:nvPicPr>
          <p:cNvPr id="34" name="Picture 3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58" y="3887614"/>
            <a:ext cx="585792" cy="45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34"/>
          <p:cNvSpPr txBox="1">
            <a:spLocks noChangeArrowheads="1"/>
          </p:cNvSpPr>
          <p:nvPr/>
        </p:nvSpPr>
        <p:spPr bwMode="auto">
          <a:xfrm>
            <a:off x="2175370" y="4303732"/>
            <a:ext cx="806624" cy="44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ctr" defTabSz="457124"/>
            <a:r>
              <a:rPr lang="en-US" sz="1400" b="1" dirty="0">
                <a:solidFill>
                  <a:srgbClr val="000000"/>
                </a:solidFill>
              </a:rPr>
              <a:t>Voice  </a:t>
            </a:r>
            <a:endParaRPr lang="en-US" sz="1400" dirty="0">
              <a:solidFill>
                <a:srgbClr val="000000"/>
              </a:solidFill>
            </a:endParaRPr>
          </a:p>
        </p:txBody>
      </p:sp>
      <p:pic>
        <p:nvPicPr>
          <p:cNvPr id="15" name="Picture 13" descr="Blue2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785" y="1206997"/>
            <a:ext cx="2168623" cy="81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4"/>
          <p:cNvSpPr txBox="1">
            <a:spLocks noChangeArrowheads="1"/>
          </p:cNvSpPr>
          <p:nvPr/>
        </p:nvSpPr>
        <p:spPr bwMode="auto">
          <a:xfrm>
            <a:off x="4064064" y="1451565"/>
            <a:ext cx="1002488" cy="2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65" tIns="30632" rIns="61265" bIns="30632"/>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ctr" defTabSz="457124"/>
            <a:r>
              <a:rPr lang="en-US" sz="1400" b="1" dirty="0">
                <a:solidFill>
                  <a:srgbClr val="002060"/>
                </a:solidFill>
              </a:rPr>
              <a:t>Internet</a:t>
            </a:r>
            <a:endParaRPr lang="en-US" sz="1400" dirty="0">
              <a:solidFill>
                <a:srgbClr val="002060"/>
              </a:solidFill>
            </a:endParaRPr>
          </a:p>
        </p:txBody>
      </p:sp>
      <p:sp>
        <p:nvSpPr>
          <p:cNvPr id="39" name="Oval 27"/>
          <p:cNvSpPr>
            <a:spLocks noChangeArrowheads="1"/>
          </p:cNvSpPr>
          <p:nvPr/>
        </p:nvSpPr>
        <p:spPr bwMode="auto">
          <a:xfrm>
            <a:off x="5701409" y="2743671"/>
            <a:ext cx="1573586" cy="857924"/>
          </a:xfrm>
          <a:prstGeom prst="ellipse">
            <a:avLst/>
          </a:prstGeom>
          <a:solidFill>
            <a:srgbClr val="FFFFFF"/>
          </a:solidFill>
          <a:ln w="9525">
            <a:solidFill>
              <a:srgbClr val="FFFFFF"/>
            </a:solidFill>
            <a:round/>
            <a:headEnd/>
            <a:tailEnd/>
          </a:ln>
        </p:spPr>
        <p:txBody>
          <a:bodyPr lIns="68589" tIns="34295" rIns="68589" bIns="34295"/>
          <a:lstStyle/>
          <a:p>
            <a:pPr defTabSz="457124"/>
            <a:endParaRPr lang="en-US" sz="1400">
              <a:solidFill>
                <a:srgbClr val="000000"/>
              </a:solidFill>
            </a:endParaRPr>
          </a:p>
        </p:txBody>
      </p:sp>
      <p:sp>
        <p:nvSpPr>
          <p:cNvPr id="40" name="Text Box 28"/>
          <p:cNvSpPr txBox="1">
            <a:spLocks noChangeArrowheads="1"/>
          </p:cNvSpPr>
          <p:nvPr/>
        </p:nvSpPr>
        <p:spPr bwMode="auto">
          <a:xfrm>
            <a:off x="6047186" y="3269700"/>
            <a:ext cx="873082" cy="232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5" tIns="22977" rIns="45955" bIns="22977"/>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defTabSz="457124"/>
            <a:r>
              <a:rPr lang="en-US" sz="1400" b="1" dirty="0">
                <a:solidFill>
                  <a:srgbClr val="000000"/>
                </a:solidFill>
              </a:rPr>
              <a:t>Guestnet</a:t>
            </a:r>
            <a:endParaRPr lang="en-US" sz="1400" dirty="0">
              <a:solidFill>
                <a:srgbClr val="000000"/>
              </a:solidFill>
            </a:endParaRPr>
          </a:p>
        </p:txBody>
      </p:sp>
      <p:sp>
        <p:nvSpPr>
          <p:cNvPr id="42" name="Line 7"/>
          <p:cNvSpPr>
            <a:spLocks noChangeShapeType="1"/>
          </p:cNvSpPr>
          <p:nvPr/>
        </p:nvSpPr>
        <p:spPr bwMode="auto">
          <a:xfrm flipH="1">
            <a:off x="4727562" y="2350628"/>
            <a:ext cx="1068463" cy="794350"/>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44" name="Line 7"/>
          <p:cNvSpPr>
            <a:spLocks noChangeShapeType="1"/>
          </p:cNvSpPr>
          <p:nvPr/>
        </p:nvSpPr>
        <p:spPr bwMode="auto">
          <a:xfrm flipH="1">
            <a:off x="3307967" y="3322178"/>
            <a:ext cx="1049408" cy="784825"/>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43" name="Line 7"/>
          <p:cNvSpPr>
            <a:spLocks noChangeShapeType="1"/>
          </p:cNvSpPr>
          <p:nvPr/>
        </p:nvSpPr>
        <p:spPr bwMode="auto">
          <a:xfrm flipH="1" flipV="1">
            <a:off x="3260330" y="2354403"/>
            <a:ext cx="1116100" cy="748700"/>
          </a:xfrm>
          <a:prstGeom prst="line">
            <a:avLst/>
          </a:prstGeom>
          <a:noFill/>
          <a:ln w="76200">
            <a:solidFill>
              <a:srgbClr val="272A48"/>
            </a:solidFill>
            <a:round/>
            <a:headEnd/>
            <a:tailEnd/>
          </a:ln>
          <a:extLst>
            <a:ext uri="{909E8E84-426E-40DD-AFC4-6F175D3DCCD1}">
              <a14:hiddenFill xmlns:a14="http://schemas.microsoft.com/office/drawing/2010/main">
                <a:noFill/>
              </a14:hiddenFill>
            </a:ext>
          </a:extLst>
        </p:spPr>
        <p:txBody>
          <a:bodyPr lIns="68589" tIns="34295" rIns="68589" bIns="34295"/>
          <a:lstStyle/>
          <a:p>
            <a:pPr defTabSz="457124"/>
            <a:endParaRPr lang="en-US" sz="1400">
              <a:solidFill>
                <a:srgbClr val="000000"/>
              </a:solidFill>
            </a:endParaRPr>
          </a:p>
        </p:txBody>
      </p:sp>
      <p:sp>
        <p:nvSpPr>
          <p:cNvPr id="22" name="Oval 20"/>
          <p:cNvSpPr>
            <a:spLocks noChangeArrowheads="1"/>
          </p:cNvSpPr>
          <p:nvPr/>
        </p:nvSpPr>
        <p:spPr bwMode="auto">
          <a:xfrm>
            <a:off x="5651091" y="1759721"/>
            <a:ext cx="1574145" cy="857924"/>
          </a:xfrm>
          <a:prstGeom prst="ellipse">
            <a:avLst/>
          </a:prstGeom>
          <a:solidFill>
            <a:srgbClr val="FFFFFF"/>
          </a:solidFill>
          <a:ln w="9525">
            <a:solidFill>
              <a:srgbClr val="FFFFFF"/>
            </a:solidFill>
            <a:round/>
            <a:headEnd/>
            <a:tailEnd/>
          </a:ln>
        </p:spPr>
        <p:txBody>
          <a:bodyPr lIns="68589" tIns="34295" rIns="68589" bIns="34295"/>
          <a:lstStyle/>
          <a:p>
            <a:pPr defTabSz="457124"/>
            <a:endParaRPr lang="en-US" sz="1400">
              <a:solidFill>
                <a:srgbClr val="000000"/>
              </a:solidFill>
            </a:endParaRPr>
          </a:p>
        </p:txBody>
      </p:sp>
      <p:sp>
        <p:nvSpPr>
          <p:cNvPr id="23" name="Text Box 21"/>
          <p:cNvSpPr txBox="1">
            <a:spLocks noChangeArrowheads="1"/>
          </p:cNvSpPr>
          <p:nvPr/>
        </p:nvSpPr>
        <p:spPr bwMode="auto">
          <a:xfrm>
            <a:off x="6167597" y="2351818"/>
            <a:ext cx="1047940" cy="2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5" tIns="22977" rIns="45955" bIns="22977"/>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defTabSz="457124"/>
            <a:r>
              <a:rPr lang="en-US" sz="1400" b="1" dirty="0">
                <a:solidFill>
                  <a:srgbClr val="000000"/>
                </a:solidFill>
              </a:rPr>
              <a:t>WAN</a:t>
            </a:r>
            <a:endParaRPr lang="en-US" sz="1400" dirty="0">
              <a:solidFill>
                <a:srgbClr val="000000"/>
              </a:solidFill>
            </a:endParaRPr>
          </a:p>
        </p:txBody>
      </p:sp>
      <p:grpSp>
        <p:nvGrpSpPr>
          <p:cNvPr id="45" name="Group 44"/>
          <p:cNvGrpSpPr/>
          <p:nvPr/>
        </p:nvGrpSpPr>
        <p:grpSpPr>
          <a:xfrm>
            <a:off x="1813007" y="2836046"/>
            <a:ext cx="1573586" cy="857924"/>
            <a:chOff x="2158292" y="3212623"/>
            <a:chExt cx="2097568" cy="1143899"/>
          </a:xfrm>
          <a:solidFill>
            <a:srgbClr val="FFFFFF"/>
          </a:solidFill>
        </p:grpSpPr>
        <p:sp>
          <p:nvSpPr>
            <p:cNvPr id="12" name="Oval 10"/>
            <p:cNvSpPr>
              <a:spLocks noChangeArrowheads="1"/>
            </p:cNvSpPr>
            <p:nvPr/>
          </p:nvSpPr>
          <p:spPr bwMode="auto">
            <a:xfrm>
              <a:off x="2158292" y="3212623"/>
              <a:ext cx="2097568" cy="1143899"/>
            </a:xfrm>
            <a:prstGeom prst="ellipse">
              <a:avLst/>
            </a:prstGeom>
            <a:grpFill/>
            <a:ln w="9525">
              <a:solidFill>
                <a:srgbClr val="FFFFFF"/>
              </a:solidFill>
              <a:round/>
              <a:headEnd/>
              <a:tailEnd/>
            </a:ln>
          </p:spPr>
          <p:txBody>
            <a:bodyPr/>
            <a:lstStyle/>
            <a:p>
              <a:pPr defTabSz="457124"/>
              <a:endParaRPr lang="en-US" sz="1400">
                <a:solidFill>
                  <a:srgbClr val="000000"/>
                </a:solidFill>
              </a:endParaRPr>
            </a:p>
          </p:txBody>
        </p:sp>
        <p:sp>
          <p:nvSpPr>
            <p:cNvPr id="20" name="Text Box 18"/>
            <p:cNvSpPr txBox="1">
              <a:spLocks noChangeArrowheads="1"/>
            </p:cNvSpPr>
            <p:nvPr/>
          </p:nvSpPr>
          <p:spPr bwMode="auto">
            <a:xfrm>
              <a:off x="2615941" y="3949701"/>
              <a:ext cx="1100594" cy="310653"/>
            </a:xfrm>
            <a:prstGeom prst="rect">
              <a:avLst/>
            </a:prstGeom>
            <a:solidFill>
              <a:srgbClr val="FFFFFF"/>
            </a:solidFill>
            <a:ln w="9525">
              <a:solidFill>
                <a:srgbClr val="FFFFFF"/>
              </a:solidFill>
              <a:miter lim="800000"/>
              <a:headEnd/>
              <a:tailEnd/>
            </a:ln>
            <a:extLst/>
          </p:spPr>
          <p:txBody>
            <a:bodyPr lIns="61265" tIns="30632" rIns="61265" bIns="30632"/>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algn="ctr" defTabSz="457124"/>
              <a:r>
                <a:rPr lang="en-US" sz="1400" b="1" dirty="0">
                  <a:solidFill>
                    <a:srgbClr val="000000"/>
                  </a:solidFill>
                </a:rPr>
                <a:t>Trusted</a:t>
              </a:r>
              <a:endParaRPr lang="en-US" sz="1400" dirty="0">
                <a:solidFill>
                  <a:srgbClr val="000000"/>
                </a:solidFill>
              </a:endParaRPr>
            </a:p>
          </p:txBody>
        </p:sp>
      </p:grpSp>
      <p:grpSp>
        <p:nvGrpSpPr>
          <p:cNvPr id="47" name="Group 46"/>
          <p:cNvGrpSpPr/>
          <p:nvPr/>
        </p:nvGrpSpPr>
        <p:grpSpPr>
          <a:xfrm>
            <a:off x="1803479" y="1807346"/>
            <a:ext cx="1573586" cy="857924"/>
            <a:chOff x="2145592" y="1841023"/>
            <a:chExt cx="2097568" cy="1143899"/>
          </a:xfrm>
          <a:solidFill>
            <a:schemeClr val="bg1"/>
          </a:solidFill>
        </p:grpSpPr>
        <p:sp>
          <p:nvSpPr>
            <p:cNvPr id="36" name="Oval 10"/>
            <p:cNvSpPr>
              <a:spLocks noChangeArrowheads="1"/>
            </p:cNvSpPr>
            <p:nvPr/>
          </p:nvSpPr>
          <p:spPr bwMode="auto">
            <a:xfrm>
              <a:off x="2145592" y="1841023"/>
              <a:ext cx="2097568" cy="1143899"/>
            </a:xfrm>
            <a:prstGeom prst="ellipse">
              <a:avLst/>
            </a:prstGeom>
            <a:grpFill/>
            <a:ln w="9525">
              <a:noFill/>
              <a:round/>
              <a:headEnd/>
              <a:tailEnd/>
            </a:ln>
          </p:spPr>
          <p:txBody>
            <a:bodyPr/>
            <a:lstStyle/>
            <a:p>
              <a:pPr defTabSz="457124"/>
              <a:endParaRPr lang="en-US" sz="1400">
                <a:solidFill>
                  <a:srgbClr val="000000"/>
                </a:solidFill>
              </a:endParaRPr>
            </a:p>
          </p:txBody>
        </p:sp>
        <p:sp>
          <p:nvSpPr>
            <p:cNvPr id="38" name="Text Box 18"/>
            <p:cNvSpPr txBox="1">
              <a:spLocks noChangeArrowheads="1"/>
            </p:cNvSpPr>
            <p:nvPr/>
          </p:nvSpPr>
          <p:spPr bwMode="auto">
            <a:xfrm>
              <a:off x="2834482" y="2578101"/>
              <a:ext cx="755711" cy="368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1265" tIns="30632" rIns="61265" bIns="30632"/>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defTabSz="457124"/>
              <a:r>
                <a:rPr lang="en-US" sz="1400" b="1" dirty="0">
                  <a:solidFill>
                    <a:srgbClr val="000000"/>
                  </a:solidFill>
                </a:rPr>
                <a:t>DMZ</a:t>
              </a:r>
              <a:endParaRPr lang="en-US" sz="1400" dirty="0">
                <a:solidFill>
                  <a:srgbClr val="000000"/>
                </a:solidFill>
              </a:endParaRPr>
            </a:p>
          </p:txBody>
        </p:sp>
      </p:grpSp>
      <p:pic>
        <p:nvPicPr>
          <p:cNvPr id="49" name="Picture 48" descr="www ser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7047" y="1850421"/>
            <a:ext cx="476374" cy="490682"/>
          </a:xfrm>
          <a:prstGeom prst="rect">
            <a:avLst/>
          </a:prstGeom>
        </p:spPr>
      </p:pic>
      <p:pic>
        <p:nvPicPr>
          <p:cNvPr id="50" name="Picture 49" descr="www ser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894" y="1850421"/>
            <a:ext cx="476374" cy="490682"/>
          </a:xfrm>
          <a:prstGeom prst="rect">
            <a:avLst/>
          </a:prstGeom>
        </p:spPr>
      </p:pic>
      <p:pic>
        <p:nvPicPr>
          <p:cNvPr id="51" name="Picture 50" descr="tabl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7124" y="2836403"/>
            <a:ext cx="651680" cy="361950"/>
          </a:xfrm>
          <a:prstGeom prst="rect">
            <a:avLst/>
          </a:prstGeom>
        </p:spPr>
      </p:pic>
      <p:pic>
        <p:nvPicPr>
          <p:cNvPr id="52" name="Picture 51" descr="tabl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597" y="3903820"/>
            <a:ext cx="651680" cy="361950"/>
          </a:xfrm>
          <a:prstGeom prst="rect">
            <a:avLst/>
          </a:prstGeom>
        </p:spPr>
      </p:pic>
      <p:pic>
        <p:nvPicPr>
          <p:cNvPr id="53" name="Picture 52" descr="lapto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637" y="2936098"/>
            <a:ext cx="657396" cy="452755"/>
          </a:xfrm>
          <a:prstGeom prst="rect">
            <a:avLst/>
          </a:prstGeom>
        </p:spPr>
      </p:pic>
      <p:pic>
        <p:nvPicPr>
          <p:cNvPr id="54" name="Picture 53" descr="www ser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7077" y="1850421"/>
            <a:ext cx="476374" cy="490682"/>
          </a:xfrm>
          <a:prstGeom prst="rect">
            <a:avLst/>
          </a:prstGeom>
        </p:spPr>
      </p:pic>
      <p:pic>
        <p:nvPicPr>
          <p:cNvPr id="46" name="Picture 45" descr="C:\Documents and Settings\rteligic\Desktop\Desktop_26Apr\desktop271211\cisco-prime\icons\Picture2.png"/>
          <p:cNvPicPr>
            <a:picLocks noChangeAspect="1" noChangeArrowheads="1"/>
          </p:cNvPicPr>
          <p:nvPr/>
        </p:nvPicPr>
        <p:blipFill>
          <a:blip r:embed="rId8" cstate="screen"/>
          <a:srcRect/>
          <a:stretch>
            <a:fillRect/>
          </a:stretch>
        </p:blipFill>
        <p:spPr bwMode="auto">
          <a:xfrm flipH="1">
            <a:off x="4086242" y="2739911"/>
            <a:ext cx="905506" cy="905271"/>
          </a:xfrm>
          <a:prstGeom prst="rect">
            <a:avLst/>
          </a:prstGeom>
          <a:noFill/>
        </p:spPr>
      </p:pic>
    </p:spTree>
    <p:extLst>
      <p:ext uri="{BB962C8B-B14F-4D97-AF65-F5344CB8AC3E}">
        <p14:creationId xmlns:p14="http://schemas.microsoft.com/office/powerpoint/2010/main" val="204429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ingle Corner Rectangle 30"/>
          <p:cNvSpPr/>
          <p:nvPr/>
        </p:nvSpPr>
        <p:spPr>
          <a:xfrm>
            <a:off x="4554818" y="895352"/>
            <a:ext cx="2585893" cy="4248149"/>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1" tIns="41059" rIns="82121" bIns="41059"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solidFill>
                <a:schemeClr val="tx1"/>
              </a:solidFill>
            </a:endParaRPr>
          </a:p>
        </p:txBody>
      </p:sp>
      <p:sp>
        <p:nvSpPr>
          <p:cNvPr id="30" name="Round Single Corner Rectangle 29"/>
          <p:cNvSpPr/>
          <p:nvPr/>
        </p:nvSpPr>
        <p:spPr>
          <a:xfrm>
            <a:off x="1802080" y="895351"/>
            <a:ext cx="2585893" cy="4248149"/>
          </a:xfrm>
          <a:prstGeom prst="round1Rect">
            <a:avLst>
              <a:gd name="adj" fmla="val 6569"/>
            </a:avLst>
          </a:prstGeom>
          <a:gradFill flip="none" rotWithShape="1">
            <a:gsLst>
              <a:gs pos="0">
                <a:srgbClr val="7B55D9">
                  <a:alpha val="0"/>
                </a:srgbClr>
              </a:gs>
              <a:gs pos="100000">
                <a:srgbClr val="D9DADF">
                  <a:alpha val="0"/>
                </a:srgbClr>
              </a:gs>
              <a:gs pos="84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1" tIns="41059" rIns="82121" bIns="41059"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solidFill>
                <a:schemeClr val="tx1"/>
              </a:solidFill>
            </a:endParaRPr>
          </a:p>
        </p:txBody>
      </p:sp>
      <p:sp>
        <p:nvSpPr>
          <p:cNvPr id="2" name="Title 1"/>
          <p:cNvSpPr>
            <a:spLocks noGrp="1"/>
          </p:cNvSpPr>
          <p:nvPr>
            <p:ph type="title"/>
          </p:nvPr>
        </p:nvSpPr>
        <p:spPr/>
        <p:txBody>
          <a:bodyPr/>
          <a:lstStyle/>
          <a:p>
            <a:r>
              <a:rPr lang="en-US" dirty="0" smtClean="0"/>
              <a:t>Your Presenters	</a:t>
            </a:r>
            <a:endParaRPr lang="en-US" dirty="0"/>
          </a:p>
        </p:txBody>
      </p:sp>
      <p:sp>
        <p:nvSpPr>
          <p:cNvPr id="9" name="TextBox 8"/>
          <p:cNvSpPr txBox="1"/>
          <p:nvPr/>
        </p:nvSpPr>
        <p:spPr bwMode="auto">
          <a:xfrm>
            <a:off x="1882906" y="4264703"/>
            <a:ext cx="2465125" cy="328291"/>
          </a:xfrm>
          <a:prstGeom prst="rect">
            <a:avLst/>
          </a:prstGeom>
          <a:noFill/>
        </p:spPr>
        <p:txBody>
          <a:bodyPr wrap="square" lIns="91436" tIns="45718" rIns="91436" bIns="45718" rtlCol="0" anchor="t" anchorCtr="0">
            <a:spAutoFit/>
          </a:bodyPr>
          <a:lstStyle>
            <a:defPPr>
              <a:defRPr lang="en-US"/>
            </a:defPPr>
            <a:lvl1pPr>
              <a:lnSpc>
                <a:spcPct val="95000"/>
              </a:lnSpc>
              <a:defRPr>
                <a:solidFill>
                  <a:schemeClr val="bg1">
                    <a:lumMod val="75000"/>
                  </a:schemeClr>
                </a:solidFill>
              </a:defRPr>
            </a:lvl1pPr>
          </a:lstStyle>
          <a:p>
            <a:pPr algn="ctr"/>
            <a:r>
              <a:rPr lang="en-US" sz="1600" dirty="0">
                <a:solidFill>
                  <a:schemeClr val="tx1"/>
                </a:solidFill>
              </a:rPr>
              <a:t>Product </a:t>
            </a:r>
            <a:r>
              <a:rPr lang="en-US" sz="1600" dirty="0" smtClean="0">
                <a:solidFill>
                  <a:schemeClr val="tx1"/>
                </a:solidFill>
              </a:rPr>
              <a:t>Manager</a:t>
            </a:r>
            <a:endParaRPr lang="en-US" sz="1600" dirty="0">
              <a:solidFill>
                <a:schemeClr val="tx1"/>
              </a:solidFill>
            </a:endParaRPr>
          </a:p>
        </p:txBody>
      </p:sp>
      <p:sp>
        <p:nvSpPr>
          <p:cNvPr id="10" name="Round Same Side Corner Rectangle 9"/>
          <p:cNvSpPr/>
          <p:nvPr/>
        </p:nvSpPr>
        <p:spPr>
          <a:xfrm>
            <a:off x="1802080" y="994848"/>
            <a:ext cx="2585893" cy="620219"/>
          </a:xfrm>
          <a:prstGeom prst="round2SameRect">
            <a:avLst/>
          </a:prstGeom>
          <a:solidFill>
            <a:srgbClr val="214794"/>
          </a:solidFill>
          <a:ln w="9525" cap="flat" cmpd="sng" algn="ctr">
            <a:noFill/>
            <a:prstDash val="solid"/>
            <a:round/>
            <a:headEnd type="none" w="med" len="med"/>
            <a:tailEnd type="none" w="med" len="med"/>
          </a:ln>
          <a:effectLst/>
        </p:spPr>
        <p:txBody>
          <a:bodyPr rot="0" spcFirstLastPara="0" vertOverflow="overflow" horzOverflow="overflow" vert="horz" wrap="square" lIns="82121" tIns="41059" rIns="82121" bIns="41059"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grpSp>
        <p:nvGrpSpPr>
          <p:cNvPr id="11" name="Group 10"/>
          <p:cNvGrpSpPr/>
          <p:nvPr/>
        </p:nvGrpSpPr>
        <p:grpSpPr>
          <a:xfrm>
            <a:off x="1802080" y="1615066"/>
            <a:ext cx="2585893" cy="36576"/>
            <a:chOff x="7087711" y="3203216"/>
            <a:chExt cx="505822" cy="500910"/>
          </a:xfrm>
          <a:effectLst>
            <a:outerShdw blurRad="25400" dist="12700" dir="5400000" algn="t" rotWithShape="0">
              <a:prstClr val="black">
                <a:alpha val="20000"/>
              </a:prstClr>
            </a:outerShdw>
          </a:effectLst>
        </p:grpSpPr>
        <p:sp>
          <p:nvSpPr>
            <p:cNvPr id="12"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sp>
          <p:nvSpPr>
            <p:cNvPr id="13"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grpSp>
      <p:sp>
        <p:nvSpPr>
          <p:cNvPr id="14" name="TextBox 13"/>
          <p:cNvSpPr txBox="1"/>
          <p:nvPr/>
        </p:nvSpPr>
        <p:spPr>
          <a:xfrm>
            <a:off x="2035306" y="1147100"/>
            <a:ext cx="2131095" cy="265457"/>
          </a:xfrm>
          <a:prstGeom prst="rect">
            <a:avLst/>
          </a:prstGeom>
          <a:noFill/>
          <a:ln w="9525">
            <a:noFill/>
            <a:miter lim="800000"/>
            <a:headEnd/>
            <a:tailEnd/>
          </a:ln>
        </p:spPr>
        <p:txBody>
          <a:bodyPr wrap="square" lIns="0" tIns="0" rIns="0" bIns="0">
            <a:spAutoFit/>
          </a:bodyPr>
          <a:lstStyle/>
          <a:p>
            <a:pPr algn="ctr" defTabSz="814354" eaLnBrk="0" hangingPunct="0">
              <a:lnSpc>
                <a:spcPct val="95000"/>
              </a:lnSpc>
              <a:spcBef>
                <a:spcPct val="50000"/>
              </a:spcBef>
              <a:buClr>
                <a:srgbClr val="FFFFFF"/>
              </a:buClr>
              <a:buSzPct val="100000"/>
              <a:defRPr/>
            </a:pPr>
            <a:r>
              <a:rPr lang="en-US" dirty="0" smtClean="0">
                <a:solidFill>
                  <a:schemeClr val="bg1"/>
                </a:solidFill>
                <a:effectLst>
                  <a:outerShdw blurRad="38100" dist="25400" dir="5400000" algn="t" rotWithShape="0">
                    <a:prstClr val="black">
                      <a:alpha val="20000"/>
                    </a:prstClr>
                  </a:outerShdw>
                </a:effectLst>
              </a:rPr>
              <a:t>Elisa Caredio</a:t>
            </a:r>
            <a:endParaRPr lang="en-US" dirty="0">
              <a:solidFill>
                <a:schemeClr val="bg1"/>
              </a:solidFill>
              <a:effectLst>
                <a:outerShdw blurRad="38100" dist="25400" dir="5400000" algn="t" rotWithShape="0">
                  <a:prstClr val="black">
                    <a:alpha val="20000"/>
                  </a:prstClr>
                </a:outerShdw>
              </a:effectLst>
            </a:endParaRPr>
          </a:p>
        </p:txBody>
      </p:sp>
      <p:sp>
        <p:nvSpPr>
          <p:cNvPr id="16" name="Round Same Side Corner Rectangle 15"/>
          <p:cNvSpPr/>
          <p:nvPr/>
        </p:nvSpPr>
        <p:spPr>
          <a:xfrm>
            <a:off x="4554818" y="994848"/>
            <a:ext cx="2585893" cy="620219"/>
          </a:xfrm>
          <a:prstGeom prst="round2Same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82121" tIns="41059" rIns="82121" bIns="41059"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grpSp>
        <p:nvGrpSpPr>
          <p:cNvPr id="17" name="Group 16"/>
          <p:cNvGrpSpPr/>
          <p:nvPr/>
        </p:nvGrpSpPr>
        <p:grpSpPr>
          <a:xfrm>
            <a:off x="4554818" y="1615066"/>
            <a:ext cx="2585893" cy="36576"/>
            <a:chOff x="7087711" y="3203216"/>
            <a:chExt cx="505822" cy="500910"/>
          </a:xfrm>
          <a:effectLst>
            <a:outerShdw blurRad="25400" dist="12700" dir="5400000" algn="t" rotWithShape="0">
              <a:prstClr val="black">
                <a:alpha val="20000"/>
              </a:prstClr>
            </a:outerShdw>
          </a:effectLst>
        </p:grpSpPr>
        <p:sp>
          <p:nvSpPr>
            <p:cNvPr id="18"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sp>
          <p:nvSpPr>
            <p:cNvPr id="19"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chemeClr val="tx1"/>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54" eaLnBrk="0" fontAlgn="base" hangingPunct="0">
                <a:lnSpc>
                  <a:spcPct val="90000"/>
                </a:lnSpc>
                <a:spcBef>
                  <a:spcPct val="0"/>
                </a:spcBef>
                <a:spcAft>
                  <a:spcPct val="0"/>
                </a:spcAft>
              </a:pPr>
              <a:endParaRPr lang="en-US" dirty="0"/>
            </a:p>
          </p:txBody>
        </p:sp>
      </p:grpSp>
      <p:sp>
        <p:nvSpPr>
          <p:cNvPr id="20" name="TextBox 19"/>
          <p:cNvSpPr txBox="1"/>
          <p:nvPr/>
        </p:nvSpPr>
        <p:spPr>
          <a:xfrm>
            <a:off x="4778506" y="1147100"/>
            <a:ext cx="2131095" cy="265457"/>
          </a:xfrm>
          <a:prstGeom prst="rect">
            <a:avLst/>
          </a:prstGeom>
          <a:noFill/>
          <a:ln w="9525">
            <a:noFill/>
            <a:miter lim="800000"/>
            <a:headEnd/>
            <a:tailEnd/>
          </a:ln>
        </p:spPr>
        <p:txBody>
          <a:bodyPr wrap="square" lIns="0" tIns="0" rIns="0" bIns="0">
            <a:spAutoFit/>
          </a:bodyPr>
          <a:lstStyle/>
          <a:p>
            <a:pPr algn="ctr" defTabSz="814354" eaLnBrk="0" hangingPunct="0">
              <a:lnSpc>
                <a:spcPct val="95000"/>
              </a:lnSpc>
              <a:spcBef>
                <a:spcPct val="50000"/>
              </a:spcBef>
              <a:buClr>
                <a:srgbClr val="FFFFFF"/>
              </a:buClr>
              <a:buSzPct val="100000"/>
              <a:defRPr/>
            </a:pPr>
            <a:r>
              <a:rPr lang="en-US" dirty="0" smtClean="0">
                <a:solidFill>
                  <a:srgbClr val="FFFFFF"/>
                </a:solidFill>
                <a:effectLst>
                  <a:outerShdw blurRad="38100" dist="25400" dir="5400000" algn="t" rotWithShape="0">
                    <a:prstClr val="black">
                      <a:alpha val="20000"/>
                    </a:prstClr>
                  </a:outerShdw>
                </a:effectLst>
              </a:rPr>
              <a:t>Robb Boyd</a:t>
            </a:r>
            <a:endParaRPr lang="en-US" dirty="0">
              <a:solidFill>
                <a:srgbClr val="FFFFFF"/>
              </a:solidFill>
              <a:effectLst>
                <a:outerShdw blurRad="38100" dist="25400" dir="5400000" algn="t" rotWithShape="0">
                  <a:prstClr val="black">
                    <a:alpha val="20000"/>
                  </a:prstClr>
                </a:outerShdw>
              </a:effectLst>
            </a:endParaRPr>
          </a:p>
        </p:txBody>
      </p:sp>
      <p:pic>
        <p:nvPicPr>
          <p:cNvPr id="32" name="Picture 31"/>
          <p:cNvPicPr>
            <a:picLocks noChangeAspect="1"/>
          </p:cNvPicPr>
          <p:nvPr/>
        </p:nvPicPr>
        <p:blipFill>
          <a:blip r:embed="rId2"/>
          <a:stretch>
            <a:fillRect/>
          </a:stretch>
        </p:blipFill>
        <p:spPr>
          <a:xfrm>
            <a:off x="4968817" y="1776025"/>
            <a:ext cx="1775878" cy="2362200"/>
          </a:xfrm>
          <a:prstGeom prst="rect">
            <a:avLst/>
          </a:prstGeom>
        </p:spPr>
      </p:pic>
      <p:sp>
        <p:nvSpPr>
          <p:cNvPr id="21" name="TextBox 20"/>
          <p:cNvSpPr txBox="1"/>
          <p:nvPr/>
        </p:nvSpPr>
        <p:spPr bwMode="auto">
          <a:xfrm>
            <a:off x="4554818" y="4265952"/>
            <a:ext cx="2465125" cy="328291"/>
          </a:xfrm>
          <a:prstGeom prst="rect">
            <a:avLst/>
          </a:prstGeom>
          <a:noFill/>
        </p:spPr>
        <p:txBody>
          <a:bodyPr wrap="square" lIns="91436" tIns="45718" rIns="91436" bIns="45718" rtlCol="0" anchor="t" anchorCtr="0">
            <a:spAutoFit/>
          </a:bodyPr>
          <a:lstStyle>
            <a:defPPr>
              <a:defRPr lang="en-US"/>
            </a:defPPr>
            <a:lvl1pPr>
              <a:lnSpc>
                <a:spcPct val="95000"/>
              </a:lnSpc>
              <a:defRPr>
                <a:solidFill>
                  <a:schemeClr val="bg1">
                    <a:lumMod val="75000"/>
                  </a:schemeClr>
                </a:solidFill>
              </a:defRPr>
            </a:lvl1pPr>
          </a:lstStyle>
          <a:p>
            <a:pPr algn="ctr"/>
            <a:r>
              <a:rPr lang="en-US" sz="1600" dirty="0" smtClean="0">
                <a:solidFill>
                  <a:schemeClr val="tx1"/>
                </a:solidFill>
              </a:rPr>
              <a:t>Techwise TV</a:t>
            </a:r>
            <a:endParaRPr lang="en-US" sz="1600" dirty="0">
              <a:solidFill>
                <a:schemeClr val="tx1"/>
              </a:solidFill>
            </a:endParaRPr>
          </a:p>
        </p:txBody>
      </p:sp>
      <p:pic>
        <p:nvPicPr>
          <p:cNvPr id="4" name="Picture 3" descr="photo.JPG"/>
          <p:cNvPicPr>
            <a:picLocks noChangeAspect="1"/>
          </p:cNvPicPr>
          <p:nvPr/>
        </p:nvPicPr>
        <p:blipFill rotWithShape="1">
          <a:blip r:embed="rId3">
            <a:extLst>
              <a:ext uri="{28A0092B-C50C-407E-A947-70E740481C1C}">
                <a14:useLocalDpi xmlns:a14="http://schemas.microsoft.com/office/drawing/2010/main" val="0"/>
              </a:ext>
            </a:extLst>
          </a:blip>
          <a:srcRect l="8631" r="8075"/>
          <a:stretch/>
        </p:blipFill>
        <p:spPr>
          <a:xfrm>
            <a:off x="2190402" y="1776025"/>
            <a:ext cx="1801368" cy="2362200"/>
          </a:xfrm>
          <a:prstGeom prst="rect">
            <a:avLst/>
          </a:prstGeom>
        </p:spPr>
      </p:pic>
    </p:spTree>
    <p:extLst>
      <p:ext uri="{BB962C8B-B14F-4D97-AF65-F5344CB8AC3E}">
        <p14:creationId xmlns:p14="http://schemas.microsoft.com/office/powerpoint/2010/main" val="19891712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Zone-Based Firewall</a:t>
            </a:r>
            <a:endParaRPr lang="en-US" dirty="0"/>
          </a:p>
        </p:txBody>
      </p:sp>
      <p:sp>
        <p:nvSpPr>
          <p:cNvPr id="5" name="Content Placeholder 4"/>
          <p:cNvSpPr>
            <a:spLocks noGrp="1"/>
          </p:cNvSpPr>
          <p:nvPr>
            <p:ph sz="quarter" idx="11"/>
          </p:nvPr>
        </p:nvSpPr>
        <p:spPr>
          <a:xfrm>
            <a:off x="304800" y="1637592"/>
            <a:ext cx="4308258" cy="3330575"/>
          </a:xfrm>
        </p:spPr>
        <p:txBody>
          <a:bodyPr/>
          <a:lstStyle/>
          <a:p>
            <a:r>
              <a:rPr lang="en-US" sz="1600" dirty="0"/>
              <a:t>Interfaces assigned to one of the Zones</a:t>
            </a:r>
          </a:p>
          <a:p>
            <a:r>
              <a:rPr lang="en-US" sz="1600" dirty="0"/>
              <a:t>Traffic flows unrestricted between interfaces of same Zone</a:t>
            </a:r>
          </a:p>
          <a:p>
            <a:r>
              <a:rPr lang="en-US" sz="1600" dirty="0"/>
              <a:t>Traffic between two zones are blocked by default</a:t>
            </a:r>
          </a:p>
          <a:p>
            <a:r>
              <a:rPr lang="en-US" sz="1600" dirty="0"/>
              <a:t>Zone to Zone polices needs to be defined to allow traffic flow between zones</a:t>
            </a:r>
          </a:p>
          <a:p>
            <a:endParaRPr lang="en-US" dirty="0"/>
          </a:p>
        </p:txBody>
      </p:sp>
      <p:sp>
        <p:nvSpPr>
          <p:cNvPr id="6" name="Text Placeholder 5"/>
          <p:cNvSpPr>
            <a:spLocks noGrp="1"/>
          </p:cNvSpPr>
          <p:nvPr>
            <p:ph type="body" sz="quarter" idx="12"/>
          </p:nvPr>
        </p:nvSpPr>
        <p:spPr/>
        <p:txBody>
          <a:bodyPr/>
          <a:lstStyle/>
          <a:p>
            <a:r>
              <a:rPr lang="en-US" dirty="0" smtClean="0"/>
              <a:t>Firewall Zone Rules</a:t>
            </a:r>
            <a:endParaRPr lang="en-US" dirty="0"/>
          </a:p>
        </p:txBody>
      </p:sp>
      <p:sp>
        <p:nvSpPr>
          <p:cNvPr id="7" name="Cloud 6"/>
          <p:cNvSpPr/>
          <p:nvPr/>
        </p:nvSpPr>
        <p:spPr>
          <a:xfrm rot="11007442">
            <a:off x="4947186" y="1672589"/>
            <a:ext cx="1175691" cy="499110"/>
          </a:xfrm>
          <a:prstGeom prst="cloud">
            <a:avLst/>
          </a:prstGeom>
          <a:solidFill>
            <a:srgbClr val="CCFFCC"/>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defTabSz="457124"/>
            <a:endParaRPr lang="en-US">
              <a:solidFill>
                <a:srgbClr val="FFFFFF"/>
              </a:solidFill>
            </a:endParaRPr>
          </a:p>
        </p:txBody>
      </p:sp>
      <p:sp>
        <p:nvSpPr>
          <p:cNvPr id="8" name="TextBox 7"/>
          <p:cNvSpPr txBox="1"/>
          <p:nvPr/>
        </p:nvSpPr>
        <p:spPr>
          <a:xfrm>
            <a:off x="5170129" y="1800225"/>
            <a:ext cx="638930" cy="253926"/>
          </a:xfrm>
          <a:prstGeom prst="rect">
            <a:avLst/>
          </a:prstGeom>
          <a:noFill/>
        </p:spPr>
        <p:txBody>
          <a:bodyPr wrap="none" lIns="68589" tIns="34295" rIns="68589" bIns="34295" rtlCol="0">
            <a:spAutoFit/>
          </a:bodyPr>
          <a:lstStyle/>
          <a:p>
            <a:pPr defTabSz="457124"/>
            <a:r>
              <a:rPr lang="en-US" sz="1200" dirty="0">
                <a:solidFill>
                  <a:srgbClr val="000000"/>
                </a:solidFill>
              </a:rPr>
              <a:t>VLAN1</a:t>
            </a:r>
          </a:p>
        </p:txBody>
      </p:sp>
      <p:sp>
        <p:nvSpPr>
          <p:cNvPr id="9" name="Cloud 8"/>
          <p:cNvSpPr/>
          <p:nvPr/>
        </p:nvSpPr>
        <p:spPr>
          <a:xfrm rot="11007442">
            <a:off x="4975769" y="2653664"/>
            <a:ext cx="1175691" cy="499110"/>
          </a:xfrm>
          <a:prstGeom prst="cloud">
            <a:avLst/>
          </a:prstGeom>
          <a:solidFill>
            <a:srgbClr val="CCFFCC"/>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defTabSz="457124"/>
            <a:endParaRPr lang="en-US">
              <a:solidFill>
                <a:srgbClr val="FFFFFF"/>
              </a:solidFill>
            </a:endParaRPr>
          </a:p>
        </p:txBody>
      </p:sp>
      <p:sp>
        <p:nvSpPr>
          <p:cNvPr id="10" name="TextBox 9"/>
          <p:cNvSpPr txBox="1"/>
          <p:nvPr/>
        </p:nvSpPr>
        <p:spPr>
          <a:xfrm>
            <a:off x="5284459" y="2809875"/>
            <a:ext cx="638930" cy="253926"/>
          </a:xfrm>
          <a:prstGeom prst="rect">
            <a:avLst/>
          </a:prstGeom>
          <a:noFill/>
        </p:spPr>
        <p:txBody>
          <a:bodyPr wrap="none" lIns="68589" tIns="34295" rIns="68589" bIns="34295" rtlCol="0">
            <a:spAutoFit/>
          </a:bodyPr>
          <a:lstStyle/>
          <a:p>
            <a:pPr defTabSz="457124"/>
            <a:r>
              <a:rPr lang="en-US" sz="1200" dirty="0">
                <a:solidFill>
                  <a:srgbClr val="000000"/>
                </a:solidFill>
              </a:rPr>
              <a:t>VLAN1</a:t>
            </a:r>
          </a:p>
        </p:txBody>
      </p:sp>
      <p:cxnSp>
        <p:nvCxnSpPr>
          <p:cNvPr id="11" name="Straight Connector 10"/>
          <p:cNvCxnSpPr/>
          <p:nvPr/>
        </p:nvCxnSpPr>
        <p:spPr>
          <a:xfrm>
            <a:off x="6018075" y="2038350"/>
            <a:ext cx="524011" cy="371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094294" y="2590800"/>
            <a:ext cx="457319" cy="200025"/>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6332482" y="1971675"/>
            <a:ext cx="381099" cy="904875"/>
          </a:xfrm>
          <a:prstGeom prst="ellipse">
            <a:avLst/>
          </a:prstGeom>
          <a:solidFill>
            <a:srgbClr val="CCFFCC">
              <a:alpha val="41000"/>
            </a:srgbClr>
          </a:solidFill>
          <a:ln w="0">
            <a:solidFill>
              <a:schemeClr val="tx1"/>
            </a:solidFill>
          </a:ln>
          <a:effectLst>
            <a:outerShdw blurRad="76200" dist="50800" dir="5400000" algn="ctr" rotWithShape="0">
              <a:srgbClr val="000000">
                <a:alpha val="27000"/>
              </a:srgb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124"/>
            <a:endParaRPr lang="en-US" dirty="0">
              <a:solidFill>
                <a:srgbClr val="FFFFFF"/>
              </a:solidFill>
            </a:endParaRPr>
          </a:p>
        </p:txBody>
      </p:sp>
      <p:cxnSp>
        <p:nvCxnSpPr>
          <p:cNvPr id="14" name="Straight Arrow Connector 13"/>
          <p:cNvCxnSpPr/>
          <p:nvPr/>
        </p:nvCxnSpPr>
        <p:spPr>
          <a:xfrm flipV="1">
            <a:off x="5856107" y="1943100"/>
            <a:ext cx="0" cy="828675"/>
          </a:xfrm>
          <a:prstGeom prst="straightConnector1">
            <a:avLst/>
          </a:prstGeom>
          <a:ln w="38100" cmpd="sng">
            <a:solidFill>
              <a:schemeClr val="accent6">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Cloud 14"/>
          <p:cNvSpPr/>
          <p:nvPr/>
        </p:nvSpPr>
        <p:spPr>
          <a:xfrm rot="11007442">
            <a:off x="7405276" y="2186939"/>
            <a:ext cx="1175691" cy="499110"/>
          </a:xfrm>
          <a:prstGeom prst="cloud">
            <a:avLst/>
          </a:prstGeom>
          <a:solidFill>
            <a:srgbClr val="CCFFCC"/>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defTabSz="457124"/>
            <a:endParaRPr lang="en-US">
              <a:solidFill>
                <a:srgbClr val="FFFFFF"/>
              </a:solidFill>
            </a:endParaRPr>
          </a:p>
        </p:txBody>
      </p:sp>
      <p:sp>
        <p:nvSpPr>
          <p:cNvPr id="16" name="TextBox 15"/>
          <p:cNvSpPr txBox="1"/>
          <p:nvPr/>
        </p:nvSpPr>
        <p:spPr>
          <a:xfrm>
            <a:off x="7713966" y="2333625"/>
            <a:ext cx="677285" cy="253916"/>
          </a:xfrm>
          <a:prstGeom prst="rect">
            <a:avLst/>
          </a:prstGeom>
          <a:noFill/>
        </p:spPr>
        <p:txBody>
          <a:bodyPr wrap="none" lIns="68589" tIns="34295" rIns="68589" bIns="34295" rtlCol="0">
            <a:spAutoFit/>
          </a:bodyPr>
          <a:lstStyle/>
          <a:p>
            <a:pPr defTabSz="457124"/>
            <a:r>
              <a:rPr lang="en-US" sz="1200" dirty="0">
                <a:solidFill>
                  <a:srgbClr val="000000"/>
                </a:solidFill>
              </a:rPr>
              <a:t>Internet</a:t>
            </a:r>
          </a:p>
        </p:txBody>
      </p:sp>
      <p:sp>
        <p:nvSpPr>
          <p:cNvPr id="17" name="Oval 16"/>
          <p:cNvSpPr/>
          <p:nvPr/>
        </p:nvSpPr>
        <p:spPr>
          <a:xfrm>
            <a:off x="6989878" y="1971675"/>
            <a:ext cx="381099" cy="904875"/>
          </a:xfrm>
          <a:prstGeom prst="ellipse">
            <a:avLst/>
          </a:prstGeom>
          <a:solidFill>
            <a:schemeClr val="accent1">
              <a:lumMod val="60000"/>
              <a:lumOff val="40000"/>
              <a:alpha val="41000"/>
            </a:schemeClr>
          </a:solidFill>
          <a:ln w="0">
            <a:solidFill>
              <a:schemeClr val="tx1"/>
            </a:solidFill>
          </a:ln>
          <a:effectLst>
            <a:outerShdw blurRad="76200" dist="50800" dir="5400000" algn="ctr" rotWithShape="0">
              <a:srgbClr val="000000">
                <a:alpha val="27000"/>
              </a:srgbClr>
            </a:outerShdw>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124"/>
            <a:endParaRPr lang="en-US" dirty="0">
              <a:solidFill>
                <a:srgbClr val="FFFFFF"/>
              </a:solidFill>
            </a:endParaRPr>
          </a:p>
        </p:txBody>
      </p:sp>
      <p:cxnSp>
        <p:nvCxnSpPr>
          <p:cNvPr id="18" name="Straight Connector 17"/>
          <p:cNvCxnSpPr/>
          <p:nvPr/>
        </p:nvCxnSpPr>
        <p:spPr>
          <a:xfrm>
            <a:off x="7085152" y="2533650"/>
            <a:ext cx="37157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475395" y="2181225"/>
            <a:ext cx="800308" cy="0"/>
          </a:xfrm>
          <a:prstGeom prst="straightConnector1">
            <a:avLst/>
          </a:prstGeom>
          <a:ln w="38100" cmpd="sng">
            <a:solidFill>
              <a:srgbClr val="1E5D5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6725008" y="1989051"/>
            <a:ext cx="330878" cy="346259"/>
          </a:xfrm>
          <a:prstGeom prst="rect">
            <a:avLst/>
          </a:prstGeom>
        </p:spPr>
        <p:txBody>
          <a:bodyPr wrap="none" lIns="68589" tIns="34295" rIns="68589" bIns="34295">
            <a:spAutoFit/>
          </a:bodyPr>
          <a:lstStyle/>
          <a:p>
            <a:pPr defTabSz="457124"/>
            <a:r>
              <a:rPr lang="en-US" dirty="0">
                <a:solidFill>
                  <a:srgbClr val="FF0000"/>
                </a:solidFill>
                <a:latin typeface="Zapf Dingbats"/>
                <a:ea typeface="Zapf Dingbats"/>
                <a:cs typeface="Zapf Dingbats"/>
              </a:rPr>
              <a:t>✖</a:t>
            </a:r>
            <a:endParaRPr lang="en-US" dirty="0">
              <a:solidFill>
                <a:srgbClr val="FF0000"/>
              </a:solidFill>
            </a:endParaRPr>
          </a:p>
        </p:txBody>
      </p:sp>
      <p:sp>
        <p:nvSpPr>
          <p:cNvPr id="21" name="Rectangle 20"/>
          <p:cNvSpPr/>
          <p:nvPr/>
        </p:nvSpPr>
        <p:spPr>
          <a:xfrm>
            <a:off x="5537445" y="2236695"/>
            <a:ext cx="343702" cy="346259"/>
          </a:xfrm>
          <a:prstGeom prst="rect">
            <a:avLst/>
          </a:prstGeom>
          <a:ln>
            <a:noFill/>
          </a:ln>
        </p:spPr>
        <p:txBody>
          <a:bodyPr wrap="none" lIns="68589" tIns="34295" rIns="68589" bIns="34295">
            <a:spAutoFit/>
          </a:bodyPr>
          <a:lstStyle/>
          <a:p>
            <a:pPr defTabSz="457124"/>
            <a:r>
              <a:rPr lang="en-US" dirty="0">
                <a:solidFill>
                  <a:srgbClr val="1E5D5D"/>
                </a:solidFill>
                <a:latin typeface="Zapf Dingbats"/>
                <a:ea typeface="Zapf Dingbats"/>
                <a:cs typeface="Zapf Dingbats"/>
              </a:rPr>
              <a:t>✔</a:t>
            </a:r>
            <a:endParaRPr lang="en-US" dirty="0">
              <a:solidFill>
                <a:srgbClr val="1E5D5D"/>
              </a:solidFill>
            </a:endParaRPr>
          </a:p>
        </p:txBody>
      </p:sp>
      <p:sp>
        <p:nvSpPr>
          <p:cNvPr id="22" name="TextBox 21"/>
          <p:cNvSpPr txBox="1"/>
          <p:nvPr/>
        </p:nvSpPr>
        <p:spPr>
          <a:xfrm>
            <a:off x="5703668" y="3429000"/>
            <a:ext cx="1002833" cy="253916"/>
          </a:xfrm>
          <a:prstGeom prst="rect">
            <a:avLst/>
          </a:prstGeom>
          <a:noFill/>
        </p:spPr>
        <p:txBody>
          <a:bodyPr wrap="none" lIns="68589" tIns="34295" rIns="68589" bIns="34295" rtlCol="0">
            <a:spAutoFit/>
          </a:bodyPr>
          <a:lstStyle/>
          <a:p>
            <a:pPr defTabSz="457124"/>
            <a:r>
              <a:rPr lang="en-US" sz="1200" dirty="0">
                <a:solidFill>
                  <a:srgbClr val="000000"/>
                </a:solidFill>
              </a:rPr>
              <a:t>Zone: Inside</a:t>
            </a:r>
          </a:p>
        </p:txBody>
      </p:sp>
      <p:sp>
        <p:nvSpPr>
          <p:cNvPr id="23" name="TextBox 22"/>
          <p:cNvSpPr txBox="1"/>
          <p:nvPr/>
        </p:nvSpPr>
        <p:spPr>
          <a:xfrm>
            <a:off x="6999405" y="3419475"/>
            <a:ext cx="1131207" cy="253916"/>
          </a:xfrm>
          <a:prstGeom prst="rect">
            <a:avLst/>
          </a:prstGeom>
          <a:noFill/>
        </p:spPr>
        <p:txBody>
          <a:bodyPr wrap="none" lIns="68589" tIns="34295" rIns="68589" bIns="34295" rtlCol="0">
            <a:spAutoFit/>
          </a:bodyPr>
          <a:lstStyle/>
          <a:p>
            <a:pPr defTabSz="457124"/>
            <a:r>
              <a:rPr lang="en-US" sz="1200" dirty="0">
                <a:solidFill>
                  <a:srgbClr val="000000"/>
                </a:solidFill>
              </a:rPr>
              <a:t>Zone: Outside</a:t>
            </a:r>
          </a:p>
        </p:txBody>
      </p:sp>
      <p:cxnSp>
        <p:nvCxnSpPr>
          <p:cNvPr id="24" name="Straight Arrow Connector 23"/>
          <p:cNvCxnSpPr/>
          <p:nvPr/>
        </p:nvCxnSpPr>
        <p:spPr>
          <a:xfrm flipV="1">
            <a:off x="6475394" y="2876550"/>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7180427" y="2886075"/>
            <a:ext cx="0" cy="571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6" name="Picture 25" descr="C:\Documents and Settings\rteligic\Desktop\Desktop_26Apr\desktop271211\cisco-prime\icons\Picture2.png"/>
          <p:cNvPicPr>
            <a:picLocks noChangeAspect="1" noChangeArrowheads="1"/>
          </p:cNvPicPr>
          <p:nvPr/>
        </p:nvPicPr>
        <p:blipFill>
          <a:blip r:embed="rId2" cstate="screen"/>
          <a:srcRect/>
          <a:stretch>
            <a:fillRect/>
          </a:stretch>
        </p:blipFill>
        <p:spPr bwMode="auto">
          <a:xfrm flipH="1">
            <a:off x="6384795" y="2023754"/>
            <a:ext cx="905506" cy="905271"/>
          </a:xfrm>
          <a:prstGeom prst="rect">
            <a:avLst/>
          </a:prstGeom>
          <a:noFill/>
        </p:spPr>
      </p:pic>
    </p:spTree>
    <p:extLst>
      <p:ext uri="{BB962C8B-B14F-4D97-AF65-F5344CB8AC3E}">
        <p14:creationId xmlns:p14="http://schemas.microsoft.com/office/powerpoint/2010/main" val="17884478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Cloud Web Security (CWS)</a:t>
            </a:r>
            <a:endParaRPr lang="en-US" dirty="0"/>
          </a:p>
        </p:txBody>
      </p:sp>
      <p:sp>
        <p:nvSpPr>
          <p:cNvPr id="6" name="Content Placeholder 5"/>
          <p:cNvSpPr>
            <a:spLocks noGrp="1"/>
          </p:cNvSpPr>
          <p:nvPr>
            <p:ph sz="quarter" idx="11"/>
          </p:nvPr>
        </p:nvSpPr>
        <p:spPr>
          <a:xfrm>
            <a:off x="304802" y="1241426"/>
            <a:ext cx="4308256" cy="3330575"/>
          </a:xfrm>
        </p:spPr>
        <p:txBody>
          <a:bodyPr/>
          <a:lstStyle/>
          <a:p>
            <a:r>
              <a:rPr lang="en-US" dirty="0" smtClean="0"/>
              <a:t>Cloud </a:t>
            </a:r>
            <a:r>
              <a:rPr lang="en-US" dirty="0"/>
              <a:t>Based Premium Service</a:t>
            </a:r>
          </a:p>
          <a:p>
            <a:pPr lvl="1"/>
            <a:r>
              <a:rPr lang="en-US" dirty="0"/>
              <a:t>Real Time scanning of HTTP HTTPS web content</a:t>
            </a:r>
          </a:p>
          <a:p>
            <a:pPr lvl="1"/>
            <a:r>
              <a:rPr lang="en-US" dirty="0"/>
              <a:t>Robust, fast, scalable and reliable global datacenter infrastructure</a:t>
            </a:r>
          </a:p>
          <a:p>
            <a:pPr lvl="1"/>
            <a:r>
              <a:rPr lang="en-US" dirty="0"/>
              <a:t>Flexible deployment options via Cisco attach model and direct to cloud</a:t>
            </a:r>
          </a:p>
          <a:p>
            <a:pPr lvl="1"/>
            <a:r>
              <a:rPr lang="en-US" dirty="0"/>
              <a:t>Support for roaming users</a:t>
            </a:r>
          </a:p>
          <a:p>
            <a:pPr lvl="1"/>
            <a:r>
              <a:rPr lang="en-US" dirty="0"/>
              <a:t>Centrally managed granular web filtering policies, with web 2.0 visibility and control</a:t>
            </a:r>
          </a:p>
          <a:p>
            <a:pPr lvl="1"/>
            <a:r>
              <a:rPr lang="en-US" dirty="0"/>
              <a:t>Close to real-time reporting with cloud retention, as part of the standard offering</a:t>
            </a:r>
          </a:p>
          <a:p>
            <a:endParaRPr lang="en-US" dirty="0"/>
          </a:p>
        </p:txBody>
      </p:sp>
      <p:sp>
        <p:nvSpPr>
          <p:cNvPr id="7" name="Text Placeholder 6"/>
          <p:cNvSpPr>
            <a:spLocks noGrp="1"/>
          </p:cNvSpPr>
          <p:nvPr>
            <p:ph type="body" sz="quarter" idx="12"/>
          </p:nvPr>
        </p:nvSpPr>
        <p:spPr/>
        <p:txBody>
          <a:bodyPr/>
          <a:lstStyle/>
          <a:p>
            <a:r>
              <a:rPr lang="en-US" dirty="0" smtClean="0"/>
              <a:t>Formerly ScanSafe</a:t>
            </a:r>
            <a:endParaRPr lang="en-US" dirty="0"/>
          </a:p>
        </p:txBody>
      </p:sp>
      <p:sp>
        <p:nvSpPr>
          <p:cNvPr id="10" name="Rounded Rectangle 9"/>
          <p:cNvSpPr/>
          <p:nvPr/>
        </p:nvSpPr>
        <p:spPr>
          <a:xfrm>
            <a:off x="4747890" y="1241426"/>
            <a:ext cx="4073010" cy="1759609"/>
          </a:xfrm>
          <a:prstGeom prst="roundRect">
            <a:avLst>
              <a:gd name="adj" fmla="val 7575"/>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Content Placeholder 31"/>
          <p:cNvSpPr>
            <a:spLocks noGrp="1"/>
          </p:cNvSpPr>
          <p:nvPr>
            <p:ph sz="quarter" idx="13"/>
          </p:nvPr>
        </p:nvSpPr>
        <p:spPr>
          <a:xfrm>
            <a:off x="4999986" y="1250141"/>
            <a:ext cx="3802776" cy="1737006"/>
          </a:xfrm>
          <a:noFill/>
        </p:spPr>
        <p:txBody>
          <a:bodyPr/>
          <a:lstStyle/>
          <a:p>
            <a:pPr marL="0" indent="0" algn="ctr" defTabSz="610668" eaLnBrk="0" hangingPunct="0">
              <a:lnSpc>
                <a:spcPct val="90000"/>
              </a:lnSpc>
              <a:buNone/>
            </a:pPr>
            <a:r>
              <a:rPr lang="en-US" b="1" dirty="0" smtClean="0">
                <a:solidFill>
                  <a:srgbClr val="FFFFFF"/>
                </a:solidFill>
              </a:rPr>
              <a:t>Key Benefits</a:t>
            </a:r>
          </a:p>
          <a:p>
            <a:pPr defTabSz="610668" eaLnBrk="0" hangingPunct="0">
              <a:lnSpc>
                <a:spcPct val="90000"/>
              </a:lnSpc>
            </a:pPr>
            <a:r>
              <a:rPr lang="en-US" sz="1050" dirty="0">
                <a:solidFill>
                  <a:srgbClr val="FFFFFF"/>
                </a:solidFill>
              </a:rPr>
              <a:t>Strong protection</a:t>
            </a:r>
          </a:p>
          <a:p>
            <a:pPr defTabSz="610668" eaLnBrk="0" hangingPunct="0">
              <a:lnSpc>
                <a:spcPct val="90000"/>
              </a:lnSpc>
            </a:pPr>
            <a:r>
              <a:rPr lang="en-US" sz="1050" dirty="0">
                <a:solidFill>
                  <a:srgbClr val="FFFFFF"/>
                </a:solidFill>
              </a:rPr>
              <a:t>Separation of SecOps </a:t>
            </a:r>
            <a:r>
              <a:rPr lang="en-US" sz="1050" dirty="0" smtClean="0">
                <a:solidFill>
                  <a:srgbClr val="FFFFFF"/>
                </a:solidFill>
              </a:rPr>
              <a:t>vs. </a:t>
            </a:r>
            <a:r>
              <a:rPr lang="en-US" sz="1050" dirty="0">
                <a:solidFill>
                  <a:srgbClr val="FFFFFF"/>
                </a:solidFill>
              </a:rPr>
              <a:t>NetOps</a:t>
            </a:r>
          </a:p>
          <a:p>
            <a:pPr defTabSz="610668" eaLnBrk="0" hangingPunct="0">
              <a:lnSpc>
                <a:spcPct val="90000"/>
              </a:lnSpc>
            </a:pPr>
            <a:r>
              <a:rPr lang="en-US" sz="1050" dirty="0">
                <a:solidFill>
                  <a:srgbClr val="FFFFFF"/>
                </a:solidFill>
              </a:rPr>
              <a:t>Complete control</a:t>
            </a:r>
          </a:p>
          <a:p>
            <a:pPr defTabSz="610668" eaLnBrk="0" hangingPunct="0">
              <a:lnSpc>
                <a:spcPct val="90000"/>
              </a:lnSpc>
            </a:pPr>
            <a:r>
              <a:rPr lang="en-US" sz="1050" dirty="0">
                <a:solidFill>
                  <a:srgbClr val="FFFFFF"/>
                </a:solidFill>
              </a:rPr>
              <a:t>High ROI</a:t>
            </a:r>
          </a:p>
          <a:p>
            <a:pPr defTabSz="610668" eaLnBrk="0" hangingPunct="0">
              <a:lnSpc>
                <a:spcPct val="90000"/>
              </a:lnSpc>
            </a:pPr>
            <a:r>
              <a:rPr lang="en-US" sz="1050" dirty="0">
                <a:solidFill>
                  <a:srgbClr val="FFFFFF"/>
                </a:solidFill>
              </a:rPr>
              <a:t>Single management for thousands of endpoints/sites</a:t>
            </a:r>
          </a:p>
          <a:p>
            <a:pPr defTabSz="610668" eaLnBrk="0" hangingPunct="0">
              <a:lnSpc>
                <a:spcPct val="90000"/>
              </a:lnSpc>
            </a:pPr>
            <a:endParaRPr lang="en-US" sz="900" dirty="0"/>
          </a:p>
        </p:txBody>
      </p:sp>
      <p:pic>
        <p:nvPicPr>
          <p:cNvPr id="12" name="Picture 11"/>
          <p:cNvPicPr>
            <a:picLocks noChangeAspect="1"/>
          </p:cNvPicPr>
          <p:nvPr/>
        </p:nvPicPr>
        <p:blipFill>
          <a:blip r:embed="rId2"/>
          <a:stretch>
            <a:fillRect/>
          </a:stretch>
        </p:blipFill>
        <p:spPr>
          <a:xfrm>
            <a:off x="5755016" y="3196670"/>
            <a:ext cx="2053175" cy="1802688"/>
          </a:xfrm>
          <a:prstGeom prst="rect">
            <a:avLst/>
          </a:prstGeom>
        </p:spPr>
      </p:pic>
    </p:spTree>
    <p:extLst>
      <p:ext uri="{BB962C8B-B14F-4D97-AF65-F5344CB8AC3E}">
        <p14:creationId xmlns:p14="http://schemas.microsoft.com/office/powerpoint/2010/main" val="25656218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Web Security (CWS)</a:t>
            </a:r>
          </a:p>
        </p:txBody>
      </p:sp>
      <p:sp>
        <p:nvSpPr>
          <p:cNvPr id="4" name="Text Placeholder 3"/>
          <p:cNvSpPr>
            <a:spLocks noGrp="1"/>
          </p:cNvSpPr>
          <p:nvPr>
            <p:ph type="body" sz="quarter" idx="12"/>
          </p:nvPr>
        </p:nvSpPr>
        <p:spPr/>
        <p:txBody>
          <a:bodyPr/>
          <a:lstStyle/>
          <a:p>
            <a:r>
              <a:rPr lang="en-US" dirty="0" smtClean="0"/>
              <a:t>Secure Internet Access</a:t>
            </a:r>
            <a:endParaRPr lang="en-US" dirty="0"/>
          </a:p>
        </p:txBody>
      </p:sp>
      <p:cxnSp>
        <p:nvCxnSpPr>
          <p:cNvPr id="6" name="Straight Connector 5"/>
          <p:cNvCxnSpPr/>
          <p:nvPr/>
        </p:nvCxnSpPr>
        <p:spPr>
          <a:xfrm>
            <a:off x="4791552" y="3956351"/>
            <a:ext cx="400050" cy="483"/>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111401" y="1960457"/>
            <a:ext cx="4107335" cy="413271"/>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lIns="57110" tIns="28560" rIns="57110" bIns="28560" rtlCol="0" anchor="ctr"/>
          <a:lstStyle/>
          <a:p>
            <a:pPr algn="ctr"/>
            <a:endParaRPr lang="en-US"/>
          </a:p>
        </p:txBody>
      </p:sp>
      <p:cxnSp>
        <p:nvCxnSpPr>
          <p:cNvPr id="8" name="Straight Connector 7"/>
          <p:cNvCxnSpPr/>
          <p:nvPr/>
        </p:nvCxnSpPr>
        <p:spPr>
          <a:xfrm flipH="1" flipV="1">
            <a:off x="3722034" y="2545144"/>
            <a:ext cx="0" cy="14002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78486" y="2613684"/>
            <a:ext cx="1489418" cy="474648"/>
          </a:xfrm>
          <a:prstGeom prst="wedgeRoundRectCallout">
            <a:avLst>
              <a:gd name="adj1" fmla="val 15231"/>
              <a:gd name="adj2" fmla="val 108768"/>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579" tIns="40784" rIns="81579" bIns="40784" numCol="1" rtlCol="0" anchor="ctr" anchorCtr="0" compatLnSpc="1">
            <a:prstTxWarp prst="textNoShape">
              <a:avLst/>
            </a:prstTxWarp>
          </a:bodyPr>
          <a:lstStyle>
            <a:defPPr>
              <a:defRPr lang="en-US"/>
            </a:defPPr>
            <a:lvl1pPr algn="ctr">
              <a:defRPr sz="1200" b="1">
                <a:solidFill>
                  <a:schemeClr val="bg1"/>
                </a:solidFill>
              </a:defRPr>
            </a:lvl1pPr>
          </a:lstStyle>
          <a:p>
            <a:r>
              <a:rPr lang="en-US" sz="1100" b="0" dirty="0"/>
              <a:t>Secure Public Cloud and Internet Access</a:t>
            </a:r>
          </a:p>
        </p:txBody>
      </p:sp>
      <p:sp>
        <p:nvSpPr>
          <p:cNvPr id="10" name="TextBox 9"/>
          <p:cNvSpPr txBox="1"/>
          <p:nvPr/>
        </p:nvSpPr>
        <p:spPr>
          <a:xfrm>
            <a:off x="1034980" y="3450043"/>
            <a:ext cx="1718541" cy="371423"/>
          </a:xfrm>
          <a:prstGeom prst="wedgeRoundRectCallout">
            <a:avLst>
              <a:gd name="adj1" fmla="val 38656"/>
              <a:gd name="adj2" fmla="val -96496"/>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579" tIns="40784" rIns="81579" bIns="40784" numCol="1" rtlCol="0" anchor="ctr" anchorCtr="0" compatLnSpc="1">
            <a:prstTxWarp prst="textNoShape">
              <a:avLst/>
            </a:prstTxWarp>
          </a:bodyPr>
          <a:lstStyle>
            <a:defPPr>
              <a:defRPr lang="en-US"/>
            </a:defPPr>
            <a:lvl1pPr algn="ctr">
              <a:defRPr sz="1200" b="1">
                <a:solidFill>
                  <a:schemeClr val="bg1"/>
                </a:solidFill>
              </a:defRPr>
            </a:lvl1pPr>
          </a:lstStyle>
          <a:p>
            <a:r>
              <a:rPr lang="en-US" sz="1100" b="0" dirty="0"/>
              <a:t>ISR Connector to</a:t>
            </a:r>
            <a:br>
              <a:rPr lang="en-US" sz="1100" b="0" dirty="0"/>
            </a:br>
            <a:r>
              <a:rPr lang="en-US" sz="1100" b="0" dirty="0"/>
              <a:t>CWS Firewall towers</a:t>
            </a:r>
          </a:p>
        </p:txBody>
      </p:sp>
      <p:sp>
        <p:nvSpPr>
          <p:cNvPr id="11" name="TextBox 10"/>
          <p:cNvSpPr txBox="1"/>
          <p:nvPr/>
        </p:nvSpPr>
        <p:spPr>
          <a:xfrm>
            <a:off x="3068498" y="4442296"/>
            <a:ext cx="1655905" cy="478814"/>
          </a:xfrm>
          <a:prstGeom prst="wedgeRoundRectCallout">
            <a:avLst>
              <a:gd name="adj1" fmla="val 22615"/>
              <a:gd name="adj2" fmla="val -94163"/>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579" tIns="40784" rIns="81579" bIns="40784" numCol="1" rtlCol="0" anchor="ctr" anchorCtr="0" compatLnSpc="1">
            <a:prstTxWarp prst="textNoShape">
              <a:avLst/>
            </a:prstTxWarp>
          </a:bodyPr>
          <a:lstStyle>
            <a:defPPr>
              <a:defRPr lang="en-US"/>
            </a:defPPr>
            <a:lvl1pPr algn="ctr">
              <a:defRPr sz="1200" b="1">
                <a:solidFill>
                  <a:schemeClr val="bg1"/>
                </a:solidFill>
              </a:defRPr>
            </a:lvl1pPr>
          </a:lstStyle>
          <a:p>
            <a:r>
              <a:rPr lang="en-US" sz="1100" b="0" dirty="0"/>
              <a:t>Web Filtering, Access Policy, Malware Detect</a:t>
            </a:r>
          </a:p>
        </p:txBody>
      </p:sp>
      <p:cxnSp>
        <p:nvCxnSpPr>
          <p:cNvPr id="13" name="Elbow Connector 12"/>
          <p:cNvCxnSpPr/>
          <p:nvPr/>
        </p:nvCxnSpPr>
        <p:spPr>
          <a:xfrm flipV="1">
            <a:off x="1588141" y="2141063"/>
            <a:ext cx="523248" cy="263745"/>
          </a:xfrm>
          <a:prstGeom prst="bentConnector3">
            <a:avLst>
              <a:gd name="adj1" fmla="val 67026"/>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H="1">
            <a:off x="7315201" y="3436307"/>
            <a:ext cx="140822" cy="1037283"/>
          </a:xfrm>
          <a:prstGeom prst="bentConnector3">
            <a:avLst>
              <a:gd name="adj1" fmla="val -1520474"/>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64960" y="1120956"/>
            <a:ext cx="1383215" cy="1330480"/>
            <a:chOff x="4114538" y="1126065"/>
            <a:chExt cx="2590799" cy="2590799"/>
          </a:xfrm>
        </p:grpSpPr>
        <p:pic>
          <p:nvPicPr>
            <p:cNvPr id="16" name="Picture 15"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4114538" y="1126065"/>
              <a:ext cx="2590799" cy="2590799"/>
            </a:xfrm>
            <a:prstGeom prst="rect">
              <a:avLst/>
            </a:prstGeom>
            <a:noFill/>
          </p:spPr>
        </p:pic>
        <p:sp>
          <p:nvSpPr>
            <p:cNvPr id="17" name="TextBox 16"/>
            <p:cNvSpPr txBox="1"/>
            <p:nvPr/>
          </p:nvSpPr>
          <p:spPr>
            <a:xfrm>
              <a:off x="4673440" y="2054469"/>
              <a:ext cx="1402753" cy="778620"/>
            </a:xfrm>
            <a:prstGeom prst="rect">
              <a:avLst/>
            </a:prstGeom>
            <a:noFill/>
          </p:spPr>
          <p:txBody>
            <a:bodyPr wrap="none"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100" dirty="0">
                  <a:solidFill>
                    <a:srgbClr val="104657"/>
                  </a:solidFill>
                </a:rPr>
                <a:t>WAN1</a:t>
              </a:r>
            </a:p>
            <a:p>
              <a:pPr algn="ctr" defTabSz="610310" eaLnBrk="0" hangingPunct="0">
                <a:lnSpc>
                  <a:spcPct val="90000"/>
                </a:lnSpc>
              </a:pPr>
              <a:r>
                <a:rPr lang="en-US" sz="1100" dirty="0">
                  <a:solidFill>
                    <a:srgbClr val="104657"/>
                  </a:solidFill>
                </a:rPr>
                <a:t>(IP-VPN)</a:t>
              </a:r>
            </a:p>
          </p:txBody>
        </p:sp>
      </p:grpSp>
      <p:grpSp>
        <p:nvGrpSpPr>
          <p:cNvPr id="18" name="Group 17"/>
          <p:cNvGrpSpPr/>
          <p:nvPr/>
        </p:nvGrpSpPr>
        <p:grpSpPr>
          <a:xfrm>
            <a:off x="3608368" y="3166011"/>
            <a:ext cx="1383215" cy="1330480"/>
            <a:chOff x="4114538" y="1534588"/>
            <a:chExt cx="2590799" cy="2590799"/>
          </a:xfrm>
        </p:grpSpPr>
        <p:pic>
          <p:nvPicPr>
            <p:cNvPr id="19" name="Picture 18"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4114538" y="1534588"/>
              <a:ext cx="2590799" cy="2590799"/>
            </a:xfrm>
            <a:prstGeom prst="rect">
              <a:avLst/>
            </a:prstGeom>
            <a:noFill/>
          </p:spPr>
        </p:pic>
        <p:sp>
          <p:nvSpPr>
            <p:cNvPr id="20" name="TextBox 19"/>
            <p:cNvSpPr txBox="1"/>
            <p:nvPr/>
          </p:nvSpPr>
          <p:spPr>
            <a:xfrm>
              <a:off x="4893665" y="2810916"/>
              <a:ext cx="962305" cy="481956"/>
            </a:xfrm>
            <a:prstGeom prst="rect">
              <a:avLst/>
            </a:prstGeom>
            <a:noFill/>
          </p:spPr>
          <p:txBody>
            <a:bodyPr wrap="none"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100" dirty="0">
                  <a:solidFill>
                    <a:srgbClr val="104657"/>
                  </a:solidFill>
                </a:rPr>
                <a:t>CWS</a:t>
              </a:r>
              <a:endParaRPr lang="en-US" sz="1100" dirty="0">
                <a:solidFill>
                  <a:srgbClr val="104657"/>
                </a:solidFill>
                <a:latin typeface="Arial"/>
              </a:endParaRPr>
            </a:p>
          </p:txBody>
        </p:sp>
      </p:grpSp>
      <p:sp>
        <p:nvSpPr>
          <p:cNvPr id="21" name="Rectangle 20"/>
          <p:cNvSpPr/>
          <p:nvPr/>
        </p:nvSpPr>
        <p:spPr>
          <a:xfrm rot="16200000">
            <a:off x="7921818" y="2424416"/>
            <a:ext cx="730250" cy="1714116"/>
          </a:xfrm>
          <a:prstGeom prst="rect">
            <a:avLst/>
          </a:prstGeom>
          <a:solidFill>
            <a:schemeClr val="tx2"/>
          </a:solidFill>
          <a:ln w="25400" cap="flat" cmpd="sng" algn="ctr">
            <a:noFill/>
            <a:prstDash val="solid"/>
          </a:ln>
          <a:effectLst>
            <a:outerShdw blurRad="76200" dist="50800" dir="5400000" algn="ctr" rotWithShape="0">
              <a:srgbClr val="000000">
                <a:alpha val="27000"/>
              </a:srgbClr>
            </a:outerShdw>
          </a:effectLst>
        </p:spPr>
        <p:txBody>
          <a:bodyPr lIns="57104" tIns="28557" rIns="57104" bIns="28557" rtlCol="0" anchor="ctr"/>
          <a:lstStyle/>
          <a:p>
            <a:pPr algn="ctr">
              <a:defRPr/>
            </a:pPr>
            <a:endParaRPr lang="en-US" sz="900" kern="0" dirty="0">
              <a:solidFill>
                <a:srgbClr val="8E909E"/>
              </a:solidFill>
              <a:latin typeface="Arial"/>
            </a:endParaRPr>
          </a:p>
        </p:txBody>
      </p:sp>
      <p:sp>
        <p:nvSpPr>
          <p:cNvPr id="22" name="Rectangle 21"/>
          <p:cNvSpPr/>
          <p:nvPr/>
        </p:nvSpPr>
        <p:spPr>
          <a:xfrm rot="16200000">
            <a:off x="7913103" y="705115"/>
            <a:ext cx="477456" cy="1984341"/>
          </a:xfrm>
          <a:prstGeom prst="rect">
            <a:avLst/>
          </a:prstGeom>
          <a:solidFill>
            <a:schemeClr val="tx2"/>
          </a:solidFill>
          <a:ln w="25400" cap="flat" cmpd="sng" algn="ctr">
            <a:noFill/>
            <a:prstDash val="solid"/>
          </a:ln>
          <a:effectLst>
            <a:outerShdw blurRad="76200" dist="50800" dir="5400000" algn="ctr" rotWithShape="0">
              <a:srgbClr val="000000">
                <a:alpha val="27000"/>
              </a:srgbClr>
            </a:outerShdw>
          </a:effectLst>
        </p:spPr>
        <p:txBody>
          <a:bodyPr lIns="57104" tIns="28557" rIns="57104" bIns="28557" rtlCol="0" anchor="ctr"/>
          <a:lstStyle/>
          <a:p>
            <a:pPr algn="ctr">
              <a:defRPr/>
            </a:pPr>
            <a:endParaRPr lang="en-US" sz="900" kern="0" dirty="0">
              <a:solidFill>
                <a:srgbClr val="8E909E"/>
              </a:solidFill>
              <a:latin typeface="Arial"/>
            </a:endParaRPr>
          </a:p>
        </p:txBody>
      </p:sp>
      <p:pic>
        <p:nvPicPr>
          <p:cNvPr id="23" name="Picture 22" descr="C:\Documents and Settings\rteligic\Desktop\Desktop_26Apr\desktop271211\cisco-prime\icons\Picture1.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9463" b="18638"/>
          <a:stretch/>
        </p:blipFill>
        <p:spPr bwMode="auto">
          <a:xfrm>
            <a:off x="5952126" y="1287678"/>
            <a:ext cx="1671247" cy="1034488"/>
          </a:xfrm>
          <a:prstGeom prst="rect">
            <a:avLst/>
          </a:prstGeom>
          <a:noFill/>
          <a:ln>
            <a:noFill/>
          </a:ln>
        </p:spPr>
      </p:pic>
      <p:sp>
        <p:nvSpPr>
          <p:cNvPr id="24" name="TextBox 23"/>
          <p:cNvSpPr txBox="1"/>
          <p:nvPr/>
        </p:nvSpPr>
        <p:spPr>
          <a:xfrm>
            <a:off x="6598532" y="1817387"/>
            <a:ext cx="514163" cy="334707"/>
          </a:xfrm>
          <a:prstGeom prst="rect">
            <a:avLst/>
          </a:prstGeom>
          <a:noFill/>
        </p:spPr>
        <p:txBody>
          <a:bodyPr wrap="none" lIns="57110" tIns="28560" rIns="57110" bIns="28560"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000" dirty="0">
                <a:solidFill>
                  <a:schemeClr val="accent3">
                    <a:lumMod val="10000"/>
                  </a:schemeClr>
                </a:solidFill>
                <a:latin typeface="Arial"/>
              </a:rPr>
              <a:t>Private</a:t>
            </a:r>
            <a:br>
              <a:rPr lang="en-US" sz="1000" dirty="0">
                <a:solidFill>
                  <a:schemeClr val="accent3">
                    <a:lumMod val="10000"/>
                  </a:schemeClr>
                </a:solidFill>
                <a:latin typeface="Arial"/>
              </a:rPr>
            </a:br>
            <a:r>
              <a:rPr lang="en-US" sz="1000" dirty="0">
                <a:solidFill>
                  <a:schemeClr val="accent3">
                    <a:lumMod val="10000"/>
                  </a:schemeClr>
                </a:solidFill>
                <a:latin typeface="Arial"/>
              </a:rPr>
              <a:t>Cloud</a:t>
            </a:r>
          </a:p>
        </p:txBody>
      </p:sp>
      <p:pic>
        <p:nvPicPr>
          <p:cNvPr id="25" name="Picture 2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3103" y="3273100"/>
            <a:ext cx="369738" cy="1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76394" y="1586653"/>
            <a:ext cx="462992" cy="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89057" y="2966199"/>
            <a:ext cx="590140" cy="137476"/>
          </a:xfrm>
          <a:prstGeom prst="rect">
            <a:avLst/>
          </a:prstGeom>
          <a:noFill/>
          <a:ln w="9525" algn="ctr">
            <a:noFill/>
            <a:miter lim="800000"/>
            <a:headEnd/>
            <a:tailEnd/>
          </a:ln>
        </p:spPr>
      </p:pic>
      <p:pic>
        <p:nvPicPr>
          <p:cNvPr id="28" name="Picture 5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91879" y="1540870"/>
            <a:ext cx="202249" cy="100188"/>
          </a:xfrm>
          <a:prstGeom prst="rect">
            <a:avLst/>
          </a:prstGeom>
          <a:noFill/>
          <a:ln w="9525" algn="ctr">
            <a:noFill/>
            <a:miter lim="800000"/>
            <a:headEnd/>
            <a:tailEnd/>
          </a:ln>
        </p:spPr>
      </p:pic>
      <p:pic>
        <p:nvPicPr>
          <p:cNvPr id="29" name="Picture 2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64735" y="1689138"/>
            <a:ext cx="276840" cy="108010"/>
          </a:xfrm>
          <a:prstGeom prst="rect">
            <a:avLst/>
          </a:prstGeom>
          <a:noFill/>
          <a:ln w="9525" algn="ctr">
            <a:noFill/>
            <a:miter lim="800000"/>
            <a:headEnd/>
            <a:tailEnd/>
          </a:ln>
        </p:spPr>
      </p:pic>
      <p:pic>
        <p:nvPicPr>
          <p:cNvPr id="30" name="Picture 5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34722" y="3460490"/>
            <a:ext cx="339725" cy="114685"/>
          </a:xfrm>
          <a:prstGeom prst="rect">
            <a:avLst/>
          </a:prstGeom>
          <a:noFill/>
          <a:ln w="9525" algn="ctr">
            <a:noFill/>
            <a:miter lim="800000"/>
            <a:headEnd/>
            <a:tailEnd/>
          </a:ln>
        </p:spPr>
      </p:pic>
      <p:pic>
        <p:nvPicPr>
          <p:cNvPr id="31" name="Picture 30"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6528603" y="2613684"/>
            <a:ext cx="1336816" cy="1331692"/>
          </a:xfrm>
          <a:prstGeom prst="rect">
            <a:avLst/>
          </a:prstGeom>
          <a:noFill/>
        </p:spPr>
      </p:pic>
      <p:sp>
        <p:nvSpPr>
          <p:cNvPr id="32" name="TextBox 31"/>
          <p:cNvSpPr txBox="1"/>
          <p:nvPr/>
        </p:nvSpPr>
        <p:spPr>
          <a:xfrm>
            <a:off x="6985515" y="3196587"/>
            <a:ext cx="463068" cy="334707"/>
          </a:xfrm>
          <a:prstGeom prst="rect">
            <a:avLst/>
          </a:prstGeom>
          <a:noFill/>
        </p:spPr>
        <p:txBody>
          <a:bodyPr wrap="none" lIns="57110" tIns="28560" rIns="57110" bIns="28560"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000" dirty="0">
                <a:solidFill>
                  <a:schemeClr val="accent3">
                    <a:lumMod val="10000"/>
                  </a:schemeClr>
                </a:solidFill>
                <a:latin typeface="Arial"/>
              </a:rPr>
              <a:t>Public</a:t>
            </a:r>
            <a:br>
              <a:rPr lang="en-US" sz="1000" dirty="0">
                <a:solidFill>
                  <a:schemeClr val="accent3">
                    <a:lumMod val="10000"/>
                  </a:schemeClr>
                </a:solidFill>
                <a:latin typeface="Arial"/>
              </a:rPr>
            </a:br>
            <a:r>
              <a:rPr lang="en-US" sz="1000" dirty="0">
                <a:solidFill>
                  <a:schemeClr val="accent3">
                    <a:lumMod val="10000"/>
                  </a:schemeClr>
                </a:solidFill>
                <a:latin typeface="Arial"/>
              </a:rPr>
              <a:t>Cloud</a:t>
            </a:r>
          </a:p>
        </p:txBody>
      </p:sp>
      <p:grpSp>
        <p:nvGrpSpPr>
          <p:cNvPr id="33" name="Group 5"/>
          <p:cNvGrpSpPr>
            <a:grpSpLocks noChangeAspect="1"/>
          </p:cNvGrpSpPr>
          <p:nvPr/>
        </p:nvGrpSpPr>
        <p:grpSpPr bwMode="auto">
          <a:xfrm>
            <a:off x="7766595" y="3154957"/>
            <a:ext cx="448991" cy="75995"/>
            <a:chOff x="1401" y="1697"/>
            <a:chExt cx="4894" cy="947"/>
          </a:xfrm>
          <a:solidFill>
            <a:schemeClr val="bg1"/>
          </a:solidFill>
        </p:grpSpPr>
        <p:sp>
          <p:nvSpPr>
            <p:cNvPr id="34"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5"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6"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7"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8"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39"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0"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1"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2"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3"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4"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5"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6"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7"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8"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49"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sp>
        <p:nvSpPr>
          <p:cNvPr id="50" name="Oval 49"/>
          <p:cNvSpPr/>
          <p:nvPr/>
        </p:nvSpPr>
        <p:spPr>
          <a:xfrm rot="10800000">
            <a:off x="6125410" y="1374490"/>
            <a:ext cx="1538759" cy="658310"/>
          </a:xfrm>
          <a:prstGeom prst="ellipse">
            <a:avLst/>
          </a:prstGeom>
          <a:gradFill flip="none" rotWithShape="1">
            <a:gsLst>
              <a:gs pos="100000">
                <a:srgbClr val="00FFFF">
                  <a:alpha val="0"/>
                </a:srgbClr>
              </a:gs>
              <a:gs pos="0">
                <a:srgbClr val="00FFFF">
                  <a:alpha val="23000"/>
                </a:srgbClr>
              </a:gs>
            </a:gsLst>
            <a:path path="shape">
              <a:fillToRect l="50000" t="50000" r="50000" b="50000"/>
            </a:path>
            <a:tileRect/>
          </a:gradFill>
          <a:ln w="25400" cap="flat" cmpd="sng" algn="ctr">
            <a:noFill/>
            <a:prstDash val="solid"/>
          </a:ln>
          <a:effectLst>
            <a:outerShdw blurRad="76200" dist="50800" dir="5400000" algn="ctr" rotWithShape="0">
              <a:srgbClr val="000000">
                <a:alpha val="27000"/>
              </a:srgbClr>
            </a:outerShdw>
          </a:effectLst>
        </p:spPr>
        <p:txBody>
          <a:bodyPr lIns="57104" tIns="28557" rIns="57104" bIns="28557" rtlCol="0" anchor="ctr"/>
          <a:lstStyle/>
          <a:p>
            <a:pPr algn="ctr">
              <a:defRPr/>
            </a:pPr>
            <a:endParaRPr lang="en-US" sz="900" kern="0" dirty="0">
              <a:solidFill>
                <a:srgbClr val="8E909E"/>
              </a:solidFill>
              <a:latin typeface="Arial"/>
            </a:endParaRPr>
          </a:p>
        </p:txBody>
      </p:sp>
      <p:pic>
        <p:nvPicPr>
          <p:cNvPr id="51" name="Picture 5" descr="C:\Users\andrewg\Desktop\branch.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577287" y="1122328"/>
            <a:ext cx="395963" cy="5997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52" name="Picture 51" descr="tandberg_6000_cisco_small"/>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778225" y="1506097"/>
            <a:ext cx="520173" cy="32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5"/>
          <p:cNvGrpSpPr>
            <a:grpSpLocks noChangeAspect="1"/>
          </p:cNvGrpSpPr>
          <p:nvPr/>
        </p:nvGrpSpPr>
        <p:grpSpPr bwMode="auto">
          <a:xfrm>
            <a:off x="7934187" y="1694859"/>
            <a:ext cx="448991" cy="75995"/>
            <a:chOff x="1401" y="1697"/>
            <a:chExt cx="4894" cy="947"/>
          </a:xfrm>
          <a:solidFill>
            <a:schemeClr val="bg1"/>
          </a:solidFill>
        </p:grpSpPr>
        <p:sp>
          <p:nvSpPr>
            <p:cNvPr id="54"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55"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56"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57"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58"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59"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0"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1"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2"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3"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4"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5"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6"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7"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8"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69"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sp>
        <p:nvSpPr>
          <p:cNvPr id="70" name="Rectangle 69"/>
          <p:cNvSpPr/>
          <p:nvPr/>
        </p:nvSpPr>
        <p:spPr>
          <a:xfrm>
            <a:off x="746461" y="2683026"/>
            <a:ext cx="841680" cy="275680"/>
          </a:xfrm>
          <a:prstGeom prst="rect">
            <a:avLst/>
          </a:prstGeom>
        </p:spPr>
        <p:txBody>
          <a:bodyPr wrap="square" lIns="57104" tIns="28557" rIns="57104" bIns="28557" anchor="ctr">
            <a:spAutoFit/>
          </a:bodyPr>
          <a:lstStyle/>
          <a:p>
            <a:pPr algn="ctr">
              <a:lnSpc>
                <a:spcPct val="150000"/>
              </a:lnSpc>
              <a:defRPr/>
            </a:pPr>
            <a:r>
              <a:rPr lang="en-US" sz="1000" dirty="0">
                <a:solidFill>
                  <a:schemeClr val="tx1">
                    <a:lumMod val="50000"/>
                  </a:schemeClr>
                </a:solidFill>
                <a:latin typeface="+mj-lt"/>
              </a:rPr>
              <a:t>Branch</a:t>
            </a:r>
          </a:p>
        </p:txBody>
      </p:sp>
      <p:pic>
        <p:nvPicPr>
          <p:cNvPr id="71" name="Picture 5" descr="C:\Users\andrewg\Desktop\branch.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5021"/>
          <a:stretch/>
        </p:blipFill>
        <p:spPr bwMode="auto">
          <a:xfrm>
            <a:off x="837226" y="1693409"/>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72" name="Picture 3" descr="C:\Documents and Settings\rteligic\Desktop\Desktop_26Apr\polygon-icon01.png"/>
          <p:cNvPicPr>
            <a:picLocks noChangeAspect="1" noChangeArrowheads="1"/>
          </p:cNvPicPr>
          <p:nvPr/>
        </p:nvPicPr>
        <p:blipFill>
          <a:blip r:embed="rId12" cstate="screen"/>
          <a:stretch>
            <a:fillRect/>
          </a:stretch>
        </p:blipFill>
        <p:spPr bwMode="auto">
          <a:xfrm>
            <a:off x="6081204" y="2171677"/>
            <a:ext cx="373413" cy="400085"/>
          </a:xfrm>
          <a:prstGeom prst="rect">
            <a:avLst/>
          </a:prstGeom>
          <a:noFill/>
          <a:ln>
            <a:noFill/>
          </a:ln>
        </p:spPr>
      </p:pic>
      <p:grpSp>
        <p:nvGrpSpPr>
          <p:cNvPr id="73" name="Group 72"/>
          <p:cNvGrpSpPr/>
          <p:nvPr/>
        </p:nvGrpSpPr>
        <p:grpSpPr>
          <a:xfrm>
            <a:off x="3030434" y="1708491"/>
            <a:ext cx="1383215" cy="1330480"/>
            <a:chOff x="4114538" y="1126065"/>
            <a:chExt cx="2590799" cy="2590799"/>
          </a:xfrm>
        </p:grpSpPr>
        <p:pic>
          <p:nvPicPr>
            <p:cNvPr id="74" name="Picture 73"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4114538" y="1126065"/>
              <a:ext cx="2590799" cy="2590799"/>
            </a:xfrm>
            <a:prstGeom prst="rect">
              <a:avLst/>
            </a:prstGeom>
            <a:noFill/>
          </p:spPr>
        </p:pic>
        <p:sp>
          <p:nvSpPr>
            <p:cNvPr id="75" name="TextBox 74"/>
            <p:cNvSpPr txBox="1"/>
            <p:nvPr/>
          </p:nvSpPr>
          <p:spPr>
            <a:xfrm>
              <a:off x="4665892" y="2265007"/>
              <a:ext cx="1417848" cy="778620"/>
            </a:xfrm>
            <a:prstGeom prst="rect">
              <a:avLst/>
            </a:prstGeom>
            <a:noFill/>
          </p:spPr>
          <p:txBody>
            <a:bodyPr wrap="none"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100" dirty="0">
                  <a:solidFill>
                    <a:srgbClr val="104657"/>
                  </a:solidFill>
                </a:rPr>
                <a:t>WAN2</a:t>
              </a:r>
            </a:p>
            <a:p>
              <a:pPr algn="ctr" defTabSz="610310" eaLnBrk="0" hangingPunct="0">
                <a:lnSpc>
                  <a:spcPct val="90000"/>
                </a:lnSpc>
              </a:pPr>
              <a:r>
                <a:rPr lang="en-US" sz="1100" dirty="0">
                  <a:solidFill>
                    <a:srgbClr val="104657"/>
                  </a:solidFill>
                </a:rPr>
                <a:t>(Internet)</a:t>
              </a:r>
            </a:p>
          </p:txBody>
        </p:sp>
      </p:grpSp>
      <p:sp>
        <p:nvSpPr>
          <p:cNvPr id="76" name="TextBox 75"/>
          <p:cNvSpPr txBox="1"/>
          <p:nvPr/>
        </p:nvSpPr>
        <p:spPr>
          <a:xfrm>
            <a:off x="4763535" y="1032275"/>
            <a:ext cx="1572120" cy="508597"/>
          </a:xfrm>
          <a:prstGeom prst="wedgeRoundRectCallout">
            <a:avLst>
              <a:gd name="adj1" fmla="val -4112"/>
              <a:gd name="adj2" fmla="val 109921"/>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579" tIns="40784" rIns="81579" bIns="40784" numCol="1" rtlCol="0" anchor="ctr" anchorCtr="0" compatLnSpc="1">
            <a:prstTxWarp prst="textNoShape">
              <a:avLst/>
            </a:prstTxWarp>
          </a:bodyPr>
          <a:lstStyle>
            <a:defPPr>
              <a:defRPr lang="en-US"/>
            </a:defPPr>
            <a:lvl1pPr algn="ctr">
              <a:defRPr sz="1200" b="1">
                <a:solidFill>
                  <a:schemeClr val="bg1"/>
                </a:solidFill>
              </a:defRPr>
            </a:lvl1pPr>
          </a:lstStyle>
          <a:p>
            <a:r>
              <a:rPr lang="en-US" sz="1100" b="0" dirty="0"/>
              <a:t>IWAN IPsec VPN for Private Cloud Traffic</a:t>
            </a:r>
          </a:p>
        </p:txBody>
      </p:sp>
      <p:sp>
        <p:nvSpPr>
          <p:cNvPr id="77" name="TextBox 76"/>
          <p:cNvSpPr txBox="1"/>
          <p:nvPr/>
        </p:nvSpPr>
        <p:spPr>
          <a:xfrm>
            <a:off x="1994689" y="1183222"/>
            <a:ext cx="1570271" cy="533464"/>
          </a:xfrm>
          <a:prstGeom prst="wedgeRoundRectCallout">
            <a:avLst>
              <a:gd name="adj1" fmla="val -64094"/>
              <a:gd name="adj2" fmla="val 156881"/>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579" tIns="40784" rIns="81579" bIns="40784" numCol="1" rtlCol="0" anchor="ctr" anchorCtr="0" compatLnSpc="1">
            <a:prstTxWarp prst="textNoShape">
              <a:avLst/>
            </a:prstTxWarp>
          </a:bodyPr>
          <a:lstStyle>
            <a:defPPr>
              <a:defRPr lang="en-US"/>
            </a:defPPr>
            <a:lvl1pPr algn="ctr">
              <a:defRPr sz="1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100" b="0" dirty="0" smtClean="0"/>
              <a:t>Firewall &amp; IPS/IDS </a:t>
            </a:r>
            <a:r>
              <a:rPr lang="en-US" sz="1100" b="0" dirty="0"/>
              <a:t>to protect Internet Edge </a:t>
            </a:r>
          </a:p>
        </p:txBody>
      </p:sp>
      <p:pic>
        <p:nvPicPr>
          <p:cNvPr id="78" name="Picture 3" descr="C:\Documents and Settings\rteligic\Desktop\Desktop_26Apr\polygon-icon01.png"/>
          <p:cNvPicPr>
            <a:picLocks noChangeAspect="1" noChangeArrowheads="1"/>
          </p:cNvPicPr>
          <p:nvPr/>
        </p:nvPicPr>
        <p:blipFill>
          <a:blip r:embed="rId12" cstate="screen"/>
          <a:stretch>
            <a:fillRect/>
          </a:stretch>
        </p:blipFill>
        <p:spPr bwMode="auto">
          <a:xfrm>
            <a:off x="5845317" y="1688941"/>
            <a:ext cx="373413" cy="400085"/>
          </a:xfrm>
          <a:prstGeom prst="rect">
            <a:avLst/>
          </a:prstGeom>
          <a:noFill/>
          <a:ln>
            <a:noFill/>
          </a:ln>
        </p:spPr>
      </p:pic>
      <p:sp>
        <p:nvSpPr>
          <p:cNvPr id="79" name="Can 78"/>
          <p:cNvSpPr/>
          <p:nvPr/>
        </p:nvSpPr>
        <p:spPr>
          <a:xfrm rot="7030899" flipH="1">
            <a:off x="2522754" y="1698545"/>
            <a:ext cx="237515" cy="2793502"/>
          </a:xfrm>
          <a:prstGeom prst="can">
            <a:avLst/>
          </a:prstGeom>
          <a:gradFill>
            <a:gsLst>
              <a:gs pos="0">
                <a:srgbClr val="00B050"/>
              </a:gs>
              <a:gs pos="98333">
                <a:srgbClr val="00B050"/>
              </a:gs>
              <a:gs pos="50000">
                <a:schemeClr val="tx1">
                  <a:lumMod val="14000"/>
                  <a:lumOff val="86000"/>
                </a:schemeClr>
              </a:gs>
            </a:gsLst>
            <a:lin ang="21594000" scaled="0"/>
          </a:gradFill>
          <a:ln w="12700" cmpd="sng">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47" tIns="34276" rIns="68547" bIns="34276" rtlCol="0" anchor="ctr"/>
          <a:lstStyle/>
          <a:p>
            <a:pPr algn="ctr"/>
            <a:endParaRPr lang="en-US" dirty="0"/>
          </a:p>
        </p:txBody>
      </p:sp>
      <p:sp>
        <p:nvSpPr>
          <p:cNvPr id="80" name="Can 79"/>
          <p:cNvSpPr/>
          <p:nvPr/>
        </p:nvSpPr>
        <p:spPr>
          <a:xfrm rot="4939789">
            <a:off x="3688561" y="-35162"/>
            <a:ext cx="237074" cy="4306575"/>
          </a:xfrm>
          <a:prstGeom prst="can">
            <a:avLst/>
          </a:prstGeom>
          <a:gradFill>
            <a:gsLst>
              <a:gs pos="0">
                <a:schemeClr val="accent3">
                  <a:lumMod val="75000"/>
                </a:schemeClr>
              </a:gs>
              <a:gs pos="98333">
                <a:schemeClr val="accent3">
                  <a:lumMod val="75000"/>
                </a:schemeClr>
              </a:gs>
              <a:gs pos="50000">
                <a:schemeClr val="tx1">
                  <a:lumMod val="14000"/>
                  <a:lumOff val="86000"/>
                </a:schemeClr>
              </a:gs>
            </a:gsLst>
            <a:lin ang="21594000" scaled="0"/>
          </a:gradFill>
          <a:ln w="12700" cmpd="sng">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47" tIns="34276" rIns="68547" bIns="34276" rtlCol="0" anchor="ctr"/>
          <a:lstStyle/>
          <a:p>
            <a:pPr algn="ctr"/>
            <a:endParaRPr lang="en-US" dirty="0"/>
          </a:p>
        </p:txBody>
      </p:sp>
      <p:pic>
        <p:nvPicPr>
          <p:cNvPr id="81" name="Picture 80" descr="C:\Documents and Settings\rteligic\Desktop\Desktop_26Apr\desktop271211\cisco-prime\icons\Picture2.png"/>
          <p:cNvPicPr>
            <a:picLocks noChangeAspect="1" noChangeArrowheads="1"/>
          </p:cNvPicPr>
          <p:nvPr/>
        </p:nvPicPr>
        <p:blipFill>
          <a:blip r:embed="rId13" cstate="screen"/>
          <a:srcRect/>
          <a:stretch>
            <a:fillRect/>
          </a:stretch>
        </p:blipFill>
        <p:spPr bwMode="auto">
          <a:xfrm flipH="1">
            <a:off x="1169607" y="2042586"/>
            <a:ext cx="724632" cy="724444"/>
          </a:xfrm>
          <a:prstGeom prst="rect">
            <a:avLst/>
          </a:prstGeom>
          <a:noFill/>
        </p:spPr>
      </p:pic>
      <p:grpSp>
        <p:nvGrpSpPr>
          <p:cNvPr id="82" name="Group 81"/>
          <p:cNvGrpSpPr/>
          <p:nvPr/>
        </p:nvGrpSpPr>
        <p:grpSpPr>
          <a:xfrm>
            <a:off x="6528603" y="3589419"/>
            <a:ext cx="1336816" cy="1331692"/>
            <a:chOff x="19881773" y="4785889"/>
            <a:chExt cx="1781957" cy="1775589"/>
          </a:xfrm>
        </p:grpSpPr>
        <p:pic>
          <p:nvPicPr>
            <p:cNvPr id="83" name="Picture 82" descr="C:\Documents and Settings\rteligic\Desktop\Desktop_26Apr\desktop271211\cisco-prime\icons\Picture1.png"/>
            <p:cNvPicPr>
              <a:picLocks noChangeAspect="1" noChangeArrowheads="1"/>
            </p:cNvPicPr>
            <p:nvPr/>
          </p:nvPicPr>
          <p:blipFill>
            <a:blip r:embed="rId2" cstate="screen"/>
            <a:srcRect/>
            <a:stretch>
              <a:fillRect/>
            </a:stretch>
          </p:blipFill>
          <p:spPr bwMode="auto">
            <a:xfrm>
              <a:off x="19881773" y="4785889"/>
              <a:ext cx="1781957" cy="1775589"/>
            </a:xfrm>
            <a:prstGeom prst="rect">
              <a:avLst/>
            </a:prstGeom>
            <a:noFill/>
          </p:spPr>
        </p:pic>
        <p:sp>
          <p:nvSpPr>
            <p:cNvPr id="84" name="TextBox 83"/>
            <p:cNvSpPr txBox="1"/>
            <p:nvPr/>
          </p:nvSpPr>
          <p:spPr>
            <a:xfrm>
              <a:off x="20338833" y="5705221"/>
              <a:ext cx="786279" cy="290648"/>
            </a:xfrm>
            <a:prstGeom prst="rect">
              <a:avLst/>
            </a:prstGeom>
            <a:noFill/>
          </p:spPr>
          <p:txBody>
            <a:bodyPr wrap="none" lIns="76179" tIns="38089" rIns="76179" bIns="38089" rtlCol="0">
              <a:spAutoFit/>
            </a:bodyPr>
            <a:lstStyle>
              <a:defPPr>
                <a:defRPr lang="en-US"/>
              </a:defPPr>
              <a:lvl1pPr marL="0" algn="l" defTabSz="914285" rtl="0" eaLnBrk="1" latinLnBrk="0" hangingPunct="1">
                <a:defRPr sz="1900" kern="1200">
                  <a:solidFill>
                    <a:schemeClr val="tx1"/>
                  </a:solidFill>
                  <a:latin typeface="+mn-lt"/>
                  <a:ea typeface="+mn-ea"/>
                  <a:cs typeface="+mn-cs"/>
                </a:defRPr>
              </a:lvl1pPr>
              <a:lvl2pPr marL="457141" algn="l" defTabSz="914285" rtl="0" eaLnBrk="1" latinLnBrk="0" hangingPunct="1">
                <a:defRPr sz="1900" kern="1200">
                  <a:solidFill>
                    <a:schemeClr val="tx1"/>
                  </a:solidFill>
                  <a:latin typeface="+mn-lt"/>
                  <a:ea typeface="+mn-ea"/>
                  <a:cs typeface="+mn-cs"/>
                </a:defRPr>
              </a:lvl2pPr>
              <a:lvl3pPr marL="914285" algn="l" defTabSz="914285" rtl="0" eaLnBrk="1" latinLnBrk="0" hangingPunct="1">
                <a:defRPr sz="1900" kern="1200">
                  <a:solidFill>
                    <a:schemeClr val="tx1"/>
                  </a:solidFill>
                  <a:latin typeface="+mn-lt"/>
                  <a:ea typeface="+mn-ea"/>
                  <a:cs typeface="+mn-cs"/>
                </a:defRPr>
              </a:lvl3pPr>
              <a:lvl4pPr marL="1371428" algn="l" defTabSz="914285" rtl="0" eaLnBrk="1" latinLnBrk="0" hangingPunct="1">
                <a:defRPr sz="1900" kern="1200">
                  <a:solidFill>
                    <a:schemeClr val="tx1"/>
                  </a:solidFill>
                  <a:latin typeface="+mn-lt"/>
                  <a:ea typeface="+mn-ea"/>
                  <a:cs typeface="+mn-cs"/>
                </a:defRPr>
              </a:lvl4pPr>
              <a:lvl5pPr marL="1828572" algn="l" defTabSz="914285" rtl="0" eaLnBrk="1" latinLnBrk="0" hangingPunct="1">
                <a:defRPr sz="1900" kern="1200">
                  <a:solidFill>
                    <a:schemeClr val="tx1"/>
                  </a:solidFill>
                  <a:latin typeface="+mn-lt"/>
                  <a:ea typeface="+mn-ea"/>
                  <a:cs typeface="+mn-cs"/>
                </a:defRPr>
              </a:lvl5pPr>
              <a:lvl6pPr marL="2285713" algn="l" defTabSz="914285" rtl="0" eaLnBrk="1" latinLnBrk="0" hangingPunct="1">
                <a:defRPr sz="1900" kern="1200">
                  <a:solidFill>
                    <a:schemeClr val="tx1"/>
                  </a:solidFill>
                  <a:latin typeface="+mn-lt"/>
                  <a:ea typeface="+mn-ea"/>
                  <a:cs typeface="+mn-cs"/>
                </a:defRPr>
              </a:lvl6pPr>
              <a:lvl7pPr marL="2742857" algn="l" defTabSz="914285" rtl="0" eaLnBrk="1" latinLnBrk="0" hangingPunct="1">
                <a:defRPr sz="1900" kern="1200">
                  <a:solidFill>
                    <a:schemeClr val="tx1"/>
                  </a:solidFill>
                  <a:latin typeface="+mn-lt"/>
                  <a:ea typeface="+mn-ea"/>
                  <a:cs typeface="+mn-cs"/>
                </a:defRPr>
              </a:lvl7pPr>
              <a:lvl8pPr marL="3200000" algn="l" defTabSz="914285" rtl="0" eaLnBrk="1" latinLnBrk="0" hangingPunct="1">
                <a:defRPr sz="1900" kern="1200">
                  <a:solidFill>
                    <a:schemeClr val="tx1"/>
                  </a:solidFill>
                  <a:latin typeface="+mn-lt"/>
                  <a:ea typeface="+mn-ea"/>
                  <a:cs typeface="+mn-cs"/>
                </a:defRPr>
              </a:lvl8pPr>
              <a:lvl9pPr marL="3657144" algn="l" defTabSz="914285" rtl="0" eaLnBrk="1" latinLnBrk="0" hangingPunct="1">
                <a:defRPr sz="1900" kern="1200">
                  <a:solidFill>
                    <a:schemeClr val="tx1"/>
                  </a:solidFill>
                  <a:latin typeface="+mn-lt"/>
                  <a:ea typeface="+mn-ea"/>
                  <a:cs typeface="+mn-cs"/>
                </a:defRPr>
              </a:lvl9pPr>
            </a:lstStyle>
            <a:p>
              <a:pPr algn="ctr" defTabSz="610310" eaLnBrk="0" hangingPunct="0">
                <a:lnSpc>
                  <a:spcPct val="90000"/>
                </a:lnSpc>
              </a:pPr>
              <a:r>
                <a:rPr lang="en-US" sz="1000" dirty="0">
                  <a:solidFill>
                    <a:schemeClr val="accent3">
                      <a:lumMod val="10000"/>
                    </a:schemeClr>
                  </a:solidFill>
                  <a:latin typeface="Arial"/>
                </a:rPr>
                <a:t>Internet</a:t>
              </a:r>
            </a:p>
          </p:txBody>
        </p:sp>
      </p:grpSp>
      <p:grpSp>
        <p:nvGrpSpPr>
          <p:cNvPr id="100" name="Group 4"/>
          <p:cNvGrpSpPr>
            <a:grpSpLocks/>
          </p:cNvGrpSpPr>
          <p:nvPr/>
        </p:nvGrpSpPr>
        <p:grpSpPr bwMode="auto">
          <a:xfrm>
            <a:off x="1180102" y="1702313"/>
            <a:ext cx="710099" cy="607532"/>
            <a:chOff x="2868556" y="4568996"/>
            <a:chExt cx="2468880" cy="2478024"/>
          </a:xfrm>
        </p:grpSpPr>
        <p:grpSp>
          <p:nvGrpSpPr>
            <p:cNvPr id="101" name="Group 53"/>
            <p:cNvGrpSpPr>
              <a:grpSpLocks/>
            </p:cNvGrpSpPr>
            <p:nvPr/>
          </p:nvGrpSpPr>
          <p:grpSpPr bwMode="auto">
            <a:xfrm>
              <a:off x="2868556" y="4568996"/>
              <a:ext cx="2468880" cy="2478024"/>
              <a:chOff x="4143375" y="1722438"/>
              <a:chExt cx="2495550" cy="2495550"/>
            </a:xfrm>
          </p:grpSpPr>
          <p:grpSp>
            <p:nvGrpSpPr>
              <p:cNvPr id="106" name="Group 7"/>
              <p:cNvGrpSpPr>
                <a:grpSpLocks/>
              </p:cNvGrpSpPr>
              <p:nvPr/>
            </p:nvGrpSpPr>
            <p:grpSpPr bwMode="auto">
              <a:xfrm>
                <a:off x="4143375" y="1722438"/>
                <a:ext cx="2495550" cy="2495550"/>
                <a:chOff x="106361" y="3551237"/>
                <a:chExt cx="2495551" cy="2495551"/>
              </a:xfrm>
            </p:grpSpPr>
            <p:pic>
              <p:nvPicPr>
                <p:cNvPr id="10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3988" y="3584575"/>
                  <a:ext cx="2438400"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0"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361" y="3551237"/>
                  <a:ext cx="2495551" cy="2495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07" name="Picture 3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33997" y="3301767"/>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33997" y="3674793"/>
                <a:ext cx="1514306" cy="40984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2" name="Group 10"/>
            <p:cNvGrpSpPr>
              <a:grpSpLocks/>
            </p:cNvGrpSpPr>
            <p:nvPr/>
          </p:nvGrpSpPr>
          <p:grpSpPr bwMode="auto">
            <a:xfrm>
              <a:off x="3248127" y="4692358"/>
              <a:ext cx="1709738" cy="2219326"/>
              <a:chOff x="7326312" y="4257541"/>
              <a:chExt cx="1709928" cy="2217871"/>
            </a:xfrm>
          </p:grpSpPr>
          <p:pic>
            <p:nvPicPr>
              <p:cNvPr id="103" name="Picture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26312" y="4257541"/>
                <a:ext cx="1709928" cy="16060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3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24038" y="5693055"/>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24038" y="6065837"/>
                <a:ext cx="1514475" cy="4095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13" name="Picture 112"/>
          <p:cNvPicPr>
            <a:picLocks noChangeAspect="1"/>
          </p:cNvPicPr>
          <p:nvPr/>
        </p:nvPicPr>
        <p:blipFill>
          <a:blip r:embed="rId19"/>
          <a:stretch>
            <a:fillRect/>
          </a:stretch>
        </p:blipFill>
        <p:spPr>
          <a:xfrm>
            <a:off x="1351317" y="1764222"/>
            <a:ext cx="663671" cy="362349"/>
          </a:xfrm>
          <a:prstGeom prst="rect">
            <a:avLst/>
          </a:prstGeom>
        </p:spPr>
      </p:pic>
    </p:spTree>
    <p:extLst>
      <p:ext uri="{BB962C8B-B14F-4D97-AF65-F5344CB8AC3E}">
        <p14:creationId xmlns:p14="http://schemas.microsoft.com/office/powerpoint/2010/main" val="4096143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dissolve">
                                      <p:cBhvr>
                                        <p:cTn id="16" dur="500"/>
                                        <p:tgtEl>
                                          <p:spTgt spid="7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76"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Web Security (CWS)</a:t>
            </a:r>
            <a:endParaRPr lang="en-US" dirty="0"/>
          </a:p>
        </p:txBody>
      </p:sp>
      <p:sp>
        <p:nvSpPr>
          <p:cNvPr id="4" name="Text Placeholder 3"/>
          <p:cNvSpPr>
            <a:spLocks noGrp="1"/>
          </p:cNvSpPr>
          <p:nvPr>
            <p:ph type="body" sz="quarter" idx="12"/>
          </p:nvPr>
        </p:nvSpPr>
        <p:spPr/>
        <p:txBody>
          <a:bodyPr/>
          <a:lstStyle/>
          <a:p>
            <a:r>
              <a:rPr lang="en-US" dirty="0" smtClean="0"/>
              <a:t>Advanced Threat Protection</a:t>
            </a:r>
            <a:endParaRPr lang="en-US" dirty="0"/>
          </a:p>
        </p:txBody>
      </p:sp>
      <p:sp>
        <p:nvSpPr>
          <p:cNvPr id="41" name="Freeform 176"/>
          <p:cNvSpPr>
            <a:spLocks noChangeAspect="1"/>
          </p:cNvSpPr>
          <p:nvPr/>
        </p:nvSpPr>
        <p:spPr bwMode="auto">
          <a:xfrm>
            <a:off x="1890573" y="1078433"/>
            <a:ext cx="5327029" cy="2455143"/>
          </a:xfrm>
          <a:custGeom>
            <a:avLst/>
            <a:gdLst>
              <a:gd name="T0" fmla="*/ 38740 w 673"/>
              <a:gd name="T1" fmla="*/ 11757 h 382"/>
              <a:gd name="T2" fmla="*/ 30064 w 673"/>
              <a:gd name="T3" fmla="*/ 4076 h 382"/>
              <a:gd name="T4" fmla="*/ 27192 w 673"/>
              <a:gd name="T5" fmla="*/ 4587 h 382"/>
              <a:gd name="T6" fmla="*/ 18038 w 673"/>
              <a:gd name="T7" fmla="*/ 0 h 382"/>
              <a:gd name="T8" fmla="*/ 6665 w 673"/>
              <a:gd name="T9" fmla="*/ 10325 h 382"/>
              <a:gd name="T10" fmla="*/ 0 w 673"/>
              <a:gd name="T11" fmla="*/ 19370 h 382"/>
              <a:gd name="T12" fmla="*/ 1977 w 673"/>
              <a:gd name="T13" fmla="*/ 25054 h 382"/>
              <a:gd name="T14" fmla="*/ 20186 w 673"/>
              <a:gd name="T15" fmla="*/ 25054 h 382"/>
              <a:gd name="T16" fmla="*/ 34935 w 673"/>
              <a:gd name="T17" fmla="*/ 25054 h 382"/>
              <a:gd name="T18" fmla="*/ 40664 w 673"/>
              <a:gd name="T19" fmla="*/ 25054 h 382"/>
              <a:gd name="T20" fmla="*/ 44439 w 673"/>
              <a:gd name="T21" fmla="*/ 18733 h 382"/>
              <a:gd name="T22" fmla="*/ 38740 w 673"/>
              <a:gd name="T23" fmla="*/ 11757 h 3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382"/>
              <a:gd name="T38" fmla="*/ 673 w 673"/>
              <a:gd name="T39" fmla="*/ 382 h 3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382">
                <a:moveTo>
                  <a:pt x="587" y="179"/>
                </a:moveTo>
                <a:cubicBezTo>
                  <a:pt x="580" y="114"/>
                  <a:pt x="524" y="62"/>
                  <a:pt x="456" y="62"/>
                </a:cubicBezTo>
                <a:cubicBezTo>
                  <a:pt x="441" y="62"/>
                  <a:pt x="426" y="65"/>
                  <a:pt x="412" y="70"/>
                </a:cubicBezTo>
                <a:cubicBezTo>
                  <a:pt x="381" y="28"/>
                  <a:pt x="330" y="0"/>
                  <a:pt x="273" y="0"/>
                </a:cubicBezTo>
                <a:cubicBezTo>
                  <a:pt x="183" y="0"/>
                  <a:pt x="109" y="69"/>
                  <a:pt x="101" y="158"/>
                </a:cubicBezTo>
                <a:cubicBezTo>
                  <a:pt x="43" y="176"/>
                  <a:pt x="0" y="230"/>
                  <a:pt x="0" y="295"/>
                </a:cubicBezTo>
                <a:cubicBezTo>
                  <a:pt x="0" y="327"/>
                  <a:pt x="11" y="357"/>
                  <a:pt x="30" y="382"/>
                </a:cubicBezTo>
                <a:cubicBezTo>
                  <a:pt x="306" y="382"/>
                  <a:pt x="306" y="382"/>
                  <a:pt x="306" y="382"/>
                </a:cubicBezTo>
                <a:cubicBezTo>
                  <a:pt x="529" y="382"/>
                  <a:pt x="529" y="382"/>
                  <a:pt x="529" y="382"/>
                </a:cubicBezTo>
                <a:cubicBezTo>
                  <a:pt x="616" y="382"/>
                  <a:pt x="616" y="382"/>
                  <a:pt x="616" y="382"/>
                </a:cubicBezTo>
                <a:cubicBezTo>
                  <a:pt x="650" y="363"/>
                  <a:pt x="673" y="327"/>
                  <a:pt x="673" y="286"/>
                </a:cubicBezTo>
                <a:cubicBezTo>
                  <a:pt x="673" y="234"/>
                  <a:pt x="636" y="190"/>
                  <a:pt x="587" y="179"/>
                </a:cubicBezTo>
                <a:close/>
              </a:path>
            </a:pathLst>
          </a:custGeom>
          <a:solidFill>
            <a:schemeClr val="bg2">
              <a:lumMod val="75000"/>
            </a:schemeClr>
          </a:solidFill>
          <a:ln w="25400">
            <a:noFill/>
            <a:round/>
            <a:headEnd/>
            <a:tailEnd/>
          </a:ln>
          <a:effectLst/>
        </p:spPr>
        <p:txBody>
          <a:bodyPr lIns="97499" tIns="48750" rIns="97499" bIns="48750"/>
          <a:lstStyle/>
          <a:p>
            <a:pPr defTabSz="974865">
              <a:defRPr/>
            </a:pPr>
            <a:endParaRPr lang="en-US" sz="2400" kern="0" dirty="0">
              <a:solidFill>
                <a:srgbClr val="FFFFFF"/>
              </a:solidFill>
            </a:endParaRPr>
          </a:p>
        </p:txBody>
      </p:sp>
      <p:sp>
        <p:nvSpPr>
          <p:cNvPr id="42" name="Rectangle 41"/>
          <p:cNvSpPr/>
          <p:nvPr/>
        </p:nvSpPr>
        <p:spPr>
          <a:xfrm>
            <a:off x="2708238" y="1434538"/>
            <a:ext cx="3462439" cy="2113736"/>
          </a:xfrm>
          <a:prstGeom prst="rect">
            <a:avLst/>
          </a:prstGeom>
          <a:solidFill>
            <a:schemeClr val="bg1">
              <a:lumMod val="20000"/>
              <a:lumOff val="80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defTabSz="684618"/>
            <a:endParaRPr lang="en-US" dirty="0" smtClean="0">
              <a:solidFill>
                <a:srgbClr val="FFFFFF"/>
              </a:solidFill>
            </a:endParaRPr>
          </a:p>
        </p:txBody>
      </p:sp>
      <p:grpSp>
        <p:nvGrpSpPr>
          <p:cNvPr id="43" name="Group 42"/>
          <p:cNvGrpSpPr/>
          <p:nvPr/>
        </p:nvGrpSpPr>
        <p:grpSpPr>
          <a:xfrm>
            <a:off x="1151693" y="1972706"/>
            <a:ext cx="6311004" cy="594683"/>
            <a:chOff x="1076324" y="1824723"/>
            <a:chExt cx="6934200" cy="400052"/>
          </a:xfrm>
        </p:grpSpPr>
        <p:sp>
          <p:nvSpPr>
            <p:cNvPr id="44" name="Pentagon 13"/>
            <p:cNvSpPr/>
            <p:nvPr/>
          </p:nvSpPr>
          <p:spPr>
            <a:xfrm>
              <a:off x="1076324" y="1824724"/>
              <a:ext cx="6934200" cy="400050"/>
            </a:xfrm>
            <a:custGeom>
              <a:avLst/>
              <a:gdLst/>
              <a:ahLst/>
              <a:cxnLst/>
              <a:rect l="l" t="t" r="r" b="b"/>
              <a:pathLst>
                <a:path w="6934200" h="400050">
                  <a:moveTo>
                    <a:pt x="200025" y="0"/>
                  </a:moveTo>
                  <a:lnTo>
                    <a:pt x="3228975" y="0"/>
                  </a:lnTo>
                  <a:lnTo>
                    <a:pt x="3705225" y="0"/>
                  </a:lnTo>
                  <a:lnTo>
                    <a:pt x="6734175" y="0"/>
                  </a:lnTo>
                  <a:lnTo>
                    <a:pt x="6934200" y="200025"/>
                  </a:lnTo>
                  <a:lnTo>
                    <a:pt x="6734175" y="400050"/>
                  </a:lnTo>
                  <a:lnTo>
                    <a:pt x="3705225" y="400050"/>
                  </a:lnTo>
                  <a:lnTo>
                    <a:pt x="3228975" y="400050"/>
                  </a:lnTo>
                  <a:lnTo>
                    <a:pt x="200025" y="400050"/>
                  </a:lnTo>
                  <a:lnTo>
                    <a:pt x="0" y="200025"/>
                  </a:lnTo>
                  <a:close/>
                </a:path>
              </a:pathLst>
            </a:custGeom>
            <a:gradFill flip="none" rotWithShape="1">
              <a:gsLst>
                <a:gs pos="100000">
                  <a:schemeClr val="tx1">
                    <a:alpha val="20000"/>
                  </a:schemeClr>
                </a:gs>
                <a:gs pos="0">
                  <a:schemeClr val="tx1">
                    <a:alpha val="20000"/>
                  </a:schemeClr>
                </a:gs>
                <a:gs pos="50000">
                  <a:schemeClr val="tx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defTabSz="684618"/>
              <a:endParaRPr lang="en-US" dirty="0">
                <a:solidFill>
                  <a:srgbClr val="FFFFFF"/>
                </a:solidFill>
              </a:endParaRPr>
            </a:p>
          </p:txBody>
        </p:sp>
        <p:grpSp>
          <p:nvGrpSpPr>
            <p:cNvPr id="45" name="Group 44"/>
            <p:cNvGrpSpPr/>
            <p:nvPr/>
          </p:nvGrpSpPr>
          <p:grpSpPr>
            <a:xfrm>
              <a:off x="1639103" y="1824723"/>
              <a:ext cx="5808639" cy="400051"/>
              <a:chOff x="3114845" y="2040623"/>
              <a:chExt cx="5918453" cy="400051"/>
            </a:xfrm>
            <a:solidFill>
              <a:schemeClr val="tx2">
                <a:lumMod val="60000"/>
                <a:lumOff val="40000"/>
                <a:alpha val="41000"/>
              </a:schemeClr>
            </a:solidFill>
          </p:grpSpPr>
          <p:sp>
            <p:nvSpPr>
              <p:cNvPr id="49" name="Pentagon 48"/>
              <p:cNvSpPr/>
              <p:nvPr/>
            </p:nvSpPr>
            <p:spPr>
              <a:xfrm rot="10800000">
                <a:off x="3114845" y="2040623"/>
                <a:ext cx="2959227" cy="400050"/>
              </a:xfrm>
              <a:prstGeom prst="homePlate">
                <a:avLst/>
              </a:prstGeom>
              <a:gradFill flip="none" rotWithShape="1">
                <a:gsLst>
                  <a:gs pos="100000">
                    <a:schemeClr val="tx1">
                      <a:alpha val="20000"/>
                    </a:schemeClr>
                  </a:gs>
                  <a:gs pos="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endParaRPr lang="en-US" dirty="0">
                  <a:solidFill>
                    <a:srgbClr val="FFFFFF"/>
                  </a:solidFill>
                </a:endParaRPr>
              </a:p>
            </p:txBody>
          </p:sp>
          <p:sp>
            <p:nvSpPr>
              <p:cNvPr id="50" name="Pentagon 49"/>
              <p:cNvSpPr/>
              <p:nvPr/>
            </p:nvSpPr>
            <p:spPr>
              <a:xfrm>
                <a:off x="6064175" y="2040624"/>
                <a:ext cx="2969123" cy="400050"/>
              </a:xfrm>
              <a:prstGeom prst="homePlate">
                <a:avLst/>
              </a:prstGeom>
              <a:gradFill flip="none" rotWithShape="1">
                <a:gsLst>
                  <a:gs pos="100000">
                    <a:schemeClr val="tx1">
                      <a:alpha val="20000"/>
                    </a:schemeClr>
                  </a:gs>
                  <a:gs pos="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endParaRPr lang="en-US" dirty="0">
                  <a:solidFill>
                    <a:srgbClr val="FFFFFF"/>
                  </a:solidFill>
                </a:endParaRPr>
              </a:p>
            </p:txBody>
          </p:sp>
        </p:grpSp>
        <p:grpSp>
          <p:nvGrpSpPr>
            <p:cNvPr id="46" name="Group 45"/>
            <p:cNvGrpSpPr/>
            <p:nvPr/>
          </p:nvGrpSpPr>
          <p:grpSpPr>
            <a:xfrm>
              <a:off x="2340766" y="1824724"/>
              <a:ext cx="4405316" cy="400051"/>
              <a:chOff x="2933699" y="2040624"/>
              <a:chExt cx="4405316" cy="400051"/>
            </a:xfrm>
            <a:solidFill>
              <a:schemeClr val="tx2">
                <a:lumMod val="60000"/>
                <a:lumOff val="40000"/>
                <a:alpha val="41000"/>
              </a:schemeClr>
            </a:solidFill>
          </p:grpSpPr>
          <p:sp>
            <p:nvSpPr>
              <p:cNvPr id="47" name="Pentagon 46"/>
              <p:cNvSpPr/>
              <p:nvPr/>
            </p:nvSpPr>
            <p:spPr>
              <a:xfrm rot="10800000">
                <a:off x="2933699" y="2040624"/>
                <a:ext cx="1571623" cy="400050"/>
              </a:xfrm>
              <a:prstGeom prst="homePlate">
                <a:avLst/>
              </a:prstGeom>
              <a:gradFill flip="none" rotWithShape="1">
                <a:gsLst>
                  <a:gs pos="100000">
                    <a:schemeClr val="tx1">
                      <a:alpha val="20000"/>
                    </a:schemeClr>
                  </a:gs>
                  <a:gs pos="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endParaRPr lang="en-US" dirty="0">
                  <a:solidFill>
                    <a:srgbClr val="FFFFFF"/>
                  </a:solidFill>
                </a:endParaRPr>
              </a:p>
            </p:txBody>
          </p:sp>
          <p:sp>
            <p:nvSpPr>
              <p:cNvPr id="48" name="Pentagon 47"/>
              <p:cNvSpPr/>
              <p:nvPr/>
            </p:nvSpPr>
            <p:spPr>
              <a:xfrm>
                <a:off x="4505322" y="2040625"/>
                <a:ext cx="2833693" cy="400050"/>
              </a:xfrm>
              <a:prstGeom prst="homePlate">
                <a:avLst/>
              </a:prstGeom>
              <a:gradFill flip="none" rotWithShape="1">
                <a:gsLst>
                  <a:gs pos="100000">
                    <a:schemeClr val="tx1">
                      <a:alpha val="20000"/>
                    </a:schemeClr>
                  </a:gs>
                  <a:gs pos="0">
                    <a:schemeClr val="accent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endParaRPr lang="en-US" dirty="0">
                  <a:solidFill>
                    <a:srgbClr val="FFFFFF"/>
                  </a:solidFill>
                </a:endParaRPr>
              </a:p>
            </p:txBody>
          </p:sp>
        </p:grpSp>
      </p:grpSp>
      <p:pic>
        <p:nvPicPr>
          <p:cNvPr id="51" name="Picture 3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flipH="1">
            <a:off x="1929556" y="3871906"/>
            <a:ext cx="411587" cy="729230"/>
          </a:xfrm>
          <a:prstGeom prst="rect">
            <a:avLst/>
          </a:prstGeom>
          <a:noFill/>
          <a:ln w="9525">
            <a:noFill/>
            <a:miter lim="800000"/>
            <a:headEnd/>
            <a:tailEnd/>
          </a:ln>
          <a:effectLst/>
        </p:spPr>
      </p:pic>
      <p:pic>
        <p:nvPicPr>
          <p:cNvPr id="52" name="Picture 26" descr="\\MV-FS\Projects\Cisco\References\Brand Assets\Kubrick Icons\Device Icons\Device_generic_building_3154_default_25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6080" y="3617984"/>
            <a:ext cx="1237401" cy="1237079"/>
          </a:xfrm>
          <a:prstGeom prst="rect">
            <a:avLst/>
          </a:prstGeom>
          <a:noFill/>
        </p:spPr>
      </p:pic>
      <p:pic>
        <p:nvPicPr>
          <p:cNvPr id="5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2524" y="3881567"/>
            <a:ext cx="748938" cy="82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rot="16200000">
            <a:off x="3720071" y="687131"/>
            <a:ext cx="1440180" cy="3123186"/>
            <a:chOff x="4372316" y="2050410"/>
            <a:chExt cx="3566160" cy="4163162"/>
          </a:xfrm>
        </p:grpSpPr>
        <p:sp>
          <p:nvSpPr>
            <p:cNvPr id="55" name="Rectangle 54"/>
            <p:cNvSpPr/>
            <p:nvPr/>
          </p:nvSpPr>
          <p:spPr>
            <a:xfrm>
              <a:off x="4372316" y="2050410"/>
              <a:ext cx="3566160" cy="567559"/>
            </a:xfrm>
            <a:prstGeom prst="rect">
              <a:avLst/>
            </a:prstGeom>
            <a:pattFill prst="dkUpDiag">
              <a:fgClr>
                <a:schemeClr val="accent3">
                  <a:lumMod val="25000"/>
                </a:schemeClr>
              </a:fgClr>
              <a:bgClr>
                <a:schemeClr val="accent3">
                  <a:lumMod val="1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Web Reputation</a:t>
              </a:r>
            </a:p>
          </p:txBody>
        </p:sp>
        <p:sp>
          <p:nvSpPr>
            <p:cNvPr id="56" name="Rectangle 55"/>
            <p:cNvSpPr/>
            <p:nvPr/>
          </p:nvSpPr>
          <p:spPr>
            <a:xfrm>
              <a:off x="4372316" y="2769321"/>
              <a:ext cx="3566160" cy="567559"/>
            </a:xfrm>
            <a:prstGeom prst="rect">
              <a:avLst/>
            </a:prstGeom>
            <a:pattFill prst="dkUpDiag">
              <a:fgClr>
                <a:schemeClr val="accent3">
                  <a:lumMod val="25000"/>
                </a:schemeClr>
              </a:fgClr>
              <a:bgClr>
                <a:schemeClr val="accent3">
                  <a:lumMod val="1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Malware Signature</a:t>
              </a:r>
            </a:p>
          </p:txBody>
        </p:sp>
        <p:sp>
          <p:nvSpPr>
            <p:cNvPr id="57" name="Rectangle 56"/>
            <p:cNvSpPr/>
            <p:nvPr/>
          </p:nvSpPr>
          <p:spPr>
            <a:xfrm>
              <a:off x="4372316" y="3488232"/>
              <a:ext cx="3566160" cy="567559"/>
            </a:xfrm>
            <a:prstGeom prst="rect">
              <a:avLst/>
            </a:prstGeom>
            <a:pattFill prst="dkUpDiag">
              <a:fgClr>
                <a:schemeClr val="accent1">
                  <a:lumMod val="75000"/>
                </a:schemeClr>
              </a:fgClr>
              <a:bgClr>
                <a:schemeClr val="accent1">
                  <a:lumMod val="5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File Reputation</a:t>
              </a:r>
            </a:p>
          </p:txBody>
        </p:sp>
        <p:sp>
          <p:nvSpPr>
            <p:cNvPr id="58" name="Rectangle 57"/>
            <p:cNvSpPr/>
            <p:nvPr/>
          </p:nvSpPr>
          <p:spPr>
            <a:xfrm>
              <a:off x="4372316" y="4207143"/>
              <a:ext cx="3566160" cy="567559"/>
            </a:xfrm>
            <a:prstGeom prst="rect">
              <a:avLst/>
            </a:prstGeom>
            <a:pattFill prst="dkUpDiag">
              <a:fgClr>
                <a:schemeClr val="accent1">
                  <a:lumMod val="75000"/>
                </a:schemeClr>
              </a:fgClr>
              <a:bgClr>
                <a:schemeClr val="accent1">
                  <a:lumMod val="5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File Behavior</a:t>
              </a:r>
            </a:p>
          </p:txBody>
        </p:sp>
        <p:sp>
          <p:nvSpPr>
            <p:cNvPr id="59" name="Rectangle 58"/>
            <p:cNvSpPr/>
            <p:nvPr/>
          </p:nvSpPr>
          <p:spPr>
            <a:xfrm>
              <a:off x="4372316" y="4926054"/>
              <a:ext cx="3566160" cy="567559"/>
            </a:xfrm>
            <a:prstGeom prst="rect">
              <a:avLst/>
            </a:prstGeom>
            <a:pattFill prst="dkUpDiag">
              <a:fgClr>
                <a:schemeClr val="accent1">
                  <a:lumMod val="75000"/>
                </a:schemeClr>
              </a:fgClr>
              <a:bgClr>
                <a:schemeClr val="accent1">
                  <a:lumMod val="5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File Retrospection</a:t>
              </a:r>
            </a:p>
          </p:txBody>
        </p:sp>
        <p:sp>
          <p:nvSpPr>
            <p:cNvPr id="60" name="Rectangle 59"/>
            <p:cNvSpPr/>
            <p:nvPr/>
          </p:nvSpPr>
          <p:spPr>
            <a:xfrm>
              <a:off x="4372316" y="5646013"/>
              <a:ext cx="3566160" cy="567559"/>
            </a:xfrm>
            <a:prstGeom prst="rect">
              <a:avLst/>
            </a:prstGeom>
            <a:pattFill prst="dkUpDiag">
              <a:fgClr>
                <a:schemeClr val="accent1">
                  <a:lumMod val="75000"/>
                </a:schemeClr>
              </a:fgClr>
              <a:bgClr>
                <a:schemeClr val="accent1">
                  <a:lumMod val="5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618"/>
              <a:r>
                <a:rPr lang="en-US" sz="1200" dirty="0">
                  <a:solidFill>
                    <a:srgbClr val="FFFFFF"/>
                  </a:solidFill>
                </a:rPr>
                <a:t>Threat Analytics</a:t>
              </a:r>
            </a:p>
          </p:txBody>
        </p:sp>
      </p:grpSp>
      <p:cxnSp>
        <p:nvCxnSpPr>
          <p:cNvPr id="61" name="Straight Arrow Connector 60"/>
          <p:cNvCxnSpPr/>
          <p:nvPr/>
        </p:nvCxnSpPr>
        <p:spPr>
          <a:xfrm flipV="1">
            <a:off x="2495657" y="3252278"/>
            <a:ext cx="891773" cy="82296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305214" y="3303725"/>
            <a:ext cx="3963" cy="365704"/>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5218291" y="3275082"/>
            <a:ext cx="891773" cy="82296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517969" y="4648407"/>
            <a:ext cx="1234761" cy="242374"/>
          </a:xfrm>
          <a:prstGeom prst="rect">
            <a:avLst/>
          </a:prstGeom>
          <a:noFill/>
        </p:spPr>
        <p:txBody>
          <a:bodyPr wrap="square" lIns="68581" tIns="34291" rIns="68581" bIns="34291" rtlCol="0" anchor="ctr">
            <a:spAutoFit/>
          </a:bodyPr>
          <a:lstStyle/>
          <a:p>
            <a:pPr algn="ctr" defTabSz="684618"/>
            <a:r>
              <a:rPr lang="en-US" sz="1100" b="1" dirty="0">
                <a:solidFill>
                  <a:schemeClr val="tx2"/>
                </a:solidFill>
                <a:cs typeface="Arial"/>
              </a:rPr>
              <a:t>Roaming Users</a:t>
            </a:r>
          </a:p>
        </p:txBody>
      </p:sp>
      <p:sp>
        <p:nvSpPr>
          <p:cNvPr id="65" name="TextBox 64"/>
          <p:cNvSpPr txBox="1"/>
          <p:nvPr/>
        </p:nvSpPr>
        <p:spPr>
          <a:xfrm>
            <a:off x="3745342" y="4778592"/>
            <a:ext cx="1162353" cy="242374"/>
          </a:xfrm>
          <a:prstGeom prst="rect">
            <a:avLst/>
          </a:prstGeom>
          <a:noFill/>
        </p:spPr>
        <p:txBody>
          <a:bodyPr wrap="square" lIns="68581" tIns="34291" rIns="68581" bIns="34291" rtlCol="0">
            <a:spAutoFit/>
          </a:bodyPr>
          <a:lstStyle/>
          <a:p>
            <a:pPr algn="ctr" defTabSz="684618"/>
            <a:r>
              <a:rPr lang="en-US" sz="1100" b="1" dirty="0">
                <a:solidFill>
                  <a:schemeClr val="tx2"/>
                </a:solidFill>
                <a:cs typeface="Arial"/>
              </a:rPr>
              <a:t>Headquarters</a:t>
            </a:r>
          </a:p>
        </p:txBody>
      </p:sp>
      <p:sp>
        <p:nvSpPr>
          <p:cNvPr id="66" name="TextBox 65"/>
          <p:cNvSpPr txBox="1"/>
          <p:nvPr/>
        </p:nvSpPr>
        <p:spPr>
          <a:xfrm>
            <a:off x="6035817" y="4777148"/>
            <a:ext cx="1162353" cy="242374"/>
          </a:xfrm>
          <a:prstGeom prst="rect">
            <a:avLst/>
          </a:prstGeom>
          <a:noFill/>
        </p:spPr>
        <p:txBody>
          <a:bodyPr wrap="square" lIns="68581" tIns="34291" rIns="68581" bIns="34291" rtlCol="0">
            <a:spAutoFit/>
          </a:bodyPr>
          <a:lstStyle/>
          <a:p>
            <a:pPr algn="ctr" defTabSz="684618"/>
            <a:r>
              <a:rPr lang="en-US" sz="1100" b="1" dirty="0">
                <a:solidFill>
                  <a:schemeClr val="tx2"/>
                </a:solidFill>
                <a:cs typeface="Arial"/>
              </a:rPr>
              <a:t>Branch Office</a:t>
            </a:r>
          </a:p>
        </p:txBody>
      </p:sp>
      <p:sp>
        <p:nvSpPr>
          <p:cNvPr id="67" name="TextBox 66"/>
          <p:cNvSpPr txBox="1"/>
          <p:nvPr/>
        </p:nvSpPr>
        <p:spPr>
          <a:xfrm>
            <a:off x="1445737" y="2919144"/>
            <a:ext cx="1916247" cy="346251"/>
          </a:xfrm>
          <a:prstGeom prst="rect">
            <a:avLst/>
          </a:prstGeom>
          <a:noFill/>
        </p:spPr>
        <p:txBody>
          <a:bodyPr wrap="square" lIns="68581" tIns="34291" rIns="68581" bIns="34291" rtlCol="0">
            <a:spAutoFit/>
          </a:bodyPr>
          <a:lstStyle/>
          <a:p>
            <a:pPr algn="ctr" defTabSz="684618"/>
            <a:r>
              <a:rPr lang="en-US" b="1" dirty="0" smtClean="0">
                <a:solidFill>
                  <a:srgbClr val="FFFFFF">
                    <a:lumMod val="50000"/>
                  </a:srgbClr>
                </a:solidFill>
              </a:rPr>
              <a:t>Cloud </a:t>
            </a:r>
            <a:endParaRPr lang="en-US" b="1" dirty="0">
              <a:solidFill>
                <a:srgbClr val="FFFFFF">
                  <a:lumMod val="50000"/>
                </a:srgbClr>
              </a:solidFill>
            </a:endParaRPr>
          </a:p>
        </p:txBody>
      </p:sp>
      <p:sp>
        <p:nvSpPr>
          <p:cNvPr id="68" name="Rectangle 67"/>
          <p:cNvSpPr/>
          <p:nvPr/>
        </p:nvSpPr>
        <p:spPr>
          <a:xfrm>
            <a:off x="2878872" y="2997586"/>
            <a:ext cx="3128281" cy="220346"/>
          </a:xfrm>
          <a:prstGeom prst="rect">
            <a:avLst/>
          </a:prstGeom>
          <a:pattFill prst="dkUpDiag">
            <a:fgClr>
              <a:schemeClr val="accent3">
                <a:lumMod val="25000"/>
              </a:schemeClr>
            </a:fgClr>
            <a:bgClr>
              <a:schemeClr val="accent3">
                <a:lumMod val="1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7142" tIns="28570" rIns="57142" bIns="28570" rtlCol="0" anchor="ctr"/>
          <a:lstStyle/>
          <a:p>
            <a:pPr algn="ctr" defTabSz="684618"/>
            <a:r>
              <a:rPr lang="en-US" sz="1200" dirty="0">
                <a:solidFill>
                  <a:srgbClr val="FFFFFF"/>
                </a:solidFill>
              </a:rPr>
              <a:t>Application Visibility &amp; Control</a:t>
            </a:r>
          </a:p>
        </p:txBody>
      </p:sp>
      <p:sp>
        <p:nvSpPr>
          <p:cNvPr id="69" name="Rectangle 68"/>
          <p:cNvSpPr/>
          <p:nvPr/>
        </p:nvSpPr>
        <p:spPr>
          <a:xfrm>
            <a:off x="2878873" y="3260579"/>
            <a:ext cx="3121171" cy="236343"/>
          </a:xfrm>
          <a:prstGeom prst="rect">
            <a:avLst/>
          </a:prstGeom>
          <a:pattFill prst="dkUpDiag">
            <a:fgClr>
              <a:schemeClr val="accent3">
                <a:lumMod val="25000"/>
              </a:schemeClr>
            </a:fgClr>
            <a:bgClr>
              <a:schemeClr val="accent3">
                <a:lumMod val="10000"/>
              </a:schemeClr>
            </a:bgClr>
          </a:patt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7142" tIns="28570" rIns="57142" bIns="28570" rtlCol="0" anchor="ctr"/>
          <a:lstStyle/>
          <a:p>
            <a:pPr algn="ctr" defTabSz="684618"/>
            <a:r>
              <a:rPr lang="en-US" sz="1200" dirty="0">
                <a:solidFill>
                  <a:srgbClr val="FFFFFF"/>
                </a:solidFill>
              </a:rPr>
              <a:t>Web Filtering</a:t>
            </a:r>
          </a:p>
        </p:txBody>
      </p:sp>
      <p:sp>
        <p:nvSpPr>
          <p:cNvPr id="70" name="Right Brace 69"/>
          <p:cNvSpPr/>
          <p:nvPr/>
        </p:nvSpPr>
        <p:spPr>
          <a:xfrm rot="16200000" flipV="1">
            <a:off x="4588791" y="562927"/>
            <a:ext cx="241667" cy="1443279"/>
          </a:xfrm>
          <a:prstGeom prst="rightBrace">
            <a:avLst>
              <a:gd name="adj1" fmla="val 8333"/>
              <a:gd name="adj2" fmla="val 36207"/>
            </a:avLst>
          </a:prstGeom>
          <a:ln w="28575" cmpd="sng"/>
        </p:spPr>
        <p:style>
          <a:lnRef idx="2">
            <a:schemeClr val="accent1"/>
          </a:lnRef>
          <a:fillRef idx="0">
            <a:schemeClr val="accent1"/>
          </a:fillRef>
          <a:effectRef idx="1">
            <a:schemeClr val="accent1"/>
          </a:effectRef>
          <a:fontRef idx="minor">
            <a:schemeClr val="tx1"/>
          </a:fontRef>
        </p:style>
        <p:txBody>
          <a:bodyPr lIns="68589" tIns="34295" rIns="68589" bIns="34295" rtlCol="0" anchor="ctr"/>
          <a:lstStyle/>
          <a:p>
            <a:pPr algn="ctr" defTabSz="684618"/>
            <a:endParaRPr lang="en-US" dirty="0">
              <a:solidFill>
                <a:srgbClr val="0096D6"/>
              </a:solidFill>
            </a:endParaRPr>
          </a:p>
        </p:txBody>
      </p:sp>
      <p:sp>
        <p:nvSpPr>
          <p:cNvPr id="71" name="TextBox 70"/>
          <p:cNvSpPr txBox="1"/>
          <p:nvPr/>
        </p:nvSpPr>
        <p:spPr>
          <a:xfrm>
            <a:off x="4762950" y="993138"/>
            <a:ext cx="462132" cy="238537"/>
          </a:xfrm>
          <a:prstGeom prst="rect">
            <a:avLst/>
          </a:prstGeom>
          <a:solidFill>
            <a:schemeClr val="bg1">
              <a:lumMod val="85000"/>
            </a:schemeClr>
          </a:solidFill>
        </p:spPr>
        <p:txBody>
          <a:bodyPr wrap="square" lIns="68589" tIns="34295" rIns="68589" bIns="34295" rtlCol="0">
            <a:spAutoFit/>
          </a:bodyPr>
          <a:lstStyle/>
          <a:p>
            <a:pPr algn="ctr" defTabSz="684618"/>
            <a:r>
              <a:rPr lang="en-US" sz="1100" b="1" dirty="0">
                <a:solidFill>
                  <a:srgbClr val="0096D6"/>
                </a:solidFill>
              </a:rPr>
              <a:t>AMP</a:t>
            </a:r>
          </a:p>
        </p:txBody>
      </p:sp>
      <p:sp>
        <p:nvSpPr>
          <p:cNvPr id="72" name="TextBox 71"/>
          <p:cNvSpPr txBox="1"/>
          <p:nvPr/>
        </p:nvSpPr>
        <p:spPr>
          <a:xfrm>
            <a:off x="5559815" y="1135870"/>
            <a:ext cx="462132" cy="238537"/>
          </a:xfrm>
          <a:prstGeom prst="rect">
            <a:avLst/>
          </a:prstGeom>
          <a:solidFill>
            <a:schemeClr val="bg1">
              <a:lumMod val="85000"/>
            </a:schemeClr>
          </a:solidFill>
        </p:spPr>
        <p:txBody>
          <a:bodyPr wrap="square" lIns="68589" tIns="34295" rIns="68589" bIns="34295" rtlCol="0">
            <a:spAutoFit/>
          </a:bodyPr>
          <a:lstStyle/>
          <a:p>
            <a:pPr algn="ctr" defTabSz="684618"/>
            <a:r>
              <a:rPr lang="en-US" sz="1100" b="1" dirty="0">
                <a:solidFill>
                  <a:srgbClr val="0096D6"/>
                </a:solidFill>
              </a:rPr>
              <a:t>CTA</a:t>
            </a:r>
          </a:p>
        </p:txBody>
      </p:sp>
    </p:spTree>
    <p:extLst>
      <p:ext uri="{BB962C8B-B14F-4D97-AF65-F5344CB8AC3E}">
        <p14:creationId xmlns:p14="http://schemas.microsoft.com/office/powerpoint/2010/main" val="17472299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Web Security (CWS)</a:t>
            </a:r>
            <a:endParaRPr lang="en-US" dirty="0"/>
          </a:p>
        </p:txBody>
      </p:sp>
      <p:sp>
        <p:nvSpPr>
          <p:cNvPr id="6" name="Text Placeholder 5"/>
          <p:cNvSpPr>
            <a:spLocks noGrp="1"/>
          </p:cNvSpPr>
          <p:nvPr>
            <p:ph type="body" sz="quarter" idx="12"/>
          </p:nvPr>
        </p:nvSpPr>
        <p:spPr/>
        <p:txBody>
          <a:bodyPr/>
          <a:lstStyle/>
          <a:p>
            <a:r>
              <a:rPr lang="en-US" dirty="0" smtClean="0"/>
              <a:t>Web Filtering and Application Visibility and Control (AVC)</a:t>
            </a:r>
            <a:endParaRPr lang="en-US" dirty="0"/>
          </a:p>
        </p:txBody>
      </p:sp>
      <p:sp>
        <p:nvSpPr>
          <p:cNvPr id="15" name="Round Single Corner Rectangle 14"/>
          <p:cNvSpPr/>
          <p:nvPr/>
        </p:nvSpPr>
        <p:spPr bwMode="auto">
          <a:xfrm flipH="1">
            <a:off x="316874" y="1433717"/>
            <a:ext cx="2770187" cy="2898905"/>
          </a:xfrm>
          <a:prstGeom prst="round1Rect">
            <a:avLst>
              <a:gd name="adj" fmla="val 5946"/>
            </a:avLst>
          </a:prstGeom>
          <a:solidFill>
            <a:schemeClr val="accent1">
              <a:lumMod val="50000"/>
            </a:schemeClr>
          </a:solidFill>
          <a:ln w="19050">
            <a:solidFill>
              <a:srgbClr val="0096D6"/>
            </a:solidFill>
          </a:ln>
          <a:effectLst/>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defTabSz="684618">
              <a:lnSpc>
                <a:spcPts val="975"/>
              </a:lnSpc>
              <a:spcBef>
                <a:spcPts val="225"/>
              </a:spcBef>
            </a:pPr>
            <a:endParaRPr lang="en-US" sz="1000" dirty="0">
              <a:solidFill>
                <a:srgbClr val="FFFFFF"/>
              </a:solidFill>
            </a:endParaRPr>
          </a:p>
        </p:txBody>
      </p:sp>
      <p:sp>
        <p:nvSpPr>
          <p:cNvPr id="16" name="Round Single Corner Rectangle 7"/>
          <p:cNvSpPr/>
          <p:nvPr/>
        </p:nvSpPr>
        <p:spPr bwMode="auto">
          <a:xfrm>
            <a:off x="3168024" y="1433717"/>
            <a:ext cx="2768600" cy="2898905"/>
          </a:xfrm>
          <a:prstGeom prst="round1Rect">
            <a:avLst>
              <a:gd name="adj" fmla="val 6453"/>
            </a:avLst>
          </a:prstGeom>
          <a:solidFill>
            <a:srgbClr val="004B6B"/>
          </a:solidFill>
          <a:ln w="19050">
            <a:solidFill>
              <a:srgbClr val="0096D6"/>
            </a:solidFill>
          </a:ln>
          <a:effectLst/>
        </p:spPr>
        <p:style>
          <a:lnRef idx="2">
            <a:schemeClr val="accent1">
              <a:shade val="50000"/>
            </a:schemeClr>
          </a:lnRef>
          <a:fillRef idx="1">
            <a:schemeClr val="accent1"/>
          </a:fillRef>
          <a:effectRef idx="0">
            <a:schemeClr val="accent1"/>
          </a:effectRef>
          <a:fontRef idx="minor">
            <a:schemeClr val="lt1"/>
          </a:fontRef>
        </p:style>
        <p:txBody>
          <a:bodyPr lIns="68581" tIns="34291" rIns="68581" bIns="34291" rtlCol="0" anchor="ctr"/>
          <a:lstStyle/>
          <a:p>
            <a:pPr algn="ctr" defTabSz="684618">
              <a:lnSpc>
                <a:spcPts val="975"/>
              </a:lnSpc>
              <a:spcBef>
                <a:spcPts val="225"/>
              </a:spcBef>
            </a:pPr>
            <a:endParaRPr lang="en-US" sz="1000" dirty="0">
              <a:solidFill>
                <a:srgbClr val="FFFFFF"/>
              </a:solidFill>
            </a:endParaRPr>
          </a:p>
        </p:txBody>
      </p:sp>
      <p:sp>
        <p:nvSpPr>
          <p:cNvPr id="17" name="Rectangle 61"/>
          <p:cNvSpPr>
            <a:spLocks noChangeArrowheads="1"/>
          </p:cNvSpPr>
          <p:nvPr/>
        </p:nvSpPr>
        <p:spPr bwMode="auto">
          <a:xfrm>
            <a:off x="3286055" y="1929223"/>
            <a:ext cx="1861102" cy="2075525"/>
          </a:xfrm>
          <a:prstGeom prst="rect">
            <a:avLst/>
          </a:prstGeom>
          <a:noFill/>
          <a:ln w="9525">
            <a:noFill/>
            <a:miter lim="800000"/>
            <a:headEnd/>
            <a:tailEnd/>
          </a:ln>
        </p:spPr>
        <p:txBody>
          <a:bodyPr lIns="61594" tIns="30796" rIns="61594" bIns="30796" anchor="t">
            <a:prstTxWarp prst="textNoShape">
              <a:avLst/>
            </a:prstTxWarp>
          </a:bodyPr>
          <a:lstStyle/>
          <a:p>
            <a:pPr marL="130971" indent="-130971" defTabSz="610803" eaLnBrk="0" hangingPunct="0">
              <a:lnSpc>
                <a:spcPct val="95000"/>
              </a:lnSpc>
              <a:spcBef>
                <a:spcPct val="50000"/>
              </a:spcBef>
              <a:buClr>
                <a:srgbClr val="FFFFFF"/>
              </a:buClr>
              <a:buSzPct val="90000"/>
              <a:buFont typeface="Arial" pitchFamily="-111" charset="0"/>
              <a:buChar char="•"/>
              <a:defRPr/>
            </a:pPr>
            <a:r>
              <a:rPr lang="en-US" sz="1100" kern="0" dirty="0">
                <a:solidFill>
                  <a:srgbClr val="FFFFFF"/>
                </a:solidFill>
              </a:rPr>
              <a:t>Identification and classification of applications (1000+ apps) e.g. iTunes, Facebook</a:t>
            </a:r>
          </a:p>
          <a:p>
            <a:pPr marL="130971" indent="-130971" defTabSz="610803" eaLnBrk="0" hangingPunct="0">
              <a:lnSpc>
                <a:spcPct val="95000"/>
              </a:lnSpc>
              <a:spcBef>
                <a:spcPct val="50000"/>
              </a:spcBef>
              <a:buClr>
                <a:srgbClr val="FFFFFF"/>
              </a:buClr>
              <a:buSzPct val="90000"/>
              <a:buFont typeface="Arial" pitchFamily="-111" charset="0"/>
              <a:buChar char="•"/>
              <a:defRPr/>
            </a:pPr>
            <a:endParaRPr lang="en-US" sz="1100" kern="0" dirty="0">
              <a:solidFill>
                <a:srgbClr val="FFFFFF"/>
              </a:solidFill>
            </a:endParaRPr>
          </a:p>
          <a:p>
            <a:pPr marL="130971" indent="-130971" defTabSz="610803" eaLnBrk="0" hangingPunct="0">
              <a:lnSpc>
                <a:spcPct val="95000"/>
              </a:lnSpc>
              <a:spcBef>
                <a:spcPct val="50000"/>
              </a:spcBef>
              <a:buClr>
                <a:srgbClr val="FFFFFF"/>
              </a:buClr>
              <a:buSzPct val="90000"/>
              <a:buFont typeface="Arial" pitchFamily="-111" charset="0"/>
              <a:buChar char="•"/>
              <a:defRPr/>
            </a:pPr>
            <a:r>
              <a:rPr lang="en-US" sz="1100" kern="0" dirty="0">
                <a:solidFill>
                  <a:srgbClr val="FFFFFF"/>
                </a:solidFill>
              </a:rPr>
              <a:t>Granular policies to control micro-applications (75K+) e.g. Farmville on FB  or Videos on FB</a:t>
            </a:r>
          </a:p>
          <a:p>
            <a:pPr marL="130971" indent="-130971" defTabSz="610803" eaLnBrk="0" hangingPunct="0">
              <a:lnSpc>
                <a:spcPct val="95000"/>
              </a:lnSpc>
              <a:spcBef>
                <a:spcPct val="50000"/>
              </a:spcBef>
              <a:buClr>
                <a:srgbClr val="FFFFFF"/>
              </a:buClr>
              <a:buSzPct val="90000"/>
              <a:buFont typeface="Arial" pitchFamily="-111" charset="0"/>
              <a:buChar char="•"/>
              <a:defRPr/>
            </a:pPr>
            <a:endParaRPr lang="en-US" sz="1100" kern="0" dirty="0">
              <a:solidFill>
                <a:srgbClr val="FFFFFF"/>
              </a:solidFill>
            </a:endParaRPr>
          </a:p>
          <a:p>
            <a:pPr marL="130971" indent="-130971" defTabSz="610803" eaLnBrk="0" hangingPunct="0">
              <a:lnSpc>
                <a:spcPct val="95000"/>
              </a:lnSpc>
              <a:spcBef>
                <a:spcPct val="50000"/>
              </a:spcBef>
              <a:buClr>
                <a:srgbClr val="FFFFFF"/>
              </a:buClr>
              <a:buSzPct val="90000"/>
              <a:buFont typeface="Arial" pitchFamily="-111" charset="0"/>
              <a:buChar char="•"/>
              <a:defRPr/>
            </a:pPr>
            <a:r>
              <a:rPr lang="en-US" sz="1100" dirty="0">
                <a:solidFill>
                  <a:srgbClr val="FFFFFF"/>
                </a:solidFill>
              </a:rPr>
              <a:t>Control user interaction with the application</a:t>
            </a:r>
          </a:p>
        </p:txBody>
      </p:sp>
      <p:sp>
        <p:nvSpPr>
          <p:cNvPr id="18" name="Rectangle 18"/>
          <p:cNvSpPr/>
          <p:nvPr/>
        </p:nvSpPr>
        <p:spPr bwMode="auto">
          <a:xfrm>
            <a:off x="447741" y="1514018"/>
            <a:ext cx="2594936" cy="333375"/>
          </a:xfrm>
          <a:prstGeom prst="rect">
            <a:avLst/>
          </a:prstGeom>
          <a:noFill/>
          <a:ln w="25400" cap="flat" cmpd="sng" algn="ctr">
            <a:noFill/>
            <a:prstDash val="solid"/>
            <a:headEnd type="none" w="med" len="med"/>
            <a:tailEnd type="none" w="med" len="med"/>
          </a:ln>
          <a:effectLst/>
        </p:spPr>
        <p:txBody>
          <a:bodyPr lIns="61594" tIns="30796" rIns="61594" bIns="30796" anchor="t">
            <a:prstTxWarp prst="textNoShape">
              <a:avLst/>
            </a:prstTxWarp>
          </a:bodyPr>
          <a:lstStyle/>
          <a:p>
            <a:pPr defTabSz="610803" eaLnBrk="0" hangingPunct="0">
              <a:lnSpc>
                <a:spcPct val="90000"/>
              </a:lnSpc>
              <a:defRPr/>
            </a:pPr>
            <a:r>
              <a:rPr lang="en-US" sz="1200" b="1" kern="0" dirty="0">
                <a:solidFill>
                  <a:srgbClr val="FFFFFF"/>
                </a:solidFill>
              </a:rPr>
              <a:t>URL Filtering &amp; Web Reputation</a:t>
            </a:r>
          </a:p>
        </p:txBody>
      </p:sp>
      <p:sp>
        <p:nvSpPr>
          <p:cNvPr id="19" name="Rectangle 60"/>
          <p:cNvSpPr>
            <a:spLocks noChangeArrowheads="1"/>
          </p:cNvSpPr>
          <p:nvPr/>
        </p:nvSpPr>
        <p:spPr bwMode="auto">
          <a:xfrm>
            <a:off x="421446" y="2936584"/>
            <a:ext cx="2601912" cy="1469231"/>
          </a:xfrm>
          <a:prstGeom prst="rect">
            <a:avLst/>
          </a:prstGeom>
          <a:noFill/>
          <a:ln w="9525">
            <a:noFill/>
            <a:miter lim="800000"/>
            <a:headEnd/>
            <a:tailEnd/>
          </a:ln>
        </p:spPr>
        <p:txBody>
          <a:bodyPr lIns="61594" tIns="30796" rIns="61594" bIns="30796" anchor="t"/>
          <a:lstStyle/>
          <a:p>
            <a:pPr marL="130971" indent="-130971" defTabSz="610803" eaLnBrk="0" hangingPunct="0">
              <a:lnSpc>
                <a:spcPct val="95000"/>
              </a:lnSpc>
              <a:spcBef>
                <a:spcPct val="50000"/>
              </a:spcBef>
              <a:buClr>
                <a:srgbClr val="FFFFFF"/>
              </a:buClr>
              <a:buSzPct val="90000"/>
              <a:buFont typeface="Arial"/>
              <a:buChar char="•"/>
              <a:defRPr/>
            </a:pPr>
            <a:r>
              <a:rPr lang="en-US" sz="1100" dirty="0">
                <a:solidFill>
                  <a:srgbClr val="FFFFFF"/>
                </a:solidFill>
                <a:ea typeface="ＭＳ Ｐゴシック" pitchFamily="34" charset="-128"/>
              </a:rPr>
              <a:t>URL database covering </a:t>
            </a:r>
            <a:br>
              <a:rPr lang="en-US" sz="1100" dirty="0">
                <a:solidFill>
                  <a:srgbClr val="FFFFFF"/>
                </a:solidFill>
                <a:ea typeface="ＭＳ Ｐゴシック" pitchFamily="34" charset="-128"/>
              </a:rPr>
            </a:br>
            <a:r>
              <a:rPr lang="en-US" sz="1100" dirty="0">
                <a:solidFill>
                  <a:srgbClr val="FFFFFF"/>
                </a:solidFill>
                <a:ea typeface="ＭＳ Ｐゴシック" pitchFamily="34" charset="-128"/>
              </a:rPr>
              <a:t>over 50M sites worldwide</a:t>
            </a:r>
          </a:p>
          <a:p>
            <a:pPr marL="130971" indent="-130971" defTabSz="610803" eaLnBrk="0" hangingPunct="0">
              <a:lnSpc>
                <a:spcPct val="95000"/>
              </a:lnSpc>
              <a:spcBef>
                <a:spcPct val="50000"/>
              </a:spcBef>
              <a:buClr>
                <a:srgbClr val="FFFFFF"/>
              </a:buClr>
              <a:buSzPct val="90000"/>
              <a:buFont typeface="Arial"/>
              <a:buChar char="•"/>
              <a:defRPr/>
            </a:pPr>
            <a:r>
              <a:rPr lang="en-US" sz="1100" dirty="0">
                <a:solidFill>
                  <a:srgbClr val="FFFFFF"/>
                </a:solidFill>
                <a:ea typeface="ＭＳ Ｐゴシック" pitchFamily="34" charset="-128"/>
              </a:rPr>
              <a:t>Real-time dynamic categorization for </a:t>
            </a:r>
            <a:br>
              <a:rPr lang="en-US" sz="1100" dirty="0">
                <a:solidFill>
                  <a:srgbClr val="FFFFFF"/>
                </a:solidFill>
                <a:ea typeface="ＭＳ Ｐゴシック" pitchFamily="34" charset="-128"/>
              </a:rPr>
            </a:br>
            <a:r>
              <a:rPr lang="en-US" sz="1100" dirty="0">
                <a:solidFill>
                  <a:srgbClr val="FFFFFF"/>
                </a:solidFill>
                <a:ea typeface="ＭＳ Ｐゴシック" pitchFamily="34" charset="-128"/>
              </a:rPr>
              <a:t>unknown URLs</a:t>
            </a:r>
          </a:p>
          <a:p>
            <a:pPr marL="130971" indent="-130971" defTabSz="610803" eaLnBrk="0" hangingPunct="0">
              <a:lnSpc>
                <a:spcPct val="95000"/>
              </a:lnSpc>
              <a:spcBef>
                <a:spcPct val="50000"/>
              </a:spcBef>
              <a:buClr>
                <a:srgbClr val="FFFFFF"/>
              </a:buClr>
              <a:buSzPct val="90000"/>
              <a:buFont typeface="Arial"/>
              <a:buChar char="•"/>
              <a:defRPr/>
            </a:pPr>
            <a:r>
              <a:rPr lang="en-US" sz="1100" dirty="0">
                <a:solidFill>
                  <a:srgbClr val="FFFFFF"/>
                </a:solidFill>
                <a:ea typeface="ＭＳ Ｐゴシック" pitchFamily="34" charset="-128"/>
              </a:rPr>
              <a:t>Cisco Web Reputation is integrated with CWS and protects against a broad range of URL-based threats</a:t>
            </a:r>
          </a:p>
        </p:txBody>
      </p:sp>
      <p:sp>
        <p:nvSpPr>
          <p:cNvPr id="20" name="Oval 50"/>
          <p:cNvSpPr>
            <a:spLocks noChangeAspect="1"/>
          </p:cNvSpPr>
          <p:nvPr/>
        </p:nvSpPr>
        <p:spPr bwMode="auto">
          <a:xfrm>
            <a:off x="1187387" y="1927267"/>
            <a:ext cx="1229634" cy="920889"/>
          </a:xfrm>
          <a:prstGeom prst="ellipse">
            <a:avLst/>
          </a:prstGeom>
          <a:blipFill dpi="0" rotWithShape="0">
            <a:blip r:embed="rId2" cstate="email">
              <a:extLst>
                <a:ext uri="{28A0092B-C50C-407E-A947-70E740481C1C}">
                  <a14:useLocalDpi xmlns:a14="http://schemas.microsoft.com/office/drawing/2010/main"/>
                </a:ext>
              </a:extLst>
            </a:blip>
            <a:srcRect/>
            <a:stretch>
              <a:fillRect/>
            </a:stretch>
          </a:blipFill>
          <a:ln w="9525">
            <a:noFill/>
            <a:round/>
            <a:headEnd/>
            <a:tailEnd/>
          </a:ln>
        </p:spPr>
        <p:txBody>
          <a:bodyPr lIns="68581" tIns="34291" rIns="68581" bIns="34291">
            <a:prstTxWarp prst="textNoShape">
              <a:avLst/>
            </a:prstTxWarp>
          </a:bodyPr>
          <a:lstStyle/>
          <a:p>
            <a:pPr defTabSz="685813">
              <a:defRPr/>
            </a:pPr>
            <a:endParaRPr lang="en-US" sz="1400" kern="0">
              <a:solidFill>
                <a:sysClr val="windowText" lastClr="000000"/>
              </a:solidFill>
            </a:endParaRPr>
          </a:p>
        </p:txBody>
      </p:sp>
      <p:sp>
        <p:nvSpPr>
          <p:cNvPr id="21" name="AutoShape 58"/>
          <p:cNvSpPr>
            <a:spLocks noChangeArrowheads="1"/>
          </p:cNvSpPr>
          <p:nvPr/>
        </p:nvSpPr>
        <p:spPr bwMode="auto">
          <a:xfrm>
            <a:off x="2052704" y="3679766"/>
            <a:ext cx="1131888" cy="842963"/>
          </a:xfrm>
          <a:custGeom>
            <a:avLst/>
            <a:gdLst>
              <a:gd name="T0" fmla="*/ 29656726 w 21600"/>
              <a:gd name="T1" fmla="*/ 0 h 21600"/>
              <a:gd name="T2" fmla="*/ 8685564 w 21600"/>
              <a:gd name="T3" fmla="*/ 8564187 h 21600"/>
              <a:gd name="T4" fmla="*/ 0 w 21600"/>
              <a:gd name="T5" fmla="*/ 29242215 h 21600"/>
              <a:gd name="T6" fmla="*/ 8685564 w 21600"/>
              <a:gd name="T7" fmla="*/ 49920234 h 21600"/>
              <a:gd name="T8" fmla="*/ 29656726 w 21600"/>
              <a:gd name="T9" fmla="*/ 58484431 h 21600"/>
              <a:gd name="T10" fmla="*/ 50627878 w 21600"/>
              <a:gd name="T11" fmla="*/ 49920234 h 21600"/>
              <a:gd name="T12" fmla="*/ 59313451 w 21600"/>
              <a:gd name="T13" fmla="*/ 29242215 h 21600"/>
              <a:gd name="T14" fmla="*/ 50627878 w 21600"/>
              <a:gd name="T15" fmla="*/ 856418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76" y="10800"/>
                </a:moveTo>
                <a:cubicBezTo>
                  <a:pt x="1476" y="15950"/>
                  <a:pt x="5650" y="20124"/>
                  <a:pt x="10800" y="20124"/>
                </a:cubicBezTo>
                <a:cubicBezTo>
                  <a:pt x="15950" y="20124"/>
                  <a:pt x="20124" y="15950"/>
                  <a:pt x="20124" y="10800"/>
                </a:cubicBezTo>
                <a:cubicBezTo>
                  <a:pt x="20124" y="5650"/>
                  <a:pt x="15950" y="1476"/>
                  <a:pt x="10800" y="1476"/>
                </a:cubicBezTo>
                <a:cubicBezTo>
                  <a:pt x="5650" y="1476"/>
                  <a:pt x="1476" y="5650"/>
                  <a:pt x="1476" y="10800"/>
                </a:cubicBezTo>
                <a:close/>
              </a:path>
            </a:pathLst>
          </a:custGeom>
          <a:noFill/>
          <a:ln w="9525">
            <a:noFill/>
            <a:round/>
            <a:headEnd/>
            <a:tailEnd/>
          </a:ln>
        </p:spPr>
        <p:txBody>
          <a:bodyPr wrap="none" lIns="68581" tIns="34291" rIns="68581" bIns="34291" anchor="ctr"/>
          <a:lstStyle/>
          <a:p>
            <a:pPr defTabSz="685813">
              <a:defRPr/>
            </a:pPr>
            <a:endParaRPr lang="en-US" sz="1400" kern="0">
              <a:solidFill>
                <a:sysClr val="windowText" lastClr="000000"/>
              </a:solidFill>
            </a:endParaRPr>
          </a:p>
        </p:txBody>
      </p:sp>
      <p:pic>
        <p:nvPicPr>
          <p:cNvPr id="22" name="Picture 21"/>
          <p:cNvPicPr>
            <a:picLocks noChangeAspect="1"/>
          </p:cNvPicPr>
          <p:nvPr/>
        </p:nvPicPr>
        <p:blipFill rotWithShape="1">
          <a:blip r:embed="rId3"/>
          <a:srcRect t="12716"/>
          <a:stretch/>
        </p:blipFill>
        <p:spPr>
          <a:xfrm>
            <a:off x="5147335" y="1957652"/>
            <a:ext cx="738741" cy="2281659"/>
          </a:xfrm>
          <a:prstGeom prst="rect">
            <a:avLst/>
          </a:prstGeom>
        </p:spPr>
      </p:pic>
      <p:sp>
        <p:nvSpPr>
          <p:cNvPr id="23" name="Rectangle 22"/>
          <p:cNvSpPr/>
          <p:nvPr/>
        </p:nvSpPr>
        <p:spPr bwMode="auto">
          <a:xfrm>
            <a:off x="3294077" y="1521313"/>
            <a:ext cx="2591999" cy="333375"/>
          </a:xfrm>
          <a:prstGeom prst="rect">
            <a:avLst/>
          </a:prstGeom>
          <a:noFill/>
          <a:ln w="25400" cap="flat" cmpd="sng" algn="ctr">
            <a:noFill/>
            <a:prstDash val="solid"/>
            <a:headEnd type="none" w="med" len="med"/>
            <a:tailEnd type="none" w="med" len="med"/>
          </a:ln>
          <a:effectLst/>
        </p:spPr>
        <p:txBody>
          <a:bodyPr lIns="61594" tIns="30796" rIns="61594" bIns="30796" anchor="t">
            <a:prstTxWarp prst="textNoShape">
              <a:avLst/>
            </a:prstTxWarp>
          </a:bodyPr>
          <a:lstStyle/>
          <a:p>
            <a:pPr defTabSz="610803" eaLnBrk="0" hangingPunct="0">
              <a:lnSpc>
                <a:spcPct val="90000"/>
              </a:lnSpc>
              <a:defRPr/>
            </a:pPr>
            <a:r>
              <a:rPr lang="en-US" sz="1200" b="1" kern="0" dirty="0">
                <a:solidFill>
                  <a:srgbClr val="FFFFFF"/>
                </a:solidFill>
              </a:rPr>
              <a:t>Application Visibility and Control</a:t>
            </a:r>
          </a:p>
        </p:txBody>
      </p:sp>
      <p:sp>
        <p:nvSpPr>
          <p:cNvPr id="24" name="Rounded Rectangle 23"/>
          <p:cNvSpPr/>
          <p:nvPr/>
        </p:nvSpPr>
        <p:spPr>
          <a:xfrm>
            <a:off x="6061734" y="1847394"/>
            <a:ext cx="2994153" cy="1883154"/>
          </a:xfrm>
          <a:prstGeom prst="roundRect">
            <a:avLst>
              <a:gd name="adj" fmla="val 6936"/>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5" name="Content Placeholder 31"/>
          <p:cNvSpPr>
            <a:spLocks noGrp="1"/>
          </p:cNvSpPr>
          <p:nvPr>
            <p:ph sz="quarter" idx="4294967295"/>
          </p:nvPr>
        </p:nvSpPr>
        <p:spPr>
          <a:xfrm>
            <a:off x="6138578" y="2042296"/>
            <a:ext cx="2917309" cy="1861971"/>
          </a:xfrm>
          <a:prstGeom prst="rect">
            <a:avLst/>
          </a:prstGeom>
          <a:noFill/>
        </p:spPr>
        <p:txBody>
          <a:bodyPr/>
          <a:lstStyle/>
          <a:p>
            <a:pPr marL="0" indent="0" algn="ctr" defTabSz="610668" eaLnBrk="0" hangingPunct="0">
              <a:lnSpc>
                <a:spcPct val="90000"/>
              </a:lnSpc>
              <a:buNone/>
            </a:pPr>
            <a:r>
              <a:rPr lang="en-US" b="1" dirty="0" smtClean="0">
                <a:solidFill>
                  <a:srgbClr val="FFFFFF"/>
                </a:solidFill>
              </a:rPr>
              <a:t>Reduce Disruptions From</a:t>
            </a:r>
          </a:p>
          <a:p>
            <a:pPr defTabSz="610668" eaLnBrk="0" hangingPunct="0">
              <a:lnSpc>
                <a:spcPct val="90000"/>
              </a:lnSpc>
            </a:pPr>
            <a:r>
              <a:rPr lang="en-US" sz="1200" dirty="0" smtClean="0">
                <a:solidFill>
                  <a:srgbClr val="FFFFFF"/>
                </a:solidFill>
              </a:rPr>
              <a:t>Distracted Users</a:t>
            </a:r>
          </a:p>
          <a:p>
            <a:pPr defTabSz="610668" eaLnBrk="0" hangingPunct="0">
              <a:lnSpc>
                <a:spcPct val="90000"/>
              </a:lnSpc>
            </a:pPr>
            <a:r>
              <a:rPr lang="en-US" sz="1200" dirty="0" smtClean="0">
                <a:solidFill>
                  <a:srgbClr val="FFFFFF"/>
                </a:solidFill>
              </a:rPr>
              <a:t>Legal Liabilities</a:t>
            </a:r>
          </a:p>
          <a:p>
            <a:pPr defTabSz="610668" eaLnBrk="0" hangingPunct="0">
              <a:lnSpc>
                <a:spcPct val="90000"/>
              </a:lnSpc>
            </a:pPr>
            <a:r>
              <a:rPr lang="en-US" sz="1200" dirty="0" smtClean="0">
                <a:solidFill>
                  <a:srgbClr val="FFFFFF"/>
                </a:solidFill>
              </a:rPr>
              <a:t>Data Loss via Web Traffic and Web Applications</a:t>
            </a:r>
          </a:p>
        </p:txBody>
      </p:sp>
    </p:spTree>
    <p:extLst>
      <p:ext uri="{BB962C8B-B14F-4D97-AF65-F5344CB8AC3E}">
        <p14:creationId xmlns:p14="http://schemas.microsoft.com/office/powerpoint/2010/main" val="36137853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593762" y="1720926"/>
            <a:ext cx="3805037" cy="504273"/>
          </a:xfrm>
          <a:prstGeom prst="round2SameRect">
            <a:avLst/>
          </a:prstGeom>
          <a:gradFill>
            <a:gsLst>
              <a:gs pos="100000">
                <a:srgbClr val="ECECF0"/>
              </a:gs>
              <a:gs pos="0">
                <a:srgbClr val="272848">
                  <a:lumMod val="20000"/>
                  <a:lumOff val="80000"/>
                </a:srgbClr>
              </a:gs>
            </a:gsLst>
            <a:lin ang="4800000" scaled="0"/>
          </a:gradFill>
          <a:ln w="25400" cap="flat" cmpd="sng" algn="ctr">
            <a:noFill/>
            <a:prstDash val="solid"/>
          </a:ln>
          <a:effectLst>
            <a:outerShdw blurRad="76200" dist="50800" dir="5400000" algn="ctr" rotWithShape="0">
              <a:srgbClr val="000000">
                <a:alpha val="27000"/>
              </a:srgbClr>
            </a:outerShdw>
          </a:effectLst>
        </p:spPr>
        <p:txBody>
          <a:bodyPr lIns="616066" tIns="34223" rIns="68445" bIns="34223" rtlCol="0" anchor="ctr"/>
          <a:lstStyle/>
          <a:p>
            <a:pPr defTabSz="684694">
              <a:defRPr/>
            </a:pPr>
            <a:r>
              <a:rPr lang="en-US" sz="1400" kern="0" smtClean="0">
                <a:latin typeface="Arial"/>
              </a:rPr>
              <a:t>Industry recognized</a:t>
            </a:r>
            <a:r>
              <a:rPr lang="en-US" sz="1400" kern="0" smtClean="0">
                <a:latin typeface="Arial"/>
              </a:rPr>
              <a:t> </a:t>
            </a:r>
            <a:r>
              <a:rPr lang="en-US" sz="1400" kern="0" dirty="0" smtClean="0">
                <a:latin typeface="Arial"/>
              </a:rPr>
              <a:t>IDS/IPS</a:t>
            </a:r>
            <a:endParaRPr lang="en-US" sz="1400" kern="0" dirty="0">
              <a:latin typeface="Arial"/>
            </a:endParaRPr>
          </a:p>
        </p:txBody>
      </p:sp>
      <p:sp>
        <p:nvSpPr>
          <p:cNvPr id="42" name="Rectangle 41"/>
          <p:cNvSpPr/>
          <p:nvPr/>
        </p:nvSpPr>
        <p:spPr>
          <a:xfrm>
            <a:off x="601061" y="2232836"/>
            <a:ext cx="3805037" cy="504273"/>
          </a:xfrm>
          <a:prstGeom prst="rect">
            <a:avLst/>
          </a:prstGeom>
          <a:gradFill>
            <a:gsLst>
              <a:gs pos="0">
                <a:srgbClr val="ECECF0"/>
              </a:gs>
              <a:gs pos="100000">
                <a:srgbClr val="272848">
                  <a:lumMod val="20000"/>
                  <a:lumOff val="80000"/>
                </a:srgbClr>
              </a:gs>
            </a:gsLst>
            <a:lin ang="4800000" scaled="0"/>
          </a:gradFill>
          <a:ln w="25400" cap="flat" cmpd="sng" algn="ctr">
            <a:noFill/>
            <a:prstDash val="solid"/>
          </a:ln>
          <a:effectLst>
            <a:outerShdw blurRad="76200" dist="50800" dir="5400000" algn="ctr" rotWithShape="0">
              <a:srgbClr val="000000">
                <a:alpha val="27000"/>
              </a:srgbClr>
            </a:outerShdw>
          </a:effectLst>
        </p:spPr>
        <p:txBody>
          <a:bodyPr lIns="616066" tIns="34223" rIns="68445" bIns="34223" rtlCol="0" anchor="ctr"/>
          <a:lstStyle/>
          <a:p>
            <a:pPr defTabSz="684694">
              <a:defRPr/>
            </a:pPr>
            <a:r>
              <a:rPr lang="en-US" sz="1400" kern="0" dirty="0" smtClean="0">
                <a:latin typeface="Arial"/>
              </a:rPr>
              <a:t>Meets PCI Compliance</a:t>
            </a:r>
            <a:endParaRPr lang="en-US" sz="1400" kern="0" dirty="0">
              <a:latin typeface="Arial"/>
            </a:endParaRPr>
          </a:p>
        </p:txBody>
      </p:sp>
      <p:pic>
        <p:nvPicPr>
          <p:cNvPr id="43" name="Picture 42" descr="KN21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427" y="2464997"/>
            <a:ext cx="2019092" cy="1615274"/>
          </a:xfrm>
          <a:prstGeom prst="rect">
            <a:avLst/>
          </a:prstGeom>
        </p:spPr>
      </p:pic>
      <p:sp>
        <p:nvSpPr>
          <p:cNvPr id="2" name="Title 1"/>
          <p:cNvSpPr>
            <a:spLocks noGrp="1"/>
          </p:cNvSpPr>
          <p:nvPr>
            <p:ph type="title"/>
          </p:nvPr>
        </p:nvSpPr>
        <p:spPr/>
        <p:txBody>
          <a:bodyPr/>
          <a:lstStyle/>
          <a:p>
            <a:r>
              <a:rPr lang="en-US" dirty="0" smtClean="0"/>
              <a:t>Snort Intrusion Detection and Prevention</a:t>
            </a:r>
            <a:endParaRPr lang="en-US" dirty="0"/>
          </a:p>
        </p:txBody>
      </p:sp>
      <p:sp>
        <p:nvSpPr>
          <p:cNvPr id="4" name="Text Placeholder 3"/>
          <p:cNvSpPr>
            <a:spLocks noGrp="1"/>
          </p:cNvSpPr>
          <p:nvPr>
            <p:ph type="body" sz="quarter" idx="12"/>
          </p:nvPr>
        </p:nvSpPr>
        <p:spPr/>
        <p:txBody>
          <a:bodyPr/>
          <a:lstStyle/>
          <a:p>
            <a:r>
              <a:rPr lang="en-US" dirty="0" smtClean="0"/>
              <a:t>Snort Benefits</a:t>
            </a:r>
            <a:endParaRPr lang="en-US" dirty="0"/>
          </a:p>
        </p:txBody>
      </p:sp>
      <p:grpSp>
        <p:nvGrpSpPr>
          <p:cNvPr id="5" name="Group 4"/>
          <p:cNvGrpSpPr/>
          <p:nvPr/>
        </p:nvGrpSpPr>
        <p:grpSpPr>
          <a:xfrm>
            <a:off x="7946842" y="196913"/>
            <a:ext cx="871022" cy="871022"/>
            <a:chOff x="6676016" y="-1412442"/>
            <a:chExt cx="1020184" cy="1020184"/>
          </a:xfrm>
        </p:grpSpPr>
        <p:sp>
          <p:nvSpPr>
            <p:cNvPr id="6" name="24-Point Star 5"/>
            <p:cNvSpPr/>
            <p:nvPr/>
          </p:nvSpPr>
          <p:spPr>
            <a:xfrm>
              <a:off x="6676016" y="-1412442"/>
              <a:ext cx="1020184" cy="1020184"/>
            </a:xfrm>
            <a:prstGeom prst="star24">
              <a:avLst>
                <a:gd name="adj" fmla="val 4220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9"/>
              <a:endParaRPr lang="en-US" dirty="0">
                <a:solidFill>
                  <a:schemeClr val="accent1"/>
                </a:solidFill>
                <a:latin typeface="CiscoSansTT Light"/>
              </a:endParaRPr>
            </a:p>
          </p:txBody>
        </p:sp>
        <p:sp>
          <p:nvSpPr>
            <p:cNvPr id="7" name="Rectangle 6"/>
            <p:cNvSpPr/>
            <p:nvPr/>
          </p:nvSpPr>
          <p:spPr>
            <a:xfrm>
              <a:off x="6736710" y="-1253821"/>
              <a:ext cx="898811" cy="702942"/>
            </a:xfrm>
            <a:prstGeom prst="rect">
              <a:avLst/>
            </a:prstGeom>
          </p:spPr>
          <p:txBody>
            <a:bodyPr wrap="none" anchor="ctr">
              <a:spAutoFit/>
            </a:bodyPr>
            <a:lstStyle/>
            <a:p>
              <a:pPr algn="ctr" defTabSz="913989"/>
              <a:r>
                <a:rPr lang="en-US" sz="1100" dirty="0" smtClean="0">
                  <a:solidFill>
                    <a:srgbClr val="FFFFFF"/>
                  </a:solidFill>
                  <a:latin typeface="CiscoSansTT Light"/>
                </a:rPr>
                <a:t>Available </a:t>
              </a:r>
            </a:p>
            <a:p>
              <a:pPr algn="ctr" defTabSz="913989"/>
              <a:r>
                <a:rPr lang="en-US" sz="1100" dirty="0" smtClean="0">
                  <a:solidFill>
                    <a:srgbClr val="FFFFFF"/>
                  </a:solidFill>
                  <a:latin typeface="CiscoSansTT Light"/>
                </a:rPr>
                <a:t>Summer</a:t>
              </a:r>
            </a:p>
            <a:p>
              <a:pPr algn="ctr" defTabSz="913989"/>
              <a:r>
                <a:rPr lang="en-US" sz="1100" dirty="0" smtClean="0">
                  <a:solidFill>
                    <a:srgbClr val="FFFFFF"/>
                  </a:solidFill>
                  <a:latin typeface="CiscoSansTT Light"/>
                </a:rPr>
                <a:t>2015</a:t>
              </a:r>
              <a:endParaRPr lang="en-US" sz="1100" dirty="0">
                <a:solidFill>
                  <a:srgbClr val="FFFFFF"/>
                </a:solidFill>
                <a:latin typeface="CiscoSansTT Light"/>
              </a:endParaRPr>
            </a:p>
          </p:txBody>
        </p:sp>
      </p:grpSp>
      <p:sp>
        <p:nvSpPr>
          <p:cNvPr id="11" name="Rectangle 10"/>
          <p:cNvSpPr/>
          <p:nvPr/>
        </p:nvSpPr>
        <p:spPr>
          <a:xfrm>
            <a:off x="601061" y="2741767"/>
            <a:ext cx="3805037" cy="504273"/>
          </a:xfrm>
          <a:prstGeom prst="rect">
            <a:avLst/>
          </a:prstGeom>
          <a:gradFill>
            <a:gsLst>
              <a:gs pos="100000">
                <a:srgbClr val="ECECF0"/>
              </a:gs>
              <a:gs pos="0">
                <a:srgbClr val="272848">
                  <a:lumMod val="20000"/>
                  <a:lumOff val="80000"/>
                </a:srgbClr>
              </a:gs>
            </a:gsLst>
            <a:lin ang="4800000" scaled="0"/>
          </a:gradFill>
          <a:ln w="25400" cap="flat" cmpd="sng" algn="ctr">
            <a:noFill/>
            <a:prstDash val="solid"/>
          </a:ln>
          <a:effectLst>
            <a:outerShdw blurRad="76200" dist="50800" dir="5400000" algn="ctr" rotWithShape="0">
              <a:srgbClr val="000000">
                <a:alpha val="27000"/>
              </a:srgbClr>
            </a:outerShdw>
          </a:effectLst>
        </p:spPr>
        <p:txBody>
          <a:bodyPr lIns="616066" tIns="34223" rIns="68445" bIns="34223" rtlCol="0" anchor="ctr"/>
          <a:lstStyle/>
          <a:p>
            <a:pPr defTabSz="684694">
              <a:defRPr/>
            </a:pPr>
            <a:r>
              <a:rPr lang="en-US" sz="1400" kern="0" dirty="0" smtClean="0">
                <a:latin typeface="Arial"/>
              </a:rPr>
              <a:t>Cost effective IDS/IPS for the Branch</a:t>
            </a:r>
            <a:endParaRPr lang="en-US" sz="1400" kern="0" dirty="0">
              <a:latin typeface="Arial"/>
            </a:endParaRPr>
          </a:p>
        </p:txBody>
      </p:sp>
      <p:sp>
        <p:nvSpPr>
          <p:cNvPr id="12" name="Round Same Side Corner Rectangle 11"/>
          <p:cNvSpPr/>
          <p:nvPr/>
        </p:nvSpPr>
        <p:spPr>
          <a:xfrm flipV="1">
            <a:off x="601060" y="3250885"/>
            <a:ext cx="3805037" cy="504273"/>
          </a:xfrm>
          <a:prstGeom prst="round2SameRect">
            <a:avLst/>
          </a:prstGeom>
          <a:gradFill>
            <a:gsLst>
              <a:gs pos="100000">
                <a:srgbClr val="ECECF0"/>
              </a:gs>
              <a:gs pos="0">
                <a:srgbClr val="272848">
                  <a:lumMod val="20000"/>
                  <a:lumOff val="80000"/>
                </a:srgbClr>
              </a:gs>
            </a:gsLst>
            <a:lin ang="4800000" scaled="0"/>
          </a:gradFill>
          <a:ln w="25400" cap="flat" cmpd="sng" algn="ctr">
            <a:noFill/>
            <a:prstDash val="solid"/>
          </a:ln>
          <a:effectLst>
            <a:outerShdw blurRad="76200" dist="50800" dir="5400000" algn="ctr" rotWithShape="0">
              <a:srgbClr val="000000">
                <a:alpha val="27000"/>
              </a:srgbClr>
            </a:outerShdw>
          </a:effectLst>
        </p:spPr>
        <p:txBody>
          <a:bodyPr lIns="68445" tIns="34223" rIns="68445" bIns="34223" rtlCol="0" anchor="ctr"/>
          <a:lstStyle/>
          <a:p>
            <a:pPr defTabSz="684694">
              <a:defRPr/>
            </a:pPr>
            <a:endParaRPr lang="en-US" sz="1400" kern="0" dirty="0">
              <a:latin typeface="Arial"/>
            </a:endParaRPr>
          </a:p>
        </p:txBody>
      </p:sp>
      <p:sp>
        <p:nvSpPr>
          <p:cNvPr id="13" name="Rectangle 12"/>
          <p:cNvSpPr/>
          <p:nvPr/>
        </p:nvSpPr>
        <p:spPr>
          <a:xfrm>
            <a:off x="601061" y="3352633"/>
            <a:ext cx="3805037" cy="284558"/>
          </a:xfrm>
          <a:prstGeom prst="rect">
            <a:avLst/>
          </a:prstGeom>
        </p:spPr>
        <p:txBody>
          <a:bodyPr wrap="square" lIns="616066" tIns="34223" rIns="68445" bIns="34223">
            <a:spAutoFit/>
          </a:bodyPr>
          <a:lstStyle/>
          <a:p>
            <a:pPr defTabSz="684694">
              <a:defRPr/>
            </a:pPr>
            <a:r>
              <a:rPr lang="en-US" sz="1400" kern="0" dirty="0" smtClean="0">
                <a:latin typeface="Arial"/>
              </a:rPr>
              <a:t>Scalable management with APIC-EM</a:t>
            </a:r>
            <a:endParaRPr lang="en-US" sz="1400" kern="0" dirty="0">
              <a:latin typeface="Arial"/>
            </a:endParaRPr>
          </a:p>
        </p:txBody>
      </p:sp>
      <p:sp>
        <p:nvSpPr>
          <p:cNvPr id="29" name="L-Shape 28"/>
          <p:cNvSpPr/>
          <p:nvPr/>
        </p:nvSpPr>
        <p:spPr>
          <a:xfrm rot="19024560" flipH="1">
            <a:off x="796180" y="1957037"/>
            <a:ext cx="87534" cy="87511"/>
          </a:xfrm>
          <a:prstGeom prst="corner">
            <a:avLst>
              <a:gd name="adj1" fmla="val 40135"/>
              <a:gd name="adj2" fmla="val 38996"/>
            </a:avLst>
          </a:prstGeom>
          <a:solidFill>
            <a:srgbClr val="52526D"/>
          </a:solidFill>
          <a:ln w="25400" cap="flat" cmpd="sng" algn="ctr">
            <a:noFill/>
            <a:prstDash val="solid"/>
          </a:ln>
          <a:effectLst>
            <a:outerShdw blurRad="63500" sx="102000" sy="102000" algn="ctr" rotWithShape="0">
              <a:prstClr val="black">
                <a:alpha val="40000"/>
              </a:prstClr>
            </a:outerShdw>
          </a:effectLst>
        </p:spPr>
        <p:txBody>
          <a:bodyPr lIns="68445" tIns="34223" rIns="68445" bIns="34223" rtlCol="0" anchor="ctr"/>
          <a:lstStyle/>
          <a:p>
            <a:pPr defTabSz="684694">
              <a:defRPr/>
            </a:pPr>
            <a:endParaRPr lang="en-US" sz="1400" kern="0" dirty="0">
              <a:latin typeface="Arial"/>
            </a:endParaRPr>
          </a:p>
        </p:txBody>
      </p:sp>
      <p:sp>
        <p:nvSpPr>
          <p:cNvPr id="30" name="L-Shape 29"/>
          <p:cNvSpPr/>
          <p:nvPr/>
        </p:nvSpPr>
        <p:spPr>
          <a:xfrm rot="19024560" flipH="1">
            <a:off x="805129" y="3458048"/>
            <a:ext cx="87534" cy="87511"/>
          </a:xfrm>
          <a:prstGeom prst="corner">
            <a:avLst>
              <a:gd name="adj1" fmla="val 40135"/>
              <a:gd name="adj2" fmla="val 38996"/>
            </a:avLst>
          </a:prstGeom>
          <a:solidFill>
            <a:srgbClr val="52526D"/>
          </a:solidFill>
          <a:ln w="25400" cap="flat" cmpd="sng" algn="ctr">
            <a:noFill/>
            <a:prstDash val="solid"/>
          </a:ln>
          <a:effectLst>
            <a:outerShdw blurRad="63500" sx="102000" sy="102000" algn="ctr" rotWithShape="0">
              <a:prstClr val="black">
                <a:alpha val="40000"/>
              </a:prstClr>
            </a:outerShdw>
          </a:effectLst>
        </p:spPr>
        <p:txBody>
          <a:bodyPr lIns="68445" tIns="34223" rIns="68445" bIns="34223" rtlCol="0" anchor="ctr"/>
          <a:lstStyle/>
          <a:p>
            <a:pPr defTabSz="684694">
              <a:defRPr/>
            </a:pPr>
            <a:endParaRPr lang="en-US" sz="1400" kern="0" dirty="0">
              <a:latin typeface="Arial"/>
            </a:endParaRPr>
          </a:p>
        </p:txBody>
      </p:sp>
      <p:sp>
        <p:nvSpPr>
          <p:cNvPr id="31" name="L-Shape 30"/>
          <p:cNvSpPr/>
          <p:nvPr/>
        </p:nvSpPr>
        <p:spPr>
          <a:xfrm rot="19024560" flipH="1">
            <a:off x="783231" y="2953983"/>
            <a:ext cx="87534" cy="87511"/>
          </a:xfrm>
          <a:prstGeom prst="corner">
            <a:avLst>
              <a:gd name="adj1" fmla="val 40135"/>
              <a:gd name="adj2" fmla="val 38996"/>
            </a:avLst>
          </a:prstGeom>
          <a:solidFill>
            <a:srgbClr val="52526D"/>
          </a:solidFill>
          <a:ln w="25400" cap="flat" cmpd="sng" algn="ctr">
            <a:noFill/>
            <a:prstDash val="solid"/>
          </a:ln>
          <a:effectLst>
            <a:outerShdw blurRad="63500" sx="102000" sy="102000" algn="ctr" rotWithShape="0">
              <a:prstClr val="black">
                <a:alpha val="40000"/>
              </a:prstClr>
            </a:outerShdw>
          </a:effectLst>
        </p:spPr>
        <p:txBody>
          <a:bodyPr lIns="68445" tIns="34223" rIns="68445" bIns="34223" rtlCol="0" anchor="ctr"/>
          <a:lstStyle/>
          <a:p>
            <a:pPr defTabSz="684694">
              <a:defRPr/>
            </a:pPr>
            <a:endParaRPr lang="en-US" sz="1400" kern="0" dirty="0">
              <a:latin typeface="Arial"/>
            </a:endParaRPr>
          </a:p>
        </p:txBody>
      </p:sp>
      <p:sp>
        <p:nvSpPr>
          <p:cNvPr id="32" name="L-Shape 31"/>
          <p:cNvSpPr/>
          <p:nvPr/>
        </p:nvSpPr>
        <p:spPr>
          <a:xfrm rot="19024560" flipH="1">
            <a:off x="797830" y="2458861"/>
            <a:ext cx="87534" cy="87511"/>
          </a:xfrm>
          <a:prstGeom prst="corner">
            <a:avLst>
              <a:gd name="adj1" fmla="val 40135"/>
              <a:gd name="adj2" fmla="val 38996"/>
            </a:avLst>
          </a:prstGeom>
          <a:solidFill>
            <a:srgbClr val="52526D"/>
          </a:solidFill>
          <a:ln w="25400" cap="flat" cmpd="sng" algn="ctr">
            <a:noFill/>
            <a:prstDash val="solid"/>
          </a:ln>
          <a:effectLst>
            <a:outerShdw blurRad="63500" sx="102000" sy="102000" algn="ctr" rotWithShape="0">
              <a:prstClr val="black">
                <a:alpha val="40000"/>
              </a:prstClr>
            </a:outerShdw>
          </a:effectLst>
        </p:spPr>
        <p:txBody>
          <a:bodyPr lIns="68445" tIns="34223" rIns="68445" bIns="34223" rtlCol="0" anchor="ctr"/>
          <a:lstStyle/>
          <a:p>
            <a:pPr defTabSz="684694">
              <a:defRPr/>
            </a:pPr>
            <a:endParaRPr lang="en-US" sz="1400" kern="0" dirty="0">
              <a:latin typeface="Arial"/>
            </a:endParaRPr>
          </a:p>
        </p:txBody>
      </p:sp>
      <p:pic>
        <p:nvPicPr>
          <p:cNvPr id="33" name="Picture 32"/>
          <p:cNvPicPr>
            <a:picLocks noChangeAspect="1"/>
          </p:cNvPicPr>
          <p:nvPr/>
        </p:nvPicPr>
        <p:blipFill>
          <a:blip r:embed="rId3"/>
          <a:stretch>
            <a:fillRect/>
          </a:stretch>
        </p:blipFill>
        <p:spPr>
          <a:xfrm>
            <a:off x="7608632" y="2956626"/>
            <a:ext cx="1223832" cy="762821"/>
          </a:xfrm>
          <a:prstGeom prst="rect">
            <a:avLst/>
          </a:prstGeom>
        </p:spPr>
      </p:pic>
      <p:sp>
        <p:nvSpPr>
          <p:cNvPr id="35" name="TextBox 34"/>
          <p:cNvSpPr txBox="1"/>
          <p:nvPr/>
        </p:nvSpPr>
        <p:spPr>
          <a:xfrm>
            <a:off x="6000750" y="3798946"/>
            <a:ext cx="1444375" cy="315354"/>
          </a:xfrm>
          <a:prstGeom prst="rect">
            <a:avLst/>
          </a:prstGeom>
          <a:noFill/>
        </p:spPr>
        <p:txBody>
          <a:bodyPr wrap="square" lIns="68463" tIns="34232" rIns="68463" bIns="34232" rtlCol="0">
            <a:spAutoFit/>
          </a:bodyPr>
          <a:lstStyle/>
          <a:p>
            <a:pPr defTabSz="684694"/>
            <a:r>
              <a:rPr lang="en-US" sz="1600" dirty="0" smtClean="0">
                <a:solidFill>
                  <a:schemeClr val="accent1"/>
                </a:solidFill>
                <a:latin typeface="Arial"/>
              </a:rPr>
              <a:t>Cisco ISR 4K</a:t>
            </a:r>
            <a:endParaRPr lang="en-US" sz="1600" dirty="0">
              <a:solidFill>
                <a:schemeClr val="accent1"/>
              </a:solidFill>
              <a:latin typeface="Arial"/>
            </a:endParaRPr>
          </a:p>
        </p:txBody>
      </p:sp>
      <p:sp>
        <p:nvSpPr>
          <p:cNvPr id="36" name="TextBox 35"/>
          <p:cNvSpPr txBox="1"/>
          <p:nvPr/>
        </p:nvSpPr>
        <p:spPr>
          <a:xfrm>
            <a:off x="7954141" y="3798946"/>
            <a:ext cx="714590" cy="315354"/>
          </a:xfrm>
          <a:prstGeom prst="rect">
            <a:avLst/>
          </a:prstGeom>
          <a:noFill/>
        </p:spPr>
        <p:txBody>
          <a:bodyPr wrap="square" lIns="68463" tIns="34232" rIns="68463" bIns="34232" rtlCol="0">
            <a:spAutoFit/>
          </a:bodyPr>
          <a:lstStyle/>
          <a:p>
            <a:pPr defTabSz="684694"/>
            <a:r>
              <a:rPr lang="en-US" sz="1600" dirty="0">
                <a:solidFill>
                  <a:schemeClr val="accent1"/>
                </a:solidFill>
                <a:latin typeface="Arial"/>
              </a:rPr>
              <a:t>Snort</a:t>
            </a:r>
          </a:p>
        </p:txBody>
      </p:sp>
      <p:grpSp>
        <p:nvGrpSpPr>
          <p:cNvPr id="37" name="Group 36"/>
          <p:cNvGrpSpPr/>
          <p:nvPr/>
        </p:nvGrpSpPr>
        <p:grpSpPr>
          <a:xfrm>
            <a:off x="5797635" y="1586956"/>
            <a:ext cx="2991033" cy="983647"/>
            <a:chOff x="10146921" y="1855595"/>
            <a:chExt cx="5314624" cy="1311529"/>
          </a:xfrm>
          <a:solidFill>
            <a:schemeClr val="tx2"/>
          </a:solidFill>
        </p:grpSpPr>
        <p:sp>
          <p:nvSpPr>
            <p:cNvPr id="38" name="Trapezoid 37"/>
            <p:cNvSpPr/>
            <p:nvPr/>
          </p:nvSpPr>
          <p:spPr>
            <a:xfrm rot="10800000" flipV="1">
              <a:off x="10146921" y="1855595"/>
              <a:ext cx="5314624" cy="184240"/>
            </a:xfrm>
            <a:prstGeom prst="trapezoid">
              <a:avLst>
                <a:gd name="adj" fmla="val 246771"/>
              </a:avLst>
            </a:prstGeom>
            <a:grpFill/>
            <a:ln w="25400" cap="flat" cmpd="sng" algn="ctr">
              <a:noFill/>
              <a:prstDash val="solid"/>
            </a:ln>
            <a:effectLst/>
          </p:spPr>
          <p:txBody>
            <a:bodyPr rtlCol="0" anchor="ctr"/>
            <a:lstStyle/>
            <a:p>
              <a:pPr defTabSz="684666">
                <a:defRPr/>
              </a:pPr>
              <a:endParaRPr lang="en-US" kern="0" dirty="0">
                <a:solidFill>
                  <a:srgbClr val="8E909E"/>
                </a:solidFill>
                <a:latin typeface="Arial"/>
              </a:endParaRPr>
            </a:p>
          </p:txBody>
        </p:sp>
        <p:sp>
          <p:nvSpPr>
            <p:cNvPr id="39" name="Rectangle 38"/>
            <p:cNvSpPr/>
            <p:nvPr/>
          </p:nvSpPr>
          <p:spPr>
            <a:xfrm>
              <a:off x="10146924" y="2039834"/>
              <a:ext cx="5260351" cy="1127290"/>
            </a:xfrm>
            <a:prstGeom prst="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defTabSz="684694">
                <a:lnSpc>
                  <a:spcPct val="85000"/>
                </a:lnSpc>
              </a:pPr>
              <a:r>
                <a:rPr lang="en-US" sz="1300" dirty="0">
                  <a:solidFill>
                    <a:srgbClr val="FFFFFF"/>
                  </a:solidFill>
                  <a:latin typeface="Arial"/>
                </a:rPr>
                <a:t>Cisco </a:t>
              </a:r>
              <a:r>
                <a:rPr lang="en-US" sz="1300" dirty="0" smtClean="0">
                  <a:solidFill>
                    <a:srgbClr val="FFFFFF"/>
                  </a:solidFill>
                  <a:latin typeface="Arial"/>
                </a:rPr>
                <a:t>APIC Common </a:t>
              </a:r>
              <a:r>
                <a:rPr lang="en-US" sz="1300" dirty="0">
                  <a:solidFill>
                    <a:srgbClr val="FFFFFF"/>
                  </a:solidFill>
                  <a:latin typeface="Arial"/>
                </a:rPr>
                <a:t>ACI Architecture</a:t>
              </a:r>
            </a:p>
            <a:p>
              <a:pPr defTabSz="684694">
                <a:lnSpc>
                  <a:spcPct val="85000"/>
                </a:lnSpc>
              </a:pPr>
              <a:endParaRPr lang="en-US" sz="1500" dirty="0">
                <a:solidFill>
                  <a:srgbClr val="FFFFFF"/>
                </a:solidFill>
                <a:latin typeface="Arial"/>
              </a:endParaRPr>
            </a:p>
            <a:p>
              <a:pPr defTabSz="684694">
                <a:lnSpc>
                  <a:spcPct val="85000"/>
                </a:lnSpc>
              </a:pPr>
              <a:endParaRPr lang="en-US" sz="1500" dirty="0">
                <a:solidFill>
                  <a:srgbClr val="FFFFFF"/>
                </a:solidFill>
                <a:latin typeface="Arial"/>
              </a:endParaRPr>
            </a:p>
            <a:p>
              <a:pPr defTabSz="684694">
                <a:lnSpc>
                  <a:spcPct val="85000"/>
                </a:lnSpc>
              </a:pPr>
              <a:endParaRPr lang="en-US" sz="1500" dirty="0">
                <a:solidFill>
                  <a:srgbClr val="FFFFFF"/>
                </a:solidFill>
                <a:latin typeface="Arial"/>
              </a:endParaRPr>
            </a:p>
          </p:txBody>
        </p:sp>
        <p:sp>
          <p:nvSpPr>
            <p:cNvPr id="40" name="Rectangle 39"/>
            <p:cNvSpPr/>
            <p:nvPr/>
          </p:nvSpPr>
          <p:spPr>
            <a:xfrm>
              <a:off x="10234530" y="2681331"/>
              <a:ext cx="2472075" cy="410689"/>
            </a:xfrm>
            <a:prstGeom prst="rect">
              <a:avLst/>
            </a:prstGeom>
            <a:grpFill/>
            <a:ln w="12700" algn="ctr">
              <a:solidFill>
                <a:schemeClr val="bg1">
                  <a:lumMod val="50000"/>
                </a:schemeClr>
              </a:solidFill>
              <a:round/>
              <a:headEnd/>
              <a:tailEnd/>
            </a:ln>
            <a:effectLst>
              <a:outerShdw blurRad="63500" sx="102000" sy="102000" algn="ctr" rotWithShape="0">
                <a:prstClr val="black">
                  <a:alpha val="40000"/>
                </a:prstClr>
              </a:outerShdw>
            </a:effectLst>
            <a:scene3d>
              <a:camera prst="orthographicFront"/>
              <a:lightRig rig="brightRoom" dir="t"/>
            </a:scene3d>
            <a:sp3d prstMaterial="metal">
              <a:bevelT w="0" h="0" prst="softRound"/>
              <a:bevelB w="0" h="0" prst="softRound"/>
            </a:sp3d>
          </p:spPr>
          <p:txBody>
            <a:bodyPr vert="horz" wrap="square" lIns="0" tIns="0" rIns="0" bIns="0" anchor="ctr" anchorCtr="1"/>
            <a:lstStyle/>
            <a:p>
              <a:pPr defTabSz="683890">
                <a:lnSpc>
                  <a:spcPct val="95000"/>
                </a:lnSpc>
              </a:pPr>
              <a:r>
                <a:rPr lang="en-US" sz="1200" kern="0" dirty="0">
                  <a:solidFill>
                    <a:srgbClr val="FFFFFF"/>
                  </a:solidFill>
                  <a:latin typeface="Arial"/>
                  <a:ea typeface="ＭＳ Ｐゴシック" pitchFamily="34" charset="-128"/>
                </a:rPr>
                <a:t>APIC for datacenter</a:t>
              </a:r>
            </a:p>
          </p:txBody>
        </p:sp>
        <p:sp>
          <p:nvSpPr>
            <p:cNvPr id="41" name="Rectangle 40"/>
            <p:cNvSpPr/>
            <p:nvPr/>
          </p:nvSpPr>
          <p:spPr>
            <a:xfrm>
              <a:off x="12971884" y="2693373"/>
              <a:ext cx="2299092" cy="410689"/>
            </a:xfrm>
            <a:prstGeom prst="rect">
              <a:avLst/>
            </a:prstGeom>
            <a:solidFill>
              <a:schemeClr val="accent4"/>
            </a:solidFill>
            <a:ln w="12700" algn="ctr">
              <a:solidFill>
                <a:schemeClr val="bg1">
                  <a:lumMod val="50000"/>
                </a:schemeClr>
              </a:solidFill>
              <a:round/>
              <a:headEnd/>
              <a:tailEnd/>
            </a:ln>
            <a:effectLst>
              <a:outerShdw blurRad="63500" sx="102000" sy="102000" algn="ctr" rotWithShape="0">
                <a:prstClr val="black">
                  <a:alpha val="40000"/>
                </a:prstClr>
              </a:outerShdw>
            </a:effectLst>
            <a:scene3d>
              <a:camera prst="orthographicFront"/>
              <a:lightRig rig="brightRoom" dir="t"/>
            </a:scene3d>
            <a:sp3d prstMaterial="metal">
              <a:bevelT w="0" h="0" prst="softRound"/>
              <a:bevelB w="0" h="0" prst="softRound"/>
            </a:sp3d>
          </p:spPr>
          <p:txBody>
            <a:bodyPr vert="horz" wrap="square" lIns="0" tIns="0" rIns="0" bIns="0" anchor="ctr" anchorCtr="1"/>
            <a:lstStyle/>
            <a:p>
              <a:pPr defTabSz="683890">
                <a:lnSpc>
                  <a:spcPct val="95000"/>
                </a:lnSpc>
              </a:pPr>
              <a:r>
                <a:rPr lang="en-US" sz="1100" kern="0" dirty="0">
                  <a:solidFill>
                    <a:srgbClr val="FFFFFF"/>
                  </a:solidFill>
                  <a:latin typeface="Arial"/>
                  <a:ea typeface="ＭＳ Ｐゴシック" pitchFamily="34" charset="-128"/>
                </a:rPr>
                <a:t>APIC - Enterprise Module</a:t>
              </a:r>
            </a:p>
          </p:txBody>
        </p:sp>
      </p:grpSp>
      <p:sp>
        <p:nvSpPr>
          <p:cNvPr id="9" name="Hexagon 8"/>
          <p:cNvSpPr/>
          <p:nvPr/>
        </p:nvSpPr>
        <p:spPr>
          <a:xfrm>
            <a:off x="4474365" y="1269115"/>
            <a:ext cx="4485103" cy="2945303"/>
          </a:xfrm>
          <a:prstGeom prst="hexagon">
            <a:avLst/>
          </a:prstGeom>
          <a:gradFill>
            <a:gsLst>
              <a:gs pos="0">
                <a:srgbClr val="FFFFFF"/>
              </a:gs>
              <a:gs pos="51000">
                <a:srgbClr val="FFFFFF">
                  <a:alpha val="0"/>
                </a:srgbClr>
              </a:gs>
            </a:gsLst>
            <a:lin ang="0" scaled="0"/>
          </a:gradFill>
          <a:ln w="25400" cap="flat" cmpd="sng" algn="ctr">
            <a:noFill/>
            <a:prstDash val="solid"/>
          </a:ln>
          <a:effectLst>
            <a:innerShdw blurRad="63500" dist="50800" dir="10800000">
              <a:prstClr val="black">
                <a:alpha val="50000"/>
              </a:prstClr>
            </a:innerShdw>
          </a:effectLst>
        </p:spPr>
        <p:txBody>
          <a:bodyPr lIns="68445" tIns="34223" rIns="68445" bIns="34223" rtlCol="0" anchor="ctr"/>
          <a:lstStyle/>
          <a:p>
            <a:pPr defTabSz="684694">
              <a:defRPr/>
            </a:pPr>
            <a:endParaRPr lang="en-US" kern="0" dirty="0">
              <a:solidFill>
                <a:srgbClr val="FFFFFF"/>
              </a:solidFill>
              <a:latin typeface="Arial"/>
            </a:endParaRPr>
          </a:p>
        </p:txBody>
      </p:sp>
    </p:spTree>
    <p:extLst>
      <p:ext uri="{BB962C8B-B14F-4D97-AF65-F5344CB8AC3E}">
        <p14:creationId xmlns:p14="http://schemas.microsoft.com/office/powerpoint/2010/main" val="12459324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 Intrusion Detection and Prevention</a:t>
            </a:r>
          </a:p>
        </p:txBody>
      </p:sp>
      <p:sp>
        <p:nvSpPr>
          <p:cNvPr id="4" name="Text Placeholder 3"/>
          <p:cNvSpPr>
            <a:spLocks noGrp="1"/>
          </p:cNvSpPr>
          <p:nvPr>
            <p:ph type="body" sz="quarter" idx="12"/>
          </p:nvPr>
        </p:nvSpPr>
        <p:spPr/>
        <p:txBody>
          <a:bodyPr/>
          <a:lstStyle/>
          <a:p>
            <a:r>
              <a:rPr lang="en-US" dirty="0" smtClean="0"/>
              <a:t>Use Cases</a:t>
            </a:r>
            <a:endParaRPr lang="en-US" dirty="0"/>
          </a:p>
        </p:txBody>
      </p:sp>
      <p:sp>
        <p:nvSpPr>
          <p:cNvPr id="5" name="Rectangle 5"/>
          <p:cNvSpPr>
            <a:spLocks noChangeArrowheads="1"/>
          </p:cNvSpPr>
          <p:nvPr/>
        </p:nvSpPr>
        <p:spPr bwMode="auto">
          <a:xfrm>
            <a:off x="580226" y="3328867"/>
            <a:ext cx="3703032" cy="1412198"/>
          </a:xfrm>
          <a:prstGeom prst="rect">
            <a:avLst/>
          </a:prstGeom>
          <a:noFill/>
          <a:ln w="9525" algn="ctr">
            <a:noFill/>
            <a:miter lim="800000"/>
            <a:headEnd/>
            <a:tailEnd/>
          </a:ln>
        </p:spPr>
        <p:txBody>
          <a:bodyPr lIns="82004" tIns="40981" rIns="82004" bIns="40981"/>
          <a:lstStyle/>
          <a:p>
            <a:pPr algn="ctr" defTabSz="813028">
              <a:lnSpc>
                <a:spcPct val="95000"/>
              </a:lnSpc>
              <a:spcBef>
                <a:spcPct val="50000"/>
              </a:spcBef>
              <a:buClr>
                <a:srgbClr val="272848"/>
              </a:buClr>
              <a:buSzPct val="100000"/>
            </a:pPr>
            <a:r>
              <a:rPr lang="en-US" sz="1200" b="1" dirty="0">
                <a:solidFill>
                  <a:srgbClr val="777777"/>
                </a:solidFill>
              </a:rPr>
              <a:t>Branch Threat Defense with </a:t>
            </a:r>
            <a:r>
              <a:rPr lang="en-US" sz="1200" b="1" dirty="0" smtClean="0">
                <a:solidFill>
                  <a:srgbClr val="777777"/>
                </a:solidFill>
              </a:rPr>
              <a:t>Central </a:t>
            </a:r>
            <a:r>
              <a:rPr lang="en-US" sz="1200" b="1" dirty="0">
                <a:solidFill>
                  <a:srgbClr val="777777"/>
                </a:solidFill>
              </a:rPr>
              <a:t>Internet</a:t>
            </a:r>
          </a:p>
          <a:p>
            <a:pPr marL="285702" indent="-285702" defTabSz="813028">
              <a:lnSpc>
                <a:spcPct val="95000"/>
              </a:lnSpc>
              <a:spcBef>
                <a:spcPct val="50000"/>
              </a:spcBef>
              <a:buClr>
                <a:schemeClr val="tx2"/>
              </a:buClr>
              <a:buSzPct val="100000"/>
              <a:buFont typeface="Arial"/>
              <a:buChar char="•"/>
            </a:pPr>
            <a:r>
              <a:rPr lang="en-US" sz="1200" dirty="0">
                <a:solidFill>
                  <a:srgbClr val="777777"/>
                </a:solidFill>
              </a:rPr>
              <a:t>Snort is inspecting all traffic either on inside or outside interface; ZBFW enforces access control and is applied first</a:t>
            </a:r>
          </a:p>
          <a:p>
            <a:pPr marL="285702" indent="-285702" defTabSz="813028">
              <a:lnSpc>
                <a:spcPct val="95000"/>
              </a:lnSpc>
              <a:spcBef>
                <a:spcPct val="50000"/>
              </a:spcBef>
              <a:buClr>
                <a:schemeClr val="tx2"/>
              </a:buClr>
              <a:buSzPct val="100000"/>
              <a:buFont typeface="Arial"/>
              <a:buChar char="•"/>
            </a:pPr>
            <a:r>
              <a:rPr lang="en-US" sz="1200" dirty="0">
                <a:solidFill>
                  <a:srgbClr val="777777"/>
                </a:solidFill>
              </a:rPr>
              <a:t>Snort is protecting the branch against internal and external threats</a:t>
            </a:r>
          </a:p>
        </p:txBody>
      </p:sp>
      <p:pic>
        <p:nvPicPr>
          <p:cNvPr id="6" name="Picture 5" descr="Screen Shot 2014-04-01 at 12.35.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65" y="1135310"/>
            <a:ext cx="2841104" cy="2108679"/>
          </a:xfrm>
          <a:prstGeom prst="rect">
            <a:avLst/>
          </a:prstGeom>
        </p:spPr>
      </p:pic>
      <p:pic>
        <p:nvPicPr>
          <p:cNvPr id="7" name="Picture 6" descr="Screen Shot 2014-04-01 at 12.35.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768" y="1140352"/>
            <a:ext cx="2863002" cy="2100643"/>
          </a:xfrm>
          <a:prstGeom prst="rect">
            <a:avLst/>
          </a:prstGeom>
        </p:spPr>
      </p:pic>
      <p:sp>
        <p:nvSpPr>
          <p:cNvPr id="8" name="Rectangle 5"/>
          <p:cNvSpPr>
            <a:spLocks noChangeArrowheads="1"/>
          </p:cNvSpPr>
          <p:nvPr/>
        </p:nvSpPr>
        <p:spPr bwMode="auto">
          <a:xfrm>
            <a:off x="4981172" y="3328866"/>
            <a:ext cx="4017777" cy="1123840"/>
          </a:xfrm>
          <a:prstGeom prst="rect">
            <a:avLst/>
          </a:prstGeom>
          <a:noFill/>
          <a:ln w="9525" algn="ctr">
            <a:noFill/>
            <a:miter lim="800000"/>
            <a:headEnd/>
            <a:tailEnd/>
          </a:ln>
        </p:spPr>
        <p:txBody>
          <a:bodyPr lIns="82004" tIns="40981" rIns="82004" bIns="40981"/>
          <a:lstStyle/>
          <a:p>
            <a:pPr algn="ctr" defTabSz="813028">
              <a:lnSpc>
                <a:spcPct val="95000"/>
              </a:lnSpc>
              <a:spcBef>
                <a:spcPct val="50000"/>
              </a:spcBef>
              <a:buClr>
                <a:srgbClr val="272848"/>
              </a:buClr>
              <a:buSzPct val="100000"/>
            </a:pPr>
            <a:r>
              <a:rPr lang="en-US" sz="1200" b="1" dirty="0">
                <a:solidFill>
                  <a:srgbClr val="777777"/>
                </a:solidFill>
              </a:rPr>
              <a:t>Threat Defense for </a:t>
            </a:r>
            <a:r>
              <a:rPr lang="en-US" sz="1200" b="1" dirty="0" smtClean="0">
                <a:solidFill>
                  <a:srgbClr val="777777"/>
                </a:solidFill>
              </a:rPr>
              <a:t>Local Direct Internet Access</a:t>
            </a:r>
            <a:endParaRPr lang="en-US" sz="1200" b="1" dirty="0">
              <a:solidFill>
                <a:srgbClr val="777777"/>
              </a:solidFill>
            </a:endParaRPr>
          </a:p>
          <a:p>
            <a:pPr marL="285702" indent="-285702" defTabSz="813028">
              <a:lnSpc>
                <a:spcPct val="95000"/>
              </a:lnSpc>
              <a:spcBef>
                <a:spcPct val="50000"/>
              </a:spcBef>
              <a:buClr>
                <a:schemeClr val="tx2"/>
              </a:buClr>
              <a:buSzPct val="100000"/>
              <a:buFont typeface="Arial"/>
              <a:buChar char="•"/>
            </a:pPr>
            <a:r>
              <a:rPr lang="en-US" sz="1200" dirty="0">
                <a:solidFill>
                  <a:srgbClr val="777777"/>
                </a:solidFill>
              </a:rPr>
              <a:t>Snort is inspecting all traffic on ether inside or outside interfaces. We can apply different policies (guest users, corporate users, etc.)</a:t>
            </a:r>
          </a:p>
          <a:p>
            <a:pPr marL="285702" indent="-285702" defTabSz="813028">
              <a:lnSpc>
                <a:spcPct val="95000"/>
              </a:lnSpc>
              <a:spcBef>
                <a:spcPct val="50000"/>
              </a:spcBef>
              <a:buClr>
                <a:schemeClr val="tx2"/>
              </a:buClr>
              <a:buSzPct val="100000"/>
              <a:buFont typeface="Arial"/>
              <a:buChar char="•"/>
            </a:pPr>
            <a:r>
              <a:rPr lang="en-US" sz="1200" dirty="0">
                <a:solidFill>
                  <a:srgbClr val="777777"/>
                </a:solidFill>
              </a:rPr>
              <a:t>Snort and CWS are positioned to secure Internet access within the branch</a:t>
            </a:r>
          </a:p>
        </p:txBody>
      </p:sp>
      <p:grpSp>
        <p:nvGrpSpPr>
          <p:cNvPr id="9" name="Group 8"/>
          <p:cNvGrpSpPr/>
          <p:nvPr/>
        </p:nvGrpSpPr>
        <p:grpSpPr>
          <a:xfrm>
            <a:off x="7946842" y="196913"/>
            <a:ext cx="871022" cy="871022"/>
            <a:chOff x="6676016" y="-1412442"/>
            <a:chExt cx="1020184" cy="1020184"/>
          </a:xfrm>
        </p:grpSpPr>
        <p:sp>
          <p:nvSpPr>
            <p:cNvPr id="10" name="24-Point Star 9"/>
            <p:cNvSpPr/>
            <p:nvPr/>
          </p:nvSpPr>
          <p:spPr>
            <a:xfrm>
              <a:off x="6676016" y="-1412442"/>
              <a:ext cx="1020184" cy="1020184"/>
            </a:xfrm>
            <a:prstGeom prst="star24">
              <a:avLst>
                <a:gd name="adj" fmla="val 4220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9"/>
              <a:endParaRPr lang="en-US" dirty="0">
                <a:solidFill>
                  <a:schemeClr val="accent1"/>
                </a:solidFill>
                <a:latin typeface="CiscoSansTT Light"/>
              </a:endParaRPr>
            </a:p>
          </p:txBody>
        </p:sp>
        <p:sp>
          <p:nvSpPr>
            <p:cNvPr id="11" name="Rectangle 10"/>
            <p:cNvSpPr/>
            <p:nvPr/>
          </p:nvSpPr>
          <p:spPr>
            <a:xfrm>
              <a:off x="6736710" y="-1253821"/>
              <a:ext cx="898811" cy="702942"/>
            </a:xfrm>
            <a:prstGeom prst="rect">
              <a:avLst/>
            </a:prstGeom>
          </p:spPr>
          <p:txBody>
            <a:bodyPr wrap="none" anchor="ctr">
              <a:spAutoFit/>
            </a:bodyPr>
            <a:lstStyle/>
            <a:p>
              <a:pPr algn="ctr" defTabSz="913989"/>
              <a:r>
                <a:rPr lang="en-US" sz="1100" dirty="0" smtClean="0">
                  <a:solidFill>
                    <a:srgbClr val="FFFFFF"/>
                  </a:solidFill>
                  <a:latin typeface="CiscoSansTT Light"/>
                </a:rPr>
                <a:t>Available </a:t>
              </a:r>
            </a:p>
            <a:p>
              <a:pPr algn="ctr" defTabSz="913989"/>
              <a:r>
                <a:rPr lang="en-US" sz="1100" dirty="0" smtClean="0">
                  <a:solidFill>
                    <a:srgbClr val="FFFFFF"/>
                  </a:solidFill>
                  <a:latin typeface="CiscoSansTT Light"/>
                </a:rPr>
                <a:t>Summer</a:t>
              </a:r>
            </a:p>
            <a:p>
              <a:pPr algn="ctr" defTabSz="913989"/>
              <a:r>
                <a:rPr lang="en-US" sz="1100" dirty="0" smtClean="0">
                  <a:solidFill>
                    <a:srgbClr val="FFFFFF"/>
                  </a:solidFill>
                  <a:latin typeface="CiscoSansTT Light"/>
                </a:rPr>
                <a:t>2015</a:t>
              </a:r>
              <a:endParaRPr lang="en-US" sz="1100" dirty="0">
                <a:solidFill>
                  <a:srgbClr val="FFFFFF"/>
                </a:solidFill>
                <a:latin typeface="CiscoSansTT Light"/>
              </a:endParaRPr>
            </a:p>
          </p:txBody>
        </p:sp>
      </p:grpSp>
    </p:spTree>
    <p:extLst>
      <p:ext uri="{BB962C8B-B14F-4D97-AF65-F5344CB8AC3E}">
        <p14:creationId xmlns:p14="http://schemas.microsoft.com/office/powerpoint/2010/main" val="102181736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 Intrusion Detection and Prevention</a:t>
            </a:r>
          </a:p>
        </p:txBody>
      </p:sp>
      <p:sp>
        <p:nvSpPr>
          <p:cNvPr id="3" name="Content Placeholder 2"/>
          <p:cNvSpPr>
            <a:spLocks noGrp="1"/>
          </p:cNvSpPr>
          <p:nvPr>
            <p:ph sz="quarter" idx="11"/>
          </p:nvPr>
        </p:nvSpPr>
        <p:spPr>
          <a:xfrm>
            <a:off x="304802" y="1248724"/>
            <a:ext cx="4069080" cy="3330575"/>
          </a:xfrm>
        </p:spPr>
        <p:txBody>
          <a:bodyPr/>
          <a:lstStyle/>
          <a:p>
            <a:pPr marL="0" indent="0" algn="ctr">
              <a:buNone/>
            </a:pPr>
            <a:r>
              <a:rPr lang="en-US" b="1" dirty="0"/>
              <a:t>Deployment </a:t>
            </a:r>
            <a:r>
              <a:rPr lang="en-US" b="1" dirty="0" smtClean="0"/>
              <a:t>Workflow</a:t>
            </a:r>
            <a:endParaRPr lang="en-US" b="1" dirty="0"/>
          </a:p>
          <a:p>
            <a:pPr marL="485775" lvl="1" indent="-342900">
              <a:buFont typeface="+mj-lt"/>
              <a:buAutoNum type="arabicPeriod"/>
            </a:pPr>
            <a:r>
              <a:rPr lang="en-US" dirty="0"/>
              <a:t>Device provisioning</a:t>
            </a:r>
          </a:p>
          <a:p>
            <a:pPr marL="485775" lvl="1" indent="-342900">
              <a:buFont typeface="+mj-lt"/>
              <a:buAutoNum type="arabicPeriod"/>
            </a:pPr>
            <a:r>
              <a:rPr lang="en-US" dirty="0" smtClean="0"/>
              <a:t>Licensing</a:t>
            </a:r>
            <a:endParaRPr lang="en-US" dirty="0"/>
          </a:p>
          <a:p>
            <a:pPr marL="485775" lvl="1" indent="-342900">
              <a:buFont typeface="+mj-lt"/>
              <a:buAutoNum type="arabicPeriod"/>
            </a:pPr>
            <a:r>
              <a:rPr lang="en-US" dirty="0" smtClean="0"/>
              <a:t>ISR 4K Container OVA installation</a:t>
            </a:r>
            <a:endParaRPr lang="en-US" dirty="0"/>
          </a:p>
          <a:p>
            <a:pPr marL="485775" lvl="1" indent="-342900">
              <a:buFont typeface="+mj-lt"/>
              <a:buAutoNum type="arabicPeriod"/>
            </a:pPr>
            <a:r>
              <a:rPr lang="en-US" dirty="0"/>
              <a:t>Container service activation</a:t>
            </a:r>
          </a:p>
          <a:p>
            <a:pPr marL="485775" lvl="1" indent="-342900">
              <a:buFont typeface="+mj-lt"/>
              <a:buAutoNum type="arabicPeriod"/>
            </a:pPr>
            <a:r>
              <a:rPr lang="en-US" dirty="0"/>
              <a:t>Enabling IPS/IDS</a:t>
            </a:r>
          </a:p>
          <a:p>
            <a:pPr marL="485775" lvl="1" indent="-342900">
              <a:buFont typeface="+mj-lt"/>
              <a:buAutoNum type="arabicPeriod"/>
            </a:pPr>
            <a:r>
              <a:rPr lang="en-US" dirty="0"/>
              <a:t>Enable Snort configuration</a:t>
            </a:r>
          </a:p>
          <a:p>
            <a:pPr marL="485775" lvl="1" indent="-342900">
              <a:buFont typeface="+mj-lt"/>
              <a:buAutoNum type="arabicPeriod"/>
            </a:pPr>
            <a:r>
              <a:rPr lang="en-US" dirty="0"/>
              <a:t>Reporting</a:t>
            </a:r>
          </a:p>
          <a:p>
            <a:pPr marL="485775" lvl="1" indent="-342900">
              <a:buFont typeface="+mj-lt"/>
              <a:buAutoNum type="arabicPeriod"/>
            </a:pPr>
            <a:r>
              <a:rPr lang="en-US" dirty="0"/>
              <a:t>Signature updates</a:t>
            </a:r>
          </a:p>
          <a:p>
            <a:endParaRPr lang="en-US" dirty="0"/>
          </a:p>
        </p:txBody>
      </p:sp>
      <p:sp>
        <p:nvSpPr>
          <p:cNvPr id="4" name="Text Placeholder 3"/>
          <p:cNvSpPr>
            <a:spLocks noGrp="1"/>
          </p:cNvSpPr>
          <p:nvPr>
            <p:ph type="body" sz="quarter" idx="12"/>
          </p:nvPr>
        </p:nvSpPr>
        <p:spPr/>
        <p:txBody>
          <a:bodyPr/>
          <a:lstStyle/>
          <a:p>
            <a:r>
              <a:rPr lang="en-US" dirty="0" smtClean="0"/>
              <a:t>Deploying Snort</a:t>
            </a:r>
            <a:endParaRPr lang="en-US" dirty="0"/>
          </a:p>
        </p:txBody>
      </p:sp>
      <p:sp>
        <p:nvSpPr>
          <p:cNvPr id="13" name="Content Placeholder 12"/>
          <p:cNvSpPr>
            <a:spLocks noGrp="1"/>
          </p:cNvSpPr>
          <p:nvPr>
            <p:ph sz="quarter" idx="13"/>
          </p:nvPr>
        </p:nvSpPr>
        <p:spPr/>
        <p:txBody>
          <a:bodyPr/>
          <a:lstStyle/>
          <a:p>
            <a:pPr marL="0" indent="0" algn="ctr">
              <a:buNone/>
            </a:pPr>
            <a:r>
              <a:rPr lang="en-US" b="1" dirty="0"/>
              <a:t>Major </a:t>
            </a:r>
            <a:r>
              <a:rPr lang="en-US" b="1" dirty="0" smtClean="0"/>
              <a:t>Components</a:t>
            </a:r>
            <a:endParaRPr lang="en-US" b="1" dirty="0"/>
          </a:p>
          <a:p>
            <a:r>
              <a:rPr lang="en-US" dirty="0"/>
              <a:t>APIC-EM </a:t>
            </a:r>
            <a:endParaRPr lang="en-US" dirty="0" smtClean="0"/>
          </a:p>
          <a:p>
            <a:pPr lvl="1"/>
            <a:r>
              <a:rPr lang="en-US" dirty="0"/>
              <a:t>O</a:t>
            </a:r>
            <a:r>
              <a:rPr lang="en-US" dirty="0" smtClean="0"/>
              <a:t>rchestrate </a:t>
            </a:r>
            <a:r>
              <a:rPr lang="en-US" dirty="0"/>
              <a:t>device </a:t>
            </a:r>
            <a:r>
              <a:rPr lang="en-US" dirty="0" smtClean="0"/>
              <a:t>provisioning</a:t>
            </a:r>
            <a:endParaRPr lang="en-US" dirty="0"/>
          </a:p>
          <a:p>
            <a:pPr lvl="1"/>
            <a:r>
              <a:rPr lang="en-US" dirty="0" smtClean="0"/>
              <a:t>OVA </a:t>
            </a:r>
            <a:r>
              <a:rPr lang="en-US" dirty="0"/>
              <a:t>installation and configuration</a:t>
            </a:r>
          </a:p>
          <a:p>
            <a:r>
              <a:rPr lang="en-US" dirty="0"/>
              <a:t>Cisco Signature Store or Local Server for signature updates</a:t>
            </a:r>
          </a:p>
          <a:p>
            <a:r>
              <a:rPr lang="en-US" dirty="0"/>
              <a:t>Alert Server for log collection</a:t>
            </a:r>
          </a:p>
          <a:p>
            <a:endParaRPr lang="en-US" dirty="0"/>
          </a:p>
        </p:txBody>
      </p:sp>
      <p:grpSp>
        <p:nvGrpSpPr>
          <p:cNvPr id="9" name="Group 8"/>
          <p:cNvGrpSpPr/>
          <p:nvPr/>
        </p:nvGrpSpPr>
        <p:grpSpPr>
          <a:xfrm>
            <a:off x="7946842" y="196913"/>
            <a:ext cx="871022" cy="871022"/>
            <a:chOff x="6676016" y="-1412442"/>
            <a:chExt cx="1020184" cy="1020184"/>
          </a:xfrm>
        </p:grpSpPr>
        <p:sp>
          <p:nvSpPr>
            <p:cNvPr id="10" name="24-Point Star 9"/>
            <p:cNvSpPr/>
            <p:nvPr/>
          </p:nvSpPr>
          <p:spPr>
            <a:xfrm>
              <a:off x="6676016" y="-1412442"/>
              <a:ext cx="1020184" cy="1020184"/>
            </a:xfrm>
            <a:prstGeom prst="star24">
              <a:avLst>
                <a:gd name="adj" fmla="val 4220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9"/>
              <a:endParaRPr lang="en-US" dirty="0">
                <a:solidFill>
                  <a:schemeClr val="accent1"/>
                </a:solidFill>
                <a:latin typeface="CiscoSansTT Light"/>
              </a:endParaRPr>
            </a:p>
          </p:txBody>
        </p:sp>
        <p:sp>
          <p:nvSpPr>
            <p:cNvPr id="11" name="Rectangle 10"/>
            <p:cNvSpPr/>
            <p:nvPr/>
          </p:nvSpPr>
          <p:spPr>
            <a:xfrm>
              <a:off x="6736710" y="-1253821"/>
              <a:ext cx="898811" cy="702942"/>
            </a:xfrm>
            <a:prstGeom prst="rect">
              <a:avLst/>
            </a:prstGeom>
          </p:spPr>
          <p:txBody>
            <a:bodyPr wrap="none" anchor="ctr">
              <a:spAutoFit/>
            </a:bodyPr>
            <a:lstStyle/>
            <a:p>
              <a:pPr algn="ctr" defTabSz="913989"/>
              <a:r>
                <a:rPr lang="en-US" sz="1100" dirty="0" smtClean="0">
                  <a:solidFill>
                    <a:srgbClr val="FFFFFF"/>
                  </a:solidFill>
                  <a:latin typeface="CiscoSansTT Light"/>
                </a:rPr>
                <a:t>Available </a:t>
              </a:r>
            </a:p>
            <a:p>
              <a:pPr algn="ctr" defTabSz="913989"/>
              <a:r>
                <a:rPr lang="en-US" sz="1100" dirty="0" smtClean="0">
                  <a:solidFill>
                    <a:srgbClr val="FFFFFF"/>
                  </a:solidFill>
                  <a:latin typeface="CiscoSansTT Light"/>
                </a:rPr>
                <a:t>Summer</a:t>
              </a:r>
            </a:p>
            <a:p>
              <a:pPr algn="ctr" defTabSz="913989"/>
              <a:r>
                <a:rPr lang="en-US" sz="1100" dirty="0" smtClean="0">
                  <a:solidFill>
                    <a:srgbClr val="FFFFFF"/>
                  </a:solidFill>
                  <a:latin typeface="CiscoSansTT Light"/>
                </a:rPr>
                <a:t>2015</a:t>
              </a:r>
              <a:endParaRPr lang="en-US" sz="1100" dirty="0">
                <a:solidFill>
                  <a:srgbClr val="FFFFFF"/>
                </a:solidFill>
                <a:latin typeface="CiscoSansTT Light"/>
              </a:endParaRPr>
            </a:p>
          </p:txBody>
        </p:sp>
      </p:grpSp>
      <p:grpSp>
        <p:nvGrpSpPr>
          <p:cNvPr id="14" name="Group 13"/>
          <p:cNvGrpSpPr/>
          <p:nvPr/>
        </p:nvGrpSpPr>
        <p:grpSpPr>
          <a:xfrm>
            <a:off x="5439441" y="3659683"/>
            <a:ext cx="2991033" cy="983647"/>
            <a:chOff x="10146921" y="1855595"/>
            <a:chExt cx="5314624" cy="1311529"/>
          </a:xfrm>
          <a:solidFill>
            <a:schemeClr val="tx2"/>
          </a:solidFill>
        </p:grpSpPr>
        <p:sp>
          <p:nvSpPr>
            <p:cNvPr id="15" name="Trapezoid 14"/>
            <p:cNvSpPr/>
            <p:nvPr/>
          </p:nvSpPr>
          <p:spPr>
            <a:xfrm rot="10800000" flipV="1">
              <a:off x="10146921" y="1855595"/>
              <a:ext cx="5314624" cy="184240"/>
            </a:xfrm>
            <a:prstGeom prst="trapezoid">
              <a:avLst>
                <a:gd name="adj" fmla="val 246771"/>
              </a:avLst>
            </a:prstGeom>
            <a:grpFill/>
            <a:ln w="25400" cap="flat" cmpd="sng" algn="ctr">
              <a:noFill/>
              <a:prstDash val="solid"/>
            </a:ln>
            <a:effectLst/>
          </p:spPr>
          <p:txBody>
            <a:bodyPr rtlCol="0" anchor="ctr"/>
            <a:lstStyle/>
            <a:p>
              <a:pPr defTabSz="684666">
                <a:defRPr/>
              </a:pPr>
              <a:endParaRPr lang="en-US" kern="0" dirty="0">
                <a:solidFill>
                  <a:srgbClr val="8E909E"/>
                </a:solidFill>
                <a:latin typeface="Arial"/>
              </a:endParaRPr>
            </a:p>
          </p:txBody>
        </p:sp>
        <p:sp>
          <p:nvSpPr>
            <p:cNvPr id="16" name="Rectangle 15"/>
            <p:cNvSpPr/>
            <p:nvPr/>
          </p:nvSpPr>
          <p:spPr>
            <a:xfrm>
              <a:off x="10146924" y="2039834"/>
              <a:ext cx="5260351" cy="1127290"/>
            </a:xfrm>
            <a:prstGeom prst="rect">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lstStyle/>
            <a:p>
              <a:pPr defTabSz="684694">
                <a:lnSpc>
                  <a:spcPct val="85000"/>
                </a:lnSpc>
              </a:pPr>
              <a:r>
                <a:rPr lang="en-US" sz="1300" dirty="0">
                  <a:solidFill>
                    <a:srgbClr val="FFFFFF"/>
                  </a:solidFill>
                  <a:latin typeface="Arial"/>
                </a:rPr>
                <a:t>Cisco </a:t>
              </a:r>
              <a:r>
                <a:rPr lang="en-US" sz="1300" dirty="0" smtClean="0">
                  <a:solidFill>
                    <a:srgbClr val="FFFFFF"/>
                  </a:solidFill>
                  <a:latin typeface="Arial"/>
                </a:rPr>
                <a:t>APIC Common </a:t>
              </a:r>
              <a:r>
                <a:rPr lang="en-US" sz="1300" dirty="0">
                  <a:solidFill>
                    <a:srgbClr val="FFFFFF"/>
                  </a:solidFill>
                  <a:latin typeface="Arial"/>
                </a:rPr>
                <a:t>ACI Architecture</a:t>
              </a:r>
            </a:p>
            <a:p>
              <a:pPr defTabSz="684694">
                <a:lnSpc>
                  <a:spcPct val="85000"/>
                </a:lnSpc>
              </a:pPr>
              <a:endParaRPr lang="en-US" sz="1500" dirty="0">
                <a:solidFill>
                  <a:srgbClr val="FFFFFF"/>
                </a:solidFill>
                <a:latin typeface="Arial"/>
              </a:endParaRPr>
            </a:p>
            <a:p>
              <a:pPr defTabSz="684694">
                <a:lnSpc>
                  <a:spcPct val="85000"/>
                </a:lnSpc>
              </a:pPr>
              <a:endParaRPr lang="en-US" sz="1500" dirty="0">
                <a:solidFill>
                  <a:srgbClr val="FFFFFF"/>
                </a:solidFill>
                <a:latin typeface="Arial"/>
              </a:endParaRPr>
            </a:p>
            <a:p>
              <a:pPr defTabSz="684694">
                <a:lnSpc>
                  <a:spcPct val="85000"/>
                </a:lnSpc>
              </a:pPr>
              <a:endParaRPr lang="en-US" sz="1500" dirty="0">
                <a:solidFill>
                  <a:srgbClr val="FFFFFF"/>
                </a:solidFill>
                <a:latin typeface="Arial"/>
              </a:endParaRPr>
            </a:p>
          </p:txBody>
        </p:sp>
        <p:sp>
          <p:nvSpPr>
            <p:cNvPr id="17" name="Rectangle 16"/>
            <p:cNvSpPr/>
            <p:nvPr/>
          </p:nvSpPr>
          <p:spPr>
            <a:xfrm>
              <a:off x="10234530" y="2681331"/>
              <a:ext cx="2472075" cy="410689"/>
            </a:xfrm>
            <a:prstGeom prst="rect">
              <a:avLst/>
            </a:prstGeom>
            <a:grpFill/>
            <a:ln w="12700" algn="ctr">
              <a:solidFill>
                <a:schemeClr val="bg1">
                  <a:lumMod val="50000"/>
                </a:schemeClr>
              </a:solidFill>
              <a:round/>
              <a:headEnd/>
              <a:tailEnd/>
            </a:ln>
            <a:effectLst>
              <a:outerShdw blurRad="63500" sx="102000" sy="102000" algn="ctr" rotWithShape="0">
                <a:prstClr val="black">
                  <a:alpha val="40000"/>
                </a:prstClr>
              </a:outerShdw>
            </a:effectLst>
            <a:scene3d>
              <a:camera prst="orthographicFront"/>
              <a:lightRig rig="brightRoom" dir="t"/>
            </a:scene3d>
            <a:sp3d prstMaterial="metal">
              <a:bevelT w="0" h="0" prst="softRound"/>
              <a:bevelB w="0" h="0" prst="softRound"/>
            </a:sp3d>
          </p:spPr>
          <p:txBody>
            <a:bodyPr vert="horz" wrap="square" lIns="0" tIns="0" rIns="0" bIns="0" anchor="ctr" anchorCtr="1"/>
            <a:lstStyle/>
            <a:p>
              <a:pPr defTabSz="683890">
                <a:lnSpc>
                  <a:spcPct val="95000"/>
                </a:lnSpc>
              </a:pPr>
              <a:r>
                <a:rPr lang="en-US" sz="1200" kern="0" dirty="0">
                  <a:solidFill>
                    <a:srgbClr val="FFFFFF"/>
                  </a:solidFill>
                  <a:latin typeface="Arial"/>
                  <a:ea typeface="ＭＳ Ｐゴシック" pitchFamily="34" charset="-128"/>
                </a:rPr>
                <a:t>APIC for datacenter</a:t>
              </a:r>
            </a:p>
          </p:txBody>
        </p:sp>
        <p:sp>
          <p:nvSpPr>
            <p:cNvPr id="18" name="Rectangle 17"/>
            <p:cNvSpPr/>
            <p:nvPr/>
          </p:nvSpPr>
          <p:spPr>
            <a:xfrm>
              <a:off x="12971884" y="2693373"/>
              <a:ext cx="2299092" cy="410689"/>
            </a:xfrm>
            <a:prstGeom prst="rect">
              <a:avLst/>
            </a:prstGeom>
            <a:solidFill>
              <a:srgbClr val="57B74E"/>
            </a:solidFill>
            <a:ln w="12700" algn="ctr">
              <a:solidFill>
                <a:schemeClr val="bg1">
                  <a:lumMod val="50000"/>
                </a:schemeClr>
              </a:solidFill>
              <a:round/>
              <a:headEnd/>
              <a:tailEnd/>
            </a:ln>
            <a:effectLst>
              <a:outerShdw blurRad="63500" sx="102000" sy="102000" algn="ctr" rotWithShape="0">
                <a:prstClr val="black">
                  <a:alpha val="40000"/>
                </a:prstClr>
              </a:outerShdw>
            </a:effectLst>
            <a:scene3d>
              <a:camera prst="orthographicFront"/>
              <a:lightRig rig="brightRoom" dir="t"/>
            </a:scene3d>
            <a:sp3d prstMaterial="metal">
              <a:bevelT w="0" h="0" prst="softRound"/>
              <a:bevelB w="0" h="0" prst="softRound"/>
            </a:sp3d>
          </p:spPr>
          <p:txBody>
            <a:bodyPr vert="horz" wrap="square" lIns="0" tIns="0" rIns="0" bIns="0" anchor="ctr" anchorCtr="1"/>
            <a:lstStyle/>
            <a:p>
              <a:pPr defTabSz="683890">
                <a:lnSpc>
                  <a:spcPct val="95000"/>
                </a:lnSpc>
              </a:pPr>
              <a:r>
                <a:rPr lang="en-US" sz="1100" kern="0" dirty="0">
                  <a:solidFill>
                    <a:srgbClr val="FFFFFF"/>
                  </a:solidFill>
                  <a:latin typeface="Arial"/>
                  <a:ea typeface="ＭＳ Ｐゴシック" pitchFamily="34" charset="-128"/>
                </a:rPr>
                <a:t>APIC - Enterprise Module</a:t>
              </a:r>
            </a:p>
          </p:txBody>
        </p:sp>
      </p:grpSp>
    </p:spTree>
    <p:extLst>
      <p:ext uri="{BB962C8B-B14F-4D97-AF65-F5344CB8AC3E}">
        <p14:creationId xmlns:p14="http://schemas.microsoft.com/office/powerpoint/2010/main" val="15351279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 Intrusion Detection and Prevention</a:t>
            </a:r>
          </a:p>
        </p:txBody>
      </p:sp>
      <p:sp>
        <p:nvSpPr>
          <p:cNvPr id="7" name="Content Placeholder 6"/>
          <p:cNvSpPr>
            <a:spLocks noGrp="1"/>
          </p:cNvSpPr>
          <p:nvPr>
            <p:ph sz="quarter" idx="11"/>
          </p:nvPr>
        </p:nvSpPr>
        <p:spPr>
          <a:xfrm>
            <a:off x="304800" y="1241426"/>
            <a:ext cx="5399682" cy="3330575"/>
          </a:xfrm>
        </p:spPr>
        <p:txBody>
          <a:bodyPr/>
          <a:lstStyle/>
          <a:p>
            <a:r>
              <a:rPr lang="en-US" dirty="0"/>
              <a:t>Snort integrated into </a:t>
            </a:r>
            <a:r>
              <a:rPr lang="en-US" dirty="0" smtClean="0"/>
              <a:t>Cisco IOS </a:t>
            </a:r>
            <a:r>
              <a:rPr lang="en-US" dirty="0"/>
              <a:t>XE and application container </a:t>
            </a:r>
          </a:p>
          <a:p>
            <a:r>
              <a:rPr lang="en-US" dirty="0"/>
              <a:t>Supported </a:t>
            </a:r>
            <a:r>
              <a:rPr lang="en-US" dirty="0" smtClean="0"/>
              <a:t>on ISR 4000 Series </a:t>
            </a:r>
            <a:endParaRPr lang="en-US" dirty="0"/>
          </a:p>
          <a:p>
            <a:r>
              <a:rPr lang="en-US" dirty="0"/>
              <a:t>IPS/IDS functionality </a:t>
            </a:r>
          </a:p>
          <a:p>
            <a:r>
              <a:rPr lang="en-US" dirty="0"/>
              <a:t>Centralized management using </a:t>
            </a:r>
            <a:r>
              <a:rPr lang="en-US" dirty="0" smtClean="0"/>
              <a:t>APIC-EM (Enterprise Module)</a:t>
            </a:r>
            <a:endParaRPr lang="en-US" dirty="0"/>
          </a:p>
          <a:p>
            <a:r>
              <a:rPr lang="en-US" dirty="0"/>
              <a:t>Log collection via external tools </a:t>
            </a:r>
          </a:p>
          <a:p>
            <a:r>
              <a:rPr lang="en-US" dirty="0"/>
              <a:t>Ability to whitelist signatures </a:t>
            </a:r>
          </a:p>
          <a:p>
            <a:r>
              <a:rPr lang="en-US" dirty="0"/>
              <a:t>Signature update mechanism using local update and via </a:t>
            </a:r>
            <a:r>
              <a:rPr lang="en-US" dirty="0" smtClean="0"/>
              <a:t>APIC-EM</a:t>
            </a:r>
            <a:endParaRPr lang="en-US" dirty="0"/>
          </a:p>
          <a:p>
            <a:endParaRPr lang="en-US" dirty="0"/>
          </a:p>
        </p:txBody>
      </p:sp>
      <p:sp>
        <p:nvSpPr>
          <p:cNvPr id="4" name="Text Placeholder 3"/>
          <p:cNvSpPr>
            <a:spLocks noGrp="1"/>
          </p:cNvSpPr>
          <p:nvPr>
            <p:ph type="body" sz="quarter" idx="12"/>
          </p:nvPr>
        </p:nvSpPr>
        <p:spPr/>
        <p:txBody>
          <a:bodyPr/>
          <a:lstStyle/>
          <a:p>
            <a:r>
              <a:rPr lang="en-US" dirty="0" smtClean="0"/>
              <a:t>Key Functionality</a:t>
            </a:r>
            <a:endParaRPr lang="en-US" dirty="0"/>
          </a:p>
        </p:txBody>
      </p:sp>
      <p:grpSp>
        <p:nvGrpSpPr>
          <p:cNvPr id="9" name="Group 8"/>
          <p:cNvGrpSpPr/>
          <p:nvPr/>
        </p:nvGrpSpPr>
        <p:grpSpPr>
          <a:xfrm>
            <a:off x="7946842" y="196913"/>
            <a:ext cx="871022" cy="871022"/>
            <a:chOff x="6676016" y="-1412442"/>
            <a:chExt cx="1020184" cy="1020184"/>
          </a:xfrm>
        </p:grpSpPr>
        <p:sp>
          <p:nvSpPr>
            <p:cNvPr id="10" name="24-Point Star 9"/>
            <p:cNvSpPr/>
            <p:nvPr/>
          </p:nvSpPr>
          <p:spPr>
            <a:xfrm>
              <a:off x="6676016" y="-1412442"/>
              <a:ext cx="1020184" cy="1020184"/>
            </a:xfrm>
            <a:prstGeom prst="star24">
              <a:avLst>
                <a:gd name="adj" fmla="val 4220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9"/>
              <a:endParaRPr lang="en-US" dirty="0">
                <a:solidFill>
                  <a:schemeClr val="accent1"/>
                </a:solidFill>
                <a:latin typeface="CiscoSansTT Light"/>
              </a:endParaRPr>
            </a:p>
          </p:txBody>
        </p:sp>
        <p:sp>
          <p:nvSpPr>
            <p:cNvPr id="11" name="Rectangle 10"/>
            <p:cNvSpPr/>
            <p:nvPr/>
          </p:nvSpPr>
          <p:spPr>
            <a:xfrm>
              <a:off x="6736710" y="-1253821"/>
              <a:ext cx="898811" cy="702942"/>
            </a:xfrm>
            <a:prstGeom prst="rect">
              <a:avLst/>
            </a:prstGeom>
          </p:spPr>
          <p:txBody>
            <a:bodyPr wrap="none" anchor="ctr">
              <a:spAutoFit/>
            </a:bodyPr>
            <a:lstStyle/>
            <a:p>
              <a:pPr algn="ctr" defTabSz="913989"/>
              <a:r>
                <a:rPr lang="en-US" sz="1100" dirty="0" smtClean="0">
                  <a:solidFill>
                    <a:srgbClr val="FFFFFF"/>
                  </a:solidFill>
                  <a:latin typeface="CiscoSansTT Light"/>
                </a:rPr>
                <a:t>Available </a:t>
              </a:r>
            </a:p>
            <a:p>
              <a:pPr algn="ctr" defTabSz="913989"/>
              <a:r>
                <a:rPr lang="en-US" sz="1100" dirty="0" smtClean="0">
                  <a:solidFill>
                    <a:srgbClr val="FFFFFF"/>
                  </a:solidFill>
                  <a:latin typeface="CiscoSansTT Light"/>
                </a:rPr>
                <a:t>Summer</a:t>
              </a:r>
            </a:p>
            <a:p>
              <a:pPr algn="ctr" defTabSz="913989"/>
              <a:r>
                <a:rPr lang="en-US" sz="1100" dirty="0" smtClean="0">
                  <a:solidFill>
                    <a:srgbClr val="FFFFFF"/>
                  </a:solidFill>
                  <a:latin typeface="CiscoSansTT Light"/>
                </a:rPr>
                <a:t>2015</a:t>
              </a:r>
              <a:endParaRPr lang="en-US" sz="1100" dirty="0">
                <a:solidFill>
                  <a:srgbClr val="FFFFFF"/>
                </a:solidFill>
                <a:latin typeface="CiscoSansTT Light"/>
              </a:endParaRPr>
            </a:p>
          </p:txBody>
        </p:sp>
      </p:grpSp>
      <p:pic>
        <p:nvPicPr>
          <p:cNvPr id="8" name="Picture 7" descr="KN21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947" y="1630929"/>
            <a:ext cx="2796604" cy="2237282"/>
          </a:xfrm>
          <a:prstGeom prst="rect">
            <a:avLst/>
          </a:prstGeom>
        </p:spPr>
      </p:pic>
    </p:spTree>
    <p:extLst>
      <p:ext uri="{BB962C8B-B14F-4D97-AF65-F5344CB8AC3E}">
        <p14:creationId xmlns:p14="http://schemas.microsoft.com/office/powerpoint/2010/main" val="33128209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Takeaways</a:t>
            </a:r>
            <a:endParaRPr lang="en-US" dirty="0"/>
          </a:p>
        </p:txBody>
      </p:sp>
    </p:spTree>
    <p:extLst>
      <p:ext uri="{BB962C8B-B14F-4D97-AF65-F5344CB8AC3E}">
        <p14:creationId xmlns:p14="http://schemas.microsoft.com/office/powerpoint/2010/main" val="210804498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Session: What You Will Learn</a:t>
            </a:r>
          </a:p>
        </p:txBody>
      </p:sp>
      <p:sp>
        <p:nvSpPr>
          <p:cNvPr id="6" name="Content Placeholder 5"/>
          <p:cNvSpPr>
            <a:spLocks noGrp="1"/>
          </p:cNvSpPr>
          <p:nvPr>
            <p:ph sz="quarter" idx="11"/>
          </p:nvPr>
        </p:nvSpPr>
        <p:spPr>
          <a:xfrm>
            <a:off x="304800" y="1354044"/>
            <a:ext cx="8513064" cy="3330575"/>
          </a:xfrm>
        </p:spPr>
        <p:txBody>
          <a:bodyPr/>
          <a:lstStyle/>
          <a:p>
            <a:r>
              <a:rPr lang="en-US" sz="2000" dirty="0" smtClean="0"/>
              <a:t>Why secure your WAN infrastructure</a:t>
            </a:r>
            <a:endParaRPr lang="en-US" sz="1800" dirty="0"/>
          </a:p>
          <a:p>
            <a:r>
              <a:rPr lang="en-US" sz="2000" dirty="0" smtClean="0"/>
              <a:t>Benefits of Transport </a:t>
            </a:r>
            <a:r>
              <a:rPr lang="en-US" sz="2000" dirty="0"/>
              <a:t>I</a:t>
            </a:r>
            <a:r>
              <a:rPr lang="en-US" sz="2000" dirty="0" smtClean="0"/>
              <a:t>ndependent </a:t>
            </a:r>
            <a:r>
              <a:rPr lang="en-US" sz="2000" dirty="0"/>
              <a:t>D</a:t>
            </a:r>
            <a:r>
              <a:rPr lang="en-US" sz="2000" dirty="0" smtClean="0"/>
              <a:t>esign using DMVPN</a:t>
            </a:r>
          </a:p>
          <a:p>
            <a:r>
              <a:rPr lang="en-US" sz="2000" dirty="0" smtClean="0"/>
              <a:t>Why secure Direct </a:t>
            </a:r>
            <a:r>
              <a:rPr lang="en-US" sz="2000" dirty="0"/>
              <a:t>I</a:t>
            </a:r>
            <a:r>
              <a:rPr lang="en-US" sz="2000" dirty="0" smtClean="0"/>
              <a:t>nternet Access</a:t>
            </a:r>
          </a:p>
          <a:p>
            <a:r>
              <a:rPr lang="en-US" sz="2000" dirty="0" smtClean="0"/>
              <a:t>Best practices for Threat Defense and Compliance </a:t>
            </a:r>
          </a:p>
          <a:p>
            <a:r>
              <a:rPr lang="en-US" sz="2000" dirty="0" smtClean="0"/>
              <a:t>Key Takeaways</a:t>
            </a:r>
            <a:endParaRPr lang="en-US" sz="2000" dirty="0"/>
          </a:p>
          <a:p>
            <a:endParaRPr lang="en-US" sz="2000" dirty="0" smtClean="0"/>
          </a:p>
          <a:p>
            <a:pPr marL="0" indent="0">
              <a:buNone/>
            </a:pPr>
            <a:endParaRPr lang="en-US" sz="1800" dirty="0"/>
          </a:p>
          <a:p>
            <a:endParaRPr lang="en-US" sz="1200" dirty="0"/>
          </a:p>
        </p:txBody>
      </p:sp>
    </p:spTree>
    <p:extLst>
      <p:ext uri="{BB962C8B-B14F-4D97-AF65-F5344CB8AC3E}">
        <p14:creationId xmlns:p14="http://schemas.microsoft.com/office/powerpoint/2010/main" val="142180999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7468" y="1085850"/>
            <a:ext cx="6937978" cy="3266034"/>
          </a:xfrm>
        </p:spPr>
        <p:txBody>
          <a:bodyPr/>
          <a:lstStyle/>
          <a:p>
            <a:pPr>
              <a:buClr>
                <a:schemeClr val="tx2"/>
              </a:buClr>
            </a:pPr>
            <a:r>
              <a:rPr lang="en-US" sz="1800" dirty="0" smtClean="0"/>
              <a:t>APIC-EM IWAN App manages and orchestrates IWAN DMVPN </a:t>
            </a:r>
          </a:p>
          <a:p>
            <a:pPr lvl="1">
              <a:buClr>
                <a:schemeClr val="tx2"/>
              </a:buClr>
            </a:pPr>
            <a:r>
              <a:rPr lang="en-US" sz="1600" dirty="0" smtClean="0"/>
              <a:t>DMVPN simplified profiles are applied and DMVPN configuration and provisioning is automated</a:t>
            </a:r>
          </a:p>
          <a:p>
            <a:pPr>
              <a:buClr>
                <a:schemeClr val="tx2"/>
              </a:buClr>
            </a:pPr>
            <a:r>
              <a:rPr lang="en-US" sz="1800" dirty="0" smtClean="0"/>
              <a:t>APIC-EM SNORT App configures Snort on the ISR4K</a:t>
            </a:r>
          </a:p>
          <a:p>
            <a:pPr lvl="1">
              <a:buClr>
                <a:schemeClr val="tx2"/>
              </a:buClr>
            </a:pPr>
            <a:r>
              <a:rPr lang="en-US" sz="1600" dirty="0" smtClean="0"/>
              <a:t>Monitoring capabilities will be added in the future</a:t>
            </a:r>
          </a:p>
          <a:p>
            <a:pPr>
              <a:buClr>
                <a:schemeClr val="tx2"/>
              </a:buClr>
            </a:pPr>
            <a:r>
              <a:rPr lang="en-US" sz="1800" dirty="0" smtClean="0"/>
              <a:t>Other security components can be managed via </a:t>
            </a:r>
            <a:r>
              <a:rPr lang="en-US" sz="1800" dirty="0"/>
              <a:t> </a:t>
            </a:r>
            <a:r>
              <a:rPr lang="en-US" sz="1800" dirty="0" smtClean="0"/>
              <a:t>                several tools, including Cisco Prime Infrastructure</a:t>
            </a:r>
          </a:p>
        </p:txBody>
      </p:sp>
      <p:sp>
        <p:nvSpPr>
          <p:cNvPr id="2" name="Title 1"/>
          <p:cNvSpPr>
            <a:spLocks noGrp="1"/>
          </p:cNvSpPr>
          <p:nvPr>
            <p:ph type="ctrTitle"/>
          </p:nvPr>
        </p:nvSpPr>
        <p:spPr/>
        <p:txBody>
          <a:bodyPr/>
          <a:lstStyle/>
          <a:p>
            <a:r>
              <a:rPr lang="en-US" dirty="0" smtClean="0"/>
              <a:t>Security Management</a:t>
            </a:r>
            <a:endParaRPr lang="en-US" dirty="0"/>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0617" y="1760524"/>
            <a:ext cx="1716901" cy="1717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48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99036" y="1187621"/>
            <a:ext cx="7080098" cy="3266034"/>
          </a:xfrm>
        </p:spPr>
        <p:txBody>
          <a:bodyPr/>
          <a:lstStyle/>
          <a:p>
            <a:pPr>
              <a:buClr>
                <a:schemeClr val="tx2"/>
              </a:buClr>
            </a:pPr>
            <a:r>
              <a:rPr lang="en-US" sz="1800" b="1" dirty="0" smtClean="0"/>
              <a:t>DMVPN for secure connectivity across the WAN</a:t>
            </a:r>
          </a:p>
          <a:p>
            <a:pPr lvl="1">
              <a:buClr>
                <a:schemeClr val="tx2"/>
              </a:buClr>
            </a:pPr>
            <a:r>
              <a:rPr lang="en-US" sz="1600" dirty="0" smtClean="0"/>
              <a:t>Proven large-scale IPsec VPN technology</a:t>
            </a:r>
          </a:p>
          <a:p>
            <a:pPr lvl="1">
              <a:buClr>
                <a:schemeClr val="tx2"/>
              </a:buClr>
            </a:pPr>
            <a:r>
              <a:rPr lang="en-US" sz="1600" dirty="0" smtClean="0"/>
              <a:t>Flexible and secure</a:t>
            </a:r>
          </a:p>
          <a:p>
            <a:pPr lvl="1">
              <a:buClr>
                <a:schemeClr val="tx2"/>
              </a:buClr>
            </a:pPr>
            <a:r>
              <a:rPr lang="en-US" sz="1600" dirty="0" smtClean="0"/>
              <a:t>Automated prescriptive IWAN designs</a:t>
            </a:r>
          </a:p>
          <a:p>
            <a:pPr>
              <a:buClr>
                <a:schemeClr val="tx2"/>
              </a:buClr>
            </a:pPr>
            <a:r>
              <a:rPr lang="en-US" sz="1800" b="1" dirty="0" smtClean="0"/>
              <a:t>CWS and ZBFW for Direct </a:t>
            </a:r>
            <a:r>
              <a:rPr lang="en-US" sz="1800" b="1" dirty="0"/>
              <a:t>I</a:t>
            </a:r>
            <a:r>
              <a:rPr lang="en-US" sz="1800" b="1" dirty="0" smtClean="0"/>
              <a:t>nternet </a:t>
            </a:r>
            <a:r>
              <a:rPr lang="en-US" sz="1800" b="1" dirty="0"/>
              <a:t>A</a:t>
            </a:r>
            <a:r>
              <a:rPr lang="en-US" sz="1800" b="1" dirty="0" smtClean="0"/>
              <a:t>ccess</a:t>
            </a:r>
          </a:p>
          <a:p>
            <a:pPr lvl="1">
              <a:buClr>
                <a:schemeClr val="tx2"/>
              </a:buClr>
            </a:pPr>
            <a:r>
              <a:rPr lang="en-US" sz="1600" dirty="0" smtClean="0"/>
              <a:t>Cloud based, single management technology for URL filtering and malware protection with AMP</a:t>
            </a:r>
          </a:p>
          <a:p>
            <a:pPr lvl="1">
              <a:buClr>
                <a:schemeClr val="tx2"/>
              </a:buClr>
            </a:pPr>
            <a:r>
              <a:rPr lang="en-US" sz="1600" dirty="0" smtClean="0"/>
              <a:t>ZBFW for perimeter control</a:t>
            </a:r>
          </a:p>
          <a:p>
            <a:pPr>
              <a:buClr>
                <a:schemeClr val="tx2"/>
              </a:buClr>
            </a:pPr>
            <a:r>
              <a:rPr lang="en-US" sz="1800" b="1" dirty="0" smtClean="0"/>
              <a:t>SNORT</a:t>
            </a:r>
          </a:p>
          <a:p>
            <a:pPr lvl="1">
              <a:buClr>
                <a:schemeClr val="tx2"/>
              </a:buClr>
            </a:pPr>
            <a:r>
              <a:rPr lang="en-US" sz="1600" dirty="0"/>
              <a:t>C</a:t>
            </a:r>
            <a:r>
              <a:rPr lang="en-US" sz="1600" dirty="0" smtClean="0"/>
              <a:t>ost-effective light-weight threat defense</a:t>
            </a:r>
          </a:p>
          <a:p>
            <a:pPr lvl="1">
              <a:buClr>
                <a:schemeClr val="tx2"/>
              </a:buClr>
            </a:pPr>
            <a:r>
              <a:rPr lang="en-US" sz="1600" dirty="0" smtClean="0"/>
              <a:t>PCI compliance at the branch</a:t>
            </a:r>
            <a:endParaRPr lang="en-US" sz="1600" dirty="0"/>
          </a:p>
        </p:txBody>
      </p:sp>
      <p:sp>
        <p:nvSpPr>
          <p:cNvPr id="2" name="Title 1"/>
          <p:cNvSpPr>
            <a:spLocks noGrp="1"/>
          </p:cNvSpPr>
          <p:nvPr>
            <p:ph type="ctrTitle"/>
          </p:nvPr>
        </p:nvSpPr>
        <p:spPr>
          <a:xfrm>
            <a:off x="515441" y="299672"/>
            <a:ext cx="8345488" cy="731837"/>
          </a:xfrm>
        </p:spPr>
        <p:txBody>
          <a:bodyPr/>
          <a:lstStyle/>
          <a:p>
            <a:r>
              <a:rPr lang="en-US" dirty="0"/>
              <a:t>S</a:t>
            </a:r>
            <a:r>
              <a:rPr lang="en-US" dirty="0" smtClean="0"/>
              <a:t>ecure your Hybrid WAN…</a:t>
            </a:r>
            <a:endParaRPr lang="en-US" dirty="0"/>
          </a:p>
        </p:txBody>
      </p:sp>
      <p:pic>
        <p:nvPicPr>
          <p:cNvPr id="4" name="Picture 3"/>
          <p:cNvPicPr>
            <a:picLocks noChangeAspect="1"/>
          </p:cNvPicPr>
          <p:nvPr/>
        </p:nvPicPr>
        <p:blipFill>
          <a:blip r:embed="rId2"/>
          <a:stretch>
            <a:fillRect/>
          </a:stretch>
        </p:blipFill>
        <p:spPr>
          <a:xfrm>
            <a:off x="298723" y="1379384"/>
            <a:ext cx="872807" cy="766325"/>
          </a:xfrm>
          <a:prstGeom prst="rect">
            <a:avLst/>
          </a:prstGeom>
        </p:spPr>
      </p:pic>
      <p:pic>
        <p:nvPicPr>
          <p:cNvPr id="5" name="Picture 4"/>
          <p:cNvPicPr>
            <a:picLocks noChangeAspect="1"/>
          </p:cNvPicPr>
          <p:nvPr/>
        </p:nvPicPr>
        <p:blipFill>
          <a:blip r:embed="rId3"/>
          <a:stretch>
            <a:fillRect/>
          </a:stretch>
        </p:blipFill>
        <p:spPr>
          <a:xfrm>
            <a:off x="298723" y="3436572"/>
            <a:ext cx="900313" cy="561170"/>
          </a:xfrm>
          <a:prstGeom prst="rect">
            <a:avLst/>
          </a:prstGeom>
        </p:spPr>
      </p:pic>
      <p:grpSp>
        <p:nvGrpSpPr>
          <p:cNvPr id="10" name="Group 9"/>
          <p:cNvGrpSpPr/>
          <p:nvPr/>
        </p:nvGrpSpPr>
        <p:grpSpPr>
          <a:xfrm>
            <a:off x="515441" y="2599980"/>
            <a:ext cx="437303" cy="295811"/>
            <a:chOff x="515441" y="2717960"/>
            <a:chExt cx="437303" cy="295811"/>
          </a:xfrm>
        </p:grpSpPr>
        <p:pic>
          <p:nvPicPr>
            <p:cNvPr id="7"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199" y="2717960"/>
              <a:ext cx="435545" cy="10048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320" y="2819274"/>
              <a:ext cx="435545" cy="10048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41" y="2913290"/>
              <a:ext cx="435545" cy="10048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3491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smtClean="0"/>
              <a:t>Cisco Intelligent WAN</a:t>
            </a:r>
          </a:p>
          <a:p>
            <a:pPr marL="292040" lvl="1" indent="0">
              <a:buNone/>
            </a:pPr>
            <a:r>
              <a:rPr lang="en-US" sz="1600" dirty="0" smtClean="0"/>
              <a:t>	</a:t>
            </a:r>
            <a:r>
              <a:rPr lang="en-US" sz="1600" dirty="0" smtClean="0">
                <a:solidFill>
                  <a:schemeClr val="accent1"/>
                </a:solidFill>
              </a:rPr>
              <a:t>www.cisco.com/go/iwan</a:t>
            </a:r>
          </a:p>
          <a:p>
            <a:r>
              <a:rPr lang="en-US" sz="1800" dirty="0" smtClean="0"/>
              <a:t>Cisco Application Policy Infrastructure Controller</a:t>
            </a:r>
          </a:p>
          <a:p>
            <a:pPr marL="292040" lvl="1" indent="0">
              <a:buNone/>
            </a:pPr>
            <a:r>
              <a:rPr lang="en-US" sz="1600" dirty="0" smtClean="0"/>
              <a:t>	</a:t>
            </a:r>
            <a:r>
              <a:rPr lang="en-US" sz="1600" dirty="0" smtClean="0">
                <a:solidFill>
                  <a:srgbClr val="214794"/>
                </a:solidFill>
              </a:rPr>
              <a:t>www.cisco.com/go/apic</a:t>
            </a:r>
          </a:p>
          <a:p>
            <a:r>
              <a:rPr lang="en-US" sz="1800" dirty="0" smtClean="0"/>
              <a:t>Cisco Integrated Services Routers</a:t>
            </a:r>
          </a:p>
          <a:p>
            <a:pPr marL="292040" lvl="1" indent="0">
              <a:buNone/>
            </a:pPr>
            <a:r>
              <a:rPr lang="en-US" sz="1600" dirty="0" smtClean="0"/>
              <a:t>	</a:t>
            </a:r>
            <a:r>
              <a:rPr lang="en-US" sz="1600" dirty="0" smtClean="0">
                <a:solidFill>
                  <a:srgbClr val="214794"/>
                </a:solidFill>
              </a:rPr>
              <a:t>www.cisco.com/go/isr</a:t>
            </a:r>
          </a:p>
          <a:p>
            <a:r>
              <a:rPr lang="en-US" sz="1800" dirty="0" smtClean="0"/>
              <a:t>Cisco Router Security</a:t>
            </a:r>
          </a:p>
          <a:p>
            <a:pPr marL="292040" lvl="1" indent="0">
              <a:buNone/>
            </a:pPr>
            <a:r>
              <a:rPr lang="en-US" sz="1600" dirty="0" smtClean="0"/>
              <a:t>	</a:t>
            </a:r>
            <a:r>
              <a:rPr lang="en-US" sz="1600" dirty="0" smtClean="0">
                <a:solidFill>
                  <a:srgbClr val="214794"/>
                </a:solidFill>
              </a:rPr>
              <a:t>www.cisco.com/go/routersecurity</a:t>
            </a:r>
          </a:p>
          <a:p>
            <a:endParaRPr lang="en-US" sz="1800" dirty="0" smtClean="0"/>
          </a:p>
        </p:txBody>
      </p:sp>
      <p:sp>
        <p:nvSpPr>
          <p:cNvPr id="3" name="Title 2"/>
          <p:cNvSpPr>
            <a:spLocks noGrp="1"/>
          </p:cNvSpPr>
          <p:nvPr>
            <p:ph type="title"/>
          </p:nvPr>
        </p:nvSpPr>
        <p:spPr/>
        <p:txBody>
          <a:bodyPr/>
          <a:lstStyle/>
          <a:p>
            <a:r>
              <a:rPr lang="en-US" dirty="0" smtClean="0"/>
              <a:t>More Information	</a:t>
            </a:r>
            <a:endParaRPr lang="en-US" dirty="0"/>
          </a:p>
        </p:txBody>
      </p:sp>
    </p:spTree>
    <p:extLst>
      <p:ext uri="{BB962C8B-B14F-4D97-AF65-F5344CB8AC3E}">
        <p14:creationId xmlns:p14="http://schemas.microsoft.com/office/powerpoint/2010/main" val="248568315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4493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Why secure your WAN infrastructure</a:t>
            </a:r>
            <a:endParaRPr lang="en-US" sz="4400" dirty="0"/>
          </a:p>
        </p:txBody>
      </p:sp>
    </p:spTree>
    <p:extLst>
      <p:ext uri="{BB962C8B-B14F-4D97-AF65-F5344CB8AC3E}">
        <p14:creationId xmlns:p14="http://schemas.microsoft.com/office/powerpoint/2010/main" val="108866240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p:cNvSpPr/>
          <p:nvPr/>
        </p:nvSpPr>
        <p:spPr>
          <a:xfrm>
            <a:off x="0" y="1032273"/>
            <a:ext cx="9144000" cy="1686412"/>
          </a:xfrm>
          <a:prstGeom prst="rect">
            <a:avLst/>
          </a:prstGeom>
          <a:gradFill flip="none" rotWithShape="1">
            <a:gsLst>
              <a:gs pos="0">
                <a:schemeClr val="accent3">
                  <a:lumMod val="84000"/>
                  <a:lumOff val="16000"/>
                </a:schemeClr>
              </a:gs>
              <a:gs pos="100000">
                <a:srgbClr val="08252E">
                  <a:alpha val="0"/>
                </a:srgbClr>
              </a:gs>
            </a:gsLst>
            <a:lin ang="5400000" scaled="0"/>
            <a:tileRect/>
          </a:gradFill>
          <a:ln w="9525" cap="flat" cmpd="sng" algn="ctr">
            <a:gradFill flip="none" rotWithShape="1">
              <a:gsLst>
                <a:gs pos="0">
                  <a:schemeClr val="accent1">
                    <a:tint val="66000"/>
                    <a:satMod val="160000"/>
                  </a:schemeClr>
                </a:gs>
                <a:gs pos="50000">
                  <a:schemeClr val="accent1">
                    <a:tint val="44500"/>
                    <a:satMod val="160000"/>
                    <a:alpha val="0"/>
                  </a:schemeClr>
                </a:gs>
                <a:gs pos="100000">
                  <a:schemeClr val="tx1">
                    <a:lumMod val="60000"/>
                    <a:lumOff val="40000"/>
                    <a:alpha val="0"/>
                  </a:schemeClr>
                </a:gs>
              </a:gsLst>
              <a:lin ang="5400000" scaled="1"/>
              <a:tileRect/>
            </a:gradFill>
            <a:prstDash val="solid"/>
            <a:headEnd/>
            <a:tailEnd/>
          </a:ln>
          <a:effectLst/>
        </p:spPr>
        <p:txBody>
          <a:bodyPr vert="horz" wrap="square" lIns="0" tIns="0" rIns="0" bIns="0" anchor="ctr" anchorCtr="1"/>
          <a:lstStyle/>
          <a:p>
            <a:pPr algn="r" defTabSz="684336">
              <a:lnSpc>
                <a:spcPct val="95000"/>
              </a:lnSpc>
              <a:spcBef>
                <a:spcPts val="150"/>
              </a:spcBef>
            </a:pPr>
            <a:endParaRPr lang="en-US"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cxnSp>
        <p:nvCxnSpPr>
          <p:cNvPr id="66" name="Straight Connector 65"/>
          <p:cNvCxnSpPr/>
          <p:nvPr/>
        </p:nvCxnSpPr>
        <p:spPr>
          <a:xfrm flipV="1">
            <a:off x="4508790" y="2230764"/>
            <a:ext cx="1703934" cy="808464"/>
          </a:xfrm>
          <a:prstGeom prst="line">
            <a:avLst/>
          </a:prstGeom>
          <a:ln>
            <a:gradFill>
              <a:gsLst>
                <a:gs pos="51000">
                  <a:schemeClr val="bg2"/>
                </a:gs>
                <a:gs pos="0">
                  <a:schemeClr val="bg2">
                    <a:alpha val="1500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Why Secure </a:t>
            </a:r>
            <a:r>
              <a:rPr lang="en-US" dirty="0"/>
              <a:t>Y</a:t>
            </a:r>
            <a:r>
              <a:rPr lang="en-US" dirty="0" smtClean="0"/>
              <a:t>our WAN Infrastructure</a:t>
            </a:r>
            <a:endParaRPr lang="en-US" sz="1800" dirty="0">
              <a:solidFill>
                <a:schemeClr val="bg1">
                  <a:lumMod val="65000"/>
                </a:schemeClr>
              </a:solidFill>
            </a:endParaRPr>
          </a:p>
        </p:txBody>
      </p:sp>
      <p:cxnSp>
        <p:nvCxnSpPr>
          <p:cNvPr id="62" name="Straight Connector 61"/>
          <p:cNvCxnSpPr/>
          <p:nvPr/>
        </p:nvCxnSpPr>
        <p:spPr>
          <a:xfrm>
            <a:off x="1655282" y="2461775"/>
            <a:ext cx="400050" cy="483"/>
          </a:xfrm>
          <a:prstGeom prst="line">
            <a:avLst/>
          </a:prstGeom>
          <a:ln>
            <a:gradFill>
              <a:gsLst>
                <a:gs pos="21962">
                  <a:schemeClr val="tx1"/>
                </a:gs>
                <a:gs pos="79000">
                  <a:schemeClr val="tx1"/>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1737454" y="1301440"/>
            <a:ext cx="1478075" cy="530903"/>
          </a:xfrm>
          <a:prstGeom prst="wedgeRoundRectCallout">
            <a:avLst>
              <a:gd name="adj1" fmla="val -2228"/>
              <a:gd name="adj2" fmla="val 106904"/>
              <a:gd name="adj3" fmla="val 16667"/>
            </a:avLst>
          </a:prstGeom>
          <a:gradFill>
            <a:gsLst>
              <a:gs pos="0">
                <a:schemeClr val="tx1">
                  <a:lumMod val="75000"/>
                </a:schemeClr>
              </a:gs>
              <a:gs pos="99000">
                <a:schemeClr val="tx1"/>
              </a:gs>
            </a:gsLst>
            <a:lin ang="13800000" scaled="0"/>
          </a:gradFill>
          <a:ln>
            <a:noFill/>
          </a:ln>
          <a:effectLst>
            <a:outerShdw blurRad="76200" dist="50800" dir="5400000" algn="ctr" rotWithShape="0">
              <a:srgbClr val="000000">
                <a:alpha val="27000"/>
              </a:srgbClr>
            </a:outerShdw>
          </a:effectLst>
        </p:spPr>
        <p:txBody>
          <a:bodyPr vert="horz" wrap="square" lIns="81600" tIns="40798" rIns="81600" bIns="40798" numCol="1" rtlCol="0" anchor="ctr" anchorCtr="0" compatLnSpc="1">
            <a:prstTxWarp prst="textNoShape">
              <a:avLst/>
            </a:prstTxWarp>
          </a:bodyPr>
          <a:lstStyle>
            <a:defPPr>
              <a:defRPr lang="en-US"/>
            </a:defPPr>
            <a:lvl1pPr algn="ctr">
              <a:defRPr sz="1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000" dirty="0">
                <a:solidFill>
                  <a:srgbClr val="FFFFFF"/>
                </a:solidFill>
              </a:rPr>
              <a:t>Hybrid WAN Transport</a:t>
            </a:r>
          </a:p>
          <a:p>
            <a:r>
              <a:rPr lang="en-US" sz="1000" dirty="0">
                <a:solidFill>
                  <a:srgbClr val="FFFFFF"/>
                </a:solidFill>
              </a:rPr>
              <a:t>IPsec Secure</a:t>
            </a:r>
          </a:p>
        </p:txBody>
      </p:sp>
      <p:pic>
        <p:nvPicPr>
          <p:cNvPr id="68" name="Picture 5" descr="C:\Users\andrewg\Desktop\branch.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5021"/>
          <a:stretch/>
        </p:blipFill>
        <p:spPr bwMode="auto">
          <a:xfrm>
            <a:off x="705572" y="1724987"/>
            <a:ext cx="643321" cy="974451"/>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73" name="Rectangle 72"/>
          <p:cNvSpPr/>
          <p:nvPr/>
        </p:nvSpPr>
        <p:spPr>
          <a:xfrm>
            <a:off x="614811" y="2655817"/>
            <a:ext cx="841680" cy="275694"/>
          </a:xfrm>
          <a:prstGeom prst="rect">
            <a:avLst/>
          </a:prstGeom>
        </p:spPr>
        <p:txBody>
          <a:bodyPr wrap="square" lIns="57122" tIns="28564" rIns="57122" bIns="28564" anchor="ctr">
            <a:spAutoFit/>
          </a:bodyPr>
          <a:lstStyle/>
          <a:p>
            <a:pPr algn="ctr">
              <a:lnSpc>
                <a:spcPct val="150000"/>
              </a:lnSpc>
              <a:defRPr/>
            </a:pPr>
            <a:r>
              <a:rPr lang="en-US" sz="1000" dirty="0">
                <a:solidFill>
                  <a:srgbClr val="FFFFFF"/>
                </a:solidFill>
              </a:rPr>
              <a:t>Branch</a:t>
            </a:r>
          </a:p>
        </p:txBody>
      </p:sp>
      <p:sp>
        <p:nvSpPr>
          <p:cNvPr id="69" name="Freeform 68"/>
          <p:cNvSpPr/>
          <p:nvPr/>
        </p:nvSpPr>
        <p:spPr>
          <a:xfrm>
            <a:off x="2053072" y="1992041"/>
            <a:ext cx="4977114" cy="1150235"/>
          </a:xfrm>
          <a:custGeom>
            <a:avLst/>
            <a:gdLst>
              <a:gd name="connsiteX0" fmla="*/ 4884516 w 4942389"/>
              <a:gd name="connsiteY0" fmla="*/ 0 h 1585732"/>
              <a:gd name="connsiteX1" fmla="*/ 0 w 4942389"/>
              <a:gd name="connsiteY1" fmla="*/ 0 h 1585732"/>
              <a:gd name="connsiteX2" fmla="*/ 0 w 4942389"/>
              <a:gd name="connsiteY2" fmla="*/ 1585732 h 1585732"/>
              <a:gd name="connsiteX3" fmla="*/ 4942389 w 4942389"/>
              <a:gd name="connsiteY3" fmla="*/ 1585732 h 1585732"/>
            </a:gdLst>
            <a:ahLst/>
            <a:cxnLst>
              <a:cxn ang="0">
                <a:pos x="connsiteX0" y="connsiteY0"/>
              </a:cxn>
              <a:cxn ang="0">
                <a:pos x="connsiteX1" y="connsiteY1"/>
              </a:cxn>
              <a:cxn ang="0">
                <a:pos x="connsiteX2" y="connsiteY2"/>
              </a:cxn>
              <a:cxn ang="0">
                <a:pos x="connsiteX3" y="connsiteY3"/>
              </a:cxn>
            </a:cxnLst>
            <a:rect l="l" t="t" r="r" b="b"/>
            <a:pathLst>
              <a:path w="4942389" h="1585732">
                <a:moveTo>
                  <a:pt x="4884516" y="0"/>
                </a:moveTo>
                <a:lnTo>
                  <a:pt x="0" y="0"/>
                </a:lnTo>
                <a:lnTo>
                  <a:pt x="0" y="1585732"/>
                </a:lnTo>
                <a:lnTo>
                  <a:pt x="4942389" y="1585732"/>
                </a:lnTo>
              </a:path>
            </a:pathLst>
          </a:custGeom>
          <a:ln>
            <a:gradFill>
              <a:gsLst>
                <a:gs pos="21962">
                  <a:schemeClr val="tx1"/>
                </a:gs>
                <a:gs pos="79000">
                  <a:schemeClr val="tx1"/>
                </a:gs>
              </a:gsLst>
              <a:lin ang="10800000" scaled="0"/>
            </a:gradFill>
          </a:ln>
        </p:spPr>
        <p:style>
          <a:lnRef idx="1">
            <a:schemeClr val="accent1"/>
          </a:lnRef>
          <a:fillRef idx="0">
            <a:schemeClr val="accent1"/>
          </a:fillRef>
          <a:effectRef idx="0">
            <a:schemeClr val="accent1"/>
          </a:effectRef>
          <a:fontRef idx="minor">
            <a:schemeClr val="tx1"/>
          </a:fontRef>
        </p:style>
        <p:txBody>
          <a:bodyPr lIns="57131" tIns="28567" rIns="57131" bIns="28567" rtlCol="0" anchor="ctr"/>
          <a:lstStyle/>
          <a:p>
            <a:pPr algn="ctr"/>
            <a:endParaRPr lang="en-US">
              <a:solidFill>
                <a:srgbClr val="0096D6"/>
              </a:solidFill>
            </a:endParaRPr>
          </a:p>
        </p:txBody>
      </p:sp>
      <p:grpSp>
        <p:nvGrpSpPr>
          <p:cNvPr id="12" name="Group 11"/>
          <p:cNvGrpSpPr/>
          <p:nvPr/>
        </p:nvGrpSpPr>
        <p:grpSpPr>
          <a:xfrm>
            <a:off x="3433305" y="1152534"/>
            <a:ext cx="1383215" cy="1330480"/>
            <a:chOff x="4114538" y="1126065"/>
            <a:chExt cx="2590799" cy="2590799"/>
          </a:xfrm>
        </p:grpSpPr>
        <p:pic>
          <p:nvPicPr>
            <p:cNvPr id="101" name="Picture 100" descr="C:\Documents and Settings\rteligic\Desktop\Desktop_26Apr\desktop271211\cisco-prime\icons\Picture1.png"/>
            <p:cNvPicPr>
              <a:picLocks noChangeAspect="1" noChangeArrowheads="1"/>
            </p:cNvPicPr>
            <p:nvPr/>
          </p:nvPicPr>
          <p:blipFill>
            <a:blip r:embed="rId4" cstate="screen"/>
            <a:srcRect/>
            <a:stretch>
              <a:fillRect/>
            </a:stretch>
          </p:blipFill>
          <p:spPr bwMode="auto">
            <a:xfrm>
              <a:off x="4114538" y="1126065"/>
              <a:ext cx="2590799" cy="2590799"/>
            </a:xfrm>
            <a:prstGeom prst="rect">
              <a:avLst/>
            </a:prstGeom>
            <a:noFill/>
          </p:spPr>
        </p:pic>
        <p:sp>
          <p:nvSpPr>
            <p:cNvPr id="102" name="TextBox 101"/>
            <p:cNvSpPr txBox="1"/>
            <p:nvPr/>
          </p:nvSpPr>
          <p:spPr>
            <a:xfrm>
              <a:off x="4324323" y="2618355"/>
              <a:ext cx="2195663" cy="481956"/>
            </a:xfrm>
            <a:prstGeom prst="rect">
              <a:avLst/>
            </a:prstGeom>
            <a:noFill/>
          </p:spPr>
          <p:txBody>
            <a:bodyPr wrap="none"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1100" dirty="0">
                  <a:solidFill>
                    <a:srgbClr val="ABDFF0">
                      <a:lumMod val="10000"/>
                    </a:srgbClr>
                  </a:solidFill>
                </a:rPr>
                <a:t>MPLS (IP-VPN)</a:t>
              </a:r>
            </a:p>
          </p:txBody>
        </p:sp>
      </p:grpSp>
      <p:grpSp>
        <p:nvGrpSpPr>
          <p:cNvPr id="107" name="Group 106"/>
          <p:cNvGrpSpPr/>
          <p:nvPr/>
        </p:nvGrpSpPr>
        <p:grpSpPr>
          <a:xfrm>
            <a:off x="3476714" y="2360649"/>
            <a:ext cx="1383215" cy="1330480"/>
            <a:chOff x="4114538" y="1534588"/>
            <a:chExt cx="2590799" cy="2590799"/>
          </a:xfrm>
        </p:grpSpPr>
        <p:pic>
          <p:nvPicPr>
            <p:cNvPr id="108" name="Picture 107" descr="C:\Documents and Settings\rteligic\Desktop\Desktop_26Apr\desktop271211\cisco-prime\icons\Picture1.png"/>
            <p:cNvPicPr>
              <a:picLocks noChangeAspect="1" noChangeArrowheads="1"/>
            </p:cNvPicPr>
            <p:nvPr/>
          </p:nvPicPr>
          <p:blipFill>
            <a:blip r:embed="rId4" cstate="screen"/>
            <a:srcRect/>
            <a:stretch>
              <a:fillRect/>
            </a:stretch>
          </p:blipFill>
          <p:spPr bwMode="auto">
            <a:xfrm>
              <a:off x="4114538" y="1534588"/>
              <a:ext cx="2590799" cy="2590799"/>
            </a:xfrm>
            <a:prstGeom prst="rect">
              <a:avLst/>
            </a:prstGeom>
            <a:noFill/>
          </p:spPr>
        </p:pic>
        <p:sp>
          <p:nvSpPr>
            <p:cNvPr id="109" name="TextBox 108"/>
            <p:cNvSpPr txBox="1"/>
            <p:nvPr/>
          </p:nvSpPr>
          <p:spPr>
            <a:xfrm>
              <a:off x="4753879" y="2402198"/>
              <a:ext cx="1241875" cy="481956"/>
            </a:xfrm>
            <a:prstGeom prst="rect">
              <a:avLst/>
            </a:prstGeom>
            <a:noFill/>
          </p:spPr>
          <p:txBody>
            <a:bodyPr wrap="none"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1100" dirty="0">
                  <a:solidFill>
                    <a:srgbClr val="ABDFF0">
                      <a:lumMod val="10000"/>
                    </a:srgbClr>
                  </a:solidFill>
                </a:rPr>
                <a:t>Internet</a:t>
              </a:r>
            </a:p>
          </p:txBody>
        </p:sp>
      </p:grpSp>
      <p:sp>
        <p:nvSpPr>
          <p:cNvPr id="173" name="TextBox 172"/>
          <p:cNvSpPr txBox="1"/>
          <p:nvPr/>
        </p:nvSpPr>
        <p:spPr>
          <a:xfrm>
            <a:off x="1957452" y="3214052"/>
            <a:ext cx="1179312" cy="453959"/>
          </a:xfrm>
          <a:prstGeom prst="wedgeRoundRectCallout">
            <a:avLst>
              <a:gd name="adj1" fmla="val -5686"/>
              <a:gd name="adj2" fmla="val -106668"/>
              <a:gd name="adj3" fmla="val 16667"/>
            </a:avLst>
          </a:prstGeom>
          <a:gradFill>
            <a:gsLst>
              <a:gs pos="0">
                <a:schemeClr val="tx2">
                  <a:lumMod val="75000"/>
                </a:schemeClr>
              </a:gs>
              <a:gs pos="99000">
                <a:schemeClr val="tx2"/>
              </a:gs>
            </a:gsLst>
            <a:lin ang="13800000" scaled="0"/>
          </a:gradFill>
          <a:ln>
            <a:noFill/>
          </a:ln>
          <a:effectLst>
            <a:outerShdw blurRad="76200" dist="50800" dir="5400000" algn="ctr" rotWithShape="0">
              <a:srgbClr val="000000">
                <a:alpha val="27000"/>
              </a:srgbClr>
            </a:outerShdw>
          </a:effectLst>
        </p:spPr>
        <p:txBody>
          <a:bodyPr vert="horz" wrap="square" lIns="81600" tIns="40798" rIns="81600" bIns="40798" numCol="1" rtlCol="0" anchor="ctr" anchorCtr="0" compatLnSpc="1">
            <a:prstTxWarp prst="textNoShape">
              <a:avLst/>
            </a:prstTxWarp>
          </a:bodyPr>
          <a:lstStyle>
            <a:defPPr>
              <a:defRPr lang="en-US"/>
            </a:defPPr>
            <a:lvl1pPr algn="ctr">
              <a:defRPr sz="12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000" dirty="0">
                <a:solidFill>
                  <a:srgbClr val="FFFFFF"/>
                </a:solidFill>
              </a:rPr>
              <a:t>Direct Internet</a:t>
            </a:r>
          </a:p>
          <a:p>
            <a:r>
              <a:rPr lang="en-US" sz="1000" dirty="0">
                <a:solidFill>
                  <a:srgbClr val="FFFFFF"/>
                </a:solidFill>
              </a:rPr>
              <a:t>Access</a:t>
            </a:r>
          </a:p>
        </p:txBody>
      </p:sp>
      <p:sp>
        <p:nvSpPr>
          <p:cNvPr id="118" name="Rectangle 117"/>
          <p:cNvSpPr/>
          <p:nvPr/>
        </p:nvSpPr>
        <p:spPr>
          <a:xfrm rot="16200000">
            <a:off x="7840267" y="2363283"/>
            <a:ext cx="730250" cy="1877218"/>
          </a:xfrm>
          <a:prstGeom prst="rect">
            <a:avLst/>
          </a:prstGeom>
          <a:gradFill flip="none" rotWithShape="1">
            <a:gsLst>
              <a:gs pos="0">
                <a:schemeClr val="tx1">
                  <a:alpha val="0"/>
                </a:schemeClr>
              </a:gs>
              <a:gs pos="27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68568" tIns="34285" rIns="68568" bIns="34285" rtlCol="0" anchor="ctr"/>
          <a:lstStyle/>
          <a:p>
            <a:pPr algn="ctr"/>
            <a:endParaRPr lang="en-US" sz="900" kern="0" dirty="0">
              <a:solidFill>
                <a:srgbClr val="8E909E"/>
              </a:solidFill>
            </a:endParaRPr>
          </a:p>
        </p:txBody>
      </p:sp>
      <p:sp>
        <p:nvSpPr>
          <p:cNvPr id="114" name="Rectangle 113"/>
          <p:cNvSpPr/>
          <p:nvPr/>
        </p:nvSpPr>
        <p:spPr>
          <a:xfrm rot="16200000">
            <a:off x="8122426" y="1599832"/>
            <a:ext cx="469963" cy="1573193"/>
          </a:xfrm>
          <a:prstGeom prst="rect">
            <a:avLst/>
          </a:prstGeom>
          <a:gradFill flip="none" rotWithShape="1">
            <a:gsLst>
              <a:gs pos="0">
                <a:schemeClr val="tx1">
                  <a:alpha val="0"/>
                </a:schemeClr>
              </a:gs>
              <a:gs pos="33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68568" tIns="34285" rIns="68568" bIns="34285" rtlCol="0" anchor="ctr"/>
          <a:lstStyle/>
          <a:p>
            <a:pPr algn="ctr"/>
            <a:endParaRPr lang="en-US" sz="900" kern="0" dirty="0">
              <a:solidFill>
                <a:srgbClr val="8E909E"/>
              </a:solidFill>
            </a:endParaRPr>
          </a:p>
        </p:txBody>
      </p:sp>
      <p:sp>
        <p:nvSpPr>
          <p:cNvPr id="79" name="Rectangle 78"/>
          <p:cNvSpPr/>
          <p:nvPr/>
        </p:nvSpPr>
        <p:spPr>
          <a:xfrm rot="16200000">
            <a:off x="7847278" y="670863"/>
            <a:ext cx="477456" cy="2115987"/>
          </a:xfrm>
          <a:prstGeom prst="rect">
            <a:avLst/>
          </a:prstGeom>
          <a:gradFill flip="none" rotWithShape="1">
            <a:gsLst>
              <a:gs pos="0">
                <a:schemeClr val="tx1">
                  <a:alpha val="0"/>
                </a:schemeClr>
              </a:gs>
              <a:gs pos="25000">
                <a:schemeClr val="accent1">
                  <a:alpha val="45000"/>
                </a:schemeClr>
              </a:gs>
              <a:gs pos="100000">
                <a:schemeClr val="tx1"/>
              </a:gs>
            </a:gsLst>
            <a:lin ang="16200000" scaled="1"/>
            <a:tileRect/>
          </a:gradFill>
          <a:ln w="25400" cap="flat" cmpd="sng" algn="ctr">
            <a:noFill/>
            <a:prstDash val="solid"/>
          </a:ln>
          <a:effectLst>
            <a:outerShdw blurRad="76200" dist="50800" algn="ctr" rotWithShape="0">
              <a:srgbClr val="000000">
                <a:alpha val="27000"/>
              </a:srgbClr>
            </a:outerShdw>
          </a:effectLst>
        </p:spPr>
        <p:txBody>
          <a:bodyPr lIns="68568" tIns="34285" rIns="68568" bIns="34285" rtlCol="0" anchor="ctr"/>
          <a:lstStyle/>
          <a:p>
            <a:pPr algn="ctr"/>
            <a:endParaRPr lang="en-US" sz="900" kern="0" dirty="0">
              <a:solidFill>
                <a:srgbClr val="8E909E"/>
              </a:solidFill>
            </a:endParaRPr>
          </a:p>
        </p:txBody>
      </p:sp>
      <p:pic>
        <p:nvPicPr>
          <p:cNvPr id="159" name="Picture 158" descr="C:\Documents and Settings\rteligic\Desktop\Desktop_26Apr\desktop271211\cisco-prime\icons\Picture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9463" b="18638"/>
          <a:stretch/>
        </p:blipFill>
        <p:spPr bwMode="auto">
          <a:xfrm>
            <a:off x="5820469" y="1319256"/>
            <a:ext cx="1671247" cy="1034488"/>
          </a:xfrm>
          <a:prstGeom prst="rect">
            <a:avLst/>
          </a:prstGeom>
          <a:noFill/>
          <a:ln>
            <a:noFill/>
          </a:ln>
        </p:spPr>
      </p:pic>
      <p:sp>
        <p:nvSpPr>
          <p:cNvPr id="160" name="TextBox 159"/>
          <p:cNvSpPr txBox="1"/>
          <p:nvPr/>
        </p:nvSpPr>
        <p:spPr>
          <a:xfrm>
            <a:off x="6435198" y="1848963"/>
            <a:ext cx="577528" cy="376768"/>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1100" dirty="0">
                <a:solidFill>
                  <a:srgbClr val="ABDFF0">
                    <a:lumMod val="10000"/>
                  </a:srgbClr>
                </a:solidFill>
              </a:rPr>
              <a:t>Private</a:t>
            </a:r>
            <a:br>
              <a:rPr lang="en-US" sz="1100" dirty="0">
                <a:solidFill>
                  <a:srgbClr val="ABDFF0">
                    <a:lumMod val="10000"/>
                  </a:srgbClr>
                </a:solidFill>
              </a:rPr>
            </a:br>
            <a:r>
              <a:rPr lang="en-US" sz="1100" dirty="0">
                <a:solidFill>
                  <a:srgbClr val="ABDFF0">
                    <a:lumMod val="10000"/>
                  </a:srgbClr>
                </a:solidFill>
              </a:rPr>
              <a:t>Cloud</a:t>
            </a:r>
          </a:p>
        </p:txBody>
      </p:sp>
      <p:pic>
        <p:nvPicPr>
          <p:cNvPr id="145" name="Picture 3" descr="C:\Documents and Settings\rteligic\Desktop\Desktop_26Apr\polygon-icon01.png"/>
          <p:cNvPicPr>
            <a:picLocks noChangeAspect="1" noChangeArrowheads="1"/>
          </p:cNvPicPr>
          <p:nvPr/>
        </p:nvPicPr>
        <p:blipFill>
          <a:blip r:embed="rId5" cstate="screen"/>
          <a:stretch>
            <a:fillRect/>
          </a:stretch>
        </p:blipFill>
        <p:spPr bwMode="auto">
          <a:xfrm>
            <a:off x="5949549" y="2078944"/>
            <a:ext cx="373413" cy="400085"/>
          </a:xfrm>
          <a:prstGeom prst="rect">
            <a:avLst/>
          </a:prstGeom>
          <a:noFill/>
          <a:ln>
            <a:noFill/>
          </a:ln>
        </p:spPr>
      </p:pic>
      <p:pic>
        <p:nvPicPr>
          <p:cNvPr id="59" name="Picture 58" descr="C:\Documents and Settings\rteligic\Desktop\Desktop_26Apr\desktop271211\cisco-prime\icons\Picture1.png"/>
          <p:cNvPicPr>
            <a:picLocks noChangeAspect="1" noChangeArrowheads="1"/>
          </p:cNvPicPr>
          <p:nvPr/>
        </p:nvPicPr>
        <p:blipFill>
          <a:blip r:embed="rId4" cstate="screen"/>
          <a:srcRect/>
          <a:stretch>
            <a:fillRect/>
          </a:stretch>
        </p:blipFill>
        <p:spPr bwMode="auto">
          <a:xfrm>
            <a:off x="6639542" y="1796372"/>
            <a:ext cx="1152104" cy="1147689"/>
          </a:xfrm>
          <a:prstGeom prst="rect">
            <a:avLst/>
          </a:prstGeom>
          <a:noFill/>
        </p:spPr>
      </p:pic>
      <p:pic>
        <p:nvPicPr>
          <p:cNvPr id="63" name="Picture 5"/>
          <p:cNvPicPr>
            <a:picLocks noChangeAspect="1" noChangeArrowheads="1"/>
          </p:cNvPicPr>
          <p:nvPr/>
        </p:nvPicPr>
        <p:blipFill>
          <a:blip r:embed="rId6" cstate="screen">
            <a:lum bright="100000"/>
            <a:extLst>
              <a:ext uri="{28A0092B-C50C-407E-A947-70E740481C1C}">
                <a14:useLocalDpi xmlns:a14="http://schemas.microsoft.com/office/drawing/2010/main"/>
              </a:ext>
            </a:extLst>
          </a:blip>
          <a:srcRect/>
          <a:stretch>
            <a:fillRect/>
          </a:stretch>
        </p:blipFill>
        <p:spPr bwMode="auto">
          <a:xfrm>
            <a:off x="7859872" y="2396536"/>
            <a:ext cx="473359" cy="10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2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33382" y="3304675"/>
            <a:ext cx="369738" cy="1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 name="Picture 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43339" y="1618231"/>
            <a:ext cx="462992" cy="4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6" name="Picture 19"/>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69337" y="2997777"/>
            <a:ext cx="590140" cy="137476"/>
          </a:xfrm>
          <a:prstGeom prst="rect">
            <a:avLst/>
          </a:prstGeom>
          <a:noFill/>
          <a:ln w="9525" algn="ctr">
            <a:noFill/>
            <a:miter lim="800000"/>
            <a:headEnd/>
            <a:tailEnd/>
          </a:ln>
        </p:spPr>
      </p:pic>
      <p:pic>
        <p:nvPicPr>
          <p:cNvPr id="110" name="Picture 5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09785" y="1584521"/>
            <a:ext cx="202249" cy="100188"/>
          </a:xfrm>
          <a:prstGeom prst="rect">
            <a:avLst/>
          </a:prstGeom>
          <a:noFill/>
          <a:ln w="9525" algn="ctr">
            <a:noFill/>
            <a:miter lim="800000"/>
            <a:headEnd/>
            <a:tailEnd/>
          </a:ln>
        </p:spPr>
      </p:pic>
      <p:pic>
        <p:nvPicPr>
          <p:cNvPr id="111" name="Picture 114"/>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478403" y="1766958"/>
            <a:ext cx="276840" cy="108010"/>
          </a:xfrm>
          <a:prstGeom prst="rect">
            <a:avLst/>
          </a:prstGeom>
          <a:noFill/>
          <a:ln w="9525" algn="ctr">
            <a:noFill/>
            <a:miter lim="800000"/>
            <a:headEnd/>
            <a:tailEnd/>
          </a:ln>
        </p:spPr>
      </p:pic>
      <p:sp>
        <p:nvSpPr>
          <p:cNvPr id="113" name="TextBox 112"/>
          <p:cNvSpPr txBox="1"/>
          <p:nvPr/>
        </p:nvSpPr>
        <p:spPr>
          <a:xfrm>
            <a:off x="6941591" y="2185398"/>
            <a:ext cx="577528" cy="529117"/>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1100" dirty="0">
                <a:solidFill>
                  <a:srgbClr val="ABDFF0">
                    <a:lumMod val="10000"/>
                  </a:srgbClr>
                </a:solidFill>
              </a:rPr>
              <a:t>Virtual</a:t>
            </a:r>
            <a:br>
              <a:rPr lang="en-US" sz="1100" dirty="0">
                <a:solidFill>
                  <a:srgbClr val="ABDFF0">
                    <a:lumMod val="10000"/>
                  </a:srgbClr>
                </a:solidFill>
              </a:rPr>
            </a:br>
            <a:r>
              <a:rPr lang="en-US" sz="1100" dirty="0">
                <a:solidFill>
                  <a:srgbClr val="ABDFF0">
                    <a:lumMod val="10000"/>
                  </a:srgbClr>
                </a:solidFill>
              </a:rPr>
              <a:t>Private</a:t>
            </a:r>
            <a:br>
              <a:rPr lang="en-US" sz="1100" dirty="0">
                <a:solidFill>
                  <a:srgbClr val="ABDFF0">
                    <a:lumMod val="10000"/>
                  </a:srgbClr>
                </a:solidFill>
              </a:rPr>
            </a:br>
            <a:r>
              <a:rPr lang="en-US" sz="1100" dirty="0">
                <a:solidFill>
                  <a:srgbClr val="ABDFF0">
                    <a:lumMod val="10000"/>
                  </a:srgbClr>
                </a:solidFill>
              </a:rPr>
              <a:t>Cloud</a:t>
            </a:r>
          </a:p>
        </p:txBody>
      </p:sp>
      <p:pic>
        <p:nvPicPr>
          <p:cNvPr id="116" name="Picture 16"/>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755362" y="2256276"/>
            <a:ext cx="512608" cy="103624"/>
          </a:xfrm>
          <a:prstGeom prst="rect">
            <a:avLst/>
          </a:prstGeom>
          <a:noFill/>
          <a:ln w="9525" algn="ctr">
            <a:noFill/>
            <a:miter lim="800000"/>
            <a:headEnd/>
            <a:tailEnd/>
          </a:ln>
        </p:spPr>
      </p:pic>
      <p:pic>
        <p:nvPicPr>
          <p:cNvPr id="117" name="Picture 5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14994" y="3492060"/>
            <a:ext cx="339725" cy="114685"/>
          </a:xfrm>
          <a:prstGeom prst="rect">
            <a:avLst/>
          </a:prstGeom>
          <a:noFill/>
          <a:ln w="9525" algn="ctr">
            <a:noFill/>
            <a:miter lim="800000"/>
            <a:headEnd/>
            <a:tailEnd/>
          </a:ln>
        </p:spPr>
      </p:pic>
      <p:pic>
        <p:nvPicPr>
          <p:cNvPr id="119" name="Picture 118" descr="C:\Documents and Settings\rteligic\Desktop\Desktop_26Apr\desktop271211\cisco-prime\icons\Picture1.png"/>
          <p:cNvPicPr>
            <a:picLocks noChangeAspect="1" noChangeArrowheads="1"/>
          </p:cNvPicPr>
          <p:nvPr/>
        </p:nvPicPr>
        <p:blipFill>
          <a:blip r:embed="rId4" cstate="screen"/>
          <a:srcRect/>
          <a:stretch>
            <a:fillRect/>
          </a:stretch>
        </p:blipFill>
        <p:spPr bwMode="auto">
          <a:xfrm>
            <a:off x="6528603" y="2645262"/>
            <a:ext cx="1336816" cy="1331692"/>
          </a:xfrm>
          <a:prstGeom prst="rect">
            <a:avLst/>
          </a:prstGeom>
          <a:noFill/>
        </p:spPr>
      </p:pic>
      <p:sp>
        <p:nvSpPr>
          <p:cNvPr id="120" name="TextBox 119"/>
          <p:cNvSpPr txBox="1"/>
          <p:nvPr/>
        </p:nvSpPr>
        <p:spPr>
          <a:xfrm>
            <a:off x="6929063" y="3213570"/>
            <a:ext cx="522701" cy="376768"/>
          </a:xfrm>
          <a:prstGeom prst="rect">
            <a:avLst/>
          </a:prstGeom>
          <a:noFill/>
        </p:spPr>
        <p:txBody>
          <a:bodyPr wrap="none" lIns="68577" tIns="34289" rIns="68577" bIns="34289" rtlCol="0">
            <a:spAutoFit/>
          </a:bodyPr>
          <a:lstStyle>
            <a:defPPr>
              <a:defRPr lang="en-US"/>
            </a:defPPr>
            <a:lvl1pPr algn="ctr" defTabSz="814018" eaLnBrk="0" hangingPunct="0">
              <a:lnSpc>
                <a:spcPct val="90000"/>
              </a:lnSpc>
              <a:defRPr sz="1300">
                <a:solidFill>
                  <a:schemeClr val="accent3">
                    <a:lumMod val="10000"/>
                  </a:schemeClr>
                </a:solidFill>
                <a:latin typeface="Arial"/>
              </a:defRPr>
            </a:lvl1pPr>
            <a:lvl2pPr marL="457141" defTabSz="914285">
              <a:defRPr sz="1900"/>
            </a:lvl2pPr>
            <a:lvl3pPr marL="914285" defTabSz="914285">
              <a:defRPr sz="1900"/>
            </a:lvl3pPr>
            <a:lvl4pPr marL="1371428" defTabSz="914285">
              <a:defRPr sz="1900"/>
            </a:lvl4pPr>
            <a:lvl5pPr marL="1828572" defTabSz="914285">
              <a:defRPr sz="1900"/>
            </a:lvl5pPr>
            <a:lvl6pPr marL="2285713" defTabSz="914285">
              <a:defRPr sz="1900"/>
            </a:lvl6pPr>
            <a:lvl7pPr marL="2742857" defTabSz="914285">
              <a:defRPr sz="1900"/>
            </a:lvl7pPr>
            <a:lvl8pPr marL="3200000" defTabSz="914285">
              <a:defRPr sz="1900"/>
            </a:lvl8pPr>
            <a:lvl9pPr marL="3657144" defTabSz="914285">
              <a:defRPr sz="1900"/>
            </a:lvl9pPr>
          </a:lstStyle>
          <a:p>
            <a:r>
              <a:rPr lang="en-US" sz="1100" dirty="0">
                <a:solidFill>
                  <a:srgbClr val="ABDFF0">
                    <a:lumMod val="10000"/>
                  </a:srgbClr>
                </a:solidFill>
              </a:rPr>
              <a:t>Public</a:t>
            </a:r>
            <a:br>
              <a:rPr lang="en-US" sz="1100" dirty="0">
                <a:solidFill>
                  <a:srgbClr val="ABDFF0">
                    <a:lumMod val="10000"/>
                  </a:srgbClr>
                </a:solidFill>
              </a:rPr>
            </a:br>
            <a:r>
              <a:rPr lang="en-US" sz="1100" dirty="0">
                <a:solidFill>
                  <a:srgbClr val="ABDFF0">
                    <a:lumMod val="10000"/>
                  </a:srgbClr>
                </a:solidFill>
              </a:rPr>
              <a:t>Cloud</a:t>
            </a:r>
          </a:p>
        </p:txBody>
      </p:sp>
      <p:grpSp>
        <p:nvGrpSpPr>
          <p:cNvPr id="81" name="Group 5"/>
          <p:cNvGrpSpPr>
            <a:grpSpLocks noChangeAspect="1"/>
          </p:cNvGrpSpPr>
          <p:nvPr/>
        </p:nvGrpSpPr>
        <p:grpSpPr bwMode="auto">
          <a:xfrm>
            <a:off x="7746868" y="3186527"/>
            <a:ext cx="448991" cy="75995"/>
            <a:chOff x="1401" y="1697"/>
            <a:chExt cx="4894" cy="947"/>
          </a:xfrm>
          <a:solidFill>
            <a:schemeClr val="bg1"/>
          </a:solidFill>
        </p:grpSpPr>
        <p:sp>
          <p:nvSpPr>
            <p:cNvPr id="82" name="Freeform 6"/>
            <p:cNvSpPr>
              <a:spLocks noEditPoints="1"/>
            </p:cNvSpPr>
            <p:nvPr/>
          </p:nvSpPr>
          <p:spPr bwMode="auto">
            <a:xfrm>
              <a:off x="5924" y="1877"/>
              <a:ext cx="371" cy="583"/>
            </a:xfrm>
            <a:custGeom>
              <a:avLst/>
              <a:gdLst>
                <a:gd name="T0" fmla="*/ 116 w 157"/>
                <a:gd name="T1" fmla="*/ 113 h 247"/>
                <a:gd name="T2" fmla="*/ 146 w 157"/>
                <a:gd name="T3" fmla="*/ 62 h 247"/>
                <a:gd name="T4" fmla="*/ 76 w 157"/>
                <a:gd name="T5" fmla="*/ 0 h 247"/>
                <a:gd name="T6" fmla="*/ 7 w 157"/>
                <a:gd name="T7" fmla="*/ 62 h 247"/>
                <a:gd name="T8" fmla="*/ 38 w 157"/>
                <a:gd name="T9" fmla="*/ 114 h 247"/>
                <a:gd name="T10" fmla="*/ 0 w 157"/>
                <a:gd name="T11" fmla="*/ 175 h 247"/>
                <a:gd name="T12" fmla="*/ 79 w 157"/>
                <a:gd name="T13" fmla="*/ 247 h 247"/>
                <a:gd name="T14" fmla="*/ 157 w 157"/>
                <a:gd name="T15" fmla="*/ 175 h 247"/>
                <a:gd name="T16" fmla="*/ 116 w 157"/>
                <a:gd name="T17" fmla="*/ 113 h 247"/>
                <a:gd name="T18" fmla="*/ 76 w 157"/>
                <a:gd name="T19" fmla="*/ 28 h 247"/>
                <a:gd name="T20" fmla="*/ 114 w 157"/>
                <a:gd name="T21" fmla="*/ 65 h 247"/>
                <a:gd name="T22" fmla="*/ 76 w 157"/>
                <a:gd name="T23" fmla="*/ 102 h 247"/>
                <a:gd name="T24" fmla="*/ 39 w 157"/>
                <a:gd name="T25" fmla="*/ 65 h 247"/>
                <a:gd name="T26" fmla="*/ 76 w 157"/>
                <a:gd name="T27" fmla="*/ 28 h 247"/>
                <a:gd name="T28" fmla="*/ 76 w 157"/>
                <a:gd name="T29" fmla="*/ 218 h 247"/>
                <a:gd name="T30" fmla="*/ 31 w 157"/>
                <a:gd name="T31" fmla="*/ 173 h 247"/>
                <a:gd name="T32" fmla="*/ 76 w 157"/>
                <a:gd name="T33" fmla="*/ 128 h 247"/>
                <a:gd name="T34" fmla="*/ 121 w 157"/>
                <a:gd name="T35" fmla="*/ 173 h 247"/>
                <a:gd name="T36" fmla="*/ 76 w 157"/>
                <a:gd name="T37" fmla="*/ 21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47">
                  <a:moveTo>
                    <a:pt x="116" y="113"/>
                  </a:moveTo>
                  <a:cubicBezTo>
                    <a:pt x="134" y="102"/>
                    <a:pt x="146" y="83"/>
                    <a:pt x="146" y="62"/>
                  </a:cubicBezTo>
                  <a:cubicBezTo>
                    <a:pt x="146" y="28"/>
                    <a:pt x="115" y="0"/>
                    <a:pt x="76" y="0"/>
                  </a:cubicBezTo>
                  <a:cubicBezTo>
                    <a:pt x="38" y="0"/>
                    <a:pt x="7" y="28"/>
                    <a:pt x="7" y="62"/>
                  </a:cubicBezTo>
                  <a:cubicBezTo>
                    <a:pt x="7" y="84"/>
                    <a:pt x="19" y="103"/>
                    <a:pt x="38" y="114"/>
                  </a:cubicBezTo>
                  <a:cubicBezTo>
                    <a:pt x="15" y="127"/>
                    <a:pt x="0" y="149"/>
                    <a:pt x="0" y="175"/>
                  </a:cubicBezTo>
                  <a:cubicBezTo>
                    <a:pt x="0" y="215"/>
                    <a:pt x="35" y="247"/>
                    <a:pt x="79" y="247"/>
                  </a:cubicBezTo>
                  <a:cubicBezTo>
                    <a:pt x="122" y="247"/>
                    <a:pt x="157" y="215"/>
                    <a:pt x="157" y="175"/>
                  </a:cubicBezTo>
                  <a:cubicBezTo>
                    <a:pt x="157" y="148"/>
                    <a:pt x="141" y="125"/>
                    <a:pt x="116" y="113"/>
                  </a:cubicBezTo>
                  <a:moveTo>
                    <a:pt x="76" y="28"/>
                  </a:moveTo>
                  <a:cubicBezTo>
                    <a:pt x="97" y="28"/>
                    <a:pt x="114" y="45"/>
                    <a:pt x="114" y="65"/>
                  </a:cubicBezTo>
                  <a:cubicBezTo>
                    <a:pt x="114" y="86"/>
                    <a:pt x="97" y="102"/>
                    <a:pt x="76" y="102"/>
                  </a:cubicBezTo>
                  <a:cubicBezTo>
                    <a:pt x="56" y="102"/>
                    <a:pt x="39" y="86"/>
                    <a:pt x="39" y="65"/>
                  </a:cubicBezTo>
                  <a:cubicBezTo>
                    <a:pt x="39" y="45"/>
                    <a:pt x="56" y="28"/>
                    <a:pt x="76" y="28"/>
                  </a:cubicBezTo>
                  <a:moveTo>
                    <a:pt x="76" y="218"/>
                  </a:moveTo>
                  <a:cubicBezTo>
                    <a:pt x="51" y="218"/>
                    <a:pt x="31" y="198"/>
                    <a:pt x="31" y="173"/>
                  </a:cubicBezTo>
                  <a:cubicBezTo>
                    <a:pt x="31" y="148"/>
                    <a:pt x="51" y="128"/>
                    <a:pt x="76" y="128"/>
                  </a:cubicBezTo>
                  <a:cubicBezTo>
                    <a:pt x="101" y="128"/>
                    <a:pt x="121" y="148"/>
                    <a:pt x="121" y="173"/>
                  </a:cubicBezTo>
                  <a:cubicBezTo>
                    <a:pt x="121" y="198"/>
                    <a:pt x="101" y="218"/>
                    <a:pt x="76"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85" name="Freeform 7"/>
            <p:cNvSpPr>
              <a:spLocks/>
            </p:cNvSpPr>
            <p:nvPr/>
          </p:nvSpPr>
          <p:spPr bwMode="auto">
            <a:xfrm>
              <a:off x="2601" y="1888"/>
              <a:ext cx="748" cy="563"/>
            </a:xfrm>
            <a:custGeom>
              <a:avLst/>
              <a:gdLst>
                <a:gd name="T0" fmla="*/ 317 w 317"/>
                <a:gd name="T1" fmla="*/ 0 h 238"/>
                <a:gd name="T2" fmla="*/ 252 w 317"/>
                <a:gd name="T3" fmla="*/ 238 h 238"/>
                <a:gd name="T4" fmla="*/ 208 w 317"/>
                <a:gd name="T5" fmla="*/ 238 h 238"/>
                <a:gd name="T6" fmla="*/ 164 w 317"/>
                <a:gd name="T7" fmla="*/ 72 h 238"/>
                <a:gd name="T8" fmla="*/ 160 w 317"/>
                <a:gd name="T9" fmla="*/ 48 h 238"/>
                <a:gd name="T10" fmla="*/ 160 w 317"/>
                <a:gd name="T11" fmla="*/ 48 h 238"/>
                <a:gd name="T12" fmla="*/ 156 w 317"/>
                <a:gd name="T13" fmla="*/ 71 h 238"/>
                <a:gd name="T14" fmla="*/ 111 w 317"/>
                <a:gd name="T15" fmla="*/ 238 h 238"/>
                <a:gd name="T16" fmla="*/ 66 w 317"/>
                <a:gd name="T17" fmla="*/ 238 h 238"/>
                <a:gd name="T18" fmla="*/ 0 w 317"/>
                <a:gd name="T19" fmla="*/ 0 h 238"/>
                <a:gd name="T20" fmla="*/ 43 w 317"/>
                <a:gd name="T21" fmla="*/ 0 h 238"/>
                <a:gd name="T22" fmla="*/ 86 w 317"/>
                <a:gd name="T23" fmla="*/ 174 h 238"/>
                <a:gd name="T24" fmla="*/ 89 w 317"/>
                <a:gd name="T25" fmla="*/ 197 h 238"/>
                <a:gd name="T26" fmla="*/ 90 w 317"/>
                <a:gd name="T27" fmla="*/ 197 h 238"/>
                <a:gd name="T28" fmla="*/ 94 w 317"/>
                <a:gd name="T29" fmla="*/ 174 h 238"/>
                <a:gd name="T30" fmla="*/ 142 w 317"/>
                <a:gd name="T31" fmla="*/ 0 h 238"/>
                <a:gd name="T32" fmla="*/ 182 w 317"/>
                <a:gd name="T33" fmla="*/ 0 h 238"/>
                <a:gd name="T34" fmla="*/ 227 w 317"/>
                <a:gd name="T35" fmla="*/ 176 h 238"/>
                <a:gd name="T36" fmla="*/ 230 w 317"/>
                <a:gd name="T37" fmla="*/ 197 h 238"/>
                <a:gd name="T38" fmla="*/ 231 w 317"/>
                <a:gd name="T39" fmla="*/ 197 h 238"/>
                <a:gd name="T40" fmla="*/ 235 w 317"/>
                <a:gd name="T41" fmla="*/ 175 h 238"/>
                <a:gd name="T42" fmla="*/ 276 w 317"/>
                <a:gd name="T43" fmla="*/ 0 h 238"/>
                <a:gd name="T44" fmla="*/ 317 w 317"/>
                <a:gd name="T4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238">
                  <a:moveTo>
                    <a:pt x="317" y="0"/>
                  </a:moveTo>
                  <a:cubicBezTo>
                    <a:pt x="252" y="238"/>
                    <a:pt x="252" y="238"/>
                    <a:pt x="252" y="238"/>
                  </a:cubicBezTo>
                  <a:cubicBezTo>
                    <a:pt x="208" y="238"/>
                    <a:pt x="208" y="238"/>
                    <a:pt x="208" y="238"/>
                  </a:cubicBezTo>
                  <a:cubicBezTo>
                    <a:pt x="164" y="72"/>
                    <a:pt x="164" y="72"/>
                    <a:pt x="164" y="72"/>
                  </a:cubicBezTo>
                  <a:cubicBezTo>
                    <a:pt x="162" y="65"/>
                    <a:pt x="161" y="57"/>
                    <a:pt x="160" y="48"/>
                  </a:cubicBezTo>
                  <a:cubicBezTo>
                    <a:pt x="160" y="48"/>
                    <a:pt x="160" y="48"/>
                    <a:pt x="160" y="48"/>
                  </a:cubicBezTo>
                  <a:cubicBezTo>
                    <a:pt x="159" y="56"/>
                    <a:pt x="158" y="64"/>
                    <a:pt x="156" y="71"/>
                  </a:cubicBezTo>
                  <a:cubicBezTo>
                    <a:pt x="111" y="238"/>
                    <a:pt x="111" y="238"/>
                    <a:pt x="111" y="238"/>
                  </a:cubicBezTo>
                  <a:cubicBezTo>
                    <a:pt x="66" y="238"/>
                    <a:pt x="66" y="238"/>
                    <a:pt x="66" y="238"/>
                  </a:cubicBezTo>
                  <a:cubicBezTo>
                    <a:pt x="0" y="0"/>
                    <a:pt x="0" y="0"/>
                    <a:pt x="0" y="0"/>
                  </a:cubicBezTo>
                  <a:cubicBezTo>
                    <a:pt x="43" y="0"/>
                    <a:pt x="43" y="0"/>
                    <a:pt x="43" y="0"/>
                  </a:cubicBezTo>
                  <a:cubicBezTo>
                    <a:pt x="86" y="174"/>
                    <a:pt x="86" y="174"/>
                    <a:pt x="86" y="174"/>
                  </a:cubicBezTo>
                  <a:cubicBezTo>
                    <a:pt x="87" y="182"/>
                    <a:pt x="88" y="189"/>
                    <a:pt x="89" y="197"/>
                  </a:cubicBezTo>
                  <a:cubicBezTo>
                    <a:pt x="90" y="197"/>
                    <a:pt x="90" y="197"/>
                    <a:pt x="90" y="197"/>
                  </a:cubicBezTo>
                  <a:cubicBezTo>
                    <a:pt x="90" y="192"/>
                    <a:pt x="92" y="184"/>
                    <a:pt x="94" y="174"/>
                  </a:cubicBezTo>
                  <a:cubicBezTo>
                    <a:pt x="142" y="0"/>
                    <a:pt x="142" y="0"/>
                    <a:pt x="142" y="0"/>
                  </a:cubicBezTo>
                  <a:cubicBezTo>
                    <a:pt x="182" y="0"/>
                    <a:pt x="182" y="0"/>
                    <a:pt x="182" y="0"/>
                  </a:cubicBezTo>
                  <a:cubicBezTo>
                    <a:pt x="227" y="176"/>
                    <a:pt x="227" y="176"/>
                    <a:pt x="227" y="176"/>
                  </a:cubicBezTo>
                  <a:cubicBezTo>
                    <a:pt x="228" y="182"/>
                    <a:pt x="229" y="189"/>
                    <a:pt x="230" y="197"/>
                  </a:cubicBezTo>
                  <a:cubicBezTo>
                    <a:pt x="231" y="197"/>
                    <a:pt x="231" y="197"/>
                    <a:pt x="231" y="197"/>
                  </a:cubicBezTo>
                  <a:cubicBezTo>
                    <a:pt x="231" y="191"/>
                    <a:pt x="232" y="184"/>
                    <a:pt x="235" y="175"/>
                  </a:cubicBezTo>
                  <a:cubicBezTo>
                    <a:pt x="276" y="0"/>
                    <a:pt x="276" y="0"/>
                    <a:pt x="276" y="0"/>
                  </a:cubicBezTo>
                  <a:lnTo>
                    <a:pt x="3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86" name="Rectangle 8"/>
            <p:cNvSpPr>
              <a:spLocks noChangeArrowheads="1"/>
            </p:cNvSpPr>
            <p:nvPr/>
          </p:nvSpPr>
          <p:spPr bwMode="auto">
            <a:xfrm>
              <a:off x="3378" y="2049"/>
              <a:ext cx="89" cy="4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87" name="Freeform 9"/>
            <p:cNvSpPr>
              <a:spLocks/>
            </p:cNvSpPr>
            <p:nvPr/>
          </p:nvSpPr>
          <p:spPr bwMode="auto">
            <a:xfrm>
              <a:off x="3548" y="2040"/>
              <a:ext cx="347" cy="411"/>
            </a:xfrm>
            <a:custGeom>
              <a:avLst/>
              <a:gdLst>
                <a:gd name="T0" fmla="*/ 147 w 147"/>
                <a:gd name="T1" fmla="*/ 174 h 174"/>
                <a:gd name="T2" fmla="*/ 115 w 147"/>
                <a:gd name="T3" fmla="*/ 174 h 174"/>
                <a:gd name="T4" fmla="*/ 115 w 147"/>
                <a:gd name="T5" fmla="*/ 78 h 174"/>
                <a:gd name="T6" fmla="*/ 77 w 147"/>
                <a:gd name="T7" fmla="*/ 28 h 174"/>
                <a:gd name="T8" fmla="*/ 49 w 147"/>
                <a:gd name="T9" fmla="*/ 44 h 174"/>
                <a:gd name="T10" fmla="*/ 37 w 147"/>
                <a:gd name="T11" fmla="*/ 77 h 174"/>
                <a:gd name="T12" fmla="*/ 37 w 147"/>
                <a:gd name="T13" fmla="*/ 174 h 174"/>
                <a:gd name="T14" fmla="*/ 0 w 147"/>
                <a:gd name="T15" fmla="*/ 174 h 174"/>
                <a:gd name="T16" fmla="*/ 0 w 147"/>
                <a:gd name="T17" fmla="*/ 4 h 174"/>
                <a:gd name="T18" fmla="*/ 37 w 147"/>
                <a:gd name="T19" fmla="*/ 4 h 174"/>
                <a:gd name="T20" fmla="*/ 37 w 147"/>
                <a:gd name="T21" fmla="*/ 32 h 174"/>
                <a:gd name="T22" fmla="*/ 38 w 147"/>
                <a:gd name="T23" fmla="*/ 32 h 174"/>
                <a:gd name="T24" fmla="*/ 92 w 147"/>
                <a:gd name="T25" fmla="*/ 0 h 174"/>
                <a:gd name="T26" fmla="*/ 133 w 147"/>
                <a:gd name="T27" fmla="*/ 18 h 174"/>
                <a:gd name="T28" fmla="*/ 147 w 147"/>
                <a:gd name="T29" fmla="*/ 70 h 174"/>
                <a:gd name="T30" fmla="*/ 147 w 147"/>
                <a:gd name="T3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74">
                  <a:moveTo>
                    <a:pt x="147" y="174"/>
                  </a:moveTo>
                  <a:cubicBezTo>
                    <a:pt x="115" y="174"/>
                    <a:pt x="115" y="174"/>
                    <a:pt x="115" y="174"/>
                  </a:cubicBezTo>
                  <a:cubicBezTo>
                    <a:pt x="115" y="78"/>
                    <a:pt x="115" y="78"/>
                    <a:pt x="115" y="78"/>
                  </a:cubicBezTo>
                  <a:cubicBezTo>
                    <a:pt x="116" y="37"/>
                    <a:pt x="99" y="28"/>
                    <a:pt x="77" y="28"/>
                  </a:cubicBezTo>
                  <a:cubicBezTo>
                    <a:pt x="65" y="28"/>
                    <a:pt x="56" y="35"/>
                    <a:pt x="49" y="44"/>
                  </a:cubicBezTo>
                  <a:cubicBezTo>
                    <a:pt x="41" y="53"/>
                    <a:pt x="37" y="64"/>
                    <a:pt x="37" y="77"/>
                  </a:cubicBezTo>
                  <a:cubicBezTo>
                    <a:pt x="37" y="174"/>
                    <a:pt x="37" y="174"/>
                    <a:pt x="37" y="174"/>
                  </a:cubicBezTo>
                  <a:cubicBezTo>
                    <a:pt x="0" y="174"/>
                    <a:pt x="0" y="174"/>
                    <a:pt x="0" y="174"/>
                  </a:cubicBezTo>
                  <a:cubicBezTo>
                    <a:pt x="0" y="4"/>
                    <a:pt x="0" y="4"/>
                    <a:pt x="0" y="4"/>
                  </a:cubicBezTo>
                  <a:cubicBezTo>
                    <a:pt x="37" y="4"/>
                    <a:pt x="37" y="4"/>
                    <a:pt x="37" y="4"/>
                  </a:cubicBezTo>
                  <a:cubicBezTo>
                    <a:pt x="37" y="32"/>
                    <a:pt x="37" y="32"/>
                    <a:pt x="37" y="32"/>
                  </a:cubicBezTo>
                  <a:cubicBezTo>
                    <a:pt x="38" y="32"/>
                    <a:pt x="38" y="32"/>
                    <a:pt x="38" y="32"/>
                  </a:cubicBezTo>
                  <a:cubicBezTo>
                    <a:pt x="50" y="11"/>
                    <a:pt x="68" y="0"/>
                    <a:pt x="92" y="0"/>
                  </a:cubicBezTo>
                  <a:cubicBezTo>
                    <a:pt x="110" y="0"/>
                    <a:pt x="123" y="6"/>
                    <a:pt x="133" y="18"/>
                  </a:cubicBezTo>
                  <a:cubicBezTo>
                    <a:pt x="142" y="30"/>
                    <a:pt x="147" y="48"/>
                    <a:pt x="147" y="70"/>
                  </a:cubicBezTo>
                  <a:lnTo>
                    <a:pt x="147" y="1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88" name="Freeform 10"/>
            <p:cNvSpPr>
              <a:spLocks noEditPoints="1"/>
            </p:cNvSpPr>
            <p:nvPr/>
          </p:nvSpPr>
          <p:spPr bwMode="auto">
            <a:xfrm>
              <a:off x="3959" y="1855"/>
              <a:ext cx="390" cy="605"/>
            </a:xfrm>
            <a:custGeom>
              <a:avLst/>
              <a:gdLst>
                <a:gd name="T0" fmla="*/ 165 w 165"/>
                <a:gd name="T1" fmla="*/ 252 h 256"/>
                <a:gd name="T2" fmla="*/ 127 w 165"/>
                <a:gd name="T3" fmla="*/ 252 h 256"/>
                <a:gd name="T4" fmla="*/ 127 w 165"/>
                <a:gd name="T5" fmla="*/ 228 h 256"/>
                <a:gd name="T6" fmla="*/ 126 w 165"/>
                <a:gd name="T7" fmla="*/ 228 h 256"/>
                <a:gd name="T8" fmla="*/ 69 w 165"/>
                <a:gd name="T9" fmla="*/ 256 h 256"/>
                <a:gd name="T10" fmla="*/ 19 w 165"/>
                <a:gd name="T11" fmla="*/ 233 h 256"/>
                <a:gd name="T12" fmla="*/ 0 w 165"/>
                <a:gd name="T13" fmla="*/ 171 h 256"/>
                <a:gd name="T14" fmla="*/ 21 w 165"/>
                <a:gd name="T15" fmla="*/ 104 h 256"/>
                <a:gd name="T16" fmla="*/ 76 w 165"/>
                <a:gd name="T17" fmla="*/ 78 h 256"/>
                <a:gd name="T18" fmla="*/ 126 w 165"/>
                <a:gd name="T19" fmla="*/ 99 h 256"/>
                <a:gd name="T20" fmla="*/ 127 w 165"/>
                <a:gd name="T21" fmla="*/ 99 h 256"/>
                <a:gd name="T22" fmla="*/ 127 w 165"/>
                <a:gd name="T23" fmla="*/ 0 h 256"/>
                <a:gd name="T24" fmla="*/ 165 w 165"/>
                <a:gd name="T25" fmla="*/ 0 h 256"/>
                <a:gd name="T26" fmla="*/ 165 w 165"/>
                <a:gd name="T27" fmla="*/ 252 h 256"/>
                <a:gd name="T28" fmla="*/ 127 w 165"/>
                <a:gd name="T29" fmla="*/ 175 h 256"/>
                <a:gd name="T30" fmla="*/ 127 w 165"/>
                <a:gd name="T31" fmla="*/ 152 h 256"/>
                <a:gd name="T32" fmla="*/ 115 w 165"/>
                <a:gd name="T33" fmla="*/ 120 h 256"/>
                <a:gd name="T34" fmla="*/ 84 w 165"/>
                <a:gd name="T35" fmla="*/ 107 h 256"/>
                <a:gd name="T36" fmla="*/ 49 w 165"/>
                <a:gd name="T37" fmla="*/ 123 h 256"/>
                <a:gd name="T38" fmla="*/ 36 w 165"/>
                <a:gd name="T39" fmla="*/ 170 h 256"/>
                <a:gd name="T40" fmla="*/ 48 w 165"/>
                <a:gd name="T41" fmla="*/ 212 h 256"/>
                <a:gd name="T42" fmla="*/ 81 w 165"/>
                <a:gd name="T43" fmla="*/ 228 h 256"/>
                <a:gd name="T44" fmla="*/ 115 w 165"/>
                <a:gd name="T45" fmla="*/ 213 h 256"/>
                <a:gd name="T46" fmla="*/ 127 w 165"/>
                <a:gd name="T47"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256">
                  <a:moveTo>
                    <a:pt x="165" y="252"/>
                  </a:moveTo>
                  <a:cubicBezTo>
                    <a:pt x="127" y="252"/>
                    <a:pt x="127" y="252"/>
                    <a:pt x="127" y="252"/>
                  </a:cubicBezTo>
                  <a:cubicBezTo>
                    <a:pt x="127" y="228"/>
                    <a:pt x="127" y="228"/>
                    <a:pt x="127" y="228"/>
                  </a:cubicBezTo>
                  <a:cubicBezTo>
                    <a:pt x="126" y="228"/>
                    <a:pt x="126" y="228"/>
                    <a:pt x="126" y="228"/>
                  </a:cubicBezTo>
                  <a:cubicBezTo>
                    <a:pt x="114" y="249"/>
                    <a:pt x="95" y="256"/>
                    <a:pt x="69" y="256"/>
                  </a:cubicBezTo>
                  <a:cubicBezTo>
                    <a:pt x="48" y="256"/>
                    <a:pt x="31" y="249"/>
                    <a:pt x="19" y="233"/>
                  </a:cubicBezTo>
                  <a:cubicBezTo>
                    <a:pt x="6" y="218"/>
                    <a:pt x="0" y="197"/>
                    <a:pt x="0" y="171"/>
                  </a:cubicBezTo>
                  <a:cubicBezTo>
                    <a:pt x="0" y="143"/>
                    <a:pt x="7" y="121"/>
                    <a:pt x="21" y="104"/>
                  </a:cubicBezTo>
                  <a:cubicBezTo>
                    <a:pt x="35" y="87"/>
                    <a:pt x="53" y="78"/>
                    <a:pt x="76" y="78"/>
                  </a:cubicBezTo>
                  <a:cubicBezTo>
                    <a:pt x="99" y="78"/>
                    <a:pt x="116" y="81"/>
                    <a:pt x="126" y="99"/>
                  </a:cubicBezTo>
                  <a:cubicBezTo>
                    <a:pt x="127" y="99"/>
                    <a:pt x="127" y="99"/>
                    <a:pt x="127" y="99"/>
                  </a:cubicBezTo>
                  <a:cubicBezTo>
                    <a:pt x="127" y="0"/>
                    <a:pt x="127" y="0"/>
                    <a:pt x="127" y="0"/>
                  </a:cubicBezTo>
                  <a:cubicBezTo>
                    <a:pt x="165" y="0"/>
                    <a:pt x="165" y="0"/>
                    <a:pt x="165" y="0"/>
                  </a:cubicBezTo>
                  <a:lnTo>
                    <a:pt x="165" y="252"/>
                  </a:lnTo>
                  <a:close/>
                  <a:moveTo>
                    <a:pt x="127" y="175"/>
                  </a:moveTo>
                  <a:cubicBezTo>
                    <a:pt x="127" y="152"/>
                    <a:pt x="127" y="152"/>
                    <a:pt x="127" y="152"/>
                  </a:cubicBezTo>
                  <a:cubicBezTo>
                    <a:pt x="127" y="139"/>
                    <a:pt x="123" y="128"/>
                    <a:pt x="115" y="120"/>
                  </a:cubicBezTo>
                  <a:cubicBezTo>
                    <a:pt x="107" y="111"/>
                    <a:pt x="97" y="107"/>
                    <a:pt x="84" y="107"/>
                  </a:cubicBezTo>
                  <a:cubicBezTo>
                    <a:pt x="69" y="107"/>
                    <a:pt x="57" y="112"/>
                    <a:pt x="49" y="123"/>
                  </a:cubicBezTo>
                  <a:cubicBezTo>
                    <a:pt x="40" y="135"/>
                    <a:pt x="36" y="150"/>
                    <a:pt x="36" y="170"/>
                  </a:cubicBezTo>
                  <a:cubicBezTo>
                    <a:pt x="36" y="188"/>
                    <a:pt x="40" y="202"/>
                    <a:pt x="48" y="212"/>
                  </a:cubicBezTo>
                  <a:cubicBezTo>
                    <a:pt x="56" y="223"/>
                    <a:pt x="67" y="228"/>
                    <a:pt x="81" y="228"/>
                  </a:cubicBezTo>
                  <a:cubicBezTo>
                    <a:pt x="95" y="228"/>
                    <a:pt x="106" y="223"/>
                    <a:pt x="115" y="213"/>
                  </a:cubicBezTo>
                  <a:cubicBezTo>
                    <a:pt x="123" y="203"/>
                    <a:pt x="127" y="190"/>
                    <a:pt x="127"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89" name="Freeform 11"/>
            <p:cNvSpPr>
              <a:spLocks noEditPoints="1"/>
            </p:cNvSpPr>
            <p:nvPr/>
          </p:nvSpPr>
          <p:spPr bwMode="auto">
            <a:xfrm>
              <a:off x="4401" y="2040"/>
              <a:ext cx="413" cy="420"/>
            </a:xfrm>
            <a:custGeom>
              <a:avLst/>
              <a:gdLst>
                <a:gd name="T0" fmla="*/ 86 w 175"/>
                <a:gd name="T1" fmla="*/ 178 h 178"/>
                <a:gd name="T2" fmla="*/ 23 w 175"/>
                <a:gd name="T3" fmla="*/ 154 h 178"/>
                <a:gd name="T4" fmla="*/ 0 w 175"/>
                <a:gd name="T5" fmla="*/ 91 h 178"/>
                <a:gd name="T6" fmla="*/ 24 w 175"/>
                <a:gd name="T7" fmla="*/ 24 h 178"/>
                <a:gd name="T8" fmla="*/ 90 w 175"/>
                <a:gd name="T9" fmla="*/ 0 h 178"/>
                <a:gd name="T10" fmla="*/ 152 w 175"/>
                <a:gd name="T11" fmla="*/ 24 h 178"/>
                <a:gd name="T12" fmla="*/ 175 w 175"/>
                <a:gd name="T13" fmla="*/ 89 h 178"/>
                <a:gd name="T14" fmla="*/ 151 w 175"/>
                <a:gd name="T15" fmla="*/ 154 h 178"/>
                <a:gd name="T16" fmla="*/ 86 w 175"/>
                <a:gd name="T17" fmla="*/ 178 h 178"/>
                <a:gd name="T18" fmla="*/ 88 w 175"/>
                <a:gd name="T19" fmla="*/ 31 h 178"/>
                <a:gd name="T20" fmla="*/ 52 w 175"/>
                <a:gd name="T21" fmla="*/ 47 h 178"/>
                <a:gd name="T22" fmla="*/ 39 w 175"/>
                <a:gd name="T23" fmla="*/ 90 h 178"/>
                <a:gd name="T24" fmla="*/ 53 w 175"/>
                <a:gd name="T25" fmla="*/ 132 h 178"/>
                <a:gd name="T26" fmla="*/ 88 w 175"/>
                <a:gd name="T27" fmla="*/ 148 h 178"/>
                <a:gd name="T28" fmla="*/ 123 w 175"/>
                <a:gd name="T29" fmla="*/ 132 h 178"/>
                <a:gd name="T30" fmla="*/ 135 w 175"/>
                <a:gd name="T31" fmla="*/ 89 h 178"/>
                <a:gd name="T32" fmla="*/ 123 w 175"/>
                <a:gd name="T33" fmla="*/ 46 h 178"/>
                <a:gd name="T34" fmla="*/ 88 w 175"/>
                <a:gd name="T35" fmla="*/ 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8">
                  <a:moveTo>
                    <a:pt x="86" y="178"/>
                  </a:moveTo>
                  <a:cubicBezTo>
                    <a:pt x="60" y="178"/>
                    <a:pt x="39" y="170"/>
                    <a:pt x="23" y="154"/>
                  </a:cubicBezTo>
                  <a:cubicBezTo>
                    <a:pt x="8" y="138"/>
                    <a:pt x="0" y="117"/>
                    <a:pt x="0" y="91"/>
                  </a:cubicBezTo>
                  <a:cubicBezTo>
                    <a:pt x="0" y="63"/>
                    <a:pt x="8" y="40"/>
                    <a:pt x="24" y="24"/>
                  </a:cubicBezTo>
                  <a:cubicBezTo>
                    <a:pt x="41" y="8"/>
                    <a:pt x="63" y="0"/>
                    <a:pt x="90" y="0"/>
                  </a:cubicBezTo>
                  <a:cubicBezTo>
                    <a:pt x="117" y="0"/>
                    <a:pt x="138" y="8"/>
                    <a:pt x="152" y="24"/>
                  </a:cubicBezTo>
                  <a:cubicBezTo>
                    <a:pt x="167" y="39"/>
                    <a:pt x="175" y="61"/>
                    <a:pt x="175" y="89"/>
                  </a:cubicBezTo>
                  <a:cubicBezTo>
                    <a:pt x="175" y="116"/>
                    <a:pt x="167" y="137"/>
                    <a:pt x="151" y="154"/>
                  </a:cubicBezTo>
                  <a:cubicBezTo>
                    <a:pt x="135" y="170"/>
                    <a:pt x="113" y="178"/>
                    <a:pt x="86" y="178"/>
                  </a:cubicBezTo>
                  <a:moveTo>
                    <a:pt x="88" y="31"/>
                  </a:moveTo>
                  <a:cubicBezTo>
                    <a:pt x="73" y="31"/>
                    <a:pt x="61" y="36"/>
                    <a:pt x="52" y="47"/>
                  </a:cubicBezTo>
                  <a:cubicBezTo>
                    <a:pt x="44" y="57"/>
                    <a:pt x="39" y="72"/>
                    <a:pt x="39" y="90"/>
                  </a:cubicBezTo>
                  <a:cubicBezTo>
                    <a:pt x="39" y="108"/>
                    <a:pt x="44" y="122"/>
                    <a:pt x="53" y="132"/>
                  </a:cubicBezTo>
                  <a:cubicBezTo>
                    <a:pt x="61" y="142"/>
                    <a:pt x="73" y="148"/>
                    <a:pt x="88" y="148"/>
                  </a:cubicBezTo>
                  <a:cubicBezTo>
                    <a:pt x="103" y="148"/>
                    <a:pt x="115" y="143"/>
                    <a:pt x="123" y="132"/>
                  </a:cubicBezTo>
                  <a:cubicBezTo>
                    <a:pt x="131" y="122"/>
                    <a:pt x="135" y="108"/>
                    <a:pt x="135" y="89"/>
                  </a:cubicBezTo>
                  <a:cubicBezTo>
                    <a:pt x="135" y="71"/>
                    <a:pt x="131" y="56"/>
                    <a:pt x="123" y="46"/>
                  </a:cubicBezTo>
                  <a:cubicBezTo>
                    <a:pt x="115" y="36"/>
                    <a:pt x="103" y="31"/>
                    <a:pt x="8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1" name="Freeform 12"/>
            <p:cNvSpPr>
              <a:spLocks/>
            </p:cNvSpPr>
            <p:nvPr/>
          </p:nvSpPr>
          <p:spPr bwMode="auto">
            <a:xfrm>
              <a:off x="4814" y="2049"/>
              <a:ext cx="586" cy="402"/>
            </a:xfrm>
            <a:custGeom>
              <a:avLst/>
              <a:gdLst>
                <a:gd name="T0" fmla="*/ 248 w 248"/>
                <a:gd name="T1" fmla="*/ 0 h 170"/>
                <a:gd name="T2" fmla="*/ 199 w 248"/>
                <a:gd name="T3" fmla="*/ 170 h 170"/>
                <a:gd name="T4" fmla="*/ 158 w 248"/>
                <a:gd name="T5" fmla="*/ 170 h 170"/>
                <a:gd name="T6" fmla="*/ 128 w 248"/>
                <a:gd name="T7" fmla="*/ 55 h 170"/>
                <a:gd name="T8" fmla="*/ 125 w 248"/>
                <a:gd name="T9" fmla="*/ 40 h 170"/>
                <a:gd name="T10" fmla="*/ 125 w 248"/>
                <a:gd name="T11" fmla="*/ 40 h 170"/>
                <a:gd name="T12" fmla="*/ 122 w 248"/>
                <a:gd name="T13" fmla="*/ 55 h 170"/>
                <a:gd name="T14" fmla="*/ 89 w 248"/>
                <a:gd name="T15" fmla="*/ 170 h 170"/>
                <a:gd name="T16" fmla="*/ 49 w 248"/>
                <a:gd name="T17" fmla="*/ 170 h 170"/>
                <a:gd name="T18" fmla="*/ 0 w 248"/>
                <a:gd name="T19" fmla="*/ 0 h 170"/>
                <a:gd name="T20" fmla="*/ 39 w 248"/>
                <a:gd name="T21" fmla="*/ 0 h 170"/>
                <a:gd name="T22" fmla="*/ 70 w 248"/>
                <a:gd name="T23" fmla="*/ 123 h 170"/>
                <a:gd name="T24" fmla="*/ 72 w 248"/>
                <a:gd name="T25" fmla="*/ 137 h 170"/>
                <a:gd name="T26" fmla="*/ 73 w 248"/>
                <a:gd name="T27" fmla="*/ 137 h 170"/>
                <a:gd name="T28" fmla="*/ 76 w 248"/>
                <a:gd name="T29" fmla="*/ 122 h 170"/>
                <a:gd name="T30" fmla="*/ 110 w 248"/>
                <a:gd name="T31" fmla="*/ 0 h 170"/>
                <a:gd name="T32" fmla="*/ 146 w 248"/>
                <a:gd name="T33" fmla="*/ 0 h 170"/>
                <a:gd name="T34" fmla="*/ 176 w 248"/>
                <a:gd name="T35" fmla="*/ 123 h 170"/>
                <a:gd name="T36" fmla="*/ 178 w 248"/>
                <a:gd name="T37" fmla="*/ 138 h 170"/>
                <a:gd name="T38" fmla="*/ 179 w 248"/>
                <a:gd name="T39" fmla="*/ 138 h 170"/>
                <a:gd name="T40" fmla="*/ 182 w 248"/>
                <a:gd name="T41" fmla="*/ 123 h 170"/>
                <a:gd name="T42" fmla="*/ 212 w 248"/>
                <a:gd name="T43" fmla="*/ 0 h 170"/>
                <a:gd name="T44" fmla="*/ 248 w 248"/>
                <a:gd name="T45"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170">
                  <a:moveTo>
                    <a:pt x="248" y="0"/>
                  </a:moveTo>
                  <a:cubicBezTo>
                    <a:pt x="199" y="170"/>
                    <a:pt x="199" y="170"/>
                    <a:pt x="199" y="170"/>
                  </a:cubicBezTo>
                  <a:cubicBezTo>
                    <a:pt x="158" y="170"/>
                    <a:pt x="158" y="170"/>
                    <a:pt x="158" y="170"/>
                  </a:cubicBezTo>
                  <a:cubicBezTo>
                    <a:pt x="128" y="55"/>
                    <a:pt x="128" y="55"/>
                    <a:pt x="128" y="55"/>
                  </a:cubicBezTo>
                  <a:cubicBezTo>
                    <a:pt x="127" y="51"/>
                    <a:pt x="126" y="46"/>
                    <a:pt x="125" y="40"/>
                  </a:cubicBezTo>
                  <a:cubicBezTo>
                    <a:pt x="125" y="40"/>
                    <a:pt x="125" y="40"/>
                    <a:pt x="125" y="40"/>
                  </a:cubicBezTo>
                  <a:cubicBezTo>
                    <a:pt x="125" y="44"/>
                    <a:pt x="124" y="49"/>
                    <a:pt x="122" y="55"/>
                  </a:cubicBezTo>
                  <a:cubicBezTo>
                    <a:pt x="89" y="170"/>
                    <a:pt x="89" y="170"/>
                    <a:pt x="89" y="170"/>
                  </a:cubicBezTo>
                  <a:cubicBezTo>
                    <a:pt x="49" y="170"/>
                    <a:pt x="49" y="170"/>
                    <a:pt x="49" y="170"/>
                  </a:cubicBezTo>
                  <a:cubicBezTo>
                    <a:pt x="0" y="0"/>
                    <a:pt x="0" y="0"/>
                    <a:pt x="0" y="0"/>
                  </a:cubicBezTo>
                  <a:cubicBezTo>
                    <a:pt x="39" y="0"/>
                    <a:pt x="39" y="0"/>
                    <a:pt x="39" y="0"/>
                  </a:cubicBezTo>
                  <a:cubicBezTo>
                    <a:pt x="70" y="123"/>
                    <a:pt x="70" y="123"/>
                    <a:pt x="70" y="123"/>
                  </a:cubicBezTo>
                  <a:cubicBezTo>
                    <a:pt x="71" y="126"/>
                    <a:pt x="72" y="131"/>
                    <a:pt x="72" y="137"/>
                  </a:cubicBezTo>
                  <a:cubicBezTo>
                    <a:pt x="73" y="137"/>
                    <a:pt x="73" y="137"/>
                    <a:pt x="73" y="137"/>
                  </a:cubicBezTo>
                  <a:cubicBezTo>
                    <a:pt x="73" y="133"/>
                    <a:pt x="74" y="128"/>
                    <a:pt x="76" y="122"/>
                  </a:cubicBezTo>
                  <a:cubicBezTo>
                    <a:pt x="110" y="0"/>
                    <a:pt x="110" y="0"/>
                    <a:pt x="110" y="0"/>
                  </a:cubicBezTo>
                  <a:cubicBezTo>
                    <a:pt x="146" y="0"/>
                    <a:pt x="146" y="0"/>
                    <a:pt x="146" y="0"/>
                  </a:cubicBezTo>
                  <a:cubicBezTo>
                    <a:pt x="176" y="123"/>
                    <a:pt x="176" y="123"/>
                    <a:pt x="176" y="123"/>
                  </a:cubicBezTo>
                  <a:cubicBezTo>
                    <a:pt x="177" y="127"/>
                    <a:pt x="178" y="132"/>
                    <a:pt x="178" y="138"/>
                  </a:cubicBezTo>
                  <a:cubicBezTo>
                    <a:pt x="179" y="138"/>
                    <a:pt x="179" y="138"/>
                    <a:pt x="179" y="138"/>
                  </a:cubicBezTo>
                  <a:cubicBezTo>
                    <a:pt x="180" y="134"/>
                    <a:pt x="180" y="129"/>
                    <a:pt x="182" y="123"/>
                  </a:cubicBezTo>
                  <a:cubicBezTo>
                    <a:pt x="212" y="0"/>
                    <a:pt x="212" y="0"/>
                    <a:pt x="212" y="0"/>
                  </a:cubicBezTo>
                  <a:lnTo>
                    <a:pt x="2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2" name="Freeform 13"/>
            <p:cNvSpPr>
              <a:spLocks/>
            </p:cNvSpPr>
            <p:nvPr/>
          </p:nvSpPr>
          <p:spPr bwMode="auto">
            <a:xfrm>
              <a:off x="5412" y="2040"/>
              <a:ext cx="262" cy="420"/>
            </a:xfrm>
            <a:custGeom>
              <a:avLst/>
              <a:gdLst>
                <a:gd name="T0" fmla="*/ 0 w 111"/>
                <a:gd name="T1" fmla="*/ 169 h 178"/>
                <a:gd name="T2" fmla="*/ 0 w 111"/>
                <a:gd name="T3" fmla="*/ 133 h 178"/>
                <a:gd name="T4" fmla="*/ 44 w 111"/>
                <a:gd name="T5" fmla="*/ 150 h 178"/>
                <a:gd name="T6" fmla="*/ 76 w 111"/>
                <a:gd name="T7" fmla="*/ 129 h 178"/>
                <a:gd name="T8" fmla="*/ 73 w 111"/>
                <a:gd name="T9" fmla="*/ 119 h 178"/>
                <a:gd name="T10" fmla="*/ 65 w 111"/>
                <a:gd name="T11" fmla="*/ 112 h 178"/>
                <a:gd name="T12" fmla="*/ 54 w 111"/>
                <a:gd name="T13" fmla="*/ 106 h 178"/>
                <a:gd name="T14" fmla="*/ 40 w 111"/>
                <a:gd name="T15" fmla="*/ 101 h 178"/>
                <a:gd name="T16" fmla="*/ 23 w 111"/>
                <a:gd name="T17" fmla="*/ 92 h 178"/>
                <a:gd name="T18" fmla="*/ 10 w 111"/>
                <a:gd name="T19" fmla="*/ 81 h 178"/>
                <a:gd name="T20" fmla="*/ 2 w 111"/>
                <a:gd name="T21" fmla="*/ 68 h 178"/>
                <a:gd name="T22" fmla="*/ 0 w 111"/>
                <a:gd name="T23" fmla="*/ 50 h 178"/>
                <a:gd name="T24" fmla="*/ 5 w 111"/>
                <a:gd name="T25" fmla="*/ 29 h 178"/>
                <a:gd name="T26" fmla="*/ 20 w 111"/>
                <a:gd name="T27" fmla="*/ 13 h 178"/>
                <a:gd name="T28" fmla="*/ 40 w 111"/>
                <a:gd name="T29" fmla="*/ 3 h 178"/>
                <a:gd name="T30" fmla="*/ 64 w 111"/>
                <a:gd name="T31" fmla="*/ 0 h 178"/>
                <a:gd name="T32" fmla="*/ 103 w 111"/>
                <a:gd name="T33" fmla="*/ 7 h 178"/>
                <a:gd name="T34" fmla="*/ 103 w 111"/>
                <a:gd name="T35" fmla="*/ 41 h 178"/>
                <a:gd name="T36" fmla="*/ 65 w 111"/>
                <a:gd name="T37" fmla="*/ 29 h 178"/>
                <a:gd name="T38" fmla="*/ 52 w 111"/>
                <a:gd name="T39" fmla="*/ 30 h 178"/>
                <a:gd name="T40" fmla="*/ 43 w 111"/>
                <a:gd name="T41" fmla="*/ 34 h 178"/>
                <a:gd name="T42" fmla="*/ 37 w 111"/>
                <a:gd name="T43" fmla="*/ 41 h 178"/>
                <a:gd name="T44" fmla="*/ 35 w 111"/>
                <a:gd name="T45" fmla="*/ 49 h 178"/>
                <a:gd name="T46" fmla="*/ 37 w 111"/>
                <a:gd name="T47" fmla="*/ 58 h 178"/>
                <a:gd name="T48" fmla="*/ 44 w 111"/>
                <a:gd name="T49" fmla="*/ 65 h 178"/>
                <a:gd name="T50" fmla="*/ 54 w 111"/>
                <a:gd name="T51" fmla="*/ 70 h 178"/>
                <a:gd name="T52" fmla="*/ 67 w 111"/>
                <a:gd name="T53" fmla="*/ 76 h 178"/>
                <a:gd name="T54" fmla="*/ 85 w 111"/>
                <a:gd name="T55" fmla="*/ 85 h 178"/>
                <a:gd name="T56" fmla="*/ 99 w 111"/>
                <a:gd name="T57" fmla="*/ 95 h 178"/>
                <a:gd name="T58" fmla="*/ 108 w 111"/>
                <a:gd name="T59" fmla="*/ 109 h 178"/>
                <a:gd name="T60" fmla="*/ 111 w 111"/>
                <a:gd name="T61" fmla="*/ 127 h 178"/>
                <a:gd name="T62" fmla="*/ 105 w 111"/>
                <a:gd name="T63" fmla="*/ 150 h 178"/>
                <a:gd name="T64" fmla="*/ 91 w 111"/>
                <a:gd name="T65" fmla="*/ 166 h 178"/>
                <a:gd name="T66" fmla="*/ 69 w 111"/>
                <a:gd name="T67" fmla="*/ 175 h 178"/>
                <a:gd name="T68" fmla="*/ 44 w 111"/>
                <a:gd name="T69" fmla="*/ 178 h 178"/>
                <a:gd name="T70" fmla="*/ 0 w 111"/>
                <a:gd name="T71" fmla="*/ 16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 h="178">
                  <a:moveTo>
                    <a:pt x="0" y="169"/>
                  </a:moveTo>
                  <a:cubicBezTo>
                    <a:pt x="0" y="133"/>
                    <a:pt x="0" y="133"/>
                    <a:pt x="0" y="133"/>
                  </a:cubicBezTo>
                  <a:cubicBezTo>
                    <a:pt x="13" y="144"/>
                    <a:pt x="28" y="150"/>
                    <a:pt x="44" y="150"/>
                  </a:cubicBezTo>
                  <a:cubicBezTo>
                    <a:pt x="65" y="150"/>
                    <a:pt x="76" y="143"/>
                    <a:pt x="76" y="129"/>
                  </a:cubicBezTo>
                  <a:cubicBezTo>
                    <a:pt x="76" y="125"/>
                    <a:pt x="75" y="122"/>
                    <a:pt x="73" y="119"/>
                  </a:cubicBezTo>
                  <a:cubicBezTo>
                    <a:pt x="71" y="116"/>
                    <a:pt x="69" y="114"/>
                    <a:pt x="65" y="112"/>
                  </a:cubicBezTo>
                  <a:cubicBezTo>
                    <a:pt x="62" y="110"/>
                    <a:pt x="59" y="108"/>
                    <a:pt x="54" y="106"/>
                  </a:cubicBezTo>
                  <a:cubicBezTo>
                    <a:pt x="50" y="105"/>
                    <a:pt x="46" y="103"/>
                    <a:pt x="40" y="101"/>
                  </a:cubicBezTo>
                  <a:cubicBezTo>
                    <a:pt x="34" y="98"/>
                    <a:pt x="28" y="95"/>
                    <a:pt x="23" y="92"/>
                  </a:cubicBezTo>
                  <a:cubicBezTo>
                    <a:pt x="18" y="89"/>
                    <a:pt x="14" y="85"/>
                    <a:pt x="10" y="81"/>
                  </a:cubicBezTo>
                  <a:cubicBezTo>
                    <a:pt x="7" y="77"/>
                    <a:pt x="4" y="73"/>
                    <a:pt x="2" y="68"/>
                  </a:cubicBezTo>
                  <a:cubicBezTo>
                    <a:pt x="1" y="63"/>
                    <a:pt x="0" y="57"/>
                    <a:pt x="0" y="50"/>
                  </a:cubicBezTo>
                  <a:cubicBezTo>
                    <a:pt x="0" y="42"/>
                    <a:pt x="2" y="35"/>
                    <a:pt x="5" y="29"/>
                  </a:cubicBezTo>
                  <a:cubicBezTo>
                    <a:pt x="9" y="23"/>
                    <a:pt x="13" y="17"/>
                    <a:pt x="20" y="13"/>
                  </a:cubicBezTo>
                  <a:cubicBezTo>
                    <a:pt x="26" y="9"/>
                    <a:pt x="32" y="6"/>
                    <a:pt x="40" y="3"/>
                  </a:cubicBezTo>
                  <a:cubicBezTo>
                    <a:pt x="48" y="1"/>
                    <a:pt x="56" y="0"/>
                    <a:pt x="64" y="0"/>
                  </a:cubicBezTo>
                  <a:cubicBezTo>
                    <a:pt x="78" y="0"/>
                    <a:pt x="91" y="3"/>
                    <a:pt x="103" y="7"/>
                  </a:cubicBezTo>
                  <a:cubicBezTo>
                    <a:pt x="103" y="41"/>
                    <a:pt x="103" y="41"/>
                    <a:pt x="103" y="41"/>
                  </a:cubicBezTo>
                  <a:cubicBezTo>
                    <a:pt x="92" y="33"/>
                    <a:pt x="79" y="29"/>
                    <a:pt x="65" y="29"/>
                  </a:cubicBezTo>
                  <a:cubicBezTo>
                    <a:pt x="60" y="29"/>
                    <a:pt x="56" y="29"/>
                    <a:pt x="52" y="30"/>
                  </a:cubicBezTo>
                  <a:cubicBezTo>
                    <a:pt x="49" y="31"/>
                    <a:pt x="46" y="33"/>
                    <a:pt x="43" y="34"/>
                  </a:cubicBezTo>
                  <a:cubicBezTo>
                    <a:pt x="41" y="36"/>
                    <a:pt x="39" y="38"/>
                    <a:pt x="37" y="41"/>
                  </a:cubicBezTo>
                  <a:cubicBezTo>
                    <a:pt x="36" y="43"/>
                    <a:pt x="35" y="46"/>
                    <a:pt x="35" y="49"/>
                  </a:cubicBezTo>
                  <a:cubicBezTo>
                    <a:pt x="35" y="53"/>
                    <a:pt x="36" y="56"/>
                    <a:pt x="37" y="58"/>
                  </a:cubicBezTo>
                  <a:cubicBezTo>
                    <a:pt x="39" y="61"/>
                    <a:pt x="41" y="63"/>
                    <a:pt x="44" y="65"/>
                  </a:cubicBezTo>
                  <a:cubicBezTo>
                    <a:pt x="46" y="67"/>
                    <a:pt x="50" y="69"/>
                    <a:pt x="54" y="70"/>
                  </a:cubicBezTo>
                  <a:cubicBezTo>
                    <a:pt x="58" y="72"/>
                    <a:pt x="62" y="74"/>
                    <a:pt x="67" y="76"/>
                  </a:cubicBezTo>
                  <a:cubicBezTo>
                    <a:pt x="74" y="79"/>
                    <a:pt x="80" y="82"/>
                    <a:pt x="85" y="85"/>
                  </a:cubicBezTo>
                  <a:cubicBezTo>
                    <a:pt x="91" y="88"/>
                    <a:pt x="95" y="91"/>
                    <a:pt x="99" y="95"/>
                  </a:cubicBezTo>
                  <a:cubicBezTo>
                    <a:pt x="103" y="99"/>
                    <a:pt x="106" y="104"/>
                    <a:pt x="108" y="109"/>
                  </a:cubicBezTo>
                  <a:cubicBezTo>
                    <a:pt x="110" y="114"/>
                    <a:pt x="111" y="120"/>
                    <a:pt x="111" y="127"/>
                  </a:cubicBezTo>
                  <a:cubicBezTo>
                    <a:pt x="111" y="136"/>
                    <a:pt x="109" y="143"/>
                    <a:pt x="105" y="150"/>
                  </a:cubicBezTo>
                  <a:cubicBezTo>
                    <a:pt x="102" y="156"/>
                    <a:pt x="97" y="161"/>
                    <a:pt x="91" y="166"/>
                  </a:cubicBezTo>
                  <a:cubicBezTo>
                    <a:pt x="85" y="170"/>
                    <a:pt x="77" y="173"/>
                    <a:pt x="69" y="175"/>
                  </a:cubicBezTo>
                  <a:cubicBezTo>
                    <a:pt x="61" y="177"/>
                    <a:pt x="53" y="178"/>
                    <a:pt x="44" y="178"/>
                  </a:cubicBezTo>
                  <a:cubicBezTo>
                    <a:pt x="27" y="178"/>
                    <a:pt x="12" y="175"/>
                    <a:pt x="0" y="1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3" name="Oval 14"/>
            <p:cNvSpPr>
              <a:spLocks noChangeArrowheads="1"/>
            </p:cNvSpPr>
            <p:nvPr/>
          </p:nvSpPr>
          <p:spPr bwMode="auto">
            <a:xfrm>
              <a:off x="3371" y="1867"/>
              <a:ext cx="111" cy="10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4" name="Freeform 15"/>
            <p:cNvSpPr>
              <a:spLocks noEditPoints="1"/>
            </p:cNvSpPr>
            <p:nvPr/>
          </p:nvSpPr>
          <p:spPr bwMode="auto">
            <a:xfrm>
              <a:off x="5681" y="2040"/>
              <a:ext cx="94" cy="94"/>
            </a:xfrm>
            <a:custGeom>
              <a:avLst/>
              <a:gdLst>
                <a:gd name="T0" fmla="*/ 20 w 40"/>
                <a:gd name="T1" fmla="*/ 40 h 40"/>
                <a:gd name="T2" fmla="*/ 6 w 40"/>
                <a:gd name="T3" fmla="*/ 34 h 40"/>
                <a:gd name="T4" fmla="*/ 0 w 40"/>
                <a:gd name="T5" fmla="*/ 20 h 40"/>
                <a:gd name="T6" fmla="*/ 6 w 40"/>
                <a:gd name="T7" fmla="*/ 6 h 40"/>
                <a:gd name="T8" fmla="*/ 20 w 40"/>
                <a:gd name="T9" fmla="*/ 0 h 40"/>
                <a:gd name="T10" fmla="*/ 34 w 40"/>
                <a:gd name="T11" fmla="*/ 6 h 40"/>
                <a:gd name="T12" fmla="*/ 40 w 40"/>
                <a:gd name="T13" fmla="*/ 20 h 40"/>
                <a:gd name="T14" fmla="*/ 34 w 40"/>
                <a:gd name="T15" fmla="*/ 34 h 40"/>
                <a:gd name="T16" fmla="*/ 20 w 40"/>
                <a:gd name="T17" fmla="*/ 40 h 40"/>
                <a:gd name="T18" fmla="*/ 20 w 40"/>
                <a:gd name="T19" fmla="*/ 3 h 40"/>
                <a:gd name="T20" fmla="*/ 8 w 40"/>
                <a:gd name="T21" fmla="*/ 8 h 40"/>
                <a:gd name="T22" fmla="*/ 3 w 40"/>
                <a:gd name="T23" fmla="*/ 20 h 40"/>
                <a:gd name="T24" fmla="*/ 8 w 40"/>
                <a:gd name="T25" fmla="*/ 33 h 40"/>
                <a:gd name="T26" fmla="*/ 20 w 40"/>
                <a:gd name="T27" fmla="*/ 38 h 40"/>
                <a:gd name="T28" fmla="*/ 32 w 40"/>
                <a:gd name="T29" fmla="*/ 33 h 40"/>
                <a:gd name="T30" fmla="*/ 38 w 40"/>
                <a:gd name="T31" fmla="*/ 20 h 40"/>
                <a:gd name="T32" fmla="*/ 32 w 40"/>
                <a:gd name="T33" fmla="*/ 8 h 40"/>
                <a:gd name="T34" fmla="*/ 20 w 40"/>
                <a:gd name="T35" fmla="*/ 3 h 40"/>
                <a:gd name="T36" fmla="*/ 31 w 40"/>
                <a:gd name="T37" fmla="*/ 33 h 40"/>
                <a:gd name="T38" fmla="*/ 25 w 40"/>
                <a:gd name="T39" fmla="*/ 33 h 40"/>
                <a:gd name="T40" fmla="*/ 22 w 40"/>
                <a:gd name="T41" fmla="*/ 27 h 40"/>
                <a:gd name="T42" fmla="*/ 18 w 40"/>
                <a:gd name="T43" fmla="*/ 22 h 40"/>
                <a:gd name="T44" fmla="*/ 16 w 40"/>
                <a:gd name="T45" fmla="*/ 22 h 40"/>
                <a:gd name="T46" fmla="*/ 16 w 40"/>
                <a:gd name="T47" fmla="*/ 33 h 40"/>
                <a:gd name="T48" fmla="*/ 12 w 40"/>
                <a:gd name="T49" fmla="*/ 33 h 40"/>
                <a:gd name="T50" fmla="*/ 12 w 40"/>
                <a:gd name="T51" fmla="*/ 7 h 40"/>
                <a:gd name="T52" fmla="*/ 19 w 40"/>
                <a:gd name="T53" fmla="*/ 7 h 40"/>
                <a:gd name="T54" fmla="*/ 27 w 40"/>
                <a:gd name="T55" fmla="*/ 9 h 40"/>
                <a:gd name="T56" fmla="*/ 29 w 40"/>
                <a:gd name="T57" fmla="*/ 14 h 40"/>
                <a:gd name="T58" fmla="*/ 28 w 40"/>
                <a:gd name="T59" fmla="*/ 19 h 40"/>
                <a:gd name="T60" fmla="*/ 23 w 40"/>
                <a:gd name="T61" fmla="*/ 21 h 40"/>
                <a:gd name="T62" fmla="*/ 23 w 40"/>
                <a:gd name="T63" fmla="*/ 21 h 40"/>
                <a:gd name="T64" fmla="*/ 27 w 40"/>
                <a:gd name="T65" fmla="*/ 26 h 40"/>
                <a:gd name="T66" fmla="*/ 31 w 40"/>
                <a:gd name="T67" fmla="*/ 33 h 40"/>
                <a:gd name="T68" fmla="*/ 16 w 40"/>
                <a:gd name="T69" fmla="*/ 11 h 40"/>
                <a:gd name="T70" fmla="*/ 16 w 40"/>
                <a:gd name="T71" fmla="*/ 19 h 40"/>
                <a:gd name="T72" fmla="*/ 20 w 40"/>
                <a:gd name="T73" fmla="*/ 19 h 40"/>
                <a:gd name="T74" fmla="*/ 24 w 40"/>
                <a:gd name="T75" fmla="*/ 15 h 40"/>
                <a:gd name="T76" fmla="*/ 23 w 40"/>
                <a:gd name="T77" fmla="*/ 12 h 40"/>
                <a:gd name="T78" fmla="*/ 19 w 40"/>
                <a:gd name="T79" fmla="*/ 11 h 40"/>
                <a:gd name="T80" fmla="*/ 16 w 40"/>
                <a:gd name="T8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 h="40">
                  <a:moveTo>
                    <a:pt x="20" y="40"/>
                  </a:moveTo>
                  <a:cubicBezTo>
                    <a:pt x="14" y="40"/>
                    <a:pt x="10" y="38"/>
                    <a:pt x="6" y="34"/>
                  </a:cubicBezTo>
                  <a:cubicBezTo>
                    <a:pt x="2" y="31"/>
                    <a:pt x="0" y="26"/>
                    <a:pt x="0" y="20"/>
                  </a:cubicBezTo>
                  <a:cubicBezTo>
                    <a:pt x="0" y="15"/>
                    <a:pt x="2" y="10"/>
                    <a:pt x="6" y="6"/>
                  </a:cubicBezTo>
                  <a:cubicBezTo>
                    <a:pt x="10" y="2"/>
                    <a:pt x="14" y="0"/>
                    <a:pt x="20" y="0"/>
                  </a:cubicBezTo>
                  <a:cubicBezTo>
                    <a:pt x="26" y="0"/>
                    <a:pt x="31" y="2"/>
                    <a:pt x="34" y="6"/>
                  </a:cubicBezTo>
                  <a:cubicBezTo>
                    <a:pt x="38" y="10"/>
                    <a:pt x="40" y="15"/>
                    <a:pt x="40" y="20"/>
                  </a:cubicBezTo>
                  <a:cubicBezTo>
                    <a:pt x="40" y="26"/>
                    <a:pt x="38" y="31"/>
                    <a:pt x="34" y="34"/>
                  </a:cubicBezTo>
                  <a:cubicBezTo>
                    <a:pt x="31" y="38"/>
                    <a:pt x="26" y="40"/>
                    <a:pt x="20" y="40"/>
                  </a:cubicBezTo>
                  <a:moveTo>
                    <a:pt x="20" y="3"/>
                  </a:moveTo>
                  <a:cubicBezTo>
                    <a:pt x="15" y="3"/>
                    <a:pt x="11" y="5"/>
                    <a:pt x="8" y="8"/>
                  </a:cubicBezTo>
                  <a:cubicBezTo>
                    <a:pt x="4" y="11"/>
                    <a:pt x="3" y="15"/>
                    <a:pt x="3" y="20"/>
                  </a:cubicBezTo>
                  <a:cubicBezTo>
                    <a:pt x="3" y="25"/>
                    <a:pt x="4" y="29"/>
                    <a:pt x="8" y="33"/>
                  </a:cubicBezTo>
                  <a:cubicBezTo>
                    <a:pt x="11" y="36"/>
                    <a:pt x="15" y="38"/>
                    <a:pt x="20" y="38"/>
                  </a:cubicBezTo>
                  <a:cubicBezTo>
                    <a:pt x="25" y="38"/>
                    <a:pt x="29" y="36"/>
                    <a:pt x="32" y="33"/>
                  </a:cubicBezTo>
                  <a:cubicBezTo>
                    <a:pt x="36" y="29"/>
                    <a:pt x="38" y="25"/>
                    <a:pt x="38" y="20"/>
                  </a:cubicBezTo>
                  <a:cubicBezTo>
                    <a:pt x="38" y="15"/>
                    <a:pt x="36" y="11"/>
                    <a:pt x="32" y="8"/>
                  </a:cubicBezTo>
                  <a:cubicBezTo>
                    <a:pt x="29" y="5"/>
                    <a:pt x="25" y="3"/>
                    <a:pt x="20" y="3"/>
                  </a:cubicBezTo>
                  <a:moveTo>
                    <a:pt x="31" y="33"/>
                  </a:moveTo>
                  <a:cubicBezTo>
                    <a:pt x="25" y="33"/>
                    <a:pt x="25" y="33"/>
                    <a:pt x="25" y="33"/>
                  </a:cubicBezTo>
                  <a:cubicBezTo>
                    <a:pt x="22" y="27"/>
                    <a:pt x="22" y="27"/>
                    <a:pt x="22" y="27"/>
                  </a:cubicBezTo>
                  <a:cubicBezTo>
                    <a:pt x="21" y="24"/>
                    <a:pt x="20" y="22"/>
                    <a:pt x="18" y="22"/>
                  </a:cubicBezTo>
                  <a:cubicBezTo>
                    <a:pt x="16" y="22"/>
                    <a:pt x="16" y="22"/>
                    <a:pt x="16" y="22"/>
                  </a:cubicBezTo>
                  <a:cubicBezTo>
                    <a:pt x="16" y="33"/>
                    <a:pt x="16" y="33"/>
                    <a:pt x="16" y="33"/>
                  </a:cubicBezTo>
                  <a:cubicBezTo>
                    <a:pt x="12" y="33"/>
                    <a:pt x="12" y="33"/>
                    <a:pt x="12" y="33"/>
                  </a:cubicBezTo>
                  <a:cubicBezTo>
                    <a:pt x="12" y="7"/>
                    <a:pt x="12" y="7"/>
                    <a:pt x="12" y="7"/>
                  </a:cubicBezTo>
                  <a:cubicBezTo>
                    <a:pt x="19" y="7"/>
                    <a:pt x="19" y="7"/>
                    <a:pt x="19" y="7"/>
                  </a:cubicBezTo>
                  <a:cubicBezTo>
                    <a:pt x="22" y="7"/>
                    <a:pt x="25" y="8"/>
                    <a:pt x="27" y="9"/>
                  </a:cubicBezTo>
                  <a:cubicBezTo>
                    <a:pt x="28" y="10"/>
                    <a:pt x="29" y="12"/>
                    <a:pt x="29" y="14"/>
                  </a:cubicBezTo>
                  <a:cubicBezTo>
                    <a:pt x="29" y="16"/>
                    <a:pt x="29" y="18"/>
                    <a:pt x="28" y="19"/>
                  </a:cubicBezTo>
                  <a:cubicBezTo>
                    <a:pt x="27" y="20"/>
                    <a:pt x="25" y="21"/>
                    <a:pt x="23" y="21"/>
                  </a:cubicBezTo>
                  <a:cubicBezTo>
                    <a:pt x="23" y="21"/>
                    <a:pt x="23" y="21"/>
                    <a:pt x="23" y="21"/>
                  </a:cubicBezTo>
                  <a:cubicBezTo>
                    <a:pt x="24" y="22"/>
                    <a:pt x="26" y="23"/>
                    <a:pt x="27" y="26"/>
                  </a:cubicBezTo>
                  <a:lnTo>
                    <a:pt x="31" y="33"/>
                  </a:lnTo>
                  <a:close/>
                  <a:moveTo>
                    <a:pt x="16" y="11"/>
                  </a:moveTo>
                  <a:cubicBezTo>
                    <a:pt x="16" y="19"/>
                    <a:pt x="16" y="19"/>
                    <a:pt x="16" y="19"/>
                  </a:cubicBezTo>
                  <a:cubicBezTo>
                    <a:pt x="20" y="19"/>
                    <a:pt x="20" y="19"/>
                    <a:pt x="20" y="19"/>
                  </a:cubicBezTo>
                  <a:cubicBezTo>
                    <a:pt x="23" y="19"/>
                    <a:pt x="24" y="18"/>
                    <a:pt x="24" y="15"/>
                  </a:cubicBezTo>
                  <a:cubicBezTo>
                    <a:pt x="24" y="14"/>
                    <a:pt x="24" y="13"/>
                    <a:pt x="23" y="12"/>
                  </a:cubicBezTo>
                  <a:cubicBezTo>
                    <a:pt x="22" y="12"/>
                    <a:pt x="21" y="11"/>
                    <a:pt x="19" y="11"/>
                  </a:cubicBezTo>
                  <a:lnTo>
                    <a:pt x="1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5" name="Freeform 16"/>
            <p:cNvSpPr>
              <a:spLocks/>
            </p:cNvSpPr>
            <p:nvPr/>
          </p:nvSpPr>
          <p:spPr bwMode="auto">
            <a:xfrm>
              <a:off x="2369" y="2585"/>
              <a:ext cx="38" cy="57"/>
            </a:xfrm>
            <a:custGeom>
              <a:avLst/>
              <a:gdLst>
                <a:gd name="T0" fmla="*/ 38 w 38"/>
                <a:gd name="T1" fmla="*/ 7 h 57"/>
                <a:gd name="T2" fmla="*/ 21 w 38"/>
                <a:gd name="T3" fmla="*/ 7 h 57"/>
                <a:gd name="T4" fmla="*/ 21 w 38"/>
                <a:gd name="T5" fmla="*/ 57 h 57"/>
                <a:gd name="T6" fmla="*/ 14 w 38"/>
                <a:gd name="T7" fmla="*/ 57 h 57"/>
                <a:gd name="T8" fmla="*/ 14 w 38"/>
                <a:gd name="T9" fmla="*/ 7 h 57"/>
                <a:gd name="T10" fmla="*/ 0 w 38"/>
                <a:gd name="T11" fmla="*/ 7 h 57"/>
                <a:gd name="T12" fmla="*/ 0 w 38"/>
                <a:gd name="T13" fmla="*/ 0 h 57"/>
                <a:gd name="T14" fmla="*/ 38 w 38"/>
                <a:gd name="T15" fmla="*/ 0 h 57"/>
                <a:gd name="T16" fmla="*/ 38 w 38"/>
                <a:gd name="T17" fmla="*/ 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7">
                  <a:moveTo>
                    <a:pt x="38" y="7"/>
                  </a:moveTo>
                  <a:lnTo>
                    <a:pt x="21" y="7"/>
                  </a:lnTo>
                  <a:lnTo>
                    <a:pt x="21" y="57"/>
                  </a:lnTo>
                  <a:lnTo>
                    <a:pt x="14" y="57"/>
                  </a:lnTo>
                  <a:lnTo>
                    <a:pt x="14" y="7"/>
                  </a:lnTo>
                  <a:lnTo>
                    <a:pt x="0" y="7"/>
                  </a:lnTo>
                  <a:lnTo>
                    <a:pt x="0" y="0"/>
                  </a:lnTo>
                  <a:lnTo>
                    <a:pt x="38" y="0"/>
                  </a:lnTo>
                  <a:lnTo>
                    <a:pt x="3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6" name="Freeform 17"/>
            <p:cNvSpPr>
              <a:spLocks/>
            </p:cNvSpPr>
            <p:nvPr/>
          </p:nvSpPr>
          <p:spPr bwMode="auto">
            <a:xfrm>
              <a:off x="2412" y="2585"/>
              <a:ext cx="56" cy="57"/>
            </a:xfrm>
            <a:custGeom>
              <a:avLst/>
              <a:gdLst>
                <a:gd name="T0" fmla="*/ 24 w 24"/>
                <a:gd name="T1" fmla="*/ 24 h 24"/>
                <a:gd name="T2" fmla="*/ 21 w 24"/>
                <a:gd name="T3" fmla="*/ 24 h 24"/>
                <a:gd name="T4" fmla="*/ 21 w 24"/>
                <a:gd name="T5" fmla="*/ 8 h 24"/>
                <a:gd name="T6" fmla="*/ 21 w 24"/>
                <a:gd name="T7" fmla="*/ 3 h 24"/>
                <a:gd name="T8" fmla="*/ 21 w 24"/>
                <a:gd name="T9" fmla="*/ 3 h 24"/>
                <a:gd name="T10" fmla="*/ 20 w 24"/>
                <a:gd name="T11" fmla="*/ 6 h 24"/>
                <a:gd name="T12" fmla="*/ 12 w 24"/>
                <a:gd name="T13" fmla="*/ 24 h 24"/>
                <a:gd name="T14" fmla="*/ 11 w 24"/>
                <a:gd name="T15" fmla="*/ 24 h 24"/>
                <a:gd name="T16" fmla="*/ 3 w 24"/>
                <a:gd name="T17" fmla="*/ 6 h 24"/>
                <a:gd name="T18" fmla="*/ 2 w 24"/>
                <a:gd name="T19" fmla="*/ 3 h 24"/>
                <a:gd name="T20" fmla="*/ 2 w 24"/>
                <a:gd name="T21" fmla="*/ 3 h 24"/>
                <a:gd name="T22" fmla="*/ 2 w 24"/>
                <a:gd name="T23" fmla="*/ 8 h 24"/>
                <a:gd name="T24" fmla="*/ 2 w 24"/>
                <a:gd name="T25" fmla="*/ 24 h 24"/>
                <a:gd name="T26" fmla="*/ 0 w 24"/>
                <a:gd name="T27" fmla="*/ 24 h 24"/>
                <a:gd name="T28" fmla="*/ 0 w 24"/>
                <a:gd name="T29" fmla="*/ 0 h 24"/>
                <a:gd name="T30" fmla="*/ 3 w 24"/>
                <a:gd name="T31" fmla="*/ 0 h 24"/>
                <a:gd name="T32" fmla="*/ 10 w 24"/>
                <a:gd name="T33" fmla="*/ 17 h 24"/>
                <a:gd name="T34" fmla="*/ 12 w 24"/>
                <a:gd name="T35" fmla="*/ 19 h 24"/>
                <a:gd name="T36" fmla="*/ 12 w 24"/>
                <a:gd name="T37" fmla="*/ 19 h 24"/>
                <a:gd name="T38" fmla="*/ 13 w 24"/>
                <a:gd name="T39" fmla="*/ 16 h 24"/>
                <a:gd name="T40" fmla="*/ 20 w 24"/>
                <a:gd name="T41" fmla="*/ 0 h 24"/>
                <a:gd name="T42" fmla="*/ 24 w 24"/>
                <a:gd name="T43" fmla="*/ 0 h 24"/>
                <a:gd name="T44" fmla="*/ 24 w 24"/>
                <a:gd name="T4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24">
                  <a:moveTo>
                    <a:pt x="24" y="24"/>
                  </a:moveTo>
                  <a:cubicBezTo>
                    <a:pt x="21" y="24"/>
                    <a:pt x="21" y="24"/>
                    <a:pt x="21" y="24"/>
                  </a:cubicBezTo>
                  <a:cubicBezTo>
                    <a:pt x="21" y="8"/>
                    <a:pt x="21" y="8"/>
                    <a:pt x="21" y="8"/>
                  </a:cubicBezTo>
                  <a:cubicBezTo>
                    <a:pt x="21" y="7"/>
                    <a:pt x="21" y="5"/>
                    <a:pt x="21" y="3"/>
                  </a:cubicBezTo>
                  <a:cubicBezTo>
                    <a:pt x="21" y="3"/>
                    <a:pt x="21" y="3"/>
                    <a:pt x="21" y="3"/>
                  </a:cubicBezTo>
                  <a:cubicBezTo>
                    <a:pt x="21" y="4"/>
                    <a:pt x="20" y="5"/>
                    <a:pt x="20" y="6"/>
                  </a:cubicBezTo>
                  <a:cubicBezTo>
                    <a:pt x="12" y="24"/>
                    <a:pt x="12" y="24"/>
                    <a:pt x="12" y="24"/>
                  </a:cubicBezTo>
                  <a:cubicBezTo>
                    <a:pt x="11" y="24"/>
                    <a:pt x="11" y="24"/>
                    <a:pt x="11" y="24"/>
                  </a:cubicBezTo>
                  <a:cubicBezTo>
                    <a:pt x="3" y="6"/>
                    <a:pt x="3" y="6"/>
                    <a:pt x="3" y="6"/>
                  </a:cubicBezTo>
                  <a:cubicBezTo>
                    <a:pt x="3" y="5"/>
                    <a:pt x="3" y="4"/>
                    <a:pt x="2" y="3"/>
                  </a:cubicBezTo>
                  <a:cubicBezTo>
                    <a:pt x="2" y="3"/>
                    <a:pt x="2" y="3"/>
                    <a:pt x="2" y="3"/>
                  </a:cubicBezTo>
                  <a:cubicBezTo>
                    <a:pt x="2" y="4"/>
                    <a:pt x="2" y="6"/>
                    <a:pt x="2" y="8"/>
                  </a:cubicBezTo>
                  <a:cubicBezTo>
                    <a:pt x="2" y="24"/>
                    <a:pt x="2" y="24"/>
                    <a:pt x="2" y="24"/>
                  </a:cubicBezTo>
                  <a:cubicBezTo>
                    <a:pt x="0" y="24"/>
                    <a:pt x="0" y="24"/>
                    <a:pt x="0" y="24"/>
                  </a:cubicBezTo>
                  <a:cubicBezTo>
                    <a:pt x="0" y="0"/>
                    <a:pt x="0" y="0"/>
                    <a:pt x="0" y="0"/>
                  </a:cubicBezTo>
                  <a:cubicBezTo>
                    <a:pt x="3" y="0"/>
                    <a:pt x="3" y="0"/>
                    <a:pt x="3" y="0"/>
                  </a:cubicBezTo>
                  <a:cubicBezTo>
                    <a:pt x="10" y="17"/>
                    <a:pt x="10" y="17"/>
                    <a:pt x="10" y="17"/>
                  </a:cubicBezTo>
                  <a:cubicBezTo>
                    <a:pt x="11" y="18"/>
                    <a:pt x="11" y="19"/>
                    <a:pt x="12" y="19"/>
                  </a:cubicBezTo>
                  <a:cubicBezTo>
                    <a:pt x="12" y="19"/>
                    <a:pt x="12" y="19"/>
                    <a:pt x="12" y="19"/>
                  </a:cubicBezTo>
                  <a:cubicBezTo>
                    <a:pt x="12" y="18"/>
                    <a:pt x="13" y="17"/>
                    <a:pt x="13" y="16"/>
                  </a:cubicBezTo>
                  <a:cubicBezTo>
                    <a:pt x="20" y="0"/>
                    <a:pt x="20" y="0"/>
                    <a:pt x="20" y="0"/>
                  </a:cubicBezTo>
                  <a:cubicBezTo>
                    <a:pt x="24" y="0"/>
                    <a:pt x="24" y="0"/>
                    <a:pt x="24" y="0"/>
                  </a:cubicBezTo>
                  <a:lnTo>
                    <a:pt x="24"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7" name="Freeform 18"/>
            <p:cNvSpPr>
              <a:spLocks/>
            </p:cNvSpPr>
            <p:nvPr/>
          </p:nvSpPr>
          <p:spPr bwMode="auto">
            <a:xfrm>
              <a:off x="1814" y="1697"/>
              <a:ext cx="520" cy="454"/>
            </a:xfrm>
            <a:custGeom>
              <a:avLst/>
              <a:gdLst>
                <a:gd name="T0" fmla="*/ 520 w 520"/>
                <a:gd name="T1" fmla="*/ 454 h 454"/>
                <a:gd name="T2" fmla="*/ 520 w 520"/>
                <a:gd name="T3" fmla="*/ 0 h 454"/>
                <a:gd name="T4" fmla="*/ 0 w 520"/>
                <a:gd name="T5" fmla="*/ 76 h 454"/>
                <a:gd name="T6" fmla="*/ 0 w 520"/>
                <a:gd name="T7" fmla="*/ 454 h 454"/>
                <a:gd name="T8" fmla="*/ 520 w 520"/>
                <a:gd name="T9" fmla="*/ 454 h 454"/>
              </a:gdLst>
              <a:ahLst/>
              <a:cxnLst>
                <a:cxn ang="0">
                  <a:pos x="T0" y="T1"/>
                </a:cxn>
                <a:cxn ang="0">
                  <a:pos x="T2" y="T3"/>
                </a:cxn>
                <a:cxn ang="0">
                  <a:pos x="T4" y="T5"/>
                </a:cxn>
                <a:cxn ang="0">
                  <a:pos x="T6" y="T7"/>
                </a:cxn>
                <a:cxn ang="0">
                  <a:pos x="T8" y="T9"/>
                </a:cxn>
              </a:cxnLst>
              <a:rect l="0" t="0" r="r" b="b"/>
              <a:pathLst>
                <a:path w="520" h="454">
                  <a:moveTo>
                    <a:pt x="520" y="454"/>
                  </a:moveTo>
                  <a:lnTo>
                    <a:pt x="520" y="0"/>
                  </a:lnTo>
                  <a:lnTo>
                    <a:pt x="0" y="76"/>
                  </a:lnTo>
                  <a:lnTo>
                    <a:pt x="0" y="454"/>
                  </a:lnTo>
                  <a:lnTo>
                    <a:pt x="520" y="4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98" name="Freeform 19"/>
            <p:cNvSpPr>
              <a:spLocks/>
            </p:cNvSpPr>
            <p:nvPr/>
          </p:nvSpPr>
          <p:spPr bwMode="auto">
            <a:xfrm>
              <a:off x="1401" y="1777"/>
              <a:ext cx="375" cy="374"/>
            </a:xfrm>
            <a:custGeom>
              <a:avLst/>
              <a:gdLst>
                <a:gd name="T0" fmla="*/ 375 w 375"/>
                <a:gd name="T1" fmla="*/ 0 h 374"/>
                <a:gd name="T2" fmla="*/ 0 w 375"/>
                <a:gd name="T3" fmla="*/ 57 h 374"/>
                <a:gd name="T4" fmla="*/ 0 w 375"/>
                <a:gd name="T5" fmla="*/ 374 h 374"/>
                <a:gd name="T6" fmla="*/ 375 w 375"/>
                <a:gd name="T7" fmla="*/ 374 h 374"/>
                <a:gd name="T8" fmla="*/ 375 w 375"/>
                <a:gd name="T9" fmla="*/ 0 h 374"/>
              </a:gdLst>
              <a:ahLst/>
              <a:cxnLst>
                <a:cxn ang="0">
                  <a:pos x="T0" y="T1"/>
                </a:cxn>
                <a:cxn ang="0">
                  <a:pos x="T2" y="T3"/>
                </a:cxn>
                <a:cxn ang="0">
                  <a:pos x="T4" y="T5"/>
                </a:cxn>
                <a:cxn ang="0">
                  <a:pos x="T6" y="T7"/>
                </a:cxn>
                <a:cxn ang="0">
                  <a:pos x="T8" y="T9"/>
                </a:cxn>
              </a:cxnLst>
              <a:rect l="0" t="0" r="r" b="b"/>
              <a:pathLst>
                <a:path w="375" h="374">
                  <a:moveTo>
                    <a:pt x="375" y="0"/>
                  </a:moveTo>
                  <a:lnTo>
                    <a:pt x="0" y="57"/>
                  </a:lnTo>
                  <a:lnTo>
                    <a:pt x="0" y="374"/>
                  </a:lnTo>
                  <a:lnTo>
                    <a:pt x="375" y="374"/>
                  </a:lnTo>
                  <a:lnTo>
                    <a:pt x="3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0" name="Freeform 20"/>
            <p:cNvSpPr>
              <a:spLocks/>
            </p:cNvSpPr>
            <p:nvPr/>
          </p:nvSpPr>
          <p:spPr bwMode="auto">
            <a:xfrm>
              <a:off x="1401" y="2186"/>
              <a:ext cx="375" cy="376"/>
            </a:xfrm>
            <a:custGeom>
              <a:avLst/>
              <a:gdLst>
                <a:gd name="T0" fmla="*/ 0 w 375"/>
                <a:gd name="T1" fmla="*/ 0 h 376"/>
                <a:gd name="T2" fmla="*/ 0 w 375"/>
                <a:gd name="T3" fmla="*/ 321 h 376"/>
                <a:gd name="T4" fmla="*/ 375 w 375"/>
                <a:gd name="T5" fmla="*/ 376 h 376"/>
                <a:gd name="T6" fmla="*/ 375 w 375"/>
                <a:gd name="T7" fmla="*/ 0 h 376"/>
                <a:gd name="T8" fmla="*/ 0 w 375"/>
                <a:gd name="T9" fmla="*/ 0 h 376"/>
              </a:gdLst>
              <a:ahLst/>
              <a:cxnLst>
                <a:cxn ang="0">
                  <a:pos x="T0" y="T1"/>
                </a:cxn>
                <a:cxn ang="0">
                  <a:pos x="T2" y="T3"/>
                </a:cxn>
                <a:cxn ang="0">
                  <a:pos x="T4" y="T5"/>
                </a:cxn>
                <a:cxn ang="0">
                  <a:pos x="T6" y="T7"/>
                </a:cxn>
                <a:cxn ang="0">
                  <a:pos x="T8" y="T9"/>
                </a:cxn>
              </a:cxnLst>
              <a:rect l="0" t="0" r="r" b="b"/>
              <a:pathLst>
                <a:path w="375" h="376">
                  <a:moveTo>
                    <a:pt x="0" y="0"/>
                  </a:moveTo>
                  <a:lnTo>
                    <a:pt x="0" y="321"/>
                  </a:lnTo>
                  <a:lnTo>
                    <a:pt x="375" y="376"/>
                  </a:lnTo>
                  <a:lnTo>
                    <a:pt x="37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sp>
          <p:nvSpPr>
            <p:cNvPr id="103" name="Freeform 21"/>
            <p:cNvSpPr>
              <a:spLocks/>
            </p:cNvSpPr>
            <p:nvPr/>
          </p:nvSpPr>
          <p:spPr bwMode="auto">
            <a:xfrm>
              <a:off x="1814" y="2186"/>
              <a:ext cx="520" cy="458"/>
            </a:xfrm>
            <a:custGeom>
              <a:avLst/>
              <a:gdLst>
                <a:gd name="T0" fmla="*/ 0 w 520"/>
                <a:gd name="T1" fmla="*/ 383 h 458"/>
                <a:gd name="T2" fmla="*/ 520 w 520"/>
                <a:gd name="T3" fmla="*/ 458 h 458"/>
                <a:gd name="T4" fmla="*/ 520 w 520"/>
                <a:gd name="T5" fmla="*/ 0 h 458"/>
                <a:gd name="T6" fmla="*/ 0 w 520"/>
                <a:gd name="T7" fmla="*/ 0 h 458"/>
                <a:gd name="T8" fmla="*/ 0 w 520"/>
                <a:gd name="T9" fmla="*/ 383 h 458"/>
              </a:gdLst>
              <a:ahLst/>
              <a:cxnLst>
                <a:cxn ang="0">
                  <a:pos x="T0" y="T1"/>
                </a:cxn>
                <a:cxn ang="0">
                  <a:pos x="T2" y="T3"/>
                </a:cxn>
                <a:cxn ang="0">
                  <a:pos x="T4" y="T5"/>
                </a:cxn>
                <a:cxn ang="0">
                  <a:pos x="T6" y="T7"/>
                </a:cxn>
                <a:cxn ang="0">
                  <a:pos x="T8" y="T9"/>
                </a:cxn>
              </a:cxnLst>
              <a:rect l="0" t="0" r="r" b="b"/>
              <a:pathLst>
                <a:path w="520" h="458">
                  <a:moveTo>
                    <a:pt x="0" y="383"/>
                  </a:moveTo>
                  <a:lnTo>
                    <a:pt x="520" y="458"/>
                  </a:lnTo>
                  <a:lnTo>
                    <a:pt x="520" y="0"/>
                  </a:lnTo>
                  <a:lnTo>
                    <a:pt x="0" y="0"/>
                  </a:lnTo>
                  <a:lnTo>
                    <a:pt x="0" y="3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1100" kern="0">
                <a:solidFill>
                  <a:sysClr val="windowText" lastClr="000000"/>
                </a:solidFill>
              </a:endParaRPr>
            </a:p>
          </p:txBody>
        </p:sp>
      </p:grpSp>
      <p:pic>
        <p:nvPicPr>
          <p:cNvPr id="78" name="Picture 5" descr="C:\Users\andrewg\Desktop\branch.pn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250604" y="1294593"/>
            <a:ext cx="395963" cy="5997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49" name="Picture 148" descr="tandberg_6000_cisco_small"/>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646567" y="1537675"/>
            <a:ext cx="520173" cy="32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3" descr="C:\Documents and Settings\rteligic\Desktop\Desktop_26Apr\polygon-icon01.png"/>
          <p:cNvPicPr>
            <a:picLocks noChangeAspect="1" noChangeArrowheads="1"/>
          </p:cNvPicPr>
          <p:nvPr/>
        </p:nvPicPr>
        <p:blipFill>
          <a:blip r:embed="rId5" cstate="screen"/>
          <a:stretch>
            <a:fillRect/>
          </a:stretch>
        </p:blipFill>
        <p:spPr bwMode="auto">
          <a:xfrm>
            <a:off x="5713663" y="1671524"/>
            <a:ext cx="373413" cy="400085"/>
          </a:xfrm>
          <a:prstGeom prst="rect">
            <a:avLst/>
          </a:prstGeom>
          <a:noFill/>
          <a:ln>
            <a:noFill/>
          </a:ln>
        </p:spPr>
      </p:pic>
      <p:sp>
        <p:nvSpPr>
          <p:cNvPr id="125" name="Freeform 124"/>
          <p:cNvSpPr/>
          <p:nvPr/>
        </p:nvSpPr>
        <p:spPr>
          <a:xfrm>
            <a:off x="1561636" y="1848792"/>
            <a:ext cx="4859106" cy="609988"/>
          </a:xfrm>
          <a:custGeom>
            <a:avLst/>
            <a:gdLst>
              <a:gd name="connsiteX0" fmla="*/ 0 w 7923580"/>
              <a:gd name="connsiteY0" fmla="*/ 773120 h 773120"/>
              <a:gd name="connsiteX1" fmla="*/ 2697389 w 7923580"/>
              <a:gd name="connsiteY1" fmla="*/ 166267 h 773120"/>
              <a:gd name="connsiteX2" fmla="*/ 6676037 w 7923580"/>
              <a:gd name="connsiteY2" fmla="*/ 8935 h 773120"/>
              <a:gd name="connsiteX3" fmla="*/ 7923580 w 7923580"/>
              <a:gd name="connsiteY3" fmla="*/ 368552 h 773120"/>
              <a:gd name="connsiteX0" fmla="*/ 0 w 7923580"/>
              <a:gd name="connsiteY0" fmla="*/ 619254 h 619254"/>
              <a:gd name="connsiteX1" fmla="*/ 2697389 w 7923580"/>
              <a:gd name="connsiteY1" fmla="*/ 12401 h 619254"/>
              <a:gd name="connsiteX2" fmla="*/ 7923580 w 7923580"/>
              <a:gd name="connsiteY2" fmla="*/ 214686 h 619254"/>
              <a:gd name="connsiteX0" fmla="*/ 0 w 6428906"/>
              <a:gd name="connsiteY0" fmla="*/ 739504 h 739504"/>
              <a:gd name="connsiteX1" fmla="*/ 2697389 w 6428906"/>
              <a:gd name="connsiteY1" fmla="*/ 132651 h 739504"/>
              <a:gd name="connsiteX2" fmla="*/ 6428906 w 6428906"/>
              <a:gd name="connsiteY2" fmla="*/ 16632 h 739504"/>
              <a:gd name="connsiteX0" fmla="*/ 0 w 6428906"/>
              <a:gd name="connsiteY0" fmla="*/ 836855 h 836855"/>
              <a:gd name="connsiteX1" fmla="*/ 2851678 w 6428906"/>
              <a:gd name="connsiteY1" fmla="*/ 46736 h 836855"/>
              <a:gd name="connsiteX2" fmla="*/ 6428906 w 6428906"/>
              <a:gd name="connsiteY2" fmla="*/ 113983 h 836855"/>
              <a:gd name="connsiteX0" fmla="*/ 0 w 6477121"/>
              <a:gd name="connsiteY0" fmla="*/ 973038 h 973038"/>
              <a:gd name="connsiteX1" fmla="*/ 2899893 w 6477121"/>
              <a:gd name="connsiteY1" fmla="*/ 55982 h 973038"/>
              <a:gd name="connsiteX2" fmla="*/ 6477121 w 6477121"/>
              <a:gd name="connsiteY2" fmla="*/ 123229 h 973038"/>
              <a:gd name="connsiteX0" fmla="*/ 0 w 6477121"/>
              <a:gd name="connsiteY0" fmla="*/ 973038 h 973038"/>
              <a:gd name="connsiteX1" fmla="*/ 2899893 w 6477121"/>
              <a:gd name="connsiteY1" fmla="*/ 55982 h 973038"/>
              <a:gd name="connsiteX2" fmla="*/ 6477121 w 6477121"/>
              <a:gd name="connsiteY2" fmla="*/ 123229 h 973038"/>
            </a:gdLst>
            <a:ahLst/>
            <a:cxnLst>
              <a:cxn ang="0">
                <a:pos x="connsiteX0" y="connsiteY0"/>
              </a:cxn>
              <a:cxn ang="0">
                <a:pos x="connsiteX1" y="connsiteY1"/>
              </a:cxn>
              <a:cxn ang="0">
                <a:pos x="connsiteX2" y="connsiteY2"/>
              </a:cxn>
            </a:cxnLst>
            <a:rect l="l" t="t" r="r" b="b"/>
            <a:pathLst>
              <a:path w="6477121" h="973038">
                <a:moveTo>
                  <a:pt x="0" y="973038"/>
                </a:moveTo>
                <a:cubicBezTo>
                  <a:pt x="647712" y="687133"/>
                  <a:pt x="1820373" y="197617"/>
                  <a:pt x="2899893" y="55982"/>
                </a:cubicBezTo>
                <a:cubicBezTo>
                  <a:pt x="3979413" y="-85653"/>
                  <a:pt x="5388331" y="81086"/>
                  <a:pt x="6477121" y="123229"/>
                </a:cubicBezTo>
              </a:path>
            </a:pathLst>
          </a:custGeom>
          <a:noFill/>
          <a:ln w="50800">
            <a:solidFill>
              <a:schemeClr val="tx1">
                <a:lumMod val="60000"/>
                <a:lumOff val="40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4532"/>
            <a:endParaRPr lang="en-US">
              <a:solidFill>
                <a:srgbClr val="FFFFFF"/>
              </a:solidFill>
            </a:endParaRPr>
          </a:p>
        </p:txBody>
      </p:sp>
      <p:sp>
        <p:nvSpPr>
          <p:cNvPr id="127" name="Freeform 126"/>
          <p:cNvSpPr/>
          <p:nvPr/>
        </p:nvSpPr>
        <p:spPr>
          <a:xfrm>
            <a:off x="1611113" y="2488882"/>
            <a:ext cx="5074108" cy="1008500"/>
          </a:xfrm>
          <a:custGeom>
            <a:avLst/>
            <a:gdLst>
              <a:gd name="connsiteX0" fmla="*/ 0 w 8975100"/>
              <a:gd name="connsiteY0" fmla="*/ 0 h 1636748"/>
              <a:gd name="connsiteX1" fmla="*/ 2399005 w 8975100"/>
              <a:gd name="connsiteY1" fmla="*/ 1128792 h 1636748"/>
              <a:gd name="connsiteX2" fmla="*/ 4995575 w 8975100"/>
              <a:gd name="connsiteY2" fmla="*/ 1227561 h 1636748"/>
              <a:gd name="connsiteX3" fmla="*/ 8975100 w 8975100"/>
              <a:gd name="connsiteY3" fmla="*/ 1636748 h 1636748"/>
              <a:gd name="connsiteX0" fmla="*/ 0 w 8118573"/>
              <a:gd name="connsiteY0" fmla="*/ 0 h 1613599"/>
              <a:gd name="connsiteX1" fmla="*/ 2399005 w 8118573"/>
              <a:gd name="connsiteY1" fmla="*/ 1128792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815694 w 8118573"/>
              <a:gd name="connsiteY1" fmla="*/ 1117218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 name="connsiteX0" fmla="*/ 0 w 8118573"/>
              <a:gd name="connsiteY0" fmla="*/ 0 h 1613599"/>
              <a:gd name="connsiteX1" fmla="*/ 2919867 w 8118573"/>
              <a:gd name="connsiteY1" fmla="*/ 1105643 h 1613599"/>
              <a:gd name="connsiteX2" fmla="*/ 4995575 w 8118573"/>
              <a:gd name="connsiteY2" fmla="*/ 1227561 h 1613599"/>
              <a:gd name="connsiteX3" fmla="*/ 8118573 w 8118573"/>
              <a:gd name="connsiteY3" fmla="*/ 1613599 h 1613599"/>
            </a:gdLst>
            <a:ahLst/>
            <a:cxnLst>
              <a:cxn ang="0">
                <a:pos x="connsiteX0" y="connsiteY0"/>
              </a:cxn>
              <a:cxn ang="0">
                <a:pos x="connsiteX1" y="connsiteY1"/>
              </a:cxn>
              <a:cxn ang="0">
                <a:pos x="connsiteX2" y="connsiteY2"/>
              </a:cxn>
              <a:cxn ang="0">
                <a:pos x="connsiteX3" y="connsiteY3"/>
              </a:cxn>
            </a:cxnLst>
            <a:rect l="l" t="t" r="r" b="b"/>
            <a:pathLst>
              <a:path w="8118573" h="1613599">
                <a:moveTo>
                  <a:pt x="0" y="0"/>
                </a:moveTo>
                <a:cubicBezTo>
                  <a:pt x="783204" y="462099"/>
                  <a:pt x="1925225" y="970497"/>
                  <a:pt x="2919867" y="1105643"/>
                </a:cubicBezTo>
                <a:cubicBezTo>
                  <a:pt x="3914509" y="1240789"/>
                  <a:pt x="3899559" y="1142902"/>
                  <a:pt x="4995575" y="1227561"/>
                </a:cubicBezTo>
                <a:cubicBezTo>
                  <a:pt x="6091591" y="1312220"/>
                  <a:pt x="7412984" y="1543050"/>
                  <a:pt x="8118573" y="1613599"/>
                </a:cubicBezTo>
              </a:path>
            </a:pathLst>
          </a:custGeom>
          <a:noFill/>
          <a:ln w="50800">
            <a:solidFill>
              <a:schemeClr val="tx2"/>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4532"/>
            <a:endParaRPr lang="en-US">
              <a:solidFill>
                <a:srgbClr val="FFFFFF"/>
              </a:solidFill>
            </a:endParaRPr>
          </a:p>
        </p:txBody>
      </p:sp>
      <p:pic>
        <p:nvPicPr>
          <p:cNvPr id="5" name="Picture 4"/>
          <p:cNvPicPr>
            <a:picLocks noChangeAspect="1"/>
          </p:cNvPicPr>
          <p:nvPr/>
        </p:nvPicPr>
        <p:blipFill>
          <a:blip r:embed="rId16" cstate="screen">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a:ext>
            </a:extLst>
          </a:blip>
          <a:stretch>
            <a:fillRect/>
          </a:stretch>
        </p:blipFill>
        <p:spPr>
          <a:xfrm>
            <a:off x="7914725" y="1741856"/>
            <a:ext cx="144308" cy="158211"/>
          </a:xfrm>
          <a:prstGeom prst="rect">
            <a:avLst/>
          </a:prstGeom>
        </p:spPr>
      </p:pic>
      <p:sp>
        <p:nvSpPr>
          <p:cNvPr id="126" name="Freeform 125"/>
          <p:cNvSpPr/>
          <p:nvPr/>
        </p:nvSpPr>
        <p:spPr>
          <a:xfrm>
            <a:off x="1602294" y="2073370"/>
            <a:ext cx="4799003" cy="1054201"/>
          </a:xfrm>
          <a:custGeom>
            <a:avLst/>
            <a:gdLst>
              <a:gd name="connsiteX0" fmla="*/ 0 w 9469012"/>
              <a:gd name="connsiteY0" fmla="*/ 197539 h 1069991"/>
              <a:gd name="connsiteX1" fmla="*/ 2582457 w 9469012"/>
              <a:gd name="connsiteY1" fmla="*/ 987693 h 1069991"/>
              <a:gd name="connsiteX2" fmla="*/ 4939127 w 9469012"/>
              <a:gd name="connsiteY2" fmla="*/ 959474 h 1069991"/>
              <a:gd name="connsiteX3" fmla="*/ 8071944 w 9469012"/>
              <a:gd name="connsiteY3" fmla="*/ 225759 h 1069991"/>
              <a:gd name="connsiteX4" fmla="*/ 9469012 w 9469012"/>
              <a:gd name="connsiteY4" fmla="*/ 0 h 1069991"/>
              <a:gd name="connsiteX0" fmla="*/ 0 w 9469012"/>
              <a:gd name="connsiteY0" fmla="*/ 197539 h 987720"/>
              <a:gd name="connsiteX1" fmla="*/ 2582457 w 9469012"/>
              <a:gd name="connsiteY1" fmla="*/ 987693 h 987720"/>
              <a:gd name="connsiteX2" fmla="*/ 8071944 w 9469012"/>
              <a:gd name="connsiteY2" fmla="*/ 225759 h 987720"/>
              <a:gd name="connsiteX3" fmla="*/ 9469012 w 9469012"/>
              <a:gd name="connsiteY3" fmla="*/ 0 h 987720"/>
              <a:gd name="connsiteX0" fmla="*/ 0 w 9469012"/>
              <a:gd name="connsiteY0" fmla="*/ 197539 h 1091888"/>
              <a:gd name="connsiteX1" fmla="*/ 4052441 w 9469012"/>
              <a:gd name="connsiteY1" fmla="*/ 1091865 h 1091888"/>
              <a:gd name="connsiteX2" fmla="*/ 8071944 w 9469012"/>
              <a:gd name="connsiteY2" fmla="*/ 225759 h 1091888"/>
              <a:gd name="connsiteX3" fmla="*/ 9469012 w 9469012"/>
              <a:gd name="connsiteY3" fmla="*/ 0 h 1091888"/>
              <a:gd name="connsiteX0" fmla="*/ 0 w 9469012"/>
              <a:gd name="connsiteY0" fmla="*/ 197539 h 1093905"/>
              <a:gd name="connsiteX1" fmla="*/ 4052441 w 9469012"/>
              <a:gd name="connsiteY1" fmla="*/ 1091865 h 1093905"/>
              <a:gd name="connsiteX2" fmla="*/ 8071944 w 9469012"/>
              <a:gd name="connsiteY2" fmla="*/ 225759 h 1093905"/>
              <a:gd name="connsiteX3" fmla="*/ 9469012 w 9469012"/>
              <a:gd name="connsiteY3" fmla="*/ 0 h 1093905"/>
              <a:gd name="connsiteX0" fmla="*/ 0 w 9469012"/>
              <a:gd name="connsiteY0" fmla="*/ 338223 h 1235155"/>
              <a:gd name="connsiteX1" fmla="*/ 4052441 w 9469012"/>
              <a:gd name="connsiteY1" fmla="*/ 1232549 h 1235155"/>
              <a:gd name="connsiteX2" fmla="*/ 7180694 w 9469012"/>
              <a:gd name="connsiteY2" fmla="*/ 53927 h 1235155"/>
              <a:gd name="connsiteX3" fmla="*/ 9469012 w 9469012"/>
              <a:gd name="connsiteY3" fmla="*/ 140684 h 1235155"/>
              <a:gd name="connsiteX0" fmla="*/ 0 w 8612486"/>
              <a:gd name="connsiteY0" fmla="*/ 332049 h 1228981"/>
              <a:gd name="connsiteX1" fmla="*/ 4052441 w 8612486"/>
              <a:gd name="connsiteY1" fmla="*/ 1226375 h 1228981"/>
              <a:gd name="connsiteX2" fmla="*/ 7180694 w 8612486"/>
              <a:gd name="connsiteY2" fmla="*/ 47753 h 1228981"/>
              <a:gd name="connsiteX3" fmla="*/ 8612486 w 8612486"/>
              <a:gd name="connsiteY3" fmla="*/ 180809 h 1228981"/>
              <a:gd name="connsiteX0" fmla="*/ 0 w 7180694"/>
              <a:gd name="connsiteY0" fmla="*/ 284296 h 1181228"/>
              <a:gd name="connsiteX1" fmla="*/ 4052441 w 7180694"/>
              <a:gd name="connsiteY1" fmla="*/ 1178622 h 1181228"/>
              <a:gd name="connsiteX2" fmla="*/ 7180694 w 7180694"/>
              <a:gd name="connsiteY2" fmla="*/ 0 h 1181228"/>
              <a:gd name="connsiteX0" fmla="*/ 0 w 7840452"/>
              <a:gd name="connsiteY0" fmla="*/ 689410 h 1596701"/>
              <a:gd name="connsiteX1" fmla="*/ 4052441 w 7840452"/>
              <a:gd name="connsiteY1" fmla="*/ 1583736 h 1596701"/>
              <a:gd name="connsiteX2" fmla="*/ 7840452 w 7840452"/>
              <a:gd name="connsiteY2" fmla="*/ 0 h 1596701"/>
              <a:gd name="connsiteX0" fmla="*/ 0 w 7782579"/>
              <a:gd name="connsiteY0" fmla="*/ 667798 h 1575089"/>
              <a:gd name="connsiteX1" fmla="*/ 4052441 w 7782579"/>
              <a:gd name="connsiteY1" fmla="*/ 1562124 h 1575089"/>
              <a:gd name="connsiteX2" fmla="*/ 7782579 w 7782579"/>
              <a:gd name="connsiteY2" fmla="*/ 0 h 1575089"/>
              <a:gd name="connsiteX0" fmla="*/ 0 w 7782579"/>
              <a:gd name="connsiteY0" fmla="*/ 667798 h 1575089"/>
              <a:gd name="connsiteX1" fmla="*/ 4052441 w 7782579"/>
              <a:gd name="connsiteY1" fmla="*/ 1562124 h 1575089"/>
              <a:gd name="connsiteX2" fmla="*/ 7782579 w 7782579"/>
              <a:gd name="connsiteY2" fmla="*/ 0 h 1575089"/>
              <a:gd name="connsiteX0" fmla="*/ 0 w 7678407"/>
              <a:gd name="connsiteY0" fmla="*/ 646186 h 1574736"/>
              <a:gd name="connsiteX1" fmla="*/ 3948269 w 7678407"/>
              <a:gd name="connsiteY1" fmla="*/ 1562124 h 1574736"/>
              <a:gd name="connsiteX2" fmla="*/ 7678407 w 7678407"/>
              <a:gd name="connsiteY2" fmla="*/ 0 h 1574736"/>
            </a:gdLst>
            <a:ahLst/>
            <a:cxnLst>
              <a:cxn ang="0">
                <a:pos x="connsiteX0" y="connsiteY0"/>
              </a:cxn>
              <a:cxn ang="0">
                <a:pos x="connsiteX1" y="connsiteY1"/>
              </a:cxn>
              <a:cxn ang="0">
                <a:pos x="connsiteX2" y="connsiteY2"/>
              </a:cxn>
            </a:cxnLst>
            <a:rect l="l" t="t" r="r" b="b"/>
            <a:pathLst>
              <a:path w="7678407" h="1574736">
                <a:moveTo>
                  <a:pt x="0" y="646186"/>
                </a:moveTo>
                <a:cubicBezTo>
                  <a:pt x="879634" y="977768"/>
                  <a:pt x="2641527" y="1677026"/>
                  <a:pt x="3948269" y="1562124"/>
                </a:cubicBezTo>
                <a:cubicBezTo>
                  <a:pt x="5255011" y="1447222"/>
                  <a:pt x="6507499" y="542832"/>
                  <a:pt x="7678407" y="0"/>
                </a:cubicBezTo>
              </a:path>
            </a:pathLst>
          </a:custGeom>
          <a:noFill/>
          <a:ln w="50800">
            <a:solidFill>
              <a:schemeClr val="tx1">
                <a:lumMod val="60000"/>
                <a:lumOff val="40000"/>
              </a:schemeClr>
            </a:solidFill>
            <a:tailEnd type="triangle"/>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4532"/>
            <a:endParaRPr lang="en-US">
              <a:solidFill>
                <a:srgbClr val="FFFFFF"/>
              </a:solidFill>
            </a:endParaRPr>
          </a:p>
        </p:txBody>
      </p:sp>
      <p:sp>
        <p:nvSpPr>
          <p:cNvPr id="231" name="Rectangle 230"/>
          <p:cNvSpPr/>
          <p:nvPr/>
        </p:nvSpPr>
        <p:spPr>
          <a:xfrm>
            <a:off x="2" y="3872763"/>
            <a:ext cx="9143999" cy="841576"/>
          </a:xfrm>
          <a:prstGeom prst="rect">
            <a:avLst/>
          </a:prstGeom>
          <a:gradFill flip="none" rotWithShape="1">
            <a:gsLst>
              <a:gs pos="66000">
                <a:schemeClr val="tx1">
                  <a:lumMod val="0"/>
                  <a:lumOff val="100000"/>
                </a:schemeClr>
              </a:gs>
              <a:gs pos="0">
                <a:srgbClr val="08252E">
                  <a:alpha val="0"/>
                </a:srgbClr>
              </a:gs>
            </a:gsLst>
            <a:lin ang="16200000" scaled="1"/>
            <a:tileRect/>
          </a:gradFill>
          <a:ln w="9525" cap="flat" cmpd="sng" algn="ctr">
            <a:noFill/>
            <a:prstDash val="solid"/>
            <a:headEnd/>
            <a:tailEnd/>
          </a:ln>
          <a:effectLst>
            <a:outerShdw blurRad="101600" dist="12700" dir="16200000" rotWithShape="0">
              <a:prstClr val="black">
                <a:alpha val="23000"/>
              </a:prstClr>
            </a:outerShdw>
          </a:effectLst>
        </p:spPr>
        <p:txBody>
          <a:bodyPr vert="horz" wrap="square" lIns="11429" tIns="114263" rIns="11429" bIns="11429" anchor="t" anchorCtr="0"/>
          <a:lstStyle/>
          <a:p>
            <a:pPr algn="ctr" defTabSz="684745">
              <a:lnSpc>
                <a:spcPct val="95000"/>
              </a:lnSpc>
              <a:spcBef>
                <a:spcPts val="150"/>
              </a:spcBef>
            </a:pPr>
            <a:endParaRPr lang="en-US" sz="1500" b="1" kern="0" dirty="0">
              <a:solidFill>
                <a:srgbClr val="ABDFF0">
                  <a:lumMod val="50000"/>
                </a:srgbClr>
              </a:solidFill>
              <a:ea typeface="ＭＳ Ｐゴシック" pitchFamily="34" charset="-128"/>
            </a:endParaRPr>
          </a:p>
        </p:txBody>
      </p:sp>
      <p:sp>
        <p:nvSpPr>
          <p:cNvPr id="16" name="TextBox 15"/>
          <p:cNvSpPr txBox="1"/>
          <p:nvPr/>
        </p:nvSpPr>
        <p:spPr>
          <a:xfrm>
            <a:off x="242415" y="4054377"/>
            <a:ext cx="3040351" cy="749256"/>
          </a:xfrm>
          <a:prstGeom prst="rect">
            <a:avLst/>
          </a:prstGeom>
        </p:spPr>
        <p:txBody>
          <a:bodyPr vert="horz" lIns="68577" tIns="34289" rIns="68577" bIns="34289" rtlCol="0" anchor="ctr">
            <a:noAutofit/>
          </a:bodyPr>
          <a:lstStyle>
            <a:lvl1pPr marL="228600" indent="-228600">
              <a:lnSpc>
                <a:spcPct val="95000"/>
              </a:lnSpc>
              <a:spcBef>
                <a:spcPts val="1440"/>
              </a:spcBef>
              <a:buClr>
                <a:schemeClr val="tx2"/>
              </a:buClr>
              <a:buSzPct val="90000"/>
              <a:buFont typeface="Arial" pitchFamily="34" charset="0"/>
              <a:buChar char="•"/>
              <a:tabLst/>
              <a:defRPr lang="en-US" dirty="0" smtClean="0">
                <a:solidFill>
                  <a:srgbClr val="546568"/>
                </a:solidFill>
                <a:latin typeface="+mj-lt"/>
              </a:defRPr>
            </a:lvl1pPr>
            <a:lvl2pPr marL="406400" indent="0">
              <a:lnSpc>
                <a:spcPct val="95000"/>
              </a:lnSpc>
              <a:spcBef>
                <a:spcPts val="840"/>
              </a:spcBef>
              <a:buClr>
                <a:schemeClr val="tx2"/>
              </a:buClr>
              <a:buFontTx/>
              <a:buNone/>
              <a:defRPr lang="en-US" dirty="0" smtClean="0">
                <a:solidFill>
                  <a:srgbClr val="546568"/>
                </a:solidFill>
                <a:latin typeface="+mj-lt"/>
              </a:defRPr>
            </a:lvl2pPr>
            <a:lvl3pPr marL="571500" indent="-1588">
              <a:lnSpc>
                <a:spcPct val="95000"/>
              </a:lnSpc>
              <a:spcBef>
                <a:spcPts val="840"/>
              </a:spcBef>
              <a:buFont typeface="Arial" pitchFamily="34" charset="0"/>
              <a:buNone/>
              <a:defRPr lang="en-US" sz="1600" dirty="0" smtClean="0">
                <a:solidFill>
                  <a:srgbClr val="546568"/>
                </a:solidFill>
                <a:latin typeface="+mj-lt"/>
              </a:defRPr>
            </a:lvl3pPr>
            <a:lvl4pPr marL="688975" indent="0">
              <a:lnSpc>
                <a:spcPct val="95000"/>
              </a:lnSpc>
              <a:spcBef>
                <a:spcPts val="840"/>
              </a:spcBef>
              <a:buFont typeface="Arial" pitchFamily="34" charset="0"/>
              <a:buNone/>
              <a:defRPr lang="en-US" sz="1400" dirty="0" smtClean="0">
                <a:solidFill>
                  <a:srgbClr val="546568"/>
                </a:solidFill>
                <a:latin typeface="+mj-lt"/>
              </a:defRPr>
            </a:lvl4pPr>
            <a:lvl5pPr marL="801688" indent="0">
              <a:lnSpc>
                <a:spcPct val="95000"/>
              </a:lnSpc>
              <a:spcBef>
                <a:spcPts val="840"/>
              </a:spcBef>
              <a:buFont typeface="Arial" pitchFamily="34" charset="0"/>
              <a:buNone/>
              <a:defRPr lang="en-US" sz="1400" dirty="0">
                <a:solidFill>
                  <a:srgbClr val="546568"/>
                </a:solidFill>
                <a:latin typeface="+mj-l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nSpc>
                <a:spcPct val="100000"/>
              </a:lnSpc>
              <a:spcBef>
                <a:spcPts val="375"/>
              </a:spcBef>
              <a:buClr>
                <a:srgbClr val="6DB344"/>
              </a:buClr>
            </a:pPr>
            <a:r>
              <a:rPr sz="1200" dirty="0"/>
              <a:t>Secure </a:t>
            </a:r>
            <a:r>
              <a:rPr sz="1200" dirty="0">
                <a:solidFill>
                  <a:srgbClr val="4993C7"/>
                </a:solidFill>
              </a:rPr>
              <a:t>WAN transport </a:t>
            </a:r>
            <a:r>
              <a:rPr sz="1200" dirty="0"/>
              <a:t>for private </a:t>
            </a:r>
            <a:br>
              <a:rPr sz="1200" dirty="0"/>
            </a:br>
            <a:r>
              <a:rPr sz="1200" dirty="0"/>
              <a:t>and virtual private cloud access</a:t>
            </a:r>
          </a:p>
          <a:p>
            <a:pPr>
              <a:lnSpc>
                <a:spcPct val="100000"/>
              </a:lnSpc>
              <a:spcBef>
                <a:spcPts val="375"/>
              </a:spcBef>
              <a:buClr>
                <a:srgbClr val="6DB344"/>
              </a:buClr>
            </a:pPr>
            <a:r>
              <a:rPr sz="1200" dirty="0"/>
              <a:t>Leverage </a:t>
            </a:r>
            <a:r>
              <a:rPr sz="1200" dirty="0">
                <a:solidFill>
                  <a:schemeClr val="accent4"/>
                </a:solidFill>
              </a:rPr>
              <a:t>local Internet</a:t>
            </a:r>
            <a:r>
              <a:rPr sz="1200" dirty="0">
                <a:solidFill>
                  <a:srgbClr val="6DB344"/>
                </a:solidFill>
              </a:rPr>
              <a:t> </a:t>
            </a:r>
            <a:r>
              <a:rPr sz="1200" dirty="0"/>
              <a:t>path for </a:t>
            </a:r>
            <a:br>
              <a:rPr sz="1200" dirty="0"/>
            </a:br>
            <a:r>
              <a:rPr sz="1200" dirty="0"/>
              <a:t>public cloud and Internet access</a:t>
            </a:r>
          </a:p>
        </p:txBody>
      </p:sp>
      <p:pic>
        <p:nvPicPr>
          <p:cNvPr id="115" name="Picture 114" descr="C:\Documents and Settings\rteligic\Desktop\Desktop_26Apr\desktop271211\cisco-prime\icons\Picture2.png"/>
          <p:cNvPicPr>
            <a:picLocks noChangeAspect="1" noChangeArrowheads="1"/>
          </p:cNvPicPr>
          <p:nvPr/>
        </p:nvPicPr>
        <p:blipFill>
          <a:blip r:embed="rId18" cstate="screen"/>
          <a:srcRect/>
          <a:stretch>
            <a:fillRect/>
          </a:stretch>
        </p:blipFill>
        <p:spPr bwMode="auto">
          <a:xfrm flipH="1">
            <a:off x="1037957" y="2074164"/>
            <a:ext cx="724632" cy="724444"/>
          </a:xfrm>
          <a:prstGeom prst="rect">
            <a:avLst/>
          </a:prstGeom>
          <a:noFill/>
        </p:spPr>
      </p:pic>
      <p:sp>
        <p:nvSpPr>
          <p:cNvPr id="3" name="TextBox 2"/>
          <p:cNvSpPr txBox="1"/>
          <p:nvPr/>
        </p:nvSpPr>
        <p:spPr>
          <a:xfrm>
            <a:off x="3347903" y="3984525"/>
            <a:ext cx="2552467" cy="1040667"/>
          </a:xfrm>
          <a:prstGeom prst="rect">
            <a:avLst/>
          </a:prstGeom>
          <a:noFill/>
        </p:spPr>
        <p:txBody>
          <a:bodyPr wrap="square" lIns="68577" tIns="34289" rIns="68577" bIns="34289" rtlCol="0">
            <a:spAutoFit/>
          </a:bodyPr>
          <a:lstStyle/>
          <a:p>
            <a:pPr marL="214305" indent="-214305">
              <a:spcBef>
                <a:spcPts val="375"/>
              </a:spcBef>
              <a:buClr>
                <a:srgbClr val="6DB344"/>
              </a:buClr>
              <a:buFont typeface="Arial" panose="020B0604020202020204" pitchFamily="34" charset="0"/>
              <a:buChar char="•"/>
            </a:pPr>
            <a:r>
              <a:rPr lang="en-US" sz="1200" dirty="0" smtClean="0">
                <a:solidFill>
                  <a:srgbClr val="4993C7"/>
                </a:solidFill>
                <a:latin typeface="+mj-lt"/>
              </a:rPr>
              <a:t>Transport Independent </a:t>
            </a:r>
            <a:r>
              <a:rPr lang="en-US" sz="1200" dirty="0">
                <a:latin typeface="+mj-lt"/>
              </a:rPr>
              <a:t>D</a:t>
            </a:r>
            <a:r>
              <a:rPr lang="en-US" sz="1200" dirty="0" smtClean="0">
                <a:latin typeface="+mj-lt"/>
              </a:rPr>
              <a:t>esign ensures consistent VPN Overlay across transition</a:t>
            </a:r>
          </a:p>
          <a:p>
            <a:pPr marL="214305" indent="-214305">
              <a:spcBef>
                <a:spcPts val="375"/>
              </a:spcBef>
              <a:buClr>
                <a:srgbClr val="6DB344"/>
              </a:buClr>
              <a:buFont typeface="Arial" panose="020B0604020202020204" pitchFamily="34" charset="0"/>
              <a:buChar char="•"/>
            </a:pPr>
            <a:r>
              <a:rPr lang="en-US" sz="1200" dirty="0" smtClean="0">
                <a:solidFill>
                  <a:srgbClr val="4993C7"/>
                </a:solidFill>
                <a:latin typeface="+mj-lt"/>
              </a:rPr>
              <a:t>Certified strong encryption</a:t>
            </a:r>
          </a:p>
          <a:p>
            <a:endParaRPr lang="en-US" sz="1200" dirty="0"/>
          </a:p>
        </p:txBody>
      </p:sp>
      <p:sp>
        <p:nvSpPr>
          <p:cNvPr id="67" name="TextBox 66"/>
          <p:cNvSpPr txBox="1"/>
          <p:nvPr/>
        </p:nvSpPr>
        <p:spPr>
          <a:xfrm>
            <a:off x="6322962" y="3984525"/>
            <a:ext cx="2552467" cy="1177243"/>
          </a:xfrm>
          <a:prstGeom prst="rect">
            <a:avLst/>
          </a:prstGeom>
          <a:noFill/>
        </p:spPr>
        <p:txBody>
          <a:bodyPr wrap="square" lIns="68577" tIns="34289" rIns="68577" bIns="34289" rtlCol="0">
            <a:spAutoFit/>
          </a:bodyPr>
          <a:lstStyle/>
          <a:p>
            <a:pPr marL="171450" indent="-171450">
              <a:spcBef>
                <a:spcPts val="375"/>
              </a:spcBef>
              <a:buClr>
                <a:srgbClr val="6DB344"/>
              </a:buClr>
              <a:buFont typeface="Arial"/>
              <a:buChar char="•"/>
            </a:pPr>
            <a:r>
              <a:rPr lang="en-US" sz="1200" dirty="0" smtClean="0">
                <a:solidFill>
                  <a:schemeClr val="accent2">
                    <a:lumMod val="75000"/>
                  </a:schemeClr>
                </a:solidFill>
                <a:latin typeface="+mj-lt"/>
              </a:rPr>
              <a:t>Comprehensive Threat Defense </a:t>
            </a:r>
            <a:r>
              <a:rPr lang="en-US" sz="1200" dirty="0" smtClean="0">
                <a:solidFill>
                  <a:srgbClr val="676767"/>
                </a:solidFill>
                <a:latin typeface="+mj-lt"/>
              </a:rPr>
              <a:t>with IOS Firewall/IPS</a:t>
            </a:r>
          </a:p>
          <a:p>
            <a:pPr marL="171450" indent="-171450">
              <a:buClr>
                <a:schemeClr val="accent4"/>
              </a:buClr>
              <a:buFont typeface="Arial"/>
              <a:buChar char="•"/>
            </a:pPr>
            <a:r>
              <a:rPr lang="en-US" sz="1200" dirty="0"/>
              <a:t>Cloud Web Security (CWS) </a:t>
            </a:r>
            <a:br>
              <a:rPr lang="en-US" sz="1200" dirty="0"/>
            </a:br>
            <a:r>
              <a:rPr lang="en-US" sz="1200" dirty="0"/>
              <a:t>for scalable </a:t>
            </a:r>
            <a:r>
              <a:rPr lang="en-US" sz="1200" dirty="0">
                <a:solidFill>
                  <a:srgbClr val="57B74E"/>
                </a:solidFill>
              </a:rPr>
              <a:t>secure direct </a:t>
            </a:r>
            <a:br>
              <a:rPr lang="en-US" sz="1200" dirty="0">
                <a:solidFill>
                  <a:srgbClr val="57B74E"/>
                </a:solidFill>
              </a:rPr>
            </a:br>
            <a:r>
              <a:rPr lang="en-US" sz="1200" dirty="0">
                <a:solidFill>
                  <a:srgbClr val="57B74E"/>
                </a:solidFill>
              </a:rPr>
              <a:t>Internet access</a:t>
            </a:r>
          </a:p>
          <a:p>
            <a:endParaRPr lang="en-US" sz="1200" dirty="0"/>
          </a:p>
        </p:txBody>
      </p:sp>
    </p:spTree>
    <p:extLst>
      <p:ext uri="{BB962C8B-B14F-4D97-AF65-F5344CB8AC3E}">
        <p14:creationId xmlns:p14="http://schemas.microsoft.com/office/powerpoint/2010/main" val="108726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flipV="1">
            <a:off x="2" y="1018314"/>
            <a:ext cx="9143999" cy="3765809"/>
          </a:xfrm>
          <a:prstGeom prst="roundRect">
            <a:avLst>
              <a:gd name="adj" fmla="val 0"/>
            </a:avLst>
          </a:prstGeom>
          <a:gradFill flip="none" rotWithShape="1">
            <a:gsLst>
              <a:gs pos="98667">
                <a:schemeClr val="bg1">
                  <a:lumMod val="76000"/>
                  <a:alpha val="41000"/>
                </a:schemeClr>
              </a:gs>
              <a:gs pos="93000">
                <a:schemeClr val="bg1">
                  <a:lumMod val="87000"/>
                  <a:alpha val="48000"/>
                </a:schemeClr>
              </a:gs>
              <a:gs pos="1000">
                <a:srgbClr val="09938C">
                  <a:shade val="67500"/>
                  <a:satMod val="115000"/>
                  <a:lumMod val="32000"/>
                  <a:lumOff val="68000"/>
                  <a:alpha val="0"/>
                </a:srgb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0" tIns="45700" rIns="91400" bIns="45700" rtlCol="0" anchor="ctr"/>
          <a:lstStyle/>
          <a:p>
            <a:pPr algn="ctr" defTabSz="342826"/>
            <a:endParaRPr lang="en-US" dirty="0">
              <a:solidFill>
                <a:srgbClr val="FFFFFF"/>
              </a:solidFill>
            </a:endParaRPr>
          </a:p>
        </p:txBody>
      </p:sp>
      <p:cxnSp>
        <p:nvCxnSpPr>
          <p:cNvPr id="23" name="Straight Connector 22"/>
          <p:cNvCxnSpPr/>
          <p:nvPr/>
        </p:nvCxnSpPr>
        <p:spPr>
          <a:xfrm>
            <a:off x="315736" y="1930471"/>
            <a:ext cx="8561445" cy="0"/>
          </a:xfrm>
          <a:prstGeom prst="line">
            <a:avLst/>
          </a:prstGeom>
          <a:ln>
            <a:gradFill>
              <a:gsLst>
                <a:gs pos="0">
                  <a:schemeClr val="accent1">
                    <a:lumMod val="5000"/>
                    <a:lumOff val="95000"/>
                    <a:alpha val="0"/>
                  </a:schemeClr>
                </a:gs>
                <a:gs pos="97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9750" y="2809298"/>
            <a:ext cx="8561445" cy="0"/>
          </a:xfrm>
          <a:prstGeom prst="line">
            <a:avLst/>
          </a:prstGeom>
          <a:ln>
            <a:gradFill>
              <a:gsLst>
                <a:gs pos="0">
                  <a:schemeClr val="accent1">
                    <a:lumMod val="5000"/>
                    <a:lumOff val="95000"/>
                    <a:alpha val="0"/>
                  </a:schemeClr>
                </a:gs>
                <a:gs pos="97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9750" y="4566951"/>
            <a:ext cx="8561445" cy="0"/>
          </a:xfrm>
          <a:prstGeom prst="line">
            <a:avLst/>
          </a:prstGeom>
          <a:ln>
            <a:gradFill>
              <a:gsLst>
                <a:gs pos="0">
                  <a:schemeClr val="accent1">
                    <a:lumMod val="5000"/>
                    <a:lumOff val="95000"/>
                    <a:alpha val="0"/>
                  </a:schemeClr>
                </a:gs>
                <a:gs pos="97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9750" y="3688124"/>
            <a:ext cx="8561445" cy="0"/>
          </a:xfrm>
          <a:prstGeom prst="line">
            <a:avLst/>
          </a:prstGeom>
          <a:ln>
            <a:gradFill>
              <a:gsLst>
                <a:gs pos="0">
                  <a:schemeClr val="accent1">
                    <a:lumMod val="5000"/>
                    <a:lumOff val="95000"/>
                    <a:alpha val="0"/>
                  </a:schemeClr>
                </a:gs>
                <a:gs pos="97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Chevron 26"/>
          <p:cNvSpPr/>
          <p:nvPr/>
        </p:nvSpPr>
        <p:spPr>
          <a:xfrm>
            <a:off x="-1094003" y="1137490"/>
            <a:ext cx="5129928" cy="662034"/>
          </a:xfrm>
          <a:prstGeom prst="chevron">
            <a:avLst>
              <a:gd name="adj" fmla="val 54651"/>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77" tIns="30788" rIns="61577" bIns="30788" numCol="1" spcCol="0" rtlCol="0" fromWordArt="0" anchor="ctr" anchorCtr="0" forceAA="0" compatLnSpc="1">
            <a:prstTxWarp prst="textNoShape">
              <a:avLst/>
            </a:prstTxWarp>
            <a:noAutofit/>
          </a:bodyPr>
          <a:lstStyle/>
          <a:p>
            <a:pPr algn="ctr" defTabSz="610668" eaLnBrk="0" hangingPunct="0">
              <a:lnSpc>
                <a:spcPct val="90000"/>
              </a:lnSpc>
            </a:pPr>
            <a:endParaRPr lang="en-US" sz="1100" b="1" dirty="0">
              <a:solidFill>
                <a:srgbClr val="FFFFFF"/>
              </a:solidFill>
              <a:cs typeface="Arial" charset="0"/>
            </a:endParaRPr>
          </a:p>
        </p:txBody>
      </p:sp>
      <p:sp>
        <p:nvSpPr>
          <p:cNvPr id="31" name="Rectangle 30"/>
          <p:cNvSpPr/>
          <p:nvPr/>
        </p:nvSpPr>
        <p:spPr>
          <a:xfrm>
            <a:off x="1031525" y="1314436"/>
            <a:ext cx="2255184" cy="300068"/>
          </a:xfrm>
          <a:prstGeom prst="rect">
            <a:avLst/>
          </a:prstGeom>
        </p:spPr>
        <p:txBody>
          <a:bodyPr wrap="none" lIns="68565" tIns="34283" rIns="68565" bIns="34283">
            <a:spAutoFit/>
          </a:bodyPr>
          <a:lstStyle/>
          <a:p>
            <a:pPr defTabSz="342826"/>
            <a:r>
              <a:rPr lang="en-US" sz="1500" dirty="0">
                <a:solidFill>
                  <a:srgbClr val="FFFFFF"/>
                </a:solidFill>
              </a:rPr>
              <a:t>Why enterprise security?  </a:t>
            </a:r>
          </a:p>
        </p:txBody>
      </p:sp>
      <p:grpSp>
        <p:nvGrpSpPr>
          <p:cNvPr id="47" name="Group 384"/>
          <p:cNvGrpSpPr/>
          <p:nvPr/>
        </p:nvGrpSpPr>
        <p:grpSpPr>
          <a:xfrm>
            <a:off x="469619" y="1218637"/>
            <a:ext cx="149963" cy="544844"/>
            <a:chOff x="10585716" y="3379083"/>
            <a:chExt cx="54118" cy="196672"/>
          </a:xfrm>
          <a:solidFill>
            <a:schemeClr val="bg1"/>
          </a:solidFill>
          <a:effectLst/>
        </p:grpSpPr>
        <p:sp>
          <p:nvSpPr>
            <p:cNvPr id="48"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49"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50"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663">
                <a:defRPr/>
              </a:pPr>
              <a:endParaRPr lang="en-US" kern="0">
                <a:solidFill>
                  <a:sysClr val="windowText" lastClr="000000"/>
                </a:solidFill>
              </a:endParaRPr>
            </a:p>
          </p:txBody>
        </p:sp>
        <p:sp>
          <p:nvSpPr>
            <p:cNvPr id="51"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663">
                <a:defRPr/>
              </a:pPr>
              <a:endParaRPr lang="en-US" kern="0">
                <a:solidFill>
                  <a:sysClr val="windowText" lastClr="000000"/>
                </a:solidFill>
              </a:endParaRPr>
            </a:p>
          </p:txBody>
        </p:sp>
      </p:grpSp>
      <p:grpSp>
        <p:nvGrpSpPr>
          <p:cNvPr id="52" name="Group 384"/>
          <p:cNvGrpSpPr/>
          <p:nvPr/>
        </p:nvGrpSpPr>
        <p:grpSpPr>
          <a:xfrm>
            <a:off x="752175" y="1218637"/>
            <a:ext cx="149963" cy="544844"/>
            <a:chOff x="10585716" y="3379083"/>
            <a:chExt cx="54118" cy="196672"/>
          </a:xfrm>
          <a:solidFill>
            <a:schemeClr val="bg1"/>
          </a:solidFill>
          <a:effectLst/>
        </p:grpSpPr>
        <p:sp>
          <p:nvSpPr>
            <p:cNvPr id="53"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54"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55"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663">
                <a:defRPr/>
              </a:pPr>
              <a:endParaRPr lang="en-US" kern="0">
                <a:solidFill>
                  <a:sysClr val="windowText" lastClr="000000"/>
                </a:solidFill>
              </a:endParaRPr>
            </a:p>
          </p:txBody>
        </p:sp>
        <p:sp>
          <p:nvSpPr>
            <p:cNvPr id="56"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663">
                <a:defRPr/>
              </a:pPr>
              <a:endParaRPr lang="en-US" kern="0">
                <a:solidFill>
                  <a:sysClr val="windowText" lastClr="000000"/>
                </a:solidFill>
              </a:endParaRPr>
            </a:p>
          </p:txBody>
        </p:sp>
      </p:grpSp>
      <p:grpSp>
        <p:nvGrpSpPr>
          <p:cNvPr id="57" name="Group 384"/>
          <p:cNvGrpSpPr/>
          <p:nvPr/>
        </p:nvGrpSpPr>
        <p:grpSpPr>
          <a:xfrm>
            <a:off x="179025" y="1218637"/>
            <a:ext cx="149963" cy="544844"/>
            <a:chOff x="10585716" y="3379083"/>
            <a:chExt cx="54118" cy="196672"/>
          </a:xfrm>
          <a:solidFill>
            <a:schemeClr val="bg1"/>
          </a:solidFill>
          <a:effectLst/>
        </p:grpSpPr>
        <p:sp>
          <p:nvSpPr>
            <p:cNvPr id="58"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59"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defTabSz="685663">
                <a:defRPr/>
              </a:pPr>
              <a:endParaRPr lang="en-US" kern="0">
                <a:solidFill>
                  <a:sysClr val="windowText" lastClr="000000"/>
                </a:solidFill>
              </a:endParaRPr>
            </a:p>
          </p:txBody>
        </p:sp>
        <p:sp>
          <p:nvSpPr>
            <p:cNvPr id="60"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defTabSz="685663">
                <a:defRPr/>
              </a:pPr>
              <a:endParaRPr lang="en-US" kern="0">
                <a:solidFill>
                  <a:sysClr val="windowText" lastClr="000000"/>
                </a:solidFill>
              </a:endParaRPr>
            </a:p>
          </p:txBody>
        </p:sp>
        <p:sp>
          <p:nvSpPr>
            <p:cNvPr id="61"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defTabSz="685663">
                <a:defRPr/>
              </a:pPr>
              <a:endParaRPr lang="en-US" kern="0">
                <a:solidFill>
                  <a:sysClr val="windowText" lastClr="000000"/>
                </a:solidFill>
              </a:endParaRPr>
            </a:p>
          </p:txBody>
        </p:sp>
      </p:grpSp>
      <p:sp>
        <p:nvSpPr>
          <p:cNvPr id="28" name="Chevron 27"/>
          <p:cNvSpPr/>
          <p:nvPr/>
        </p:nvSpPr>
        <p:spPr>
          <a:xfrm>
            <a:off x="-1094003" y="2061419"/>
            <a:ext cx="5129928"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77" tIns="30788" rIns="61577" bIns="30788" numCol="1" spcCol="0" rtlCol="0" fromWordArt="0" anchor="ctr" anchorCtr="0" forceAA="0" compatLnSpc="1">
            <a:prstTxWarp prst="textNoShape">
              <a:avLst/>
            </a:prstTxWarp>
            <a:noAutofit/>
          </a:bodyPr>
          <a:lstStyle/>
          <a:p>
            <a:pPr algn="ctr" defTabSz="610668" eaLnBrk="0" hangingPunct="0">
              <a:lnSpc>
                <a:spcPct val="90000"/>
              </a:lnSpc>
            </a:pPr>
            <a:endParaRPr lang="en-US" sz="1100" b="1" dirty="0">
              <a:solidFill>
                <a:srgbClr val="FFFFFF"/>
              </a:solidFill>
              <a:cs typeface="Arial" charset="0"/>
            </a:endParaRPr>
          </a:p>
        </p:txBody>
      </p:sp>
      <p:sp>
        <p:nvSpPr>
          <p:cNvPr id="32" name="Rectangle 31"/>
          <p:cNvSpPr/>
          <p:nvPr/>
        </p:nvSpPr>
        <p:spPr>
          <a:xfrm>
            <a:off x="1031521" y="2238370"/>
            <a:ext cx="951206" cy="300083"/>
          </a:xfrm>
          <a:prstGeom prst="rect">
            <a:avLst/>
          </a:prstGeom>
        </p:spPr>
        <p:txBody>
          <a:bodyPr wrap="none" lIns="68565" tIns="34283" rIns="68565" bIns="34283">
            <a:spAutoFit/>
          </a:bodyPr>
          <a:lstStyle/>
          <a:p>
            <a:pPr defTabSz="342826"/>
            <a:r>
              <a:rPr lang="en-US" sz="1500" dirty="0">
                <a:solidFill>
                  <a:srgbClr val="FFFFFF"/>
                </a:solidFill>
              </a:rPr>
              <a:t>Threats!!!</a:t>
            </a:r>
          </a:p>
        </p:txBody>
      </p:sp>
      <p:sp>
        <p:nvSpPr>
          <p:cNvPr id="62" name="Freeform 9"/>
          <p:cNvSpPr>
            <a:spLocks noEditPoints="1"/>
          </p:cNvSpPr>
          <p:nvPr/>
        </p:nvSpPr>
        <p:spPr bwMode="auto">
          <a:xfrm>
            <a:off x="260745" y="2117264"/>
            <a:ext cx="569271" cy="485445"/>
          </a:xfrm>
          <a:custGeom>
            <a:avLst/>
            <a:gdLst/>
            <a:ahLst/>
            <a:cxnLst>
              <a:cxn ang="0">
                <a:pos x="442" y="333"/>
              </a:cxn>
              <a:cxn ang="0">
                <a:pos x="252" y="19"/>
              </a:cxn>
              <a:cxn ang="0">
                <a:pos x="223" y="0"/>
              </a:cxn>
              <a:cxn ang="0">
                <a:pos x="194" y="19"/>
              </a:cxn>
              <a:cxn ang="0">
                <a:pos x="6" y="333"/>
              </a:cxn>
              <a:cxn ang="0">
                <a:pos x="0" y="354"/>
              </a:cxn>
              <a:cxn ang="0">
                <a:pos x="10" y="375"/>
              </a:cxn>
              <a:cxn ang="0">
                <a:pos x="34" y="383"/>
              </a:cxn>
              <a:cxn ang="0">
                <a:pos x="414" y="383"/>
              </a:cxn>
              <a:cxn ang="0">
                <a:pos x="439" y="375"/>
              </a:cxn>
              <a:cxn ang="0">
                <a:pos x="449" y="354"/>
              </a:cxn>
              <a:cxn ang="0">
                <a:pos x="442" y="333"/>
              </a:cxn>
              <a:cxn ang="0">
                <a:pos x="426" y="360"/>
              </a:cxn>
              <a:cxn ang="0">
                <a:pos x="414" y="363"/>
              </a:cxn>
              <a:cxn ang="0">
                <a:pos x="34" y="363"/>
              </a:cxn>
              <a:cxn ang="0">
                <a:pos x="23" y="360"/>
              </a:cxn>
              <a:cxn ang="0">
                <a:pos x="20" y="354"/>
              </a:cxn>
              <a:cxn ang="0">
                <a:pos x="24" y="343"/>
              </a:cxn>
              <a:cxn ang="0">
                <a:pos x="211" y="29"/>
              </a:cxn>
              <a:cxn ang="0">
                <a:pos x="223" y="20"/>
              </a:cxn>
              <a:cxn ang="0">
                <a:pos x="235" y="29"/>
              </a:cxn>
              <a:cxn ang="0">
                <a:pos x="425" y="344"/>
              </a:cxn>
              <a:cxn ang="0">
                <a:pos x="429" y="354"/>
              </a:cxn>
              <a:cxn ang="0">
                <a:pos x="426" y="360"/>
              </a:cxn>
              <a:cxn ang="0">
                <a:pos x="205" y="336"/>
              </a:cxn>
              <a:cxn ang="0">
                <a:pos x="243" y="336"/>
              </a:cxn>
              <a:cxn ang="0">
                <a:pos x="243" y="294"/>
              </a:cxn>
              <a:cxn ang="0">
                <a:pos x="205" y="294"/>
              </a:cxn>
              <a:cxn ang="0">
                <a:pos x="205" y="336"/>
              </a:cxn>
              <a:cxn ang="0">
                <a:pos x="209" y="271"/>
              </a:cxn>
              <a:cxn ang="0">
                <a:pos x="240" y="271"/>
              </a:cxn>
              <a:cxn ang="0">
                <a:pos x="249" y="107"/>
              </a:cxn>
              <a:cxn ang="0">
                <a:pos x="200" y="107"/>
              </a:cxn>
              <a:cxn ang="0">
                <a:pos x="209" y="271"/>
              </a:cxn>
            </a:cxnLst>
            <a:rect l="0" t="0" r="r" b="b"/>
            <a:pathLst>
              <a:path w="449" h="383">
                <a:moveTo>
                  <a:pt x="442" y="333"/>
                </a:moveTo>
                <a:cubicBezTo>
                  <a:pt x="252" y="19"/>
                  <a:pt x="252" y="19"/>
                  <a:pt x="252" y="19"/>
                </a:cubicBezTo>
                <a:cubicBezTo>
                  <a:pt x="245" y="7"/>
                  <a:pt x="235" y="0"/>
                  <a:pt x="223" y="0"/>
                </a:cubicBezTo>
                <a:cubicBezTo>
                  <a:pt x="211" y="0"/>
                  <a:pt x="201" y="7"/>
                  <a:pt x="194" y="19"/>
                </a:cubicBezTo>
                <a:cubicBezTo>
                  <a:pt x="6" y="333"/>
                  <a:pt x="6" y="333"/>
                  <a:pt x="6" y="333"/>
                </a:cubicBezTo>
                <a:cubicBezTo>
                  <a:pt x="2" y="340"/>
                  <a:pt x="0" y="347"/>
                  <a:pt x="0" y="354"/>
                </a:cubicBezTo>
                <a:cubicBezTo>
                  <a:pt x="0" y="362"/>
                  <a:pt x="4" y="370"/>
                  <a:pt x="10" y="375"/>
                </a:cubicBezTo>
                <a:cubicBezTo>
                  <a:pt x="17" y="380"/>
                  <a:pt x="25" y="383"/>
                  <a:pt x="34" y="383"/>
                </a:cubicBezTo>
                <a:cubicBezTo>
                  <a:pt x="414" y="383"/>
                  <a:pt x="414" y="383"/>
                  <a:pt x="414" y="383"/>
                </a:cubicBezTo>
                <a:cubicBezTo>
                  <a:pt x="424" y="383"/>
                  <a:pt x="432" y="380"/>
                  <a:pt x="439" y="375"/>
                </a:cubicBezTo>
                <a:cubicBezTo>
                  <a:pt x="445" y="370"/>
                  <a:pt x="449" y="362"/>
                  <a:pt x="449" y="354"/>
                </a:cubicBezTo>
                <a:cubicBezTo>
                  <a:pt x="449" y="347"/>
                  <a:pt x="446" y="340"/>
                  <a:pt x="442" y="333"/>
                </a:cubicBezTo>
                <a:close/>
                <a:moveTo>
                  <a:pt x="426" y="360"/>
                </a:moveTo>
                <a:cubicBezTo>
                  <a:pt x="424" y="361"/>
                  <a:pt x="421" y="363"/>
                  <a:pt x="414" y="363"/>
                </a:cubicBezTo>
                <a:cubicBezTo>
                  <a:pt x="34" y="363"/>
                  <a:pt x="34" y="363"/>
                  <a:pt x="34" y="363"/>
                </a:cubicBezTo>
                <a:cubicBezTo>
                  <a:pt x="28" y="363"/>
                  <a:pt x="25" y="361"/>
                  <a:pt x="23" y="360"/>
                </a:cubicBezTo>
                <a:cubicBezTo>
                  <a:pt x="21" y="358"/>
                  <a:pt x="20" y="357"/>
                  <a:pt x="20" y="354"/>
                </a:cubicBezTo>
                <a:cubicBezTo>
                  <a:pt x="20" y="351"/>
                  <a:pt x="21" y="348"/>
                  <a:pt x="24" y="343"/>
                </a:cubicBezTo>
                <a:cubicBezTo>
                  <a:pt x="211" y="29"/>
                  <a:pt x="211" y="29"/>
                  <a:pt x="211" y="29"/>
                </a:cubicBezTo>
                <a:cubicBezTo>
                  <a:pt x="216" y="22"/>
                  <a:pt x="220" y="20"/>
                  <a:pt x="223" y="20"/>
                </a:cubicBezTo>
                <a:cubicBezTo>
                  <a:pt x="226" y="20"/>
                  <a:pt x="230" y="22"/>
                  <a:pt x="235" y="29"/>
                </a:cubicBezTo>
                <a:cubicBezTo>
                  <a:pt x="425" y="344"/>
                  <a:pt x="425" y="344"/>
                  <a:pt x="425" y="344"/>
                </a:cubicBezTo>
                <a:cubicBezTo>
                  <a:pt x="428" y="348"/>
                  <a:pt x="429" y="352"/>
                  <a:pt x="429" y="354"/>
                </a:cubicBezTo>
                <a:cubicBezTo>
                  <a:pt x="429" y="357"/>
                  <a:pt x="428" y="358"/>
                  <a:pt x="426" y="360"/>
                </a:cubicBezTo>
                <a:close/>
                <a:moveTo>
                  <a:pt x="205" y="336"/>
                </a:moveTo>
                <a:cubicBezTo>
                  <a:pt x="243" y="336"/>
                  <a:pt x="243" y="336"/>
                  <a:pt x="243" y="336"/>
                </a:cubicBezTo>
                <a:cubicBezTo>
                  <a:pt x="243" y="294"/>
                  <a:pt x="243" y="294"/>
                  <a:pt x="243" y="294"/>
                </a:cubicBezTo>
                <a:cubicBezTo>
                  <a:pt x="205" y="294"/>
                  <a:pt x="205" y="294"/>
                  <a:pt x="205" y="294"/>
                </a:cubicBezTo>
                <a:lnTo>
                  <a:pt x="205" y="336"/>
                </a:lnTo>
                <a:close/>
                <a:moveTo>
                  <a:pt x="209" y="271"/>
                </a:moveTo>
                <a:cubicBezTo>
                  <a:pt x="240" y="271"/>
                  <a:pt x="240" y="271"/>
                  <a:pt x="240" y="271"/>
                </a:cubicBezTo>
                <a:cubicBezTo>
                  <a:pt x="249" y="107"/>
                  <a:pt x="249" y="107"/>
                  <a:pt x="249" y="107"/>
                </a:cubicBezTo>
                <a:cubicBezTo>
                  <a:pt x="200" y="107"/>
                  <a:pt x="200" y="107"/>
                  <a:pt x="200" y="107"/>
                </a:cubicBezTo>
                <a:lnTo>
                  <a:pt x="209" y="271"/>
                </a:lnTo>
                <a:close/>
              </a:path>
            </a:pathLst>
          </a:custGeom>
          <a:solidFill>
            <a:schemeClr val="bg1"/>
          </a:solidFill>
          <a:ln w="9525">
            <a:noFill/>
            <a:round/>
            <a:headEnd/>
            <a:tailEnd/>
          </a:ln>
        </p:spPr>
        <p:txBody>
          <a:bodyPr vert="horz" wrap="square" lIns="68565" tIns="34283" rIns="68565" bIns="34283" numCol="1" anchor="t" anchorCtr="0" compatLnSpc="1">
            <a:prstTxWarp prst="textNoShape">
              <a:avLst/>
            </a:prstTxWarp>
          </a:bodyPr>
          <a:lstStyle/>
          <a:p>
            <a:pPr defTabSz="342826"/>
            <a:endParaRPr lang="en-US">
              <a:solidFill>
                <a:srgbClr val="000000"/>
              </a:solidFill>
            </a:endParaRPr>
          </a:p>
        </p:txBody>
      </p:sp>
      <p:sp>
        <p:nvSpPr>
          <p:cNvPr id="29" name="Chevron 28"/>
          <p:cNvSpPr/>
          <p:nvPr/>
        </p:nvSpPr>
        <p:spPr>
          <a:xfrm>
            <a:off x="-1094003" y="2928175"/>
            <a:ext cx="5129928"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77" tIns="30788" rIns="61577" bIns="30788" numCol="1" spcCol="0" rtlCol="0" fromWordArt="0" anchor="ctr" anchorCtr="0" forceAA="0" compatLnSpc="1">
            <a:prstTxWarp prst="textNoShape">
              <a:avLst/>
            </a:prstTxWarp>
            <a:noAutofit/>
          </a:bodyPr>
          <a:lstStyle/>
          <a:p>
            <a:pPr algn="ctr" defTabSz="610668" eaLnBrk="0" hangingPunct="0">
              <a:lnSpc>
                <a:spcPct val="90000"/>
              </a:lnSpc>
            </a:pPr>
            <a:endParaRPr lang="en-US" sz="1100" b="1" dirty="0">
              <a:solidFill>
                <a:srgbClr val="FFFFFF"/>
              </a:solidFill>
              <a:cs typeface="Arial" charset="0"/>
            </a:endParaRPr>
          </a:p>
        </p:txBody>
      </p:sp>
      <p:sp>
        <p:nvSpPr>
          <p:cNvPr id="33" name="Rectangle 32"/>
          <p:cNvSpPr/>
          <p:nvPr/>
        </p:nvSpPr>
        <p:spPr>
          <a:xfrm>
            <a:off x="1031520" y="3107671"/>
            <a:ext cx="843790" cy="300068"/>
          </a:xfrm>
          <a:prstGeom prst="rect">
            <a:avLst/>
          </a:prstGeom>
        </p:spPr>
        <p:txBody>
          <a:bodyPr wrap="none" lIns="68565" tIns="34283" rIns="68565" bIns="34283">
            <a:spAutoFit/>
          </a:bodyPr>
          <a:lstStyle/>
          <a:p>
            <a:pPr defTabSz="342826"/>
            <a:r>
              <a:rPr lang="en-US" sz="1500" dirty="0">
                <a:solidFill>
                  <a:srgbClr val="FFFFFF"/>
                </a:solidFill>
              </a:rPr>
              <a:t>Visibility</a:t>
            </a:r>
          </a:p>
        </p:txBody>
      </p:sp>
      <p:grpSp>
        <p:nvGrpSpPr>
          <p:cNvPr id="63" name="Group 62"/>
          <p:cNvGrpSpPr/>
          <p:nvPr/>
        </p:nvGrpSpPr>
        <p:grpSpPr>
          <a:xfrm>
            <a:off x="346521" y="2985357"/>
            <a:ext cx="361041" cy="528899"/>
            <a:chOff x="12815888" y="793750"/>
            <a:chExt cx="388937" cy="569913"/>
          </a:xfrm>
          <a:solidFill>
            <a:schemeClr val="bg1"/>
          </a:solidFill>
        </p:grpSpPr>
        <p:sp>
          <p:nvSpPr>
            <p:cNvPr id="64" name="Freeform 37"/>
            <p:cNvSpPr>
              <a:spLocks noEditPoints="1"/>
            </p:cNvSpPr>
            <p:nvPr/>
          </p:nvSpPr>
          <p:spPr bwMode="auto">
            <a:xfrm>
              <a:off x="12815888" y="793750"/>
              <a:ext cx="388937" cy="569913"/>
            </a:xfrm>
            <a:custGeom>
              <a:avLst/>
              <a:gdLst/>
              <a:ahLst/>
              <a:cxnLst>
                <a:cxn ang="0">
                  <a:pos x="57" y="48"/>
                </a:cxn>
                <a:cxn ang="0">
                  <a:pos x="57" y="43"/>
                </a:cxn>
                <a:cxn ang="0">
                  <a:pos x="59" y="43"/>
                </a:cxn>
                <a:cxn ang="0">
                  <a:pos x="60" y="42"/>
                </a:cxn>
                <a:cxn ang="0">
                  <a:pos x="60" y="37"/>
                </a:cxn>
                <a:cxn ang="0">
                  <a:pos x="72" y="20"/>
                </a:cxn>
                <a:cxn ang="0">
                  <a:pos x="52" y="0"/>
                </a:cxn>
                <a:cxn ang="0">
                  <a:pos x="32" y="20"/>
                </a:cxn>
                <a:cxn ang="0">
                  <a:pos x="44" y="37"/>
                </a:cxn>
                <a:cxn ang="0">
                  <a:pos x="44" y="42"/>
                </a:cxn>
                <a:cxn ang="0">
                  <a:pos x="45" y="43"/>
                </a:cxn>
                <a:cxn ang="0">
                  <a:pos x="47" y="43"/>
                </a:cxn>
                <a:cxn ang="0">
                  <a:pos x="47" y="48"/>
                </a:cxn>
                <a:cxn ang="0">
                  <a:pos x="17" y="61"/>
                </a:cxn>
                <a:cxn ang="0">
                  <a:pos x="15" y="59"/>
                </a:cxn>
                <a:cxn ang="0">
                  <a:pos x="15" y="59"/>
                </a:cxn>
                <a:cxn ang="0">
                  <a:pos x="15" y="58"/>
                </a:cxn>
                <a:cxn ang="0">
                  <a:pos x="11" y="54"/>
                </a:cxn>
                <a:cxn ang="0">
                  <a:pos x="12" y="54"/>
                </a:cxn>
                <a:cxn ang="0">
                  <a:pos x="12" y="52"/>
                </a:cxn>
                <a:cxn ang="0">
                  <a:pos x="10" y="52"/>
                </a:cxn>
                <a:cxn ang="0">
                  <a:pos x="3" y="59"/>
                </a:cxn>
                <a:cxn ang="0">
                  <a:pos x="3" y="61"/>
                </a:cxn>
                <a:cxn ang="0">
                  <a:pos x="5" y="61"/>
                </a:cxn>
                <a:cxn ang="0">
                  <a:pos x="5" y="60"/>
                </a:cxn>
                <a:cxn ang="0">
                  <a:pos x="9" y="64"/>
                </a:cxn>
                <a:cxn ang="0">
                  <a:pos x="10" y="64"/>
                </a:cxn>
                <a:cxn ang="0">
                  <a:pos x="11" y="64"/>
                </a:cxn>
                <a:cxn ang="0">
                  <a:pos x="13" y="65"/>
                </a:cxn>
                <a:cxn ang="0">
                  <a:pos x="0" y="100"/>
                </a:cxn>
                <a:cxn ang="0">
                  <a:pos x="52" y="152"/>
                </a:cxn>
                <a:cxn ang="0">
                  <a:pos x="104" y="100"/>
                </a:cxn>
                <a:cxn ang="0">
                  <a:pos x="57" y="48"/>
                </a:cxn>
                <a:cxn ang="0">
                  <a:pos x="45" y="28"/>
                </a:cxn>
                <a:cxn ang="0">
                  <a:pos x="44" y="29"/>
                </a:cxn>
                <a:cxn ang="0">
                  <a:pos x="44" y="33"/>
                </a:cxn>
                <a:cxn ang="0">
                  <a:pos x="36" y="20"/>
                </a:cxn>
                <a:cxn ang="0">
                  <a:pos x="52" y="4"/>
                </a:cxn>
                <a:cxn ang="0">
                  <a:pos x="67" y="20"/>
                </a:cxn>
                <a:cxn ang="0">
                  <a:pos x="60" y="33"/>
                </a:cxn>
                <a:cxn ang="0">
                  <a:pos x="60" y="29"/>
                </a:cxn>
                <a:cxn ang="0">
                  <a:pos x="59" y="28"/>
                </a:cxn>
                <a:cxn ang="0">
                  <a:pos x="45" y="28"/>
                </a:cxn>
                <a:cxn ang="0">
                  <a:pos x="52" y="140"/>
                </a:cxn>
                <a:cxn ang="0">
                  <a:pos x="12" y="100"/>
                </a:cxn>
                <a:cxn ang="0">
                  <a:pos x="52" y="60"/>
                </a:cxn>
                <a:cxn ang="0">
                  <a:pos x="92" y="100"/>
                </a:cxn>
                <a:cxn ang="0">
                  <a:pos x="52" y="140"/>
                </a:cxn>
              </a:cxnLst>
              <a:rect l="0" t="0" r="r" b="b"/>
              <a:pathLst>
                <a:path w="104" h="152">
                  <a:moveTo>
                    <a:pt x="57" y="48"/>
                  </a:moveTo>
                  <a:cubicBezTo>
                    <a:pt x="57" y="43"/>
                    <a:pt x="57" y="43"/>
                    <a:pt x="57" y="43"/>
                  </a:cubicBezTo>
                  <a:cubicBezTo>
                    <a:pt x="59" y="43"/>
                    <a:pt x="59" y="43"/>
                    <a:pt x="59" y="43"/>
                  </a:cubicBezTo>
                  <a:cubicBezTo>
                    <a:pt x="60" y="43"/>
                    <a:pt x="60" y="43"/>
                    <a:pt x="60" y="42"/>
                  </a:cubicBezTo>
                  <a:cubicBezTo>
                    <a:pt x="60" y="37"/>
                    <a:pt x="60" y="37"/>
                    <a:pt x="60" y="37"/>
                  </a:cubicBezTo>
                  <a:cubicBezTo>
                    <a:pt x="67" y="34"/>
                    <a:pt x="72" y="28"/>
                    <a:pt x="72" y="20"/>
                  </a:cubicBezTo>
                  <a:cubicBezTo>
                    <a:pt x="72" y="9"/>
                    <a:pt x="63" y="0"/>
                    <a:pt x="52" y="0"/>
                  </a:cubicBezTo>
                  <a:cubicBezTo>
                    <a:pt x="41" y="0"/>
                    <a:pt x="32" y="9"/>
                    <a:pt x="32" y="20"/>
                  </a:cubicBezTo>
                  <a:cubicBezTo>
                    <a:pt x="32" y="28"/>
                    <a:pt x="37" y="34"/>
                    <a:pt x="44" y="37"/>
                  </a:cubicBezTo>
                  <a:cubicBezTo>
                    <a:pt x="44" y="42"/>
                    <a:pt x="44" y="42"/>
                    <a:pt x="44" y="42"/>
                  </a:cubicBezTo>
                  <a:cubicBezTo>
                    <a:pt x="44" y="43"/>
                    <a:pt x="44" y="43"/>
                    <a:pt x="45" y="43"/>
                  </a:cubicBezTo>
                  <a:cubicBezTo>
                    <a:pt x="47" y="43"/>
                    <a:pt x="47" y="43"/>
                    <a:pt x="47" y="43"/>
                  </a:cubicBezTo>
                  <a:cubicBezTo>
                    <a:pt x="47" y="48"/>
                    <a:pt x="47" y="48"/>
                    <a:pt x="47" y="48"/>
                  </a:cubicBezTo>
                  <a:cubicBezTo>
                    <a:pt x="35" y="49"/>
                    <a:pt x="25" y="54"/>
                    <a:pt x="17" y="61"/>
                  </a:cubicBezTo>
                  <a:cubicBezTo>
                    <a:pt x="15" y="59"/>
                    <a:pt x="15" y="59"/>
                    <a:pt x="15" y="59"/>
                  </a:cubicBezTo>
                  <a:cubicBezTo>
                    <a:pt x="15" y="59"/>
                    <a:pt x="15" y="59"/>
                    <a:pt x="15" y="59"/>
                  </a:cubicBezTo>
                  <a:cubicBezTo>
                    <a:pt x="16" y="59"/>
                    <a:pt x="16" y="58"/>
                    <a:pt x="15" y="58"/>
                  </a:cubicBezTo>
                  <a:cubicBezTo>
                    <a:pt x="11" y="54"/>
                    <a:pt x="11" y="54"/>
                    <a:pt x="11" y="54"/>
                  </a:cubicBezTo>
                  <a:cubicBezTo>
                    <a:pt x="12" y="54"/>
                    <a:pt x="12" y="54"/>
                    <a:pt x="12" y="54"/>
                  </a:cubicBezTo>
                  <a:cubicBezTo>
                    <a:pt x="12" y="53"/>
                    <a:pt x="12" y="52"/>
                    <a:pt x="12" y="52"/>
                  </a:cubicBezTo>
                  <a:cubicBezTo>
                    <a:pt x="11" y="51"/>
                    <a:pt x="10" y="51"/>
                    <a:pt x="10" y="52"/>
                  </a:cubicBezTo>
                  <a:cubicBezTo>
                    <a:pt x="3" y="59"/>
                    <a:pt x="3" y="59"/>
                    <a:pt x="3" y="59"/>
                  </a:cubicBezTo>
                  <a:cubicBezTo>
                    <a:pt x="2" y="59"/>
                    <a:pt x="2" y="60"/>
                    <a:pt x="3" y="61"/>
                  </a:cubicBezTo>
                  <a:cubicBezTo>
                    <a:pt x="3" y="61"/>
                    <a:pt x="4" y="61"/>
                    <a:pt x="5" y="61"/>
                  </a:cubicBezTo>
                  <a:cubicBezTo>
                    <a:pt x="5" y="60"/>
                    <a:pt x="5" y="60"/>
                    <a:pt x="5" y="60"/>
                  </a:cubicBezTo>
                  <a:cubicBezTo>
                    <a:pt x="9" y="64"/>
                    <a:pt x="9" y="64"/>
                    <a:pt x="9" y="64"/>
                  </a:cubicBezTo>
                  <a:cubicBezTo>
                    <a:pt x="10" y="64"/>
                    <a:pt x="10" y="64"/>
                    <a:pt x="10" y="64"/>
                  </a:cubicBezTo>
                  <a:cubicBezTo>
                    <a:pt x="11" y="64"/>
                    <a:pt x="11" y="64"/>
                    <a:pt x="11" y="64"/>
                  </a:cubicBezTo>
                  <a:cubicBezTo>
                    <a:pt x="13" y="65"/>
                    <a:pt x="13" y="65"/>
                    <a:pt x="13" y="65"/>
                  </a:cubicBezTo>
                  <a:cubicBezTo>
                    <a:pt x="5" y="75"/>
                    <a:pt x="0" y="87"/>
                    <a:pt x="0" y="100"/>
                  </a:cubicBezTo>
                  <a:cubicBezTo>
                    <a:pt x="0" y="129"/>
                    <a:pt x="23" y="152"/>
                    <a:pt x="52" y="152"/>
                  </a:cubicBezTo>
                  <a:cubicBezTo>
                    <a:pt x="81" y="152"/>
                    <a:pt x="104" y="129"/>
                    <a:pt x="104" y="100"/>
                  </a:cubicBezTo>
                  <a:cubicBezTo>
                    <a:pt x="104" y="73"/>
                    <a:pt x="84" y="50"/>
                    <a:pt x="57" y="48"/>
                  </a:cubicBezTo>
                  <a:close/>
                  <a:moveTo>
                    <a:pt x="45" y="28"/>
                  </a:moveTo>
                  <a:cubicBezTo>
                    <a:pt x="44" y="28"/>
                    <a:pt x="44" y="28"/>
                    <a:pt x="44" y="29"/>
                  </a:cubicBezTo>
                  <a:cubicBezTo>
                    <a:pt x="44" y="33"/>
                    <a:pt x="44" y="33"/>
                    <a:pt x="44" y="33"/>
                  </a:cubicBezTo>
                  <a:cubicBezTo>
                    <a:pt x="39" y="30"/>
                    <a:pt x="36" y="25"/>
                    <a:pt x="36" y="20"/>
                  </a:cubicBezTo>
                  <a:cubicBezTo>
                    <a:pt x="36" y="11"/>
                    <a:pt x="43" y="4"/>
                    <a:pt x="52" y="4"/>
                  </a:cubicBezTo>
                  <a:cubicBezTo>
                    <a:pt x="61" y="4"/>
                    <a:pt x="67" y="11"/>
                    <a:pt x="67" y="20"/>
                  </a:cubicBezTo>
                  <a:cubicBezTo>
                    <a:pt x="67" y="25"/>
                    <a:pt x="65" y="30"/>
                    <a:pt x="60" y="33"/>
                  </a:cubicBezTo>
                  <a:cubicBezTo>
                    <a:pt x="60" y="29"/>
                    <a:pt x="60" y="29"/>
                    <a:pt x="60" y="29"/>
                  </a:cubicBezTo>
                  <a:cubicBezTo>
                    <a:pt x="60" y="28"/>
                    <a:pt x="60" y="28"/>
                    <a:pt x="59" y="28"/>
                  </a:cubicBezTo>
                  <a:lnTo>
                    <a:pt x="45" y="28"/>
                  </a:lnTo>
                  <a:close/>
                  <a:moveTo>
                    <a:pt x="52" y="140"/>
                  </a:moveTo>
                  <a:cubicBezTo>
                    <a:pt x="30" y="140"/>
                    <a:pt x="12" y="122"/>
                    <a:pt x="12" y="100"/>
                  </a:cubicBezTo>
                  <a:cubicBezTo>
                    <a:pt x="12" y="78"/>
                    <a:pt x="30" y="60"/>
                    <a:pt x="52" y="60"/>
                  </a:cubicBezTo>
                  <a:cubicBezTo>
                    <a:pt x="74" y="60"/>
                    <a:pt x="92" y="78"/>
                    <a:pt x="92" y="100"/>
                  </a:cubicBezTo>
                  <a:cubicBezTo>
                    <a:pt x="92" y="122"/>
                    <a:pt x="74" y="140"/>
                    <a:pt x="52" y="1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826"/>
              <a:endParaRPr lang="en-US">
                <a:solidFill>
                  <a:srgbClr val="000000"/>
                </a:solidFill>
              </a:endParaRPr>
            </a:p>
          </p:txBody>
        </p:sp>
        <p:sp>
          <p:nvSpPr>
            <p:cNvPr id="65" name="Freeform 38"/>
            <p:cNvSpPr>
              <a:spLocks/>
            </p:cNvSpPr>
            <p:nvPr/>
          </p:nvSpPr>
          <p:spPr bwMode="auto">
            <a:xfrm>
              <a:off x="12958763" y="1055688"/>
              <a:ext cx="119062" cy="180975"/>
            </a:xfrm>
            <a:custGeom>
              <a:avLst/>
              <a:gdLst/>
              <a:ahLst/>
              <a:cxnLst>
                <a:cxn ang="0">
                  <a:pos x="16" y="24"/>
                </a:cxn>
                <a:cxn ang="0">
                  <a:pos x="9" y="27"/>
                </a:cxn>
                <a:cxn ang="0">
                  <a:pos x="9" y="34"/>
                </a:cxn>
                <a:cxn ang="0">
                  <a:pos x="9" y="34"/>
                </a:cxn>
                <a:cxn ang="0">
                  <a:pos x="4" y="39"/>
                </a:cxn>
                <a:cxn ang="0">
                  <a:pos x="4" y="46"/>
                </a:cxn>
                <a:cxn ang="0">
                  <a:pos x="10" y="43"/>
                </a:cxn>
                <a:cxn ang="0">
                  <a:pos x="13" y="36"/>
                </a:cxn>
                <a:cxn ang="0">
                  <a:pos x="13" y="36"/>
                </a:cxn>
                <a:cxn ang="0">
                  <a:pos x="19" y="33"/>
                </a:cxn>
                <a:cxn ang="0">
                  <a:pos x="18" y="26"/>
                </a:cxn>
                <a:cxn ang="0">
                  <a:pos x="32" y="0"/>
                </a:cxn>
                <a:cxn ang="0">
                  <a:pos x="16" y="24"/>
                </a:cxn>
              </a:cxnLst>
              <a:rect l="0" t="0" r="r" b="b"/>
              <a:pathLst>
                <a:path w="32" h="48">
                  <a:moveTo>
                    <a:pt x="16" y="24"/>
                  </a:moveTo>
                  <a:cubicBezTo>
                    <a:pt x="13" y="23"/>
                    <a:pt x="10" y="24"/>
                    <a:pt x="9" y="27"/>
                  </a:cubicBezTo>
                  <a:cubicBezTo>
                    <a:pt x="7" y="29"/>
                    <a:pt x="8" y="32"/>
                    <a:pt x="9" y="34"/>
                  </a:cubicBezTo>
                  <a:cubicBezTo>
                    <a:pt x="9" y="34"/>
                    <a:pt x="9" y="34"/>
                    <a:pt x="9" y="34"/>
                  </a:cubicBezTo>
                  <a:cubicBezTo>
                    <a:pt x="6" y="37"/>
                    <a:pt x="6" y="38"/>
                    <a:pt x="4" y="39"/>
                  </a:cubicBezTo>
                  <a:cubicBezTo>
                    <a:pt x="0" y="43"/>
                    <a:pt x="4" y="46"/>
                    <a:pt x="4" y="46"/>
                  </a:cubicBezTo>
                  <a:cubicBezTo>
                    <a:pt x="4" y="46"/>
                    <a:pt x="8" y="48"/>
                    <a:pt x="10" y="43"/>
                  </a:cubicBezTo>
                  <a:cubicBezTo>
                    <a:pt x="11" y="40"/>
                    <a:pt x="12" y="40"/>
                    <a:pt x="13" y="36"/>
                  </a:cubicBezTo>
                  <a:cubicBezTo>
                    <a:pt x="13" y="36"/>
                    <a:pt x="13" y="36"/>
                    <a:pt x="13" y="36"/>
                  </a:cubicBezTo>
                  <a:cubicBezTo>
                    <a:pt x="15" y="36"/>
                    <a:pt x="18" y="35"/>
                    <a:pt x="19" y="33"/>
                  </a:cubicBezTo>
                  <a:cubicBezTo>
                    <a:pt x="21" y="31"/>
                    <a:pt x="20" y="28"/>
                    <a:pt x="18" y="26"/>
                  </a:cubicBezTo>
                  <a:cubicBezTo>
                    <a:pt x="32" y="0"/>
                    <a:pt x="32" y="0"/>
                    <a:pt x="32" y="0"/>
                  </a:cubicBezTo>
                  <a:lnTo>
                    <a:pt x="16"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826"/>
              <a:endParaRPr lang="en-US">
                <a:solidFill>
                  <a:srgbClr val="000000"/>
                </a:solidFill>
              </a:endParaRPr>
            </a:p>
          </p:txBody>
        </p:sp>
      </p:grpSp>
      <p:sp>
        <p:nvSpPr>
          <p:cNvPr id="30" name="Chevron 29"/>
          <p:cNvSpPr/>
          <p:nvPr/>
        </p:nvSpPr>
        <p:spPr>
          <a:xfrm>
            <a:off x="-1094003" y="3796521"/>
            <a:ext cx="5129928" cy="662034"/>
          </a:xfrm>
          <a:prstGeom prst="chevron">
            <a:avLst/>
          </a:prstGeom>
          <a:gradFill flip="none" rotWithShape="1">
            <a:gsLst>
              <a:gs pos="1000">
                <a:srgbClr val="272848"/>
              </a:gs>
              <a:gs pos="100000">
                <a:srgbClr val="3CBBB9"/>
              </a:gs>
              <a:gs pos="51000">
                <a:schemeClr val="accent5"/>
              </a:gs>
            </a:gsLst>
            <a:lin ang="15000000" scaled="0"/>
            <a:tileRect/>
          </a:gradFill>
          <a:ln w="9525" cap="flat" cmpd="sng" algn="ctr">
            <a:noFill/>
            <a:prstDash val="solid"/>
            <a:round/>
            <a:headEnd type="none" w="med" len="med"/>
            <a:tailEnd type="none" w="med" len="med"/>
          </a:ln>
          <a:effectLst/>
        </p:spPr>
        <p:txBody>
          <a:bodyPr rot="0" spcFirstLastPara="0" vertOverflow="overflow" horzOverflow="overflow" vert="horz" wrap="square" lIns="61577" tIns="30788" rIns="61577" bIns="30788" numCol="1" spcCol="0" rtlCol="0" fromWordArt="0" anchor="ctr" anchorCtr="0" forceAA="0" compatLnSpc="1">
            <a:prstTxWarp prst="textNoShape">
              <a:avLst/>
            </a:prstTxWarp>
            <a:noAutofit/>
          </a:bodyPr>
          <a:lstStyle/>
          <a:p>
            <a:pPr algn="ctr" defTabSz="610668" eaLnBrk="0" hangingPunct="0">
              <a:lnSpc>
                <a:spcPct val="90000"/>
              </a:lnSpc>
            </a:pPr>
            <a:endParaRPr lang="en-US" sz="1100" b="1" dirty="0">
              <a:solidFill>
                <a:srgbClr val="FFFFFF"/>
              </a:solidFill>
              <a:cs typeface="Arial" charset="0"/>
            </a:endParaRPr>
          </a:p>
        </p:txBody>
      </p:sp>
      <p:sp>
        <p:nvSpPr>
          <p:cNvPr id="34" name="Rectangle 33"/>
          <p:cNvSpPr/>
          <p:nvPr/>
        </p:nvSpPr>
        <p:spPr>
          <a:xfrm>
            <a:off x="1031529" y="3979495"/>
            <a:ext cx="2780421" cy="300083"/>
          </a:xfrm>
          <a:prstGeom prst="rect">
            <a:avLst/>
          </a:prstGeom>
        </p:spPr>
        <p:txBody>
          <a:bodyPr wrap="none" lIns="68565" tIns="34283" rIns="68565" bIns="34283">
            <a:spAutoFit/>
          </a:bodyPr>
          <a:lstStyle/>
          <a:p>
            <a:pPr defTabSz="342826"/>
            <a:r>
              <a:rPr lang="en-US" sz="1500" dirty="0">
                <a:solidFill>
                  <a:srgbClr val="FFFFFF"/>
                </a:solidFill>
              </a:rPr>
              <a:t>Changing consumption models</a:t>
            </a:r>
          </a:p>
        </p:txBody>
      </p:sp>
      <p:sp>
        <p:nvSpPr>
          <p:cNvPr id="69" name="Freeform 19"/>
          <p:cNvSpPr>
            <a:spLocks/>
          </p:cNvSpPr>
          <p:nvPr/>
        </p:nvSpPr>
        <p:spPr bwMode="auto">
          <a:xfrm>
            <a:off x="249261" y="3859805"/>
            <a:ext cx="493680" cy="495366"/>
          </a:xfrm>
          <a:custGeom>
            <a:avLst/>
            <a:gdLst>
              <a:gd name="T0" fmla="*/ 0 w 1382"/>
              <a:gd name="T1" fmla="*/ 0 h 1384"/>
              <a:gd name="T2" fmla="*/ 0 w 1382"/>
              <a:gd name="T3" fmla="*/ 0 h 1384"/>
              <a:gd name="T4" fmla="*/ 0 w 1382"/>
              <a:gd name="T5" fmla="*/ 0 h 1384"/>
              <a:gd name="T6" fmla="*/ 0 w 1382"/>
              <a:gd name="T7" fmla="*/ 0 h 1384"/>
              <a:gd name="T8" fmla="*/ 0 w 1382"/>
              <a:gd name="T9" fmla="*/ 0 h 1384"/>
              <a:gd name="T10" fmla="*/ 0 w 1382"/>
              <a:gd name="T11" fmla="*/ 0 h 1384"/>
              <a:gd name="T12" fmla="*/ 0 w 1382"/>
              <a:gd name="T13" fmla="*/ 0 h 1384"/>
              <a:gd name="T14" fmla="*/ 0 w 1382"/>
              <a:gd name="T15" fmla="*/ 0 h 1384"/>
              <a:gd name="T16" fmla="*/ 0 w 1382"/>
              <a:gd name="T17" fmla="*/ 0 h 1384"/>
              <a:gd name="T18" fmla="*/ 0 w 1382"/>
              <a:gd name="T19" fmla="*/ 0 h 1384"/>
              <a:gd name="T20" fmla="*/ 0 w 1382"/>
              <a:gd name="T21" fmla="*/ 0 h 1384"/>
              <a:gd name="T22" fmla="*/ 0 w 1382"/>
              <a:gd name="T23" fmla="*/ 0 h 1384"/>
              <a:gd name="T24" fmla="*/ 0 w 1382"/>
              <a:gd name="T25" fmla="*/ 0 h 1384"/>
              <a:gd name="T26" fmla="*/ 0 w 1382"/>
              <a:gd name="T27" fmla="*/ 0 h 1384"/>
              <a:gd name="T28" fmla="*/ 0 w 1382"/>
              <a:gd name="T29" fmla="*/ 0 h 1384"/>
              <a:gd name="T30" fmla="*/ 0 w 1382"/>
              <a:gd name="T31" fmla="*/ 0 h 1384"/>
              <a:gd name="T32" fmla="*/ 0 w 1382"/>
              <a:gd name="T33" fmla="*/ 0 h 1384"/>
              <a:gd name="T34" fmla="*/ 0 w 1382"/>
              <a:gd name="T35" fmla="*/ 0 h 1384"/>
              <a:gd name="T36" fmla="*/ 0 w 1382"/>
              <a:gd name="T37" fmla="*/ 0 h 1384"/>
              <a:gd name="T38" fmla="*/ 0 w 1382"/>
              <a:gd name="T39" fmla="*/ 0 h 1384"/>
              <a:gd name="T40" fmla="*/ 0 w 1382"/>
              <a:gd name="T41" fmla="*/ 0 h 1384"/>
              <a:gd name="T42" fmla="*/ 0 w 1382"/>
              <a:gd name="T43" fmla="*/ 0 h 1384"/>
              <a:gd name="T44" fmla="*/ 0 w 1382"/>
              <a:gd name="T45" fmla="*/ 0 h 1384"/>
              <a:gd name="T46" fmla="*/ 0 w 1382"/>
              <a:gd name="T47" fmla="*/ 0 h 1384"/>
              <a:gd name="T48" fmla="*/ 0 w 1382"/>
              <a:gd name="T49" fmla="*/ 0 h 1384"/>
              <a:gd name="T50" fmla="*/ 0 w 1382"/>
              <a:gd name="T51" fmla="*/ 0 h 1384"/>
              <a:gd name="T52" fmla="*/ 0 w 1382"/>
              <a:gd name="T53" fmla="*/ 0 h 1384"/>
              <a:gd name="T54" fmla="*/ 0 w 1382"/>
              <a:gd name="T55" fmla="*/ 0 h 1384"/>
              <a:gd name="T56" fmla="*/ 0 w 1382"/>
              <a:gd name="T57" fmla="*/ 0 h 1384"/>
              <a:gd name="T58" fmla="*/ 0 w 1382"/>
              <a:gd name="T59" fmla="*/ 0 h 1384"/>
              <a:gd name="T60" fmla="*/ 0 w 1382"/>
              <a:gd name="T61" fmla="*/ 0 h 1384"/>
              <a:gd name="T62" fmla="*/ 0 w 1382"/>
              <a:gd name="T63" fmla="*/ 0 h 1384"/>
              <a:gd name="T64" fmla="*/ 0 w 1382"/>
              <a:gd name="T65" fmla="*/ 0 h 1384"/>
              <a:gd name="T66" fmla="*/ 0 w 1382"/>
              <a:gd name="T67" fmla="*/ 0 h 1384"/>
              <a:gd name="T68" fmla="*/ 0 w 1382"/>
              <a:gd name="T69" fmla="*/ 0 h 1384"/>
              <a:gd name="T70" fmla="*/ 0 w 1382"/>
              <a:gd name="T71" fmla="*/ 0 h 1384"/>
              <a:gd name="T72" fmla="*/ 0 w 1382"/>
              <a:gd name="T73" fmla="*/ 0 h 1384"/>
              <a:gd name="T74" fmla="*/ 0 w 1382"/>
              <a:gd name="T75" fmla="*/ 0 h 1384"/>
              <a:gd name="T76" fmla="*/ 0 w 1382"/>
              <a:gd name="T77" fmla="*/ 0 h 1384"/>
              <a:gd name="T78" fmla="*/ 0 w 1382"/>
              <a:gd name="T79" fmla="*/ 0 h 1384"/>
              <a:gd name="T80" fmla="*/ 0 w 1382"/>
              <a:gd name="T81" fmla="*/ 0 h 1384"/>
              <a:gd name="T82" fmla="*/ 0 w 1382"/>
              <a:gd name="T83" fmla="*/ 0 h 1384"/>
              <a:gd name="T84" fmla="*/ 0 w 1382"/>
              <a:gd name="T85" fmla="*/ 0 h 1384"/>
              <a:gd name="T86" fmla="*/ 0 w 1382"/>
              <a:gd name="T87" fmla="*/ 0 h 1384"/>
              <a:gd name="T88" fmla="*/ 0 w 1382"/>
              <a:gd name="T89" fmla="*/ 0 h 1384"/>
              <a:gd name="T90" fmla="*/ 0 w 1382"/>
              <a:gd name="T91" fmla="*/ 0 h 1384"/>
              <a:gd name="T92" fmla="*/ 0 w 1382"/>
              <a:gd name="T93" fmla="*/ 0 h 1384"/>
              <a:gd name="T94" fmla="*/ 0 w 1382"/>
              <a:gd name="T95" fmla="*/ 0 h 1384"/>
              <a:gd name="T96" fmla="*/ 0 w 1382"/>
              <a:gd name="T97" fmla="*/ 0 h 1384"/>
              <a:gd name="T98" fmla="*/ 0 w 1382"/>
              <a:gd name="T99" fmla="*/ 0 h 1384"/>
              <a:gd name="T100" fmla="*/ 0 w 1382"/>
              <a:gd name="T101" fmla="*/ 0 h 1384"/>
              <a:gd name="T102" fmla="*/ 0 w 1382"/>
              <a:gd name="T103" fmla="*/ 0 h 1384"/>
              <a:gd name="T104" fmla="*/ 0 w 1382"/>
              <a:gd name="T105" fmla="*/ 0 h 1384"/>
              <a:gd name="T106" fmla="*/ 0 w 1382"/>
              <a:gd name="T107" fmla="*/ 0 h 1384"/>
              <a:gd name="T108" fmla="*/ 0 w 1382"/>
              <a:gd name="T109" fmla="*/ 0 h 1384"/>
              <a:gd name="T110" fmla="*/ 0 w 1382"/>
              <a:gd name="T111" fmla="*/ 0 h 1384"/>
              <a:gd name="T112" fmla="*/ 0 w 1382"/>
              <a:gd name="T113" fmla="*/ 0 h 1384"/>
              <a:gd name="T114" fmla="*/ 0 w 1382"/>
              <a:gd name="T115" fmla="*/ 0 h 1384"/>
              <a:gd name="T116" fmla="*/ 0 w 1382"/>
              <a:gd name="T117" fmla="*/ 0 h 1384"/>
              <a:gd name="T118" fmla="*/ 0 w 1382"/>
              <a:gd name="T119" fmla="*/ 0 h 1384"/>
              <a:gd name="T120" fmla="*/ 0 w 1382"/>
              <a:gd name="T121" fmla="*/ 0 h 13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82"/>
              <a:gd name="T184" fmla="*/ 0 h 1384"/>
              <a:gd name="T185" fmla="*/ 1382 w 1382"/>
              <a:gd name="T186" fmla="*/ 1384 h 13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82" h="1384">
                <a:moveTo>
                  <a:pt x="645" y="171"/>
                </a:moveTo>
                <a:lnTo>
                  <a:pt x="609" y="171"/>
                </a:lnTo>
                <a:lnTo>
                  <a:pt x="609" y="282"/>
                </a:lnTo>
                <a:lnTo>
                  <a:pt x="594" y="284"/>
                </a:lnTo>
                <a:lnTo>
                  <a:pt x="576" y="287"/>
                </a:lnTo>
                <a:lnTo>
                  <a:pt x="558" y="292"/>
                </a:lnTo>
                <a:lnTo>
                  <a:pt x="538" y="299"/>
                </a:lnTo>
                <a:lnTo>
                  <a:pt x="517" y="307"/>
                </a:lnTo>
                <a:lnTo>
                  <a:pt x="496" y="320"/>
                </a:lnTo>
                <a:lnTo>
                  <a:pt x="476" y="335"/>
                </a:lnTo>
                <a:lnTo>
                  <a:pt x="456" y="354"/>
                </a:lnTo>
                <a:lnTo>
                  <a:pt x="442" y="371"/>
                </a:lnTo>
                <a:lnTo>
                  <a:pt x="432" y="390"/>
                </a:lnTo>
                <a:lnTo>
                  <a:pt x="423" y="408"/>
                </a:lnTo>
                <a:lnTo>
                  <a:pt x="416" y="427"/>
                </a:lnTo>
                <a:lnTo>
                  <a:pt x="410" y="445"/>
                </a:lnTo>
                <a:lnTo>
                  <a:pt x="407" y="464"/>
                </a:lnTo>
                <a:lnTo>
                  <a:pt x="406" y="482"/>
                </a:lnTo>
                <a:lnTo>
                  <a:pt x="404" y="500"/>
                </a:lnTo>
                <a:lnTo>
                  <a:pt x="406" y="526"/>
                </a:lnTo>
                <a:lnTo>
                  <a:pt x="409" y="550"/>
                </a:lnTo>
                <a:lnTo>
                  <a:pt x="416" y="572"/>
                </a:lnTo>
                <a:lnTo>
                  <a:pt x="424" y="592"/>
                </a:lnTo>
                <a:lnTo>
                  <a:pt x="434" y="609"/>
                </a:lnTo>
                <a:lnTo>
                  <a:pt x="446" y="625"/>
                </a:lnTo>
                <a:lnTo>
                  <a:pt x="458" y="640"/>
                </a:lnTo>
                <a:lnTo>
                  <a:pt x="473" y="654"/>
                </a:lnTo>
                <a:lnTo>
                  <a:pt x="490" y="665"/>
                </a:lnTo>
                <a:lnTo>
                  <a:pt x="506" y="677"/>
                </a:lnTo>
                <a:lnTo>
                  <a:pt x="523" y="686"/>
                </a:lnTo>
                <a:lnTo>
                  <a:pt x="541" y="695"/>
                </a:lnTo>
                <a:lnTo>
                  <a:pt x="560" y="703"/>
                </a:lnTo>
                <a:lnTo>
                  <a:pt x="578" y="711"/>
                </a:lnTo>
                <a:lnTo>
                  <a:pt x="597" y="718"/>
                </a:lnTo>
                <a:lnTo>
                  <a:pt x="615" y="725"/>
                </a:lnTo>
                <a:lnTo>
                  <a:pt x="644" y="737"/>
                </a:lnTo>
                <a:lnTo>
                  <a:pt x="669" y="746"/>
                </a:lnTo>
                <a:lnTo>
                  <a:pt x="691" y="755"/>
                </a:lnTo>
                <a:lnTo>
                  <a:pt x="711" y="763"/>
                </a:lnTo>
                <a:lnTo>
                  <a:pt x="727" y="771"/>
                </a:lnTo>
                <a:lnTo>
                  <a:pt x="741" y="779"/>
                </a:lnTo>
                <a:lnTo>
                  <a:pt x="752" y="789"/>
                </a:lnTo>
                <a:lnTo>
                  <a:pt x="761" y="798"/>
                </a:lnTo>
                <a:lnTo>
                  <a:pt x="772" y="813"/>
                </a:lnTo>
                <a:lnTo>
                  <a:pt x="779" y="830"/>
                </a:lnTo>
                <a:lnTo>
                  <a:pt x="784" y="849"/>
                </a:lnTo>
                <a:lnTo>
                  <a:pt x="786" y="867"/>
                </a:lnTo>
                <a:lnTo>
                  <a:pt x="783" y="891"/>
                </a:lnTo>
                <a:lnTo>
                  <a:pt x="776" y="911"/>
                </a:lnTo>
                <a:lnTo>
                  <a:pt x="765" y="928"/>
                </a:lnTo>
                <a:lnTo>
                  <a:pt x="751" y="942"/>
                </a:lnTo>
                <a:lnTo>
                  <a:pt x="735" y="952"/>
                </a:lnTo>
                <a:lnTo>
                  <a:pt x="716" y="960"/>
                </a:lnTo>
                <a:lnTo>
                  <a:pt x="697" y="965"/>
                </a:lnTo>
                <a:lnTo>
                  <a:pt x="677" y="966"/>
                </a:lnTo>
                <a:lnTo>
                  <a:pt x="659" y="965"/>
                </a:lnTo>
                <a:lnTo>
                  <a:pt x="642" y="961"/>
                </a:lnTo>
                <a:lnTo>
                  <a:pt x="624" y="956"/>
                </a:lnTo>
                <a:lnTo>
                  <a:pt x="608" y="949"/>
                </a:lnTo>
                <a:lnTo>
                  <a:pt x="593" y="940"/>
                </a:lnTo>
                <a:lnTo>
                  <a:pt x="579" y="929"/>
                </a:lnTo>
                <a:lnTo>
                  <a:pt x="568" y="917"/>
                </a:lnTo>
                <a:lnTo>
                  <a:pt x="558" y="904"/>
                </a:lnTo>
                <a:lnTo>
                  <a:pt x="548" y="889"/>
                </a:lnTo>
                <a:lnTo>
                  <a:pt x="541" y="874"/>
                </a:lnTo>
                <a:lnTo>
                  <a:pt x="536" y="859"/>
                </a:lnTo>
                <a:lnTo>
                  <a:pt x="531" y="844"/>
                </a:lnTo>
                <a:lnTo>
                  <a:pt x="528" y="829"/>
                </a:lnTo>
                <a:lnTo>
                  <a:pt x="525" y="816"/>
                </a:lnTo>
                <a:lnTo>
                  <a:pt x="523" y="804"/>
                </a:lnTo>
                <a:lnTo>
                  <a:pt x="522" y="794"/>
                </a:lnTo>
                <a:lnTo>
                  <a:pt x="403" y="794"/>
                </a:lnTo>
                <a:lnTo>
                  <a:pt x="403" y="1069"/>
                </a:lnTo>
                <a:lnTo>
                  <a:pt x="521" y="1069"/>
                </a:lnTo>
                <a:lnTo>
                  <a:pt x="523" y="998"/>
                </a:lnTo>
                <a:lnTo>
                  <a:pt x="531" y="1010"/>
                </a:lnTo>
                <a:lnTo>
                  <a:pt x="540" y="1019"/>
                </a:lnTo>
                <a:lnTo>
                  <a:pt x="548" y="1029"/>
                </a:lnTo>
                <a:lnTo>
                  <a:pt x="558" y="1038"/>
                </a:lnTo>
                <a:lnTo>
                  <a:pt x="568" y="1046"/>
                </a:lnTo>
                <a:lnTo>
                  <a:pt x="579" y="1053"/>
                </a:lnTo>
                <a:lnTo>
                  <a:pt x="593" y="1059"/>
                </a:lnTo>
                <a:lnTo>
                  <a:pt x="609" y="1065"/>
                </a:lnTo>
                <a:lnTo>
                  <a:pt x="609" y="1194"/>
                </a:lnTo>
                <a:lnTo>
                  <a:pt x="731" y="1194"/>
                </a:lnTo>
                <a:lnTo>
                  <a:pt x="731" y="1079"/>
                </a:lnTo>
                <a:lnTo>
                  <a:pt x="750" y="1077"/>
                </a:lnTo>
                <a:lnTo>
                  <a:pt x="769" y="1072"/>
                </a:lnTo>
                <a:lnTo>
                  <a:pt x="788" y="1066"/>
                </a:lnTo>
                <a:lnTo>
                  <a:pt x="807" y="1059"/>
                </a:lnTo>
                <a:lnTo>
                  <a:pt x="825" y="1051"/>
                </a:lnTo>
                <a:lnTo>
                  <a:pt x="843" y="1040"/>
                </a:lnTo>
                <a:lnTo>
                  <a:pt x="859" y="1027"/>
                </a:lnTo>
                <a:lnTo>
                  <a:pt x="875" y="1012"/>
                </a:lnTo>
                <a:lnTo>
                  <a:pt x="888" y="997"/>
                </a:lnTo>
                <a:lnTo>
                  <a:pt x="900" y="980"/>
                </a:lnTo>
                <a:lnTo>
                  <a:pt x="910" y="961"/>
                </a:lnTo>
                <a:lnTo>
                  <a:pt x="918" y="943"/>
                </a:lnTo>
                <a:lnTo>
                  <a:pt x="925" y="922"/>
                </a:lnTo>
                <a:lnTo>
                  <a:pt x="929" y="900"/>
                </a:lnTo>
                <a:lnTo>
                  <a:pt x="933" y="879"/>
                </a:lnTo>
                <a:lnTo>
                  <a:pt x="934" y="857"/>
                </a:lnTo>
                <a:lnTo>
                  <a:pt x="933" y="839"/>
                </a:lnTo>
                <a:lnTo>
                  <a:pt x="932" y="822"/>
                </a:lnTo>
                <a:lnTo>
                  <a:pt x="928" y="805"/>
                </a:lnTo>
                <a:lnTo>
                  <a:pt x="925" y="787"/>
                </a:lnTo>
                <a:lnTo>
                  <a:pt x="920" y="770"/>
                </a:lnTo>
                <a:lnTo>
                  <a:pt x="913" y="754"/>
                </a:lnTo>
                <a:lnTo>
                  <a:pt x="906" y="740"/>
                </a:lnTo>
                <a:lnTo>
                  <a:pt x="898" y="726"/>
                </a:lnTo>
                <a:lnTo>
                  <a:pt x="890" y="716"/>
                </a:lnTo>
                <a:lnTo>
                  <a:pt x="882" y="706"/>
                </a:lnTo>
                <a:lnTo>
                  <a:pt x="873" y="696"/>
                </a:lnTo>
                <a:lnTo>
                  <a:pt x="864" y="687"/>
                </a:lnTo>
                <a:lnTo>
                  <a:pt x="853" y="679"/>
                </a:lnTo>
                <a:lnTo>
                  <a:pt x="842" y="671"/>
                </a:lnTo>
                <a:lnTo>
                  <a:pt x="830" y="664"/>
                </a:lnTo>
                <a:lnTo>
                  <a:pt x="818" y="656"/>
                </a:lnTo>
                <a:lnTo>
                  <a:pt x="804" y="649"/>
                </a:lnTo>
                <a:lnTo>
                  <a:pt x="790" y="642"/>
                </a:lnTo>
                <a:lnTo>
                  <a:pt x="775" y="636"/>
                </a:lnTo>
                <a:lnTo>
                  <a:pt x="760" y="630"/>
                </a:lnTo>
                <a:lnTo>
                  <a:pt x="743" y="623"/>
                </a:lnTo>
                <a:lnTo>
                  <a:pt x="727" y="616"/>
                </a:lnTo>
                <a:lnTo>
                  <a:pt x="708" y="608"/>
                </a:lnTo>
                <a:lnTo>
                  <a:pt x="690" y="601"/>
                </a:lnTo>
                <a:lnTo>
                  <a:pt x="662" y="590"/>
                </a:lnTo>
                <a:lnTo>
                  <a:pt x="637" y="579"/>
                </a:lnTo>
                <a:lnTo>
                  <a:pt x="614" y="567"/>
                </a:lnTo>
                <a:lnTo>
                  <a:pt x="593" y="555"/>
                </a:lnTo>
                <a:lnTo>
                  <a:pt x="576" y="541"/>
                </a:lnTo>
                <a:lnTo>
                  <a:pt x="563" y="525"/>
                </a:lnTo>
                <a:lnTo>
                  <a:pt x="555" y="506"/>
                </a:lnTo>
                <a:lnTo>
                  <a:pt x="552" y="484"/>
                </a:lnTo>
                <a:lnTo>
                  <a:pt x="553" y="471"/>
                </a:lnTo>
                <a:lnTo>
                  <a:pt x="558" y="456"/>
                </a:lnTo>
                <a:lnTo>
                  <a:pt x="566" y="442"/>
                </a:lnTo>
                <a:lnTo>
                  <a:pt x="576" y="428"/>
                </a:lnTo>
                <a:lnTo>
                  <a:pt x="590" y="417"/>
                </a:lnTo>
                <a:lnTo>
                  <a:pt x="607" y="408"/>
                </a:lnTo>
                <a:lnTo>
                  <a:pt x="628" y="403"/>
                </a:lnTo>
                <a:lnTo>
                  <a:pt x="651" y="400"/>
                </a:lnTo>
                <a:lnTo>
                  <a:pt x="670" y="401"/>
                </a:lnTo>
                <a:lnTo>
                  <a:pt x="688" y="404"/>
                </a:lnTo>
                <a:lnTo>
                  <a:pt x="703" y="408"/>
                </a:lnTo>
                <a:lnTo>
                  <a:pt x="716" y="414"/>
                </a:lnTo>
                <a:lnTo>
                  <a:pt x="727" y="421"/>
                </a:lnTo>
                <a:lnTo>
                  <a:pt x="736" y="427"/>
                </a:lnTo>
                <a:lnTo>
                  <a:pt x="744" y="434"/>
                </a:lnTo>
                <a:lnTo>
                  <a:pt x="750" y="439"/>
                </a:lnTo>
                <a:lnTo>
                  <a:pt x="761" y="453"/>
                </a:lnTo>
                <a:lnTo>
                  <a:pt x="771" y="467"/>
                </a:lnTo>
                <a:lnTo>
                  <a:pt x="779" y="483"/>
                </a:lnTo>
                <a:lnTo>
                  <a:pt x="784" y="498"/>
                </a:lnTo>
                <a:lnTo>
                  <a:pt x="789" y="513"/>
                </a:lnTo>
                <a:lnTo>
                  <a:pt x="792" y="529"/>
                </a:lnTo>
                <a:lnTo>
                  <a:pt x="795" y="543"/>
                </a:lnTo>
                <a:lnTo>
                  <a:pt x="797" y="557"/>
                </a:lnTo>
                <a:lnTo>
                  <a:pt x="918" y="557"/>
                </a:lnTo>
                <a:lnTo>
                  <a:pt x="918" y="298"/>
                </a:lnTo>
                <a:lnTo>
                  <a:pt x="799" y="298"/>
                </a:lnTo>
                <a:lnTo>
                  <a:pt x="797" y="352"/>
                </a:lnTo>
                <a:lnTo>
                  <a:pt x="790" y="343"/>
                </a:lnTo>
                <a:lnTo>
                  <a:pt x="784" y="336"/>
                </a:lnTo>
                <a:lnTo>
                  <a:pt x="777" y="328"/>
                </a:lnTo>
                <a:lnTo>
                  <a:pt x="771" y="321"/>
                </a:lnTo>
                <a:lnTo>
                  <a:pt x="762" y="315"/>
                </a:lnTo>
                <a:lnTo>
                  <a:pt x="753" y="309"/>
                </a:lnTo>
                <a:lnTo>
                  <a:pt x="743" y="303"/>
                </a:lnTo>
                <a:lnTo>
                  <a:pt x="731" y="298"/>
                </a:lnTo>
                <a:lnTo>
                  <a:pt x="731" y="171"/>
                </a:lnTo>
                <a:lnTo>
                  <a:pt x="645" y="171"/>
                </a:lnTo>
                <a:lnTo>
                  <a:pt x="555" y="14"/>
                </a:lnTo>
                <a:lnTo>
                  <a:pt x="571" y="11"/>
                </a:lnTo>
                <a:lnTo>
                  <a:pt x="589" y="8"/>
                </a:lnTo>
                <a:lnTo>
                  <a:pt x="605" y="6"/>
                </a:lnTo>
                <a:lnTo>
                  <a:pt x="622" y="4"/>
                </a:lnTo>
                <a:lnTo>
                  <a:pt x="639" y="3"/>
                </a:lnTo>
                <a:lnTo>
                  <a:pt x="657" y="1"/>
                </a:lnTo>
                <a:lnTo>
                  <a:pt x="674" y="0"/>
                </a:lnTo>
                <a:lnTo>
                  <a:pt x="691" y="0"/>
                </a:lnTo>
                <a:lnTo>
                  <a:pt x="761" y="4"/>
                </a:lnTo>
                <a:lnTo>
                  <a:pt x="830" y="14"/>
                </a:lnTo>
                <a:lnTo>
                  <a:pt x="896" y="31"/>
                </a:lnTo>
                <a:lnTo>
                  <a:pt x="959" y="54"/>
                </a:lnTo>
                <a:lnTo>
                  <a:pt x="1020" y="83"/>
                </a:lnTo>
                <a:lnTo>
                  <a:pt x="1077" y="119"/>
                </a:lnTo>
                <a:lnTo>
                  <a:pt x="1131" y="158"/>
                </a:lnTo>
                <a:lnTo>
                  <a:pt x="1179" y="203"/>
                </a:lnTo>
                <a:lnTo>
                  <a:pt x="1224" y="252"/>
                </a:lnTo>
                <a:lnTo>
                  <a:pt x="1263" y="306"/>
                </a:lnTo>
                <a:lnTo>
                  <a:pt x="1299" y="362"/>
                </a:lnTo>
                <a:lnTo>
                  <a:pt x="1328" y="423"/>
                </a:lnTo>
                <a:lnTo>
                  <a:pt x="1351" y="487"/>
                </a:lnTo>
                <a:lnTo>
                  <a:pt x="1368" y="552"/>
                </a:lnTo>
                <a:lnTo>
                  <a:pt x="1379" y="621"/>
                </a:lnTo>
                <a:lnTo>
                  <a:pt x="1382" y="692"/>
                </a:lnTo>
                <a:lnTo>
                  <a:pt x="1379" y="762"/>
                </a:lnTo>
                <a:lnTo>
                  <a:pt x="1368" y="831"/>
                </a:lnTo>
                <a:lnTo>
                  <a:pt x="1351" y="898"/>
                </a:lnTo>
                <a:lnTo>
                  <a:pt x="1328" y="961"/>
                </a:lnTo>
                <a:lnTo>
                  <a:pt x="1299" y="1023"/>
                </a:lnTo>
                <a:lnTo>
                  <a:pt x="1263" y="1079"/>
                </a:lnTo>
                <a:lnTo>
                  <a:pt x="1224" y="1132"/>
                </a:lnTo>
                <a:lnTo>
                  <a:pt x="1179" y="1182"/>
                </a:lnTo>
                <a:lnTo>
                  <a:pt x="1131" y="1227"/>
                </a:lnTo>
                <a:lnTo>
                  <a:pt x="1077" y="1266"/>
                </a:lnTo>
                <a:lnTo>
                  <a:pt x="1020" y="1300"/>
                </a:lnTo>
                <a:lnTo>
                  <a:pt x="959" y="1330"/>
                </a:lnTo>
                <a:lnTo>
                  <a:pt x="896" y="1353"/>
                </a:lnTo>
                <a:lnTo>
                  <a:pt x="830" y="1371"/>
                </a:lnTo>
                <a:lnTo>
                  <a:pt x="761" y="1381"/>
                </a:lnTo>
                <a:lnTo>
                  <a:pt x="691" y="1384"/>
                </a:lnTo>
                <a:lnTo>
                  <a:pt x="621" y="1381"/>
                </a:lnTo>
                <a:lnTo>
                  <a:pt x="552" y="1371"/>
                </a:lnTo>
                <a:lnTo>
                  <a:pt x="486" y="1353"/>
                </a:lnTo>
                <a:lnTo>
                  <a:pt x="423" y="1330"/>
                </a:lnTo>
                <a:lnTo>
                  <a:pt x="362" y="1300"/>
                </a:lnTo>
                <a:lnTo>
                  <a:pt x="305" y="1266"/>
                </a:lnTo>
                <a:lnTo>
                  <a:pt x="251" y="1227"/>
                </a:lnTo>
                <a:lnTo>
                  <a:pt x="203" y="1182"/>
                </a:lnTo>
                <a:lnTo>
                  <a:pt x="158" y="1132"/>
                </a:lnTo>
                <a:lnTo>
                  <a:pt x="119" y="1079"/>
                </a:lnTo>
                <a:lnTo>
                  <a:pt x="83" y="1023"/>
                </a:lnTo>
                <a:lnTo>
                  <a:pt x="54" y="961"/>
                </a:lnTo>
                <a:lnTo>
                  <a:pt x="31" y="898"/>
                </a:lnTo>
                <a:lnTo>
                  <a:pt x="14" y="831"/>
                </a:lnTo>
                <a:lnTo>
                  <a:pt x="4" y="762"/>
                </a:lnTo>
                <a:lnTo>
                  <a:pt x="0" y="692"/>
                </a:lnTo>
                <a:lnTo>
                  <a:pt x="2" y="630"/>
                </a:lnTo>
                <a:lnTo>
                  <a:pt x="11" y="570"/>
                </a:lnTo>
                <a:lnTo>
                  <a:pt x="24" y="511"/>
                </a:lnTo>
                <a:lnTo>
                  <a:pt x="43" y="453"/>
                </a:lnTo>
                <a:lnTo>
                  <a:pt x="65" y="399"/>
                </a:lnTo>
                <a:lnTo>
                  <a:pt x="92" y="347"/>
                </a:lnTo>
                <a:lnTo>
                  <a:pt x="123" y="298"/>
                </a:lnTo>
                <a:lnTo>
                  <a:pt x="159" y="250"/>
                </a:lnTo>
                <a:lnTo>
                  <a:pt x="198" y="208"/>
                </a:lnTo>
                <a:lnTo>
                  <a:pt x="241" y="167"/>
                </a:lnTo>
                <a:lnTo>
                  <a:pt x="286" y="132"/>
                </a:lnTo>
                <a:lnTo>
                  <a:pt x="335" y="99"/>
                </a:lnTo>
                <a:lnTo>
                  <a:pt x="386" y="71"/>
                </a:lnTo>
                <a:lnTo>
                  <a:pt x="440" y="48"/>
                </a:lnTo>
                <a:lnTo>
                  <a:pt x="496" y="28"/>
                </a:lnTo>
                <a:lnTo>
                  <a:pt x="555" y="14"/>
                </a:lnTo>
                <a:lnTo>
                  <a:pt x="645" y="171"/>
                </a:lnTo>
                <a:close/>
              </a:path>
            </a:pathLst>
          </a:custGeom>
          <a:solidFill>
            <a:schemeClr val="bg1"/>
          </a:solidFill>
          <a:ln w="9525">
            <a:noFill/>
            <a:round/>
            <a:headEnd/>
            <a:tailEnd/>
          </a:ln>
        </p:spPr>
        <p:txBody>
          <a:bodyPr lIns="68565" tIns="34283" rIns="68565" bIns="34283"/>
          <a:lstStyle/>
          <a:p>
            <a:pPr defTabSz="342826"/>
            <a:endParaRPr lang="en-US">
              <a:solidFill>
                <a:srgbClr val="000000"/>
              </a:solidFill>
            </a:endParaRPr>
          </a:p>
        </p:txBody>
      </p:sp>
      <p:sp>
        <p:nvSpPr>
          <p:cNvPr id="35" name="Rectangle 34"/>
          <p:cNvSpPr/>
          <p:nvPr/>
        </p:nvSpPr>
        <p:spPr>
          <a:xfrm>
            <a:off x="5217814" y="1171557"/>
            <a:ext cx="3796626" cy="715566"/>
          </a:xfrm>
          <a:prstGeom prst="rect">
            <a:avLst/>
          </a:prstGeom>
        </p:spPr>
        <p:txBody>
          <a:bodyPr wrap="square" lIns="68565" tIns="34283" rIns="68565" bIns="34283">
            <a:spAutoFit/>
          </a:bodyPr>
          <a:lstStyle/>
          <a:p>
            <a:pPr marL="285750" indent="-285750" defTabSz="342826">
              <a:buFont typeface="Arial"/>
              <a:buChar char="•"/>
            </a:pPr>
            <a:r>
              <a:rPr lang="en-US" sz="1400" dirty="0">
                <a:solidFill>
                  <a:srgbClr val="000000">
                    <a:lumMod val="75000"/>
                    <a:lumOff val="25000"/>
                  </a:srgbClr>
                </a:solidFill>
              </a:rPr>
              <a:t>Data loss </a:t>
            </a:r>
          </a:p>
          <a:p>
            <a:pPr marL="285750" indent="-285750" defTabSz="342826">
              <a:buFont typeface="Arial"/>
              <a:buChar char="•"/>
            </a:pPr>
            <a:r>
              <a:rPr lang="en-US" sz="1400" dirty="0">
                <a:solidFill>
                  <a:srgbClr val="000000">
                    <a:lumMod val="75000"/>
                    <a:lumOff val="25000"/>
                  </a:srgbClr>
                </a:solidFill>
              </a:rPr>
              <a:t>Compliance (economy)</a:t>
            </a:r>
          </a:p>
          <a:p>
            <a:pPr marL="285750" indent="-285750" defTabSz="342826">
              <a:buFont typeface="Arial"/>
              <a:buChar char="•"/>
            </a:pPr>
            <a:r>
              <a:rPr lang="en-US" sz="1400" dirty="0">
                <a:solidFill>
                  <a:srgbClr val="000000">
                    <a:lumMod val="75000"/>
                    <a:lumOff val="25000"/>
                  </a:srgbClr>
                </a:solidFill>
              </a:rPr>
              <a:t>Disruption (0.5% to 2.5% revenue loss)</a:t>
            </a:r>
          </a:p>
        </p:txBody>
      </p:sp>
      <p:sp>
        <p:nvSpPr>
          <p:cNvPr id="71" name="Freeform 7"/>
          <p:cNvSpPr>
            <a:spLocks/>
          </p:cNvSpPr>
          <p:nvPr/>
        </p:nvSpPr>
        <p:spPr bwMode="auto">
          <a:xfrm>
            <a:off x="4561680" y="2341947"/>
            <a:ext cx="86102" cy="210263"/>
          </a:xfrm>
          <a:custGeom>
            <a:avLst/>
            <a:gdLst>
              <a:gd name="T0" fmla="*/ 176 w 366"/>
              <a:gd name="T1" fmla="*/ 420 h 894"/>
              <a:gd name="T2" fmla="*/ 163 w 366"/>
              <a:gd name="T3" fmla="*/ 420 h 894"/>
              <a:gd name="T4" fmla="*/ 5 w 366"/>
              <a:gd name="T5" fmla="*/ 596 h 894"/>
              <a:gd name="T6" fmla="*/ 74 w 366"/>
              <a:gd name="T7" fmla="*/ 723 h 894"/>
              <a:gd name="T8" fmla="*/ 41 w 366"/>
              <a:gd name="T9" fmla="*/ 830 h 894"/>
              <a:gd name="T10" fmla="*/ 71 w 366"/>
              <a:gd name="T11" fmla="*/ 886 h 894"/>
              <a:gd name="T12" fmla="*/ 127 w 366"/>
              <a:gd name="T13" fmla="*/ 856 h 894"/>
              <a:gd name="T14" fmla="*/ 159 w 366"/>
              <a:gd name="T15" fmla="*/ 754 h 894"/>
              <a:gd name="T16" fmla="*/ 181 w 366"/>
              <a:gd name="T17" fmla="*/ 755 h 894"/>
              <a:gd name="T18" fmla="*/ 340 w 366"/>
              <a:gd name="T19" fmla="*/ 579 h 894"/>
              <a:gd name="T20" fmla="*/ 278 w 366"/>
              <a:gd name="T21" fmla="*/ 458 h 894"/>
              <a:gd name="T22" fmla="*/ 366 w 366"/>
              <a:gd name="T23" fmla="*/ 0 h 894"/>
              <a:gd name="T24" fmla="*/ 176 w 366"/>
              <a:gd name="T25" fmla="*/ 42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6" h="894">
                <a:moveTo>
                  <a:pt x="176" y="420"/>
                </a:moveTo>
                <a:cubicBezTo>
                  <a:pt x="172" y="420"/>
                  <a:pt x="168" y="420"/>
                  <a:pt x="163" y="420"/>
                </a:cubicBezTo>
                <a:cubicBezTo>
                  <a:pt x="71" y="425"/>
                  <a:pt x="0" y="504"/>
                  <a:pt x="5" y="596"/>
                </a:cubicBezTo>
                <a:cubicBezTo>
                  <a:pt x="8" y="649"/>
                  <a:pt x="34" y="694"/>
                  <a:pt x="74" y="723"/>
                </a:cubicBezTo>
                <a:cubicBezTo>
                  <a:pt x="41" y="830"/>
                  <a:pt x="41" y="830"/>
                  <a:pt x="41" y="830"/>
                </a:cubicBezTo>
                <a:cubicBezTo>
                  <a:pt x="33" y="854"/>
                  <a:pt x="47" y="879"/>
                  <a:pt x="71" y="886"/>
                </a:cubicBezTo>
                <a:cubicBezTo>
                  <a:pt x="95" y="894"/>
                  <a:pt x="120" y="880"/>
                  <a:pt x="127" y="856"/>
                </a:cubicBezTo>
                <a:cubicBezTo>
                  <a:pt x="159" y="754"/>
                  <a:pt x="159" y="754"/>
                  <a:pt x="159" y="754"/>
                </a:cubicBezTo>
                <a:cubicBezTo>
                  <a:pt x="166" y="755"/>
                  <a:pt x="174" y="755"/>
                  <a:pt x="181" y="755"/>
                </a:cubicBezTo>
                <a:cubicBezTo>
                  <a:pt x="274" y="750"/>
                  <a:pt x="344" y="671"/>
                  <a:pt x="340" y="579"/>
                </a:cubicBezTo>
                <a:cubicBezTo>
                  <a:pt x="337" y="530"/>
                  <a:pt x="313" y="487"/>
                  <a:pt x="278" y="458"/>
                </a:cubicBezTo>
                <a:cubicBezTo>
                  <a:pt x="366" y="0"/>
                  <a:pt x="366" y="0"/>
                  <a:pt x="366" y="0"/>
                </a:cubicBezTo>
                <a:lnTo>
                  <a:pt x="176" y="420"/>
                </a:lnTo>
                <a:close/>
              </a:path>
            </a:pathLst>
          </a:custGeom>
          <a:solidFill>
            <a:srgbClr val="3D3F71"/>
          </a:solidFill>
          <a:ln>
            <a:noFill/>
          </a:ln>
        </p:spPr>
        <p:txBody>
          <a:bodyPr vert="horz" wrap="square" lIns="68565" tIns="34283" rIns="68565" bIns="34283" numCol="1" anchor="t" anchorCtr="0" compatLnSpc="1">
            <a:prstTxWarp prst="textNoShape">
              <a:avLst/>
            </a:prstTxWarp>
          </a:bodyPr>
          <a:lstStyle/>
          <a:p>
            <a:pPr defTabSz="342826"/>
            <a:endParaRPr lang="en-US" sz="1400">
              <a:solidFill>
                <a:srgbClr val="000000"/>
              </a:solidFill>
            </a:endParaRPr>
          </a:p>
        </p:txBody>
      </p:sp>
      <p:sp>
        <p:nvSpPr>
          <p:cNvPr id="72" name="Freeform 8"/>
          <p:cNvSpPr>
            <a:spLocks noEditPoints="1"/>
          </p:cNvSpPr>
          <p:nvPr/>
        </p:nvSpPr>
        <p:spPr bwMode="auto">
          <a:xfrm>
            <a:off x="4343426" y="2210862"/>
            <a:ext cx="537999" cy="414052"/>
          </a:xfrm>
          <a:custGeom>
            <a:avLst/>
            <a:gdLst>
              <a:gd name="T0" fmla="*/ 1143 w 2286"/>
              <a:gd name="T1" fmla="*/ 0 h 1760"/>
              <a:gd name="T2" fmla="*/ 0 w 2286"/>
              <a:gd name="T3" fmla="*/ 1143 h 1760"/>
              <a:gd name="T4" fmla="*/ 182 w 2286"/>
              <a:gd name="T5" fmla="*/ 1760 h 1760"/>
              <a:gd name="T6" fmla="*/ 189 w 2286"/>
              <a:gd name="T7" fmla="*/ 1760 h 1760"/>
              <a:gd name="T8" fmla="*/ 459 w 2286"/>
              <a:gd name="T9" fmla="*/ 1760 h 1760"/>
              <a:gd name="T10" fmla="*/ 1829 w 2286"/>
              <a:gd name="T11" fmla="*/ 1760 h 1760"/>
              <a:gd name="T12" fmla="*/ 2048 w 2286"/>
              <a:gd name="T13" fmla="*/ 1760 h 1760"/>
              <a:gd name="T14" fmla="*/ 2104 w 2286"/>
              <a:gd name="T15" fmla="*/ 1760 h 1760"/>
              <a:gd name="T16" fmla="*/ 2286 w 2286"/>
              <a:gd name="T17" fmla="*/ 1143 h 1760"/>
              <a:gd name="T18" fmla="*/ 1143 w 2286"/>
              <a:gd name="T19" fmla="*/ 0 h 1760"/>
              <a:gd name="T20" fmla="*/ 2069 w 2286"/>
              <a:gd name="T21" fmla="*/ 1177 h 1760"/>
              <a:gd name="T22" fmla="*/ 1973 w 2286"/>
              <a:gd name="T23" fmla="*/ 1555 h 1760"/>
              <a:gd name="T24" fmla="*/ 317 w 2286"/>
              <a:gd name="T25" fmla="*/ 1555 h 1760"/>
              <a:gd name="T26" fmla="*/ 217 w 2286"/>
              <a:gd name="T27" fmla="*/ 1177 h 1760"/>
              <a:gd name="T28" fmla="*/ 423 w 2286"/>
              <a:gd name="T29" fmla="*/ 1177 h 1760"/>
              <a:gd name="T30" fmla="*/ 423 w 2286"/>
              <a:gd name="T31" fmla="*/ 1097 h 1760"/>
              <a:gd name="T32" fmla="*/ 217 w 2286"/>
              <a:gd name="T33" fmla="*/ 1097 h 1760"/>
              <a:gd name="T34" fmla="*/ 309 w 2286"/>
              <a:gd name="T35" fmla="*/ 738 h 1760"/>
              <a:gd name="T36" fmla="*/ 451 w 2286"/>
              <a:gd name="T37" fmla="*/ 828 h 1760"/>
              <a:gd name="T38" fmla="*/ 494 w 2286"/>
              <a:gd name="T39" fmla="*/ 761 h 1760"/>
              <a:gd name="T40" fmla="*/ 348 w 2286"/>
              <a:gd name="T41" fmla="*/ 668 h 1760"/>
              <a:gd name="T42" fmla="*/ 491 w 2286"/>
              <a:gd name="T43" fmla="*/ 492 h 1760"/>
              <a:gd name="T44" fmla="*/ 637 w 2286"/>
              <a:gd name="T45" fmla="*/ 373 h 1760"/>
              <a:gd name="T46" fmla="*/ 713 w 2286"/>
              <a:gd name="T47" fmla="*/ 534 h 1760"/>
              <a:gd name="T48" fmla="*/ 785 w 2286"/>
              <a:gd name="T49" fmla="*/ 500 h 1760"/>
              <a:gd name="T50" fmla="*/ 706 w 2286"/>
              <a:gd name="T51" fmla="*/ 331 h 1760"/>
              <a:gd name="T52" fmla="*/ 1109 w 2286"/>
              <a:gd name="T53" fmla="*/ 217 h 1760"/>
              <a:gd name="T54" fmla="*/ 1109 w 2286"/>
              <a:gd name="T55" fmla="*/ 412 h 1760"/>
              <a:gd name="T56" fmla="*/ 1189 w 2286"/>
              <a:gd name="T57" fmla="*/ 412 h 1760"/>
              <a:gd name="T58" fmla="*/ 1189 w 2286"/>
              <a:gd name="T59" fmla="*/ 217 h 1760"/>
              <a:gd name="T60" fmla="*/ 1563 w 2286"/>
              <a:gd name="T61" fmla="*/ 317 h 1760"/>
              <a:gd name="T62" fmla="*/ 1487 w 2286"/>
              <a:gd name="T63" fmla="*/ 479 h 1760"/>
              <a:gd name="T64" fmla="*/ 1559 w 2286"/>
              <a:gd name="T65" fmla="*/ 513 h 1760"/>
              <a:gd name="T66" fmla="*/ 1633 w 2286"/>
              <a:gd name="T67" fmla="*/ 357 h 1760"/>
              <a:gd name="T68" fmla="*/ 1794 w 2286"/>
              <a:gd name="T69" fmla="*/ 492 h 1760"/>
              <a:gd name="T70" fmla="*/ 1925 w 2286"/>
              <a:gd name="T71" fmla="*/ 647 h 1760"/>
              <a:gd name="T72" fmla="*/ 1779 w 2286"/>
              <a:gd name="T73" fmla="*/ 740 h 1760"/>
              <a:gd name="T74" fmla="*/ 1821 w 2286"/>
              <a:gd name="T75" fmla="*/ 807 h 1760"/>
              <a:gd name="T76" fmla="*/ 1965 w 2286"/>
              <a:gd name="T77" fmla="*/ 716 h 1760"/>
              <a:gd name="T78" fmla="*/ 2069 w 2286"/>
              <a:gd name="T79" fmla="*/ 1097 h 1760"/>
              <a:gd name="T80" fmla="*/ 1863 w 2286"/>
              <a:gd name="T81" fmla="*/ 1097 h 1760"/>
              <a:gd name="T82" fmla="*/ 1863 w 2286"/>
              <a:gd name="T83" fmla="*/ 1177 h 1760"/>
              <a:gd name="T84" fmla="*/ 2069 w 2286"/>
              <a:gd name="T85" fmla="*/ 1177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6" h="1760">
                <a:moveTo>
                  <a:pt x="1143" y="0"/>
                </a:moveTo>
                <a:cubicBezTo>
                  <a:pt x="514" y="0"/>
                  <a:pt x="0" y="515"/>
                  <a:pt x="0" y="1143"/>
                </a:cubicBezTo>
                <a:cubicBezTo>
                  <a:pt x="0" y="1370"/>
                  <a:pt x="67" y="1582"/>
                  <a:pt x="182" y="1760"/>
                </a:cubicBezTo>
                <a:cubicBezTo>
                  <a:pt x="189" y="1760"/>
                  <a:pt x="189" y="1760"/>
                  <a:pt x="189" y="1760"/>
                </a:cubicBezTo>
                <a:cubicBezTo>
                  <a:pt x="459" y="1760"/>
                  <a:pt x="459" y="1760"/>
                  <a:pt x="459" y="1760"/>
                </a:cubicBezTo>
                <a:cubicBezTo>
                  <a:pt x="1829" y="1760"/>
                  <a:pt x="1829" y="1760"/>
                  <a:pt x="1829" y="1760"/>
                </a:cubicBezTo>
                <a:cubicBezTo>
                  <a:pt x="2048" y="1760"/>
                  <a:pt x="2048" y="1760"/>
                  <a:pt x="2048" y="1760"/>
                </a:cubicBezTo>
                <a:cubicBezTo>
                  <a:pt x="2104" y="1760"/>
                  <a:pt x="2104" y="1760"/>
                  <a:pt x="2104" y="1760"/>
                </a:cubicBezTo>
                <a:cubicBezTo>
                  <a:pt x="2219" y="1582"/>
                  <a:pt x="2286" y="1370"/>
                  <a:pt x="2286" y="1143"/>
                </a:cubicBezTo>
                <a:cubicBezTo>
                  <a:pt x="2286" y="515"/>
                  <a:pt x="1772" y="0"/>
                  <a:pt x="1143" y="0"/>
                </a:cubicBezTo>
                <a:close/>
                <a:moveTo>
                  <a:pt x="2069" y="1177"/>
                </a:moveTo>
                <a:cubicBezTo>
                  <a:pt x="2062" y="1313"/>
                  <a:pt x="2030" y="1440"/>
                  <a:pt x="1973" y="1555"/>
                </a:cubicBezTo>
                <a:cubicBezTo>
                  <a:pt x="317" y="1555"/>
                  <a:pt x="317" y="1555"/>
                  <a:pt x="317" y="1555"/>
                </a:cubicBezTo>
                <a:cubicBezTo>
                  <a:pt x="259" y="1440"/>
                  <a:pt x="224" y="1313"/>
                  <a:pt x="217" y="1177"/>
                </a:cubicBezTo>
                <a:cubicBezTo>
                  <a:pt x="423" y="1177"/>
                  <a:pt x="423" y="1177"/>
                  <a:pt x="423" y="1177"/>
                </a:cubicBezTo>
                <a:cubicBezTo>
                  <a:pt x="423" y="1097"/>
                  <a:pt x="423" y="1097"/>
                  <a:pt x="423" y="1097"/>
                </a:cubicBezTo>
                <a:cubicBezTo>
                  <a:pt x="217" y="1097"/>
                  <a:pt x="217" y="1097"/>
                  <a:pt x="217" y="1097"/>
                </a:cubicBezTo>
                <a:cubicBezTo>
                  <a:pt x="223" y="969"/>
                  <a:pt x="256" y="847"/>
                  <a:pt x="309" y="738"/>
                </a:cubicBezTo>
                <a:cubicBezTo>
                  <a:pt x="451" y="828"/>
                  <a:pt x="451" y="828"/>
                  <a:pt x="451" y="828"/>
                </a:cubicBezTo>
                <a:cubicBezTo>
                  <a:pt x="494" y="761"/>
                  <a:pt x="494" y="761"/>
                  <a:pt x="494" y="761"/>
                </a:cubicBezTo>
                <a:cubicBezTo>
                  <a:pt x="348" y="668"/>
                  <a:pt x="348" y="668"/>
                  <a:pt x="348" y="668"/>
                </a:cubicBezTo>
                <a:cubicBezTo>
                  <a:pt x="388" y="602"/>
                  <a:pt x="436" y="543"/>
                  <a:pt x="491" y="492"/>
                </a:cubicBezTo>
                <a:cubicBezTo>
                  <a:pt x="536" y="447"/>
                  <a:pt x="585" y="407"/>
                  <a:pt x="637" y="373"/>
                </a:cubicBezTo>
                <a:cubicBezTo>
                  <a:pt x="713" y="534"/>
                  <a:pt x="713" y="534"/>
                  <a:pt x="713" y="534"/>
                </a:cubicBezTo>
                <a:cubicBezTo>
                  <a:pt x="785" y="500"/>
                  <a:pt x="785" y="500"/>
                  <a:pt x="785" y="500"/>
                </a:cubicBezTo>
                <a:cubicBezTo>
                  <a:pt x="706" y="331"/>
                  <a:pt x="706" y="331"/>
                  <a:pt x="706" y="331"/>
                </a:cubicBezTo>
                <a:cubicBezTo>
                  <a:pt x="827" y="265"/>
                  <a:pt x="963" y="224"/>
                  <a:pt x="1109" y="217"/>
                </a:cubicBezTo>
                <a:cubicBezTo>
                  <a:pt x="1109" y="412"/>
                  <a:pt x="1109" y="412"/>
                  <a:pt x="1109" y="412"/>
                </a:cubicBezTo>
                <a:cubicBezTo>
                  <a:pt x="1189" y="412"/>
                  <a:pt x="1189" y="412"/>
                  <a:pt x="1189" y="412"/>
                </a:cubicBezTo>
                <a:cubicBezTo>
                  <a:pt x="1189" y="217"/>
                  <a:pt x="1189" y="217"/>
                  <a:pt x="1189" y="217"/>
                </a:cubicBezTo>
                <a:cubicBezTo>
                  <a:pt x="1323" y="224"/>
                  <a:pt x="1451" y="259"/>
                  <a:pt x="1563" y="317"/>
                </a:cubicBezTo>
                <a:cubicBezTo>
                  <a:pt x="1487" y="479"/>
                  <a:pt x="1487" y="479"/>
                  <a:pt x="1487" y="479"/>
                </a:cubicBezTo>
                <a:cubicBezTo>
                  <a:pt x="1559" y="513"/>
                  <a:pt x="1559" y="513"/>
                  <a:pt x="1559" y="513"/>
                </a:cubicBezTo>
                <a:cubicBezTo>
                  <a:pt x="1633" y="357"/>
                  <a:pt x="1633" y="357"/>
                  <a:pt x="1633" y="357"/>
                </a:cubicBezTo>
                <a:cubicBezTo>
                  <a:pt x="1693" y="395"/>
                  <a:pt x="1747" y="441"/>
                  <a:pt x="1794" y="492"/>
                </a:cubicBezTo>
                <a:cubicBezTo>
                  <a:pt x="1844" y="537"/>
                  <a:pt x="1887" y="589"/>
                  <a:pt x="1925" y="647"/>
                </a:cubicBezTo>
                <a:cubicBezTo>
                  <a:pt x="1779" y="740"/>
                  <a:pt x="1779" y="740"/>
                  <a:pt x="1779" y="740"/>
                </a:cubicBezTo>
                <a:cubicBezTo>
                  <a:pt x="1821" y="807"/>
                  <a:pt x="1821" y="807"/>
                  <a:pt x="1821" y="807"/>
                </a:cubicBezTo>
                <a:cubicBezTo>
                  <a:pt x="1965" y="716"/>
                  <a:pt x="1965" y="716"/>
                  <a:pt x="1965" y="716"/>
                </a:cubicBezTo>
                <a:cubicBezTo>
                  <a:pt x="2025" y="830"/>
                  <a:pt x="2062" y="960"/>
                  <a:pt x="2069" y="1097"/>
                </a:cubicBezTo>
                <a:cubicBezTo>
                  <a:pt x="1863" y="1097"/>
                  <a:pt x="1863" y="1097"/>
                  <a:pt x="1863" y="1097"/>
                </a:cubicBezTo>
                <a:cubicBezTo>
                  <a:pt x="1863" y="1177"/>
                  <a:pt x="1863" y="1177"/>
                  <a:pt x="1863" y="1177"/>
                </a:cubicBezTo>
                <a:cubicBezTo>
                  <a:pt x="2069" y="1177"/>
                  <a:pt x="2069" y="1177"/>
                  <a:pt x="2069" y="1177"/>
                </a:cubicBezTo>
                <a:close/>
              </a:path>
            </a:pathLst>
          </a:custGeom>
          <a:solidFill>
            <a:srgbClr val="3D3F71"/>
          </a:solidFill>
          <a:ln>
            <a:noFill/>
          </a:ln>
        </p:spPr>
        <p:txBody>
          <a:bodyPr vert="horz" wrap="square" lIns="68565" tIns="34283" rIns="68565" bIns="34283" numCol="1" anchor="t" anchorCtr="0" compatLnSpc="1">
            <a:prstTxWarp prst="textNoShape">
              <a:avLst/>
            </a:prstTxWarp>
          </a:bodyPr>
          <a:lstStyle/>
          <a:p>
            <a:pPr defTabSz="342826"/>
            <a:endParaRPr lang="en-US">
              <a:solidFill>
                <a:srgbClr val="000000"/>
              </a:solidFill>
            </a:endParaRPr>
          </a:p>
        </p:txBody>
      </p:sp>
      <p:sp>
        <p:nvSpPr>
          <p:cNvPr id="36" name="Rectangle 35"/>
          <p:cNvSpPr/>
          <p:nvPr/>
        </p:nvSpPr>
        <p:spPr>
          <a:xfrm>
            <a:off x="5217812" y="2085970"/>
            <a:ext cx="3498365" cy="715566"/>
          </a:xfrm>
          <a:prstGeom prst="rect">
            <a:avLst/>
          </a:prstGeom>
        </p:spPr>
        <p:txBody>
          <a:bodyPr wrap="square" lIns="68565" tIns="34283" rIns="68565" bIns="34283">
            <a:spAutoFit/>
          </a:bodyPr>
          <a:lstStyle/>
          <a:p>
            <a:pPr marL="285750" indent="-285750" defTabSz="342826">
              <a:buFont typeface="Arial"/>
              <a:buChar char="•"/>
            </a:pPr>
            <a:r>
              <a:rPr lang="en-US" sz="1400" dirty="0">
                <a:solidFill>
                  <a:srgbClr val="000000">
                    <a:lumMod val="75000"/>
                    <a:lumOff val="25000"/>
                  </a:srgbClr>
                </a:solidFill>
              </a:rPr>
              <a:t>2012 - 100M malware samples</a:t>
            </a:r>
          </a:p>
          <a:p>
            <a:pPr marL="285750" indent="-285750" defTabSz="342826">
              <a:buFont typeface="Arial"/>
              <a:buChar char="•"/>
            </a:pPr>
            <a:r>
              <a:rPr lang="en-US" sz="1400" dirty="0">
                <a:solidFill>
                  <a:srgbClr val="000000">
                    <a:lumMod val="75000"/>
                    <a:lumOff val="25000"/>
                  </a:srgbClr>
                </a:solidFill>
              </a:rPr>
              <a:t>2013 - 200M samples (McAfee)</a:t>
            </a:r>
          </a:p>
          <a:p>
            <a:pPr marL="285750" indent="-285750" defTabSz="342826">
              <a:buFont typeface="Arial"/>
              <a:buChar char="•"/>
            </a:pPr>
            <a:r>
              <a:rPr lang="en-US" sz="1400" dirty="0">
                <a:solidFill>
                  <a:srgbClr val="000000">
                    <a:lumMod val="75000"/>
                    <a:lumOff val="25000"/>
                  </a:srgbClr>
                </a:solidFill>
              </a:rPr>
              <a:t>Short lifecycle</a:t>
            </a:r>
          </a:p>
        </p:txBody>
      </p:sp>
      <p:sp>
        <p:nvSpPr>
          <p:cNvPr id="73" name="Freeform 89"/>
          <p:cNvSpPr>
            <a:spLocks noEditPoints="1"/>
          </p:cNvSpPr>
          <p:nvPr/>
        </p:nvSpPr>
        <p:spPr bwMode="auto">
          <a:xfrm>
            <a:off x="4343416" y="1149231"/>
            <a:ext cx="538000" cy="641880"/>
          </a:xfrm>
          <a:custGeom>
            <a:avLst/>
            <a:gdLst/>
            <a:ahLst/>
            <a:cxnLst>
              <a:cxn ang="0">
                <a:pos x="172" y="31"/>
              </a:cxn>
              <a:cxn ang="0">
                <a:pos x="155" y="32"/>
              </a:cxn>
              <a:cxn ang="0">
                <a:pos x="106" y="19"/>
              </a:cxn>
              <a:cxn ang="0">
                <a:pos x="96" y="10"/>
              </a:cxn>
              <a:cxn ang="0">
                <a:pos x="93" y="7"/>
              </a:cxn>
              <a:cxn ang="0">
                <a:pos x="93" y="6"/>
              </a:cxn>
              <a:cxn ang="0">
                <a:pos x="89" y="0"/>
              </a:cxn>
              <a:cxn ang="0">
                <a:pos x="85" y="6"/>
              </a:cxn>
              <a:cxn ang="0">
                <a:pos x="84" y="7"/>
              </a:cxn>
              <a:cxn ang="0">
                <a:pos x="23" y="32"/>
              </a:cxn>
              <a:cxn ang="0">
                <a:pos x="5" y="31"/>
              </a:cxn>
              <a:cxn ang="0">
                <a:pos x="0" y="31"/>
              </a:cxn>
              <a:cxn ang="0">
                <a:pos x="0" y="36"/>
              </a:cxn>
              <a:cxn ang="0">
                <a:pos x="11" y="109"/>
              </a:cxn>
              <a:cxn ang="0">
                <a:pos x="87" y="212"/>
              </a:cxn>
              <a:cxn ang="0">
                <a:pos x="89" y="212"/>
              </a:cxn>
              <a:cxn ang="0">
                <a:pos x="91" y="212"/>
              </a:cxn>
              <a:cxn ang="0">
                <a:pos x="167" y="109"/>
              </a:cxn>
              <a:cxn ang="0">
                <a:pos x="177" y="36"/>
              </a:cxn>
              <a:cxn ang="0">
                <a:pos x="177" y="31"/>
              </a:cxn>
              <a:cxn ang="0">
                <a:pos x="172" y="31"/>
              </a:cxn>
              <a:cxn ang="0">
                <a:pos x="167" y="57"/>
              </a:cxn>
              <a:cxn ang="0">
                <a:pos x="89" y="202"/>
              </a:cxn>
              <a:cxn ang="0">
                <a:pos x="20" y="106"/>
              </a:cxn>
              <a:cxn ang="0">
                <a:pos x="11" y="57"/>
              </a:cxn>
              <a:cxn ang="0">
                <a:pos x="9" y="41"/>
              </a:cxn>
              <a:cxn ang="0">
                <a:pos x="23" y="42"/>
              </a:cxn>
              <a:cxn ang="0">
                <a:pos x="89" y="15"/>
              </a:cxn>
              <a:cxn ang="0">
                <a:pos x="155" y="42"/>
              </a:cxn>
              <a:cxn ang="0">
                <a:pos x="168" y="41"/>
              </a:cxn>
              <a:cxn ang="0">
                <a:pos x="167" y="57"/>
              </a:cxn>
              <a:cxn ang="0">
                <a:pos x="89" y="26"/>
              </a:cxn>
              <a:cxn ang="0">
                <a:pos x="89" y="26"/>
              </a:cxn>
              <a:cxn ang="0">
                <a:pos x="20" y="48"/>
              </a:cxn>
              <a:cxn ang="0">
                <a:pos x="40" y="140"/>
              </a:cxn>
              <a:cxn ang="0">
                <a:pos x="131" y="49"/>
              </a:cxn>
              <a:cxn ang="0">
                <a:pos x="89" y="26"/>
              </a:cxn>
              <a:cxn ang="0">
                <a:pos x="89" y="190"/>
              </a:cxn>
              <a:cxn ang="0">
                <a:pos x="158" y="48"/>
              </a:cxn>
              <a:cxn ang="0">
                <a:pos x="157" y="49"/>
              </a:cxn>
              <a:cxn ang="0">
                <a:pos x="49" y="156"/>
              </a:cxn>
              <a:cxn ang="0">
                <a:pos x="89" y="190"/>
              </a:cxn>
            </a:cxnLst>
            <a:rect l="0" t="0" r="r" b="b"/>
            <a:pathLst>
              <a:path w="177" h="212">
                <a:moveTo>
                  <a:pt x="172" y="31"/>
                </a:moveTo>
                <a:cubicBezTo>
                  <a:pt x="166" y="32"/>
                  <a:pt x="160" y="32"/>
                  <a:pt x="155" y="32"/>
                </a:cubicBezTo>
                <a:cubicBezTo>
                  <a:pt x="132" y="32"/>
                  <a:pt x="116" y="26"/>
                  <a:pt x="106" y="19"/>
                </a:cubicBezTo>
                <a:cubicBezTo>
                  <a:pt x="101" y="15"/>
                  <a:pt x="98" y="12"/>
                  <a:pt x="96" y="10"/>
                </a:cubicBezTo>
                <a:cubicBezTo>
                  <a:pt x="95" y="8"/>
                  <a:pt x="94" y="7"/>
                  <a:pt x="93" y="7"/>
                </a:cubicBezTo>
                <a:cubicBezTo>
                  <a:pt x="93" y="6"/>
                  <a:pt x="93" y="6"/>
                  <a:pt x="93" y="6"/>
                </a:cubicBezTo>
                <a:cubicBezTo>
                  <a:pt x="89" y="0"/>
                  <a:pt x="89" y="0"/>
                  <a:pt x="89" y="0"/>
                </a:cubicBezTo>
                <a:cubicBezTo>
                  <a:pt x="85" y="6"/>
                  <a:pt x="85" y="6"/>
                  <a:pt x="85" y="6"/>
                </a:cubicBezTo>
                <a:cubicBezTo>
                  <a:pt x="85" y="6"/>
                  <a:pt x="85" y="6"/>
                  <a:pt x="84" y="7"/>
                </a:cubicBezTo>
                <a:cubicBezTo>
                  <a:pt x="80" y="11"/>
                  <a:pt x="63" y="32"/>
                  <a:pt x="23" y="32"/>
                </a:cubicBezTo>
                <a:cubicBezTo>
                  <a:pt x="17" y="32"/>
                  <a:pt x="11" y="32"/>
                  <a:pt x="5" y="31"/>
                </a:cubicBezTo>
                <a:cubicBezTo>
                  <a:pt x="0" y="31"/>
                  <a:pt x="0" y="31"/>
                  <a:pt x="0" y="31"/>
                </a:cubicBezTo>
                <a:cubicBezTo>
                  <a:pt x="0" y="36"/>
                  <a:pt x="0" y="36"/>
                  <a:pt x="0" y="36"/>
                </a:cubicBezTo>
                <a:cubicBezTo>
                  <a:pt x="0" y="36"/>
                  <a:pt x="0" y="70"/>
                  <a:pt x="11" y="109"/>
                </a:cubicBezTo>
                <a:cubicBezTo>
                  <a:pt x="21" y="148"/>
                  <a:pt x="43" y="192"/>
                  <a:pt x="87" y="212"/>
                </a:cubicBezTo>
                <a:cubicBezTo>
                  <a:pt x="89" y="212"/>
                  <a:pt x="89" y="212"/>
                  <a:pt x="89" y="212"/>
                </a:cubicBezTo>
                <a:cubicBezTo>
                  <a:pt x="91" y="212"/>
                  <a:pt x="91" y="212"/>
                  <a:pt x="91" y="212"/>
                </a:cubicBezTo>
                <a:cubicBezTo>
                  <a:pt x="135" y="192"/>
                  <a:pt x="156" y="148"/>
                  <a:pt x="167" y="109"/>
                </a:cubicBezTo>
                <a:cubicBezTo>
                  <a:pt x="177" y="70"/>
                  <a:pt x="177" y="36"/>
                  <a:pt x="177" y="36"/>
                </a:cubicBezTo>
                <a:cubicBezTo>
                  <a:pt x="177" y="31"/>
                  <a:pt x="177" y="31"/>
                  <a:pt x="177" y="31"/>
                </a:cubicBezTo>
                <a:lnTo>
                  <a:pt x="172" y="31"/>
                </a:lnTo>
                <a:close/>
                <a:moveTo>
                  <a:pt x="167" y="57"/>
                </a:moveTo>
                <a:cubicBezTo>
                  <a:pt x="163" y="96"/>
                  <a:pt x="147" y="175"/>
                  <a:pt x="89" y="202"/>
                </a:cubicBezTo>
                <a:cubicBezTo>
                  <a:pt x="50" y="184"/>
                  <a:pt x="30" y="144"/>
                  <a:pt x="20" y="106"/>
                </a:cubicBezTo>
                <a:cubicBezTo>
                  <a:pt x="14" y="88"/>
                  <a:pt x="12" y="70"/>
                  <a:pt x="11" y="57"/>
                </a:cubicBezTo>
                <a:cubicBezTo>
                  <a:pt x="10" y="50"/>
                  <a:pt x="10" y="45"/>
                  <a:pt x="9" y="41"/>
                </a:cubicBezTo>
                <a:cubicBezTo>
                  <a:pt x="14" y="41"/>
                  <a:pt x="18" y="42"/>
                  <a:pt x="23" y="42"/>
                </a:cubicBezTo>
                <a:cubicBezTo>
                  <a:pt x="60" y="42"/>
                  <a:pt x="81" y="24"/>
                  <a:pt x="89" y="15"/>
                </a:cubicBezTo>
                <a:cubicBezTo>
                  <a:pt x="97" y="24"/>
                  <a:pt x="117" y="42"/>
                  <a:pt x="155" y="42"/>
                </a:cubicBezTo>
                <a:cubicBezTo>
                  <a:pt x="159" y="42"/>
                  <a:pt x="163" y="41"/>
                  <a:pt x="168" y="41"/>
                </a:cubicBezTo>
                <a:cubicBezTo>
                  <a:pt x="168" y="45"/>
                  <a:pt x="168" y="50"/>
                  <a:pt x="167" y="57"/>
                </a:cubicBezTo>
                <a:close/>
                <a:moveTo>
                  <a:pt x="89" y="26"/>
                </a:moveTo>
                <a:cubicBezTo>
                  <a:pt x="89" y="26"/>
                  <a:pt x="89" y="26"/>
                  <a:pt x="89" y="26"/>
                </a:cubicBezTo>
                <a:cubicBezTo>
                  <a:pt x="89" y="26"/>
                  <a:pt x="70" y="55"/>
                  <a:pt x="20" y="48"/>
                </a:cubicBezTo>
                <a:cubicBezTo>
                  <a:pt x="20" y="48"/>
                  <a:pt x="20" y="98"/>
                  <a:pt x="40" y="140"/>
                </a:cubicBezTo>
                <a:cubicBezTo>
                  <a:pt x="131" y="49"/>
                  <a:pt x="131" y="49"/>
                  <a:pt x="131" y="49"/>
                </a:cubicBezTo>
                <a:cubicBezTo>
                  <a:pt x="101" y="45"/>
                  <a:pt x="89" y="26"/>
                  <a:pt x="89" y="26"/>
                </a:cubicBezTo>
                <a:close/>
                <a:moveTo>
                  <a:pt x="89" y="190"/>
                </a:moveTo>
                <a:cubicBezTo>
                  <a:pt x="158" y="159"/>
                  <a:pt x="158" y="48"/>
                  <a:pt x="158" y="48"/>
                </a:cubicBezTo>
                <a:cubicBezTo>
                  <a:pt x="158" y="49"/>
                  <a:pt x="157" y="49"/>
                  <a:pt x="157" y="49"/>
                </a:cubicBezTo>
                <a:cubicBezTo>
                  <a:pt x="49" y="156"/>
                  <a:pt x="49" y="156"/>
                  <a:pt x="49" y="156"/>
                </a:cubicBezTo>
                <a:cubicBezTo>
                  <a:pt x="59" y="170"/>
                  <a:pt x="72" y="182"/>
                  <a:pt x="89" y="190"/>
                </a:cubicBezTo>
                <a:close/>
              </a:path>
            </a:pathLst>
          </a:custGeom>
          <a:solidFill>
            <a:srgbClr val="3D3F71"/>
          </a:solidFill>
          <a:ln w="9525">
            <a:noFill/>
            <a:round/>
            <a:headEnd/>
            <a:tailEnd/>
          </a:ln>
          <a:effectLst/>
        </p:spPr>
        <p:txBody>
          <a:bodyPr vert="horz" wrap="square" lIns="68565" tIns="34283" rIns="68565" bIns="34283" numCol="1" anchor="t" anchorCtr="0" compatLnSpc="1">
            <a:prstTxWarp prst="textNoShape">
              <a:avLst/>
            </a:prstTxWarp>
          </a:bodyPr>
          <a:lstStyle/>
          <a:p>
            <a:pPr defTabSz="342826"/>
            <a:endParaRPr lang="en-US">
              <a:solidFill>
                <a:srgbClr val="000000"/>
              </a:solidFill>
            </a:endParaRPr>
          </a:p>
        </p:txBody>
      </p:sp>
      <p:sp>
        <p:nvSpPr>
          <p:cNvPr id="38" name="Rectangle 37"/>
          <p:cNvSpPr/>
          <p:nvPr/>
        </p:nvSpPr>
        <p:spPr>
          <a:xfrm>
            <a:off x="5217817" y="3893769"/>
            <a:ext cx="3701901" cy="500123"/>
          </a:xfrm>
          <a:prstGeom prst="rect">
            <a:avLst/>
          </a:prstGeom>
        </p:spPr>
        <p:txBody>
          <a:bodyPr wrap="square" lIns="68565" tIns="34283" rIns="68565" bIns="34283">
            <a:spAutoFit/>
          </a:bodyPr>
          <a:lstStyle/>
          <a:p>
            <a:pPr marL="285750" indent="-285750" defTabSz="342826">
              <a:buFont typeface="Arial"/>
              <a:buChar char="•"/>
            </a:pPr>
            <a:r>
              <a:rPr lang="en-US" sz="1400" dirty="0">
                <a:solidFill>
                  <a:srgbClr val="000000">
                    <a:lumMod val="75000"/>
                    <a:lumOff val="25000"/>
                  </a:srgbClr>
                </a:solidFill>
              </a:rPr>
              <a:t>Appliance to </a:t>
            </a:r>
            <a:r>
              <a:rPr lang="en-US" sz="1400" dirty="0" smtClean="0">
                <a:solidFill>
                  <a:srgbClr val="000000">
                    <a:lumMod val="75000"/>
                    <a:lumOff val="25000"/>
                  </a:srgbClr>
                </a:solidFill>
              </a:rPr>
              <a:t>Integrated</a:t>
            </a:r>
            <a:endParaRPr lang="en-US" sz="1400" dirty="0">
              <a:solidFill>
                <a:srgbClr val="000000">
                  <a:lumMod val="75000"/>
                  <a:lumOff val="25000"/>
                </a:srgbClr>
              </a:solidFill>
            </a:endParaRPr>
          </a:p>
          <a:p>
            <a:pPr marL="285750" indent="-285750" defTabSz="342826">
              <a:buFont typeface="Arial"/>
              <a:buChar char="•"/>
            </a:pPr>
            <a:r>
              <a:rPr lang="en-US" sz="1400" dirty="0">
                <a:solidFill>
                  <a:srgbClr val="000000">
                    <a:lumMod val="75000"/>
                    <a:lumOff val="25000"/>
                  </a:srgbClr>
                </a:solidFill>
              </a:rPr>
              <a:t>On premise to SaaS</a:t>
            </a:r>
          </a:p>
        </p:txBody>
      </p:sp>
      <p:grpSp>
        <p:nvGrpSpPr>
          <p:cNvPr id="74" name="Group 73"/>
          <p:cNvGrpSpPr/>
          <p:nvPr/>
        </p:nvGrpSpPr>
        <p:grpSpPr>
          <a:xfrm>
            <a:off x="4271817" y="3807002"/>
            <a:ext cx="681198" cy="617175"/>
            <a:chOff x="14465300" y="1508125"/>
            <a:chExt cx="457201" cy="414338"/>
          </a:xfrm>
          <a:solidFill>
            <a:srgbClr val="3D3F71"/>
          </a:solidFill>
        </p:grpSpPr>
        <p:sp>
          <p:nvSpPr>
            <p:cNvPr id="75" name="Freeform 57"/>
            <p:cNvSpPr>
              <a:spLocks noEditPoints="1"/>
            </p:cNvSpPr>
            <p:nvPr/>
          </p:nvSpPr>
          <p:spPr bwMode="auto">
            <a:xfrm>
              <a:off x="14465300" y="1508125"/>
              <a:ext cx="298450" cy="298450"/>
            </a:xfrm>
            <a:custGeom>
              <a:avLst/>
              <a:gdLst/>
              <a:ahLst/>
              <a:cxnLst>
                <a:cxn ang="0">
                  <a:pos x="153" y="80"/>
                </a:cxn>
                <a:cxn ang="0">
                  <a:pos x="137" y="70"/>
                </a:cxn>
                <a:cxn ang="0">
                  <a:pos x="155" y="61"/>
                </a:cxn>
                <a:cxn ang="0">
                  <a:pos x="146" y="38"/>
                </a:cxn>
                <a:cxn ang="0">
                  <a:pos x="140" y="36"/>
                </a:cxn>
                <a:cxn ang="0">
                  <a:pos x="121" y="38"/>
                </a:cxn>
                <a:cxn ang="0">
                  <a:pos x="130" y="20"/>
                </a:cxn>
                <a:cxn ang="0">
                  <a:pos x="110" y="6"/>
                </a:cxn>
                <a:cxn ang="0">
                  <a:pos x="95" y="22"/>
                </a:cxn>
                <a:cxn ang="0">
                  <a:pos x="87" y="4"/>
                </a:cxn>
                <a:cxn ang="0">
                  <a:pos x="82" y="0"/>
                </a:cxn>
                <a:cxn ang="0">
                  <a:pos x="57" y="7"/>
                </a:cxn>
                <a:cxn ang="0">
                  <a:pos x="53" y="26"/>
                </a:cxn>
                <a:cxn ang="0">
                  <a:pos x="36" y="13"/>
                </a:cxn>
                <a:cxn ang="0">
                  <a:pos x="18" y="29"/>
                </a:cxn>
                <a:cxn ang="0">
                  <a:pos x="30" y="45"/>
                </a:cxn>
                <a:cxn ang="0">
                  <a:pos x="10" y="47"/>
                </a:cxn>
                <a:cxn ang="0">
                  <a:pos x="5" y="50"/>
                </a:cxn>
                <a:cxn ang="0">
                  <a:pos x="1" y="74"/>
                </a:cxn>
                <a:cxn ang="0">
                  <a:pos x="20" y="80"/>
                </a:cxn>
                <a:cxn ang="0">
                  <a:pos x="5" y="93"/>
                </a:cxn>
                <a:cxn ang="0">
                  <a:pos x="11" y="118"/>
                </a:cxn>
                <a:cxn ang="0">
                  <a:pos x="17" y="121"/>
                </a:cxn>
                <a:cxn ang="0">
                  <a:pos x="37" y="119"/>
                </a:cxn>
                <a:cxn ang="0">
                  <a:pos x="29" y="140"/>
                </a:cxn>
                <a:cxn ang="0">
                  <a:pos x="51" y="151"/>
                </a:cxn>
                <a:cxn ang="0">
                  <a:pos x="62" y="134"/>
                </a:cxn>
                <a:cxn ang="0">
                  <a:pos x="70" y="153"/>
                </a:cxn>
                <a:cxn ang="0">
                  <a:pos x="73" y="157"/>
                </a:cxn>
                <a:cxn ang="0">
                  <a:pos x="96" y="155"/>
                </a:cxn>
                <a:cxn ang="0">
                  <a:pos x="100" y="150"/>
                </a:cxn>
                <a:cxn ang="0">
                  <a:pos x="104" y="131"/>
                </a:cxn>
                <a:cxn ang="0">
                  <a:pos x="119" y="145"/>
                </a:cxn>
                <a:cxn ang="0">
                  <a:pos x="138" y="130"/>
                </a:cxn>
                <a:cxn ang="0">
                  <a:pos x="138" y="124"/>
                </a:cxn>
                <a:cxn ang="0">
                  <a:pos x="130" y="106"/>
                </a:cxn>
                <a:cxn ang="0">
                  <a:pos x="150" y="109"/>
                </a:cxn>
                <a:cxn ang="0">
                  <a:pos x="157" y="86"/>
                </a:cxn>
                <a:cxn ang="0">
                  <a:pos x="99" y="83"/>
                </a:cxn>
                <a:cxn ang="0">
                  <a:pos x="58" y="74"/>
                </a:cxn>
                <a:cxn ang="0">
                  <a:pos x="99" y="83"/>
                </a:cxn>
              </a:cxnLst>
              <a:rect l="0" t="0" r="r" b="b"/>
              <a:pathLst>
                <a:path w="157" h="157">
                  <a:moveTo>
                    <a:pt x="156" y="82"/>
                  </a:moveTo>
                  <a:cubicBezTo>
                    <a:pt x="156" y="81"/>
                    <a:pt x="155" y="81"/>
                    <a:pt x="153" y="80"/>
                  </a:cubicBezTo>
                  <a:cubicBezTo>
                    <a:pt x="137" y="77"/>
                    <a:pt x="137" y="77"/>
                    <a:pt x="137" y="77"/>
                  </a:cubicBezTo>
                  <a:cubicBezTo>
                    <a:pt x="137" y="70"/>
                    <a:pt x="137" y="70"/>
                    <a:pt x="137" y="70"/>
                  </a:cubicBezTo>
                  <a:cubicBezTo>
                    <a:pt x="152" y="63"/>
                    <a:pt x="152" y="63"/>
                    <a:pt x="152" y="63"/>
                  </a:cubicBezTo>
                  <a:cubicBezTo>
                    <a:pt x="153" y="63"/>
                    <a:pt x="154" y="62"/>
                    <a:pt x="155" y="61"/>
                  </a:cubicBezTo>
                  <a:cubicBezTo>
                    <a:pt x="155" y="60"/>
                    <a:pt x="155" y="59"/>
                    <a:pt x="154" y="58"/>
                  </a:cubicBezTo>
                  <a:cubicBezTo>
                    <a:pt x="146" y="38"/>
                    <a:pt x="146" y="38"/>
                    <a:pt x="146" y="38"/>
                  </a:cubicBezTo>
                  <a:cubicBezTo>
                    <a:pt x="146" y="37"/>
                    <a:pt x="145" y="36"/>
                    <a:pt x="144" y="36"/>
                  </a:cubicBezTo>
                  <a:cubicBezTo>
                    <a:pt x="143" y="35"/>
                    <a:pt x="141" y="36"/>
                    <a:pt x="140" y="36"/>
                  </a:cubicBezTo>
                  <a:cubicBezTo>
                    <a:pt x="125" y="43"/>
                    <a:pt x="125" y="43"/>
                    <a:pt x="125" y="43"/>
                  </a:cubicBezTo>
                  <a:cubicBezTo>
                    <a:pt x="121" y="38"/>
                    <a:pt x="121" y="38"/>
                    <a:pt x="121" y="38"/>
                  </a:cubicBezTo>
                  <a:cubicBezTo>
                    <a:pt x="129" y="23"/>
                    <a:pt x="129" y="23"/>
                    <a:pt x="129" y="23"/>
                  </a:cubicBezTo>
                  <a:cubicBezTo>
                    <a:pt x="130" y="22"/>
                    <a:pt x="130" y="21"/>
                    <a:pt x="130" y="20"/>
                  </a:cubicBezTo>
                  <a:cubicBezTo>
                    <a:pt x="130" y="19"/>
                    <a:pt x="129" y="18"/>
                    <a:pt x="128" y="17"/>
                  </a:cubicBezTo>
                  <a:cubicBezTo>
                    <a:pt x="110" y="6"/>
                    <a:pt x="110" y="6"/>
                    <a:pt x="110" y="6"/>
                  </a:cubicBezTo>
                  <a:cubicBezTo>
                    <a:pt x="108" y="5"/>
                    <a:pt x="105" y="6"/>
                    <a:pt x="104" y="8"/>
                  </a:cubicBezTo>
                  <a:cubicBezTo>
                    <a:pt x="95" y="22"/>
                    <a:pt x="95" y="22"/>
                    <a:pt x="95" y="22"/>
                  </a:cubicBezTo>
                  <a:cubicBezTo>
                    <a:pt x="89" y="21"/>
                    <a:pt x="89" y="21"/>
                    <a:pt x="89" y="21"/>
                  </a:cubicBezTo>
                  <a:cubicBezTo>
                    <a:pt x="87" y="4"/>
                    <a:pt x="87" y="4"/>
                    <a:pt x="87" y="4"/>
                  </a:cubicBezTo>
                  <a:cubicBezTo>
                    <a:pt x="87" y="3"/>
                    <a:pt x="87" y="2"/>
                    <a:pt x="86" y="1"/>
                  </a:cubicBezTo>
                  <a:cubicBezTo>
                    <a:pt x="85" y="0"/>
                    <a:pt x="84" y="0"/>
                    <a:pt x="82" y="0"/>
                  </a:cubicBezTo>
                  <a:cubicBezTo>
                    <a:pt x="61" y="2"/>
                    <a:pt x="61" y="2"/>
                    <a:pt x="61" y="2"/>
                  </a:cubicBezTo>
                  <a:cubicBezTo>
                    <a:pt x="59" y="2"/>
                    <a:pt x="57" y="4"/>
                    <a:pt x="57" y="7"/>
                  </a:cubicBezTo>
                  <a:cubicBezTo>
                    <a:pt x="59" y="23"/>
                    <a:pt x="59" y="23"/>
                    <a:pt x="59" y="23"/>
                  </a:cubicBezTo>
                  <a:cubicBezTo>
                    <a:pt x="53" y="26"/>
                    <a:pt x="53" y="26"/>
                    <a:pt x="53" y="26"/>
                  </a:cubicBezTo>
                  <a:cubicBezTo>
                    <a:pt x="42" y="13"/>
                    <a:pt x="42" y="13"/>
                    <a:pt x="42" y="13"/>
                  </a:cubicBezTo>
                  <a:cubicBezTo>
                    <a:pt x="40" y="11"/>
                    <a:pt x="37" y="11"/>
                    <a:pt x="36" y="13"/>
                  </a:cubicBezTo>
                  <a:cubicBezTo>
                    <a:pt x="20" y="26"/>
                    <a:pt x="20" y="26"/>
                    <a:pt x="20" y="26"/>
                  </a:cubicBezTo>
                  <a:cubicBezTo>
                    <a:pt x="19" y="27"/>
                    <a:pt x="18" y="28"/>
                    <a:pt x="18" y="29"/>
                  </a:cubicBezTo>
                  <a:cubicBezTo>
                    <a:pt x="18" y="31"/>
                    <a:pt x="19" y="32"/>
                    <a:pt x="19" y="33"/>
                  </a:cubicBezTo>
                  <a:cubicBezTo>
                    <a:pt x="30" y="45"/>
                    <a:pt x="30" y="45"/>
                    <a:pt x="30" y="45"/>
                  </a:cubicBezTo>
                  <a:cubicBezTo>
                    <a:pt x="27" y="51"/>
                    <a:pt x="27" y="51"/>
                    <a:pt x="27" y="51"/>
                  </a:cubicBezTo>
                  <a:cubicBezTo>
                    <a:pt x="10" y="47"/>
                    <a:pt x="10" y="47"/>
                    <a:pt x="10" y="47"/>
                  </a:cubicBezTo>
                  <a:cubicBezTo>
                    <a:pt x="9" y="47"/>
                    <a:pt x="8" y="47"/>
                    <a:pt x="7" y="48"/>
                  </a:cubicBezTo>
                  <a:cubicBezTo>
                    <a:pt x="6" y="48"/>
                    <a:pt x="5" y="49"/>
                    <a:pt x="5" y="50"/>
                  </a:cubicBezTo>
                  <a:cubicBezTo>
                    <a:pt x="1" y="71"/>
                    <a:pt x="1" y="71"/>
                    <a:pt x="1" y="71"/>
                  </a:cubicBezTo>
                  <a:cubicBezTo>
                    <a:pt x="0" y="72"/>
                    <a:pt x="1" y="73"/>
                    <a:pt x="1" y="74"/>
                  </a:cubicBezTo>
                  <a:cubicBezTo>
                    <a:pt x="2" y="75"/>
                    <a:pt x="3" y="76"/>
                    <a:pt x="4" y="76"/>
                  </a:cubicBezTo>
                  <a:cubicBezTo>
                    <a:pt x="20" y="80"/>
                    <a:pt x="20" y="80"/>
                    <a:pt x="20" y="80"/>
                  </a:cubicBezTo>
                  <a:cubicBezTo>
                    <a:pt x="21" y="86"/>
                    <a:pt x="21" y="86"/>
                    <a:pt x="21" y="86"/>
                  </a:cubicBezTo>
                  <a:cubicBezTo>
                    <a:pt x="5" y="93"/>
                    <a:pt x="5" y="93"/>
                    <a:pt x="5" y="93"/>
                  </a:cubicBezTo>
                  <a:cubicBezTo>
                    <a:pt x="3" y="94"/>
                    <a:pt x="2" y="97"/>
                    <a:pt x="3" y="99"/>
                  </a:cubicBezTo>
                  <a:cubicBezTo>
                    <a:pt x="11" y="118"/>
                    <a:pt x="11" y="118"/>
                    <a:pt x="11" y="118"/>
                  </a:cubicBezTo>
                  <a:cubicBezTo>
                    <a:pt x="12" y="119"/>
                    <a:pt x="13" y="120"/>
                    <a:pt x="14" y="121"/>
                  </a:cubicBezTo>
                  <a:cubicBezTo>
                    <a:pt x="15" y="121"/>
                    <a:pt x="16" y="121"/>
                    <a:pt x="17" y="121"/>
                  </a:cubicBezTo>
                  <a:cubicBezTo>
                    <a:pt x="32" y="114"/>
                    <a:pt x="32" y="114"/>
                    <a:pt x="32" y="114"/>
                  </a:cubicBezTo>
                  <a:cubicBezTo>
                    <a:pt x="37" y="119"/>
                    <a:pt x="37" y="119"/>
                    <a:pt x="37" y="119"/>
                  </a:cubicBezTo>
                  <a:cubicBezTo>
                    <a:pt x="28" y="134"/>
                    <a:pt x="28" y="134"/>
                    <a:pt x="28" y="134"/>
                  </a:cubicBezTo>
                  <a:cubicBezTo>
                    <a:pt x="27" y="136"/>
                    <a:pt x="27" y="138"/>
                    <a:pt x="29" y="140"/>
                  </a:cubicBezTo>
                  <a:cubicBezTo>
                    <a:pt x="48" y="150"/>
                    <a:pt x="48" y="150"/>
                    <a:pt x="48" y="150"/>
                  </a:cubicBezTo>
                  <a:cubicBezTo>
                    <a:pt x="49" y="151"/>
                    <a:pt x="50" y="151"/>
                    <a:pt x="51" y="151"/>
                  </a:cubicBezTo>
                  <a:cubicBezTo>
                    <a:pt x="52" y="150"/>
                    <a:pt x="53" y="150"/>
                    <a:pt x="54" y="149"/>
                  </a:cubicBezTo>
                  <a:cubicBezTo>
                    <a:pt x="62" y="134"/>
                    <a:pt x="62" y="134"/>
                    <a:pt x="62" y="134"/>
                  </a:cubicBezTo>
                  <a:cubicBezTo>
                    <a:pt x="69" y="136"/>
                    <a:pt x="69" y="136"/>
                    <a:pt x="69" y="136"/>
                  </a:cubicBezTo>
                  <a:cubicBezTo>
                    <a:pt x="70" y="153"/>
                    <a:pt x="70" y="153"/>
                    <a:pt x="70" y="153"/>
                  </a:cubicBezTo>
                  <a:cubicBezTo>
                    <a:pt x="70" y="154"/>
                    <a:pt x="71" y="155"/>
                    <a:pt x="72" y="156"/>
                  </a:cubicBezTo>
                  <a:cubicBezTo>
                    <a:pt x="72" y="156"/>
                    <a:pt x="73" y="157"/>
                    <a:pt x="73" y="157"/>
                  </a:cubicBezTo>
                  <a:cubicBezTo>
                    <a:pt x="74" y="157"/>
                    <a:pt x="74" y="157"/>
                    <a:pt x="75" y="157"/>
                  </a:cubicBezTo>
                  <a:cubicBezTo>
                    <a:pt x="96" y="155"/>
                    <a:pt x="96" y="155"/>
                    <a:pt x="96" y="155"/>
                  </a:cubicBezTo>
                  <a:cubicBezTo>
                    <a:pt x="97" y="155"/>
                    <a:pt x="98" y="154"/>
                    <a:pt x="99" y="153"/>
                  </a:cubicBezTo>
                  <a:cubicBezTo>
                    <a:pt x="100" y="152"/>
                    <a:pt x="100" y="151"/>
                    <a:pt x="100" y="150"/>
                  </a:cubicBezTo>
                  <a:cubicBezTo>
                    <a:pt x="98" y="133"/>
                    <a:pt x="98" y="133"/>
                    <a:pt x="98" y="133"/>
                  </a:cubicBezTo>
                  <a:cubicBezTo>
                    <a:pt x="104" y="131"/>
                    <a:pt x="104" y="131"/>
                    <a:pt x="104" y="131"/>
                  </a:cubicBezTo>
                  <a:cubicBezTo>
                    <a:pt x="116" y="144"/>
                    <a:pt x="116" y="144"/>
                    <a:pt x="116" y="144"/>
                  </a:cubicBezTo>
                  <a:cubicBezTo>
                    <a:pt x="116" y="144"/>
                    <a:pt x="117" y="145"/>
                    <a:pt x="119" y="145"/>
                  </a:cubicBezTo>
                  <a:cubicBezTo>
                    <a:pt x="120" y="145"/>
                    <a:pt x="121" y="145"/>
                    <a:pt x="122" y="144"/>
                  </a:cubicBezTo>
                  <a:cubicBezTo>
                    <a:pt x="138" y="130"/>
                    <a:pt x="138" y="130"/>
                    <a:pt x="138" y="130"/>
                  </a:cubicBezTo>
                  <a:cubicBezTo>
                    <a:pt x="138" y="129"/>
                    <a:pt x="139" y="128"/>
                    <a:pt x="139" y="127"/>
                  </a:cubicBezTo>
                  <a:cubicBezTo>
                    <a:pt x="139" y="126"/>
                    <a:pt x="139" y="125"/>
                    <a:pt x="138" y="124"/>
                  </a:cubicBezTo>
                  <a:cubicBezTo>
                    <a:pt x="127" y="111"/>
                    <a:pt x="127" y="111"/>
                    <a:pt x="127" y="111"/>
                  </a:cubicBezTo>
                  <a:cubicBezTo>
                    <a:pt x="130" y="106"/>
                    <a:pt x="130" y="106"/>
                    <a:pt x="130" y="106"/>
                  </a:cubicBezTo>
                  <a:cubicBezTo>
                    <a:pt x="147" y="109"/>
                    <a:pt x="147" y="109"/>
                    <a:pt x="147" y="109"/>
                  </a:cubicBezTo>
                  <a:cubicBezTo>
                    <a:pt x="148" y="110"/>
                    <a:pt x="149" y="109"/>
                    <a:pt x="150" y="109"/>
                  </a:cubicBezTo>
                  <a:cubicBezTo>
                    <a:pt x="151" y="108"/>
                    <a:pt x="152" y="107"/>
                    <a:pt x="152" y="106"/>
                  </a:cubicBezTo>
                  <a:cubicBezTo>
                    <a:pt x="157" y="86"/>
                    <a:pt x="157" y="86"/>
                    <a:pt x="157" y="86"/>
                  </a:cubicBezTo>
                  <a:cubicBezTo>
                    <a:pt x="157" y="84"/>
                    <a:pt x="157" y="83"/>
                    <a:pt x="156" y="82"/>
                  </a:cubicBezTo>
                  <a:close/>
                  <a:moveTo>
                    <a:pt x="99" y="83"/>
                  </a:moveTo>
                  <a:cubicBezTo>
                    <a:pt x="97" y="94"/>
                    <a:pt x="85" y="102"/>
                    <a:pt x="74" y="99"/>
                  </a:cubicBezTo>
                  <a:cubicBezTo>
                    <a:pt x="63" y="96"/>
                    <a:pt x="55" y="85"/>
                    <a:pt x="58" y="74"/>
                  </a:cubicBezTo>
                  <a:cubicBezTo>
                    <a:pt x="60" y="62"/>
                    <a:pt x="72" y="55"/>
                    <a:pt x="83" y="58"/>
                  </a:cubicBezTo>
                  <a:cubicBezTo>
                    <a:pt x="95" y="60"/>
                    <a:pt x="102" y="71"/>
                    <a:pt x="99"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826"/>
              <a:endParaRPr lang="en-US">
                <a:solidFill>
                  <a:srgbClr val="000000"/>
                </a:solidFill>
              </a:endParaRPr>
            </a:p>
          </p:txBody>
        </p:sp>
        <p:sp>
          <p:nvSpPr>
            <p:cNvPr id="76" name="Freeform 58"/>
            <p:cNvSpPr>
              <a:spLocks noEditPoints="1"/>
            </p:cNvSpPr>
            <p:nvPr/>
          </p:nvSpPr>
          <p:spPr bwMode="auto">
            <a:xfrm>
              <a:off x="14711363" y="1711325"/>
              <a:ext cx="211138" cy="211138"/>
            </a:xfrm>
            <a:custGeom>
              <a:avLst/>
              <a:gdLst/>
              <a:ahLst/>
              <a:cxnLst>
                <a:cxn ang="0">
                  <a:pos x="98" y="87"/>
                </a:cxn>
                <a:cxn ang="0">
                  <a:pos x="92" y="74"/>
                </a:cxn>
                <a:cxn ang="0">
                  <a:pos x="106" y="76"/>
                </a:cxn>
                <a:cxn ang="0">
                  <a:pos x="111" y="60"/>
                </a:cxn>
                <a:cxn ang="0">
                  <a:pos x="108" y="56"/>
                </a:cxn>
                <a:cxn ang="0">
                  <a:pos x="96" y="49"/>
                </a:cxn>
                <a:cxn ang="0">
                  <a:pos x="109" y="43"/>
                </a:cxn>
                <a:cxn ang="0">
                  <a:pos x="103" y="27"/>
                </a:cxn>
                <a:cxn ang="0">
                  <a:pos x="88" y="30"/>
                </a:cxn>
                <a:cxn ang="0">
                  <a:pos x="91" y="16"/>
                </a:cxn>
                <a:cxn ang="0">
                  <a:pos x="89" y="12"/>
                </a:cxn>
                <a:cxn ang="0">
                  <a:pos x="72" y="6"/>
                </a:cxn>
                <a:cxn ang="0">
                  <a:pos x="62" y="15"/>
                </a:cxn>
                <a:cxn ang="0">
                  <a:pos x="57" y="0"/>
                </a:cxn>
                <a:cxn ang="0">
                  <a:pos x="40" y="3"/>
                </a:cxn>
                <a:cxn ang="0">
                  <a:pos x="41" y="17"/>
                </a:cxn>
                <a:cxn ang="0">
                  <a:pos x="29" y="10"/>
                </a:cxn>
                <a:cxn ang="0">
                  <a:pos x="24" y="10"/>
                </a:cxn>
                <a:cxn ang="0">
                  <a:pos x="12" y="22"/>
                </a:cxn>
                <a:cxn ang="0">
                  <a:pos x="21" y="33"/>
                </a:cxn>
                <a:cxn ang="0">
                  <a:pos x="7" y="34"/>
                </a:cxn>
                <a:cxn ang="0">
                  <a:pos x="0" y="51"/>
                </a:cxn>
                <a:cxn ang="0">
                  <a:pos x="3" y="55"/>
                </a:cxn>
                <a:cxn ang="0">
                  <a:pos x="15" y="62"/>
                </a:cxn>
                <a:cxn ang="0">
                  <a:pos x="2" y="71"/>
                </a:cxn>
                <a:cxn ang="0">
                  <a:pos x="10" y="86"/>
                </a:cxn>
                <a:cxn ang="0">
                  <a:pos x="23" y="81"/>
                </a:cxn>
                <a:cxn ang="0">
                  <a:pos x="20" y="95"/>
                </a:cxn>
                <a:cxn ang="0">
                  <a:pos x="21" y="99"/>
                </a:cxn>
                <a:cxn ang="0">
                  <a:pos x="34" y="107"/>
                </a:cxn>
                <a:cxn ang="0">
                  <a:pos x="39" y="106"/>
                </a:cxn>
                <a:cxn ang="0">
                  <a:pos x="49" y="97"/>
                </a:cxn>
                <a:cxn ang="0">
                  <a:pos x="51" y="111"/>
                </a:cxn>
                <a:cxn ang="0">
                  <a:pos x="69" y="110"/>
                </a:cxn>
                <a:cxn ang="0">
                  <a:pos x="71" y="106"/>
                </a:cxn>
                <a:cxn ang="0">
                  <a:pos x="74" y="93"/>
                </a:cxn>
                <a:cxn ang="0">
                  <a:pos x="84" y="102"/>
                </a:cxn>
                <a:cxn ang="0">
                  <a:pos x="98" y="92"/>
                </a:cxn>
                <a:cxn ang="0">
                  <a:pos x="66" y="67"/>
                </a:cxn>
                <a:cxn ang="0">
                  <a:pos x="45" y="45"/>
                </a:cxn>
                <a:cxn ang="0">
                  <a:pos x="66" y="67"/>
                </a:cxn>
              </a:cxnLst>
              <a:rect l="0" t="0" r="r" b="b"/>
              <a:pathLst>
                <a:path w="111" h="111">
                  <a:moveTo>
                    <a:pt x="99" y="89"/>
                  </a:moveTo>
                  <a:cubicBezTo>
                    <a:pt x="99" y="89"/>
                    <a:pt x="98" y="88"/>
                    <a:pt x="98" y="87"/>
                  </a:cubicBezTo>
                  <a:cubicBezTo>
                    <a:pt x="90" y="78"/>
                    <a:pt x="90" y="78"/>
                    <a:pt x="90" y="78"/>
                  </a:cubicBezTo>
                  <a:cubicBezTo>
                    <a:pt x="92" y="74"/>
                    <a:pt x="92" y="74"/>
                    <a:pt x="92" y="74"/>
                  </a:cubicBezTo>
                  <a:cubicBezTo>
                    <a:pt x="104" y="77"/>
                    <a:pt x="104" y="77"/>
                    <a:pt x="104" y="77"/>
                  </a:cubicBezTo>
                  <a:cubicBezTo>
                    <a:pt x="105" y="77"/>
                    <a:pt x="106" y="77"/>
                    <a:pt x="106" y="76"/>
                  </a:cubicBezTo>
                  <a:cubicBezTo>
                    <a:pt x="107" y="76"/>
                    <a:pt x="108" y="75"/>
                    <a:pt x="108" y="74"/>
                  </a:cubicBezTo>
                  <a:cubicBezTo>
                    <a:pt x="111" y="60"/>
                    <a:pt x="111" y="60"/>
                    <a:pt x="111" y="60"/>
                  </a:cubicBezTo>
                  <a:cubicBezTo>
                    <a:pt x="111" y="59"/>
                    <a:pt x="111" y="58"/>
                    <a:pt x="110" y="58"/>
                  </a:cubicBezTo>
                  <a:cubicBezTo>
                    <a:pt x="110" y="57"/>
                    <a:pt x="109" y="56"/>
                    <a:pt x="108" y="56"/>
                  </a:cubicBezTo>
                  <a:cubicBezTo>
                    <a:pt x="97" y="54"/>
                    <a:pt x="97" y="54"/>
                    <a:pt x="97" y="54"/>
                  </a:cubicBezTo>
                  <a:cubicBezTo>
                    <a:pt x="96" y="49"/>
                    <a:pt x="96" y="49"/>
                    <a:pt x="96" y="49"/>
                  </a:cubicBezTo>
                  <a:cubicBezTo>
                    <a:pt x="107" y="44"/>
                    <a:pt x="107" y="44"/>
                    <a:pt x="107" y="44"/>
                  </a:cubicBezTo>
                  <a:cubicBezTo>
                    <a:pt x="108" y="44"/>
                    <a:pt x="109" y="43"/>
                    <a:pt x="109" y="43"/>
                  </a:cubicBezTo>
                  <a:cubicBezTo>
                    <a:pt x="109" y="42"/>
                    <a:pt x="109" y="41"/>
                    <a:pt x="109" y="40"/>
                  </a:cubicBezTo>
                  <a:cubicBezTo>
                    <a:pt x="103" y="27"/>
                    <a:pt x="103" y="27"/>
                    <a:pt x="103" y="27"/>
                  </a:cubicBezTo>
                  <a:cubicBezTo>
                    <a:pt x="102" y="25"/>
                    <a:pt x="100" y="24"/>
                    <a:pt x="99" y="25"/>
                  </a:cubicBezTo>
                  <a:cubicBezTo>
                    <a:pt x="88" y="30"/>
                    <a:pt x="88" y="30"/>
                    <a:pt x="88" y="30"/>
                  </a:cubicBezTo>
                  <a:cubicBezTo>
                    <a:pt x="85" y="26"/>
                    <a:pt x="85" y="26"/>
                    <a:pt x="85" y="26"/>
                  </a:cubicBezTo>
                  <a:cubicBezTo>
                    <a:pt x="91" y="16"/>
                    <a:pt x="91" y="16"/>
                    <a:pt x="91" y="16"/>
                  </a:cubicBezTo>
                  <a:cubicBezTo>
                    <a:pt x="91" y="15"/>
                    <a:pt x="91" y="14"/>
                    <a:pt x="91" y="14"/>
                  </a:cubicBezTo>
                  <a:cubicBezTo>
                    <a:pt x="91" y="13"/>
                    <a:pt x="90" y="12"/>
                    <a:pt x="89" y="12"/>
                  </a:cubicBezTo>
                  <a:cubicBezTo>
                    <a:pt x="76" y="4"/>
                    <a:pt x="76" y="4"/>
                    <a:pt x="76" y="4"/>
                  </a:cubicBezTo>
                  <a:cubicBezTo>
                    <a:pt x="75" y="4"/>
                    <a:pt x="73" y="4"/>
                    <a:pt x="72" y="6"/>
                  </a:cubicBezTo>
                  <a:cubicBezTo>
                    <a:pt x="66" y="16"/>
                    <a:pt x="66" y="16"/>
                    <a:pt x="66" y="16"/>
                  </a:cubicBezTo>
                  <a:cubicBezTo>
                    <a:pt x="62" y="15"/>
                    <a:pt x="62" y="15"/>
                    <a:pt x="62" y="15"/>
                  </a:cubicBezTo>
                  <a:cubicBezTo>
                    <a:pt x="61" y="3"/>
                    <a:pt x="61" y="3"/>
                    <a:pt x="61" y="3"/>
                  </a:cubicBezTo>
                  <a:cubicBezTo>
                    <a:pt x="60" y="1"/>
                    <a:pt x="59" y="0"/>
                    <a:pt x="57" y="0"/>
                  </a:cubicBezTo>
                  <a:cubicBezTo>
                    <a:pt x="42" y="2"/>
                    <a:pt x="42" y="2"/>
                    <a:pt x="42" y="2"/>
                  </a:cubicBezTo>
                  <a:cubicBezTo>
                    <a:pt x="42" y="2"/>
                    <a:pt x="41" y="2"/>
                    <a:pt x="40" y="3"/>
                  </a:cubicBezTo>
                  <a:cubicBezTo>
                    <a:pt x="40" y="4"/>
                    <a:pt x="40" y="4"/>
                    <a:pt x="40" y="5"/>
                  </a:cubicBezTo>
                  <a:cubicBezTo>
                    <a:pt x="41" y="17"/>
                    <a:pt x="41" y="17"/>
                    <a:pt x="41" y="17"/>
                  </a:cubicBezTo>
                  <a:cubicBezTo>
                    <a:pt x="37" y="19"/>
                    <a:pt x="37" y="19"/>
                    <a:pt x="37" y="19"/>
                  </a:cubicBezTo>
                  <a:cubicBezTo>
                    <a:pt x="29" y="10"/>
                    <a:pt x="29" y="10"/>
                    <a:pt x="29" y="10"/>
                  </a:cubicBezTo>
                  <a:cubicBezTo>
                    <a:pt x="28" y="9"/>
                    <a:pt x="27" y="9"/>
                    <a:pt x="26" y="9"/>
                  </a:cubicBezTo>
                  <a:cubicBezTo>
                    <a:pt x="26" y="9"/>
                    <a:pt x="25" y="9"/>
                    <a:pt x="24" y="10"/>
                  </a:cubicBezTo>
                  <a:cubicBezTo>
                    <a:pt x="13" y="20"/>
                    <a:pt x="13" y="20"/>
                    <a:pt x="13" y="20"/>
                  </a:cubicBezTo>
                  <a:cubicBezTo>
                    <a:pt x="13" y="20"/>
                    <a:pt x="12" y="21"/>
                    <a:pt x="12" y="22"/>
                  </a:cubicBezTo>
                  <a:cubicBezTo>
                    <a:pt x="12" y="23"/>
                    <a:pt x="12" y="24"/>
                    <a:pt x="13" y="24"/>
                  </a:cubicBezTo>
                  <a:cubicBezTo>
                    <a:pt x="21" y="33"/>
                    <a:pt x="21" y="33"/>
                    <a:pt x="21" y="33"/>
                  </a:cubicBezTo>
                  <a:cubicBezTo>
                    <a:pt x="19" y="37"/>
                    <a:pt x="19" y="37"/>
                    <a:pt x="19" y="37"/>
                  </a:cubicBezTo>
                  <a:cubicBezTo>
                    <a:pt x="7" y="34"/>
                    <a:pt x="7" y="34"/>
                    <a:pt x="7" y="34"/>
                  </a:cubicBezTo>
                  <a:cubicBezTo>
                    <a:pt x="5" y="34"/>
                    <a:pt x="4" y="35"/>
                    <a:pt x="3" y="37"/>
                  </a:cubicBezTo>
                  <a:cubicBezTo>
                    <a:pt x="0" y="51"/>
                    <a:pt x="0" y="51"/>
                    <a:pt x="0" y="51"/>
                  </a:cubicBezTo>
                  <a:cubicBezTo>
                    <a:pt x="0" y="52"/>
                    <a:pt x="0" y="53"/>
                    <a:pt x="1" y="54"/>
                  </a:cubicBezTo>
                  <a:cubicBezTo>
                    <a:pt x="1" y="54"/>
                    <a:pt x="2" y="55"/>
                    <a:pt x="3" y="55"/>
                  </a:cubicBezTo>
                  <a:cubicBezTo>
                    <a:pt x="14" y="58"/>
                    <a:pt x="14" y="58"/>
                    <a:pt x="14" y="58"/>
                  </a:cubicBezTo>
                  <a:cubicBezTo>
                    <a:pt x="15" y="62"/>
                    <a:pt x="15" y="62"/>
                    <a:pt x="15" y="62"/>
                  </a:cubicBezTo>
                  <a:cubicBezTo>
                    <a:pt x="4" y="67"/>
                    <a:pt x="4" y="67"/>
                    <a:pt x="4" y="67"/>
                  </a:cubicBezTo>
                  <a:cubicBezTo>
                    <a:pt x="2" y="68"/>
                    <a:pt x="1" y="70"/>
                    <a:pt x="2" y="71"/>
                  </a:cubicBezTo>
                  <a:cubicBezTo>
                    <a:pt x="8" y="85"/>
                    <a:pt x="8" y="85"/>
                    <a:pt x="8" y="85"/>
                  </a:cubicBezTo>
                  <a:cubicBezTo>
                    <a:pt x="9" y="86"/>
                    <a:pt x="9" y="86"/>
                    <a:pt x="10" y="86"/>
                  </a:cubicBezTo>
                  <a:cubicBezTo>
                    <a:pt x="11" y="87"/>
                    <a:pt x="12" y="87"/>
                    <a:pt x="12" y="86"/>
                  </a:cubicBezTo>
                  <a:cubicBezTo>
                    <a:pt x="23" y="81"/>
                    <a:pt x="23" y="81"/>
                    <a:pt x="23" y="81"/>
                  </a:cubicBezTo>
                  <a:cubicBezTo>
                    <a:pt x="26" y="85"/>
                    <a:pt x="26" y="85"/>
                    <a:pt x="26" y="85"/>
                  </a:cubicBezTo>
                  <a:cubicBezTo>
                    <a:pt x="20" y="95"/>
                    <a:pt x="20" y="95"/>
                    <a:pt x="20" y="95"/>
                  </a:cubicBezTo>
                  <a:cubicBezTo>
                    <a:pt x="20" y="96"/>
                    <a:pt x="20" y="97"/>
                    <a:pt x="20" y="98"/>
                  </a:cubicBezTo>
                  <a:cubicBezTo>
                    <a:pt x="20" y="98"/>
                    <a:pt x="20" y="99"/>
                    <a:pt x="21" y="99"/>
                  </a:cubicBezTo>
                  <a:cubicBezTo>
                    <a:pt x="21" y="99"/>
                    <a:pt x="21" y="99"/>
                    <a:pt x="21" y="100"/>
                  </a:cubicBezTo>
                  <a:cubicBezTo>
                    <a:pt x="34" y="107"/>
                    <a:pt x="34" y="107"/>
                    <a:pt x="34" y="107"/>
                  </a:cubicBezTo>
                  <a:cubicBezTo>
                    <a:pt x="35" y="107"/>
                    <a:pt x="36" y="107"/>
                    <a:pt x="37" y="107"/>
                  </a:cubicBezTo>
                  <a:cubicBezTo>
                    <a:pt x="38" y="107"/>
                    <a:pt x="38" y="106"/>
                    <a:pt x="39" y="106"/>
                  </a:cubicBezTo>
                  <a:cubicBezTo>
                    <a:pt x="44" y="95"/>
                    <a:pt x="44" y="95"/>
                    <a:pt x="44" y="95"/>
                  </a:cubicBezTo>
                  <a:cubicBezTo>
                    <a:pt x="49" y="97"/>
                    <a:pt x="49" y="97"/>
                    <a:pt x="49" y="97"/>
                  </a:cubicBezTo>
                  <a:cubicBezTo>
                    <a:pt x="50" y="108"/>
                    <a:pt x="50" y="108"/>
                    <a:pt x="50" y="108"/>
                  </a:cubicBezTo>
                  <a:cubicBezTo>
                    <a:pt x="50" y="109"/>
                    <a:pt x="51" y="110"/>
                    <a:pt x="51" y="111"/>
                  </a:cubicBezTo>
                  <a:cubicBezTo>
                    <a:pt x="52" y="111"/>
                    <a:pt x="53" y="111"/>
                    <a:pt x="54" y="111"/>
                  </a:cubicBezTo>
                  <a:cubicBezTo>
                    <a:pt x="69" y="110"/>
                    <a:pt x="69" y="110"/>
                    <a:pt x="69" y="110"/>
                  </a:cubicBezTo>
                  <a:cubicBezTo>
                    <a:pt x="69" y="109"/>
                    <a:pt x="70" y="109"/>
                    <a:pt x="71" y="108"/>
                  </a:cubicBezTo>
                  <a:cubicBezTo>
                    <a:pt x="71" y="108"/>
                    <a:pt x="71" y="107"/>
                    <a:pt x="71" y="106"/>
                  </a:cubicBezTo>
                  <a:cubicBezTo>
                    <a:pt x="70" y="94"/>
                    <a:pt x="70" y="94"/>
                    <a:pt x="70" y="94"/>
                  </a:cubicBezTo>
                  <a:cubicBezTo>
                    <a:pt x="74" y="93"/>
                    <a:pt x="74" y="93"/>
                    <a:pt x="74" y="93"/>
                  </a:cubicBezTo>
                  <a:cubicBezTo>
                    <a:pt x="82" y="101"/>
                    <a:pt x="82" y="101"/>
                    <a:pt x="82" y="101"/>
                  </a:cubicBezTo>
                  <a:cubicBezTo>
                    <a:pt x="83" y="102"/>
                    <a:pt x="84" y="102"/>
                    <a:pt x="84" y="102"/>
                  </a:cubicBezTo>
                  <a:cubicBezTo>
                    <a:pt x="85" y="102"/>
                    <a:pt x="86" y="102"/>
                    <a:pt x="87" y="102"/>
                  </a:cubicBezTo>
                  <a:cubicBezTo>
                    <a:pt x="98" y="92"/>
                    <a:pt x="98" y="92"/>
                    <a:pt x="98" y="92"/>
                  </a:cubicBezTo>
                  <a:cubicBezTo>
                    <a:pt x="98" y="91"/>
                    <a:pt x="99" y="90"/>
                    <a:pt x="99" y="89"/>
                  </a:cubicBezTo>
                  <a:close/>
                  <a:moveTo>
                    <a:pt x="66" y="67"/>
                  </a:moveTo>
                  <a:cubicBezTo>
                    <a:pt x="59" y="72"/>
                    <a:pt x="50" y="72"/>
                    <a:pt x="44" y="66"/>
                  </a:cubicBezTo>
                  <a:cubicBezTo>
                    <a:pt x="39" y="60"/>
                    <a:pt x="39" y="50"/>
                    <a:pt x="45" y="45"/>
                  </a:cubicBezTo>
                  <a:cubicBezTo>
                    <a:pt x="51" y="39"/>
                    <a:pt x="61" y="39"/>
                    <a:pt x="67" y="46"/>
                  </a:cubicBezTo>
                  <a:cubicBezTo>
                    <a:pt x="72" y="52"/>
                    <a:pt x="72" y="61"/>
                    <a:pt x="66"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342826"/>
              <a:endParaRPr lang="en-US">
                <a:solidFill>
                  <a:srgbClr val="000000"/>
                </a:solidFill>
              </a:endParaRPr>
            </a:p>
          </p:txBody>
        </p:sp>
      </p:grpSp>
      <p:sp>
        <p:nvSpPr>
          <p:cNvPr id="37" name="Rectangle 36"/>
          <p:cNvSpPr/>
          <p:nvPr/>
        </p:nvSpPr>
        <p:spPr>
          <a:xfrm>
            <a:off x="5217812" y="3117196"/>
            <a:ext cx="3881869" cy="500123"/>
          </a:xfrm>
          <a:prstGeom prst="rect">
            <a:avLst/>
          </a:prstGeom>
        </p:spPr>
        <p:txBody>
          <a:bodyPr wrap="square" lIns="68565" tIns="34283" rIns="68565" bIns="34283">
            <a:spAutoFit/>
          </a:bodyPr>
          <a:lstStyle/>
          <a:p>
            <a:pPr marL="285750" indent="-285750" defTabSz="342826">
              <a:buFont typeface="Arial"/>
              <a:buChar char="•"/>
            </a:pPr>
            <a:r>
              <a:rPr lang="en-US" sz="1400" dirty="0">
                <a:solidFill>
                  <a:srgbClr val="000000">
                    <a:lumMod val="75000"/>
                    <a:lumOff val="25000"/>
                  </a:srgbClr>
                </a:solidFill>
              </a:rPr>
              <a:t>Intelligent solutions are 10 times more valuable</a:t>
            </a:r>
          </a:p>
        </p:txBody>
      </p:sp>
      <p:sp>
        <p:nvSpPr>
          <p:cNvPr id="77" name="Freeform 11"/>
          <p:cNvSpPr>
            <a:spLocks noEditPoints="1"/>
          </p:cNvSpPr>
          <p:nvPr/>
        </p:nvSpPr>
        <p:spPr bwMode="auto">
          <a:xfrm>
            <a:off x="4353407" y="3002237"/>
            <a:ext cx="518035" cy="465361"/>
          </a:xfrm>
          <a:custGeom>
            <a:avLst/>
            <a:gdLst/>
            <a:ahLst/>
            <a:cxnLst>
              <a:cxn ang="0">
                <a:pos x="187" y="206"/>
              </a:cxn>
              <a:cxn ang="0">
                <a:pos x="173" y="160"/>
              </a:cxn>
              <a:cxn ang="0">
                <a:pos x="149" y="172"/>
              </a:cxn>
              <a:cxn ang="0">
                <a:pos x="179" y="210"/>
              </a:cxn>
              <a:cxn ang="0">
                <a:pos x="149" y="172"/>
              </a:cxn>
              <a:cxn ang="0">
                <a:pos x="130" y="220"/>
              </a:cxn>
              <a:cxn ang="0">
                <a:pos x="140" y="174"/>
              </a:cxn>
              <a:cxn ang="0">
                <a:pos x="182" y="153"/>
              </a:cxn>
              <a:cxn ang="0">
                <a:pos x="211" y="188"/>
              </a:cxn>
              <a:cxn ang="0">
                <a:pos x="225" y="172"/>
              </a:cxn>
              <a:cxn ang="0">
                <a:pos x="182" y="153"/>
              </a:cxn>
              <a:cxn ang="0">
                <a:pos x="53" y="184"/>
              </a:cxn>
              <a:cxn ang="0">
                <a:pos x="67" y="197"/>
              </a:cxn>
              <a:cxn ang="0">
                <a:pos x="91" y="158"/>
              </a:cxn>
              <a:cxn ang="0">
                <a:pos x="114" y="171"/>
              </a:cxn>
              <a:cxn ang="0">
                <a:pos x="121" y="219"/>
              </a:cxn>
              <a:cxn ang="0">
                <a:pos x="114" y="171"/>
              </a:cxn>
              <a:cxn ang="0">
                <a:pos x="27" y="135"/>
              </a:cxn>
              <a:cxn ang="0">
                <a:pos x="73" y="131"/>
              </a:cxn>
              <a:cxn ang="0">
                <a:pos x="77" y="140"/>
              </a:cxn>
              <a:cxn ang="0">
                <a:pos x="47" y="177"/>
              </a:cxn>
              <a:cxn ang="0">
                <a:pos x="77" y="140"/>
              </a:cxn>
              <a:cxn ang="0">
                <a:pos x="230" y="164"/>
              </a:cxn>
              <a:cxn ang="0">
                <a:pos x="194" y="131"/>
              </a:cxn>
              <a:cxn ang="0">
                <a:pos x="194" y="87"/>
              </a:cxn>
              <a:cxn ang="0">
                <a:pos x="231" y="58"/>
              </a:cxn>
              <a:cxn ang="0">
                <a:pos x="194" y="87"/>
              </a:cxn>
              <a:cxn ang="0">
                <a:pos x="128" y="0"/>
              </a:cxn>
              <a:cxn ang="0">
                <a:pos x="120" y="47"/>
              </a:cxn>
              <a:cxn ang="0">
                <a:pos x="143" y="46"/>
              </a:cxn>
              <a:cxn ang="0">
                <a:pos x="137" y="0"/>
              </a:cxn>
              <a:cxn ang="0">
                <a:pos x="143" y="46"/>
              </a:cxn>
              <a:cxn ang="0">
                <a:pos x="241" y="136"/>
              </a:cxn>
              <a:cxn ang="0">
                <a:pos x="198" y="114"/>
              </a:cxn>
              <a:cxn ang="0">
                <a:pos x="159" y="50"/>
              </a:cxn>
              <a:cxn ang="0">
                <a:pos x="165" y="4"/>
              </a:cxn>
              <a:cxn ang="0">
                <a:pos x="159" y="50"/>
              </a:cxn>
              <a:cxn ang="0">
                <a:pos x="25" y="126"/>
              </a:cxn>
              <a:cxn ang="0">
                <a:pos x="70" y="107"/>
              </a:cxn>
              <a:cxn ang="0">
                <a:pos x="94" y="110"/>
              </a:cxn>
              <a:cxn ang="0">
                <a:pos x="0" y="95"/>
              </a:cxn>
              <a:cxn ang="0">
                <a:pos x="185" y="71"/>
              </a:cxn>
              <a:cxn ang="0">
                <a:pos x="214" y="34"/>
              </a:cxn>
              <a:cxn ang="0">
                <a:pos x="185" y="71"/>
              </a:cxn>
              <a:cxn ang="0">
                <a:pos x="99" y="164"/>
              </a:cxn>
              <a:cxn ang="0">
                <a:pos x="92" y="212"/>
              </a:cxn>
              <a:cxn ang="0">
                <a:pos x="198" y="104"/>
              </a:cxn>
              <a:cxn ang="0">
                <a:pos x="241" y="85"/>
              </a:cxn>
              <a:cxn ang="0">
                <a:pos x="198" y="104"/>
              </a:cxn>
              <a:cxn ang="0">
                <a:pos x="191" y="16"/>
              </a:cxn>
              <a:cxn ang="0">
                <a:pos x="173" y="59"/>
              </a:cxn>
            </a:cxnLst>
            <a:rect l="0" t="0" r="r" b="b"/>
            <a:pathLst>
              <a:path w="244" h="220">
                <a:moveTo>
                  <a:pt x="166" y="165"/>
                </a:moveTo>
                <a:cubicBezTo>
                  <a:pt x="187" y="206"/>
                  <a:pt x="187" y="206"/>
                  <a:pt x="187" y="206"/>
                </a:cubicBezTo>
                <a:cubicBezTo>
                  <a:pt x="193" y="203"/>
                  <a:pt x="199" y="199"/>
                  <a:pt x="205" y="194"/>
                </a:cubicBezTo>
                <a:cubicBezTo>
                  <a:pt x="173" y="160"/>
                  <a:pt x="173" y="160"/>
                  <a:pt x="173" y="160"/>
                </a:cubicBezTo>
                <a:cubicBezTo>
                  <a:pt x="171" y="162"/>
                  <a:pt x="168" y="164"/>
                  <a:pt x="166" y="165"/>
                </a:cubicBezTo>
                <a:close/>
                <a:moveTo>
                  <a:pt x="149" y="172"/>
                </a:moveTo>
                <a:cubicBezTo>
                  <a:pt x="159" y="217"/>
                  <a:pt x="159" y="217"/>
                  <a:pt x="159" y="217"/>
                </a:cubicBezTo>
                <a:cubicBezTo>
                  <a:pt x="166" y="215"/>
                  <a:pt x="173" y="213"/>
                  <a:pt x="179" y="210"/>
                </a:cubicBezTo>
                <a:cubicBezTo>
                  <a:pt x="157" y="169"/>
                  <a:pt x="157" y="169"/>
                  <a:pt x="157" y="169"/>
                </a:cubicBezTo>
                <a:cubicBezTo>
                  <a:pt x="155" y="170"/>
                  <a:pt x="152" y="171"/>
                  <a:pt x="149" y="172"/>
                </a:cubicBezTo>
                <a:close/>
                <a:moveTo>
                  <a:pt x="131" y="174"/>
                </a:moveTo>
                <a:cubicBezTo>
                  <a:pt x="130" y="220"/>
                  <a:pt x="130" y="220"/>
                  <a:pt x="130" y="220"/>
                </a:cubicBezTo>
                <a:cubicBezTo>
                  <a:pt x="137" y="220"/>
                  <a:pt x="144" y="220"/>
                  <a:pt x="150" y="219"/>
                </a:cubicBezTo>
                <a:cubicBezTo>
                  <a:pt x="140" y="174"/>
                  <a:pt x="140" y="174"/>
                  <a:pt x="140" y="174"/>
                </a:cubicBezTo>
                <a:cubicBezTo>
                  <a:pt x="137" y="174"/>
                  <a:pt x="134" y="174"/>
                  <a:pt x="131" y="174"/>
                </a:cubicBezTo>
                <a:close/>
                <a:moveTo>
                  <a:pt x="182" y="153"/>
                </a:moveTo>
                <a:cubicBezTo>
                  <a:pt x="181" y="153"/>
                  <a:pt x="180" y="154"/>
                  <a:pt x="180" y="154"/>
                </a:cubicBezTo>
                <a:cubicBezTo>
                  <a:pt x="211" y="188"/>
                  <a:pt x="211" y="188"/>
                  <a:pt x="211" y="188"/>
                </a:cubicBezTo>
                <a:cubicBezTo>
                  <a:pt x="213" y="186"/>
                  <a:pt x="214" y="185"/>
                  <a:pt x="216" y="183"/>
                </a:cubicBezTo>
                <a:cubicBezTo>
                  <a:pt x="219" y="180"/>
                  <a:pt x="222" y="176"/>
                  <a:pt x="225" y="172"/>
                </a:cubicBezTo>
                <a:cubicBezTo>
                  <a:pt x="186" y="147"/>
                  <a:pt x="186" y="147"/>
                  <a:pt x="186" y="147"/>
                </a:cubicBezTo>
                <a:cubicBezTo>
                  <a:pt x="184" y="149"/>
                  <a:pt x="183" y="151"/>
                  <a:pt x="182" y="153"/>
                </a:cubicBezTo>
                <a:close/>
                <a:moveTo>
                  <a:pt x="86" y="153"/>
                </a:moveTo>
                <a:cubicBezTo>
                  <a:pt x="53" y="184"/>
                  <a:pt x="53" y="184"/>
                  <a:pt x="53" y="184"/>
                </a:cubicBezTo>
                <a:cubicBezTo>
                  <a:pt x="55" y="187"/>
                  <a:pt x="58" y="189"/>
                  <a:pt x="60" y="192"/>
                </a:cubicBezTo>
                <a:cubicBezTo>
                  <a:pt x="63" y="194"/>
                  <a:pt x="65" y="196"/>
                  <a:pt x="67" y="197"/>
                </a:cubicBezTo>
                <a:cubicBezTo>
                  <a:pt x="92" y="158"/>
                  <a:pt x="92" y="158"/>
                  <a:pt x="92" y="158"/>
                </a:cubicBezTo>
                <a:cubicBezTo>
                  <a:pt x="91" y="158"/>
                  <a:pt x="91" y="158"/>
                  <a:pt x="91" y="158"/>
                </a:cubicBezTo>
                <a:cubicBezTo>
                  <a:pt x="89" y="156"/>
                  <a:pt x="88" y="155"/>
                  <a:pt x="86" y="153"/>
                </a:cubicBezTo>
                <a:close/>
                <a:moveTo>
                  <a:pt x="114" y="171"/>
                </a:moveTo>
                <a:cubicBezTo>
                  <a:pt x="101" y="215"/>
                  <a:pt x="101" y="215"/>
                  <a:pt x="101" y="215"/>
                </a:cubicBezTo>
                <a:cubicBezTo>
                  <a:pt x="108" y="217"/>
                  <a:pt x="114" y="218"/>
                  <a:pt x="121" y="219"/>
                </a:cubicBezTo>
                <a:cubicBezTo>
                  <a:pt x="122" y="173"/>
                  <a:pt x="122" y="173"/>
                  <a:pt x="122" y="173"/>
                </a:cubicBezTo>
                <a:cubicBezTo>
                  <a:pt x="120" y="172"/>
                  <a:pt x="117" y="172"/>
                  <a:pt x="114" y="171"/>
                </a:cubicBezTo>
                <a:close/>
                <a:moveTo>
                  <a:pt x="71" y="125"/>
                </a:moveTo>
                <a:cubicBezTo>
                  <a:pt x="27" y="135"/>
                  <a:pt x="27" y="135"/>
                  <a:pt x="27" y="135"/>
                </a:cubicBezTo>
                <a:cubicBezTo>
                  <a:pt x="28" y="141"/>
                  <a:pt x="30" y="147"/>
                  <a:pt x="33" y="153"/>
                </a:cubicBezTo>
                <a:cubicBezTo>
                  <a:pt x="73" y="131"/>
                  <a:pt x="73" y="131"/>
                  <a:pt x="73" y="131"/>
                </a:cubicBezTo>
                <a:cubicBezTo>
                  <a:pt x="73" y="129"/>
                  <a:pt x="72" y="127"/>
                  <a:pt x="71" y="125"/>
                </a:cubicBezTo>
                <a:close/>
                <a:moveTo>
                  <a:pt x="77" y="140"/>
                </a:moveTo>
                <a:cubicBezTo>
                  <a:pt x="37" y="161"/>
                  <a:pt x="37" y="161"/>
                  <a:pt x="37" y="161"/>
                </a:cubicBezTo>
                <a:cubicBezTo>
                  <a:pt x="39" y="167"/>
                  <a:pt x="43" y="172"/>
                  <a:pt x="47" y="177"/>
                </a:cubicBezTo>
                <a:cubicBezTo>
                  <a:pt x="81" y="146"/>
                  <a:pt x="81" y="146"/>
                  <a:pt x="81" y="146"/>
                </a:cubicBezTo>
                <a:cubicBezTo>
                  <a:pt x="79" y="144"/>
                  <a:pt x="78" y="142"/>
                  <a:pt x="77" y="140"/>
                </a:cubicBezTo>
                <a:close/>
                <a:moveTo>
                  <a:pt x="191" y="140"/>
                </a:moveTo>
                <a:cubicBezTo>
                  <a:pt x="230" y="164"/>
                  <a:pt x="230" y="164"/>
                  <a:pt x="230" y="164"/>
                </a:cubicBezTo>
                <a:cubicBezTo>
                  <a:pt x="233" y="158"/>
                  <a:pt x="236" y="151"/>
                  <a:pt x="238" y="145"/>
                </a:cubicBezTo>
                <a:cubicBezTo>
                  <a:pt x="194" y="131"/>
                  <a:pt x="194" y="131"/>
                  <a:pt x="194" y="131"/>
                </a:cubicBezTo>
                <a:cubicBezTo>
                  <a:pt x="193" y="134"/>
                  <a:pt x="192" y="137"/>
                  <a:pt x="191" y="140"/>
                </a:cubicBezTo>
                <a:close/>
                <a:moveTo>
                  <a:pt x="194" y="87"/>
                </a:moveTo>
                <a:cubicBezTo>
                  <a:pt x="239" y="76"/>
                  <a:pt x="239" y="76"/>
                  <a:pt x="239" y="76"/>
                </a:cubicBezTo>
                <a:cubicBezTo>
                  <a:pt x="237" y="70"/>
                  <a:pt x="234" y="64"/>
                  <a:pt x="231" y="58"/>
                </a:cubicBezTo>
                <a:cubicBezTo>
                  <a:pt x="190" y="79"/>
                  <a:pt x="190" y="79"/>
                  <a:pt x="190" y="79"/>
                </a:cubicBezTo>
                <a:cubicBezTo>
                  <a:pt x="192" y="82"/>
                  <a:pt x="193" y="84"/>
                  <a:pt x="194" y="87"/>
                </a:cubicBezTo>
                <a:close/>
                <a:moveTo>
                  <a:pt x="126" y="46"/>
                </a:moveTo>
                <a:cubicBezTo>
                  <a:pt x="128" y="0"/>
                  <a:pt x="128" y="0"/>
                  <a:pt x="128" y="0"/>
                </a:cubicBezTo>
                <a:cubicBezTo>
                  <a:pt x="122" y="0"/>
                  <a:pt x="115" y="1"/>
                  <a:pt x="109" y="2"/>
                </a:cubicBezTo>
                <a:cubicBezTo>
                  <a:pt x="120" y="47"/>
                  <a:pt x="120" y="47"/>
                  <a:pt x="120" y="47"/>
                </a:cubicBezTo>
                <a:cubicBezTo>
                  <a:pt x="122" y="47"/>
                  <a:pt x="124" y="46"/>
                  <a:pt x="126" y="46"/>
                </a:cubicBezTo>
                <a:close/>
                <a:moveTo>
                  <a:pt x="143" y="46"/>
                </a:moveTo>
                <a:cubicBezTo>
                  <a:pt x="156" y="2"/>
                  <a:pt x="156" y="2"/>
                  <a:pt x="156" y="2"/>
                </a:cubicBezTo>
                <a:cubicBezTo>
                  <a:pt x="150" y="1"/>
                  <a:pt x="143" y="0"/>
                  <a:pt x="137" y="0"/>
                </a:cubicBezTo>
                <a:cubicBezTo>
                  <a:pt x="136" y="46"/>
                  <a:pt x="136" y="46"/>
                  <a:pt x="136" y="46"/>
                </a:cubicBezTo>
                <a:cubicBezTo>
                  <a:pt x="138" y="46"/>
                  <a:pt x="140" y="46"/>
                  <a:pt x="143" y="46"/>
                </a:cubicBezTo>
                <a:close/>
                <a:moveTo>
                  <a:pt x="197" y="122"/>
                </a:moveTo>
                <a:cubicBezTo>
                  <a:pt x="241" y="136"/>
                  <a:pt x="241" y="136"/>
                  <a:pt x="241" y="136"/>
                </a:cubicBezTo>
                <a:cubicBezTo>
                  <a:pt x="242" y="129"/>
                  <a:pt x="243" y="122"/>
                  <a:pt x="244" y="115"/>
                </a:cubicBezTo>
                <a:cubicBezTo>
                  <a:pt x="198" y="114"/>
                  <a:pt x="198" y="114"/>
                  <a:pt x="198" y="114"/>
                </a:cubicBezTo>
                <a:cubicBezTo>
                  <a:pt x="198" y="117"/>
                  <a:pt x="197" y="120"/>
                  <a:pt x="197" y="122"/>
                </a:cubicBezTo>
                <a:close/>
                <a:moveTo>
                  <a:pt x="159" y="50"/>
                </a:moveTo>
                <a:cubicBezTo>
                  <a:pt x="183" y="11"/>
                  <a:pt x="183" y="11"/>
                  <a:pt x="183" y="11"/>
                </a:cubicBezTo>
                <a:cubicBezTo>
                  <a:pt x="177" y="8"/>
                  <a:pt x="171" y="6"/>
                  <a:pt x="165" y="4"/>
                </a:cubicBezTo>
                <a:cubicBezTo>
                  <a:pt x="152" y="48"/>
                  <a:pt x="152" y="48"/>
                  <a:pt x="152" y="48"/>
                </a:cubicBezTo>
                <a:cubicBezTo>
                  <a:pt x="154" y="49"/>
                  <a:pt x="156" y="50"/>
                  <a:pt x="159" y="50"/>
                </a:cubicBezTo>
                <a:close/>
                <a:moveTo>
                  <a:pt x="24" y="99"/>
                </a:moveTo>
                <a:cubicBezTo>
                  <a:pt x="23" y="108"/>
                  <a:pt x="24" y="117"/>
                  <a:pt x="25" y="126"/>
                </a:cubicBezTo>
                <a:cubicBezTo>
                  <a:pt x="70" y="116"/>
                  <a:pt x="70" y="116"/>
                  <a:pt x="70" y="116"/>
                </a:cubicBezTo>
                <a:cubicBezTo>
                  <a:pt x="70" y="113"/>
                  <a:pt x="70" y="110"/>
                  <a:pt x="70" y="107"/>
                </a:cubicBezTo>
                <a:cubicBezTo>
                  <a:pt x="92" y="111"/>
                  <a:pt x="92" y="111"/>
                  <a:pt x="92" y="111"/>
                </a:cubicBezTo>
                <a:cubicBezTo>
                  <a:pt x="94" y="110"/>
                  <a:pt x="94" y="110"/>
                  <a:pt x="94" y="110"/>
                </a:cubicBezTo>
                <a:cubicBezTo>
                  <a:pt x="58" y="39"/>
                  <a:pt x="58" y="39"/>
                  <a:pt x="58" y="39"/>
                </a:cubicBezTo>
                <a:cubicBezTo>
                  <a:pt x="0" y="95"/>
                  <a:pt x="0" y="95"/>
                  <a:pt x="0" y="95"/>
                </a:cubicBezTo>
                <a:lnTo>
                  <a:pt x="24" y="99"/>
                </a:lnTo>
                <a:close/>
                <a:moveTo>
                  <a:pt x="185" y="71"/>
                </a:moveTo>
                <a:cubicBezTo>
                  <a:pt x="226" y="50"/>
                  <a:pt x="226" y="50"/>
                  <a:pt x="226" y="50"/>
                </a:cubicBezTo>
                <a:cubicBezTo>
                  <a:pt x="222" y="44"/>
                  <a:pt x="218" y="39"/>
                  <a:pt x="214" y="34"/>
                </a:cubicBezTo>
                <a:cubicBezTo>
                  <a:pt x="180" y="65"/>
                  <a:pt x="180" y="65"/>
                  <a:pt x="180" y="65"/>
                </a:cubicBezTo>
                <a:cubicBezTo>
                  <a:pt x="182" y="67"/>
                  <a:pt x="184" y="69"/>
                  <a:pt x="185" y="71"/>
                </a:cubicBezTo>
                <a:close/>
                <a:moveTo>
                  <a:pt x="106" y="168"/>
                </a:moveTo>
                <a:cubicBezTo>
                  <a:pt x="103" y="166"/>
                  <a:pt x="101" y="165"/>
                  <a:pt x="99" y="164"/>
                </a:cubicBezTo>
                <a:cubicBezTo>
                  <a:pt x="75" y="203"/>
                  <a:pt x="75" y="203"/>
                  <a:pt x="75" y="203"/>
                </a:cubicBezTo>
                <a:cubicBezTo>
                  <a:pt x="80" y="206"/>
                  <a:pt x="86" y="209"/>
                  <a:pt x="92" y="212"/>
                </a:cubicBezTo>
                <a:lnTo>
                  <a:pt x="106" y="168"/>
                </a:lnTo>
                <a:close/>
                <a:moveTo>
                  <a:pt x="198" y="104"/>
                </a:moveTo>
                <a:cubicBezTo>
                  <a:pt x="244" y="106"/>
                  <a:pt x="244" y="106"/>
                  <a:pt x="244" y="106"/>
                </a:cubicBezTo>
                <a:cubicBezTo>
                  <a:pt x="244" y="99"/>
                  <a:pt x="243" y="92"/>
                  <a:pt x="241" y="85"/>
                </a:cubicBezTo>
                <a:cubicBezTo>
                  <a:pt x="196" y="96"/>
                  <a:pt x="196" y="96"/>
                  <a:pt x="196" y="96"/>
                </a:cubicBezTo>
                <a:cubicBezTo>
                  <a:pt x="197" y="99"/>
                  <a:pt x="197" y="101"/>
                  <a:pt x="198" y="104"/>
                </a:cubicBezTo>
                <a:close/>
                <a:moveTo>
                  <a:pt x="207" y="27"/>
                </a:moveTo>
                <a:cubicBezTo>
                  <a:pt x="202" y="23"/>
                  <a:pt x="197" y="19"/>
                  <a:pt x="191" y="16"/>
                </a:cubicBezTo>
                <a:cubicBezTo>
                  <a:pt x="167" y="55"/>
                  <a:pt x="167" y="55"/>
                  <a:pt x="167" y="55"/>
                </a:cubicBezTo>
                <a:cubicBezTo>
                  <a:pt x="169" y="56"/>
                  <a:pt x="171" y="57"/>
                  <a:pt x="173" y="59"/>
                </a:cubicBezTo>
                <a:lnTo>
                  <a:pt x="207" y="27"/>
                </a:lnTo>
                <a:close/>
              </a:path>
            </a:pathLst>
          </a:custGeom>
          <a:solidFill>
            <a:srgbClr val="3D3F71"/>
          </a:solidFill>
          <a:ln w="9525">
            <a:noFill/>
            <a:round/>
            <a:headEnd/>
            <a:tailEnd/>
          </a:ln>
        </p:spPr>
        <p:txBody>
          <a:bodyPr vert="horz" wrap="square" lIns="68565" tIns="34283" rIns="68565" bIns="34283" numCol="1" anchor="t" anchorCtr="0" compatLnSpc="1">
            <a:prstTxWarp prst="textNoShape">
              <a:avLst/>
            </a:prstTxWarp>
          </a:bodyPr>
          <a:lstStyle/>
          <a:p>
            <a:pPr defTabSz="342826"/>
            <a:endParaRPr lang="en-US">
              <a:solidFill>
                <a:srgbClr val="000000"/>
              </a:solidFill>
            </a:endParaRPr>
          </a:p>
        </p:txBody>
      </p:sp>
      <p:sp>
        <p:nvSpPr>
          <p:cNvPr id="66" name="Title 1"/>
          <p:cNvSpPr>
            <a:spLocks noGrp="1"/>
          </p:cNvSpPr>
          <p:nvPr>
            <p:ph type="ctrTitle"/>
          </p:nvPr>
        </p:nvSpPr>
        <p:spPr>
          <a:xfrm>
            <a:off x="259742" y="297076"/>
            <a:ext cx="8659976" cy="728782"/>
          </a:xfrm>
        </p:spPr>
        <p:txBody>
          <a:bodyPr/>
          <a:lstStyle/>
          <a:p>
            <a:r>
              <a:rPr lang="en-US" dirty="0" smtClean="0"/>
              <a:t>Trends in the Threat Defense Market </a:t>
            </a:r>
            <a:br>
              <a:rPr lang="en-US" dirty="0" smtClean="0"/>
            </a:br>
            <a:endParaRPr lang="en-US" sz="1800" dirty="0">
              <a:solidFill>
                <a:schemeClr val="accent2"/>
              </a:solidFill>
            </a:endParaRPr>
          </a:p>
        </p:txBody>
      </p:sp>
    </p:spTree>
    <p:extLst>
      <p:ext uri="{BB962C8B-B14F-4D97-AF65-F5344CB8AC3E}">
        <p14:creationId xmlns:p14="http://schemas.microsoft.com/office/powerpoint/2010/main" val="119395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10"/>
          <p:cNvSpPr txBox="1">
            <a:spLocks/>
          </p:cNvSpPr>
          <p:nvPr/>
        </p:nvSpPr>
        <p:spPr>
          <a:xfrm>
            <a:off x="603925" y="3015137"/>
            <a:ext cx="8112126" cy="288131"/>
          </a:xfrm>
          <a:prstGeom prst="rect">
            <a:avLst/>
          </a:prstGeom>
        </p:spPr>
        <p:txBody>
          <a:bodyPr lIns="91420" tIns="45710" rIns="91420" bIns="45710"/>
          <a:lstStyle>
            <a:lvl1pPr marL="171473" indent="-171473" algn="l" defTabSz="685891" rtl="0" eaLnBrk="1" latinLnBrk="0" hangingPunct="1">
              <a:lnSpc>
                <a:spcPct val="95000"/>
              </a:lnSpc>
              <a:spcBef>
                <a:spcPts val="1080"/>
              </a:spcBef>
              <a:buClr>
                <a:schemeClr val="tx2"/>
              </a:buClr>
              <a:buSzPct val="90000"/>
              <a:buFont typeface="Arial" pitchFamily="34" charset="0"/>
              <a:buChar char="•"/>
              <a:tabLst/>
              <a:defRPr lang="en-US" sz="1500" kern="1200" dirty="0" smtClean="0">
                <a:solidFill>
                  <a:schemeClr val="tx1"/>
                </a:solidFill>
                <a:latin typeface="+mn-lt"/>
                <a:ea typeface="+mn-ea"/>
                <a:cs typeface="CiscoSans"/>
              </a:defRPr>
            </a:lvl1pPr>
            <a:lvl2pPr marL="360000" indent="-216000" algn="l" defTabSz="685891" rtl="0" eaLnBrk="1" latinLnBrk="0" hangingPunct="1">
              <a:lnSpc>
                <a:spcPct val="95000"/>
              </a:lnSpc>
              <a:spcBef>
                <a:spcPts val="600"/>
              </a:spcBef>
              <a:buClr>
                <a:schemeClr val="tx2"/>
              </a:buClr>
              <a:buFont typeface="Arial"/>
              <a:buChar char="•"/>
              <a:defRPr lang="en-US" sz="1400" kern="1200" dirty="0" smtClean="0">
                <a:solidFill>
                  <a:schemeClr val="tx1"/>
                </a:solidFill>
                <a:latin typeface="+mn-lt"/>
                <a:ea typeface="+mn-ea"/>
                <a:cs typeface="CiscoSans"/>
              </a:defRPr>
            </a:lvl2pPr>
            <a:lvl3pPr marL="432000" indent="-171450" algn="l" defTabSz="685891" rtl="0" eaLnBrk="1" latinLnBrk="0" hangingPunct="1">
              <a:lnSpc>
                <a:spcPct val="95000"/>
              </a:lnSpc>
              <a:spcBef>
                <a:spcPts val="630"/>
              </a:spcBef>
              <a:buFont typeface="Arial"/>
              <a:buChar char="•"/>
              <a:defRPr lang="en-US" sz="1200" kern="1200" dirty="0" smtClean="0">
                <a:solidFill>
                  <a:schemeClr val="tx1"/>
                </a:solidFill>
                <a:latin typeface="+mn-lt"/>
                <a:ea typeface="+mn-ea"/>
                <a:cs typeface="CiscoSans"/>
              </a:defRPr>
            </a:lvl3pPr>
            <a:lvl4pPr marL="504000" indent="-171450" algn="l" defTabSz="685891" rtl="0" eaLnBrk="1" latinLnBrk="0" hangingPunct="1">
              <a:lnSpc>
                <a:spcPct val="95000"/>
              </a:lnSpc>
              <a:spcBef>
                <a:spcPts val="630"/>
              </a:spcBef>
              <a:buFont typeface="Arial"/>
              <a:buChar char="•"/>
              <a:defRPr lang="en-US" sz="1100" kern="1200" dirty="0" smtClean="0">
                <a:solidFill>
                  <a:schemeClr val="tx1"/>
                </a:solidFill>
                <a:latin typeface="+mn-lt"/>
                <a:ea typeface="+mn-ea"/>
                <a:cs typeface="CiscoSans"/>
              </a:defRPr>
            </a:lvl4pPr>
            <a:lvl5pPr marL="576000" indent="-171450" algn="l" defTabSz="685891" rtl="0" eaLnBrk="1" latinLnBrk="0" hangingPunct="1">
              <a:lnSpc>
                <a:spcPct val="95000"/>
              </a:lnSpc>
              <a:spcBef>
                <a:spcPts val="630"/>
              </a:spcBef>
              <a:buFont typeface="Arial"/>
              <a:buChar char="•"/>
              <a:defRPr lang="en-US" sz="1100" kern="1200" dirty="0">
                <a:solidFill>
                  <a:schemeClr val="tx1"/>
                </a:solidFill>
                <a:latin typeface="+mn-lt"/>
                <a:ea typeface="+mn-ea"/>
                <a:cs typeface="CiscoSans"/>
              </a:defRPr>
            </a:lvl5pPr>
            <a:lvl6pPr marL="864000" indent="-171473" algn="l" defTabSz="685891"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6000" indent="-171450" algn="l" defTabSz="685891"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620" indent="0" algn="l" defTabSz="685891" rtl="0" eaLnBrk="1" latinLnBrk="0" hangingPunct="1">
              <a:spcBef>
                <a:spcPct val="20000"/>
              </a:spcBef>
              <a:buFont typeface="Arial" pitchFamily="34" charset="0"/>
              <a:buNone/>
              <a:defRPr sz="1500" kern="1200">
                <a:solidFill>
                  <a:schemeClr val="tx1"/>
                </a:solidFill>
                <a:latin typeface="+mn-lt"/>
                <a:ea typeface="+mn-ea"/>
                <a:cs typeface="+mn-cs"/>
              </a:defRPr>
            </a:lvl8pPr>
            <a:lvl9pPr marL="2915039" indent="-171473" algn="l" defTabSz="68589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1400" i="1" dirty="0" smtClean="0"/>
              <a:t>Gartner: “Bring Branch Office Network Security Up to the Enterprise Standard”, April 2013</a:t>
            </a:r>
            <a:endParaRPr lang="en-US" sz="1400" i="1" dirty="0"/>
          </a:p>
        </p:txBody>
      </p:sp>
      <p:sp>
        <p:nvSpPr>
          <p:cNvPr id="4" name="Title 5"/>
          <p:cNvSpPr txBox="1">
            <a:spLocks/>
          </p:cNvSpPr>
          <p:nvPr/>
        </p:nvSpPr>
        <p:spPr>
          <a:xfrm>
            <a:off x="603925" y="811968"/>
            <a:ext cx="8112125" cy="3360420"/>
          </a:xfrm>
          <a:prstGeom prst="rect">
            <a:avLst/>
          </a:prstGeom>
        </p:spPr>
        <p:txBody>
          <a:bodyPr vert="horz" lIns="91420" tIns="45710" rIns="91420" bIns="45710" rtlCol="0" anchor="t" anchorCtr="0">
            <a:noAutofit/>
          </a:bodyPr>
          <a:lstStyle>
            <a:lvl1pPr algn="l" defTabSz="685891" rtl="0" eaLnBrk="1" latinLnBrk="0" hangingPunct="1">
              <a:lnSpc>
                <a:spcPct val="90000"/>
              </a:lnSpc>
              <a:spcBef>
                <a:spcPct val="0"/>
              </a:spcBef>
              <a:buNone/>
              <a:defRPr lang="en-US" sz="2500" b="0" i="0" kern="1200" spc="0" baseline="0">
                <a:solidFill>
                  <a:srgbClr val="00A2BF"/>
                </a:solidFill>
                <a:latin typeface="+mj-lt"/>
                <a:ea typeface="+mj-ea"/>
                <a:cs typeface="CiscoSans Thin"/>
              </a:defRPr>
            </a:lvl1pPr>
          </a:lstStyle>
          <a:p>
            <a:r>
              <a:rPr lang="en-US" sz="3600" dirty="0" smtClean="0"/>
              <a:t>“By </a:t>
            </a:r>
            <a:r>
              <a:rPr lang="en-US" sz="3600" dirty="0"/>
              <a:t>2016, </a:t>
            </a:r>
            <a:r>
              <a:rPr lang="en-US" sz="3600" b="1" i="1" dirty="0"/>
              <a:t>30%</a:t>
            </a:r>
            <a:r>
              <a:rPr lang="en-US" sz="3600" dirty="0"/>
              <a:t> of advanced targeted threats </a:t>
            </a:r>
            <a:r>
              <a:rPr lang="en-US" sz="3600" dirty="0" smtClean="0"/>
              <a:t>- up </a:t>
            </a:r>
            <a:r>
              <a:rPr lang="en-US" sz="3600" dirty="0"/>
              <a:t>from less than </a:t>
            </a:r>
            <a:r>
              <a:rPr lang="en-US" sz="3600" b="1" i="1" dirty="0"/>
              <a:t>5%</a:t>
            </a:r>
            <a:r>
              <a:rPr lang="en-US" sz="3600" dirty="0"/>
              <a:t> today </a:t>
            </a:r>
            <a:r>
              <a:rPr lang="en-US" sz="3600" dirty="0" smtClean="0"/>
              <a:t>- </a:t>
            </a:r>
            <a:r>
              <a:rPr lang="en-US" sz="3600" dirty="0"/>
              <a:t>will specifically target branch offices as an entry point.</a:t>
            </a:r>
            <a:r>
              <a:rPr lang="en-US" sz="4000" dirty="0"/>
              <a:t>”</a:t>
            </a:r>
          </a:p>
        </p:txBody>
      </p:sp>
      <p:sp>
        <p:nvSpPr>
          <p:cNvPr id="5" name="Rectangle 4"/>
          <p:cNvSpPr/>
          <p:nvPr/>
        </p:nvSpPr>
        <p:spPr>
          <a:xfrm>
            <a:off x="561395" y="790799"/>
            <a:ext cx="8112125" cy="3237357"/>
          </a:xfrm>
          <a:prstGeom prst="rect">
            <a:avLst/>
          </a:prstGeom>
          <a:noFill/>
          <a:ln>
            <a:solidFill>
              <a:schemeClr val="tx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a:endParaRPr lang="en-US" sz="1200" dirty="0"/>
          </a:p>
        </p:txBody>
      </p:sp>
    </p:spTree>
    <p:extLst>
      <p:ext uri="{BB962C8B-B14F-4D97-AF65-F5344CB8AC3E}">
        <p14:creationId xmlns:p14="http://schemas.microsoft.com/office/powerpoint/2010/main" val="221987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Box 197"/>
          <p:cNvSpPr txBox="1"/>
          <p:nvPr/>
        </p:nvSpPr>
        <p:spPr>
          <a:xfrm rot="16200000">
            <a:off x="430457" y="1768170"/>
            <a:ext cx="2840229" cy="2658488"/>
          </a:xfrm>
          <a:prstGeom prst="rect">
            <a:avLst/>
          </a:prstGeom>
          <a:gradFill flip="none" rotWithShape="1">
            <a:gsLst>
              <a:gs pos="100000">
                <a:schemeClr val="tx1"/>
              </a:gs>
              <a:gs pos="65000">
                <a:schemeClr val="accent3"/>
              </a:gs>
            </a:gsLst>
            <a:lin ang="10800000" scaled="1"/>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1429" tIns="11429" rIns="285574" bIns="11429" anchor="ctr" anchorCtr="0"/>
          <a:lstStyle>
            <a:defPPr>
              <a:defRPr lang="en-US"/>
            </a:defPPr>
            <a:lvl1pPr algn="ctr" defTabSz="913024">
              <a:lnSpc>
                <a:spcPct val="95000"/>
              </a:lnSpc>
              <a:spcBef>
                <a:spcPts val="200"/>
              </a:spcBef>
              <a:defRPr sz="1400" kern="0">
                <a:solidFill>
                  <a:srgbClr val="FFFFFF"/>
                </a:solidFill>
                <a:effectLst>
                  <a:outerShdw blurRad="50800" dist="38100" dir="2700000" algn="tl" rotWithShape="0">
                    <a:prstClr val="black">
                      <a:alpha val="40000"/>
                    </a:prstClr>
                  </a:outerShdw>
                </a:effectLst>
                <a:ea typeface="ＭＳ Ｐゴシック" pitchFamily="34" charset="-128"/>
              </a:defRPr>
            </a:lvl1pPr>
          </a:lstStyle>
          <a:p>
            <a:pPr algn="r"/>
            <a:endParaRPr lang="en-US" sz="1500" dirty="0">
              <a:latin typeface="+mj-lt"/>
            </a:endParaRPr>
          </a:p>
        </p:txBody>
      </p:sp>
      <p:cxnSp>
        <p:nvCxnSpPr>
          <p:cNvPr id="384" name="Straight Arrow Connector 383"/>
          <p:cNvCxnSpPr/>
          <p:nvPr/>
        </p:nvCxnSpPr>
        <p:spPr>
          <a:xfrm flipH="1">
            <a:off x="1258513" y="2188093"/>
            <a:ext cx="1201172" cy="0"/>
          </a:xfrm>
          <a:prstGeom prst="straightConnector1">
            <a:avLst/>
          </a:prstGeom>
          <a:ln w="28575">
            <a:solidFill>
              <a:schemeClr val="accent5"/>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545295" y="3112994"/>
            <a:ext cx="1063869" cy="0"/>
          </a:xfrm>
          <a:prstGeom prst="line">
            <a:avLst/>
          </a:prstGeom>
          <a:ln w="28575">
            <a:solidFill>
              <a:schemeClr val="accent5"/>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1408375" y="2364497"/>
            <a:ext cx="900905" cy="507037"/>
          </a:xfrm>
          <a:prstGeom prst="line">
            <a:avLst/>
          </a:prstGeom>
          <a:ln w="28575">
            <a:solidFill>
              <a:schemeClr val="accent5"/>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15470" y="213609"/>
            <a:ext cx="8513064" cy="765432"/>
          </a:xfrm>
          <a:noFill/>
        </p:spPr>
        <p:txBody>
          <a:bodyPr/>
          <a:lstStyle/>
          <a:p>
            <a:r>
              <a:rPr lang="en-US" dirty="0" smtClean="0"/>
              <a:t>Intelligent WAN Deployment Models</a:t>
            </a:r>
            <a:endParaRPr lang="en-US" dirty="0"/>
          </a:p>
        </p:txBody>
      </p:sp>
      <p:sp>
        <p:nvSpPr>
          <p:cNvPr id="163" name="Isosceles Triangle 162"/>
          <p:cNvSpPr/>
          <p:nvPr/>
        </p:nvSpPr>
        <p:spPr>
          <a:xfrm rot="5400000">
            <a:off x="1552398" y="6316"/>
            <a:ext cx="596836" cy="2658981"/>
          </a:xfrm>
          <a:custGeom>
            <a:avLst/>
            <a:gdLst>
              <a:gd name="connsiteX0" fmla="*/ 0 w 1532700"/>
              <a:gd name="connsiteY0" fmla="*/ 4451254 h 4451254"/>
              <a:gd name="connsiteX1" fmla="*/ 0 w 1532700"/>
              <a:gd name="connsiteY1" fmla="*/ 22575 h 4451254"/>
              <a:gd name="connsiteX2" fmla="*/ 716032 w 1532700"/>
              <a:gd name="connsiteY2" fmla="*/ 0 h 4451254"/>
              <a:gd name="connsiteX3" fmla="*/ 1532700 w 1532700"/>
              <a:gd name="connsiteY3" fmla="*/ 22575 h 4451254"/>
              <a:gd name="connsiteX4" fmla="*/ 1532698 w 1532700"/>
              <a:gd name="connsiteY4" fmla="*/ 22575 h 4451254"/>
              <a:gd name="connsiteX5" fmla="*/ 1532698 w 1532700"/>
              <a:gd name="connsiteY5" fmla="*/ 4451254 h 4451254"/>
              <a:gd name="connsiteX6" fmla="*/ 0 w 1532700"/>
              <a:gd name="connsiteY6" fmla="*/ 4451254 h 4451254"/>
              <a:gd name="connsiteX0" fmla="*/ 0 w 1532700"/>
              <a:gd name="connsiteY0" fmla="*/ 4441728 h 4441728"/>
              <a:gd name="connsiteX1" fmla="*/ 0 w 1532700"/>
              <a:gd name="connsiteY1" fmla="*/ 13049 h 4441728"/>
              <a:gd name="connsiteX2" fmla="*/ 711140 w 1532700"/>
              <a:gd name="connsiteY2" fmla="*/ 0 h 4441728"/>
              <a:gd name="connsiteX3" fmla="*/ 1532700 w 1532700"/>
              <a:gd name="connsiteY3" fmla="*/ 13049 h 4441728"/>
              <a:gd name="connsiteX4" fmla="*/ 1532698 w 1532700"/>
              <a:gd name="connsiteY4" fmla="*/ 13049 h 4441728"/>
              <a:gd name="connsiteX5" fmla="*/ 1532698 w 1532700"/>
              <a:gd name="connsiteY5" fmla="*/ 4441728 h 4441728"/>
              <a:gd name="connsiteX6" fmla="*/ 0 w 1532700"/>
              <a:gd name="connsiteY6" fmla="*/ 4441728 h 4441728"/>
              <a:gd name="connsiteX0" fmla="*/ 0 w 1532700"/>
              <a:gd name="connsiteY0" fmla="*/ 4432203 h 4432203"/>
              <a:gd name="connsiteX1" fmla="*/ 0 w 1532700"/>
              <a:gd name="connsiteY1" fmla="*/ 3524 h 4432203"/>
              <a:gd name="connsiteX2" fmla="*/ 706254 w 1532700"/>
              <a:gd name="connsiteY2" fmla="*/ 0 h 4432203"/>
              <a:gd name="connsiteX3" fmla="*/ 1532700 w 1532700"/>
              <a:gd name="connsiteY3" fmla="*/ 3524 h 4432203"/>
              <a:gd name="connsiteX4" fmla="*/ 1532698 w 1532700"/>
              <a:gd name="connsiteY4" fmla="*/ 3524 h 4432203"/>
              <a:gd name="connsiteX5" fmla="*/ 1532698 w 1532700"/>
              <a:gd name="connsiteY5" fmla="*/ 4432203 h 4432203"/>
              <a:gd name="connsiteX6" fmla="*/ 0 w 1532700"/>
              <a:gd name="connsiteY6" fmla="*/ 4432203 h 443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00" h="4432203">
                <a:moveTo>
                  <a:pt x="0" y="4432203"/>
                </a:moveTo>
                <a:lnTo>
                  <a:pt x="0" y="3524"/>
                </a:lnTo>
                <a:lnTo>
                  <a:pt x="706254" y="0"/>
                </a:lnTo>
                <a:lnTo>
                  <a:pt x="1532700" y="3524"/>
                </a:lnTo>
                <a:lnTo>
                  <a:pt x="1532698" y="3524"/>
                </a:lnTo>
                <a:lnTo>
                  <a:pt x="1532698" y="4432203"/>
                </a:lnTo>
                <a:lnTo>
                  <a:pt x="0" y="4432203"/>
                </a:lnTo>
                <a:close/>
              </a:path>
            </a:pathLst>
          </a:custGeom>
          <a:gradFill flip="none" rotWithShape="1">
            <a:gsLst>
              <a:gs pos="100000">
                <a:schemeClr val="tx1">
                  <a:lumMod val="75000"/>
                </a:schemeClr>
              </a:gs>
              <a:gs pos="65000">
                <a:schemeClr val="accent3"/>
              </a:gs>
            </a:gsLst>
            <a:path path="circle">
              <a:fillToRect l="50000" t="50000" r="50000" b="50000"/>
            </a:path>
            <a:tileRect/>
          </a:gradFill>
          <a:ln w="9525" cap="flat" cmpd="sng" algn="ctr">
            <a:noFill/>
            <a:prstDash val="solid"/>
            <a:headEnd/>
            <a:tailEnd/>
          </a:ln>
          <a:effectLst/>
        </p:spPr>
        <p:txBody>
          <a:bodyPr vert="horz" wrap="square" lIns="13716" tIns="13716" rIns="13716" bIns="13716" anchor="ctr" anchorCtr="1"/>
          <a:lstStyle/>
          <a:p>
            <a:pPr algn="ctr" defTabSz="684541">
              <a:lnSpc>
                <a:spcPct val="95000"/>
              </a:lnSpc>
              <a:spcBef>
                <a:spcPts val="150"/>
              </a:spcBef>
            </a:pPr>
            <a:endParaRPr lang="en-US" sz="20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287" name="TextBox 286"/>
          <p:cNvSpPr txBox="1"/>
          <p:nvPr/>
        </p:nvSpPr>
        <p:spPr>
          <a:xfrm>
            <a:off x="719244" y="1164816"/>
            <a:ext cx="1916273" cy="352636"/>
          </a:xfrm>
          <a:prstGeom prst="rect">
            <a:avLst/>
          </a:prstGeom>
          <a:noFill/>
        </p:spPr>
        <p:txBody>
          <a:bodyPr wrap="square" lIns="57110" tIns="28560" rIns="0" bIns="28560" rtlCol="0" anchor="ctr">
            <a:spAutoFit/>
          </a:bodyPr>
          <a:lstStyle/>
          <a:p>
            <a:pPr algn="ctr" defTabSz="610032" eaLnBrk="0" hangingPunct="0">
              <a:lnSpc>
                <a:spcPts val="2250"/>
              </a:lnSpc>
              <a:spcBef>
                <a:spcPct val="50000"/>
              </a:spcBef>
              <a:buClr>
                <a:srgbClr val="FFFFFF"/>
              </a:buClr>
              <a:buSzPct val="100000"/>
              <a:defRPr/>
            </a:pPr>
            <a:r>
              <a:rPr lang="en-US" sz="1700" b="1" dirty="0">
                <a:solidFill>
                  <a:srgbClr val="FFFFFF"/>
                </a:solidFill>
                <a:effectLst>
                  <a:outerShdw blurRad="38100" dist="12700" dir="5400000" algn="t" rotWithShape="0">
                    <a:prstClr val="black">
                      <a:alpha val="30000"/>
                    </a:prstClr>
                  </a:outerShdw>
                </a:effectLst>
              </a:rPr>
              <a:t>Dual MPLS</a:t>
            </a:r>
          </a:p>
        </p:txBody>
      </p:sp>
      <p:grpSp>
        <p:nvGrpSpPr>
          <p:cNvPr id="368" name="Group 301"/>
          <p:cNvGrpSpPr/>
          <p:nvPr/>
        </p:nvGrpSpPr>
        <p:grpSpPr>
          <a:xfrm>
            <a:off x="1654351" y="1829311"/>
            <a:ext cx="607896" cy="595645"/>
            <a:chOff x="3901574" y="2166604"/>
            <a:chExt cx="1289635" cy="992042"/>
          </a:xfrm>
        </p:grpSpPr>
        <p:sp>
          <p:nvSpPr>
            <p:cNvPr id="370" name="Rectangle 369"/>
            <p:cNvSpPr/>
            <p:nvPr/>
          </p:nvSpPr>
          <p:spPr>
            <a:xfrm>
              <a:off x="3901574" y="2803030"/>
              <a:ext cx="1289635" cy="355616"/>
            </a:xfrm>
            <a:prstGeom prst="rect">
              <a:avLst/>
            </a:prstGeom>
          </p:spPr>
          <p:txBody>
            <a:bodyPr wrap="none">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Internet</a:t>
              </a:r>
            </a:p>
          </p:txBody>
        </p:sp>
        <p:pic>
          <p:nvPicPr>
            <p:cNvPr id="371" name="Picture 2" descr="\\MV-FS\Projects\Cisco\03_Assets\Icons\Kubrick Icons\Device Icons\Device_cloud_white_3041_default_256.png"/>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auto">
            <a:xfrm>
              <a:off x="4088504" y="2166604"/>
              <a:ext cx="1003744" cy="612887"/>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382" name="Rectangle 381"/>
          <p:cNvSpPr/>
          <p:nvPr/>
        </p:nvSpPr>
        <p:spPr>
          <a:xfrm>
            <a:off x="710571" y="3803021"/>
            <a:ext cx="2469244" cy="588581"/>
          </a:xfrm>
          <a:prstGeom prst="rect">
            <a:avLst/>
          </a:prstGeom>
        </p:spPr>
        <p:txBody>
          <a:bodyPr wrap="square" lIns="61639" tIns="34250" rIns="61639" bIns="34250">
            <a:spAutoFit/>
          </a:bodyPr>
          <a:lstStyle/>
          <a:p>
            <a:pPr marL="178465" indent="-178465" defTabSz="571012">
              <a:buClr>
                <a:srgbClr val="00B050"/>
              </a:buClr>
              <a:buFont typeface="Wingdings" pitchFamily="2" charset="2"/>
              <a:buChar char="ü"/>
            </a:pPr>
            <a:r>
              <a:rPr lang="en-US" sz="1100" dirty="0">
                <a:solidFill>
                  <a:srgbClr val="FFFFFF"/>
                </a:solidFill>
              </a:rPr>
              <a:t>Highest </a:t>
            </a:r>
            <a:r>
              <a:rPr lang="en-US" sz="1100" dirty="0">
                <a:solidFill>
                  <a:schemeClr val="bg1"/>
                </a:solidFill>
              </a:rPr>
              <a:t>SLA guarantees</a:t>
            </a:r>
          </a:p>
          <a:p>
            <a:pPr marL="178465" indent="-178465" defTabSz="571012">
              <a:buClr>
                <a:srgbClr val="FFC000"/>
              </a:buClr>
              <a:buFont typeface="Arial" panose="020B0604020202020204" pitchFamily="34" charset="0"/>
              <a:buChar char="–"/>
            </a:pPr>
            <a:r>
              <a:rPr lang="en-US" sz="1100" dirty="0">
                <a:solidFill>
                  <a:srgbClr val="FFFFFF"/>
                </a:solidFill>
              </a:rPr>
              <a:t>Tightly coupled to SP</a:t>
            </a:r>
          </a:p>
          <a:p>
            <a:pPr marL="178465" indent="-178465" defTabSz="571012">
              <a:buClr>
                <a:srgbClr val="C00000"/>
              </a:buClr>
              <a:buFont typeface="Arial" pitchFamily="34" charset="0"/>
              <a:buChar char="ẋ"/>
            </a:pPr>
            <a:r>
              <a:rPr lang="en-US" sz="1100" dirty="0">
                <a:solidFill>
                  <a:srgbClr val="FFFFFF"/>
                </a:solidFill>
              </a:rPr>
              <a:t>Expensive</a:t>
            </a:r>
            <a:endParaRPr lang="en-US" sz="1100" b="1" dirty="0">
              <a:solidFill>
                <a:srgbClr val="FF0000"/>
              </a:solidFill>
            </a:endParaRPr>
          </a:p>
        </p:txBody>
      </p:sp>
      <p:pic>
        <p:nvPicPr>
          <p:cNvPr id="34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9170" y="2410388"/>
            <a:ext cx="372311" cy="184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 name="Picture 347"/>
          <p:cNvPicPr>
            <a:picLocks noChangeAspect="1" noChangeArrowheads="1"/>
          </p:cNvPicPr>
          <p:nvPr/>
        </p:nvPicPr>
        <p:blipFill>
          <a:blip r:embed="rId5" cstate="screen">
            <a:lum bright="100000"/>
            <a:extLst>
              <a:ext uri="{28A0092B-C50C-407E-A947-70E740481C1C}">
                <a14:useLocalDpi xmlns:a14="http://schemas.microsoft.com/office/drawing/2010/main"/>
              </a:ext>
            </a:extLst>
          </a:blip>
          <a:srcRect/>
          <a:stretch>
            <a:fillRect/>
          </a:stretch>
        </p:blipFill>
        <p:spPr bwMode="auto">
          <a:xfrm>
            <a:off x="795454" y="1758230"/>
            <a:ext cx="610209" cy="7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5" name="Rectangle 384"/>
          <p:cNvSpPr/>
          <p:nvPr/>
        </p:nvSpPr>
        <p:spPr>
          <a:xfrm>
            <a:off x="2538092" y="2349243"/>
            <a:ext cx="461640" cy="178865"/>
          </a:xfrm>
          <a:prstGeom prst="rect">
            <a:avLst/>
          </a:prstGeom>
        </p:spPr>
        <p:txBody>
          <a:bodyPr wrap="none" lIns="57110" tIns="28560" rIns="57110" bIns="28560">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Public</a:t>
            </a:r>
          </a:p>
        </p:txBody>
      </p:sp>
      <p:grpSp>
        <p:nvGrpSpPr>
          <p:cNvPr id="386" name="Group 385"/>
          <p:cNvGrpSpPr/>
          <p:nvPr/>
        </p:nvGrpSpPr>
        <p:grpSpPr>
          <a:xfrm>
            <a:off x="2251347" y="2764744"/>
            <a:ext cx="743091" cy="508877"/>
            <a:chOff x="8881098" y="200456"/>
            <a:chExt cx="2015960" cy="1380552"/>
          </a:xfrm>
        </p:grpSpPr>
        <p:pic>
          <p:nvPicPr>
            <p:cNvPr id="387" name="Picture 386"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5512" b="16007"/>
            <a:stretch/>
          </p:blipFill>
          <p:spPr>
            <a:xfrm>
              <a:off x="8881098" y="200456"/>
              <a:ext cx="2015960" cy="1380552"/>
            </a:xfrm>
            <a:prstGeom prst="rect">
              <a:avLst/>
            </a:prstGeom>
          </p:spPr>
        </p:pic>
        <p:sp>
          <p:nvSpPr>
            <p:cNvPr id="388" name="TextBox 387"/>
            <p:cNvSpPr txBox="1"/>
            <p:nvPr/>
          </p:nvSpPr>
          <p:spPr>
            <a:xfrm>
              <a:off x="8962310" y="615609"/>
              <a:ext cx="1853536" cy="775013"/>
            </a:xfrm>
            <a:prstGeom prst="rect">
              <a:avLst/>
            </a:prstGeom>
            <a:noFill/>
          </p:spPr>
          <p:txBody>
            <a:bodyPr wrap="square" lIns="130502" tIns="65255" rIns="130502" bIns="65255" rtlCol="0" anchor="ctr" anchorCtr="0">
              <a:spAutoFit/>
            </a:bodyPr>
            <a:lstStyle/>
            <a:p>
              <a:pPr algn="ctr"/>
              <a:r>
                <a:rPr lang="en-US" sz="1000" b="1" dirty="0">
                  <a:latin typeface="+mj-lt"/>
                </a:rPr>
                <a:t>MPLS</a:t>
              </a:r>
            </a:p>
          </p:txBody>
        </p:sp>
      </p:grpSp>
      <p:grpSp>
        <p:nvGrpSpPr>
          <p:cNvPr id="3" name="Group 2"/>
          <p:cNvGrpSpPr/>
          <p:nvPr/>
        </p:nvGrpSpPr>
        <p:grpSpPr>
          <a:xfrm>
            <a:off x="784121" y="1894548"/>
            <a:ext cx="672739" cy="451522"/>
            <a:chOff x="962624" y="3076994"/>
            <a:chExt cx="1076383" cy="722435"/>
          </a:xfrm>
        </p:grpSpPr>
        <p:pic>
          <p:nvPicPr>
            <p:cNvPr id="383"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62624" y="3076994"/>
              <a:ext cx="953726" cy="703379"/>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4" descr="\\MV-FS\Projects\Cisco\03_Assets\Icons\Kubrick Icons\Kubrick png icons\start_1135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70519" y="3630941"/>
              <a:ext cx="168488" cy="168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3814" y="2776374"/>
            <a:ext cx="1092911" cy="838017"/>
            <a:chOff x="615612" y="4487917"/>
            <a:chExt cx="1748657" cy="1340827"/>
          </a:xfrm>
        </p:grpSpPr>
        <p:sp>
          <p:nvSpPr>
            <p:cNvPr id="106" name="Oval 105"/>
            <p:cNvSpPr/>
            <p:nvPr/>
          </p:nvSpPr>
          <p:spPr>
            <a:xfrm>
              <a:off x="615612" y="5176621"/>
              <a:ext cx="1748657" cy="426693"/>
            </a:xfrm>
            <a:prstGeom prst="ellipse">
              <a:avLst/>
            </a:prstGeom>
            <a:gradFill>
              <a:gsLst>
                <a:gs pos="97000">
                  <a:schemeClr val="tx1">
                    <a:lumMod val="60000"/>
                    <a:lumOff val="40000"/>
                    <a:alpha val="0"/>
                  </a:schemeClr>
                </a:gs>
                <a:gs pos="0">
                  <a:schemeClr val="tx1">
                    <a:lumMod val="60000"/>
                    <a:lumOff val="40000"/>
                    <a:alpha val="58000"/>
                  </a:schemeClr>
                </a:gs>
              </a:gsLst>
              <a:path path="shape">
                <a:fillToRect l="50000" t="50000" r="50000" b="50000"/>
              </a:path>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9697" tIns="54849" rIns="109697" bIns="54849" rtlCol="0" anchor="ctr"/>
            <a:lstStyle/>
            <a:p>
              <a:pPr algn="ctr"/>
              <a:endParaRPr lang="en-US" dirty="0"/>
            </a:p>
          </p:txBody>
        </p:sp>
        <p:pic>
          <p:nvPicPr>
            <p:cNvPr id="108" name="Picture 5" descr="C:\Users\andrewg\Desktop\branch.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08735" y="4487917"/>
              <a:ext cx="553578" cy="83851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05"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274997" y="4523774"/>
              <a:ext cx="637329" cy="9653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1203356" y="5634845"/>
              <a:ext cx="636232" cy="193899"/>
            </a:xfrm>
            <a:prstGeom prst="rect">
              <a:avLst/>
            </a:prstGeom>
            <a:noFill/>
          </p:spPr>
          <p:txBody>
            <a:bodyPr wrap="none" lIns="0" tIns="0" rIns="0" bIns="0" rtlCol="0">
              <a:spAutoFit/>
            </a:bodyPr>
            <a:lstStyle/>
            <a:p>
              <a:pPr algn="ctr" defTabSz="610094" eaLnBrk="0" hangingPunct="0">
                <a:lnSpc>
                  <a:spcPct val="85000"/>
                </a:lnSpc>
                <a:spcBef>
                  <a:spcPts val="300"/>
                </a:spcBef>
              </a:pPr>
              <a:r>
                <a:rPr lang="en-US" sz="900" b="1" dirty="0">
                  <a:solidFill>
                    <a:schemeClr val="bg1"/>
                  </a:solidFill>
                  <a:effectLst>
                    <a:outerShdw blurRad="203200" dist="25400" dir="16200000" rotWithShape="0">
                      <a:prstClr val="black"/>
                    </a:outerShdw>
                  </a:effectLst>
                </a:rPr>
                <a:t>Branch</a:t>
              </a:r>
            </a:p>
          </p:txBody>
        </p:sp>
      </p:grpSp>
      <p:sp>
        <p:nvSpPr>
          <p:cNvPr id="103" name="Freeform 11"/>
          <p:cNvSpPr>
            <a:spLocks noChangeAspect="1" noEditPoints="1"/>
          </p:cNvSpPr>
          <p:nvPr/>
        </p:nvSpPr>
        <p:spPr bwMode="auto">
          <a:xfrm>
            <a:off x="2606502" y="1984408"/>
            <a:ext cx="324841" cy="319595"/>
          </a:xfrm>
          <a:custGeom>
            <a:avLst/>
            <a:gdLst/>
            <a:ahLst/>
            <a:cxnLst>
              <a:cxn ang="0">
                <a:pos x="495" y="3"/>
              </a:cxn>
              <a:cxn ang="0">
                <a:pos x="327" y="146"/>
              </a:cxn>
              <a:cxn ang="0">
                <a:pos x="425" y="182"/>
              </a:cxn>
              <a:cxn ang="0">
                <a:pos x="746" y="183"/>
              </a:cxn>
              <a:cxn ang="0">
                <a:pos x="558" y="0"/>
              </a:cxn>
              <a:cxn ang="0">
                <a:pos x="1036" y="320"/>
              </a:cxn>
              <a:cxn ang="0">
                <a:pos x="1011" y="232"/>
              </a:cxn>
              <a:cxn ang="0">
                <a:pos x="985" y="371"/>
              </a:cxn>
              <a:cxn ang="0">
                <a:pos x="564" y="805"/>
              </a:cxn>
              <a:cxn ang="0">
                <a:pos x="857" y="835"/>
              </a:cxn>
              <a:cxn ang="0">
                <a:pos x="1093" y="401"/>
              </a:cxn>
              <a:cxn ang="0">
                <a:pos x="985" y="371"/>
              </a:cxn>
              <a:cxn ang="0">
                <a:pos x="958" y="364"/>
              </a:cxn>
              <a:cxn ang="0">
                <a:pos x="796" y="259"/>
              </a:cxn>
              <a:cxn ang="0">
                <a:pos x="553" y="783"/>
              </a:cxn>
              <a:cxn ang="0">
                <a:pos x="515" y="768"/>
              </a:cxn>
              <a:cxn ang="0">
                <a:pos x="731" y="281"/>
              </a:cxn>
              <a:cxn ang="0">
                <a:pos x="425" y="206"/>
              </a:cxn>
              <a:cxn ang="0">
                <a:pos x="327" y="249"/>
              </a:cxn>
              <a:cxn ang="0">
                <a:pos x="148" y="602"/>
              </a:cxn>
              <a:cxn ang="0">
                <a:pos x="225" y="701"/>
              </a:cxn>
              <a:cxn ang="0">
                <a:pos x="945" y="288"/>
              </a:cxn>
              <a:cxn ang="0">
                <a:pos x="986" y="200"/>
              </a:cxn>
              <a:cxn ang="0">
                <a:pos x="769" y="186"/>
              </a:cxn>
              <a:cxn ang="0">
                <a:pos x="883" y="890"/>
              </a:cxn>
              <a:cxn ang="0">
                <a:pos x="1037" y="841"/>
              </a:cxn>
              <a:cxn ang="0">
                <a:pos x="865" y="873"/>
              </a:cxn>
              <a:cxn ang="0">
                <a:pos x="561" y="840"/>
              </a:cxn>
              <a:cxn ang="0">
                <a:pos x="369" y="1005"/>
              </a:cxn>
              <a:cxn ang="0">
                <a:pos x="807" y="931"/>
              </a:cxn>
              <a:cxn ang="0">
                <a:pos x="948" y="813"/>
              </a:cxn>
              <a:cxn ang="0">
                <a:pos x="1115" y="557"/>
              </a:cxn>
              <a:cxn ang="0">
                <a:pos x="463" y="819"/>
              </a:cxn>
              <a:cxn ang="0">
                <a:pos x="127" y="698"/>
              </a:cxn>
              <a:cxn ang="0">
                <a:pos x="142" y="929"/>
              </a:cxn>
              <a:cxn ang="0">
                <a:pos x="74" y="647"/>
              </a:cxn>
              <a:cxn ang="0">
                <a:pos x="0" y="557"/>
              </a:cxn>
              <a:cxn ang="0">
                <a:pos x="74" y="647"/>
              </a:cxn>
              <a:cxn ang="0">
                <a:pos x="182" y="430"/>
              </a:cxn>
              <a:cxn ang="0">
                <a:pos x="93" y="250"/>
              </a:cxn>
              <a:cxn ang="0">
                <a:pos x="125" y="596"/>
              </a:cxn>
              <a:cxn ang="0">
                <a:pos x="462" y="856"/>
              </a:cxn>
              <a:cxn ang="0">
                <a:pos x="353" y="987"/>
              </a:cxn>
            </a:cxnLst>
            <a:rect l="0" t="0" r="r" b="b"/>
            <a:pathLst>
              <a:path w="1115" h="1114">
                <a:moveTo>
                  <a:pt x="327" y="146"/>
                </a:moveTo>
                <a:cubicBezTo>
                  <a:pt x="335" y="146"/>
                  <a:pt x="342" y="148"/>
                  <a:pt x="348" y="151"/>
                </a:cubicBezTo>
                <a:cubicBezTo>
                  <a:pt x="394" y="94"/>
                  <a:pt x="443" y="44"/>
                  <a:pt x="495" y="3"/>
                </a:cubicBezTo>
                <a:cubicBezTo>
                  <a:pt x="340" y="21"/>
                  <a:pt x="204" y="101"/>
                  <a:pt x="114" y="219"/>
                </a:cubicBezTo>
                <a:cubicBezTo>
                  <a:pt x="166" y="206"/>
                  <a:pt x="221" y="197"/>
                  <a:pt x="277" y="190"/>
                </a:cubicBezTo>
                <a:cubicBezTo>
                  <a:pt x="280" y="165"/>
                  <a:pt x="301" y="146"/>
                  <a:pt x="327" y="146"/>
                </a:cubicBezTo>
                <a:close/>
                <a:moveTo>
                  <a:pt x="367" y="165"/>
                </a:moveTo>
                <a:cubicBezTo>
                  <a:pt x="371" y="170"/>
                  <a:pt x="374" y="176"/>
                  <a:pt x="376" y="183"/>
                </a:cubicBezTo>
                <a:cubicBezTo>
                  <a:pt x="392" y="182"/>
                  <a:pt x="409" y="182"/>
                  <a:pt x="425" y="182"/>
                </a:cubicBezTo>
                <a:cubicBezTo>
                  <a:pt x="445" y="182"/>
                  <a:pt x="464" y="182"/>
                  <a:pt x="484" y="183"/>
                </a:cubicBezTo>
                <a:cubicBezTo>
                  <a:pt x="560" y="186"/>
                  <a:pt x="635" y="196"/>
                  <a:pt x="705" y="211"/>
                </a:cubicBezTo>
                <a:cubicBezTo>
                  <a:pt x="713" y="196"/>
                  <a:pt x="728" y="185"/>
                  <a:pt x="746" y="183"/>
                </a:cubicBezTo>
                <a:cubicBezTo>
                  <a:pt x="750" y="145"/>
                  <a:pt x="752" y="108"/>
                  <a:pt x="752" y="72"/>
                </a:cubicBezTo>
                <a:cubicBezTo>
                  <a:pt x="752" y="59"/>
                  <a:pt x="751" y="47"/>
                  <a:pt x="751" y="34"/>
                </a:cubicBezTo>
                <a:cubicBezTo>
                  <a:pt x="691" y="12"/>
                  <a:pt x="626" y="0"/>
                  <a:pt x="558" y="0"/>
                </a:cubicBezTo>
                <a:cubicBezTo>
                  <a:pt x="551" y="0"/>
                  <a:pt x="545" y="0"/>
                  <a:pt x="539" y="0"/>
                </a:cubicBezTo>
                <a:cubicBezTo>
                  <a:pt x="478" y="44"/>
                  <a:pt x="420" y="99"/>
                  <a:pt x="367" y="165"/>
                </a:cubicBezTo>
                <a:close/>
                <a:moveTo>
                  <a:pt x="1036" y="320"/>
                </a:moveTo>
                <a:cubicBezTo>
                  <a:pt x="1036" y="325"/>
                  <a:pt x="1035" y="329"/>
                  <a:pt x="1034" y="333"/>
                </a:cubicBezTo>
                <a:cubicBezTo>
                  <a:pt x="1050" y="341"/>
                  <a:pt x="1064" y="350"/>
                  <a:pt x="1079" y="359"/>
                </a:cubicBezTo>
                <a:cubicBezTo>
                  <a:pt x="1062" y="314"/>
                  <a:pt x="1038" y="271"/>
                  <a:pt x="1011" y="232"/>
                </a:cubicBezTo>
                <a:cubicBezTo>
                  <a:pt x="1010" y="246"/>
                  <a:pt x="1009" y="260"/>
                  <a:pt x="1007" y="274"/>
                </a:cubicBezTo>
                <a:cubicBezTo>
                  <a:pt x="1024" y="282"/>
                  <a:pt x="1036" y="300"/>
                  <a:pt x="1036" y="320"/>
                </a:cubicBezTo>
                <a:close/>
                <a:moveTo>
                  <a:pt x="985" y="371"/>
                </a:moveTo>
                <a:cubicBezTo>
                  <a:pt x="983" y="371"/>
                  <a:pt x="982" y="371"/>
                  <a:pt x="981" y="371"/>
                </a:cubicBezTo>
                <a:cubicBezTo>
                  <a:pt x="955" y="437"/>
                  <a:pt x="914" y="504"/>
                  <a:pt x="860" y="567"/>
                </a:cubicBezTo>
                <a:cubicBezTo>
                  <a:pt x="784" y="655"/>
                  <a:pt x="683" y="737"/>
                  <a:pt x="564" y="805"/>
                </a:cubicBezTo>
                <a:cubicBezTo>
                  <a:pt x="565" y="808"/>
                  <a:pt x="566" y="812"/>
                  <a:pt x="566" y="817"/>
                </a:cubicBezTo>
                <a:cubicBezTo>
                  <a:pt x="641" y="829"/>
                  <a:pt x="720" y="836"/>
                  <a:pt x="802" y="836"/>
                </a:cubicBezTo>
                <a:cubicBezTo>
                  <a:pt x="821" y="836"/>
                  <a:pt x="839" y="836"/>
                  <a:pt x="857" y="835"/>
                </a:cubicBezTo>
                <a:cubicBezTo>
                  <a:pt x="862" y="811"/>
                  <a:pt x="883" y="793"/>
                  <a:pt x="908" y="793"/>
                </a:cubicBezTo>
                <a:cubicBezTo>
                  <a:pt x="915" y="793"/>
                  <a:pt x="923" y="795"/>
                  <a:pt x="930" y="798"/>
                </a:cubicBezTo>
                <a:cubicBezTo>
                  <a:pt x="1025" y="673"/>
                  <a:pt x="1081" y="533"/>
                  <a:pt x="1093" y="401"/>
                </a:cubicBezTo>
                <a:cubicBezTo>
                  <a:pt x="1092" y="399"/>
                  <a:pt x="1092" y="398"/>
                  <a:pt x="1091" y="396"/>
                </a:cubicBezTo>
                <a:cubicBezTo>
                  <a:pt x="1070" y="381"/>
                  <a:pt x="1047" y="367"/>
                  <a:pt x="1023" y="354"/>
                </a:cubicBezTo>
                <a:cubicBezTo>
                  <a:pt x="1014" y="365"/>
                  <a:pt x="1000" y="371"/>
                  <a:pt x="985" y="371"/>
                </a:cubicBezTo>
                <a:close/>
                <a:moveTo>
                  <a:pt x="553" y="783"/>
                </a:moveTo>
                <a:cubicBezTo>
                  <a:pt x="670" y="717"/>
                  <a:pt x="768" y="637"/>
                  <a:pt x="841" y="552"/>
                </a:cubicBezTo>
                <a:cubicBezTo>
                  <a:pt x="894" y="490"/>
                  <a:pt x="933" y="426"/>
                  <a:pt x="958" y="364"/>
                </a:cubicBezTo>
                <a:cubicBezTo>
                  <a:pt x="943" y="355"/>
                  <a:pt x="934" y="339"/>
                  <a:pt x="934" y="320"/>
                </a:cubicBezTo>
                <a:cubicBezTo>
                  <a:pt x="934" y="317"/>
                  <a:pt x="934" y="313"/>
                  <a:pt x="935" y="310"/>
                </a:cubicBezTo>
                <a:cubicBezTo>
                  <a:pt x="891" y="290"/>
                  <a:pt x="844" y="273"/>
                  <a:pt x="796" y="259"/>
                </a:cubicBezTo>
                <a:cubicBezTo>
                  <a:pt x="788" y="274"/>
                  <a:pt x="772" y="284"/>
                  <a:pt x="754" y="285"/>
                </a:cubicBezTo>
                <a:cubicBezTo>
                  <a:pt x="737" y="377"/>
                  <a:pt x="708" y="473"/>
                  <a:pt x="667" y="569"/>
                </a:cubicBezTo>
                <a:cubicBezTo>
                  <a:pt x="634" y="646"/>
                  <a:pt x="596" y="718"/>
                  <a:pt x="553" y="783"/>
                </a:cubicBezTo>
                <a:close/>
                <a:moveTo>
                  <a:pt x="225" y="701"/>
                </a:moveTo>
                <a:cubicBezTo>
                  <a:pt x="295" y="740"/>
                  <a:pt x="377" y="773"/>
                  <a:pt x="469" y="796"/>
                </a:cubicBezTo>
                <a:cubicBezTo>
                  <a:pt x="477" y="779"/>
                  <a:pt x="495" y="768"/>
                  <a:pt x="515" y="768"/>
                </a:cubicBezTo>
                <a:cubicBezTo>
                  <a:pt x="521" y="768"/>
                  <a:pt x="527" y="769"/>
                  <a:pt x="532" y="771"/>
                </a:cubicBezTo>
                <a:cubicBezTo>
                  <a:pt x="574" y="707"/>
                  <a:pt x="612" y="636"/>
                  <a:pt x="645" y="559"/>
                </a:cubicBezTo>
                <a:cubicBezTo>
                  <a:pt x="685" y="465"/>
                  <a:pt x="713" y="371"/>
                  <a:pt x="731" y="281"/>
                </a:cubicBezTo>
                <a:cubicBezTo>
                  <a:pt x="713" y="273"/>
                  <a:pt x="700" y="255"/>
                  <a:pt x="700" y="234"/>
                </a:cubicBezTo>
                <a:cubicBezTo>
                  <a:pt x="631" y="220"/>
                  <a:pt x="558" y="210"/>
                  <a:pt x="483" y="207"/>
                </a:cubicBezTo>
                <a:cubicBezTo>
                  <a:pt x="464" y="206"/>
                  <a:pt x="444" y="206"/>
                  <a:pt x="425" y="206"/>
                </a:cubicBezTo>
                <a:cubicBezTo>
                  <a:pt x="425" y="206"/>
                  <a:pt x="425" y="206"/>
                  <a:pt x="425" y="206"/>
                </a:cubicBezTo>
                <a:cubicBezTo>
                  <a:pt x="409" y="206"/>
                  <a:pt x="393" y="206"/>
                  <a:pt x="378" y="207"/>
                </a:cubicBezTo>
                <a:cubicBezTo>
                  <a:pt x="373" y="231"/>
                  <a:pt x="352" y="249"/>
                  <a:pt x="327" y="249"/>
                </a:cubicBezTo>
                <a:cubicBezTo>
                  <a:pt x="321" y="249"/>
                  <a:pt x="314" y="247"/>
                  <a:pt x="309" y="245"/>
                </a:cubicBezTo>
                <a:cubicBezTo>
                  <a:pt x="270" y="304"/>
                  <a:pt x="234" y="369"/>
                  <a:pt x="204" y="439"/>
                </a:cubicBezTo>
                <a:cubicBezTo>
                  <a:pt x="181" y="493"/>
                  <a:pt x="163" y="548"/>
                  <a:pt x="148" y="602"/>
                </a:cubicBezTo>
                <a:cubicBezTo>
                  <a:pt x="165" y="610"/>
                  <a:pt x="176" y="627"/>
                  <a:pt x="176" y="647"/>
                </a:cubicBezTo>
                <a:cubicBezTo>
                  <a:pt x="176" y="654"/>
                  <a:pt x="174" y="661"/>
                  <a:pt x="172" y="667"/>
                </a:cubicBezTo>
                <a:cubicBezTo>
                  <a:pt x="189" y="679"/>
                  <a:pt x="206" y="690"/>
                  <a:pt x="225" y="701"/>
                </a:cubicBezTo>
                <a:close/>
                <a:moveTo>
                  <a:pt x="802" y="234"/>
                </a:moveTo>
                <a:cubicBezTo>
                  <a:pt x="802" y="235"/>
                  <a:pt x="802" y="235"/>
                  <a:pt x="802" y="236"/>
                </a:cubicBezTo>
                <a:cubicBezTo>
                  <a:pt x="852" y="250"/>
                  <a:pt x="900" y="268"/>
                  <a:pt x="945" y="288"/>
                </a:cubicBezTo>
                <a:cubicBezTo>
                  <a:pt x="954" y="277"/>
                  <a:pt x="968" y="270"/>
                  <a:pt x="983" y="269"/>
                </a:cubicBezTo>
                <a:cubicBezTo>
                  <a:pt x="986" y="253"/>
                  <a:pt x="987" y="237"/>
                  <a:pt x="987" y="221"/>
                </a:cubicBezTo>
                <a:cubicBezTo>
                  <a:pt x="987" y="214"/>
                  <a:pt x="986" y="207"/>
                  <a:pt x="986" y="200"/>
                </a:cubicBezTo>
                <a:cubicBezTo>
                  <a:pt x="930" y="133"/>
                  <a:pt x="857" y="79"/>
                  <a:pt x="775" y="44"/>
                </a:cubicBezTo>
                <a:cubicBezTo>
                  <a:pt x="776" y="53"/>
                  <a:pt x="776" y="63"/>
                  <a:pt x="776" y="72"/>
                </a:cubicBezTo>
                <a:cubicBezTo>
                  <a:pt x="776" y="109"/>
                  <a:pt x="774" y="147"/>
                  <a:pt x="769" y="186"/>
                </a:cubicBezTo>
                <a:cubicBezTo>
                  <a:pt x="789" y="194"/>
                  <a:pt x="802" y="212"/>
                  <a:pt x="802" y="234"/>
                </a:cubicBezTo>
                <a:close/>
                <a:moveTo>
                  <a:pt x="908" y="896"/>
                </a:moveTo>
                <a:cubicBezTo>
                  <a:pt x="899" y="896"/>
                  <a:pt x="890" y="894"/>
                  <a:pt x="883" y="890"/>
                </a:cubicBezTo>
                <a:cubicBezTo>
                  <a:pt x="864" y="910"/>
                  <a:pt x="844" y="929"/>
                  <a:pt x="822" y="948"/>
                </a:cubicBezTo>
                <a:cubicBezTo>
                  <a:pt x="741" y="1021"/>
                  <a:pt x="652" y="1076"/>
                  <a:pt x="560" y="1114"/>
                </a:cubicBezTo>
                <a:cubicBezTo>
                  <a:pt x="763" y="1113"/>
                  <a:pt x="940" y="1004"/>
                  <a:pt x="1037" y="841"/>
                </a:cubicBezTo>
                <a:cubicBezTo>
                  <a:pt x="1011" y="846"/>
                  <a:pt x="985" y="849"/>
                  <a:pt x="958" y="852"/>
                </a:cubicBezTo>
                <a:cubicBezTo>
                  <a:pt x="955" y="877"/>
                  <a:pt x="933" y="896"/>
                  <a:pt x="908" y="896"/>
                </a:cubicBezTo>
                <a:close/>
                <a:moveTo>
                  <a:pt x="865" y="873"/>
                </a:moveTo>
                <a:cubicBezTo>
                  <a:pt x="862" y="869"/>
                  <a:pt x="860" y="864"/>
                  <a:pt x="859" y="859"/>
                </a:cubicBezTo>
                <a:cubicBezTo>
                  <a:pt x="840" y="860"/>
                  <a:pt x="821" y="860"/>
                  <a:pt x="802" y="860"/>
                </a:cubicBezTo>
                <a:cubicBezTo>
                  <a:pt x="718" y="860"/>
                  <a:pt x="638" y="853"/>
                  <a:pt x="561" y="840"/>
                </a:cubicBezTo>
                <a:cubicBezTo>
                  <a:pt x="553" y="858"/>
                  <a:pt x="535" y="870"/>
                  <a:pt x="515" y="870"/>
                </a:cubicBezTo>
                <a:cubicBezTo>
                  <a:pt x="508" y="870"/>
                  <a:pt x="501" y="869"/>
                  <a:pt x="495" y="866"/>
                </a:cubicBezTo>
                <a:cubicBezTo>
                  <a:pt x="455" y="918"/>
                  <a:pt x="413" y="965"/>
                  <a:pt x="369" y="1005"/>
                </a:cubicBezTo>
                <a:cubicBezTo>
                  <a:pt x="349" y="1023"/>
                  <a:pt x="329" y="1040"/>
                  <a:pt x="309" y="1056"/>
                </a:cubicBezTo>
                <a:cubicBezTo>
                  <a:pt x="367" y="1085"/>
                  <a:pt x="432" y="1104"/>
                  <a:pt x="500" y="1111"/>
                </a:cubicBezTo>
                <a:cubicBezTo>
                  <a:pt x="607" y="1075"/>
                  <a:pt x="712" y="1015"/>
                  <a:pt x="807" y="931"/>
                </a:cubicBezTo>
                <a:cubicBezTo>
                  <a:pt x="827" y="912"/>
                  <a:pt x="847" y="893"/>
                  <a:pt x="865" y="873"/>
                </a:cubicBezTo>
                <a:close/>
                <a:moveTo>
                  <a:pt x="1108" y="467"/>
                </a:moveTo>
                <a:cubicBezTo>
                  <a:pt x="1085" y="585"/>
                  <a:pt x="1031" y="705"/>
                  <a:pt x="948" y="813"/>
                </a:cubicBezTo>
                <a:cubicBezTo>
                  <a:pt x="952" y="818"/>
                  <a:pt x="954" y="823"/>
                  <a:pt x="956" y="828"/>
                </a:cubicBezTo>
                <a:cubicBezTo>
                  <a:pt x="989" y="824"/>
                  <a:pt x="1021" y="820"/>
                  <a:pt x="1052" y="814"/>
                </a:cubicBezTo>
                <a:cubicBezTo>
                  <a:pt x="1092" y="737"/>
                  <a:pt x="1115" y="650"/>
                  <a:pt x="1115" y="557"/>
                </a:cubicBezTo>
                <a:cubicBezTo>
                  <a:pt x="1115" y="526"/>
                  <a:pt x="1112" y="496"/>
                  <a:pt x="1108" y="467"/>
                </a:cubicBezTo>
                <a:close/>
                <a:moveTo>
                  <a:pt x="464" y="829"/>
                </a:moveTo>
                <a:cubicBezTo>
                  <a:pt x="464" y="826"/>
                  <a:pt x="464" y="823"/>
                  <a:pt x="463" y="819"/>
                </a:cubicBezTo>
                <a:cubicBezTo>
                  <a:pt x="370" y="796"/>
                  <a:pt x="285" y="762"/>
                  <a:pt x="213" y="722"/>
                </a:cubicBezTo>
                <a:cubicBezTo>
                  <a:pt x="194" y="711"/>
                  <a:pt x="175" y="699"/>
                  <a:pt x="157" y="687"/>
                </a:cubicBezTo>
                <a:cubicBezTo>
                  <a:pt x="149" y="693"/>
                  <a:pt x="138" y="698"/>
                  <a:pt x="127" y="698"/>
                </a:cubicBezTo>
                <a:cubicBezTo>
                  <a:pt x="117" y="757"/>
                  <a:pt x="111" y="815"/>
                  <a:pt x="111" y="871"/>
                </a:cubicBezTo>
                <a:cubicBezTo>
                  <a:pt x="111" y="878"/>
                  <a:pt x="111" y="884"/>
                  <a:pt x="112" y="891"/>
                </a:cubicBezTo>
                <a:cubicBezTo>
                  <a:pt x="121" y="904"/>
                  <a:pt x="132" y="917"/>
                  <a:pt x="142" y="929"/>
                </a:cubicBezTo>
                <a:cubicBezTo>
                  <a:pt x="242" y="913"/>
                  <a:pt x="348" y="882"/>
                  <a:pt x="452" y="834"/>
                </a:cubicBezTo>
                <a:cubicBezTo>
                  <a:pt x="456" y="832"/>
                  <a:pt x="460" y="831"/>
                  <a:pt x="464" y="829"/>
                </a:cubicBezTo>
                <a:close/>
                <a:moveTo>
                  <a:pt x="74" y="647"/>
                </a:moveTo>
                <a:cubicBezTo>
                  <a:pt x="74" y="638"/>
                  <a:pt x="76" y="630"/>
                  <a:pt x="80" y="623"/>
                </a:cubicBezTo>
                <a:cubicBezTo>
                  <a:pt x="47" y="591"/>
                  <a:pt x="21" y="556"/>
                  <a:pt x="1" y="520"/>
                </a:cubicBezTo>
                <a:cubicBezTo>
                  <a:pt x="1" y="532"/>
                  <a:pt x="0" y="544"/>
                  <a:pt x="0" y="557"/>
                </a:cubicBezTo>
                <a:cubicBezTo>
                  <a:pt x="0" y="667"/>
                  <a:pt x="32" y="770"/>
                  <a:pt x="88" y="857"/>
                </a:cubicBezTo>
                <a:cubicBezTo>
                  <a:pt x="88" y="804"/>
                  <a:pt x="94" y="749"/>
                  <a:pt x="103" y="694"/>
                </a:cubicBezTo>
                <a:cubicBezTo>
                  <a:pt x="86" y="685"/>
                  <a:pt x="74" y="668"/>
                  <a:pt x="74" y="647"/>
                </a:cubicBezTo>
                <a:close/>
                <a:moveTo>
                  <a:pt x="125" y="596"/>
                </a:moveTo>
                <a:cubicBezTo>
                  <a:pt x="125" y="596"/>
                  <a:pt x="125" y="596"/>
                  <a:pt x="125" y="596"/>
                </a:cubicBezTo>
                <a:cubicBezTo>
                  <a:pt x="140" y="541"/>
                  <a:pt x="159" y="485"/>
                  <a:pt x="182" y="430"/>
                </a:cubicBezTo>
                <a:cubicBezTo>
                  <a:pt x="213" y="358"/>
                  <a:pt x="249" y="292"/>
                  <a:pt x="289" y="232"/>
                </a:cubicBezTo>
                <a:cubicBezTo>
                  <a:pt x="285" y="227"/>
                  <a:pt x="281" y="221"/>
                  <a:pt x="279" y="214"/>
                </a:cubicBezTo>
                <a:cubicBezTo>
                  <a:pt x="214" y="221"/>
                  <a:pt x="152" y="233"/>
                  <a:pt x="93" y="250"/>
                </a:cubicBezTo>
                <a:cubicBezTo>
                  <a:pt x="49" y="315"/>
                  <a:pt x="19" y="391"/>
                  <a:pt x="7" y="472"/>
                </a:cubicBezTo>
                <a:cubicBezTo>
                  <a:pt x="24" y="519"/>
                  <a:pt x="54" y="564"/>
                  <a:pt x="96" y="605"/>
                </a:cubicBezTo>
                <a:cubicBezTo>
                  <a:pt x="104" y="599"/>
                  <a:pt x="114" y="596"/>
                  <a:pt x="125" y="596"/>
                </a:cubicBezTo>
                <a:close/>
                <a:moveTo>
                  <a:pt x="476" y="852"/>
                </a:moveTo>
                <a:cubicBezTo>
                  <a:pt x="475" y="852"/>
                  <a:pt x="475" y="851"/>
                  <a:pt x="474" y="851"/>
                </a:cubicBezTo>
                <a:cubicBezTo>
                  <a:pt x="470" y="852"/>
                  <a:pt x="466" y="854"/>
                  <a:pt x="462" y="856"/>
                </a:cubicBezTo>
                <a:cubicBezTo>
                  <a:pt x="361" y="902"/>
                  <a:pt x="260" y="933"/>
                  <a:pt x="162" y="950"/>
                </a:cubicBezTo>
                <a:cubicBezTo>
                  <a:pt x="198" y="986"/>
                  <a:pt x="240" y="1018"/>
                  <a:pt x="285" y="1043"/>
                </a:cubicBezTo>
                <a:cubicBezTo>
                  <a:pt x="308" y="1027"/>
                  <a:pt x="331" y="1008"/>
                  <a:pt x="353" y="987"/>
                </a:cubicBezTo>
                <a:cubicBezTo>
                  <a:pt x="395" y="948"/>
                  <a:pt x="437" y="903"/>
                  <a:pt x="476" y="852"/>
                </a:cubicBezTo>
                <a:close/>
              </a:path>
            </a:pathLst>
          </a:custGeom>
          <a:solidFill>
            <a:schemeClr val="bg1"/>
          </a:solidFill>
          <a:ln w="25400" cap="flat" cmpd="sng" algn="ctr">
            <a:noFill/>
            <a:prstDash val="solid"/>
          </a:ln>
          <a:effectLst/>
        </p:spPr>
        <p:txBody>
          <a:bodyPr lIns="68532" tIns="34268" rIns="68532" bIns="34268" anchor="ctr"/>
          <a:lstStyle/>
          <a:p>
            <a:pPr algn="ctr" defTabSz="761186">
              <a:defRPr/>
            </a:pPr>
            <a:endParaRPr lang="en-US" kern="0" dirty="0">
              <a:solidFill>
                <a:srgbClr val="000000"/>
              </a:solidFill>
            </a:endParaRPr>
          </a:p>
        </p:txBody>
      </p:sp>
      <p:grpSp>
        <p:nvGrpSpPr>
          <p:cNvPr id="100" name="Group 99"/>
          <p:cNvGrpSpPr/>
          <p:nvPr/>
        </p:nvGrpSpPr>
        <p:grpSpPr>
          <a:xfrm>
            <a:off x="2346597" y="2859993"/>
            <a:ext cx="743091" cy="508877"/>
            <a:chOff x="8881098" y="200456"/>
            <a:chExt cx="2015960" cy="1380552"/>
          </a:xfrm>
        </p:grpSpPr>
        <p:pic>
          <p:nvPicPr>
            <p:cNvPr id="102" name="Picture 101"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5512" b="16007"/>
            <a:stretch/>
          </p:blipFill>
          <p:spPr>
            <a:xfrm>
              <a:off x="8881098" y="200456"/>
              <a:ext cx="2015960" cy="1380552"/>
            </a:xfrm>
            <a:prstGeom prst="rect">
              <a:avLst/>
            </a:prstGeom>
          </p:spPr>
        </p:pic>
        <p:sp>
          <p:nvSpPr>
            <p:cNvPr id="112" name="TextBox 111"/>
            <p:cNvSpPr txBox="1"/>
            <p:nvPr/>
          </p:nvSpPr>
          <p:spPr>
            <a:xfrm>
              <a:off x="8962310" y="615609"/>
              <a:ext cx="1853536" cy="775013"/>
            </a:xfrm>
            <a:prstGeom prst="rect">
              <a:avLst/>
            </a:prstGeom>
            <a:noFill/>
          </p:spPr>
          <p:txBody>
            <a:bodyPr wrap="square" lIns="130502" tIns="65255" rIns="130502" bIns="65255" rtlCol="0" anchor="ctr" anchorCtr="0">
              <a:spAutoFit/>
            </a:bodyPr>
            <a:lstStyle/>
            <a:p>
              <a:pPr algn="ctr"/>
              <a:r>
                <a:rPr lang="en-US" sz="1000" b="1" dirty="0">
                  <a:latin typeface="+mj-lt"/>
                </a:rPr>
                <a:t>MPLS</a:t>
              </a:r>
            </a:p>
          </p:txBody>
        </p:sp>
      </p:grpSp>
      <p:cxnSp>
        <p:nvCxnSpPr>
          <p:cNvPr id="144" name="Straight Connector 143"/>
          <p:cNvCxnSpPr/>
          <p:nvPr/>
        </p:nvCxnSpPr>
        <p:spPr>
          <a:xfrm>
            <a:off x="653404" y="3737331"/>
            <a:ext cx="2341028" cy="0"/>
          </a:xfrm>
          <a:prstGeom prst="line">
            <a:avLst/>
          </a:prstGeom>
          <a:ln>
            <a:gradFill>
              <a:gsLst>
                <a:gs pos="21962">
                  <a:schemeClr val="tx1">
                    <a:lumMod val="75000"/>
                  </a:schemeClr>
                </a:gs>
                <a:gs pos="79000">
                  <a:schemeClr val="tx1">
                    <a:lumMod val="75000"/>
                  </a:schemeClr>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50" name="TextBox 249"/>
          <p:cNvSpPr txBox="1"/>
          <p:nvPr/>
        </p:nvSpPr>
        <p:spPr>
          <a:xfrm rot="16200000">
            <a:off x="3176292" y="1772021"/>
            <a:ext cx="2840229" cy="2650785"/>
          </a:xfrm>
          <a:prstGeom prst="rect">
            <a:avLst/>
          </a:prstGeom>
          <a:gradFill flip="none" rotWithShape="1">
            <a:gsLst>
              <a:gs pos="100000">
                <a:schemeClr val="accent2"/>
              </a:gs>
              <a:gs pos="0">
                <a:srgbClr val="08252E"/>
              </a:gs>
            </a:gsLst>
            <a:lin ang="0" scaled="0"/>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1429" tIns="11429" rIns="285574" bIns="11429" anchor="ctr" anchorCtr="0"/>
          <a:lstStyle>
            <a:defPPr>
              <a:defRPr lang="en-US"/>
            </a:defPPr>
            <a:lvl1pPr algn="r" defTabSz="913024">
              <a:lnSpc>
                <a:spcPct val="95000"/>
              </a:lnSpc>
              <a:spcBef>
                <a:spcPts val="200"/>
              </a:spcBef>
              <a:defRPr sz="2400" kern="0">
                <a:solidFill>
                  <a:srgbClr val="FFFFFF"/>
                </a:solidFill>
                <a:effectLst>
                  <a:outerShdw blurRad="50800" dist="38100" dir="2700000" algn="tl" rotWithShape="0">
                    <a:prstClr val="black">
                      <a:alpha val="40000"/>
                    </a:prstClr>
                  </a:outerShdw>
                </a:effectLst>
                <a:latin typeface="+mj-lt"/>
                <a:ea typeface="ＭＳ Ｐゴシック" pitchFamily="34" charset="-128"/>
              </a:defRPr>
            </a:lvl1pPr>
          </a:lstStyle>
          <a:p>
            <a:endParaRPr lang="en-US" dirty="0"/>
          </a:p>
        </p:txBody>
      </p:sp>
      <p:cxnSp>
        <p:nvCxnSpPr>
          <p:cNvPr id="402" name="Straight Connector 401"/>
          <p:cNvCxnSpPr/>
          <p:nvPr/>
        </p:nvCxnSpPr>
        <p:spPr>
          <a:xfrm>
            <a:off x="4282303" y="3112994"/>
            <a:ext cx="1063869" cy="0"/>
          </a:xfrm>
          <a:prstGeom prst="line">
            <a:avLst/>
          </a:prstGeom>
          <a:ln w="28575">
            <a:solidFill>
              <a:schemeClr val="accent5"/>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7" name="Rectangle 406"/>
          <p:cNvSpPr/>
          <p:nvPr/>
        </p:nvSpPr>
        <p:spPr>
          <a:xfrm>
            <a:off x="3474028" y="3803021"/>
            <a:ext cx="2427794" cy="588581"/>
          </a:xfrm>
          <a:prstGeom prst="rect">
            <a:avLst/>
          </a:prstGeom>
        </p:spPr>
        <p:txBody>
          <a:bodyPr wrap="square" lIns="61639" tIns="34250" rIns="61639" bIns="34250">
            <a:spAutoFit/>
          </a:bodyPr>
          <a:lstStyle/>
          <a:p>
            <a:pPr marL="178465" indent="-178465" defTabSz="571012">
              <a:buClr>
                <a:srgbClr val="00B050"/>
              </a:buClr>
              <a:buFont typeface="Wingdings" pitchFamily="2" charset="2"/>
              <a:buChar char="ü"/>
            </a:pPr>
            <a:r>
              <a:rPr lang="en-US" sz="1100" dirty="0">
                <a:solidFill>
                  <a:srgbClr val="FFFFFF"/>
                </a:solidFill>
              </a:rPr>
              <a:t>More BW for key applications</a:t>
            </a:r>
          </a:p>
          <a:p>
            <a:pPr marL="178465" indent="-178465" defTabSz="571012">
              <a:buClr>
                <a:srgbClr val="00B050"/>
              </a:buClr>
              <a:buFont typeface="Wingdings" pitchFamily="2" charset="2"/>
              <a:buChar char="ü"/>
            </a:pPr>
            <a:r>
              <a:rPr lang="en-US" sz="1100" dirty="0">
                <a:solidFill>
                  <a:srgbClr val="FFFFFF"/>
                </a:solidFill>
              </a:rPr>
              <a:t>Balanced SLA guarantees</a:t>
            </a:r>
          </a:p>
          <a:p>
            <a:pPr marL="178465" indent="-178465" defTabSz="571012">
              <a:buClr>
                <a:srgbClr val="FFC000"/>
              </a:buClr>
              <a:buFont typeface="Arial" panose="020B0604020202020204" pitchFamily="34" charset="0"/>
              <a:buChar char="–"/>
            </a:pPr>
            <a:r>
              <a:rPr lang="en-US" sz="1100" dirty="0">
                <a:solidFill>
                  <a:srgbClr val="FFFFFF"/>
                </a:solidFill>
              </a:rPr>
              <a:t>Moderately priced</a:t>
            </a:r>
          </a:p>
        </p:txBody>
      </p:sp>
      <p:sp>
        <p:nvSpPr>
          <p:cNvPr id="448" name="Rectangle 447"/>
          <p:cNvSpPr/>
          <p:nvPr/>
        </p:nvSpPr>
        <p:spPr>
          <a:xfrm>
            <a:off x="4828271" y="2355695"/>
            <a:ext cx="461640" cy="178865"/>
          </a:xfrm>
          <a:prstGeom prst="rect">
            <a:avLst/>
          </a:prstGeom>
        </p:spPr>
        <p:txBody>
          <a:bodyPr wrap="none" lIns="57110" tIns="28560" rIns="57110" bIns="28560">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Public</a:t>
            </a:r>
          </a:p>
        </p:txBody>
      </p:sp>
      <p:sp>
        <p:nvSpPr>
          <p:cNvPr id="451" name="Rectangle 450"/>
          <p:cNvSpPr/>
          <p:nvPr/>
        </p:nvSpPr>
        <p:spPr>
          <a:xfrm>
            <a:off x="3533106" y="2355695"/>
            <a:ext cx="686217" cy="178865"/>
          </a:xfrm>
          <a:prstGeom prst="rect">
            <a:avLst/>
          </a:prstGeom>
        </p:spPr>
        <p:txBody>
          <a:bodyPr wrap="none" lIns="57110" tIns="28560" rIns="57110" bIns="28560">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Enterprise</a:t>
            </a:r>
          </a:p>
        </p:txBody>
      </p:sp>
      <p:cxnSp>
        <p:nvCxnSpPr>
          <p:cNvPr id="452" name="Straight Connector 451"/>
          <p:cNvCxnSpPr/>
          <p:nvPr/>
        </p:nvCxnSpPr>
        <p:spPr>
          <a:xfrm flipV="1">
            <a:off x="5393051" y="2232797"/>
            <a:ext cx="0" cy="458355"/>
          </a:xfrm>
          <a:prstGeom prst="line">
            <a:avLst/>
          </a:prstGeom>
          <a:ln w="28575">
            <a:solidFill>
              <a:schemeClr val="accent5"/>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a:off x="4282292" y="2364497"/>
            <a:ext cx="735993" cy="507037"/>
          </a:xfrm>
          <a:prstGeom prst="line">
            <a:avLst/>
          </a:prstGeom>
          <a:ln w="28575">
            <a:solidFill>
              <a:schemeClr val="accent5"/>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468672" y="1757592"/>
            <a:ext cx="869614" cy="575023"/>
            <a:chOff x="5243361" y="2860338"/>
            <a:chExt cx="1391383" cy="920036"/>
          </a:xfrm>
        </p:grpSpPr>
        <p:pic>
          <p:nvPicPr>
            <p:cNvPr id="408" name="Picture 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5035"/>
            <a:stretch/>
          </p:blipFill>
          <p:spPr bwMode="auto">
            <a:xfrm>
              <a:off x="5243361" y="2860338"/>
              <a:ext cx="1247496" cy="920036"/>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4" descr="\\MV-FS\Projects\Cisco\03_Assets\Icons\Kubrick Icons\Kubrick png icons\start_1135_256.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421498" y="3565162"/>
              <a:ext cx="213246" cy="2132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3" name="Group 122"/>
          <p:cNvGrpSpPr/>
          <p:nvPr/>
        </p:nvGrpSpPr>
        <p:grpSpPr>
          <a:xfrm>
            <a:off x="3319642" y="2776374"/>
            <a:ext cx="1092911" cy="838017"/>
            <a:chOff x="615612" y="4487917"/>
            <a:chExt cx="1748657" cy="1340827"/>
          </a:xfrm>
        </p:grpSpPr>
        <p:sp>
          <p:nvSpPr>
            <p:cNvPr id="124" name="Oval 123"/>
            <p:cNvSpPr/>
            <p:nvPr/>
          </p:nvSpPr>
          <p:spPr>
            <a:xfrm>
              <a:off x="615612" y="5176621"/>
              <a:ext cx="1748657" cy="426693"/>
            </a:xfrm>
            <a:prstGeom prst="ellipse">
              <a:avLst/>
            </a:prstGeom>
            <a:gradFill>
              <a:gsLst>
                <a:gs pos="97000">
                  <a:schemeClr val="tx1">
                    <a:lumMod val="60000"/>
                    <a:lumOff val="40000"/>
                    <a:alpha val="0"/>
                  </a:schemeClr>
                </a:gs>
                <a:gs pos="0">
                  <a:schemeClr val="tx1">
                    <a:lumMod val="60000"/>
                    <a:lumOff val="40000"/>
                    <a:alpha val="58000"/>
                  </a:schemeClr>
                </a:gs>
              </a:gsLst>
              <a:path path="shape">
                <a:fillToRect l="50000" t="50000" r="50000" b="50000"/>
              </a:path>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9697" tIns="54849" rIns="109697" bIns="54849" rtlCol="0" anchor="ctr"/>
            <a:lstStyle/>
            <a:p>
              <a:pPr algn="ctr"/>
              <a:endParaRPr lang="en-US" dirty="0"/>
            </a:p>
          </p:txBody>
        </p:sp>
        <p:pic>
          <p:nvPicPr>
            <p:cNvPr id="125" name="Picture 5" descr="C:\Users\andrewg\Desktop\branch.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08735" y="4487917"/>
              <a:ext cx="553578" cy="83851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26"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274997" y="4523774"/>
              <a:ext cx="637329" cy="9653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27" name="TextBox 126"/>
            <p:cNvSpPr txBox="1"/>
            <p:nvPr/>
          </p:nvSpPr>
          <p:spPr>
            <a:xfrm>
              <a:off x="1203356" y="5634845"/>
              <a:ext cx="636232" cy="193899"/>
            </a:xfrm>
            <a:prstGeom prst="rect">
              <a:avLst/>
            </a:prstGeom>
            <a:noFill/>
          </p:spPr>
          <p:txBody>
            <a:bodyPr wrap="none" lIns="0" tIns="0" rIns="0" bIns="0" rtlCol="0">
              <a:spAutoFit/>
            </a:bodyPr>
            <a:lstStyle/>
            <a:p>
              <a:pPr algn="ctr" defTabSz="610094" eaLnBrk="0" hangingPunct="0">
                <a:lnSpc>
                  <a:spcPct val="85000"/>
                </a:lnSpc>
                <a:spcBef>
                  <a:spcPts val="300"/>
                </a:spcBef>
              </a:pPr>
              <a:r>
                <a:rPr lang="en-US" sz="900" b="1" dirty="0">
                  <a:solidFill>
                    <a:schemeClr val="bg1"/>
                  </a:solidFill>
                  <a:effectLst>
                    <a:outerShdw blurRad="203200" dist="25400" dir="16200000" rotWithShape="0">
                      <a:prstClr val="black"/>
                    </a:outerShdw>
                  </a:effectLst>
                </a:rPr>
                <a:t>Branch</a:t>
              </a:r>
            </a:p>
          </p:txBody>
        </p:sp>
      </p:grpSp>
      <p:sp>
        <p:nvSpPr>
          <p:cNvPr id="109" name="Rectangle 108"/>
          <p:cNvSpPr/>
          <p:nvPr/>
        </p:nvSpPr>
        <p:spPr>
          <a:xfrm>
            <a:off x="3672164" y="998091"/>
            <a:ext cx="836325" cy="703997"/>
          </a:xfrm>
          <a:prstGeom prst="rect">
            <a:avLst/>
          </a:prstGeom>
        </p:spPr>
        <p:txBody>
          <a:bodyPr wrap="square" lIns="61639" tIns="34250" rIns="61639" bIns="34250" anchor="ctr">
            <a:spAutoFit/>
          </a:bodyPr>
          <a:lstStyle/>
          <a:p>
            <a:pPr defTabSz="571012">
              <a:buClr>
                <a:srgbClr val="FFFF00"/>
              </a:buClr>
            </a:pPr>
            <a:endParaRPr lang="en-US" sz="4100" dirty="0">
              <a:solidFill>
                <a:srgbClr val="FFFFFF"/>
              </a:solidFill>
            </a:endParaRPr>
          </a:p>
        </p:txBody>
      </p:sp>
      <p:pic>
        <p:nvPicPr>
          <p:cNvPr id="114" name="Picture 113"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5512" b="16007"/>
          <a:stretch/>
        </p:blipFill>
        <p:spPr>
          <a:xfrm>
            <a:off x="4908851" y="2729561"/>
            <a:ext cx="743091" cy="508878"/>
          </a:xfrm>
          <a:prstGeom prst="rect">
            <a:avLst/>
          </a:prstGeom>
        </p:spPr>
      </p:pic>
      <p:pic>
        <p:nvPicPr>
          <p:cNvPr id="120" name="Picture 119"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5512" b="16007"/>
          <a:stretch/>
        </p:blipFill>
        <p:spPr>
          <a:xfrm>
            <a:off x="5004101" y="2824811"/>
            <a:ext cx="743091" cy="508878"/>
          </a:xfrm>
          <a:prstGeom prst="rect">
            <a:avLst/>
          </a:prstGeom>
        </p:spPr>
      </p:pic>
      <p:sp>
        <p:nvSpPr>
          <p:cNvPr id="122" name="TextBox 121"/>
          <p:cNvSpPr txBox="1"/>
          <p:nvPr/>
        </p:nvSpPr>
        <p:spPr>
          <a:xfrm>
            <a:off x="5048223" y="2926032"/>
            <a:ext cx="683221" cy="390142"/>
          </a:xfrm>
          <a:prstGeom prst="rect">
            <a:avLst/>
          </a:prstGeom>
          <a:noFill/>
        </p:spPr>
        <p:txBody>
          <a:bodyPr wrap="square" lIns="81516" tIns="40756" rIns="81516" bIns="40756" rtlCol="0" anchor="ctr" anchorCtr="0">
            <a:spAutoFit/>
          </a:bodyPr>
          <a:lstStyle/>
          <a:p>
            <a:pPr algn="ctr"/>
            <a:r>
              <a:rPr lang="en-US" sz="1000" b="1" dirty="0">
                <a:latin typeface="+mj-lt"/>
              </a:rPr>
              <a:t>MPLS+</a:t>
            </a:r>
            <a:br>
              <a:rPr lang="en-US" sz="1000" b="1" dirty="0">
                <a:latin typeface="+mj-lt"/>
              </a:rPr>
            </a:br>
            <a:r>
              <a:rPr lang="en-US" sz="1000" b="1" dirty="0">
                <a:latin typeface="+mj-lt"/>
              </a:rPr>
              <a:t>Internet</a:t>
            </a:r>
          </a:p>
        </p:txBody>
      </p:sp>
      <p:cxnSp>
        <p:nvCxnSpPr>
          <p:cNvPr id="145" name="Straight Connector 144"/>
          <p:cNvCxnSpPr/>
          <p:nvPr/>
        </p:nvCxnSpPr>
        <p:spPr>
          <a:xfrm>
            <a:off x="3425890" y="3737331"/>
            <a:ext cx="2341028" cy="0"/>
          </a:xfrm>
          <a:prstGeom prst="line">
            <a:avLst/>
          </a:prstGeom>
          <a:ln>
            <a:gradFill>
              <a:gsLst>
                <a:gs pos="0">
                  <a:schemeClr val="tx2">
                    <a:lumMod val="75000"/>
                  </a:schemeClr>
                </a:gs>
                <a:gs pos="88000">
                  <a:schemeClr val="accent2">
                    <a:lumMod val="60000"/>
                    <a:lumOff val="40000"/>
                  </a:schemeClr>
                </a:gs>
                <a:gs pos="0">
                  <a:schemeClr val="bg2">
                    <a:alpha val="0"/>
                  </a:schemeClr>
                </a:gs>
                <a:gs pos="100000">
                  <a:schemeClr val="bg1">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856169" y="1707025"/>
            <a:ext cx="979998" cy="633254"/>
            <a:chOff x="7356095" y="1740958"/>
            <a:chExt cx="979998" cy="633254"/>
          </a:xfrm>
        </p:grpSpPr>
        <p:grpSp>
          <p:nvGrpSpPr>
            <p:cNvPr id="188" name="Group 187"/>
            <p:cNvGrpSpPr/>
            <p:nvPr/>
          </p:nvGrpSpPr>
          <p:grpSpPr>
            <a:xfrm>
              <a:off x="7356095" y="1740958"/>
              <a:ext cx="979998" cy="633254"/>
              <a:chOff x="10971842" y="3137957"/>
              <a:chExt cx="1567997" cy="1013206"/>
            </a:xfrm>
          </p:grpSpPr>
          <p:grpSp>
            <p:nvGrpSpPr>
              <p:cNvPr id="456" name="Group 744"/>
              <p:cNvGrpSpPr/>
              <p:nvPr/>
            </p:nvGrpSpPr>
            <p:grpSpPr>
              <a:xfrm>
                <a:off x="10971842" y="3137957"/>
                <a:ext cx="1567997" cy="1013206"/>
                <a:chOff x="6110834" y="3377965"/>
                <a:chExt cx="1235769" cy="798735"/>
              </a:xfrm>
            </p:grpSpPr>
            <p:pic>
              <p:nvPicPr>
                <p:cNvPr id="457" name="Picture 456"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7683" b="17683"/>
                <a:stretch/>
              </p:blipFill>
              <p:spPr>
                <a:xfrm>
                  <a:off x="6110834" y="3377965"/>
                  <a:ext cx="1235769" cy="798735"/>
                </a:xfrm>
                <a:prstGeom prst="rect">
                  <a:avLst/>
                </a:prstGeom>
                <a:noFill/>
                <a:ln>
                  <a:noFill/>
                </a:ln>
                <a:effectLst/>
              </p:spPr>
            </p:pic>
            <p:pic>
              <p:nvPicPr>
                <p:cNvPr id="458"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82749" y="3694769"/>
                  <a:ext cx="891940" cy="2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7256" y="3626295"/>
                  <a:ext cx="209396" cy="1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452485" y="3629532"/>
                  <a:ext cx="305241" cy="1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6" name="Group 185"/>
              <p:cNvGrpSpPr/>
              <p:nvPr/>
            </p:nvGrpSpPr>
            <p:grpSpPr>
              <a:xfrm>
                <a:off x="11668785" y="3286844"/>
                <a:ext cx="508319" cy="78155"/>
                <a:chOff x="11725212" y="3111543"/>
                <a:chExt cx="508319" cy="78155"/>
              </a:xfrm>
            </p:grpSpPr>
            <p:sp>
              <p:nvSpPr>
                <p:cNvPr id="469" name="Freeform 468"/>
                <p:cNvSpPr>
                  <a:spLocks/>
                </p:cNvSpPr>
                <p:nvPr/>
              </p:nvSpPr>
              <p:spPr bwMode="auto">
                <a:xfrm>
                  <a:off x="11921537" y="3114669"/>
                  <a:ext cx="106916" cy="75029"/>
                </a:xfrm>
                <a:custGeom>
                  <a:avLst/>
                  <a:gdLst>
                    <a:gd name="T0" fmla="*/ 15 w 72"/>
                    <a:gd name="T1" fmla="*/ 48 h 51"/>
                    <a:gd name="T2" fmla="*/ 0 w 72"/>
                    <a:gd name="T3" fmla="*/ 6 h 51"/>
                    <a:gd name="T4" fmla="*/ 0 w 72"/>
                    <a:gd name="T5" fmla="*/ 4 h 51"/>
                    <a:gd name="T6" fmla="*/ 4 w 72"/>
                    <a:gd name="T7" fmla="*/ 0 h 51"/>
                    <a:gd name="T8" fmla="*/ 7 w 72"/>
                    <a:gd name="T9" fmla="*/ 3 h 51"/>
                    <a:gd name="T10" fmla="*/ 20 w 72"/>
                    <a:gd name="T11" fmla="*/ 39 h 51"/>
                    <a:gd name="T12" fmla="*/ 32 w 72"/>
                    <a:gd name="T13" fmla="*/ 3 h 51"/>
                    <a:gd name="T14" fmla="*/ 36 w 72"/>
                    <a:gd name="T15" fmla="*/ 0 h 51"/>
                    <a:gd name="T16" fmla="*/ 36 w 72"/>
                    <a:gd name="T17" fmla="*/ 0 h 51"/>
                    <a:gd name="T18" fmla="*/ 40 w 72"/>
                    <a:gd name="T19" fmla="*/ 3 h 51"/>
                    <a:gd name="T20" fmla="*/ 53 w 72"/>
                    <a:gd name="T21" fmla="*/ 39 h 51"/>
                    <a:gd name="T22" fmla="*/ 65 w 72"/>
                    <a:gd name="T23" fmla="*/ 3 h 51"/>
                    <a:gd name="T24" fmla="*/ 69 w 72"/>
                    <a:gd name="T25" fmla="*/ 0 h 51"/>
                    <a:gd name="T26" fmla="*/ 72 w 72"/>
                    <a:gd name="T27" fmla="*/ 4 h 51"/>
                    <a:gd name="T28" fmla="*/ 72 w 72"/>
                    <a:gd name="T29" fmla="*/ 6 h 51"/>
                    <a:gd name="T30" fmla="*/ 57 w 72"/>
                    <a:gd name="T31" fmla="*/ 48 h 51"/>
                    <a:gd name="T32" fmla="*/ 53 w 72"/>
                    <a:gd name="T33" fmla="*/ 51 h 51"/>
                    <a:gd name="T34" fmla="*/ 53 w 72"/>
                    <a:gd name="T35" fmla="*/ 51 h 51"/>
                    <a:gd name="T36" fmla="*/ 48 w 72"/>
                    <a:gd name="T37" fmla="*/ 48 h 51"/>
                    <a:gd name="T38" fmla="*/ 36 w 72"/>
                    <a:gd name="T39" fmla="*/ 12 h 51"/>
                    <a:gd name="T40" fmla="*/ 24 w 72"/>
                    <a:gd name="T41" fmla="*/ 48 h 51"/>
                    <a:gd name="T42" fmla="*/ 20 w 72"/>
                    <a:gd name="T43" fmla="*/ 51 h 51"/>
                    <a:gd name="T44" fmla="*/ 20 w 72"/>
                    <a:gd name="T45" fmla="*/ 51 h 51"/>
                    <a:gd name="T46" fmla="*/ 15 w 72"/>
                    <a:gd name="T4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1">
                      <a:moveTo>
                        <a:pt x="15" y="48"/>
                      </a:moveTo>
                      <a:cubicBezTo>
                        <a:pt x="0" y="6"/>
                        <a:pt x="0" y="6"/>
                        <a:pt x="0" y="6"/>
                      </a:cubicBezTo>
                      <a:cubicBezTo>
                        <a:pt x="0" y="5"/>
                        <a:pt x="0" y="5"/>
                        <a:pt x="0" y="4"/>
                      </a:cubicBezTo>
                      <a:cubicBezTo>
                        <a:pt x="0" y="2"/>
                        <a:pt x="1" y="0"/>
                        <a:pt x="4" y="0"/>
                      </a:cubicBezTo>
                      <a:cubicBezTo>
                        <a:pt x="6" y="0"/>
                        <a:pt x="7" y="2"/>
                        <a:pt x="7" y="3"/>
                      </a:cubicBezTo>
                      <a:cubicBezTo>
                        <a:pt x="20" y="39"/>
                        <a:pt x="20" y="39"/>
                        <a:pt x="20" y="39"/>
                      </a:cubicBezTo>
                      <a:cubicBezTo>
                        <a:pt x="32" y="3"/>
                        <a:pt x="32" y="3"/>
                        <a:pt x="32" y="3"/>
                      </a:cubicBezTo>
                      <a:cubicBezTo>
                        <a:pt x="33" y="2"/>
                        <a:pt x="34" y="0"/>
                        <a:pt x="36" y="0"/>
                      </a:cubicBezTo>
                      <a:cubicBezTo>
                        <a:pt x="36" y="0"/>
                        <a:pt x="36" y="0"/>
                        <a:pt x="36" y="0"/>
                      </a:cubicBezTo>
                      <a:cubicBezTo>
                        <a:pt x="38" y="0"/>
                        <a:pt x="40" y="2"/>
                        <a:pt x="40" y="3"/>
                      </a:cubicBezTo>
                      <a:cubicBezTo>
                        <a:pt x="53" y="39"/>
                        <a:pt x="53" y="39"/>
                        <a:pt x="53" y="39"/>
                      </a:cubicBezTo>
                      <a:cubicBezTo>
                        <a:pt x="65" y="3"/>
                        <a:pt x="65" y="3"/>
                        <a:pt x="65" y="3"/>
                      </a:cubicBezTo>
                      <a:cubicBezTo>
                        <a:pt x="66" y="2"/>
                        <a:pt x="67" y="0"/>
                        <a:pt x="69" y="0"/>
                      </a:cubicBezTo>
                      <a:cubicBezTo>
                        <a:pt x="71" y="0"/>
                        <a:pt x="72" y="2"/>
                        <a:pt x="72" y="4"/>
                      </a:cubicBezTo>
                      <a:cubicBezTo>
                        <a:pt x="72" y="4"/>
                        <a:pt x="72" y="5"/>
                        <a:pt x="72" y="6"/>
                      </a:cubicBezTo>
                      <a:cubicBezTo>
                        <a:pt x="57" y="48"/>
                        <a:pt x="57" y="48"/>
                        <a:pt x="57" y="48"/>
                      </a:cubicBezTo>
                      <a:cubicBezTo>
                        <a:pt x="56" y="50"/>
                        <a:pt x="55" y="51"/>
                        <a:pt x="53" y="51"/>
                      </a:cubicBezTo>
                      <a:cubicBezTo>
                        <a:pt x="53" y="51"/>
                        <a:pt x="53" y="51"/>
                        <a:pt x="53" y="51"/>
                      </a:cubicBezTo>
                      <a:cubicBezTo>
                        <a:pt x="51" y="51"/>
                        <a:pt x="49" y="50"/>
                        <a:pt x="48" y="48"/>
                      </a:cubicBezTo>
                      <a:cubicBezTo>
                        <a:pt x="36" y="12"/>
                        <a:pt x="36" y="12"/>
                        <a:pt x="36" y="12"/>
                      </a:cubicBezTo>
                      <a:cubicBezTo>
                        <a:pt x="24" y="48"/>
                        <a:pt x="24" y="48"/>
                        <a:pt x="24" y="48"/>
                      </a:cubicBezTo>
                      <a:cubicBezTo>
                        <a:pt x="23" y="50"/>
                        <a:pt x="22" y="51"/>
                        <a:pt x="20" y="51"/>
                      </a:cubicBezTo>
                      <a:cubicBezTo>
                        <a:pt x="20" y="51"/>
                        <a:pt x="20" y="51"/>
                        <a:pt x="20" y="51"/>
                      </a:cubicBezTo>
                      <a:cubicBezTo>
                        <a:pt x="18" y="51"/>
                        <a:pt x="16" y="50"/>
                        <a:pt x="15" y="4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0" name="Freeform 469"/>
                <p:cNvSpPr>
                  <a:spLocks/>
                </p:cNvSpPr>
                <p:nvPr/>
              </p:nvSpPr>
              <p:spPr bwMode="auto">
                <a:xfrm>
                  <a:off x="12106608" y="3114669"/>
                  <a:ext cx="41266" cy="75029"/>
                </a:xfrm>
                <a:custGeom>
                  <a:avLst/>
                  <a:gdLst>
                    <a:gd name="T0" fmla="*/ 0 w 28"/>
                    <a:gd name="T1" fmla="*/ 4 h 51"/>
                    <a:gd name="T2" fmla="*/ 3 w 28"/>
                    <a:gd name="T3" fmla="*/ 0 h 51"/>
                    <a:gd name="T4" fmla="*/ 7 w 28"/>
                    <a:gd name="T5" fmla="*/ 4 h 51"/>
                    <a:gd name="T6" fmla="*/ 7 w 28"/>
                    <a:gd name="T7" fmla="*/ 12 h 51"/>
                    <a:gd name="T8" fmla="*/ 24 w 28"/>
                    <a:gd name="T9" fmla="*/ 0 h 51"/>
                    <a:gd name="T10" fmla="*/ 28 w 28"/>
                    <a:gd name="T11" fmla="*/ 4 h 51"/>
                    <a:gd name="T12" fmla="*/ 25 w 28"/>
                    <a:gd name="T13" fmla="*/ 8 h 51"/>
                    <a:gd name="T14" fmla="*/ 7 w 28"/>
                    <a:gd name="T15" fmla="*/ 30 h 51"/>
                    <a:gd name="T16" fmla="*/ 7 w 28"/>
                    <a:gd name="T17" fmla="*/ 47 h 51"/>
                    <a:gd name="T18" fmla="*/ 4 w 28"/>
                    <a:gd name="T19" fmla="*/ 51 h 51"/>
                    <a:gd name="T20" fmla="*/ 0 w 28"/>
                    <a:gd name="T21" fmla="*/ 47 h 51"/>
                    <a:gd name="T22" fmla="*/ 0 w 28"/>
                    <a:gd name="T23"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0" y="4"/>
                      </a:moveTo>
                      <a:cubicBezTo>
                        <a:pt x="0" y="2"/>
                        <a:pt x="1" y="0"/>
                        <a:pt x="3" y="0"/>
                      </a:cubicBezTo>
                      <a:cubicBezTo>
                        <a:pt x="6" y="0"/>
                        <a:pt x="7" y="2"/>
                        <a:pt x="7" y="4"/>
                      </a:cubicBezTo>
                      <a:cubicBezTo>
                        <a:pt x="7" y="12"/>
                        <a:pt x="7" y="12"/>
                        <a:pt x="7" y="12"/>
                      </a:cubicBezTo>
                      <a:cubicBezTo>
                        <a:pt x="11" y="4"/>
                        <a:pt x="19" y="0"/>
                        <a:pt x="24" y="0"/>
                      </a:cubicBezTo>
                      <a:cubicBezTo>
                        <a:pt x="26" y="0"/>
                        <a:pt x="28" y="2"/>
                        <a:pt x="28" y="4"/>
                      </a:cubicBezTo>
                      <a:cubicBezTo>
                        <a:pt x="28" y="6"/>
                        <a:pt x="27" y="7"/>
                        <a:pt x="25" y="8"/>
                      </a:cubicBezTo>
                      <a:cubicBezTo>
                        <a:pt x="15" y="9"/>
                        <a:pt x="7" y="16"/>
                        <a:pt x="7" y="30"/>
                      </a:cubicBezTo>
                      <a:cubicBezTo>
                        <a:pt x="7" y="47"/>
                        <a:pt x="7" y="47"/>
                        <a:pt x="7" y="47"/>
                      </a:cubicBezTo>
                      <a:cubicBezTo>
                        <a:pt x="7" y="49"/>
                        <a:pt x="6" y="51"/>
                        <a:pt x="4" y="51"/>
                      </a:cubicBezTo>
                      <a:cubicBezTo>
                        <a:pt x="1" y="51"/>
                        <a:pt x="0" y="49"/>
                        <a:pt x="0" y="47"/>
                      </a:cubicBezTo>
                      <a:cubicBezTo>
                        <a:pt x="0" y="4"/>
                        <a:pt x="0" y="4"/>
                        <a:pt x="0" y="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1" name="Freeform 470"/>
                <p:cNvSpPr>
                  <a:spLocks noEditPoints="1"/>
                </p:cNvSpPr>
                <p:nvPr/>
              </p:nvSpPr>
              <p:spPr bwMode="auto">
                <a:xfrm>
                  <a:off x="12146623" y="3114669"/>
                  <a:ext cx="67526" cy="75029"/>
                </a:xfrm>
                <a:custGeom>
                  <a:avLst/>
                  <a:gdLst>
                    <a:gd name="T0" fmla="*/ 25 w 46"/>
                    <a:gd name="T1" fmla="*/ 51 h 51"/>
                    <a:gd name="T2" fmla="*/ 0 w 46"/>
                    <a:gd name="T3" fmla="*/ 26 h 51"/>
                    <a:gd name="T4" fmla="*/ 0 w 46"/>
                    <a:gd name="T5" fmla="*/ 26 h 51"/>
                    <a:gd name="T6" fmla="*/ 24 w 46"/>
                    <a:gd name="T7" fmla="*/ 0 h 51"/>
                    <a:gd name="T8" fmla="*/ 46 w 46"/>
                    <a:gd name="T9" fmla="*/ 25 h 51"/>
                    <a:gd name="T10" fmla="*/ 43 w 46"/>
                    <a:gd name="T11" fmla="*/ 28 h 51"/>
                    <a:gd name="T12" fmla="*/ 8 w 46"/>
                    <a:gd name="T13" fmla="*/ 28 h 51"/>
                    <a:gd name="T14" fmla="*/ 25 w 46"/>
                    <a:gd name="T15" fmla="*/ 45 h 51"/>
                    <a:gd name="T16" fmla="*/ 39 w 46"/>
                    <a:gd name="T17" fmla="*/ 39 h 51"/>
                    <a:gd name="T18" fmla="*/ 41 w 46"/>
                    <a:gd name="T19" fmla="*/ 38 h 51"/>
                    <a:gd name="T20" fmla="*/ 44 w 46"/>
                    <a:gd name="T21" fmla="*/ 42 h 51"/>
                    <a:gd name="T22" fmla="*/ 43 w 46"/>
                    <a:gd name="T23" fmla="*/ 44 h 51"/>
                    <a:gd name="T24" fmla="*/ 25 w 46"/>
                    <a:gd name="T25" fmla="*/ 51 h 51"/>
                    <a:gd name="T26" fmla="*/ 39 w 46"/>
                    <a:gd name="T27" fmla="*/ 23 h 51"/>
                    <a:gd name="T28" fmla="*/ 23 w 46"/>
                    <a:gd name="T29" fmla="*/ 6 h 51"/>
                    <a:gd name="T30" fmla="*/ 8 w 46"/>
                    <a:gd name="T31" fmla="*/ 23 h 51"/>
                    <a:gd name="T32" fmla="*/ 39 w 46"/>
                    <a:gd name="T33"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1">
                      <a:moveTo>
                        <a:pt x="25" y="51"/>
                      </a:moveTo>
                      <a:cubicBezTo>
                        <a:pt x="11" y="51"/>
                        <a:pt x="0" y="41"/>
                        <a:pt x="0" y="26"/>
                      </a:cubicBezTo>
                      <a:cubicBezTo>
                        <a:pt x="0" y="26"/>
                        <a:pt x="0" y="26"/>
                        <a:pt x="0" y="26"/>
                      </a:cubicBezTo>
                      <a:cubicBezTo>
                        <a:pt x="0" y="12"/>
                        <a:pt x="10" y="0"/>
                        <a:pt x="24" y="0"/>
                      </a:cubicBezTo>
                      <a:cubicBezTo>
                        <a:pt x="38" y="0"/>
                        <a:pt x="46" y="12"/>
                        <a:pt x="46" y="25"/>
                      </a:cubicBezTo>
                      <a:cubicBezTo>
                        <a:pt x="46" y="27"/>
                        <a:pt x="44" y="28"/>
                        <a:pt x="43" y="28"/>
                      </a:cubicBezTo>
                      <a:cubicBezTo>
                        <a:pt x="8" y="28"/>
                        <a:pt x="8" y="28"/>
                        <a:pt x="8" y="28"/>
                      </a:cubicBezTo>
                      <a:cubicBezTo>
                        <a:pt x="9" y="39"/>
                        <a:pt x="16" y="45"/>
                        <a:pt x="25" y="45"/>
                      </a:cubicBezTo>
                      <a:cubicBezTo>
                        <a:pt x="31" y="45"/>
                        <a:pt x="35" y="43"/>
                        <a:pt x="39" y="39"/>
                      </a:cubicBezTo>
                      <a:cubicBezTo>
                        <a:pt x="39" y="39"/>
                        <a:pt x="40" y="38"/>
                        <a:pt x="41" y="38"/>
                      </a:cubicBezTo>
                      <a:cubicBezTo>
                        <a:pt x="43" y="38"/>
                        <a:pt x="44" y="40"/>
                        <a:pt x="44" y="42"/>
                      </a:cubicBezTo>
                      <a:cubicBezTo>
                        <a:pt x="44" y="42"/>
                        <a:pt x="44" y="43"/>
                        <a:pt x="43" y="44"/>
                      </a:cubicBezTo>
                      <a:cubicBezTo>
                        <a:pt x="38" y="48"/>
                        <a:pt x="33" y="51"/>
                        <a:pt x="25" y="51"/>
                      </a:cubicBezTo>
                      <a:moveTo>
                        <a:pt x="39" y="23"/>
                      </a:moveTo>
                      <a:cubicBezTo>
                        <a:pt x="38" y="14"/>
                        <a:pt x="33" y="6"/>
                        <a:pt x="23" y="6"/>
                      </a:cubicBezTo>
                      <a:cubicBezTo>
                        <a:pt x="15" y="6"/>
                        <a:pt x="9" y="13"/>
                        <a:pt x="8" y="23"/>
                      </a:cubicBezTo>
                      <a:lnTo>
                        <a:pt x="39" y="2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2" name="Freeform 471"/>
                <p:cNvSpPr>
                  <a:spLocks noEditPoints="1"/>
                </p:cNvSpPr>
                <p:nvPr/>
              </p:nvSpPr>
              <p:spPr bwMode="auto">
                <a:xfrm>
                  <a:off x="12029703" y="3114669"/>
                  <a:ext cx="63774" cy="75029"/>
                </a:xfrm>
                <a:custGeom>
                  <a:avLst/>
                  <a:gdLst>
                    <a:gd name="T0" fmla="*/ 0 w 43"/>
                    <a:gd name="T1" fmla="*/ 36 h 51"/>
                    <a:gd name="T2" fmla="*/ 0 w 43"/>
                    <a:gd name="T3" fmla="*/ 36 h 51"/>
                    <a:gd name="T4" fmla="*/ 21 w 43"/>
                    <a:gd name="T5" fmla="*/ 20 h 51"/>
                    <a:gd name="T6" fmla="*/ 36 w 43"/>
                    <a:gd name="T7" fmla="*/ 22 h 51"/>
                    <a:gd name="T8" fmla="*/ 36 w 43"/>
                    <a:gd name="T9" fmla="*/ 20 h 51"/>
                    <a:gd name="T10" fmla="*/ 21 w 43"/>
                    <a:gd name="T11" fmla="*/ 7 h 51"/>
                    <a:gd name="T12" fmla="*/ 10 w 43"/>
                    <a:gd name="T13" fmla="*/ 9 h 51"/>
                    <a:gd name="T14" fmla="*/ 8 w 43"/>
                    <a:gd name="T15" fmla="*/ 9 h 51"/>
                    <a:gd name="T16" fmla="*/ 5 w 43"/>
                    <a:gd name="T17" fmla="*/ 6 h 51"/>
                    <a:gd name="T18" fmla="*/ 7 w 43"/>
                    <a:gd name="T19" fmla="*/ 3 h 51"/>
                    <a:gd name="T20" fmla="*/ 22 w 43"/>
                    <a:gd name="T21" fmla="*/ 0 h 51"/>
                    <a:gd name="T22" fmla="*/ 38 w 43"/>
                    <a:gd name="T23" fmla="*/ 6 h 51"/>
                    <a:gd name="T24" fmla="*/ 43 w 43"/>
                    <a:gd name="T25" fmla="*/ 20 h 51"/>
                    <a:gd name="T26" fmla="*/ 43 w 43"/>
                    <a:gd name="T27" fmla="*/ 47 h 51"/>
                    <a:gd name="T28" fmla="*/ 39 w 43"/>
                    <a:gd name="T29" fmla="*/ 51 h 51"/>
                    <a:gd name="T30" fmla="*/ 36 w 43"/>
                    <a:gd name="T31" fmla="*/ 48 h 51"/>
                    <a:gd name="T32" fmla="*/ 36 w 43"/>
                    <a:gd name="T33" fmla="*/ 43 h 51"/>
                    <a:gd name="T34" fmla="*/ 18 w 43"/>
                    <a:gd name="T35" fmla="*/ 51 h 51"/>
                    <a:gd name="T36" fmla="*/ 0 w 43"/>
                    <a:gd name="T37" fmla="*/ 36 h 51"/>
                    <a:gd name="T38" fmla="*/ 36 w 43"/>
                    <a:gd name="T39" fmla="*/ 32 h 51"/>
                    <a:gd name="T40" fmla="*/ 36 w 43"/>
                    <a:gd name="T41" fmla="*/ 27 h 51"/>
                    <a:gd name="T42" fmla="*/ 21 w 43"/>
                    <a:gd name="T43" fmla="*/ 25 h 51"/>
                    <a:gd name="T44" fmla="*/ 7 w 43"/>
                    <a:gd name="T45" fmla="*/ 36 h 51"/>
                    <a:gd name="T46" fmla="*/ 7 w 43"/>
                    <a:gd name="T47" fmla="*/ 36 h 51"/>
                    <a:gd name="T48" fmla="*/ 19 w 43"/>
                    <a:gd name="T49" fmla="*/ 46 h 51"/>
                    <a:gd name="T50" fmla="*/ 36 w 43"/>
                    <a:gd name="T51"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51">
                      <a:moveTo>
                        <a:pt x="0" y="36"/>
                      </a:moveTo>
                      <a:cubicBezTo>
                        <a:pt x="0" y="36"/>
                        <a:pt x="0" y="36"/>
                        <a:pt x="0" y="36"/>
                      </a:cubicBezTo>
                      <a:cubicBezTo>
                        <a:pt x="0" y="25"/>
                        <a:pt x="8" y="20"/>
                        <a:pt x="21" y="20"/>
                      </a:cubicBezTo>
                      <a:cubicBezTo>
                        <a:pt x="27" y="20"/>
                        <a:pt x="31" y="21"/>
                        <a:pt x="36" y="22"/>
                      </a:cubicBezTo>
                      <a:cubicBezTo>
                        <a:pt x="36" y="20"/>
                        <a:pt x="36" y="20"/>
                        <a:pt x="36" y="20"/>
                      </a:cubicBezTo>
                      <a:cubicBezTo>
                        <a:pt x="36" y="11"/>
                        <a:pt x="30" y="7"/>
                        <a:pt x="21" y="7"/>
                      </a:cubicBezTo>
                      <a:cubicBezTo>
                        <a:pt x="16" y="7"/>
                        <a:pt x="13" y="7"/>
                        <a:pt x="10" y="9"/>
                      </a:cubicBezTo>
                      <a:cubicBezTo>
                        <a:pt x="9" y="9"/>
                        <a:pt x="9" y="9"/>
                        <a:pt x="8" y="9"/>
                      </a:cubicBezTo>
                      <a:cubicBezTo>
                        <a:pt x="7" y="9"/>
                        <a:pt x="5" y="8"/>
                        <a:pt x="5" y="6"/>
                      </a:cubicBezTo>
                      <a:cubicBezTo>
                        <a:pt x="5" y="5"/>
                        <a:pt x="6" y="4"/>
                        <a:pt x="7" y="3"/>
                      </a:cubicBezTo>
                      <a:cubicBezTo>
                        <a:pt x="12" y="1"/>
                        <a:pt x="16" y="0"/>
                        <a:pt x="22" y="0"/>
                      </a:cubicBezTo>
                      <a:cubicBezTo>
                        <a:pt x="29" y="0"/>
                        <a:pt x="34" y="2"/>
                        <a:pt x="38" y="6"/>
                      </a:cubicBezTo>
                      <a:cubicBezTo>
                        <a:pt x="41" y="9"/>
                        <a:pt x="43" y="14"/>
                        <a:pt x="43" y="20"/>
                      </a:cubicBezTo>
                      <a:cubicBezTo>
                        <a:pt x="43" y="47"/>
                        <a:pt x="43" y="47"/>
                        <a:pt x="43" y="47"/>
                      </a:cubicBezTo>
                      <a:cubicBezTo>
                        <a:pt x="43" y="50"/>
                        <a:pt x="41" y="51"/>
                        <a:pt x="39" y="51"/>
                      </a:cubicBezTo>
                      <a:cubicBezTo>
                        <a:pt x="37" y="51"/>
                        <a:pt x="36" y="50"/>
                        <a:pt x="36" y="48"/>
                      </a:cubicBezTo>
                      <a:cubicBezTo>
                        <a:pt x="36" y="43"/>
                        <a:pt x="36" y="43"/>
                        <a:pt x="36" y="43"/>
                      </a:cubicBezTo>
                      <a:cubicBezTo>
                        <a:pt x="32" y="47"/>
                        <a:pt x="27" y="51"/>
                        <a:pt x="18" y="51"/>
                      </a:cubicBezTo>
                      <a:cubicBezTo>
                        <a:pt x="9" y="51"/>
                        <a:pt x="0" y="46"/>
                        <a:pt x="0" y="36"/>
                      </a:cubicBezTo>
                      <a:moveTo>
                        <a:pt x="36" y="32"/>
                      </a:moveTo>
                      <a:cubicBezTo>
                        <a:pt x="36" y="27"/>
                        <a:pt x="36" y="27"/>
                        <a:pt x="36" y="27"/>
                      </a:cubicBezTo>
                      <a:cubicBezTo>
                        <a:pt x="32" y="26"/>
                        <a:pt x="27" y="25"/>
                        <a:pt x="21" y="25"/>
                      </a:cubicBezTo>
                      <a:cubicBezTo>
                        <a:pt x="12" y="25"/>
                        <a:pt x="7" y="29"/>
                        <a:pt x="7" y="36"/>
                      </a:cubicBezTo>
                      <a:cubicBezTo>
                        <a:pt x="7" y="36"/>
                        <a:pt x="7" y="36"/>
                        <a:pt x="7" y="36"/>
                      </a:cubicBezTo>
                      <a:cubicBezTo>
                        <a:pt x="7" y="42"/>
                        <a:pt x="13" y="46"/>
                        <a:pt x="19" y="46"/>
                      </a:cubicBezTo>
                      <a:cubicBezTo>
                        <a:pt x="28" y="46"/>
                        <a:pt x="36" y="40"/>
                        <a:pt x="36" y="3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3" name="Freeform 472"/>
                <p:cNvSpPr>
                  <a:spLocks/>
                </p:cNvSpPr>
                <p:nvPr/>
              </p:nvSpPr>
              <p:spPr bwMode="auto">
                <a:xfrm>
                  <a:off x="11725212" y="3111543"/>
                  <a:ext cx="191948" cy="78155"/>
                </a:xfrm>
                <a:custGeom>
                  <a:avLst/>
                  <a:gdLst>
                    <a:gd name="T0" fmla="*/ 15 w 130"/>
                    <a:gd name="T1" fmla="*/ 5 h 53"/>
                    <a:gd name="T2" fmla="*/ 5 w 130"/>
                    <a:gd name="T3" fmla="*/ 2 h 53"/>
                    <a:gd name="T4" fmla="*/ 2 w 130"/>
                    <a:gd name="T5" fmla="*/ 11 h 53"/>
                    <a:gd name="T6" fmla="*/ 18 w 130"/>
                    <a:gd name="T7" fmla="*/ 45 h 53"/>
                    <a:gd name="T8" fmla="*/ 28 w 130"/>
                    <a:gd name="T9" fmla="*/ 53 h 53"/>
                    <a:gd name="T10" fmla="*/ 37 w 130"/>
                    <a:gd name="T11" fmla="*/ 45 h 53"/>
                    <a:gd name="T12" fmla="*/ 51 w 130"/>
                    <a:gd name="T13" fmla="*/ 15 h 53"/>
                    <a:gd name="T14" fmla="*/ 53 w 130"/>
                    <a:gd name="T15" fmla="*/ 14 h 53"/>
                    <a:gd name="T16" fmla="*/ 55 w 130"/>
                    <a:gd name="T17" fmla="*/ 16 h 53"/>
                    <a:gd name="T18" fmla="*/ 55 w 130"/>
                    <a:gd name="T19" fmla="*/ 45 h 53"/>
                    <a:gd name="T20" fmla="*/ 63 w 130"/>
                    <a:gd name="T21" fmla="*/ 53 h 53"/>
                    <a:gd name="T22" fmla="*/ 70 w 130"/>
                    <a:gd name="T23" fmla="*/ 45 h 53"/>
                    <a:gd name="T24" fmla="*/ 70 w 130"/>
                    <a:gd name="T25" fmla="*/ 21 h 53"/>
                    <a:gd name="T26" fmla="*/ 78 w 130"/>
                    <a:gd name="T27" fmla="*/ 14 h 53"/>
                    <a:gd name="T28" fmla="*/ 85 w 130"/>
                    <a:gd name="T29" fmla="*/ 21 h 53"/>
                    <a:gd name="T30" fmla="*/ 85 w 130"/>
                    <a:gd name="T31" fmla="*/ 45 h 53"/>
                    <a:gd name="T32" fmla="*/ 93 w 130"/>
                    <a:gd name="T33" fmla="*/ 53 h 53"/>
                    <a:gd name="T34" fmla="*/ 100 w 130"/>
                    <a:gd name="T35" fmla="*/ 45 h 53"/>
                    <a:gd name="T36" fmla="*/ 100 w 130"/>
                    <a:gd name="T37" fmla="*/ 21 h 53"/>
                    <a:gd name="T38" fmla="*/ 108 w 130"/>
                    <a:gd name="T39" fmla="*/ 14 h 53"/>
                    <a:gd name="T40" fmla="*/ 115 w 130"/>
                    <a:gd name="T41" fmla="*/ 21 h 53"/>
                    <a:gd name="T42" fmla="*/ 115 w 130"/>
                    <a:gd name="T43" fmla="*/ 45 h 53"/>
                    <a:gd name="T44" fmla="*/ 122 w 130"/>
                    <a:gd name="T45" fmla="*/ 53 h 53"/>
                    <a:gd name="T46" fmla="*/ 130 w 130"/>
                    <a:gd name="T47" fmla="*/ 45 h 53"/>
                    <a:gd name="T48" fmla="*/ 130 w 130"/>
                    <a:gd name="T49" fmla="*/ 18 h 53"/>
                    <a:gd name="T50" fmla="*/ 112 w 130"/>
                    <a:gd name="T51" fmla="*/ 1 h 53"/>
                    <a:gd name="T52" fmla="*/ 97 w 130"/>
                    <a:gd name="T53" fmla="*/ 8 h 53"/>
                    <a:gd name="T54" fmla="*/ 81 w 130"/>
                    <a:gd name="T55" fmla="*/ 1 h 53"/>
                    <a:gd name="T56" fmla="*/ 67 w 130"/>
                    <a:gd name="T57" fmla="*/ 8 h 53"/>
                    <a:gd name="T58" fmla="*/ 53 w 130"/>
                    <a:gd name="T59" fmla="*/ 1 h 53"/>
                    <a:gd name="T60" fmla="*/ 38 w 130"/>
                    <a:gd name="T61" fmla="*/ 12 h 53"/>
                    <a:gd name="T62" fmla="*/ 28 w 130"/>
                    <a:gd name="T63" fmla="*/ 36 h 53"/>
                    <a:gd name="T64" fmla="*/ 15 w 130"/>
                    <a:gd name="T6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53">
                      <a:moveTo>
                        <a:pt x="15" y="5"/>
                      </a:moveTo>
                      <a:cubicBezTo>
                        <a:pt x="13" y="2"/>
                        <a:pt x="9" y="0"/>
                        <a:pt x="5" y="2"/>
                      </a:cubicBezTo>
                      <a:cubicBezTo>
                        <a:pt x="2" y="4"/>
                        <a:pt x="0" y="8"/>
                        <a:pt x="2" y="11"/>
                      </a:cubicBezTo>
                      <a:cubicBezTo>
                        <a:pt x="18" y="45"/>
                        <a:pt x="18" y="45"/>
                        <a:pt x="18" y="45"/>
                      </a:cubicBezTo>
                      <a:cubicBezTo>
                        <a:pt x="20" y="51"/>
                        <a:pt x="23" y="53"/>
                        <a:pt x="28" y="53"/>
                      </a:cubicBezTo>
                      <a:cubicBezTo>
                        <a:pt x="33" y="53"/>
                        <a:pt x="35" y="50"/>
                        <a:pt x="37" y="45"/>
                      </a:cubicBezTo>
                      <a:cubicBezTo>
                        <a:pt x="37" y="45"/>
                        <a:pt x="51" y="16"/>
                        <a:pt x="51" y="15"/>
                      </a:cubicBezTo>
                      <a:cubicBezTo>
                        <a:pt x="51" y="15"/>
                        <a:pt x="52" y="14"/>
                        <a:pt x="53" y="14"/>
                      </a:cubicBezTo>
                      <a:cubicBezTo>
                        <a:pt x="54" y="14"/>
                        <a:pt x="55" y="15"/>
                        <a:pt x="55" y="16"/>
                      </a:cubicBezTo>
                      <a:cubicBezTo>
                        <a:pt x="55" y="45"/>
                        <a:pt x="55" y="45"/>
                        <a:pt x="55" y="45"/>
                      </a:cubicBezTo>
                      <a:cubicBezTo>
                        <a:pt x="55" y="50"/>
                        <a:pt x="58" y="53"/>
                        <a:pt x="63" y="53"/>
                      </a:cubicBezTo>
                      <a:cubicBezTo>
                        <a:pt x="67" y="53"/>
                        <a:pt x="70" y="50"/>
                        <a:pt x="70" y="45"/>
                      </a:cubicBezTo>
                      <a:cubicBezTo>
                        <a:pt x="70" y="21"/>
                        <a:pt x="70" y="21"/>
                        <a:pt x="70" y="21"/>
                      </a:cubicBezTo>
                      <a:cubicBezTo>
                        <a:pt x="70" y="17"/>
                        <a:pt x="73" y="14"/>
                        <a:pt x="78" y="14"/>
                      </a:cubicBezTo>
                      <a:cubicBezTo>
                        <a:pt x="82" y="14"/>
                        <a:pt x="85" y="17"/>
                        <a:pt x="85" y="21"/>
                      </a:cubicBezTo>
                      <a:cubicBezTo>
                        <a:pt x="85" y="45"/>
                        <a:pt x="85" y="45"/>
                        <a:pt x="85" y="45"/>
                      </a:cubicBezTo>
                      <a:cubicBezTo>
                        <a:pt x="85" y="50"/>
                        <a:pt x="88" y="53"/>
                        <a:pt x="93" y="53"/>
                      </a:cubicBezTo>
                      <a:cubicBezTo>
                        <a:pt x="97" y="53"/>
                        <a:pt x="100" y="50"/>
                        <a:pt x="100" y="45"/>
                      </a:cubicBezTo>
                      <a:cubicBezTo>
                        <a:pt x="100" y="21"/>
                        <a:pt x="100" y="21"/>
                        <a:pt x="100" y="21"/>
                      </a:cubicBezTo>
                      <a:cubicBezTo>
                        <a:pt x="100" y="17"/>
                        <a:pt x="103" y="14"/>
                        <a:pt x="108" y="14"/>
                      </a:cubicBezTo>
                      <a:cubicBezTo>
                        <a:pt x="112" y="14"/>
                        <a:pt x="115" y="17"/>
                        <a:pt x="115" y="21"/>
                      </a:cubicBezTo>
                      <a:cubicBezTo>
                        <a:pt x="115" y="45"/>
                        <a:pt x="115" y="45"/>
                        <a:pt x="115" y="45"/>
                      </a:cubicBezTo>
                      <a:cubicBezTo>
                        <a:pt x="115" y="50"/>
                        <a:pt x="118" y="53"/>
                        <a:pt x="122" y="53"/>
                      </a:cubicBezTo>
                      <a:cubicBezTo>
                        <a:pt x="127" y="53"/>
                        <a:pt x="130" y="50"/>
                        <a:pt x="130" y="45"/>
                      </a:cubicBezTo>
                      <a:cubicBezTo>
                        <a:pt x="130" y="18"/>
                        <a:pt x="130" y="18"/>
                        <a:pt x="130" y="18"/>
                      </a:cubicBezTo>
                      <a:cubicBezTo>
                        <a:pt x="130" y="8"/>
                        <a:pt x="122" y="1"/>
                        <a:pt x="112" y="1"/>
                      </a:cubicBezTo>
                      <a:cubicBezTo>
                        <a:pt x="103" y="1"/>
                        <a:pt x="97" y="8"/>
                        <a:pt x="97" y="8"/>
                      </a:cubicBezTo>
                      <a:cubicBezTo>
                        <a:pt x="93" y="4"/>
                        <a:pt x="89" y="1"/>
                        <a:pt x="81" y="1"/>
                      </a:cubicBezTo>
                      <a:cubicBezTo>
                        <a:pt x="74" y="1"/>
                        <a:pt x="67" y="8"/>
                        <a:pt x="67" y="8"/>
                      </a:cubicBezTo>
                      <a:cubicBezTo>
                        <a:pt x="63" y="4"/>
                        <a:pt x="58" y="1"/>
                        <a:pt x="53" y="1"/>
                      </a:cubicBezTo>
                      <a:cubicBezTo>
                        <a:pt x="46" y="1"/>
                        <a:pt x="41" y="4"/>
                        <a:pt x="38" y="12"/>
                      </a:cubicBezTo>
                      <a:cubicBezTo>
                        <a:pt x="28" y="36"/>
                        <a:pt x="28" y="36"/>
                        <a:pt x="28" y="36"/>
                      </a:cubicBezTo>
                      <a:cubicBezTo>
                        <a:pt x="15" y="5"/>
                        <a:pt x="15" y="5"/>
                        <a:pt x="15" y="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4" name="Freeform 473"/>
                <p:cNvSpPr>
                  <a:spLocks noEditPoints="1"/>
                </p:cNvSpPr>
                <p:nvPr/>
              </p:nvSpPr>
              <p:spPr bwMode="auto">
                <a:xfrm>
                  <a:off x="12216024" y="3114669"/>
                  <a:ext cx="17507" cy="17507"/>
                </a:xfrm>
                <a:custGeom>
                  <a:avLst/>
                  <a:gdLst>
                    <a:gd name="T0" fmla="*/ 0 w 12"/>
                    <a:gd name="T1" fmla="*/ 6 h 12"/>
                    <a:gd name="T2" fmla="*/ 0 w 12"/>
                    <a:gd name="T3" fmla="*/ 6 h 12"/>
                    <a:gd name="T4" fmla="*/ 6 w 12"/>
                    <a:gd name="T5" fmla="*/ 0 h 12"/>
                    <a:gd name="T6" fmla="*/ 12 w 12"/>
                    <a:gd name="T7" fmla="*/ 6 h 12"/>
                    <a:gd name="T8" fmla="*/ 12 w 12"/>
                    <a:gd name="T9" fmla="*/ 6 h 12"/>
                    <a:gd name="T10" fmla="*/ 6 w 12"/>
                    <a:gd name="T11" fmla="*/ 12 h 12"/>
                    <a:gd name="T12" fmla="*/ 0 w 12"/>
                    <a:gd name="T13" fmla="*/ 6 h 12"/>
                    <a:gd name="T14" fmla="*/ 11 w 12"/>
                    <a:gd name="T15" fmla="*/ 6 h 12"/>
                    <a:gd name="T16" fmla="*/ 11 w 12"/>
                    <a:gd name="T17" fmla="*/ 6 h 12"/>
                    <a:gd name="T18" fmla="*/ 6 w 12"/>
                    <a:gd name="T19" fmla="*/ 1 h 12"/>
                    <a:gd name="T20" fmla="*/ 1 w 12"/>
                    <a:gd name="T21" fmla="*/ 6 h 12"/>
                    <a:gd name="T22" fmla="*/ 1 w 12"/>
                    <a:gd name="T23" fmla="*/ 6 h 12"/>
                    <a:gd name="T24" fmla="*/ 6 w 12"/>
                    <a:gd name="T25" fmla="*/ 11 h 12"/>
                    <a:gd name="T26" fmla="*/ 11 w 12"/>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0" y="6"/>
                      </a:moveTo>
                      <a:cubicBezTo>
                        <a:pt x="0" y="6"/>
                        <a:pt x="0" y="6"/>
                        <a:pt x="0" y="6"/>
                      </a:cubicBezTo>
                      <a:cubicBezTo>
                        <a:pt x="0" y="3"/>
                        <a:pt x="2" y="0"/>
                        <a:pt x="6" y="0"/>
                      </a:cubicBezTo>
                      <a:cubicBezTo>
                        <a:pt x="9" y="0"/>
                        <a:pt x="12" y="3"/>
                        <a:pt x="12" y="6"/>
                      </a:cubicBezTo>
                      <a:cubicBezTo>
                        <a:pt x="12" y="6"/>
                        <a:pt x="12" y="6"/>
                        <a:pt x="12" y="6"/>
                      </a:cubicBezTo>
                      <a:cubicBezTo>
                        <a:pt x="12" y="10"/>
                        <a:pt x="9" y="12"/>
                        <a:pt x="6" y="12"/>
                      </a:cubicBezTo>
                      <a:cubicBezTo>
                        <a:pt x="2" y="12"/>
                        <a:pt x="0" y="10"/>
                        <a:pt x="0" y="6"/>
                      </a:cubicBezTo>
                      <a:moveTo>
                        <a:pt x="11" y="6"/>
                      </a:moveTo>
                      <a:cubicBezTo>
                        <a:pt x="11" y="6"/>
                        <a:pt x="11" y="6"/>
                        <a:pt x="11" y="6"/>
                      </a:cubicBezTo>
                      <a:cubicBezTo>
                        <a:pt x="11" y="4"/>
                        <a:pt x="9" y="1"/>
                        <a:pt x="6" y="1"/>
                      </a:cubicBezTo>
                      <a:cubicBezTo>
                        <a:pt x="3" y="1"/>
                        <a:pt x="1" y="4"/>
                        <a:pt x="1" y="6"/>
                      </a:cubicBezTo>
                      <a:cubicBezTo>
                        <a:pt x="1" y="6"/>
                        <a:pt x="1" y="6"/>
                        <a:pt x="1" y="6"/>
                      </a:cubicBezTo>
                      <a:cubicBezTo>
                        <a:pt x="1" y="9"/>
                        <a:pt x="3" y="11"/>
                        <a:pt x="6" y="11"/>
                      </a:cubicBezTo>
                      <a:cubicBezTo>
                        <a:pt x="9" y="11"/>
                        <a:pt x="11" y="9"/>
                        <a:pt x="11" y="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76" name="Freeform 475"/>
                <p:cNvSpPr>
                  <a:spLocks noEditPoints="1"/>
                </p:cNvSpPr>
                <p:nvPr/>
              </p:nvSpPr>
              <p:spPr bwMode="auto">
                <a:xfrm>
                  <a:off x="12220401" y="3119046"/>
                  <a:ext cx="7503" cy="8753"/>
                </a:xfrm>
                <a:custGeom>
                  <a:avLst/>
                  <a:gdLst>
                    <a:gd name="T0" fmla="*/ 0 w 5"/>
                    <a:gd name="T1" fmla="*/ 1 h 6"/>
                    <a:gd name="T2" fmla="*/ 1 w 5"/>
                    <a:gd name="T3" fmla="*/ 0 h 6"/>
                    <a:gd name="T4" fmla="*/ 3 w 5"/>
                    <a:gd name="T5" fmla="*/ 0 h 6"/>
                    <a:gd name="T6" fmla="*/ 5 w 5"/>
                    <a:gd name="T7" fmla="*/ 1 h 6"/>
                    <a:gd name="T8" fmla="*/ 5 w 5"/>
                    <a:gd name="T9" fmla="*/ 2 h 6"/>
                    <a:gd name="T10" fmla="*/ 5 w 5"/>
                    <a:gd name="T11" fmla="*/ 2 h 6"/>
                    <a:gd name="T12" fmla="*/ 4 w 5"/>
                    <a:gd name="T13" fmla="*/ 4 h 6"/>
                    <a:gd name="T14" fmla="*/ 5 w 5"/>
                    <a:gd name="T15" fmla="*/ 5 h 6"/>
                    <a:gd name="T16" fmla="*/ 5 w 5"/>
                    <a:gd name="T17" fmla="*/ 6 h 6"/>
                    <a:gd name="T18" fmla="*/ 5 w 5"/>
                    <a:gd name="T19" fmla="*/ 6 h 6"/>
                    <a:gd name="T20" fmla="*/ 4 w 5"/>
                    <a:gd name="T21" fmla="*/ 6 h 6"/>
                    <a:gd name="T22" fmla="*/ 3 w 5"/>
                    <a:gd name="T23" fmla="*/ 4 h 6"/>
                    <a:gd name="T24" fmla="*/ 2 w 5"/>
                    <a:gd name="T25" fmla="*/ 4 h 6"/>
                    <a:gd name="T26" fmla="*/ 2 w 5"/>
                    <a:gd name="T27" fmla="*/ 6 h 6"/>
                    <a:gd name="T28" fmla="*/ 1 w 5"/>
                    <a:gd name="T29" fmla="*/ 6 h 6"/>
                    <a:gd name="T30" fmla="*/ 0 w 5"/>
                    <a:gd name="T31" fmla="*/ 6 h 6"/>
                    <a:gd name="T32" fmla="*/ 0 w 5"/>
                    <a:gd name="T33" fmla="*/ 1 h 6"/>
                    <a:gd name="T34" fmla="*/ 3 w 5"/>
                    <a:gd name="T35" fmla="*/ 3 h 6"/>
                    <a:gd name="T36" fmla="*/ 4 w 5"/>
                    <a:gd name="T37" fmla="*/ 2 h 6"/>
                    <a:gd name="T38" fmla="*/ 4 w 5"/>
                    <a:gd name="T39" fmla="*/ 2 h 6"/>
                    <a:gd name="T40" fmla="*/ 3 w 5"/>
                    <a:gd name="T41" fmla="*/ 1 h 6"/>
                    <a:gd name="T42" fmla="*/ 2 w 5"/>
                    <a:gd name="T43" fmla="*/ 1 h 6"/>
                    <a:gd name="T44" fmla="*/ 2 w 5"/>
                    <a:gd name="T45" fmla="*/ 3 h 6"/>
                    <a:gd name="T46" fmla="*/ 3 w 5"/>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0" y="1"/>
                      </a:moveTo>
                      <a:cubicBezTo>
                        <a:pt x="0" y="1"/>
                        <a:pt x="1" y="0"/>
                        <a:pt x="1" y="0"/>
                      </a:cubicBezTo>
                      <a:cubicBezTo>
                        <a:pt x="3" y="0"/>
                        <a:pt x="3" y="0"/>
                        <a:pt x="3" y="0"/>
                      </a:cubicBezTo>
                      <a:cubicBezTo>
                        <a:pt x="4" y="0"/>
                        <a:pt x="5" y="0"/>
                        <a:pt x="5" y="1"/>
                      </a:cubicBezTo>
                      <a:cubicBezTo>
                        <a:pt x="5" y="1"/>
                        <a:pt x="5" y="2"/>
                        <a:pt x="5" y="2"/>
                      </a:cubicBezTo>
                      <a:cubicBezTo>
                        <a:pt x="5" y="2"/>
                        <a:pt x="5" y="2"/>
                        <a:pt x="5" y="2"/>
                      </a:cubicBezTo>
                      <a:cubicBezTo>
                        <a:pt x="5" y="3"/>
                        <a:pt x="5" y="4"/>
                        <a:pt x="4" y="4"/>
                      </a:cubicBezTo>
                      <a:cubicBezTo>
                        <a:pt x="5" y="5"/>
                        <a:pt x="5" y="5"/>
                        <a:pt x="5" y="5"/>
                      </a:cubicBezTo>
                      <a:cubicBezTo>
                        <a:pt x="5" y="5"/>
                        <a:pt x="5" y="5"/>
                        <a:pt x="5" y="6"/>
                      </a:cubicBezTo>
                      <a:cubicBezTo>
                        <a:pt x="5" y="6"/>
                        <a:pt x="5" y="6"/>
                        <a:pt x="5" y="6"/>
                      </a:cubicBezTo>
                      <a:cubicBezTo>
                        <a:pt x="4" y="6"/>
                        <a:pt x="4" y="6"/>
                        <a:pt x="4" y="6"/>
                      </a:cubicBezTo>
                      <a:cubicBezTo>
                        <a:pt x="3" y="4"/>
                        <a:pt x="3" y="4"/>
                        <a:pt x="3" y="4"/>
                      </a:cubicBezTo>
                      <a:cubicBezTo>
                        <a:pt x="2" y="4"/>
                        <a:pt x="2" y="4"/>
                        <a:pt x="2" y="4"/>
                      </a:cubicBezTo>
                      <a:cubicBezTo>
                        <a:pt x="2" y="6"/>
                        <a:pt x="2" y="6"/>
                        <a:pt x="2" y="6"/>
                      </a:cubicBezTo>
                      <a:cubicBezTo>
                        <a:pt x="2" y="6"/>
                        <a:pt x="1" y="6"/>
                        <a:pt x="1" y="6"/>
                      </a:cubicBezTo>
                      <a:cubicBezTo>
                        <a:pt x="1" y="6"/>
                        <a:pt x="0" y="6"/>
                        <a:pt x="0" y="6"/>
                      </a:cubicBezTo>
                      <a:lnTo>
                        <a:pt x="0" y="1"/>
                      </a:lnTo>
                      <a:close/>
                      <a:moveTo>
                        <a:pt x="3" y="3"/>
                      </a:moveTo>
                      <a:cubicBezTo>
                        <a:pt x="4" y="3"/>
                        <a:pt x="4" y="3"/>
                        <a:pt x="4" y="2"/>
                      </a:cubicBezTo>
                      <a:cubicBezTo>
                        <a:pt x="4" y="2"/>
                        <a:pt x="4" y="2"/>
                        <a:pt x="4" y="2"/>
                      </a:cubicBezTo>
                      <a:cubicBezTo>
                        <a:pt x="4" y="2"/>
                        <a:pt x="4" y="1"/>
                        <a:pt x="3" y="1"/>
                      </a:cubicBezTo>
                      <a:cubicBezTo>
                        <a:pt x="2" y="1"/>
                        <a:pt x="2" y="1"/>
                        <a:pt x="2" y="1"/>
                      </a:cubicBezTo>
                      <a:cubicBezTo>
                        <a:pt x="2" y="3"/>
                        <a:pt x="2" y="3"/>
                        <a:pt x="2" y="3"/>
                      </a:cubicBezTo>
                      <a:lnTo>
                        <a:pt x="3" y="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pic>
          <p:nvPicPr>
            <p:cNvPr id="447" name="Picture 2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481122" y="2144201"/>
              <a:ext cx="451045" cy="164907"/>
            </a:xfrm>
            <a:prstGeom prst="rect">
              <a:avLst/>
            </a:prstGeom>
            <a:noFill/>
            <a:ln w="9525" algn="ctr">
              <a:noFill/>
              <a:miter lim="800000"/>
              <a:headEnd/>
              <a:tailEnd/>
            </a:ln>
          </p:spPr>
        </p:pic>
      </p:grpSp>
      <p:sp>
        <p:nvSpPr>
          <p:cNvPr id="255" name="TextBox 254"/>
          <p:cNvSpPr txBox="1"/>
          <p:nvPr/>
        </p:nvSpPr>
        <p:spPr>
          <a:xfrm rot="16200000">
            <a:off x="5918448" y="1778283"/>
            <a:ext cx="2840230" cy="2638277"/>
          </a:xfrm>
          <a:prstGeom prst="rect">
            <a:avLst/>
          </a:prstGeom>
          <a:gradFill flip="none" rotWithShape="1">
            <a:gsLst>
              <a:gs pos="100000">
                <a:srgbClr val="0070C0"/>
              </a:gs>
              <a:gs pos="0">
                <a:srgbClr val="08252E"/>
              </a:gs>
            </a:gsLst>
            <a:lin ang="0" scaled="0"/>
            <a:tileRect/>
          </a:gradFill>
          <a:ln w="9525" cap="flat" cmpd="sng" algn="ctr">
            <a:noFill/>
            <a:prstDash val="solid"/>
            <a:headEnd/>
            <a:tailEnd/>
          </a:ln>
          <a:effectLst>
            <a:outerShdw blurRad="40000" dist="23000" dir="5400000" rotWithShape="0">
              <a:srgbClr val="000000">
                <a:alpha val="35000"/>
              </a:srgbClr>
            </a:outerShdw>
          </a:effectLst>
        </p:spPr>
        <p:txBody>
          <a:bodyPr vert="horz" wrap="square" lIns="11429" tIns="11429" rIns="285574" bIns="11429" anchor="ctr" anchorCtr="0"/>
          <a:lstStyle>
            <a:defPPr>
              <a:defRPr lang="en-US"/>
            </a:defPPr>
            <a:lvl1pPr algn="r" defTabSz="913024">
              <a:lnSpc>
                <a:spcPct val="95000"/>
              </a:lnSpc>
              <a:spcBef>
                <a:spcPts val="200"/>
              </a:spcBef>
              <a:defRPr sz="2400" kern="0">
                <a:solidFill>
                  <a:srgbClr val="FFFFFF"/>
                </a:solidFill>
                <a:effectLst>
                  <a:outerShdw blurRad="50800" dist="38100" dir="2700000" algn="tl" rotWithShape="0">
                    <a:prstClr val="black">
                      <a:alpha val="40000"/>
                    </a:prstClr>
                  </a:outerShdw>
                </a:effectLst>
                <a:latin typeface="+mj-lt"/>
                <a:ea typeface="ＭＳ Ｐゴシック" pitchFamily="34"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endParaRPr lang="en-US" dirty="0"/>
          </a:p>
        </p:txBody>
      </p:sp>
      <p:cxnSp>
        <p:nvCxnSpPr>
          <p:cNvPr id="424" name="Straight Connector 423"/>
          <p:cNvCxnSpPr/>
          <p:nvPr/>
        </p:nvCxnSpPr>
        <p:spPr>
          <a:xfrm>
            <a:off x="7023179" y="3112994"/>
            <a:ext cx="1063869" cy="0"/>
          </a:xfrm>
          <a:prstGeom prst="line">
            <a:avLst/>
          </a:prstGeom>
          <a:ln w="28575">
            <a:solidFill>
              <a:schemeClr val="accent5"/>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29" name="Rectangle 428"/>
          <p:cNvSpPr/>
          <p:nvPr/>
        </p:nvSpPr>
        <p:spPr>
          <a:xfrm>
            <a:off x="6186847" y="3803021"/>
            <a:ext cx="2470857" cy="588581"/>
          </a:xfrm>
          <a:prstGeom prst="rect">
            <a:avLst/>
          </a:prstGeom>
        </p:spPr>
        <p:txBody>
          <a:bodyPr wrap="square" lIns="61639" tIns="34250" rIns="61639" bIns="34250">
            <a:spAutoFit/>
          </a:bodyPr>
          <a:lstStyle/>
          <a:p>
            <a:pPr marL="178465" indent="-178465" defTabSz="571012">
              <a:buClr>
                <a:srgbClr val="00B050"/>
              </a:buClr>
              <a:buFont typeface="Wingdings" pitchFamily="2" charset="2"/>
              <a:buChar char="ü"/>
            </a:pPr>
            <a:r>
              <a:rPr lang="en-US" sz="1100" dirty="0">
                <a:solidFill>
                  <a:srgbClr val="FFFFFF"/>
                </a:solidFill>
              </a:rPr>
              <a:t>Best price/performance</a:t>
            </a:r>
          </a:p>
          <a:p>
            <a:pPr marL="178465" indent="-178465" defTabSz="571012">
              <a:buClr>
                <a:srgbClr val="00B050"/>
              </a:buClr>
              <a:buFont typeface="Wingdings" pitchFamily="2" charset="2"/>
              <a:buChar char="ü"/>
            </a:pPr>
            <a:r>
              <a:rPr lang="en-US" sz="1100" dirty="0">
                <a:solidFill>
                  <a:srgbClr val="FFFFFF"/>
                </a:solidFill>
              </a:rPr>
              <a:t>Most SP flexibility</a:t>
            </a:r>
          </a:p>
          <a:p>
            <a:pPr marL="178465" indent="-178465" defTabSz="571012">
              <a:buClr>
                <a:srgbClr val="FFC000"/>
              </a:buClr>
              <a:buFont typeface="Arial" panose="020B0604020202020204" pitchFamily="34" charset="0"/>
              <a:buChar char="–"/>
            </a:pPr>
            <a:r>
              <a:rPr lang="en-US" sz="1100" dirty="0">
                <a:solidFill>
                  <a:srgbClr val="FFFFFF"/>
                </a:solidFill>
              </a:rPr>
              <a:t>Enterprise responsible for SLAs</a:t>
            </a:r>
          </a:p>
        </p:txBody>
      </p:sp>
      <p:grpSp>
        <p:nvGrpSpPr>
          <p:cNvPr id="435" name="Group 434"/>
          <p:cNvGrpSpPr/>
          <p:nvPr/>
        </p:nvGrpSpPr>
        <p:grpSpPr>
          <a:xfrm>
            <a:off x="7729230" y="2764740"/>
            <a:ext cx="789513" cy="508878"/>
            <a:chOff x="8881098" y="200456"/>
            <a:chExt cx="2141900" cy="1380552"/>
          </a:xfrm>
        </p:grpSpPr>
        <p:pic>
          <p:nvPicPr>
            <p:cNvPr id="436" name="Picture 435"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5512" b="16007"/>
            <a:stretch/>
          </p:blipFill>
          <p:spPr>
            <a:xfrm>
              <a:off x="8881098" y="200456"/>
              <a:ext cx="2015960" cy="1380552"/>
            </a:xfrm>
            <a:prstGeom prst="rect">
              <a:avLst/>
            </a:prstGeom>
          </p:spPr>
        </p:pic>
        <p:sp>
          <p:nvSpPr>
            <p:cNvPr id="437" name="TextBox 436"/>
            <p:cNvSpPr txBox="1"/>
            <p:nvPr/>
          </p:nvSpPr>
          <p:spPr>
            <a:xfrm>
              <a:off x="8962310" y="615608"/>
              <a:ext cx="2060688" cy="775012"/>
            </a:xfrm>
            <a:prstGeom prst="rect">
              <a:avLst/>
            </a:prstGeom>
            <a:noFill/>
          </p:spPr>
          <p:txBody>
            <a:bodyPr wrap="square" lIns="130502" tIns="65255" rIns="130502" bIns="65255" rtlCol="0" anchor="ctr" anchorCtr="0">
              <a:spAutoFit/>
            </a:bodyPr>
            <a:lstStyle/>
            <a:p>
              <a:pPr algn="ctr"/>
              <a:r>
                <a:rPr lang="en-US" sz="1000" b="1" dirty="0">
                  <a:latin typeface="+mj-lt"/>
                </a:rPr>
                <a:t>Internet</a:t>
              </a:r>
            </a:p>
          </p:txBody>
        </p:sp>
      </p:grpSp>
      <p:cxnSp>
        <p:nvCxnSpPr>
          <p:cNvPr id="478" name="Straight Connector 477"/>
          <p:cNvCxnSpPr/>
          <p:nvPr/>
        </p:nvCxnSpPr>
        <p:spPr>
          <a:xfrm>
            <a:off x="7040475" y="2364496"/>
            <a:ext cx="820574" cy="489452"/>
          </a:xfrm>
          <a:prstGeom prst="line">
            <a:avLst/>
          </a:prstGeom>
          <a:ln w="28575">
            <a:solidFill>
              <a:schemeClr val="accent5"/>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072036" y="2776374"/>
            <a:ext cx="1092911" cy="838017"/>
            <a:chOff x="615612" y="4487917"/>
            <a:chExt cx="1748657" cy="1340827"/>
          </a:xfrm>
        </p:grpSpPr>
        <p:sp>
          <p:nvSpPr>
            <p:cNvPr id="129" name="Oval 128"/>
            <p:cNvSpPr/>
            <p:nvPr/>
          </p:nvSpPr>
          <p:spPr>
            <a:xfrm>
              <a:off x="615612" y="5176621"/>
              <a:ext cx="1748657" cy="426693"/>
            </a:xfrm>
            <a:prstGeom prst="ellipse">
              <a:avLst/>
            </a:prstGeom>
            <a:gradFill>
              <a:gsLst>
                <a:gs pos="97000">
                  <a:schemeClr val="tx1">
                    <a:lumMod val="60000"/>
                    <a:lumOff val="40000"/>
                    <a:alpha val="0"/>
                  </a:schemeClr>
                </a:gs>
                <a:gs pos="0">
                  <a:schemeClr val="tx1">
                    <a:lumMod val="60000"/>
                    <a:lumOff val="40000"/>
                    <a:alpha val="58000"/>
                  </a:schemeClr>
                </a:gs>
              </a:gsLst>
              <a:path path="shape">
                <a:fillToRect l="50000" t="50000" r="50000" b="50000"/>
              </a:path>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9697" tIns="54849" rIns="109697" bIns="54849" rtlCol="0" anchor="ctr"/>
            <a:lstStyle/>
            <a:p>
              <a:pPr algn="ctr"/>
              <a:endParaRPr lang="en-US" dirty="0"/>
            </a:p>
          </p:txBody>
        </p:sp>
        <p:pic>
          <p:nvPicPr>
            <p:cNvPr id="130" name="Picture 5" descr="C:\Users\andrewg\Desktop\branch.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08735" y="4487917"/>
              <a:ext cx="553578" cy="838515"/>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pic>
          <p:nvPicPr>
            <p:cNvPr id="131" name="Picture 5" descr="C:\Users\andrewg\Desktop\branch.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274997" y="4523774"/>
              <a:ext cx="637329" cy="965374"/>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rgbClr val="FFFFFF"/>
                  </a:solidFill>
                </a14:hiddenFill>
              </a:ext>
            </a:extLst>
          </p:spPr>
        </p:pic>
        <p:sp>
          <p:nvSpPr>
            <p:cNvPr id="132" name="TextBox 131"/>
            <p:cNvSpPr txBox="1"/>
            <p:nvPr/>
          </p:nvSpPr>
          <p:spPr>
            <a:xfrm>
              <a:off x="1203356" y="5634845"/>
              <a:ext cx="636232" cy="193899"/>
            </a:xfrm>
            <a:prstGeom prst="rect">
              <a:avLst/>
            </a:prstGeom>
            <a:noFill/>
          </p:spPr>
          <p:txBody>
            <a:bodyPr wrap="none" lIns="0" tIns="0" rIns="0" bIns="0" rtlCol="0">
              <a:spAutoFit/>
            </a:bodyPr>
            <a:lstStyle/>
            <a:p>
              <a:pPr algn="ctr" defTabSz="610094" eaLnBrk="0" hangingPunct="0">
                <a:lnSpc>
                  <a:spcPct val="85000"/>
                </a:lnSpc>
                <a:spcBef>
                  <a:spcPts val="300"/>
                </a:spcBef>
              </a:pPr>
              <a:r>
                <a:rPr lang="en-US" sz="900" b="1" dirty="0">
                  <a:solidFill>
                    <a:schemeClr val="bg1"/>
                  </a:solidFill>
                  <a:effectLst>
                    <a:outerShdw blurRad="203200" dist="25400" dir="16200000" rotWithShape="0">
                      <a:prstClr val="black"/>
                    </a:outerShdw>
                  </a:effectLst>
                </a:rPr>
                <a:t>Branch</a:t>
              </a:r>
            </a:p>
          </p:txBody>
        </p:sp>
      </p:grpSp>
      <p:sp>
        <p:nvSpPr>
          <p:cNvPr id="111" name="Rectangle 110"/>
          <p:cNvSpPr/>
          <p:nvPr/>
        </p:nvSpPr>
        <p:spPr>
          <a:xfrm>
            <a:off x="6382997" y="998091"/>
            <a:ext cx="836325" cy="703997"/>
          </a:xfrm>
          <a:prstGeom prst="rect">
            <a:avLst/>
          </a:prstGeom>
        </p:spPr>
        <p:txBody>
          <a:bodyPr wrap="square" lIns="61639" tIns="34250" rIns="61639" bIns="34250" anchor="ctr">
            <a:spAutoFit/>
          </a:bodyPr>
          <a:lstStyle/>
          <a:p>
            <a:pPr marL="178465" indent="-178465" defTabSz="571012">
              <a:buClr>
                <a:srgbClr val="FFFF00"/>
              </a:buClr>
              <a:buFont typeface="Wingdings" pitchFamily="2" charset="2"/>
              <a:buChar char="ü"/>
            </a:pPr>
            <a:endParaRPr lang="en-US" sz="4100" dirty="0">
              <a:solidFill>
                <a:srgbClr val="FFFFFF"/>
              </a:solidFill>
            </a:endParaRPr>
          </a:p>
        </p:txBody>
      </p:sp>
      <p:cxnSp>
        <p:nvCxnSpPr>
          <p:cNvPr id="146" name="Straight Connector 145"/>
          <p:cNvCxnSpPr/>
          <p:nvPr/>
        </p:nvCxnSpPr>
        <p:spPr>
          <a:xfrm>
            <a:off x="6177712" y="3737331"/>
            <a:ext cx="2341028" cy="0"/>
          </a:xfrm>
          <a:prstGeom prst="line">
            <a:avLst/>
          </a:prstGeom>
          <a:ln>
            <a:gradFill>
              <a:gsLst>
                <a:gs pos="21962">
                  <a:schemeClr val="accent1">
                    <a:lumMod val="60000"/>
                    <a:lumOff val="40000"/>
                  </a:schemeClr>
                </a:gs>
                <a:gs pos="79000">
                  <a:schemeClr val="accent1">
                    <a:lumMod val="60000"/>
                    <a:lumOff val="40000"/>
                  </a:schemeClr>
                </a:gs>
                <a:gs pos="0">
                  <a:schemeClr val="tx1"/>
                </a:gs>
                <a:gs pos="100000">
                  <a:schemeClr val="tx1">
                    <a:lumMod val="65000"/>
                    <a:lumOff val="35000"/>
                  </a:schemeClr>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7573875" y="1709896"/>
            <a:ext cx="979998" cy="633254"/>
            <a:chOff x="7356095" y="1740958"/>
            <a:chExt cx="979998" cy="633254"/>
          </a:xfrm>
        </p:grpSpPr>
        <p:grpSp>
          <p:nvGrpSpPr>
            <p:cNvPr id="115" name="Group 114"/>
            <p:cNvGrpSpPr/>
            <p:nvPr/>
          </p:nvGrpSpPr>
          <p:grpSpPr>
            <a:xfrm>
              <a:off x="7356095" y="1740958"/>
              <a:ext cx="979998" cy="633254"/>
              <a:chOff x="10971842" y="3137957"/>
              <a:chExt cx="1567997" cy="1013206"/>
            </a:xfrm>
          </p:grpSpPr>
          <p:grpSp>
            <p:nvGrpSpPr>
              <p:cNvPr id="117" name="Group 744"/>
              <p:cNvGrpSpPr/>
              <p:nvPr/>
            </p:nvGrpSpPr>
            <p:grpSpPr>
              <a:xfrm>
                <a:off x="10971842" y="3137957"/>
                <a:ext cx="1567997" cy="1013206"/>
                <a:chOff x="6110834" y="3377965"/>
                <a:chExt cx="1235769" cy="798735"/>
              </a:xfrm>
            </p:grpSpPr>
            <p:pic>
              <p:nvPicPr>
                <p:cNvPr id="138" name="Picture 137" descr="Device_cloud_white_3041_default_256.png"/>
                <p:cNvPicPr>
                  <a:picLocks noChangeAspect="1"/>
                </p:cNvPicPr>
                <p:nvPr/>
              </p:nvPicPr>
              <p:blipFill rotWithShape="1">
                <a:blip r:embed="rId6" cstate="screen">
                  <a:extLst>
                    <a:ext uri="{28A0092B-C50C-407E-A947-70E740481C1C}">
                      <a14:useLocalDpi xmlns:a14="http://schemas.microsoft.com/office/drawing/2010/main"/>
                    </a:ext>
                  </a:extLst>
                </a:blip>
                <a:srcRect t="17683" b="17683"/>
                <a:stretch/>
              </p:blipFill>
              <p:spPr>
                <a:xfrm>
                  <a:off x="6110834" y="3377965"/>
                  <a:ext cx="1235769" cy="798735"/>
                </a:xfrm>
                <a:prstGeom prst="rect">
                  <a:avLst/>
                </a:prstGeom>
                <a:noFill/>
                <a:ln>
                  <a:noFill/>
                </a:ln>
                <a:effectLst/>
              </p:spPr>
            </p:pic>
            <p:pic>
              <p:nvPicPr>
                <p:cNvPr id="139" name="Picture 7"/>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282749" y="3694769"/>
                  <a:ext cx="891940" cy="22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7256" y="3626295"/>
                  <a:ext cx="209396" cy="10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8"/>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452485" y="3629532"/>
                  <a:ext cx="305241" cy="1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8" name="Group 117"/>
              <p:cNvGrpSpPr/>
              <p:nvPr/>
            </p:nvGrpSpPr>
            <p:grpSpPr>
              <a:xfrm>
                <a:off x="11668785" y="3286844"/>
                <a:ext cx="508319" cy="78155"/>
                <a:chOff x="11725212" y="3111543"/>
                <a:chExt cx="508319" cy="78155"/>
              </a:xfrm>
            </p:grpSpPr>
            <p:sp>
              <p:nvSpPr>
                <p:cNvPr id="119" name="Freeform 118"/>
                <p:cNvSpPr>
                  <a:spLocks/>
                </p:cNvSpPr>
                <p:nvPr/>
              </p:nvSpPr>
              <p:spPr bwMode="auto">
                <a:xfrm>
                  <a:off x="11921537" y="3114669"/>
                  <a:ext cx="106916" cy="75029"/>
                </a:xfrm>
                <a:custGeom>
                  <a:avLst/>
                  <a:gdLst>
                    <a:gd name="T0" fmla="*/ 15 w 72"/>
                    <a:gd name="T1" fmla="*/ 48 h 51"/>
                    <a:gd name="T2" fmla="*/ 0 w 72"/>
                    <a:gd name="T3" fmla="*/ 6 h 51"/>
                    <a:gd name="T4" fmla="*/ 0 w 72"/>
                    <a:gd name="T5" fmla="*/ 4 h 51"/>
                    <a:gd name="T6" fmla="*/ 4 w 72"/>
                    <a:gd name="T7" fmla="*/ 0 h 51"/>
                    <a:gd name="T8" fmla="*/ 7 w 72"/>
                    <a:gd name="T9" fmla="*/ 3 h 51"/>
                    <a:gd name="T10" fmla="*/ 20 w 72"/>
                    <a:gd name="T11" fmla="*/ 39 h 51"/>
                    <a:gd name="T12" fmla="*/ 32 w 72"/>
                    <a:gd name="T13" fmla="*/ 3 h 51"/>
                    <a:gd name="T14" fmla="*/ 36 w 72"/>
                    <a:gd name="T15" fmla="*/ 0 h 51"/>
                    <a:gd name="T16" fmla="*/ 36 w 72"/>
                    <a:gd name="T17" fmla="*/ 0 h 51"/>
                    <a:gd name="T18" fmla="*/ 40 w 72"/>
                    <a:gd name="T19" fmla="*/ 3 h 51"/>
                    <a:gd name="T20" fmla="*/ 53 w 72"/>
                    <a:gd name="T21" fmla="*/ 39 h 51"/>
                    <a:gd name="T22" fmla="*/ 65 w 72"/>
                    <a:gd name="T23" fmla="*/ 3 h 51"/>
                    <a:gd name="T24" fmla="*/ 69 w 72"/>
                    <a:gd name="T25" fmla="*/ 0 h 51"/>
                    <a:gd name="T26" fmla="*/ 72 w 72"/>
                    <a:gd name="T27" fmla="*/ 4 h 51"/>
                    <a:gd name="T28" fmla="*/ 72 w 72"/>
                    <a:gd name="T29" fmla="*/ 6 h 51"/>
                    <a:gd name="T30" fmla="*/ 57 w 72"/>
                    <a:gd name="T31" fmla="*/ 48 h 51"/>
                    <a:gd name="T32" fmla="*/ 53 w 72"/>
                    <a:gd name="T33" fmla="*/ 51 h 51"/>
                    <a:gd name="T34" fmla="*/ 53 w 72"/>
                    <a:gd name="T35" fmla="*/ 51 h 51"/>
                    <a:gd name="T36" fmla="*/ 48 w 72"/>
                    <a:gd name="T37" fmla="*/ 48 h 51"/>
                    <a:gd name="T38" fmla="*/ 36 w 72"/>
                    <a:gd name="T39" fmla="*/ 12 h 51"/>
                    <a:gd name="T40" fmla="*/ 24 w 72"/>
                    <a:gd name="T41" fmla="*/ 48 h 51"/>
                    <a:gd name="T42" fmla="*/ 20 w 72"/>
                    <a:gd name="T43" fmla="*/ 51 h 51"/>
                    <a:gd name="T44" fmla="*/ 20 w 72"/>
                    <a:gd name="T45" fmla="*/ 51 h 51"/>
                    <a:gd name="T46" fmla="*/ 15 w 72"/>
                    <a:gd name="T47"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1">
                      <a:moveTo>
                        <a:pt x="15" y="48"/>
                      </a:moveTo>
                      <a:cubicBezTo>
                        <a:pt x="0" y="6"/>
                        <a:pt x="0" y="6"/>
                        <a:pt x="0" y="6"/>
                      </a:cubicBezTo>
                      <a:cubicBezTo>
                        <a:pt x="0" y="5"/>
                        <a:pt x="0" y="5"/>
                        <a:pt x="0" y="4"/>
                      </a:cubicBezTo>
                      <a:cubicBezTo>
                        <a:pt x="0" y="2"/>
                        <a:pt x="1" y="0"/>
                        <a:pt x="4" y="0"/>
                      </a:cubicBezTo>
                      <a:cubicBezTo>
                        <a:pt x="6" y="0"/>
                        <a:pt x="7" y="2"/>
                        <a:pt x="7" y="3"/>
                      </a:cubicBezTo>
                      <a:cubicBezTo>
                        <a:pt x="20" y="39"/>
                        <a:pt x="20" y="39"/>
                        <a:pt x="20" y="39"/>
                      </a:cubicBezTo>
                      <a:cubicBezTo>
                        <a:pt x="32" y="3"/>
                        <a:pt x="32" y="3"/>
                        <a:pt x="32" y="3"/>
                      </a:cubicBezTo>
                      <a:cubicBezTo>
                        <a:pt x="33" y="2"/>
                        <a:pt x="34" y="0"/>
                        <a:pt x="36" y="0"/>
                      </a:cubicBezTo>
                      <a:cubicBezTo>
                        <a:pt x="36" y="0"/>
                        <a:pt x="36" y="0"/>
                        <a:pt x="36" y="0"/>
                      </a:cubicBezTo>
                      <a:cubicBezTo>
                        <a:pt x="38" y="0"/>
                        <a:pt x="40" y="2"/>
                        <a:pt x="40" y="3"/>
                      </a:cubicBezTo>
                      <a:cubicBezTo>
                        <a:pt x="53" y="39"/>
                        <a:pt x="53" y="39"/>
                        <a:pt x="53" y="39"/>
                      </a:cubicBezTo>
                      <a:cubicBezTo>
                        <a:pt x="65" y="3"/>
                        <a:pt x="65" y="3"/>
                        <a:pt x="65" y="3"/>
                      </a:cubicBezTo>
                      <a:cubicBezTo>
                        <a:pt x="66" y="2"/>
                        <a:pt x="67" y="0"/>
                        <a:pt x="69" y="0"/>
                      </a:cubicBezTo>
                      <a:cubicBezTo>
                        <a:pt x="71" y="0"/>
                        <a:pt x="72" y="2"/>
                        <a:pt x="72" y="4"/>
                      </a:cubicBezTo>
                      <a:cubicBezTo>
                        <a:pt x="72" y="4"/>
                        <a:pt x="72" y="5"/>
                        <a:pt x="72" y="6"/>
                      </a:cubicBezTo>
                      <a:cubicBezTo>
                        <a:pt x="57" y="48"/>
                        <a:pt x="57" y="48"/>
                        <a:pt x="57" y="48"/>
                      </a:cubicBezTo>
                      <a:cubicBezTo>
                        <a:pt x="56" y="50"/>
                        <a:pt x="55" y="51"/>
                        <a:pt x="53" y="51"/>
                      </a:cubicBezTo>
                      <a:cubicBezTo>
                        <a:pt x="53" y="51"/>
                        <a:pt x="53" y="51"/>
                        <a:pt x="53" y="51"/>
                      </a:cubicBezTo>
                      <a:cubicBezTo>
                        <a:pt x="51" y="51"/>
                        <a:pt x="49" y="50"/>
                        <a:pt x="48" y="48"/>
                      </a:cubicBezTo>
                      <a:cubicBezTo>
                        <a:pt x="36" y="12"/>
                        <a:pt x="36" y="12"/>
                        <a:pt x="36" y="12"/>
                      </a:cubicBezTo>
                      <a:cubicBezTo>
                        <a:pt x="24" y="48"/>
                        <a:pt x="24" y="48"/>
                        <a:pt x="24" y="48"/>
                      </a:cubicBezTo>
                      <a:cubicBezTo>
                        <a:pt x="23" y="50"/>
                        <a:pt x="22" y="51"/>
                        <a:pt x="20" y="51"/>
                      </a:cubicBezTo>
                      <a:cubicBezTo>
                        <a:pt x="20" y="51"/>
                        <a:pt x="20" y="51"/>
                        <a:pt x="20" y="51"/>
                      </a:cubicBezTo>
                      <a:cubicBezTo>
                        <a:pt x="18" y="51"/>
                        <a:pt x="16" y="50"/>
                        <a:pt x="15" y="4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1" name="Freeform 120"/>
                <p:cNvSpPr>
                  <a:spLocks/>
                </p:cNvSpPr>
                <p:nvPr/>
              </p:nvSpPr>
              <p:spPr bwMode="auto">
                <a:xfrm>
                  <a:off x="12106608" y="3114669"/>
                  <a:ext cx="41266" cy="75029"/>
                </a:xfrm>
                <a:custGeom>
                  <a:avLst/>
                  <a:gdLst>
                    <a:gd name="T0" fmla="*/ 0 w 28"/>
                    <a:gd name="T1" fmla="*/ 4 h 51"/>
                    <a:gd name="T2" fmla="*/ 3 w 28"/>
                    <a:gd name="T3" fmla="*/ 0 h 51"/>
                    <a:gd name="T4" fmla="*/ 7 w 28"/>
                    <a:gd name="T5" fmla="*/ 4 h 51"/>
                    <a:gd name="T6" fmla="*/ 7 w 28"/>
                    <a:gd name="T7" fmla="*/ 12 h 51"/>
                    <a:gd name="T8" fmla="*/ 24 w 28"/>
                    <a:gd name="T9" fmla="*/ 0 h 51"/>
                    <a:gd name="T10" fmla="*/ 28 w 28"/>
                    <a:gd name="T11" fmla="*/ 4 h 51"/>
                    <a:gd name="T12" fmla="*/ 25 w 28"/>
                    <a:gd name="T13" fmla="*/ 8 h 51"/>
                    <a:gd name="T14" fmla="*/ 7 w 28"/>
                    <a:gd name="T15" fmla="*/ 30 h 51"/>
                    <a:gd name="T16" fmla="*/ 7 w 28"/>
                    <a:gd name="T17" fmla="*/ 47 h 51"/>
                    <a:gd name="T18" fmla="*/ 4 w 28"/>
                    <a:gd name="T19" fmla="*/ 51 h 51"/>
                    <a:gd name="T20" fmla="*/ 0 w 28"/>
                    <a:gd name="T21" fmla="*/ 47 h 51"/>
                    <a:gd name="T22" fmla="*/ 0 w 28"/>
                    <a:gd name="T23"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51">
                      <a:moveTo>
                        <a:pt x="0" y="4"/>
                      </a:moveTo>
                      <a:cubicBezTo>
                        <a:pt x="0" y="2"/>
                        <a:pt x="1" y="0"/>
                        <a:pt x="3" y="0"/>
                      </a:cubicBezTo>
                      <a:cubicBezTo>
                        <a:pt x="6" y="0"/>
                        <a:pt x="7" y="2"/>
                        <a:pt x="7" y="4"/>
                      </a:cubicBezTo>
                      <a:cubicBezTo>
                        <a:pt x="7" y="12"/>
                        <a:pt x="7" y="12"/>
                        <a:pt x="7" y="12"/>
                      </a:cubicBezTo>
                      <a:cubicBezTo>
                        <a:pt x="11" y="4"/>
                        <a:pt x="19" y="0"/>
                        <a:pt x="24" y="0"/>
                      </a:cubicBezTo>
                      <a:cubicBezTo>
                        <a:pt x="26" y="0"/>
                        <a:pt x="28" y="2"/>
                        <a:pt x="28" y="4"/>
                      </a:cubicBezTo>
                      <a:cubicBezTo>
                        <a:pt x="28" y="6"/>
                        <a:pt x="27" y="7"/>
                        <a:pt x="25" y="8"/>
                      </a:cubicBezTo>
                      <a:cubicBezTo>
                        <a:pt x="15" y="9"/>
                        <a:pt x="7" y="16"/>
                        <a:pt x="7" y="30"/>
                      </a:cubicBezTo>
                      <a:cubicBezTo>
                        <a:pt x="7" y="47"/>
                        <a:pt x="7" y="47"/>
                        <a:pt x="7" y="47"/>
                      </a:cubicBezTo>
                      <a:cubicBezTo>
                        <a:pt x="7" y="49"/>
                        <a:pt x="6" y="51"/>
                        <a:pt x="4" y="51"/>
                      </a:cubicBezTo>
                      <a:cubicBezTo>
                        <a:pt x="1" y="51"/>
                        <a:pt x="0" y="49"/>
                        <a:pt x="0" y="47"/>
                      </a:cubicBezTo>
                      <a:cubicBezTo>
                        <a:pt x="0" y="4"/>
                        <a:pt x="0" y="4"/>
                        <a:pt x="0" y="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3" name="Freeform 132"/>
                <p:cNvSpPr>
                  <a:spLocks noEditPoints="1"/>
                </p:cNvSpPr>
                <p:nvPr/>
              </p:nvSpPr>
              <p:spPr bwMode="auto">
                <a:xfrm>
                  <a:off x="12146623" y="3114669"/>
                  <a:ext cx="67526" cy="75029"/>
                </a:xfrm>
                <a:custGeom>
                  <a:avLst/>
                  <a:gdLst>
                    <a:gd name="T0" fmla="*/ 25 w 46"/>
                    <a:gd name="T1" fmla="*/ 51 h 51"/>
                    <a:gd name="T2" fmla="*/ 0 w 46"/>
                    <a:gd name="T3" fmla="*/ 26 h 51"/>
                    <a:gd name="T4" fmla="*/ 0 w 46"/>
                    <a:gd name="T5" fmla="*/ 26 h 51"/>
                    <a:gd name="T6" fmla="*/ 24 w 46"/>
                    <a:gd name="T7" fmla="*/ 0 h 51"/>
                    <a:gd name="T8" fmla="*/ 46 w 46"/>
                    <a:gd name="T9" fmla="*/ 25 h 51"/>
                    <a:gd name="T10" fmla="*/ 43 w 46"/>
                    <a:gd name="T11" fmla="*/ 28 h 51"/>
                    <a:gd name="T12" fmla="*/ 8 w 46"/>
                    <a:gd name="T13" fmla="*/ 28 h 51"/>
                    <a:gd name="T14" fmla="*/ 25 w 46"/>
                    <a:gd name="T15" fmla="*/ 45 h 51"/>
                    <a:gd name="T16" fmla="*/ 39 w 46"/>
                    <a:gd name="T17" fmla="*/ 39 h 51"/>
                    <a:gd name="T18" fmla="*/ 41 w 46"/>
                    <a:gd name="T19" fmla="*/ 38 h 51"/>
                    <a:gd name="T20" fmla="*/ 44 w 46"/>
                    <a:gd name="T21" fmla="*/ 42 h 51"/>
                    <a:gd name="T22" fmla="*/ 43 w 46"/>
                    <a:gd name="T23" fmla="*/ 44 h 51"/>
                    <a:gd name="T24" fmla="*/ 25 w 46"/>
                    <a:gd name="T25" fmla="*/ 51 h 51"/>
                    <a:gd name="T26" fmla="*/ 39 w 46"/>
                    <a:gd name="T27" fmla="*/ 23 h 51"/>
                    <a:gd name="T28" fmla="*/ 23 w 46"/>
                    <a:gd name="T29" fmla="*/ 6 h 51"/>
                    <a:gd name="T30" fmla="*/ 8 w 46"/>
                    <a:gd name="T31" fmla="*/ 23 h 51"/>
                    <a:gd name="T32" fmla="*/ 39 w 46"/>
                    <a:gd name="T33"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1">
                      <a:moveTo>
                        <a:pt x="25" y="51"/>
                      </a:moveTo>
                      <a:cubicBezTo>
                        <a:pt x="11" y="51"/>
                        <a:pt x="0" y="41"/>
                        <a:pt x="0" y="26"/>
                      </a:cubicBezTo>
                      <a:cubicBezTo>
                        <a:pt x="0" y="26"/>
                        <a:pt x="0" y="26"/>
                        <a:pt x="0" y="26"/>
                      </a:cubicBezTo>
                      <a:cubicBezTo>
                        <a:pt x="0" y="12"/>
                        <a:pt x="10" y="0"/>
                        <a:pt x="24" y="0"/>
                      </a:cubicBezTo>
                      <a:cubicBezTo>
                        <a:pt x="38" y="0"/>
                        <a:pt x="46" y="12"/>
                        <a:pt x="46" y="25"/>
                      </a:cubicBezTo>
                      <a:cubicBezTo>
                        <a:pt x="46" y="27"/>
                        <a:pt x="44" y="28"/>
                        <a:pt x="43" y="28"/>
                      </a:cubicBezTo>
                      <a:cubicBezTo>
                        <a:pt x="8" y="28"/>
                        <a:pt x="8" y="28"/>
                        <a:pt x="8" y="28"/>
                      </a:cubicBezTo>
                      <a:cubicBezTo>
                        <a:pt x="9" y="39"/>
                        <a:pt x="16" y="45"/>
                        <a:pt x="25" y="45"/>
                      </a:cubicBezTo>
                      <a:cubicBezTo>
                        <a:pt x="31" y="45"/>
                        <a:pt x="35" y="43"/>
                        <a:pt x="39" y="39"/>
                      </a:cubicBezTo>
                      <a:cubicBezTo>
                        <a:pt x="39" y="39"/>
                        <a:pt x="40" y="38"/>
                        <a:pt x="41" y="38"/>
                      </a:cubicBezTo>
                      <a:cubicBezTo>
                        <a:pt x="43" y="38"/>
                        <a:pt x="44" y="40"/>
                        <a:pt x="44" y="42"/>
                      </a:cubicBezTo>
                      <a:cubicBezTo>
                        <a:pt x="44" y="42"/>
                        <a:pt x="44" y="43"/>
                        <a:pt x="43" y="44"/>
                      </a:cubicBezTo>
                      <a:cubicBezTo>
                        <a:pt x="38" y="48"/>
                        <a:pt x="33" y="51"/>
                        <a:pt x="25" y="51"/>
                      </a:cubicBezTo>
                      <a:moveTo>
                        <a:pt x="39" y="23"/>
                      </a:moveTo>
                      <a:cubicBezTo>
                        <a:pt x="38" y="14"/>
                        <a:pt x="33" y="6"/>
                        <a:pt x="23" y="6"/>
                      </a:cubicBezTo>
                      <a:cubicBezTo>
                        <a:pt x="15" y="6"/>
                        <a:pt x="9" y="13"/>
                        <a:pt x="8" y="23"/>
                      </a:cubicBezTo>
                      <a:lnTo>
                        <a:pt x="39" y="2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4" name="Freeform 133"/>
                <p:cNvSpPr>
                  <a:spLocks noEditPoints="1"/>
                </p:cNvSpPr>
                <p:nvPr/>
              </p:nvSpPr>
              <p:spPr bwMode="auto">
                <a:xfrm>
                  <a:off x="12029703" y="3114669"/>
                  <a:ext cx="63774" cy="75029"/>
                </a:xfrm>
                <a:custGeom>
                  <a:avLst/>
                  <a:gdLst>
                    <a:gd name="T0" fmla="*/ 0 w 43"/>
                    <a:gd name="T1" fmla="*/ 36 h 51"/>
                    <a:gd name="T2" fmla="*/ 0 w 43"/>
                    <a:gd name="T3" fmla="*/ 36 h 51"/>
                    <a:gd name="T4" fmla="*/ 21 w 43"/>
                    <a:gd name="T5" fmla="*/ 20 h 51"/>
                    <a:gd name="T6" fmla="*/ 36 w 43"/>
                    <a:gd name="T7" fmla="*/ 22 h 51"/>
                    <a:gd name="T8" fmla="*/ 36 w 43"/>
                    <a:gd name="T9" fmla="*/ 20 h 51"/>
                    <a:gd name="T10" fmla="*/ 21 w 43"/>
                    <a:gd name="T11" fmla="*/ 7 h 51"/>
                    <a:gd name="T12" fmla="*/ 10 w 43"/>
                    <a:gd name="T13" fmla="*/ 9 h 51"/>
                    <a:gd name="T14" fmla="*/ 8 w 43"/>
                    <a:gd name="T15" fmla="*/ 9 h 51"/>
                    <a:gd name="T16" fmla="*/ 5 w 43"/>
                    <a:gd name="T17" fmla="*/ 6 h 51"/>
                    <a:gd name="T18" fmla="*/ 7 w 43"/>
                    <a:gd name="T19" fmla="*/ 3 h 51"/>
                    <a:gd name="T20" fmla="*/ 22 w 43"/>
                    <a:gd name="T21" fmla="*/ 0 h 51"/>
                    <a:gd name="T22" fmla="*/ 38 w 43"/>
                    <a:gd name="T23" fmla="*/ 6 h 51"/>
                    <a:gd name="T24" fmla="*/ 43 w 43"/>
                    <a:gd name="T25" fmla="*/ 20 h 51"/>
                    <a:gd name="T26" fmla="*/ 43 w 43"/>
                    <a:gd name="T27" fmla="*/ 47 h 51"/>
                    <a:gd name="T28" fmla="*/ 39 w 43"/>
                    <a:gd name="T29" fmla="*/ 51 h 51"/>
                    <a:gd name="T30" fmla="*/ 36 w 43"/>
                    <a:gd name="T31" fmla="*/ 48 h 51"/>
                    <a:gd name="T32" fmla="*/ 36 w 43"/>
                    <a:gd name="T33" fmla="*/ 43 h 51"/>
                    <a:gd name="T34" fmla="*/ 18 w 43"/>
                    <a:gd name="T35" fmla="*/ 51 h 51"/>
                    <a:gd name="T36" fmla="*/ 0 w 43"/>
                    <a:gd name="T37" fmla="*/ 36 h 51"/>
                    <a:gd name="T38" fmla="*/ 36 w 43"/>
                    <a:gd name="T39" fmla="*/ 32 h 51"/>
                    <a:gd name="T40" fmla="*/ 36 w 43"/>
                    <a:gd name="T41" fmla="*/ 27 h 51"/>
                    <a:gd name="T42" fmla="*/ 21 w 43"/>
                    <a:gd name="T43" fmla="*/ 25 h 51"/>
                    <a:gd name="T44" fmla="*/ 7 w 43"/>
                    <a:gd name="T45" fmla="*/ 36 h 51"/>
                    <a:gd name="T46" fmla="*/ 7 w 43"/>
                    <a:gd name="T47" fmla="*/ 36 h 51"/>
                    <a:gd name="T48" fmla="*/ 19 w 43"/>
                    <a:gd name="T49" fmla="*/ 46 h 51"/>
                    <a:gd name="T50" fmla="*/ 36 w 43"/>
                    <a:gd name="T51"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51">
                      <a:moveTo>
                        <a:pt x="0" y="36"/>
                      </a:moveTo>
                      <a:cubicBezTo>
                        <a:pt x="0" y="36"/>
                        <a:pt x="0" y="36"/>
                        <a:pt x="0" y="36"/>
                      </a:cubicBezTo>
                      <a:cubicBezTo>
                        <a:pt x="0" y="25"/>
                        <a:pt x="8" y="20"/>
                        <a:pt x="21" y="20"/>
                      </a:cubicBezTo>
                      <a:cubicBezTo>
                        <a:pt x="27" y="20"/>
                        <a:pt x="31" y="21"/>
                        <a:pt x="36" y="22"/>
                      </a:cubicBezTo>
                      <a:cubicBezTo>
                        <a:pt x="36" y="20"/>
                        <a:pt x="36" y="20"/>
                        <a:pt x="36" y="20"/>
                      </a:cubicBezTo>
                      <a:cubicBezTo>
                        <a:pt x="36" y="11"/>
                        <a:pt x="30" y="7"/>
                        <a:pt x="21" y="7"/>
                      </a:cubicBezTo>
                      <a:cubicBezTo>
                        <a:pt x="16" y="7"/>
                        <a:pt x="13" y="7"/>
                        <a:pt x="10" y="9"/>
                      </a:cubicBezTo>
                      <a:cubicBezTo>
                        <a:pt x="9" y="9"/>
                        <a:pt x="9" y="9"/>
                        <a:pt x="8" y="9"/>
                      </a:cubicBezTo>
                      <a:cubicBezTo>
                        <a:pt x="7" y="9"/>
                        <a:pt x="5" y="8"/>
                        <a:pt x="5" y="6"/>
                      </a:cubicBezTo>
                      <a:cubicBezTo>
                        <a:pt x="5" y="5"/>
                        <a:pt x="6" y="4"/>
                        <a:pt x="7" y="3"/>
                      </a:cubicBezTo>
                      <a:cubicBezTo>
                        <a:pt x="12" y="1"/>
                        <a:pt x="16" y="0"/>
                        <a:pt x="22" y="0"/>
                      </a:cubicBezTo>
                      <a:cubicBezTo>
                        <a:pt x="29" y="0"/>
                        <a:pt x="34" y="2"/>
                        <a:pt x="38" y="6"/>
                      </a:cubicBezTo>
                      <a:cubicBezTo>
                        <a:pt x="41" y="9"/>
                        <a:pt x="43" y="14"/>
                        <a:pt x="43" y="20"/>
                      </a:cubicBezTo>
                      <a:cubicBezTo>
                        <a:pt x="43" y="47"/>
                        <a:pt x="43" y="47"/>
                        <a:pt x="43" y="47"/>
                      </a:cubicBezTo>
                      <a:cubicBezTo>
                        <a:pt x="43" y="50"/>
                        <a:pt x="41" y="51"/>
                        <a:pt x="39" y="51"/>
                      </a:cubicBezTo>
                      <a:cubicBezTo>
                        <a:pt x="37" y="51"/>
                        <a:pt x="36" y="50"/>
                        <a:pt x="36" y="48"/>
                      </a:cubicBezTo>
                      <a:cubicBezTo>
                        <a:pt x="36" y="43"/>
                        <a:pt x="36" y="43"/>
                        <a:pt x="36" y="43"/>
                      </a:cubicBezTo>
                      <a:cubicBezTo>
                        <a:pt x="32" y="47"/>
                        <a:pt x="27" y="51"/>
                        <a:pt x="18" y="51"/>
                      </a:cubicBezTo>
                      <a:cubicBezTo>
                        <a:pt x="9" y="51"/>
                        <a:pt x="0" y="46"/>
                        <a:pt x="0" y="36"/>
                      </a:cubicBezTo>
                      <a:moveTo>
                        <a:pt x="36" y="32"/>
                      </a:moveTo>
                      <a:cubicBezTo>
                        <a:pt x="36" y="27"/>
                        <a:pt x="36" y="27"/>
                        <a:pt x="36" y="27"/>
                      </a:cubicBezTo>
                      <a:cubicBezTo>
                        <a:pt x="32" y="26"/>
                        <a:pt x="27" y="25"/>
                        <a:pt x="21" y="25"/>
                      </a:cubicBezTo>
                      <a:cubicBezTo>
                        <a:pt x="12" y="25"/>
                        <a:pt x="7" y="29"/>
                        <a:pt x="7" y="36"/>
                      </a:cubicBezTo>
                      <a:cubicBezTo>
                        <a:pt x="7" y="36"/>
                        <a:pt x="7" y="36"/>
                        <a:pt x="7" y="36"/>
                      </a:cubicBezTo>
                      <a:cubicBezTo>
                        <a:pt x="7" y="42"/>
                        <a:pt x="13" y="46"/>
                        <a:pt x="19" y="46"/>
                      </a:cubicBezTo>
                      <a:cubicBezTo>
                        <a:pt x="28" y="46"/>
                        <a:pt x="36" y="40"/>
                        <a:pt x="36" y="3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5" name="Freeform 134"/>
                <p:cNvSpPr>
                  <a:spLocks/>
                </p:cNvSpPr>
                <p:nvPr/>
              </p:nvSpPr>
              <p:spPr bwMode="auto">
                <a:xfrm>
                  <a:off x="11725212" y="3111543"/>
                  <a:ext cx="191948" cy="78155"/>
                </a:xfrm>
                <a:custGeom>
                  <a:avLst/>
                  <a:gdLst>
                    <a:gd name="T0" fmla="*/ 15 w 130"/>
                    <a:gd name="T1" fmla="*/ 5 h 53"/>
                    <a:gd name="T2" fmla="*/ 5 w 130"/>
                    <a:gd name="T3" fmla="*/ 2 h 53"/>
                    <a:gd name="T4" fmla="*/ 2 w 130"/>
                    <a:gd name="T5" fmla="*/ 11 h 53"/>
                    <a:gd name="T6" fmla="*/ 18 w 130"/>
                    <a:gd name="T7" fmla="*/ 45 h 53"/>
                    <a:gd name="T8" fmla="*/ 28 w 130"/>
                    <a:gd name="T9" fmla="*/ 53 h 53"/>
                    <a:gd name="T10" fmla="*/ 37 w 130"/>
                    <a:gd name="T11" fmla="*/ 45 h 53"/>
                    <a:gd name="T12" fmla="*/ 51 w 130"/>
                    <a:gd name="T13" fmla="*/ 15 h 53"/>
                    <a:gd name="T14" fmla="*/ 53 w 130"/>
                    <a:gd name="T15" fmla="*/ 14 h 53"/>
                    <a:gd name="T16" fmla="*/ 55 w 130"/>
                    <a:gd name="T17" fmla="*/ 16 h 53"/>
                    <a:gd name="T18" fmla="*/ 55 w 130"/>
                    <a:gd name="T19" fmla="*/ 45 h 53"/>
                    <a:gd name="T20" fmla="*/ 63 w 130"/>
                    <a:gd name="T21" fmla="*/ 53 h 53"/>
                    <a:gd name="T22" fmla="*/ 70 w 130"/>
                    <a:gd name="T23" fmla="*/ 45 h 53"/>
                    <a:gd name="T24" fmla="*/ 70 w 130"/>
                    <a:gd name="T25" fmla="*/ 21 h 53"/>
                    <a:gd name="T26" fmla="*/ 78 w 130"/>
                    <a:gd name="T27" fmla="*/ 14 h 53"/>
                    <a:gd name="T28" fmla="*/ 85 w 130"/>
                    <a:gd name="T29" fmla="*/ 21 h 53"/>
                    <a:gd name="T30" fmla="*/ 85 w 130"/>
                    <a:gd name="T31" fmla="*/ 45 h 53"/>
                    <a:gd name="T32" fmla="*/ 93 w 130"/>
                    <a:gd name="T33" fmla="*/ 53 h 53"/>
                    <a:gd name="T34" fmla="*/ 100 w 130"/>
                    <a:gd name="T35" fmla="*/ 45 h 53"/>
                    <a:gd name="T36" fmla="*/ 100 w 130"/>
                    <a:gd name="T37" fmla="*/ 21 h 53"/>
                    <a:gd name="T38" fmla="*/ 108 w 130"/>
                    <a:gd name="T39" fmla="*/ 14 h 53"/>
                    <a:gd name="T40" fmla="*/ 115 w 130"/>
                    <a:gd name="T41" fmla="*/ 21 h 53"/>
                    <a:gd name="T42" fmla="*/ 115 w 130"/>
                    <a:gd name="T43" fmla="*/ 45 h 53"/>
                    <a:gd name="T44" fmla="*/ 122 w 130"/>
                    <a:gd name="T45" fmla="*/ 53 h 53"/>
                    <a:gd name="T46" fmla="*/ 130 w 130"/>
                    <a:gd name="T47" fmla="*/ 45 h 53"/>
                    <a:gd name="T48" fmla="*/ 130 w 130"/>
                    <a:gd name="T49" fmla="*/ 18 h 53"/>
                    <a:gd name="T50" fmla="*/ 112 w 130"/>
                    <a:gd name="T51" fmla="*/ 1 h 53"/>
                    <a:gd name="T52" fmla="*/ 97 w 130"/>
                    <a:gd name="T53" fmla="*/ 8 h 53"/>
                    <a:gd name="T54" fmla="*/ 81 w 130"/>
                    <a:gd name="T55" fmla="*/ 1 h 53"/>
                    <a:gd name="T56" fmla="*/ 67 w 130"/>
                    <a:gd name="T57" fmla="*/ 8 h 53"/>
                    <a:gd name="T58" fmla="*/ 53 w 130"/>
                    <a:gd name="T59" fmla="*/ 1 h 53"/>
                    <a:gd name="T60" fmla="*/ 38 w 130"/>
                    <a:gd name="T61" fmla="*/ 12 h 53"/>
                    <a:gd name="T62" fmla="*/ 28 w 130"/>
                    <a:gd name="T63" fmla="*/ 36 h 53"/>
                    <a:gd name="T64" fmla="*/ 15 w 130"/>
                    <a:gd name="T65"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53">
                      <a:moveTo>
                        <a:pt x="15" y="5"/>
                      </a:moveTo>
                      <a:cubicBezTo>
                        <a:pt x="13" y="2"/>
                        <a:pt x="9" y="0"/>
                        <a:pt x="5" y="2"/>
                      </a:cubicBezTo>
                      <a:cubicBezTo>
                        <a:pt x="2" y="4"/>
                        <a:pt x="0" y="8"/>
                        <a:pt x="2" y="11"/>
                      </a:cubicBezTo>
                      <a:cubicBezTo>
                        <a:pt x="18" y="45"/>
                        <a:pt x="18" y="45"/>
                        <a:pt x="18" y="45"/>
                      </a:cubicBezTo>
                      <a:cubicBezTo>
                        <a:pt x="20" y="51"/>
                        <a:pt x="23" y="53"/>
                        <a:pt x="28" y="53"/>
                      </a:cubicBezTo>
                      <a:cubicBezTo>
                        <a:pt x="33" y="53"/>
                        <a:pt x="35" y="50"/>
                        <a:pt x="37" y="45"/>
                      </a:cubicBezTo>
                      <a:cubicBezTo>
                        <a:pt x="37" y="45"/>
                        <a:pt x="51" y="16"/>
                        <a:pt x="51" y="15"/>
                      </a:cubicBezTo>
                      <a:cubicBezTo>
                        <a:pt x="51" y="15"/>
                        <a:pt x="52" y="14"/>
                        <a:pt x="53" y="14"/>
                      </a:cubicBezTo>
                      <a:cubicBezTo>
                        <a:pt x="54" y="14"/>
                        <a:pt x="55" y="15"/>
                        <a:pt x="55" y="16"/>
                      </a:cubicBezTo>
                      <a:cubicBezTo>
                        <a:pt x="55" y="45"/>
                        <a:pt x="55" y="45"/>
                        <a:pt x="55" y="45"/>
                      </a:cubicBezTo>
                      <a:cubicBezTo>
                        <a:pt x="55" y="50"/>
                        <a:pt x="58" y="53"/>
                        <a:pt x="63" y="53"/>
                      </a:cubicBezTo>
                      <a:cubicBezTo>
                        <a:pt x="67" y="53"/>
                        <a:pt x="70" y="50"/>
                        <a:pt x="70" y="45"/>
                      </a:cubicBezTo>
                      <a:cubicBezTo>
                        <a:pt x="70" y="21"/>
                        <a:pt x="70" y="21"/>
                        <a:pt x="70" y="21"/>
                      </a:cubicBezTo>
                      <a:cubicBezTo>
                        <a:pt x="70" y="17"/>
                        <a:pt x="73" y="14"/>
                        <a:pt x="78" y="14"/>
                      </a:cubicBezTo>
                      <a:cubicBezTo>
                        <a:pt x="82" y="14"/>
                        <a:pt x="85" y="17"/>
                        <a:pt x="85" y="21"/>
                      </a:cubicBezTo>
                      <a:cubicBezTo>
                        <a:pt x="85" y="45"/>
                        <a:pt x="85" y="45"/>
                        <a:pt x="85" y="45"/>
                      </a:cubicBezTo>
                      <a:cubicBezTo>
                        <a:pt x="85" y="50"/>
                        <a:pt x="88" y="53"/>
                        <a:pt x="93" y="53"/>
                      </a:cubicBezTo>
                      <a:cubicBezTo>
                        <a:pt x="97" y="53"/>
                        <a:pt x="100" y="50"/>
                        <a:pt x="100" y="45"/>
                      </a:cubicBezTo>
                      <a:cubicBezTo>
                        <a:pt x="100" y="21"/>
                        <a:pt x="100" y="21"/>
                        <a:pt x="100" y="21"/>
                      </a:cubicBezTo>
                      <a:cubicBezTo>
                        <a:pt x="100" y="17"/>
                        <a:pt x="103" y="14"/>
                        <a:pt x="108" y="14"/>
                      </a:cubicBezTo>
                      <a:cubicBezTo>
                        <a:pt x="112" y="14"/>
                        <a:pt x="115" y="17"/>
                        <a:pt x="115" y="21"/>
                      </a:cubicBezTo>
                      <a:cubicBezTo>
                        <a:pt x="115" y="45"/>
                        <a:pt x="115" y="45"/>
                        <a:pt x="115" y="45"/>
                      </a:cubicBezTo>
                      <a:cubicBezTo>
                        <a:pt x="115" y="50"/>
                        <a:pt x="118" y="53"/>
                        <a:pt x="122" y="53"/>
                      </a:cubicBezTo>
                      <a:cubicBezTo>
                        <a:pt x="127" y="53"/>
                        <a:pt x="130" y="50"/>
                        <a:pt x="130" y="45"/>
                      </a:cubicBezTo>
                      <a:cubicBezTo>
                        <a:pt x="130" y="18"/>
                        <a:pt x="130" y="18"/>
                        <a:pt x="130" y="18"/>
                      </a:cubicBezTo>
                      <a:cubicBezTo>
                        <a:pt x="130" y="8"/>
                        <a:pt x="122" y="1"/>
                        <a:pt x="112" y="1"/>
                      </a:cubicBezTo>
                      <a:cubicBezTo>
                        <a:pt x="103" y="1"/>
                        <a:pt x="97" y="8"/>
                        <a:pt x="97" y="8"/>
                      </a:cubicBezTo>
                      <a:cubicBezTo>
                        <a:pt x="93" y="4"/>
                        <a:pt x="89" y="1"/>
                        <a:pt x="81" y="1"/>
                      </a:cubicBezTo>
                      <a:cubicBezTo>
                        <a:pt x="74" y="1"/>
                        <a:pt x="67" y="8"/>
                        <a:pt x="67" y="8"/>
                      </a:cubicBezTo>
                      <a:cubicBezTo>
                        <a:pt x="63" y="4"/>
                        <a:pt x="58" y="1"/>
                        <a:pt x="53" y="1"/>
                      </a:cubicBezTo>
                      <a:cubicBezTo>
                        <a:pt x="46" y="1"/>
                        <a:pt x="41" y="4"/>
                        <a:pt x="38" y="12"/>
                      </a:cubicBezTo>
                      <a:cubicBezTo>
                        <a:pt x="28" y="36"/>
                        <a:pt x="28" y="36"/>
                        <a:pt x="28" y="36"/>
                      </a:cubicBezTo>
                      <a:cubicBezTo>
                        <a:pt x="15" y="5"/>
                        <a:pt x="15" y="5"/>
                        <a:pt x="15" y="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6" name="Freeform 135"/>
                <p:cNvSpPr>
                  <a:spLocks noEditPoints="1"/>
                </p:cNvSpPr>
                <p:nvPr/>
              </p:nvSpPr>
              <p:spPr bwMode="auto">
                <a:xfrm>
                  <a:off x="12216024" y="3114669"/>
                  <a:ext cx="17507" cy="17507"/>
                </a:xfrm>
                <a:custGeom>
                  <a:avLst/>
                  <a:gdLst>
                    <a:gd name="T0" fmla="*/ 0 w 12"/>
                    <a:gd name="T1" fmla="*/ 6 h 12"/>
                    <a:gd name="T2" fmla="*/ 0 w 12"/>
                    <a:gd name="T3" fmla="*/ 6 h 12"/>
                    <a:gd name="T4" fmla="*/ 6 w 12"/>
                    <a:gd name="T5" fmla="*/ 0 h 12"/>
                    <a:gd name="T6" fmla="*/ 12 w 12"/>
                    <a:gd name="T7" fmla="*/ 6 h 12"/>
                    <a:gd name="T8" fmla="*/ 12 w 12"/>
                    <a:gd name="T9" fmla="*/ 6 h 12"/>
                    <a:gd name="T10" fmla="*/ 6 w 12"/>
                    <a:gd name="T11" fmla="*/ 12 h 12"/>
                    <a:gd name="T12" fmla="*/ 0 w 12"/>
                    <a:gd name="T13" fmla="*/ 6 h 12"/>
                    <a:gd name="T14" fmla="*/ 11 w 12"/>
                    <a:gd name="T15" fmla="*/ 6 h 12"/>
                    <a:gd name="T16" fmla="*/ 11 w 12"/>
                    <a:gd name="T17" fmla="*/ 6 h 12"/>
                    <a:gd name="T18" fmla="*/ 6 w 12"/>
                    <a:gd name="T19" fmla="*/ 1 h 12"/>
                    <a:gd name="T20" fmla="*/ 1 w 12"/>
                    <a:gd name="T21" fmla="*/ 6 h 12"/>
                    <a:gd name="T22" fmla="*/ 1 w 12"/>
                    <a:gd name="T23" fmla="*/ 6 h 12"/>
                    <a:gd name="T24" fmla="*/ 6 w 12"/>
                    <a:gd name="T25" fmla="*/ 11 h 12"/>
                    <a:gd name="T26" fmla="*/ 11 w 12"/>
                    <a:gd name="T27"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0" y="6"/>
                      </a:moveTo>
                      <a:cubicBezTo>
                        <a:pt x="0" y="6"/>
                        <a:pt x="0" y="6"/>
                        <a:pt x="0" y="6"/>
                      </a:cubicBezTo>
                      <a:cubicBezTo>
                        <a:pt x="0" y="3"/>
                        <a:pt x="2" y="0"/>
                        <a:pt x="6" y="0"/>
                      </a:cubicBezTo>
                      <a:cubicBezTo>
                        <a:pt x="9" y="0"/>
                        <a:pt x="12" y="3"/>
                        <a:pt x="12" y="6"/>
                      </a:cubicBezTo>
                      <a:cubicBezTo>
                        <a:pt x="12" y="6"/>
                        <a:pt x="12" y="6"/>
                        <a:pt x="12" y="6"/>
                      </a:cubicBezTo>
                      <a:cubicBezTo>
                        <a:pt x="12" y="10"/>
                        <a:pt x="9" y="12"/>
                        <a:pt x="6" y="12"/>
                      </a:cubicBezTo>
                      <a:cubicBezTo>
                        <a:pt x="2" y="12"/>
                        <a:pt x="0" y="10"/>
                        <a:pt x="0" y="6"/>
                      </a:cubicBezTo>
                      <a:moveTo>
                        <a:pt x="11" y="6"/>
                      </a:moveTo>
                      <a:cubicBezTo>
                        <a:pt x="11" y="6"/>
                        <a:pt x="11" y="6"/>
                        <a:pt x="11" y="6"/>
                      </a:cubicBezTo>
                      <a:cubicBezTo>
                        <a:pt x="11" y="4"/>
                        <a:pt x="9" y="1"/>
                        <a:pt x="6" y="1"/>
                      </a:cubicBezTo>
                      <a:cubicBezTo>
                        <a:pt x="3" y="1"/>
                        <a:pt x="1" y="4"/>
                        <a:pt x="1" y="6"/>
                      </a:cubicBezTo>
                      <a:cubicBezTo>
                        <a:pt x="1" y="6"/>
                        <a:pt x="1" y="6"/>
                        <a:pt x="1" y="6"/>
                      </a:cubicBezTo>
                      <a:cubicBezTo>
                        <a:pt x="1" y="9"/>
                        <a:pt x="3" y="11"/>
                        <a:pt x="6" y="11"/>
                      </a:cubicBezTo>
                      <a:cubicBezTo>
                        <a:pt x="9" y="11"/>
                        <a:pt x="11" y="9"/>
                        <a:pt x="11" y="6"/>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7" name="Freeform 136"/>
                <p:cNvSpPr>
                  <a:spLocks noEditPoints="1"/>
                </p:cNvSpPr>
                <p:nvPr/>
              </p:nvSpPr>
              <p:spPr bwMode="auto">
                <a:xfrm>
                  <a:off x="12220401" y="3119046"/>
                  <a:ext cx="7503" cy="8753"/>
                </a:xfrm>
                <a:custGeom>
                  <a:avLst/>
                  <a:gdLst>
                    <a:gd name="T0" fmla="*/ 0 w 5"/>
                    <a:gd name="T1" fmla="*/ 1 h 6"/>
                    <a:gd name="T2" fmla="*/ 1 w 5"/>
                    <a:gd name="T3" fmla="*/ 0 h 6"/>
                    <a:gd name="T4" fmla="*/ 3 w 5"/>
                    <a:gd name="T5" fmla="*/ 0 h 6"/>
                    <a:gd name="T6" fmla="*/ 5 w 5"/>
                    <a:gd name="T7" fmla="*/ 1 h 6"/>
                    <a:gd name="T8" fmla="*/ 5 w 5"/>
                    <a:gd name="T9" fmla="*/ 2 h 6"/>
                    <a:gd name="T10" fmla="*/ 5 w 5"/>
                    <a:gd name="T11" fmla="*/ 2 h 6"/>
                    <a:gd name="T12" fmla="*/ 4 w 5"/>
                    <a:gd name="T13" fmla="*/ 4 h 6"/>
                    <a:gd name="T14" fmla="*/ 5 w 5"/>
                    <a:gd name="T15" fmla="*/ 5 h 6"/>
                    <a:gd name="T16" fmla="*/ 5 w 5"/>
                    <a:gd name="T17" fmla="*/ 6 h 6"/>
                    <a:gd name="T18" fmla="*/ 5 w 5"/>
                    <a:gd name="T19" fmla="*/ 6 h 6"/>
                    <a:gd name="T20" fmla="*/ 4 w 5"/>
                    <a:gd name="T21" fmla="*/ 6 h 6"/>
                    <a:gd name="T22" fmla="*/ 3 w 5"/>
                    <a:gd name="T23" fmla="*/ 4 h 6"/>
                    <a:gd name="T24" fmla="*/ 2 w 5"/>
                    <a:gd name="T25" fmla="*/ 4 h 6"/>
                    <a:gd name="T26" fmla="*/ 2 w 5"/>
                    <a:gd name="T27" fmla="*/ 6 h 6"/>
                    <a:gd name="T28" fmla="*/ 1 w 5"/>
                    <a:gd name="T29" fmla="*/ 6 h 6"/>
                    <a:gd name="T30" fmla="*/ 0 w 5"/>
                    <a:gd name="T31" fmla="*/ 6 h 6"/>
                    <a:gd name="T32" fmla="*/ 0 w 5"/>
                    <a:gd name="T33" fmla="*/ 1 h 6"/>
                    <a:gd name="T34" fmla="*/ 3 w 5"/>
                    <a:gd name="T35" fmla="*/ 3 h 6"/>
                    <a:gd name="T36" fmla="*/ 4 w 5"/>
                    <a:gd name="T37" fmla="*/ 2 h 6"/>
                    <a:gd name="T38" fmla="*/ 4 w 5"/>
                    <a:gd name="T39" fmla="*/ 2 h 6"/>
                    <a:gd name="T40" fmla="*/ 3 w 5"/>
                    <a:gd name="T41" fmla="*/ 1 h 6"/>
                    <a:gd name="T42" fmla="*/ 2 w 5"/>
                    <a:gd name="T43" fmla="*/ 1 h 6"/>
                    <a:gd name="T44" fmla="*/ 2 w 5"/>
                    <a:gd name="T45" fmla="*/ 3 h 6"/>
                    <a:gd name="T46" fmla="*/ 3 w 5"/>
                    <a:gd name="T4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 h="6">
                      <a:moveTo>
                        <a:pt x="0" y="1"/>
                      </a:moveTo>
                      <a:cubicBezTo>
                        <a:pt x="0" y="1"/>
                        <a:pt x="1" y="0"/>
                        <a:pt x="1" y="0"/>
                      </a:cubicBezTo>
                      <a:cubicBezTo>
                        <a:pt x="3" y="0"/>
                        <a:pt x="3" y="0"/>
                        <a:pt x="3" y="0"/>
                      </a:cubicBezTo>
                      <a:cubicBezTo>
                        <a:pt x="4" y="0"/>
                        <a:pt x="5" y="0"/>
                        <a:pt x="5" y="1"/>
                      </a:cubicBezTo>
                      <a:cubicBezTo>
                        <a:pt x="5" y="1"/>
                        <a:pt x="5" y="2"/>
                        <a:pt x="5" y="2"/>
                      </a:cubicBezTo>
                      <a:cubicBezTo>
                        <a:pt x="5" y="2"/>
                        <a:pt x="5" y="2"/>
                        <a:pt x="5" y="2"/>
                      </a:cubicBezTo>
                      <a:cubicBezTo>
                        <a:pt x="5" y="3"/>
                        <a:pt x="5" y="4"/>
                        <a:pt x="4" y="4"/>
                      </a:cubicBezTo>
                      <a:cubicBezTo>
                        <a:pt x="5" y="5"/>
                        <a:pt x="5" y="5"/>
                        <a:pt x="5" y="5"/>
                      </a:cubicBezTo>
                      <a:cubicBezTo>
                        <a:pt x="5" y="5"/>
                        <a:pt x="5" y="5"/>
                        <a:pt x="5" y="6"/>
                      </a:cubicBezTo>
                      <a:cubicBezTo>
                        <a:pt x="5" y="6"/>
                        <a:pt x="5" y="6"/>
                        <a:pt x="5" y="6"/>
                      </a:cubicBezTo>
                      <a:cubicBezTo>
                        <a:pt x="4" y="6"/>
                        <a:pt x="4" y="6"/>
                        <a:pt x="4" y="6"/>
                      </a:cubicBezTo>
                      <a:cubicBezTo>
                        <a:pt x="3" y="4"/>
                        <a:pt x="3" y="4"/>
                        <a:pt x="3" y="4"/>
                      </a:cubicBezTo>
                      <a:cubicBezTo>
                        <a:pt x="2" y="4"/>
                        <a:pt x="2" y="4"/>
                        <a:pt x="2" y="4"/>
                      </a:cubicBezTo>
                      <a:cubicBezTo>
                        <a:pt x="2" y="6"/>
                        <a:pt x="2" y="6"/>
                        <a:pt x="2" y="6"/>
                      </a:cubicBezTo>
                      <a:cubicBezTo>
                        <a:pt x="2" y="6"/>
                        <a:pt x="1" y="6"/>
                        <a:pt x="1" y="6"/>
                      </a:cubicBezTo>
                      <a:cubicBezTo>
                        <a:pt x="1" y="6"/>
                        <a:pt x="0" y="6"/>
                        <a:pt x="0" y="6"/>
                      </a:cubicBezTo>
                      <a:lnTo>
                        <a:pt x="0" y="1"/>
                      </a:lnTo>
                      <a:close/>
                      <a:moveTo>
                        <a:pt x="3" y="3"/>
                      </a:moveTo>
                      <a:cubicBezTo>
                        <a:pt x="4" y="3"/>
                        <a:pt x="4" y="3"/>
                        <a:pt x="4" y="2"/>
                      </a:cubicBezTo>
                      <a:cubicBezTo>
                        <a:pt x="4" y="2"/>
                        <a:pt x="4" y="2"/>
                        <a:pt x="4" y="2"/>
                      </a:cubicBezTo>
                      <a:cubicBezTo>
                        <a:pt x="4" y="2"/>
                        <a:pt x="4" y="1"/>
                        <a:pt x="3" y="1"/>
                      </a:cubicBezTo>
                      <a:cubicBezTo>
                        <a:pt x="2" y="1"/>
                        <a:pt x="2" y="1"/>
                        <a:pt x="2" y="1"/>
                      </a:cubicBezTo>
                      <a:cubicBezTo>
                        <a:pt x="2" y="3"/>
                        <a:pt x="2" y="3"/>
                        <a:pt x="2" y="3"/>
                      </a:cubicBezTo>
                      <a:lnTo>
                        <a:pt x="3" y="3"/>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pic>
          <p:nvPicPr>
            <p:cNvPr id="116" name="Picture 2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481122" y="2144201"/>
              <a:ext cx="451045" cy="164907"/>
            </a:xfrm>
            <a:prstGeom prst="rect">
              <a:avLst/>
            </a:prstGeom>
            <a:noFill/>
            <a:ln w="9525" algn="ctr">
              <a:noFill/>
              <a:miter lim="800000"/>
              <a:headEnd/>
              <a:tailEnd/>
            </a:ln>
          </p:spPr>
        </p:pic>
      </p:grpSp>
      <p:grpSp>
        <p:nvGrpSpPr>
          <p:cNvPr id="142" name="Group 141"/>
          <p:cNvGrpSpPr/>
          <p:nvPr/>
        </p:nvGrpSpPr>
        <p:grpSpPr>
          <a:xfrm>
            <a:off x="6153565" y="1741438"/>
            <a:ext cx="869615" cy="575023"/>
            <a:chOff x="5243360" y="2860338"/>
            <a:chExt cx="1391384" cy="920036"/>
          </a:xfrm>
        </p:grpSpPr>
        <p:pic>
          <p:nvPicPr>
            <p:cNvPr id="143" name="Picture 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b="5035"/>
            <a:stretch/>
          </p:blipFill>
          <p:spPr bwMode="auto">
            <a:xfrm>
              <a:off x="5243360" y="2860338"/>
              <a:ext cx="1247496" cy="920036"/>
            </a:xfrm>
            <a:prstGeom prst="rect">
              <a:avLst/>
            </a:prstGeom>
            <a:noFill/>
            <a:effectLst>
              <a:reflection blurRad="6350" stA="12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4" descr="\\MV-FS\Projects\Cisco\03_Assets\Icons\Kubrick Icons\Kubrick png icons\start_1135_256.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421498" y="3565162"/>
              <a:ext cx="213246" cy="213246"/>
            </a:xfrm>
            <a:prstGeom prst="rect">
              <a:avLst/>
            </a:prstGeom>
            <a:noFill/>
            <a:extLst>
              <a:ext uri="{909E8E84-426E-40DD-AFC4-6F175D3DCCD1}">
                <a14:hiddenFill xmlns:a14="http://schemas.microsoft.com/office/drawing/2010/main">
                  <a:solidFill>
                    <a:srgbClr val="FFFFFF"/>
                  </a:solidFill>
                </a14:hiddenFill>
              </a:ext>
            </a:extLst>
          </p:spPr>
        </p:pic>
      </p:grpSp>
      <p:sp>
        <p:nvSpPr>
          <p:cNvPr id="148" name="Rectangle 147"/>
          <p:cNvSpPr/>
          <p:nvPr/>
        </p:nvSpPr>
        <p:spPr>
          <a:xfrm>
            <a:off x="6247423" y="2364496"/>
            <a:ext cx="686217" cy="178865"/>
          </a:xfrm>
          <a:prstGeom prst="rect">
            <a:avLst/>
          </a:prstGeom>
        </p:spPr>
        <p:txBody>
          <a:bodyPr wrap="none" lIns="57110" tIns="28560" rIns="57110" bIns="28560">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Enterprise</a:t>
            </a:r>
          </a:p>
        </p:txBody>
      </p:sp>
      <p:sp>
        <p:nvSpPr>
          <p:cNvPr id="149" name="Rectangle 148"/>
          <p:cNvSpPr/>
          <p:nvPr/>
        </p:nvSpPr>
        <p:spPr>
          <a:xfrm>
            <a:off x="7601576" y="2346070"/>
            <a:ext cx="461640" cy="178865"/>
          </a:xfrm>
          <a:prstGeom prst="rect">
            <a:avLst/>
          </a:prstGeom>
        </p:spPr>
        <p:txBody>
          <a:bodyPr wrap="none" lIns="57110" tIns="28560" rIns="57110" bIns="28560">
            <a:spAutoFit/>
          </a:bodyPr>
          <a:lstStyle/>
          <a:p>
            <a:pPr algn="ctr">
              <a:lnSpc>
                <a:spcPct val="85000"/>
              </a:lnSpc>
            </a:pPr>
            <a:r>
              <a:rPr lang="en-US" sz="900" b="1" dirty="0">
                <a:solidFill>
                  <a:srgbClr val="FFFFFF"/>
                </a:solidFill>
                <a:effectLst>
                  <a:outerShdw blurRad="38100" dist="12700" algn="ctr" rotWithShape="0">
                    <a:prstClr val="black">
                      <a:alpha val="40000"/>
                    </a:prstClr>
                  </a:outerShdw>
                </a:effectLst>
              </a:rPr>
              <a:t>Public</a:t>
            </a:r>
          </a:p>
        </p:txBody>
      </p:sp>
      <p:cxnSp>
        <p:nvCxnSpPr>
          <p:cNvPr id="150" name="Straight Connector 149"/>
          <p:cNvCxnSpPr/>
          <p:nvPr/>
        </p:nvCxnSpPr>
        <p:spPr>
          <a:xfrm flipH="1" flipV="1">
            <a:off x="8086877" y="2349245"/>
            <a:ext cx="12990" cy="469263"/>
          </a:xfrm>
          <a:prstGeom prst="line">
            <a:avLst/>
          </a:prstGeom>
          <a:ln w="28575">
            <a:solidFill>
              <a:schemeClr val="accent5"/>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258346" y="1047753"/>
            <a:ext cx="2658981" cy="596836"/>
            <a:chOff x="3075867" y="1047751"/>
            <a:chExt cx="2658981" cy="596836"/>
          </a:xfrm>
        </p:grpSpPr>
        <p:sp>
          <p:nvSpPr>
            <p:cNvPr id="151" name="Isosceles Triangle 162"/>
            <p:cNvSpPr/>
            <p:nvPr/>
          </p:nvSpPr>
          <p:spPr>
            <a:xfrm rot="5400000">
              <a:off x="4106940" y="16678"/>
              <a:ext cx="596836" cy="2658981"/>
            </a:xfrm>
            <a:custGeom>
              <a:avLst/>
              <a:gdLst>
                <a:gd name="connsiteX0" fmla="*/ 0 w 1532700"/>
                <a:gd name="connsiteY0" fmla="*/ 4451254 h 4451254"/>
                <a:gd name="connsiteX1" fmla="*/ 0 w 1532700"/>
                <a:gd name="connsiteY1" fmla="*/ 22575 h 4451254"/>
                <a:gd name="connsiteX2" fmla="*/ 716032 w 1532700"/>
                <a:gd name="connsiteY2" fmla="*/ 0 h 4451254"/>
                <a:gd name="connsiteX3" fmla="*/ 1532700 w 1532700"/>
                <a:gd name="connsiteY3" fmla="*/ 22575 h 4451254"/>
                <a:gd name="connsiteX4" fmla="*/ 1532698 w 1532700"/>
                <a:gd name="connsiteY4" fmla="*/ 22575 h 4451254"/>
                <a:gd name="connsiteX5" fmla="*/ 1532698 w 1532700"/>
                <a:gd name="connsiteY5" fmla="*/ 4451254 h 4451254"/>
                <a:gd name="connsiteX6" fmla="*/ 0 w 1532700"/>
                <a:gd name="connsiteY6" fmla="*/ 4451254 h 4451254"/>
                <a:gd name="connsiteX0" fmla="*/ 0 w 1532700"/>
                <a:gd name="connsiteY0" fmla="*/ 4441728 h 4441728"/>
                <a:gd name="connsiteX1" fmla="*/ 0 w 1532700"/>
                <a:gd name="connsiteY1" fmla="*/ 13049 h 4441728"/>
                <a:gd name="connsiteX2" fmla="*/ 711140 w 1532700"/>
                <a:gd name="connsiteY2" fmla="*/ 0 h 4441728"/>
                <a:gd name="connsiteX3" fmla="*/ 1532700 w 1532700"/>
                <a:gd name="connsiteY3" fmla="*/ 13049 h 4441728"/>
                <a:gd name="connsiteX4" fmla="*/ 1532698 w 1532700"/>
                <a:gd name="connsiteY4" fmla="*/ 13049 h 4441728"/>
                <a:gd name="connsiteX5" fmla="*/ 1532698 w 1532700"/>
                <a:gd name="connsiteY5" fmla="*/ 4441728 h 4441728"/>
                <a:gd name="connsiteX6" fmla="*/ 0 w 1532700"/>
                <a:gd name="connsiteY6" fmla="*/ 4441728 h 4441728"/>
                <a:gd name="connsiteX0" fmla="*/ 0 w 1532700"/>
                <a:gd name="connsiteY0" fmla="*/ 4432203 h 4432203"/>
                <a:gd name="connsiteX1" fmla="*/ 0 w 1532700"/>
                <a:gd name="connsiteY1" fmla="*/ 3524 h 4432203"/>
                <a:gd name="connsiteX2" fmla="*/ 706254 w 1532700"/>
                <a:gd name="connsiteY2" fmla="*/ 0 h 4432203"/>
                <a:gd name="connsiteX3" fmla="*/ 1532700 w 1532700"/>
                <a:gd name="connsiteY3" fmla="*/ 3524 h 4432203"/>
                <a:gd name="connsiteX4" fmla="*/ 1532698 w 1532700"/>
                <a:gd name="connsiteY4" fmla="*/ 3524 h 4432203"/>
                <a:gd name="connsiteX5" fmla="*/ 1532698 w 1532700"/>
                <a:gd name="connsiteY5" fmla="*/ 4432203 h 4432203"/>
                <a:gd name="connsiteX6" fmla="*/ 0 w 1532700"/>
                <a:gd name="connsiteY6" fmla="*/ 4432203 h 443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00" h="4432203">
                  <a:moveTo>
                    <a:pt x="0" y="4432203"/>
                  </a:moveTo>
                  <a:lnTo>
                    <a:pt x="0" y="3524"/>
                  </a:lnTo>
                  <a:lnTo>
                    <a:pt x="706254" y="0"/>
                  </a:lnTo>
                  <a:lnTo>
                    <a:pt x="1532700" y="3524"/>
                  </a:lnTo>
                  <a:lnTo>
                    <a:pt x="1532698" y="3524"/>
                  </a:lnTo>
                  <a:lnTo>
                    <a:pt x="1532698" y="4432203"/>
                  </a:lnTo>
                  <a:lnTo>
                    <a:pt x="0" y="4432203"/>
                  </a:lnTo>
                  <a:close/>
                </a:path>
              </a:pathLst>
            </a:custGeom>
            <a:gradFill flip="none" rotWithShape="1">
              <a:gsLst>
                <a:gs pos="100000">
                  <a:schemeClr val="tx1"/>
                </a:gs>
                <a:gs pos="50000">
                  <a:schemeClr val="accent2"/>
                </a:gs>
              </a:gsLst>
              <a:path path="circle">
                <a:fillToRect l="50000" t="50000" r="50000" b="50000"/>
              </a:path>
              <a:tileRect/>
            </a:gradFill>
            <a:ln w="9525" cap="flat" cmpd="sng" algn="ctr">
              <a:noFill/>
              <a:prstDash val="solid"/>
              <a:headEnd/>
              <a:tailEnd/>
            </a:ln>
            <a:effectLst/>
          </p:spPr>
          <p:txBody>
            <a:bodyPr vert="horz" wrap="square" lIns="13716" tIns="13716" rIns="13716" bIns="13716" anchor="ctr" anchorCtr="1"/>
            <a:lstStyle/>
            <a:p>
              <a:pPr algn="ctr" defTabSz="684541">
                <a:lnSpc>
                  <a:spcPct val="95000"/>
                </a:lnSpc>
                <a:spcBef>
                  <a:spcPts val="150"/>
                </a:spcBef>
              </a:pPr>
              <a:endParaRPr lang="en-US" sz="20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52" name="TextBox 151"/>
            <p:cNvSpPr txBox="1"/>
            <p:nvPr/>
          </p:nvSpPr>
          <p:spPr>
            <a:xfrm>
              <a:off x="3966474" y="1175299"/>
              <a:ext cx="986526" cy="341738"/>
            </a:xfrm>
            <a:prstGeom prst="rect">
              <a:avLst/>
            </a:prstGeom>
            <a:noFill/>
          </p:spPr>
          <p:txBody>
            <a:bodyPr wrap="square" lIns="57119" tIns="28564" rIns="0" bIns="28564" rtlCol="0" anchor="ctr">
              <a:spAutoFit/>
            </a:bodyPr>
            <a:lstStyle/>
            <a:p>
              <a:pPr algn="ctr" defTabSz="610032" eaLnBrk="0" hangingPunct="0">
                <a:lnSpc>
                  <a:spcPts val="2250"/>
                </a:lnSpc>
                <a:spcBef>
                  <a:spcPct val="50000"/>
                </a:spcBef>
                <a:buClr>
                  <a:srgbClr val="FFFFFF"/>
                </a:buClr>
                <a:buSzPct val="100000"/>
                <a:defRPr/>
              </a:pPr>
              <a:r>
                <a:rPr lang="en-US" sz="1700" b="1" dirty="0">
                  <a:solidFill>
                    <a:srgbClr val="FFFFFF"/>
                  </a:solidFill>
                  <a:effectLst>
                    <a:outerShdw blurRad="38100" dist="12700" dir="5400000" algn="t" rotWithShape="0">
                      <a:prstClr val="black">
                        <a:alpha val="30000"/>
                      </a:prstClr>
                    </a:outerShdw>
                  </a:effectLst>
                </a:rPr>
                <a:t>Hybrid</a:t>
              </a:r>
            </a:p>
          </p:txBody>
        </p:sp>
      </p:grpSp>
      <p:sp>
        <p:nvSpPr>
          <p:cNvPr id="154" name="Isosceles Triangle 162"/>
          <p:cNvSpPr/>
          <p:nvPr/>
        </p:nvSpPr>
        <p:spPr>
          <a:xfrm rot="5400000">
            <a:off x="7056968" y="6314"/>
            <a:ext cx="596836" cy="2658981"/>
          </a:xfrm>
          <a:custGeom>
            <a:avLst/>
            <a:gdLst>
              <a:gd name="connsiteX0" fmla="*/ 0 w 1532700"/>
              <a:gd name="connsiteY0" fmla="*/ 4451254 h 4451254"/>
              <a:gd name="connsiteX1" fmla="*/ 0 w 1532700"/>
              <a:gd name="connsiteY1" fmla="*/ 22575 h 4451254"/>
              <a:gd name="connsiteX2" fmla="*/ 716032 w 1532700"/>
              <a:gd name="connsiteY2" fmla="*/ 0 h 4451254"/>
              <a:gd name="connsiteX3" fmla="*/ 1532700 w 1532700"/>
              <a:gd name="connsiteY3" fmla="*/ 22575 h 4451254"/>
              <a:gd name="connsiteX4" fmla="*/ 1532698 w 1532700"/>
              <a:gd name="connsiteY4" fmla="*/ 22575 h 4451254"/>
              <a:gd name="connsiteX5" fmla="*/ 1532698 w 1532700"/>
              <a:gd name="connsiteY5" fmla="*/ 4451254 h 4451254"/>
              <a:gd name="connsiteX6" fmla="*/ 0 w 1532700"/>
              <a:gd name="connsiteY6" fmla="*/ 4451254 h 4451254"/>
              <a:gd name="connsiteX0" fmla="*/ 0 w 1532700"/>
              <a:gd name="connsiteY0" fmla="*/ 4441728 h 4441728"/>
              <a:gd name="connsiteX1" fmla="*/ 0 w 1532700"/>
              <a:gd name="connsiteY1" fmla="*/ 13049 h 4441728"/>
              <a:gd name="connsiteX2" fmla="*/ 711140 w 1532700"/>
              <a:gd name="connsiteY2" fmla="*/ 0 h 4441728"/>
              <a:gd name="connsiteX3" fmla="*/ 1532700 w 1532700"/>
              <a:gd name="connsiteY3" fmla="*/ 13049 h 4441728"/>
              <a:gd name="connsiteX4" fmla="*/ 1532698 w 1532700"/>
              <a:gd name="connsiteY4" fmla="*/ 13049 h 4441728"/>
              <a:gd name="connsiteX5" fmla="*/ 1532698 w 1532700"/>
              <a:gd name="connsiteY5" fmla="*/ 4441728 h 4441728"/>
              <a:gd name="connsiteX6" fmla="*/ 0 w 1532700"/>
              <a:gd name="connsiteY6" fmla="*/ 4441728 h 4441728"/>
              <a:gd name="connsiteX0" fmla="*/ 0 w 1532700"/>
              <a:gd name="connsiteY0" fmla="*/ 4432203 h 4432203"/>
              <a:gd name="connsiteX1" fmla="*/ 0 w 1532700"/>
              <a:gd name="connsiteY1" fmla="*/ 3524 h 4432203"/>
              <a:gd name="connsiteX2" fmla="*/ 706254 w 1532700"/>
              <a:gd name="connsiteY2" fmla="*/ 0 h 4432203"/>
              <a:gd name="connsiteX3" fmla="*/ 1532700 w 1532700"/>
              <a:gd name="connsiteY3" fmla="*/ 3524 h 4432203"/>
              <a:gd name="connsiteX4" fmla="*/ 1532698 w 1532700"/>
              <a:gd name="connsiteY4" fmla="*/ 3524 h 4432203"/>
              <a:gd name="connsiteX5" fmla="*/ 1532698 w 1532700"/>
              <a:gd name="connsiteY5" fmla="*/ 4432203 h 4432203"/>
              <a:gd name="connsiteX6" fmla="*/ 0 w 1532700"/>
              <a:gd name="connsiteY6" fmla="*/ 4432203 h 443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2700" h="4432203">
                <a:moveTo>
                  <a:pt x="0" y="4432203"/>
                </a:moveTo>
                <a:lnTo>
                  <a:pt x="0" y="3524"/>
                </a:lnTo>
                <a:lnTo>
                  <a:pt x="706254" y="0"/>
                </a:lnTo>
                <a:lnTo>
                  <a:pt x="1532700" y="3524"/>
                </a:lnTo>
                <a:lnTo>
                  <a:pt x="1532698" y="3524"/>
                </a:lnTo>
                <a:lnTo>
                  <a:pt x="1532698" y="4432203"/>
                </a:lnTo>
                <a:lnTo>
                  <a:pt x="0" y="4432203"/>
                </a:lnTo>
                <a:close/>
              </a:path>
            </a:pathLst>
          </a:custGeom>
          <a:gradFill flip="none" rotWithShape="1">
            <a:gsLst>
              <a:gs pos="100000">
                <a:schemeClr val="tx1"/>
              </a:gs>
              <a:gs pos="50000">
                <a:srgbClr val="0070C0"/>
              </a:gs>
            </a:gsLst>
            <a:path path="circle">
              <a:fillToRect l="50000" t="50000" r="50000" b="50000"/>
            </a:path>
            <a:tileRect/>
          </a:gradFill>
          <a:ln w="9525" cap="flat" cmpd="sng" algn="ctr">
            <a:noFill/>
            <a:prstDash val="solid"/>
            <a:headEnd/>
            <a:tailEnd/>
          </a:ln>
          <a:effectLst/>
        </p:spPr>
        <p:txBody>
          <a:bodyPr vert="horz" wrap="square" lIns="13716" tIns="13716" rIns="13716" bIns="13716" anchor="ctr" anchorCtr="1"/>
          <a:lstStyle/>
          <a:p>
            <a:pPr algn="ctr" defTabSz="684541">
              <a:lnSpc>
                <a:spcPct val="95000"/>
              </a:lnSpc>
              <a:spcBef>
                <a:spcPts val="150"/>
              </a:spcBef>
            </a:pPr>
            <a:endParaRPr lang="en-US" sz="2000" b="1" kern="0" dirty="0">
              <a:solidFill>
                <a:srgbClr val="FFFFFF"/>
              </a:solidFill>
              <a:effectLst>
                <a:outerShdw blurRad="50800" dist="38100" dir="2700000" algn="tl" rotWithShape="0">
                  <a:prstClr val="black">
                    <a:alpha val="40000"/>
                  </a:prstClr>
                </a:outerShdw>
              </a:effectLst>
              <a:ea typeface="ＭＳ Ｐゴシック" pitchFamily="34" charset="-128"/>
            </a:endParaRPr>
          </a:p>
        </p:txBody>
      </p:sp>
      <p:sp>
        <p:nvSpPr>
          <p:cNvPr id="156" name="TextBox 155"/>
          <p:cNvSpPr txBox="1"/>
          <p:nvPr/>
        </p:nvSpPr>
        <p:spPr>
          <a:xfrm>
            <a:off x="6625414" y="1152756"/>
            <a:ext cx="1481865" cy="352636"/>
          </a:xfrm>
          <a:prstGeom prst="rect">
            <a:avLst/>
          </a:prstGeom>
          <a:noFill/>
        </p:spPr>
        <p:txBody>
          <a:bodyPr wrap="square" lIns="57110" tIns="28560" rIns="0" bIns="28560" rtlCol="0" anchor="ctr">
            <a:spAutoFit/>
          </a:bodyPr>
          <a:lstStyle/>
          <a:p>
            <a:pPr algn="ctr" defTabSz="610032" eaLnBrk="0" hangingPunct="0">
              <a:lnSpc>
                <a:spcPts val="2250"/>
              </a:lnSpc>
              <a:spcBef>
                <a:spcPct val="50000"/>
              </a:spcBef>
              <a:buClr>
                <a:srgbClr val="FFFFFF"/>
              </a:buClr>
              <a:buSzPct val="100000"/>
              <a:defRPr/>
            </a:pPr>
            <a:r>
              <a:rPr lang="en-US" sz="1700" b="1" dirty="0">
                <a:solidFill>
                  <a:srgbClr val="FFFFFF"/>
                </a:solidFill>
                <a:effectLst>
                  <a:outerShdw blurRad="38100" dist="12700" dir="5400000" algn="t" rotWithShape="0">
                    <a:prstClr val="black">
                      <a:alpha val="30000"/>
                    </a:prstClr>
                  </a:outerShdw>
                </a:effectLst>
              </a:rPr>
              <a:t>Dual Internet</a:t>
            </a:r>
          </a:p>
        </p:txBody>
      </p:sp>
    </p:spTree>
    <p:extLst>
      <p:ext uri="{BB962C8B-B14F-4D97-AF65-F5344CB8AC3E}">
        <p14:creationId xmlns:p14="http://schemas.microsoft.com/office/powerpoint/2010/main" val="28326465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9778</TotalTime>
  <Words>2657</Words>
  <Application>Microsoft Office PowerPoint</Application>
  <PresentationFormat>On-screen Show (16:9)</PresentationFormat>
  <Paragraphs>665</Paragraphs>
  <Slides>43</Slides>
  <Notes>13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Blue theme 2014 16x9</vt:lpstr>
      <vt:lpstr>Securing Your WAN Infrastructure</vt:lpstr>
      <vt:lpstr>Enabling the Hybrid WAN Webinar Series</vt:lpstr>
      <vt:lpstr>Your Presenters </vt:lpstr>
      <vt:lpstr>Todays’ Session: What You Will Learn</vt:lpstr>
      <vt:lpstr>Why secure your WAN infrastructure</vt:lpstr>
      <vt:lpstr>Why Secure Your WAN Infrastructure</vt:lpstr>
      <vt:lpstr>Trends in the Threat Defense Market  </vt:lpstr>
      <vt:lpstr>PowerPoint Presentation</vt:lpstr>
      <vt:lpstr>Intelligent WAN Deployment Models</vt:lpstr>
      <vt:lpstr>Benefits of Transport Independent Design Using DMVPN</vt:lpstr>
      <vt:lpstr>Flexible Secure WAN Design Over Any Transport</vt:lpstr>
      <vt:lpstr>Cisco IWAN Transport Independent Design</vt:lpstr>
      <vt:lpstr>Hybrid WAN Designs</vt:lpstr>
      <vt:lpstr>IWAN Transport Independence Consistent deployment models simplify operations</vt:lpstr>
      <vt:lpstr>What is Dynamic Multipoint VPN?</vt:lpstr>
      <vt:lpstr>DMPVN and IPsec</vt:lpstr>
      <vt:lpstr>DMVPN Example</vt:lpstr>
      <vt:lpstr>DMVPN Example</vt:lpstr>
      <vt:lpstr>DMVPN Example</vt:lpstr>
      <vt:lpstr>IWAN Automated Secure VPN</vt:lpstr>
      <vt:lpstr>Cisco Intelligent WAN</vt:lpstr>
      <vt:lpstr>Securing Direct Internet Access</vt:lpstr>
      <vt:lpstr>Securing the WAN</vt:lpstr>
      <vt:lpstr>Securing the LAN </vt:lpstr>
      <vt:lpstr>Elevating Branch Protection</vt:lpstr>
      <vt:lpstr>Best Practices for Threat Defense and Compliance</vt:lpstr>
      <vt:lpstr>Cisco ISR with IOS Integrated Threat Defense</vt:lpstr>
      <vt:lpstr>Zone-Based Firewall</vt:lpstr>
      <vt:lpstr>Zone-Based Firewall</vt:lpstr>
      <vt:lpstr>Zone-Based Firewall</vt:lpstr>
      <vt:lpstr>Cloud Web Security (CWS)</vt:lpstr>
      <vt:lpstr>Cloud Web Security (CWS)</vt:lpstr>
      <vt:lpstr>Cloud Web Security (CWS)</vt:lpstr>
      <vt:lpstr>Cloud Web Security (CWS)</vt:lpstr>
      <vt:lpstr>Snort Intrusion Detection and Prevention</vt:lpstr>
      <vt:lpstr>Snort Intrusion Detection and Prevention</vt:lpstr>
      <vt:lpstr>Snort Intrusion Detection and Prevention</vt:lpstr>
      <vt:lpstr>Snort Intrusion Detection and Prevention</vt:lpstr>
      <vt:lpstr>Key Takeaways</vt:lpstr>
      <vt:lpstr>Security Management</vt:lpstr>
      <vt:lpstr>Secure your Hybrid WAN…</vt:lpstr>
      <vt:lpstr>More Information </vt:lpstr>
      <vt:lpstr>PowerPoint Presentation</vt:lpstr>
    </vt:vector>
  </TitlesOfParts>
  <Company>NDS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Mitesh Gohil</dc:creator>
  <cp:lastModifiedBy>Elisa Caredio</cp:lastModifiedBy>
  <cp:revision>314</cp:revision>
  <dcterms:created xsi:type="dcterms:W3CDTF">2014-07-09T19:55:36Z</dcterms:created>
  <dcterms:modified xsi:type="dcterms:W3CDTF">2015-01-21T22:27:29Z</dcterms:modified>
</cp:coreProperties>
</file>