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2" r:id="rId1"/>
    <p:sldMasterId id="2147484268" r:id="rId2"/>
  </p:sldMasterIdLst>
  <p:notesMasterIdLst>
    <p:notesMasterId r:id="rId13"/>
  </p:notesMasterIdLst>
  <p:handoutMasterIdLst>
    <p:handoutMasterId r:id="rId14"/>
  </p:handoutMasterIdLst>
  <p:sldIdLst>
    <p:sldId id="851" r:id="rId3"/>
    <p:sldId id="849" r:id="rId4"/>
    <p:sldId id="873" r:id="rId5"/>
    <p:sldId id="875" r:id="rId6"/>
    <p:sldId id="877" r:id="rId7"/>
    <p:sldId id="878" r:id="rId8"/>
    <p:sldId id="879" r:id="rId9"/>
    <p:sldId id="880" r:id="rId10"/>
    <p:sldId id="882" r:id="rId11"/>
    <p:sldId id="808" r:id="rId1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" initials="M" lastIdx="1" clrIdx="0"/>
  <p:cmAuthor id="1" name="Brian Cleveland" initials="B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0808"/>
    <a:srgbClr val="D4DF45"/>
    <a:srgbClr val="C1CD23"/>
    <a:srgbClr val="528633"/>
    <a:srgbClr val="ABDFF0"/>
    <a:srgbClr val="339933"/>
    <a:srgbClr val="33CC33"/>
    <a:srgbClr val="EEC100"/>
    <a:srgbClr val="FFCC00"/>
    <a:srgbClr val="6CA6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61" autoAdjust="0"/>
    <p:restoredTop sz="83866" autoAdjust="0"/>
  </p:normalViewPr>
  <p:slideViewPr>
    <p:cSldViewPr>
      <p:cViewPr>
        <p:scale>
          <a:sx n="76" d="100"/>
          <a:sy n="76" d="100"/>
        </p:scale>
        <p:origin x="-3000" y="-966"/>
      </p:cViewPr>
      <p:guideLst>
        <p:guide orient="horz" pos="720"/>
        <p:guide orient="horz" pos="624"/>
        <p:guide orient="horz" pos="3936"/>
        <p:guide pos="192"/>
        <p:guide pos="5568"/>
        <p:guide pos="2880"/>
      </p:guideLst>
    </p:cSldViewPr>
  </p:slideViewPr>
  <p:outlineViewPr>
    <p:cViewPr>
      <p:scale>
        <a:sx n="33" d="100"/>
        <a:sy n="33" d="100"/>
      </p:scale>
      <p:origin x="30" y="5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238875" y="8597900"/>
            <a:ext cx="447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150" y="8772525"/>
            <a:ext cx="2613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4" tIns="50105" rIns="95514" bIns="50105">
            <a:spAutoFit/>
          </a:bodyPr>
          <a:lstStyle/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© 2006, Cisco Systems, Inc. All rights reserved.</a:t>
            </a:r>
          </a:p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Presentation_ID.scr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" y="8786813"/>
            <a:ext cx="664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918200" y="8669338"/>
            <a:ext cx="8112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789" tIns="0" rIns="18789" bIns="0" anchor="b"/>
          <a:lstStyle/>
          <a:p>
            <a:pPr algn="r" defTabSz="901843" eaLnBrk="0" hangingPunct="0">
              <a:defRPr/>
            </a:pPr>
            <a:fld id="{0650AF4A-2104-4A84-82D0-FDD11CC1E263}" type="slidenum">
              <a:rPr lang="en-US" sz="800">
                <a:latin typeface="Arial" charset="0"/>
              </a:rPr>
              <a:pPr algn="r" defTabSz="901843" eaLnBrk="0" hangingPunct="0"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9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238875" y="8597900"/>
            <a:ext cx="447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7150" y="8772525"/>
            <a:ext cx="2613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4" tIns="50105" rIns="95514" bIns="50105">
            <a:spAutoFit/>
          </a:bodyPr>
          <a:lstStyle/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© 2006, Cisco Systems, Inc. All rights reserved.</a:t>
            </a:r>
          </a:p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Presentation_ID.scr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2400" y="8786813"/>
            <a:ext cx="664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8200" y="8669338"/>
            <a:ext cx="8112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89" tIns="0" rIns="18789" bIns="0" numCol="1" anchor="b" anchorCtr="0" compatLnSpc="1">
            <a:prstTxWarp prst="textNoShape">
              <a:avLst/>
            </a:prstTxWarp>
          </a:bodyPr>
          <a:lstStyle>
            <a:lvl1pPr algn="r" defTabSz="901843" eaLnBrk="0" hangingPunct="0">
              <a:lnSpc>
                <a:spcPct val="100000"/>
              </a:lnSpc>
              <a:defRPr sz="800">
                <a:latin typeface="Arial" charset="0"/>
              </a:defRPr>
            </a:lvl1pPr>
          </a:lstStyle>
          <a:p>
            <a:pPr>
              <a:defRPr/>
            </a:pPr>
            <a:fld id="{0B4EDF7D-22B0-4281-A543-1A4EDDEC8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542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244475"/>
            <a:ext cx="5311775" cy="398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6763" y="4371975"/>
            <a:ext cx="54594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4" tIns="50105" rIns="95514" bIns="50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038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200" dirty="0" smtClean="0">
                <a:solidFill>
                  <a:srgbClr val="7F7F7F"/>
                </a:solidFill>
              </a:rPr>
              <a:t>http://www.cisco.com/en/US/applicat/cdcrgstr/applications_overview.html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18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230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FFFFFF"/>
                </a:solidFill>
                <a:latin typeface="+mj-lt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635000" indent="-228600">
              <a:buClr>
                <a:srgbClr val="C1CD23"/>
              </a:buClr>
              <a:buFont typeface="Arial" pitchFamily="34" charset="0"/>
              <a:buChar char="•"/>
              <a:tabLst/>
              <a:defRPr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635000" indent="-228600">
              <a:buClr>
                <a:srgbClr val="C1CD23"/>
              </a:buClr>
              <a:buFont typeface="Arial" pitchFamily="34" charset="0"/>
              <a:buChar char="•"/>
              <a:defRPr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18888" y="301752"/>
            <a:ext cx="4123944" cy="838200"/>
          </a:xfrm>
          <a:prstGeom prst="rect">
            <a:avLst/>
          </a:prstGeo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7011"/>
            <a:ext cx="2670048" cy="121571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7011"/>
            <a:ext cx="2670048" cy="121571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37011"/>
            <a:ext cx="2670048" cy="121571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rgbClr val="FFFFFF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rgbClr val="FFFFFF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</a:t>
            </a:r>
            <a:r>
              <a:rPr lang="en-US" sz="600" baseline="0" dirty="0" smtClean="0">
                <a:solidFill>
                  <a:srgbClr val="C0C0C0"/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_slid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g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676525"/>
            <a:ext cx="3768725" cy="830263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250825" y="454025"/>
            <a:ext cx="892175" cy="474663"/>
            <a:chOff x="3272" y="1316"/>
            <a:chExt cx="1889" cy="1002"/>
          </a:xfrm>
        </p:grpSpPr>
        <p:sp>
          <p:nvSpPr>
            <p:cNvPr id="4" name="AutoShape 8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803" y="1980"/>
              <a:ext cx="87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304" y="1969"/>
              <a:ext cx="249" cy="34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443" y="1969"/>
              <a:ext cx="249" cy="34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4643" y="1969"/>
              <a:ext cx="343" cy="34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4001" y="1969"/>
              <a:ext cx="222" cy="34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72" y="1587"/>
              <a:ext cx="81" cy="164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501" y="1474"/>
              <a:ext cx="81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722" y="1319"/>
              <a:ext cx="81" cy="5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948" y="1474"/>
              <a:ext cx="84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169" y="1587"/>
              <a:ext cx="87" cy="164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398" y="1474"/>
              <a:ext cx="81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627" y="1319"/>
              <a:ext cx="81" cy="5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848" y="1474"/>
              <a:ext cx="81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5074" y="1587"/>
              <a:ext cx="84" cy="164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cxnSp>
        <p:nvCxnSpPr>
          <p:cNvPr id="19" name="Straight Connector 53"/>
          <p:cNvCxnSpPr/>
          <p:nvPr userDrawn="1"/>
        </p:nvCxnSpPr>
        <p:spPr bwMode="auto">
          <a:xfrm>
            <a:off x="0" y="117475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90"/>
          <p:cNvSpPr/>
          <p:nvPr userDrawn="1"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22" name="Rectangle 28"/>
          <p:cNvSpPr/>
          <p:nvPr userDrawn="1"/>
        </p:nvSpPr>
        <p:spPr bwMode="auto">
          <a:xfrm>
            <a:off x="0" y="1174750"/>
            <a:ext cx="9144000" cy="357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23" name="Rectangle 29"/>
          <p:cNvSpPr/>
          <p:nvPr userDrawn="1"/>
        </p:nvSpPr>
        <p:spPr bwMode="auto">
          <a:xfrm>
            <a:off x="0" y="1543050"/>
            <a:ext cx="9144000" cy="111125"/>
          </a:xfrm>
          <a:prstGeom prst="rect">
            <a:avLst/>
          </a:prstGeom>
          <a:gradFill>
            <a:gsLst>
              <a:gs pos="0">
                <a:schemeClr val="tx1">
                  <a:alpha val="3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63" name="Content Placeholder 2"/>
          <p:cNvSpPr>
            <a:spLocks noGrp="1"/>
          </p:cNvSpPr>
          <p:nvPr>
            <p:ph sz="half" idx="1"/>
          </p:nvPr>
        </p:nvSpPr>
        <p:spPr>
          <a:xfrm>
            <a:off x="714348" y="3071811"/>
            <a:ext cx="3286148" cy="1500198"/>
          </a:xfrm>
        </p:spPr>
        <p:txBody>
          <a:bodyPr/>
          <a:lstStyle>
            <a:lvl1pPr marL="0" indent="0"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054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562600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638800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562600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893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826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634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6738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467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ckground_slid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9988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727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0432" y="4735551"/>
            <a:ext cx="3236976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iscolight" pitchFamily="2" charset="0"/>
                <a:ea typeface="+mn-ea"/>
                <a:cs typeface="+mn-cs"/>
              </a:rPr>
              <a:t>Source Name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6" y="1335313"/>
            <a:ext cx="83809" cy="4961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3148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862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310896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36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98375"/>
            <a:ext cx="2633472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0" y="98375"/>
            <a:ext cx="2670175" cy="1150939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98375"/>
            <a:ext cx="2596896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1244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GB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="" xmlns:p14="http://schemas.microsoft.com/office/powerpoint/2010/main" val="229252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432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2190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9570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32328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2272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49163" y="65804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49163" y="65804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976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2336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490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="" xmlns:p14="http://schemas.microsoft.com/office/powerpoint/2010/main" val="250699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6604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3751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66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573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329184" y="777240"/>
            <a:ext cx="84856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40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C1CD23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5822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4243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983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1105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436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3414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2068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_slid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35313"/>
            <a:ext cx="83809" cy="496146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_generic2.jpg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5" r:id="rId23"/>
    <p:sldLayoutId id="2147484256" r:id="rId24"/>
    <p:sldLayoutId id="2147484257" r:id="rId25"/>
    <p:sldLayoutId id="2147484258" r:id="rId26"/>
    <p:sldLayoutId id="2147484259" r:id="rId27"/>
    <p:sldLayoutId id="2147484260" r:id="rId28"/>
    <p:sldLayoutId id="2147484261" r:id="rId29"/>
    <p:sldLayoutId id="2147484262" r:id="rId30"/>
    <p:sldLayoutId id="2147484263" r:id="rId31"/>
    <p:sldLayoutId id="2147484264" r:id="rId32"/>
    <p:sldLayoutId id="2147484265" r:id="rId33"/>
    <p:sldLayoutId id="2147484267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C1CD23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FFFFFF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FFFFFF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FFFFFF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FFFFFF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FFFFF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36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286" r:id="rId18"/>
    <p:sldLayoutId id="2147484287" r:id="rId19"/>
    <p:sldLayoutId id="2147484288" r:id="rId20"/>
    <p:sldLayoutId id="2147484289" r:id="rId21"/>
    <p:sldLayoutId id="2147484290" r:id="rId22"/>
    <p:sldLayoutId id="2147484291" r:id="rId23"/>
    <p:sldLayoutId id="2147484292" r:id="rId24"/>
    <p:sldLayoutId id="2147484293" r:id="rId25"/>
    <p:sldLayoutId id="2147484294" r:id="rId26"/>
    <p:sldLayoutId id="2147484295" r:id="rId27"/>
    <p:sldLayoutId id="2147484296" r:id="rId28"/>
    <p:sldLayoutId id="2147484297" r:id="rId29"/>
    <p:sldLayoutId id="2147484298" r:id="rId30"/>
    <p:sldLayoutId id="2147484299" r:id="rId31"/>
    <p:sldLayoutId id="2147484300" r:id="rId3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web/help/reg/ben/pnr_be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sco.com/" TargetMode="Externa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go/ps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spc="0" dirty="0" smtClean="0">
                <a:ea typeface="ＭＳ Ｐゴシック"/>
              </a:rPr>
              <a:t>Get your Cisco Partner User ID</a:t>
            </a:r>
            <a:endParaRPr 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1266170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13763" cy="838200"/>
          </a:xfrm>
        </p:spPr>
        <p:txBody>
          <a:bodyPr anchor="ctr"/>
          <a:lstStyle/>
          <a:p>
            <a:r>
              <a:rPr lang="en-US" dirty="0" smtClean="0"/>
              <a:t>Cisco Partner User ID (</a:t>
            </a:r>
            <a:r>
              <a:rPr lang="en-US" dirty="0" err="1" smtClean="0"/>
              <a:t>CCO</a:t>
            </a:r>
            <a:r>
              <a:rPr lang="en-US" dirty="0" smtClean="0"/>
              <a:t>) - Benefits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1" y="1143001"/>
            <a:ext cx="8000999" cy="48260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smtClean="0">
              <a:solidFill>
                <a:srgbClr val="7F7F7F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/>
              <a:t>Partners and their employees registered on cisco.com receive valuable information about Cisco, its products &amp; its services.</a:t>
            </a:r>
          </a:p>
          <a:p>
            <a:pPr marL="0" indent="0">
              <a:buNone/>
            </a:pPr>
            <a:r>
              <a:rPr lang="en-US" dirty="0" smtClean="0"/>
              <a:t>They also have access to a variety of sales, marketing and training tools.</a:t>
            </a:r>
          </a:p>
          <a:p>
            <a:pPr marL="0" indent="0">
              <a:buNone/>
            </a:pPr>
            <a:r>
              <a:rPr lang="en-US" dirty="0" smtClean="0"/>
              <a:t>For more information on the benefits, </a:t>
            </a:r>
            <a:r>
              <a:rPr lang="en-US" dirty="0" smtClean="0">
                <a:hlinkClick r:id="rId3"/>
              </a:rPr>
              <a:t>click here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1800" b="1" dirty="0" smtClean="0">
              <a:solidFill>
                <a:srgbClr val="7F7F7F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629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52400"/>
            <a:ext cx="8588861" cy="838200"/>
          </a:xfrm>
        </p:spPr>
        <p:txBody>
          <a:bodyPr/>
          <a:lstStyle/>
          <a:p>
            <a:r>
              <a:rPr lang="en-US" dirty="0" err="1" smtClean="0"/>
              <a:t>CCO</a:t>
            </a:r>
            <a:r>
              <a:rPr lang="en-US" dirty="0" smtClean="0"/>
              <a:t> – First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219200"/>
            <a:ext cx="8751887" cy="4527655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Enter </a:t>
            </a:r>
            <a:r>
              <a:rPr lang="en-US" sz="1600" dirty="0" smtClean="0">
                <a:latin typeface="+mn-lt"/>
                <a:hlinkClick r:id="rId2"/>
              </a:rPr>
              <a:t>www.cisco.com</a:t>
            </a:r>
            <a:r>
              <a:rPr lang="en-US" sz="1600" dirty="0" smtClean="0">
                <a:latin typeface="+mn-lt"/>
              </a:rPr>
              <a:t>  and click on Register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41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477000" y="19050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81995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443413"/>
            <a:ext cx="1260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4752975"/>
            <a:ext cx="1260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38725"/>
            <a:ext cx="563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userID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638" y="5457825"/>
            <a:ext cx="742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914400"/>
            <a:ext cx="8751887" cy="4527655"/>
          </a:xfrm>
        </p:spPr>
        <p:txBody>
          <a:bodyPr/>
          <a:lstStyle/>
          <a:p>
            <a:r>
              <a:rPr lang="en-US" sz="1600" smtClean="0">
                <a:latin typeface="+mn-lt"/>
              </a:rPr>
              <a:t>Select </a:t>
            </a:r>
            <a:r>
              <a:rPr lang="en-US" sz="1600" smtClean="0">
                <a:latin typeface="+mn-lt"/>
              </a:rPr>
              <a:t>English as </a:t>
            </a:r>
            <a:r>
              <a:rPr lang="en-US" sz="1600" dirty="0" smtClean="0">
                <a:latin typeface="+mn-lt"/>
              </a:rPr>
              <a:t>your language and start to fill in the registration form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702" y="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CCO</a:t>
            </a:r>
            <a:r>
              <a:rPr lang="en-US" dirty="0" smtClean="0"/>
              <a:t> – Registration Form</a:t>
            </a:r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11638" y="5457825"/>
            <a:ext cx="742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8073"/>
            <a:ext cx="6172200" cy="4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6948044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1066243"/>
            <a:ext cx="5062538" cy="510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4752975"/>
            <a:ext cx="1260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38725"/>
            <a:ext cx="563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userID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638" y="5457825"/>
            <a:ext cx="742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3051" y="1492145"/>
            <a:ext cx="3003549" cy="4527655"/>
          </a:xfrm>
        </p:spPr>
        <p:txBody>
          <a:bodyPr/>
          <a:lstStyle/>
          <a:p>
            <a:r>
              <a:rPr lang="en-US" sz="1600" dirty="0" smtClean="0"/>
              <a:t>Click on Work contact details (</a:t>
            </a:r>
            <a:r>
              <a:rPr lang="en-US" sz="1600" dirty="0" err="1" smtClean="0"/>
              <a:t>datos</a:t>
            </a:r>
            <a:r>
              <a:rPr lang="en-US" sz="1600" dirty="0" smtClean="0"/>
              <a:t> de </a:t>
            </a:r>
            <a:r>
              <a:rPr lang="en-US" sz="1600" dirty="0" err="1" smtClean="0"/>
              <a:t>contacto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trabajo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*Mandatory Fields</a:t>
            </a:r>
          </a:p>
          <a:p>
            <a:r>
              <a:rPr lang="en-US" sz="1600" dirty="0" smtClean="0"/>
              <a:t>Note: We recommend  you fill in all fields so your Cisco experience is more personalized and so that you only receive information you are interested in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702" y="15240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CCO</a:t>
            </a:r>
            <a:r>
              <a:rPr lang="en-US" dirty="0" smtClean="0"/>
              <a:t> – Registration Form</a:t>
            </a: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6350" y="2768600"/>
            <a:ext cx="800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First name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22700" y="3048000"/>
            <a:ext cx="793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Last name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29050" y="5365750"/>
            <a:ext cx="417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City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4763" y="5935663"/>
            <a:ext cx="5222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12345</a:t>
            </a:r>
          </a:p>
        </p:txBody>
      </p:sp>
    </p:spTree>
    <p:extLst>
      <p:ext uri="{BB962C8B-B14F-4D97-AF65-F5344CB8AC3E}">
        <p14:creationId xmlns="" xmlns:p14="http://schemas.microsoft.com/office/powerpoint/2010/main" val="2636141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81100"/>
            <a:ext cx="5667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443413"/>
            <a:ext cx="1260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4752975"/>
            <a:ext cx="1260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38725"/>
            <a:ext cx="563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userID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1492145"/>
            <a:ext cx="2438400" cy="4527655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n-lt"/>
              </a:rPr>
              <a:t>Complete the security questions. This step is extremely important as it will be needed to access your </a:t>
            </a:r>
            <a:r>
              <a:rPr lang="en-US" sz="1600" dirty="0" err="1" smtClean="0">
                <a:latin typeface="+mn-lt"/>
              </a:rPr>
              <a:t>CCO</a:t>
            </a:r>
            <a:r>
              <a:rPr lang="en-US" sz="1600" dirty="0" smtClean="0">
                <a:latin typeface="+mn-lt"/>
              </a:rPr>
              <a:t> account if there is a problem</a:t>
            </a:r>
          </a:p>
          <a:p>
            <a:r>
              <a:rPr lang="en-US" sz="1600" dirty="0" smtClean="0">
                <a:latin typeface="+mn-lt"/>
              </a:rPr>
              <a:t>Click on: Yes, I wish to receive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notice</a:t>
            </a:r>
            <a:r>
              <a:rPr lang="en-US" sz="1600" dirty="0" smtClean="0">
                <a:latin typeface="+mn-lt"/>
              </a:rPr>
              <a:t>s from Cisco about Products and Services  </a:t>
            </a:r>
          </a:p>
          <a:p>
            <a:r>
              <a:rPr lang="en-US" sz="1600" dirty="0" smtClean="0">
                <a:latin typeface="+mn-lt"/>
              </a:rPr>
              <a:t>Accept the terms and conditions</a:t>
            </a:r>
          </a:p>
          <a:p>
            <a:r>
              <a:rPr lang="en-US" sz="1600" dirty="0" smtClean="0">
                <a:latin typeface="+mn-lt"/>
              </a:rPr>
              <a:t>Click on send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702" y="15240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CCO</a:t>
            </a:r>
            <a:r>
              <a:rPr lang="en-US" dirty="0" smtClean="0"/>
              <a:t> – Registration Form (cont.)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54864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Multiply 13"/>
          <p:cNvSpPr/>
          <p:nvPr/>
        </p:nvSpPr>
        <p:spPr>
          <a:xfrm>
            <a:off x="3657600" y="45720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657600" y="49530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1413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activation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+mn-lt"/>
              </a:rPr>
              <a:t>Wait for an email confirming your registration and click on the link provided to complete the activation of your account</a:t>
            </a:r>
          </a:p>
        </p:txBody>
      </p:sp>
      <p:pic>
        <p:nvPicPr>
          <p:cNvPr id="4" name="Picture_x0020_8" descr="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2438400"/>
            <a:ext cx="7947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00021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a user ID with a Cisco partner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2655887" cy="4527655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n-lt"/>
              </a:rPr>
              <a:t>Once your basic access has been confirmed you will be asked if you require any additional access</a:t>
            </a:r>
          </a:p>
          <a:p>
            <a:r>
              <a:rPr lang="en-US" sz="1600" dirty="0" smtClean="0">
                <a:latin typeface="+mn-lt"/>
              </a:rPr>
              <a:t>Select: Connect my Cisco.com user ID with an existing Cisco partner</a:t>
            </a:r>
          </a:p>
          <a:p>
            <a:r>
              <a:rPr lang="en-US" sz="1600" dirty="0" smtClean="0">
                <a:latin typeface="+mn-lt"/>
              </a:rPr>
              <a:t>Log in using your new </a:t>
            </a:r>
            <a:r>
              <a:rPr lang="en-US" sz="1600" dirty="0" err="1" smtClean="0">
                <a:latin typeface="+mn-lt"/>
              </a:rPr>
              <a:t>CCO</a:t>
            </a:r>
            <a:r>
              <a:rPr lang="en-US" sz="1600" dirty="0" smtClean="0">
                <a:latin typeface="+mn-lt"/>
              </a:rPr>
              <a:t> user ID and password. It might take a few minutes for cisco.com to recognize the new account. If so, try again a few minutes later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63460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ultiply 5"/>
          <p:cNvSpPr/>
          <p:nvPr/>
        </p:nvSpPr>
        <p:spPr>
          <a:xfrm>
            <a:off x="3429000" y="4261945"/>
            <a:ext cx="152400" cy="152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030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686800" cy="31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r>
              <a:rPr lang="en-US" dirty="0" smtClean="0"/>
              <a:t>Associate a user ID with a Cisco partner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990600"/>
            <a:ext cx="8578850" cy="4527655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Enter Partner Self Service </a:t>
            </a:r>
            <a:r>
              <a:rPr lang="en-US" sz="1600" dirty="0" smtClean="0">
                <a:latin typeface="+mn-lt"/>
                <a:hlinkClick r:id="rId3"/>
              </a:rPr>
              <a:t>www.cisco.com/go/pss</a:t>
            </a:r>
            <a:r>
              <a:rPr lang="en-US" sz="1600" dirty="0" smtClean="0">
                <a:latin typeface="+mn-lt"/>
              </a:rPr>
              <a:t>  </a:t>
            </a: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Select </a:t>
            </a:r>
            <a:r>
              <a:rPr lang="en-US" sz="1600" b="1" dirty="0" smtClean="0">
                <a:latin typeface="+mn-lt"/>
              </a:rPr>
              <a:t>Associate myself with a Company  </a:t>
            </a:r>
            <a:r>
              <a:rPr lang="en-US" sz="1600" dirty="0" smtClean="0">
                <a:latin typeface="+mn-lt"/>
              </a:rPr>
              <a:t>on the drop down menu.</a:t>
            </a:r>
          </a:p>
          <a:p>
            <a:r>
              <a:rPr lang="en-US" sz="1600" dirty="0" smtClean="0">
                <a:latin typeface="+mn-lt"/>
              </a:rPr>
              <a:t>Enter your </a:t>
            </a:r>
            <a:r>
              <a:rPr lang="en-US" sz="1600" dirty="0" err="1" smtClean="0">
                <a:latin typeface="+mn-lt"/>
              </a:rPr>
              <a:t>CSCO</a:t>
            </a:r>
            <a:r>
              <a:rPr lang="en-US" sz="1600" dirty="0" smtClean="0">
                <a:latin typeface="+mn-lt"/>
              </a:rPr>
              <a:t> ID in the relevant field and click on submit</a:t>
            </a:r>
          </a:p>
          <a:p>
            <a:r>
              <a:rPr lang="en-US" sz="1600" dirty="0" smtClean="0">
                <a:latin typeface="+mn-lt"/>
              </a:rPr>
              <a:t>Your company administrator must approve the request</a:t>
            </a:r>
          </a:p>
          <a:p>
            <a:r>
              <a:rPr lang="en-US" sz="1600" dirty="0" smtClean="0">
                <a:latin typeface="+mn-lt"/>
              </a:rPr>
              <a:t>You will receive an approval email and receive partner access within 48 hours</a:t>
            </a:r>
          </a:p>
        </p:txBody>
      </p:sp>
    </p:spTree>
    <p:extLst>
      <p:ext uri="{BB962C8B-B14F-4D97-AF65-F5344CB8AC3E}">
        <p14:creationId xmlns="" xmlns:p14="http://schemas.microsoft.com/office/powerpoint/2010/main" val="2849460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_Template_2010_Arial">
  <a:themeElements>
    <a:clrScheme name="Custom 8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C14907"/>
      </a:accent1>
      <a:accent2>
        <a:srgbClr val="567E13"/>
      </a:accent2>
      <a:accent3>
        <a:srgbClr val="FCAF17"/>
      </a:accent3>
      <a:accent4>
        <a:srgbClr val="567E13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Cisco_Arial</Template>
  <TotalTime>24225</TotalTime>
  <Pages>28</Pages>
  <Words>366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Cisco_Arial</vt:lpstr>
      <vt:lpstr>Cisco_Template_2010_Arial</vt:lpstr>
      <vt:lpstr>Get your Cisco Partner User ID</vt:lpstr>
      <vt:lpstr>Cisco Partner User ID (CCO) - Benefits</vt:lpstr>
      <vt:lpstr>CCO – First steps</vt:lpstr>
      <vt:lpstr>Slide 4</vt:lpstr>
      <vt:lpstr>Slide 5</vt:lpstr>
      <vt:lpstr>Slide 6</vt:lpstr>
      <vt:lpstr>Account activation</vt:lpstr>
      <vt:lpstr>Associate a user ID with a Cisco partner</vt:lpstr>
      <vt:lpstr>Associate a user ID with a Cisco partner</vt:lpstr>
      <vt:lpstr>Slide 10</vt:lpstr>
    </vt:vector>
  </TitlesOfParts>
  <Company>Cisco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Marketing Central Overview</dc:title>
  <dc:subject>High Level Overview of Self Service and Full Service Activities.  Focused more particularly on EU &amp; EMER</dc:subject>
  <dc:creator>Roshan Ganjei</dc:creator>
  <cp:lastModifiedBy>Arianna</cp:lastModifiedBy>
  <cp:revision>673</cp:revision>
  <cp:lastPrinted>1999-01-27T00:54:54Z</cp:lastPrinted>
  <dcterms:created xsi:type="dcterms:W3CDTF">2010-08-11T01:22:37Z</dcterms:created>
  <dcterms:modified xsi:type="dcterms:W3CDTF">2013-06-10T22:49:32Z</dcterms:modified>
</cp:coreProperties>
</file>