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8"/>
  </p:notesMasterIdLst>
  <p:sldIdLst>
    <p:sldId id="333" r:id="rId3"/>
    <p:sldId id="505" r:id="rId4"/>
    <p:sldId id="426" r:id="rId5"/>
    <p:sldId id="496" r:id="rId6"/>
    <p:sldId id="438" r:id="rId7"/>
    <p:sldId id="493" r:id="rId8"/>
    <p:sldId id="501" r:id="rId9"/>
    <p:sldId id="502" r:id="rId10"/>
    <p:sldId id="498" r:id="rId11"/>
    <p:sldId id="499" r:id="rId12"/>
    <p:sldId id="500" r:id="rId13"/>
    <p:sldId id="503" r:id="rId14"/>
    <p:sldId id="504" r:id="rId15"/>
    <p:sldId id="279" r:id="rId16"/>
    <p:sldId id="5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D2E9C5"/>
    <a:srgbClr val="EE9896"/>
    <a:srgbClr val="EA8482"/>
    <a:srgbClr val="EAB200"/>
    <a:srgbClr val="FF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43" autoAdjust="0"/>
    <p:restoredTop sz="99873" autoAdjust="0"/>
  </p:normalViewPr>
  <p:slideViewPr>
    <p:cSldViewPr>
      <p:cViewPr>
        <p:scale>
          <a:sx n="125" d="100"/>
          <a:sy n="125" d="100"/>
        </p:scale>
        <p:origin x="-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A85D-1F11-403F-9F60-CF6A6000E09A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E379-52BD-49E2-BEEA-4AA8409FE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8744874"/>
            <a:ext cx="2972320" cy="338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2009, Cisco Systems, Inc. All rights reserved.</a:t>
            </a:r>
          </a:p>
          <a:p>
            <a:r>
              <a:rPr lang="en-US" smtClean="0"/>
              <a:t>Presentation_ID.scr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8744874"/>
            <a:ext cx="2972320" cy="338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2009, Cisco Systems, Inc. All rights reserved.</a:t>
            </a:r>
          </a:p>
          <a:p>
            <a:r>
              <a:rPr lang="en-US" smtClean="0"/>
              <a:t>Presentation_ID.scr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r>
              <a:rPr lang="en-US" baseline="0" dirty="0" smtClean="0"/>
              <a:t> shows vendor revenue shares for three quarterly periods: Q3CY10, Q3CY11,Q3CY12.</a:t>
            </a:r>
          </a:p>
          <a:p>
            <a:r>
              <a:rPr lang="en-US" baseline="0" dirty="0" smtClean="0"/>
              <a:t>Since UCS first recorded IDC vendor revenue in Q3CY09, HP has lost 7.1% share (50.3% in Q3CY09 to 43.2% in Q3CY12) and IBM has lost 10% (29.1% to 19.1%).</a:t>
            </a:r>
          </a:p>
          <a:p>
            <a:r>
              <a:rPr lang="en-US" baseline="0" dirty="0" smtClean="0"/>
              <a:t>Cisco </a:t>
            </a:r>
            <a:r>
              <a:rPr lang="en-US" baseline="0" dirty="0" err="1" smtClean="0"/>
              <a:t>N.America</a:t>
            </a:r>
            <a:r>
              <a:rPr lang="en-US" baseline="0" dirty="0" smtClean="0"/>
              <a:t> share in Q3CY12 x86 blades was 23.3%.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4FC0E97B-5FEC-B44E-A6EA-11ECAF86D765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24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8F333-AC36-7347-890B-1B968D6E30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97843" fontAlgn="base">
              <a:spcBef>
                <a:spcPct val="0"/>
              </a:spcBef>
              <a:spcAft>
                <a:spcPct val="0"/>
              </a:spcAft>
            </a:pPr>
            <a:fld id="{B541B605-E863-084B-A471-85287200E91B}" type="slidenum">
              <a:rPr lang="en-US">
                <a:solidFill>
                  <a:srgbClr val="000000"/>
                </a:solidFill>
                <a:latin typeface="Calibri" charset="0"/>
              </a:rPr>
              <a:pPr defTabSz="89784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97843" fontAlgn="base">
              <a:spcBef>
                <a:spcPct val="0"/>
              </a:spcBef>
              <a:spcAft>
                <a:spcPct val="0"/>
              </a:spcAft>
            </a:pPr>
            <a:fld id="{B541B605-E863-084B-A471-85287200E91B}" type="slidenum">
              <a:rPr lang="en-US">
                <a:solidFill>
                  <a:srgbClr val="000000"/>
                </a:solidFill>
                <a:latin typeface="Calibri" charset="0"/>
              </a:rPr>
              <a:pPr defTabSz="89784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97843" fontAlgn="base">
              <a:spcBef>
                <a:spcPct val="0"/>
              </a:spcBef>
              <a:spcAft>
                <a:spcPct val="0"/>
              </a:spcAft>
            </a:pPr>
            <a:fld id="{B541B605-E863-084B-A471-85287200E91B}" type="slidenum">
              <a:rPr lang="en-US">
                <a:solidFill>
                  <a:srgbClr val="000000"/>
                </a:solidFill>
                <a:latin typeface="Calibri" charset="0"/>
              </a:rPr>
              <a:pPr defTabSz="89784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4255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957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3659" indent="-224851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61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3062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2764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2466" indent="-224851" defTabSz="8978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97843" fontAlgn="base">
              <a:spcBef>
                <a:spcPct val="0"/>
              </a:spcBef>
              <a:spcAft>
                <a:spcPct val="0"/>
              </a:spcAft>
            </a:pPr>
            <a:fld id="{FA023E70-EF75-7C4F-B6D3-31B2158FEB00}" type="slidenum">
              <a:rPr lang="en-US">
                <a:latin typeface="Calibri" charset="0"/>
              </a:rPr>
              <a:pPr defTabSz="89784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531C1-4CC3-4BDC-ADDD-913D81B2C12E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11"/>
          <p:cNvSpPr txBox="1">
            <a:spLocks noGrp="1" noChangeArrowheads="1"/>
          </p:cNvSpPr>
          <p:nvPr/>
        </p:nvSpPr>
        <p:spPr bwMode="auto">
          <a:xfrm>
            <a:off x="5800414" y="8538149"/>
            <a:ext cx="795131" cy="28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465" tIns="0" rIns="18465" bIns="0" anchor="b"/>
          <a:lstStyle/>
          <a:p>
            <a:pPr algn="r" defTabSz="884773" eaLnBrk="0" hangingPunct="0">
              <a:lnSpc>
                <a:spcPct val="90000"/>
              </a:lnSpc>
            </a:pPr>
            <a:fld id="{67A272D0-B929-4256-BA2B-69E8AF5CF94D}" type="slidenum">
              <a:rPr lang="en-US" sz="800">
                <a:solidFill>
                  <a:srgbClr val="000000"/>
                </a:solidFill>
                <a:ea typeface="ＭＳ Ｐゴシック" charset="-128"/>
              </a:rPr>
              <a:pPr algn="r" defTabSz="884773" eaLnBrk="0" hangingPunct="0">
                <a:lnSpc>
                  <a:spcPct val="90000"/>
                </a:lnSpc>
              </a:pPr>
              <a:t>13</a:t>
            </a:fld>
            <a:endParaRPr lang="en-US" sz="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2963" y="241300"/>
            <a:ext cx="5229225" cy="3922713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647" y="4306550"/>
            <a:ext cx="5350049" cy="4184754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Partner Program Enrollment </a:t>
            </a:r>
          </a:p>
          <a:p>
            <a:pPr>
              <a:buFontTx/>
              <a:buNone/>
            </a:pPr>
            <a:r>
              <a:rPr lang="en-US" dirty="0" smtClean="0"/>
              <a:t>www.cisco.com/go/ppe</a:t>
            </a:r>
          </a:p>
          <a:p>
            <a:pPr>
              <a:buFontTx/>
              <a:buNone/>
            </a:pPr>
            <a:r>
              <a:rPr lang="en-US" dirty="0" smtClean="0"/>
              <a:t>http://tools.cisco.com/WWChannels/PPP/home.do?actionType=home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4" y="304800"/>
            <a:ext cx="7769835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6" y="1600202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4" y="1186542"/>
            <a:ext cx="7769835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4" y="6372425"/>
            <a:ext cx="7769835" cy="292388"/>
          </a:xfrm>
        </p:spPr>
        <p:txBody>
          <a:bodyPr wrap="square" anchor="b" anchorCtr="0">
            <a:spAutoFit/>
          </a:bodyPr>
          <a:lstStyle>
            <a:lvl1pPr algn="l" defTabSz="722284">
              <a:lnSpc>
                <a:spcPct val="100000"/>
              </a:lnSpc>
              <a:spcBef>
                <a:spcPct val="50000"/>
              </a:spcBef>
              <a:buNone/>
              <a:defRPr sz="1300"/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4" y="304800"/>
            <a:ext cx="7769835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6" y="1600202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4" y="1186542"/>
            <a:ext cx="7769835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4" y="6372425"/>
            <a:ext cx="7769835" cy="292388"/>
          </a:xfrm>
        </p:spPr>
        <p:txBody>
          <a:bodyPr wrap="square" anchor="b" anchorCtr="0">
            <a:spAutoFit/>
          </a:bodyPr>
          <a:lstStyle>
            <a:lvl1pPr algn="l" defTabSz="722284">
              <a:lnSpc>
                <a:spcPct val="100000"/>
              </a:lnSpc>
              <a:spcBef>
                <a:spcPct val="50000"/>
              </a:spcBef>
              <a:buNone/>
              <a:defRPr sz="1300"/>
            </a:lvl1pPr>
            <a:lvl2pPr>
              <a:buFont typeface="Arial" pitchFamily="34" charset="0"/>
              <a:buNone/>
              <a:defRPr sz="1300"/>
            </a:lvl2pPr>
            <a:lvl3pPr>
              <a:buFont typeface="Arial" pitchFamily="34" charset="0"/>
              <a:buNone/>
              <a:defRPr sz="1300"/>
            </a:lvl3pPr>
            <a:lvl4pPr>
              <a:buFont typeface="Arial" pitchFamily="34" charset="0"/>
              <a:buNone/>
              <a:defRPr sz="1300"/>
            </a:lvl4pPr>
            <a:lvl5pPr>
              <a:buFont typeface="Arial" pitchFamily="34" charset="0"/>
              <a:buNone/>
              <a:defRPr sz="13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3751" y="304800"/>
            <a:ext cx="7435849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93751" y="1186542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93750" y="637242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_transparency_spectru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924984"/>
            <a:ext cx="9144000" cy="188383"/>
            <a:chOff x="0" y="925450"/>
            <a:chExt cx="12188824" cy="187632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0" y="925450"/>
              <a:ext cx="12188824" cy="159057"/>
            </a:xfrm>
            <a:prstGeom prst="rect">
              <a:avLst/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35001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1085650"/>
              <a:ext cx="12188824" cy="2743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34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" y="73395"/>
            <a:ext cx="9040327" cy="978725"/>
          </a:xfrm>
        </p:spPr>
        <p:txBody>
          <a:bodyPr lIns="45720" rIns="45720" rtlCol="0">
            <a:noAutofit/>
          </a:bodyPr>
          <a:lstStyle>
            <a:lvl1pPr algn="ctr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400" b="0" kern="1200" spc="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310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10800000">
            <a:off x="0" y="2362200"/>
            <a:ext cx="3486150" cy="16002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7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FFFFFF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57850" y="3200400"/>
            <a:ext cx="3486150" cy="16002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7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FFFFFF"/>
              </a:solidFill>
              <a:latin typeface="Arial" charset="0"/>
              <a:ea typeface="+mn-ea"/>
              <a:cs typeface="Arial"/>
            </a:endParaRPr>
          </a:p>
        </p:txBody>
      </p:sp>
      <p:pic>
        <p:nvPicPr>
          <p:cNvPr id="6" name="Picture 7" descr="TWC-1280-bu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6353175"/>
            <a:ext cx="13938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4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04" y="2427289"/>
            <a:ext cx="7772043" cy="14700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isco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4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99735" y="3276600"/>
            <a:ext cx="6400085" cy="1447800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D84C69D-6F6E-44AD-862F-4F44FB126D5B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95250"/>
            <a:ext cx="82293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E611B05-D699-42A5-A8F2-6B43E8591D1D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8" y="4406901"/>
            <a:ext cx="777204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8" y="2906713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DDE60C-CABD-4090-8B07-4BDCC737CD73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95250"/>
            <a:ext cx="82293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128" y="1439863"/>
            <a:ext cx="4057516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75" y="1439863"/>
            <a:ext cx="4057516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B73C98F-B76C-4E7F-8031-10A15937241E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293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535113"/>
            <a:ext cx="4042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2174875"/>
            <a:ext cx="4042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B54E002-25A9-4941-A476-0989652DB045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hidden">
          <a:xfrm>
            <a:off x="0" y="3360738"/>
            <a:ext cx="9144000" cy="3497262"/>
          </a:xfrm>
          <a:prstGeom prst="rect">
            <a:avLst/>
          </a:prstGeom>
          <a:gradFill flip="none" rotWithShape="1">
            <a:gsLst>
              <a:gs pos="0">
                <a:srgbClr val="015F85">
                  <a:shade val="30000"/>
                  <a:satMod val="115000"/>
                  <a:alpha val="20000"/>
                </a:srgbClr>
              </a:gs>
              <a:gs pos="50000">
                <a:srgbClr val="015F85">
                  <a:shade val="67500"/>
                  <a:satMod val="115000"/>
                </a:srgbClr>
              </a:gs>
              <a:gs pos="100000">
                <a:srgbClr val="015F8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algn="l" rtl="0">
              <a:defRPr/>
            </a:pPr>
            <a:endParaRPr lang="en-US" sz="2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black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 sz="2400" kern="1200">
              <a:solidFill>
                <a:srgbClr val="FFFFFF"/>
              </a:solidFill>
              <a:latin typeface="Ciscoregular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95250"/>
            <a:ext cx="82293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2EA92BB-0C52-4C63-88A6-45C987328549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0C21147-B1EA-4F22-A129-1946E7ABBE66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73050"/>
            <a:ext cx="300830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7" y="273051"/>
            <a:ext cx="511149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20" y="1435101"/>
            <a:ext cx="300830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6ABC3B0-58F1-452C-8241-388886A475A0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8" y="4800600"/>
            <a:ext cx="548663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8" y="612775"/>
            <a:ext cx="54866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8" y="5367338"/>
            <a:ext cx="54866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F240764-CDB0-4A14-93EB-B71739CF0DDB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95250"/>
            <a:ext cx="82293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3908D6F-86F1-4E8B-A956-BE3EFDDEEE23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746" y="95251"/>
            <a:ext cx="2056745" cy="60309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95251"/>
            <a:ext cx="6058287" cy="6030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DEB3874-655C-4DB2-9899-4FFF30A81357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9" y="95250"/>
            <a:ext cx="82293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129" y="1439863"/>
            <a:ext cx="8229362" cy="46863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AAF442E-20EA-4B3F-950C-32724526909B}" type="slidenum">
              <a:rPr lang="en-US" sz="800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4940300"/>
            <a:ext cx="9144000" cy="19177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  <a:alpha val="0"/>
                </a:schemeClr>
              </a:gs>
              <a:gs pos="66000">
                <a:schemeClr val="accent2">
                  <a:shade val="67500"/>
                  <a:satMod val="115000"/>
                  <a:alpha val="44000"/>
                </a:schemeClr>
              </a:gs>
              <a:gs pos="100000">
                <a:schemeClr val="accent2">
                  <a:shade val="100000"/>
                  <a:satMod val="115000"/>
                  <a:alpha val="6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FFFFFF"/>
              </a:solidFill>
              <a:latin typeface="Ciscoregular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559"/>
            <a:ext cx="8229600" cy="105300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 sz="2400" kern="1200">
              <a:solidFill>
                <a:srgbClr val="FFFFFF"/>
              </a:solidFill>
              <a:latin typeface="Ciscoregular"/>
              <a:ea typeface="+mn-ea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 sz="2400" kern="1200">
              <a:solidFill>
                <a:srgbClr val="FFFFFF"/>
              </a:solidFill>
              <a:latin typeface="Ciscoregular"/>
              <a:ea typeface="+mn-ea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206625" y="66341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 rtl="0">
              <a:defRPr/>
            </a:pPr>
            <a:r>
              <a:rPr lang="en-US" sz="700" kern="1200">
                <a:solidFill>
                  <a:srgbClr val="8E8E95"/>
                </a:solidFill>
                <a:latin typeface="Ciscoregular"/>
                <a:ea typeface="+mn-ea"/>
                <a:cs typeface="Arial" charset="0"/>
              </a:rPr>
              <a:t>© 2009 Cisco Systems, Inc. All rights reserved.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ltGray">
          <a:xfrm>
            <a:off x="4546600" y="66341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>
              <a:defRPr/>
            </a:pPr>
            <a:r>
              <a:rPr lang="en-US" sz="700" kern="1200" dirty="0">
                <a:solidFill>
                  <a:srgbClr val="8E8E95"/>
                </a:solidFill>
                <a:latin typeface="Ciscoregular"/>
                <a:ea typeface="+mn-ea"/>
                <a:cs typeface="Arial" charset="0"/>
              </a:rPr>
              <a:t>Cisco Confidential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ltGray">
          <a:xfrm>
            <a:off x="812800" y="66341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l" defTabSz="814388" rtl="0">
              <a:defRPr/>
            </a:pPr>
            <a:r>
              <a:rPr lang="en-US" sz="700" kern="1200" dirty="0" err="1">
                <a:solidFill>
                  <a:srgbClr val="8E8E95"/>
                </a:solidFill>
                <a:latin typeface="Ciscoregular"/>
                <a:ea typeface="+mn-ea"/>
                <a:cs typeface="Arial" charset="0"/>
              </a:rPr>
              <a:t>Presentation_ID</a:t>
            </a:r>
            <a:endParaRPr lang="en-US" sz="700" kern="1200" dirty="0">
              <a:solidFill>
                <a:srgbClr val="8E8E95"/>
              </a:solidFill>
              <a:latin typeface="Ciscoregular"/>
              <a:ea typeface="+mn-ea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>
              <a:defRPr/>
            </a:pPr>
            <a:fld id="{D7CC8917-9436-4BA1-91A5-A162BA0DA7AB}" type="slidenum">
              <a:rPr lang="en-US" sz="1000" kern="1200">
                <a:solidFill>
                  <a:srgbClr val="8E8E95"/>
                </a:solidFill>
                <a:latin typeface="Ciscoregular"/>
                <a:ea typeface="+mn-ea"/>
                <a:cs typeface="Arial" charset="0"/>
              </a:rPr>
              <a:pPr algn="r" defTabSz="814388" rtl="0">
                <a:defRPr/>
              </a:pPr>
              <a:t>‹#›</a:t>
            </a:fld>
            <a:endParaRPr lang="en-US" sz="1000" kern="1200" dirty="0">
              <a:solidFill>
                <a:srgbClr val="8E8E95"/>
              </a:solidFill>
              <a:latin typeface="Ciscoregular"/>
              <a:ea typeface="+mn-ea"/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hidden">
          <a:xfrm>
            <a:off x="0" y="3360738"/>
            <a:ext cx="9144000" cy="3497262"/>
          </a:xfrm>
          <a:prstGeom prst="rect">
            <a:avLst/>
          </a:prstGeom>
          <a:gradFill flip="none" rotWithShape="1">
            <a:gsLst>
              <a:gs pos="0">
                <a:srgbClr val="015F85">
                  <a:shade val="30000"/>
                  <a:satMod val="115000"/>
                  <a:alpha val="20000"/>
                </a:srgbClr>
              </a:gs>
              <a:gs pos="50000">
                <a:srgbClr val="015F85">
                  <a:shade val="67500"/>
                  <a:satMod val="115000"/>
                </a:srgbClr>
              </a:gs>
              <a:gs pos="100000">
                <a:srgbClr val="015F8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algn="l" rtl="0">
              <a:defRPr/>
            </a:pPr>
            <a:endParaRPr lang="en-US" sz="2400" kern="1200" dirty="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636591" y="1625147"/>
            <a:ext cx="7812084" cy="3803196"/>
          </a:xfrm>
          <a:prstGeom prst="rect">
            <a:avLst/>
          </a:prstGeom>
        </p:spPr>
        <p:txBody>
          <a:bodyPr rtlCol="0" anchor="ctr" anchorCtr="1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0" y="6372423"/>
            <a:ext cx="7461250" cy="307777"/>
          </a:xfrm>
          <a:prstGeom prst="rect">
            <a:avLst/>
          </a:prstGeo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44" cstate="email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27" r:id="rId40"/>
    <p:sldLayoutId id="2147483729" r:id="rId41"/>
    <p:sldLayoutId id="2147483730" r:id="rId4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back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39863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34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9863" y="62150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8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3E99487-B901-464C-A9A1-57C355072B11}" type="slidenum">
              <a:rPr lang="en-US" kern="1200">
                <a:solidFill>
                  <a:srgbClr val="001D54"/>
                </a:solidFill>
                <a:latin typeface="Ciscoregular"/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1D54"/>
              </a:solidFill>
              <a:latin typeface="Ciscoregular"/>
              <a:ea typeface="+mn-ea"/>
              <a:cs typeface="Arial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95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black">
          <a:xfrm>
            <a:off x="9525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 sz="2400" kern="1200">
              <a:solidFill>
                <a:srgbClr val="FFFFFF"/>
              </a:solidFill>
              <a:latin typeface="Ciscoregular"/>
              <a:ea typeface="+mn-ea"/>
              <a:cs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iscoregular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iscoregular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iscoregular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Ciscoregular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iscoregular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iscoregular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iscoregular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iscoregular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isco-apps.cisco.com/cisco/psn/commerce" TargetMode="External"/><Relationship Id="rId3" Type="http://schemas.openxmlformats.org/officeDocument/2006/relationships/hyperlink" Target="http://www.ciscoquicklinks.com" TargetMode="External"/><Relationship Id="rId7" Type="http://schemas.openxmlformats.org/officeDocument/2006/relationships/hyperlink" Target="http://www.youtube.com/CiscoGermany?v=KDpwnojbBwY&amp;lr=1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cisco.com/web/about/ciscoitatwork/data_center/index.html" TargetMode="External"/><Relationship Id="rId5" Type="http://schemas.openxmlformats.org/officeDocument/2006/relationships/hyperlink" Target="http://www.cisco.com/en/US/netsol/ns340/ns394/ns224/networking_solutions_customer_success_stories_list.html" TargetMode="External"/><Relationship Id="rId4" Type="http://schemas.openxmlformats.org/officeDocument/2006/relationships/hyperlink" Target="https://apps.cisco.com/QuickCatalog/home.do" TargetMode="External"/><Relationship Id="rId9" Type="http://schemas.openxmlformats.org/officeDocument/2006/relationships/hyperlink" Target="http://cisco.com/en/US/prod/ps10265/ps10279/ucs_kaon_model_pres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hyperlink" Target="http://www.aegwl.de/de.aegwl/userfiles/Image/FJK/KVWL_frei_Signet%201%20CMYK_Druck.jpg" TargetMode="External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22.png"/><Relationship Id="rId21" Type="http://schemas.openxmlformats.org/officeDocument/2006/relationships/image" Target="../media/image36.png"/><Relationship Id="rId7" Type="http://schemas.openxmlformats.org/officeDocument/2006/relationships/hyperlink" Target="https://www.boerse-stuttgart.de/" TargetMode="External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gif"/><Relationship Id="rId11" Type="http://schemas.openxmlformats.org/officeDocument/2006/relationships/hyperlink" Target="http://www.datev.de/" TargetMode="External"/><Relationship Id="rId24" Type="http://schemas.openxmlformats.org/officeDocument/2006/relationships/image" Target="../media/image39.png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hyperlink" Target="http://www.cisco.com/en/US/netsol/ns944/networking_solutions_customer_success_stories_list.html" TargetMode="External"/><Relationship Id="rId9" Type="http://schemas.openxmlformats.org/officeDocument/2006/relationships/image" Target="../media/image26.gif"/><Relationship Id="rId14" Type="http://schemas.openxmlformats.org/officeDocument/2006/relationships/image" Target="../media/image29.jpe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383" y="4845025"/>
            <a:ext cx="8097838" cy="384175"/>
          </a:xfrm>
        </p:spPr>
        <p:txBody>
          <a:bodyPr/>
          <a:lstStyle/>
          <a:p>
            <a:r>
              <a:rPr lang="en-US" dirty="0" smtClean="0"/>
              <a:t>Gunnar Mende</a:t>
            </a:r>
            <a:endParaRPr lang="en-US" dirty="0"/>
          </a:p>
          <a:p>
            <a:r>
              <a:rPr lang="en-US" dirty="0" smtClean="0"/>
              <a:t>Product </a:t>
            </a:r>
            <a:r>
              <a:rPr dirty="0" smtClean="0"/>
              <a:t>Sales Specialist</a:t>
            </a:r>
            <a:r>
              <a:rPr lang="en-US" dirty="0" smtClean="0"/>
              <a:t> – Data Center / </a:t>
            </a:r>
            <a:r>
              <a:rPr lang="en-US" dirty="0" err="1" smtClean="0"/>
              <a:t>Virtualisierung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gumende@cisco.com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4282" y="6215082"/>
            <a:ext cx="2478074" cy="384175"/>
          </a:xfrm>
        </p:spPr>
        <p:txBody>
          <a:bodyPr/>
          <a:lstStyle/>
          <a:p>
            <a:r>
              <a:rPr lang="de-DE" dirty="0" smtClean="0"/>
              <a:t>Oktober 2012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777" y="2322233"/>
            <a:ext cx="8112125" cy="1610823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2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UCS </a:t>
            </a:r>
            <a:r>
              <a:rPr lang="en-US" sz="4400" spc="-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INSIDER</a:t>
            </a:r>
            <a:r>
              <a:rPr kumimoji="0" lang="en-US" sz="4400" b="0" i="0" u="none" strike="noStrike" kern="1200" cap="none" spc="-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0" i="0" u="none" strike="noStrike" kern="1200" cap="none" spc="-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-20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-20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-200" normalizeH="0" baseline="0" noProof="0" dirty="0">
              <a:ln>
                <a:noFill/>
              </a:ln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</a:t>
            </a:r>
            <a:r>
              <a:rPr lang="en-US" dirty="0" smtClean="0"/>
              <a:t>-Series </a:t>
            </a:r>
            <a:r>
              <a:rPr lang="en-US" dirty="0" err="1" smtClean="0"/>
              <a:t>SmartPlay</a:t>
            </a:r>
            <a:r>
              <a:rPr lang="en-US" dirty="0" smtClean="0"/>
              <a:t> Five Promotions</a:t>
            </a:r>
            <a:endParaRPr sz="3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6865664" y="1368400"/>
            <a:ext cx="2056087" cy="4118000"/>
          </a:xfrm>
          <a:prstGeom prst="rect">
            <a:avLst/>
          </a:prstGeom>
          <a:gradFill>
            <a:gsLst>
              <a:gs pos="35000">
                <a:schemeClr val="accent6">
                  <a:shade val="51000"/>
                  <a:satMod val="130000"/>
                  <a:alpha val="40000"/>
                </a:schemeClr>
              </a:gs>
              <a:gs pos="100000">
                <a:schemeClr val="accent6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0506" y="1269955"/>
            <a:ext cx="2056087" cy="4216445"/>
          </a:xfrm>
          <a:prstGeom prst="rect">
            <a:avLst/>
          </a:prstGeom>
          <a:gradFill>
            <a:gsLst>
              <a:gs pos="35000">
                <a:srgbClr val="F58025">
                  <a:alpha val="34000"/>
                </a:srgbClr>
              </a:gs>
              <a:gs pos="100000">
                <a:srgbClr val="F6B61A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189" y="1368400"/>
            <a:ext cx="2056087" cy="4126383"/>
          </a:xfrm>
          <a:prstGeom prst="rect">
            <a:avLst/>
          </a:prstGeom>
          <a:gradFill>
            <a:gsLst>
              <a:gs pos="35000">
                <a:schemeClr val="accent1">
                  <a:shade val="51000"/>
                  <a:satMod val="130000"/>
                  <a:alpha val="4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73014" y="1368400"/>
            <a:ext cx="2056087" cy="4140336"/>
          </a:xfrm>
          <a:prstGeom prst="rect">
            <a:avLst/>
          </a:prstGeom>
          <a:gradFill>
            <a:gsLst>
              <a:gs pos="35000">
                <a:schemeClr val="accent5">
                  <a:shade val="51000"/>
                  <a:satMod val="130000"/>
                  <a:alpha val="40000"/>
                </a:schemeClr>
              </a:gs>
              <a:gs pos="100000">
                <a:schemeClr val="accent5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5957" y="5506295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">
                <a:schemeClr val="accent1">
                  <a:lumMod val="60000"/>
                  <a:lumOff val="40000"/>
                </a:schemeClr>
              </a:gs>
              <a:gs pos="39000">
                <a:schemeClr val="accent1">
                  <a:lumMod val="75000"/>
                </a:schemeClr>
              </a:gs>
              <a:gs pos="98000">
                <a:srgbClr val="001E2A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C22 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Value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5517" y="5497912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1000">
                <a:schemeClr val="accent6">
                  <a:lumMod val="60000"/>
                  <a:lumOff val="40000"/>
                </a:schemeClr>
              </a:gs>
              <a:gs pos="39000">
                <a:schemeClr val="accent6"/>
              </a:gs>
              <a:gs pos="98000">
                <a:srgbClr val="230F2F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C240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Performance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71072" y="5514678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">
                <a:schemeClr val="accent5"/>
              </a:gs>
              <a:gs pos="39000">
                <a:schemeClr val="accent5">
                  <a:lumMod val="75000"/>
                </a:schemeClr>
              </a:gs>
              <a:gs pos="98000">
                <a:srgbClr val="373F0D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C24 </a:t>
            </a:r>
          </a:p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Performance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23910" y="5514678"/>
            <a:ext cx="2053799" cy="874789"/>
          </a:xfrm>
          <a:prstGeom prst="rect">
            <a:avLst/>
          </a:prstGeom>
          <a:gradFill rotWithShape="1">
            <a:gsLst>
              <a:gs pos="0">
                <a:srgbClr val="F58025"/>
              </a:gs>
              <a:gs pos="1000">
                <a:srgbClr val="F79043"/>
              </a:gs>
              <a:gs pos="39000">
                <a:srgbClr val="F58025"/>
              </a:gs>
              <a:gs pos="98000">
                <a:srgbClr val="301602"/>
              </a:gs>
              <a:gs pos="100000">
                <a:srgbClr val="672F05"/>
              </a:gs>
            </a:gsLst>
            <a:lin ang="5400000" scaled="0"/>
          </a:gradFill>
          <a:ln w="12700" algn="ctr">
            <a:solidFill>
              <a:srgbClr val="F9AF77"/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C220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Value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5062" y="3856222"/>
            <a:ext cx="2015797" cy="1734775"/>
            <a:chOff x="155061" y="2892166"/>
            <a:chExt cx="2015797" cy="1301081"/>
          </a:xfrm>
        </p:grpSpPr>
        <p:sp>
          <p:nvSpPr>
            <p:cNvPr id="51" name="TextBox 50"/>
            <p:cNvSpPr txBox="1"/>
            <p:nvPr/>
          </p:nvSpPr>
          <p:spPr>
            <a:xfrm>
              <a:off x="214132" y="3165106"/>
              <a:ext cx="1915150" cy="1028141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>
                <a:lnSpc>
                  <a:spcPct val="110000"/>
                </a:lnSpc>
              </a:pPr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000000"/>
                  </a:solidFill>
                </a:rPr>
                <a:t>Dual Intel® Xeon® </a:t>
              </a:r>
              <a:r>
                <a:rPr lang="en-US" sz="900" dirty="0" smtClean="0">
                  <a:solidFill>
                    <a:srgbClr val="000000"/>
                  </a:solidFill>
                </a:rPr>
                <a:t>E5-2440 2.40Ghz Processors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32 </a:t>
              </a:r>
              <a:r>
                <a:rPr lang="en-US" sz="900" dirty="0">
                  <a:solidFill>
                    <a:srgbClr val="000000"/>
                  </a:solidFill>
                </a:rPr>
                <a:t>GB </a:t>
              </a:r>
              <a:r>
                <a:rPr lang="en-US" sz="9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err="1" smtClean="0">
                  <a:solidFill>
                    <a:srgbClr val="000000"/>
                  </a:solidFill>
                </a:rPr>
                <a:t>MegaRAID</a:t>
              </a:r>
              <a:r>
                <a:rPr lang="en-US" sz="900" dirty="0" smtClean="0">
                  <a:solidFill>
                    <a:srgbClr val="000000"/>
                  </a:solidFill>
                </a:rPr>
                <a:t> 9265CV</a:t>
              </a:r>
              <a:r>
                <a:rPr lang="en-US" sz="900" dirty="0">
                  <a:solidFill>
                    <a:srgbClr val="000000"/>
                  </a:solidFill>
                </a:rPr>
                <a:t>-8i </a:t>
              </a:r>
              <a:r>
                <a:rPr lang="en-US" sz="900" dirty="0" err="1">
                  <a:solidFill>
                    <a:srgbClr val="000000"/>
                  </a:solidFill>
                </a:rPr>
                <a:t>PCIe</a:t>
              </a:r>
              <a:r>
                <a:rPr lang="en-US" sz="900" dirty="0">
                  <a:solidFill>
                    <a:srgbClr val="000000"/>
                  </a:solidFill>
                </a:rPr>
                <a:t> </a:t>
              </a:r>
              <a:r>
                <a:rPr lang="en-US" sz="900" dirty="0" smtClean="0">
                  <a:solidFill>
                    <a:srgbClr val="000000"/>
                  </a:solidFill>
                </a:rPr>
                <a:t>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Dual </a:t>
              </a:r>
              <a:r>
                <a:rPr lang="en-US" sz="900" dirty="0">
                  <a:solidFill>
                    <a:srgbClr val="000000"/>
                  </a:solidFill>
                </a:rPr>
                <a:t>300-GB SAS HDD’s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UCS-SP5-C22V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5912" y="3021918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">
                <a:schemeClr val="accent1">
                  <a:lumMod val="60000"/>
                  <a:lumOff val="40000"/>
                </a:schemeClr>
              </a:gs>
              <a:gs pos="39000">
                <a:schemeClr val="accent1">
                  <a:lumMod val="75000"/>
                </a:schemeClr>
              </a:gs>
              <a:gs pos="98000">
                <a:srgbClr val="001E2A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C22 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Entry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90037" y="3068832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">
                <a:schemeClr val="accent5"/>
              </a:gs>
              <a:gs pos="39000">
                <a:schemeClr val="accent5">
                  <a:lumMod val="75000"/>
                </a:schemeClr>
              </a:gs>
              <a:gs pos="98000">
                <a:srgbClr val="373F0D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C24 </a:t>
            </a:r>
          </a:p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Value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34162" y="3045375"/>
            <a:ext cx="2053799" cy="874789"/>
          </a:xfrm>
          <a:prstGeom prst="rect">
            <a:avLst/>
          </a:prstGeom>
          <a:gradFill rotWithShape="1">
            <a:gsLst>
              <a:gs pos="0">
                <a:srgbClr val="F58025"/>
              </a:gs>
              <a:gs pos="1000">
                <a:srgbClr val="F79043"/>
              </a:gs>
              <a:gs pos="39000">
                <a:srgbClr val="F58025"/>
              </a:gs>
              <a:gs pos="98000">
                <a:srgbClr val="301602"/>
              </a:gs>
              <a:gs pos="100000">
                <a:srgbClr val="672F05"/>
              </a:gs>
            </a:gsLst>
            <a:lin ang="5400000" scaled="0"/>
          </a:gradFill>
          <a:ln w="12700" algn="ctr">
            <a:solidFill>
              <a:srgbClr val="F9AF77"/>
            </a:solidFill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C220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Entry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87624" y="3030030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1000">
                <a:schemeClr val="accent6">
                  <a:lumMod val="60000"/>
                  <a:lumOff val="40000"/>
                </a:schemeClr>
              </a:gs>
              <a:gs pos="39000">
                <a:schemeClr val="accent6"/>
              </a:gs>
              <a:gs pos="98000">
                <a:srgbClr val="230F2F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C240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Value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45017" y="1253709"/>
            <a:ext cx="2015797" cy="1722345"/>
            <a:chOff x="155061" y="2892166"/>
            <a:chExt cx="2015797" cy="1291759"/>
          </a:xfrm>
        </p:grpSpPr>
        <p:sp>
          <p:nvSpPr>
            <p:cNvPr id="41" name="TextBox 40"/>
            <p:cNvSpPr txBox="1"/>
            <p:nvPr/>
          </p:nvSpPr>
          <p:spPr>
            <a:xfrm>
              <a:off x="214132" y="3211802"/>
              <a:ext cx="1915150" cy="972123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/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000000"/>
                  </a:solidFill>
                </a:rPr>
                <a:t>Dual Intel® Xeon</a:t>
              </a:r>
              <a:r>
                <a:rPr lang="en-US" sz="900" dirty="0" smtClean="0">
                  <a:solidFill>
                    <a:srgbClr val="000000"/>
                  </a:solidFill>
                </a:rPr>
                <a:t>® E5-2420 1.90Ghz Processors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32 </a:t>
              </a:r>
              <a:r>
                <a:rPr lang="en-US" sz="900" dirty="0">
                  <a:solidFill>
                    <a:srgbClr val="000000"/>
                  </a:solidFill>
                </a:rPr>
                <a:t>GB </a:t>
              </a:r>
              <a:r>
                <a:rPr lang="en-US" sz="9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err="1" smtClean="0">
                  <a:solidFill>
                    <a:srgbClr val="000000"/>
                  </a:solidFill>
                </a:rPr>
                <a:t>MegaRAID</a:t>
              </a:r>
              <a:r>
                <a:rPr lang="en-US" sz="900" dirty="0" smtClean="0">
                  <a:solidFill>
                    <a:srgbClr val="000000"/>
                  </a:solidFill>
                </a:rPr>
                <a:t> 9265CV</a:t>
              </a:r>
              <a:r>
                <a:rPr lang="en-US" sz="900" dirty="0">
                  <a:solidFill>
                    <a:srgbClr val="000000"/>
                  </a:solidFill>
                </a:rPr>
                <a:t>-8i </a:t>
              </a:r>
              <a:r>
                <a:rPr lang="en-US" sz="900" dirty="0" err="1">
                  <a:solidFill>
                    <a:srgbClr val="000000"/>
                  </a:solidFill>
                </a:rPr>
                <a:t>PCIe</a:t>
              </a:r>
              <a:r>
                <a:rPr lang="en-US" sz="900" dirty="0">
                  <a:solidFill>
                    <a:srgbClr val="000000"/>
                  </a:solidFill>
                </a:rPr>
                <a:t> </a:t>
              </a:r>
              <a:r>
                <a:rPr lang="en-US" sz="900" dirty="0" smtClean="0">
                  <a:solidFill>
                    <a:srgbClr val="000000"/>
                  </a:solidFill>
                </a:rPr>
                <a:t>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Dual </a:t>
              </a:r>
              <a:r>
                <a:rPr lang="en-US" sz="900" dirty="0">
                  <a:solidFill>
                    <a:srgbClr val="000000"/>
                  </a:solidFill>
                </a:rPr>
                <a:t>300-GB SAS HDD’s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UCS-SP5-C22E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07750" y="1257676"/>
            <a:ext cx="2015797" cy="1705929"/>
            <a:chOff x="155061" y="2892166"/>
            <a:chExt cx="2015797" cy="1279447"/>
          </a:xfrm>
        </p:grpSpPr>
        <p:sp>
          <p:nvSpPr>
            <p:cNvPr id="44" name="TextBox 43"/>
            <p:cNvSpPr txBox="1"/>
            <p:nvPr/>
          </p:nvSpPr>
          <p:spPr>
            <a:xfrm>
              <a:off x="214132" y="3211803"/>
              <a:ext cx="1915150" cy="95981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/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900" dirty="0">
                  <a:solidFill>
                    <a:srgbClr val="000000"/>
                  </a:solidFill>
                </a:rPr>
                <a:t>Dual Intel® Xeon</a:t>
              </a:r>
              <a:r>
                <a:rPr lang="en-US" sz="900" dirty="0" smtClean="0">
                  <a:solidFill>
                    <a:srgbClr val="000000"/>
                  </a:solidFill>
                </a:rPr>
                <a:t>® E5-2450 2.1Ghz Processors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32 </a:t>
              </a:r>
              <a:r>
                <a:rPr lang="en-US" sz="900" dirty="0">
                  <a:solidFill>
                    <a:srgbClr val="000000"/>
                  </a:solidFill>
                </a:rPr>
                <a:t>GB </a:t>
              </a:r>
              <a:r>
                <a:rPr lang="en-US" sz="9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err="1" smtClean="0">
                  <a:solidFill>
                    <a:srgbClr val="000000"/>
                  </a:solidFill>
                </a:rPr>
                <a:t>MegaRAID</a:t>
              </a:r>
              <a:r>
                <a:rPr lang="en-US" sz="900" dirty="0" smtClean="0">
                  <a:solidFill>
                    <a:srgbClr val="000000"/>
                  </a:solidFill>
                </a:rPr>
                <a:t> 9265CV</a:t>
              </a:r>
              <a:r>
                <a:rPr lang="en-US" sz="900" dirty="0">
                  <a:solidFill>
                    <a:srgbClr val="000000"/>
                  </a:solidFill>
                </a:rPr>
                <a:t>-8i </a:t>
              </a:r>
              <a:r>
                <a:rPr lang="en-US" sz="900" dirty="0" err="1">
                  <a:solidFill>
                    <a:srgbClr val="000000"/>
                  </a:solidFill>
                </a:rPr>
                <a:t>PCIe</a:t>
              </a:r>
              <a:r>
                <a:rPr lang="en-US" sz="900" dirty="0">
                  <a:solidFill>
                    <a:srgbClr val="000000"/>
                  </a:solidFill>
                </a:rPr>
                <a:t> </a:t>
              </a:r>
              <a:r>
                <a:rPr lang="en-US" sz="900" dirty="0" smtClean="0">
                  <a:solidFill>
                    <a:srgbClr val="000000"/>
                  </a:solidFill>
                </a:rPr>
                <a:t>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Dual </a:t>
              </a:r>
              <a:r>
                <a:rPr lang="en-US" sz="900" dirty="0">
                  <a:solidFill>
                    <a:srgbClr val="000000"/>
                  </a:solidFill>
                </a:rPr>
                <a:t>300-GB SAS HDD’s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UCS-SP5-C24V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99120" y="3909997"/>
            <a:ext cx="2015797" cy="1734775"/>
            <a:chOff x="155061" y="2892166"/>
            <a:chExt cx="2015797" cy="1301081"/>
          </a:xfrm>
        </p:grpSpPr>
        <p:sp>
          <p:nvSpPr>
            <p:cNvPr id="60" name="TextBox 59"/>
            <p:cNvSpPr txBox="1"/>
            <p:nvPr/>
          </p:nvSpPr>
          <p:spPr>
            <a:xfrm>
              <a:off x="214132" y="3165106"/>
              <a:ext cx="1915150" cy="1028141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>
                <a:lnSpc>
                  <a:spcPct val="110000"/>
                </a:lnSpc>
              </a:pPr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000000"/>
                  </a:solidFill>
                </a:rPr>
                <a:t>Dual Intel® Xeon</a:t>
              </a:r>
              <a:r>
                <a:rPr lang="en-US" sz="900" dirty="0" smtClean="0">
                  <a:solidFill>
                    <a:srgbClr val="000000"/>
                  </a:solidFill>
                </a:rPr>
                <a:t>® E5-2470 2.3Ghz Processors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64 </a:t>
              </a:r>
              <a:r>
                <a:rPr lang="en-US" sz="900" dirty="0">
                  <a:solidFill>
                    <a:srgbClr val="000000"/>
                  </a:solidFill>
                </a:rPr>
                <a:t>GB </a:t>
              </a:r>
              <a:r>
                <a:rPr lang="en-US" sz="9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err="1" smtClean="0">
                  <a:solidFill>
                    <a:srgbClr val="000000"/>
                  </a:solidFill>
                </a:rPr>
                <a:t>MegaRAID</a:t>
              </a:r>
              <a:r>
                <a:rPr lang="en-US" sz="900" dirty="0" smtClean="0">
                  <a:solidFill>
                    <a:srgbClr val="000000"/>
                  </a:solidFill>
                </a:rPr>
                <a:t> 9265CV</a:t>
              </a:r>
              <a:r>
                <a:rPr lang="en-US" sz="900" dirty="0">
                  <a:solidFill>
                    <a:srgbClr val="000000"/>
                  </a:solidFill>
                </a:rPr>
                <a:t>-8i </a:t>
              </a:r>
              <a:r>
                <a:rPr lang="en-US" sz="900" dirty="0" err="1">
                  <a:solidFill>
                    <a:srgbClr val="000000"/>
                  </a:solidFill>
                </a:rPr>
                <a:t>PCIe</a:t>
              </a:r>
              <a:r>
                <a:rPr lang="en-US" sz="900" dirty="0">
                  <a:solidFill>
                    <a:srgbClr val="000000"/>
                  </a:solidFill>
                </a:rPr>
                <a:t> </a:t>
              </a:r>
              <a:r>
                <a:rPr lang="en-US" sz="900" dirty="0" smtClean="0">
                  <a:solidFill>
                    <a:srgbClr val="000000"/>
                  </a:solidFill>
                </a:rPr>
                <a:t>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</a:rPr>
                <a:t>Dual 300</a:t>
              </a:r>
              <a:r>
                <a:rPr lang="en-US" sz="900" dirty="0">
                  <a:solidFill>
                    <a:srgbClr val="000000"/>
                  </a:solidFill>
                </a:rPr>
                <a:t>-GB SAS HDD’s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UCS-SP5-C24P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642469" y="1261641"/>
            <a:ext cx="2015797" cy="1705929"/>
            <a:chOff x="155061" y="2892166"/>
            <a:chExt cx="2015797" cy="1279447"/>
          </a:xfrm>
        </p:grpSpPr>
        <p:sp>
          <p:nvSpPr>
            <p:cNvPr id="63" name="TextBox 62"/>
            <p:cNvSpPr txBox="1"/>
            <p:nvPr/>
          </p:nvSpPr>
          <p:spPr>
            <a:xfrm>
              <a:off x="214132" y="3211803"/>
              <a:ext cx="1915150" cy="95981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/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Dual Intel® Xeon® </a:t>
              </a:r>
              <a:r>
                <a:rPr lang="en-US" sz="1000" dirty="0" smtClean="0">
                  <a:solidFill>
                    <a:srgbClr val="000000"/>
                  </a:solidFill>
                </a:rPr>
                <a:t>E5-2650 2.0Ghz Processors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64 </a:t>
              </a:r>
              <a:r>
                <a:rPr lang="en-US" sz="1000" dirty="0">
                  <a:solidFill>
                    <a:srgbClr val="000000"/>
                  </a:solidFill>
                </a:rPr>
                <a:t>GB </a:t>
              </a:r>
              <a:r>
                <a:rPr lang="en-US" sz="10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LSI 2008 SAS RAID 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Broadcom 5709 Quad-Port 1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GbE</a:t>
              </a:r>
              <a:r>
                <a:rPr lang="en-US" sz="1000" dirty="0" smtClean="0">
                  <a:solidFill>
                    <a:srgbClr val="000000"/>
                  </a:solidFill>
                </a:rPr>
                <a:t> w/ TOE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iSCSI</a:t>
              </a:r>
              <a:r>
                <a:rPr lang="en-US" sz="1000" dirty="0" smtClean="0">
                  <a:solidFill>
                    <a:srgbClr val="000000"/>
                  </a:solidFill>
                </a:rPr>
                <a:t> NIC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UCS-SP5-C220E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36128" y="3893002"/>
            <a:ext cx="2015797" cy="1705929"/>
            <a:chOff x="155061" y="2892166"/>
            <a:chExt cx="2015797" cy="1279447"/>
          </a:xfrm>
        </p:grpSpPr>
        <p:sp>
          <p:nvSpPr>
            <p:cNvPr id="66" name="TextBox 65"/>
            <p:cNvSpPr txBox="1"/>
            <p:nvPr/>
          </p:nvSpPr>
          <p:spPr>
            <a:xfrm>
              <a:off x="214132" y="3211803"/>
              <a:ext cx="1915150" cy="95981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/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Dual Intel® Xeon® </a:t>
              </a:r>
              <a:r>
                <a:rPr lang="en-US" sz="1000" dirty="0" smtClean="0">
                  <a:solidFill>
                    <a:srgbClr val="000000"/>
                  </a:solidFill>
                </a:rPr>
                <a:t>E5-2650 2.0Ghz Processors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64 </a:t>
              </a:r>
              <a:r>
                <a:rPr lang="en-US" sz="1000" dirty="0">
                  <a:solidFill>
                    <a:srgbClr val="000000"/>
                  </a:solidFill>
                </a:rPr>
                <a:t>GB </a:t>
              </a:r>
              <a:r>
                <a:rPr lang="en-US" sz="10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err="1">
                  <a:solidFill>
                    <a:srgbClr val="000000"/>
                  </a:solidFill>
                </a:rPr>
                <a:t>MegaRAID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</a:rPr>
                <a:t>9266CV</a:t>
              </a:r>
              <a:r>
                <a:rPr lang="en-US" sz="1000" dirty="0">
                  <a:solidFill>
                    <a:srgbClr val="000000"/>
                  </a:solidFill>
                </a:rPr>
                <a:t>-8i </a:t>
              </a:r>
              <a:r>
                <a:rPr lang="en-US" sz="1000" dirty="0" err="1">
                  <a:solidFill>
                    <a:srgbClr val="000000"/>
                  </a:solidFill>
                </a:rPr>
                <a:t>PCIe</a:t>
              </a:r>
              <a:r>
                <a:rPr lang="en-US" sz="1000" dirty="0">
                  <a:solidFill>
                    <a:srgbClr val="000000"/>
                  </a:solidFill>
                </a:rPr>
                <a:t> 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Cisco UCS P81E VIC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UCS-SP5-C220V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86528" y="1340320"/>
            <a:ext cx="2015797" cy="1705929"/>
            <a:chOff x="155061" y="2892166"/>
            <a:chExt cx="2015797" cy="1279447"/>
          </a:xfrm>
        </p:grpSpPr>
        <p:sp>
          <p:nvSpPr>
            <p:cNvPr id="69" name="TextBox 68"/>
            <p:cNvSpPr txBox="1"/>
            <p:nvPr/>
          </p:nvSpPr>
          <p:spPr>
            <a:xfrm>
              <a:off x="214132" y="3211803"/>
              <a:ext cx="1915150" cy="95981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/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Dual Intel® Xeon® </a:t>
              </a:r>
              <a:r>
                <a:rPr lang="en-US" sz="1000" dirty="0" smtClean="0">
                  <a:solidFill>
                    <a:srgbClr val="000000"/>
                  </a:solidFill>
                </a:rPr>
                <a:t>E5-2665 2.4Ghz Processors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64 </a:t>
              </a:r>
              <a:r>
                <a:rPr lang="en-US" sz="1000" dirty="0">
                  <a:solidFill>
                    <a:srgbClr val="000000"/>
                  </a:solidFill>
                </a:rPr>
                <a:t>GB </a:t>
              </a:r>
              <a:r>
                <a:rPr lang="en-US" sz="10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err="1">
                  <a:solidFill>
                    <a:srgbClr val="000000"/>
                  </a:solidFill>
                </a:rPr>
                <a:t>MegaRAID</a:t>
              </a:r>
              <a:r>
                <a:rPr lang="en-US" sz="1000" dirty="0">
                  <a:solidFill>
                    <a:srgbClr val="000000"/>
                  </a:solidFill>
                </a:rPr>
                <a:t> 9266CV-8i </a:t>
              </a:r>
              <a:r>
                <a:rPr lang="en-US" sz="1000" dirty="0" err="1">
                  <a:solidFill>
                    <a:srgbClr val="000000"/>
                  </a:solidFill>
                </a:rPr>
                <a:t>PCIe</a:t>
              </a:r>
              <a:r>
                <a:rPr lang="en-US" sz="1000" dirty="0">
                  <a:solidFill>
                    <a:srgbClr val="000000"/>
                  </a:solidFill>
                </a:rPr>
                <a:t> 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Cisco UCS P81E VIC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UCS-SP5-C240V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14541" y="3868100"/>
            <a:ext cx="2015797" cy="1705929"/>
            <a:chOff x="155061" y="2892166"/>
            <a:chExt cx="2015797" cy="1279447"/>
          </a:xfrm>
        </p:grpSpPr>
        <p:sp>
          <p:nvSpPr>
            <p:cNvPr id="72" name="TextBox 71"/>
            <p:cNvSpPr txBox="1"/>
            <p:nvPr/>
          </p:nvSpPr>
          <p:spPr>
            <a:xfrm>
              <a:off x="214132" y="3211803"/>
              <a:ext cx="1915150" cy="95981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rmAutofit/>
            </a:bodyPr>
            <a:lstStyle/>
            <a:p>
              <a:pPr marL="112713" lvl="1" indent="0"/>
              <a:r>
                <a:rPr lang="en-US" sz="1100" b="1" dirty="0" smtClean="0">
                  <a:solidFill>
                    <a:srgbClr val="000000"/>
                  </a:solidFill>
                </a:rPr>
                <a:t>Specifications: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>
                  <a:solidFill>
                    <a:srgbClr val="000000"/>
                  </a:solidFill>
                </a:rPr>
                <a:t>Dual Intel® Xeon® </a:t>
              </a:r>
              <a:r>
                <a:rPr lang="en-US" sz="1000" dirty="0" smtClean="0">
                  <a:solidFill>
                    <a:srgbClr val="000000"/>
                  </a:solidFill>
                </a:rPr>
                <a:t>E5-2680 2.7Ghz Processors</a:t>
              </a:r>
            </a:p>
            <a:p>
              <a:pPr marL="169863" lvl="1" indent="-111125"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64 </a:t>
              </a:r>
              <a:r>
                <a:rPr lang="en-US" sz="1000" dirty="0">
                  <a:solidFill>
                    <a:srgbClr val="000000"/>
                  </a:solidFill>
                </a:rPr>
                <a:t>GB </a:t>
              </a:r>
              <a:r>
                <a:rPr lang="en-US" sz="1000" dirty="0" smtClean="0">
                  <a:solidFill>
                    <a:srgbClr val="000000"/>
                  </a:solidFill>
                </a:rPr>
                <a:t>Memory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err="1">
                  <a:solidFill>
                    <a:srgbClr val="000000"/>
                  </a:solidFill>
                </a:rPr>
                <a:t>MegaRAID</a:t>
              </a:r>
              <a:r>
                <a:rPr lang="en-US" sz="1000" dirty="0">
                  <a:solidFill>
                    <a:srgbClr val="000000"/>
                  </a:solidFill>
                </a:rPr>
                <a:t> 9266CV-8i </a:t>
              </a:r>
              <a:r>
                <a:rPr lang="en-US" sz="1000" dirty="0" err="1">
                  <a:solidFill>
                    <a:srgbClr val="000000"/>
                  </a:solidFill>
                </a:rPr>
                <a:t>PCIe</a:t>
              </a:r>
              <a:r>
                <a:rPr lang="en-US" sz="1000" dirty="0">
                  <a:solidFill>
                    <a:srgbClr val="000000"/>
                  </a:solidFill>
                </a:rPr>
                <a:t> Card</a:t>
              </a:r>
            </a:p>
            <a:p>
              <a:pPr marL="169863" lvl="1" indent="-111125">
                <a:lnSpc>
                  <a:spcPct val="110000"/>
                </a:lnSpc>
                <a:buFont typeface="Arial"/>
                <a:buChar char="•"/>
              </a:pPr>
              <a:r>
                <a:rPr lang="en-US" sz="1000" dirty="0" smtClean="0">
                  <a:solidFill>
                    <a:srgbClr val="000000"/>
                  </a:solidFill>
                </a:rPr>
                <a:t>Cisco UCS P81E VIC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5061" y="2892166"/>
              <a:ext cx="2015797" cy="408240"/>
            </a:xfrm>
            <a:prstGeom prst="rect">
              <a:avLst/>
            </a:prstGeom>
            <a:noFill/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 lIns="0" tIns="60927" rIns="0" bIns="60927">
              <a:noAutofit/>
            </a:bodyPr>
            <a:lstStyle/>
            <a:p>
              <a:pPr marL="112713" lvl="1" indent="0"/>
              <a:r>
                <a:rPr lang="en-US" sz="1050" b="1" dirty="0" smtClean="0">
                  <a:solidFill>
                    <a:srgbClr val="000000"/>
                  </a:solidFill>
                </a:rPr>
                <a:t>Part Number:</a:t>
              </a:r>
            </a:p>
            <a:p>
              <a:pPr marL="228600" lvl="1" indent="-115888">
                <a:buFont typeface="Arial"/>
                <a:buChar char="•"/>
              </a:pPr>
              <a:r>
                <a:rPr lang="en-US" sz="800" dirty="0" smtClean="0">
                  <a:solidFill>
                    <a:srgbClr val="000000"/>
                  </a:solidFill>
                </a:rPr>
                <a:t>UCS-SP5-C240P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03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229728" y="170721"/>
            <a:ext cx="8588860" cy="838200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C-Series + Fabric </a:t>
            </a:r>
            <a:r>
              <a:rPr lang="en-US" sz="3000" dirty="0" err="1" smtClean="0"/>
              <a:t>SmartPlay</a:t>
            </a:r>
            <a:r>
              <a:rPr lang="en-US" sz="3000" dirty="0" smtClean="0"/>
              <a:t> Five Solution </a:t>
            </a:r>
            <a:r>
              <a:rPr lang="en-US" sz="3000" dirty="0" err="1" smtClean="0"/>
              <a:t>Paks</a:t>
            </a:r>
            <a:endParaRPr sz="30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492751" y="1856317"/>
            <a:ext cx="1673225" cy="3630083"/>
          </a:xfrm>
          <a:prstGeom prst="rect">
            <a:avLst/>
          </a:prstGeom>
          <a:gradFill>
            <a:gsLst>
              <a:gs pos="35000">
                <a:schemeClr val="accent2">
                  <a:shade val="51000"/>
                  <a:satMod val="130000"/>
                  <a:alpha val="40000"/>
                </a:schemeClr>
              </a:gs>
              <a:gs pos="100000">
                <a:schemeClr val="accent2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48526" y="1856317"/>
            <a:ext cx="1673225" cy="3630083"/>
          </a:xfrm>
          <a:prstGeom prst="rect">
            <a:avLst/>
          </a:prstGeom>
          <a:gradFill>
            <a:gsLst>
              <a:gs pos="35000">
                <a:schemeClr val="accent6">
                  <a:shade val="51000"/>
                  <a:satMod val="130000"/>
                  <a:alpha val="40000"/>
                </a:schemeClr>
              </a:gs>
              <a:gs pos="100000">
                <a:schemeClr val="accent6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33801" y="1856317"/>
            <a:ext cx="1673225" cy="3630083"/>
          </a:xfrm>
          <a:prstGeom prst="rect">
            <a:avLst/>
          </a:prstGeom>
          <a:gradFill>
            <a:gsLst>
              <a:gs pos="35000">
                <a:srgbClr val="F58025">
                  <a:alpha val="34000"/>
                </a:srgbClr>
              </a:gs>
              <a:gs pos="100000">
                <a:srgbClr val="F6B61A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3839" y="1856317"/>
            <a:ext cx="1673225" cy="3630083"/>
          </a:xfrm>
          <a:prstGeom prst="rect">
            <a:avLst/>
          </a:prstGeom>
          <a:gradFill>
            <a:gsLst>
              <a:gs pos="35000">
                <a:schemeClr val="accent1">
                  <a:shade val="51000"/>
                  <a:satMod val="130000"/>
                  <a:alpha val="4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2789" y="1856317"/>
            <a:ext cx="1673225" cy="3630083"/>
          </a:xfrm>
          <a:prstGeom prst="rect">
            <a:avLst/>
          </a:prstGeom>
          <a:gradFill>
            <a:gsLst>
              <a:gs pos="35000">
                <a:schemeClr val="accent5">
                  <a:shade val="51000"/>
                  <a:satMod val="130000"/>
                  <a:alpha val="40000"/>
                </a:schemeClr>
              </a:gs>
              <a:gs pos="100000">
                <a:schemeClr val="accent5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4032" y="5180079"/>
            <a:ext cx="1671363" cy="1192623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">
                <a:schemeClr val="accent1">
                  <a:lumMod val="60000"/>
                  <a:lumOff val="40000"/>
                </a:schemeClr>
              </a:gs>
              <a:gs pos="39000">
                <a:schemeClr val="accent1">
                  <a:lumMod val="75000"/>
                </a:schemeClr>
              </a:gs>
              <a:gs pos="98000">
                <a:srgbClr val="001E2A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C220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Nexus 3K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48616" y="5180079"/>
            <a:ext cx="1671363" cy="1192623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1000">
                <a:schemeClr val="accent6">
                  <a:lumMod val="60000"/>
                  <a:lumOff val="40000"/>
                </a:schemeClr>
              </a:gs>
              <a:gs pos="39000">
                <a:schemeClr val="accent6"/>
              </a:gs>
              <a:gs pos="98000">
                <a:srgbClr val="230F2F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C240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Nexus 2K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Nexus 5K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80178" y="5180079"/>
            <a:ext cx="1671363" cy="1192623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">
                <a:schemeClr val="accent5"/>
              </a:gs>
              <a:gs pos="39000">
                <a:schemeClr val="accent5">
                  <a:lumMod val="75000"/>
                </a:schemeClr>
              </a:gs>
              <a:gs pos="98000">
                <a:srgbClr val="373F0D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C220</a:t>
            </a:r>
          </a:p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Nexus 2K</a:t>
            </a:r>
          </a:p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UCS FI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6324" y="5180079"/>
            <a:ext cx="1671363" cy="1192623"/>
          </a:xfrm>
          <a:prstGeom prst="rect">
            <a:avLst/>
          </a:prstGeom>
          <a:gradFill rotWithShape="1">
            <a:gsLst>
              <a:gs pos="0">
                <a:srgbClr val="F58025"/>
              </a:gs>
              <a:gs pos="1000">
                <a:srgbClr val="F79043"/>
              </a:gs>
              <a:gs pos="39000">
                <a:srgbClr val="F58025"/>
              </a:gs>
              <a:gs pos="98000">
                <a:srgbClr val="301602"/>
              </a:gs>
              <a:gs pos="100000">
                <a:srgbClr val="672F05"/>
              </a:gs>
            </a:gsLst>
            <a:lin ang="5400000" scaled="0"/>
          </a:gradFill>
          <a:ln w="12700" algn="ctr">
            <a:solidFill>
              <a:srgbClr val="F9AF77"/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C240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Nexus 2K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UCS FI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2471" y="5180079"/>
            <a:ext cx="1671363" cy="1192623"/>
          </a:xfrm>
          <a:prstGeom prst="rect">
            <a:avLst/>
          </a:prstGeom>
          <a:gradFill rotWithShape="1">
            <a:gsLst>
              <a:gs pos="0">
                <a:srgbClr val="39721C"/>
              </a:gs>
              <a:gs pos="1000">
                <a:srgbClr val="50A127"/>
              </a:gs>
              <a:gs pos="39000">
                <a:srgbClr val="39721C"/>
              </a:gs>
              <a:gs pos="98000">
                <a:srgbClr val="112208"/>
              </a:gs>
              <a:gs pos="100000">
                <a:srgbClr val="1E3D0F"/>
              </a:gs>
            </a:gsLst>
            <a:lin ang="5400000" scaled="0"/>
          </a:gradFill>
          <a:ln w="12700" algn="ctr">
            <a:solidFill>
              <a:srgbClr val="93DC6E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+mn-cs"/>
              </a:rPr>
              <a:t>C220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+mn-cs"/>
              </a:rPr>
              <a:t>Nexus 2K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+mn-cs"/>
              </a:rPr>
              <a:t>Nexus 5K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769" y="1101006"/>
            <a:ext cx="1643445" cy="56757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200" b="1" dirty="0" smtClean="0">
                <a:solidFill>
                  <a:srgbClr val="000000"/>
                </a:solidFill>
              </a:rPr>
              <a:t>Part Number:</a:t>
            </a:r>
          </a:p>
          <a:p>
            <a:pPr marL="228600" lvl="1" indent="-115888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UCS-SP5-ES-C220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63926" y="1092521"/>
            <a:ext cx="1643445" cy="56757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200" b="1" dirty="0" smtClean="0">
                <a:solidFill>
                  <a:srgbClr val="000000"/>
                </a:solidFill>
              </a:rPr>
              <a:t>Part Number:</a:t>
            </a:r>
          </a:p>
          <a:p>
            <a:pPr marL="228600" lvl="1" indent="-115888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UCS-SP5-EV-C220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00749" y="1092521"/>
            <a:ext cx="1643445" cy="56757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200" b="1" dirty="0" smtClean="0">
                <a:solidFill>
                  <a:srgbClr val="000000"/>
                </a:solidFill>
              </a:rPr>
              <a:t>Part Number:</a:t>
            </a:r>
          </a:p>
          <a:p>
            <a:pPr marL="228600" lvl="1" indent="-115888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UCS-SP5-EV-C240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02937" y="1104973"/>
            <a:ext cx="1643445" cy="56757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200" b="1" dirty="0" smtClean="0">
                <a:solidFill>
                  <a:srgbClr val="000000"/>
                </a:solidFill>
              </a:rPr>
              <a:t>Part Number:</a:t>
            </a:r>
          </a:p>
          <a:p>
            <a:pPr marL="228600" lvl="1" indent="-115888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UCS-SP5-PR-C220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0422" y="1080069"/>
            <a:ext cx="1643445" cy="56757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200" b="1" dirty="0" smtClean="0">
                <a:solidFill>
                  <a:srgbClr val="000000"/>
                </a:solidFill>
              </a:rPr>
              <a:t>Part Number:</a:t>
            </a:r>
          </a:p>
          <a:p>
            <a:pPr marL="228600" lvl="1" indent="-115888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UCS-SP5-PR-C240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9417" y="1862152"/>
            <a:ext cx="1657473" cy="127974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fontScale="92500"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C220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Dual Intel® Xeon® </a:t>
            </a:r>
            <a:r>
              <a:rPr lang="en-US" sz="1000" dirty="0" smtClean="0">
                <a:solidFill>
                  <a:srgbClr val="000000"/>
                </a:solidFill>
              </a:rPr>
              <a:t>E5-2650 2.0Ghz Processors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64 </a:t>
            </a:r>
            <a:r>
              <a:rPr lang="en-US" sz="1000" dirty="0">
                <a:solidFill>
                  <a:srgbClr val="000000"/>
                </a:solidFill>
              </a:rPr>
              <a:t>GB </a:t>
            </a:r>
            <a:r>
              <a:rPr lang="en-US" sz="1000" dirty="0" smtClean="0">
                <a:solidFill>
                  <a:srgbClr val="000000"/>
                </a:solidFill>
              </a:rPr>
              <a:t>Memory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LSI 2008 SAS RAID Card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Broadcom 5709 Quad-Port 1 </a:t>
            </a:r>
            <a:r>
              <a:rPr lang="en-US" sz="1000" dirty="0" err="1" smtClean="0">
                <a:solidFill>
                  <a:srgbClr val="000000"/>
                </a:solidFill>
              </a:rPr>
              <a:t>GbE</a:t>
            </a:r>
            <a:r>
              <a:rPr lang="en-US" sz="1000" dirty="0" smtClean="0">
                <a:solidFill>
                  <a:srgbClr val="000000"/>
                </a:solidFill>
              </a:rPr>
              <a:t> w/ TOE </a:t>
            </a:r>
            <a:r>
              <a:rPr lang="en-US" sz="1000" dirty="0" err="1" smtClean="0">
                <a:solidFill>
                  <a:srgbClr val="000000"/>
                </a:solidFill>
              </a:rPr>
              <a:t>iSCSI</a:t>
            </a:r>
            <a:r>
              <a:rPr lang="en-US" sz="1000" dirty="0" smtClean="0">
                <a:solidFill>
                  <a:srgbClr val="000000"/>
                </a:solidFill>
              </a:rPr>
              <a:t> NIC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87249" y="1866117"/>
            <a:ext cx="1691829" cy="127974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lnSpcReduction="10000"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C220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Dual Intel® Xeon® </a:t>
            </a:r>
            <a:r>
              <a:rPr lang="en-US" sz="1000" dirty="0" smtClean="0">
                <a:solidFill>
                  <a:srgbClr val="000000"/>
                </a:solidFill>
              </a:rPr>
              <a:t>E5-2650 2.0Ghz Processors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64 </a:t>
            </a:r>
            <a:r>
              <a:rPr lang="en-US" sz="1000" dirty="0">
                <a:solidFill>
                  <a:srgbClr val="000000"/>
                </a:solidFill>
              </a:rPr>
              <a:t>GB </a:t>
            </a:r>
            <a:r>
              <a:rPr lang="en-US" sz="1000" dirty="0" smtClean="0">
                <a:solidFill>
                  <a:srgbClr val="000000"/>
                </a:solidFill>
              </a:rPr>
              <a:t>Memory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</a:rPr>
              <a:t>MegaRAID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9266CV</a:t>
            </a:r>
            <a:r>
              <a:rPr lang="en-US" sz="1000" dirty="0">
                <a:solidFill>
                  <a:srgbClr val="000000"/>
                </a:solidFill>
              </a:rPr>
              <a:t>-8i </a:t>
            </a:r>
            <a:r>
              <a:rPr lang="en-US" sz="1000" dirty="0" err="1">
                <a:solidFill>
                  <a:srgbClr val="000000"/>
                </a:solidFill>
              </a:rPr>
              <a:t>PCIe</a:t>
            </a:r>
            <a:r>
              <a:rPr lang="en-US" sz="1000" dirty="0">
                <a:solidFill>
                  <a:srgbClr val="000000"/>
                </a:solidFill>
              </a:rPr>
              <a:t> Card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Cisco UCS P81E VIC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91904" y="1870084"/>
            <a:ext cx="1691829" cy="127974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lnSpcReduction="10000"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C220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Dual Intel® Xeon® </a:t>
            </a:r>
            <a:r>
              <a:rPr lang="en-US" sz="1000" dirty="0" smtClean="0">
                <a:solidFill>
                  <a:srgbClr val="000000"/>
                </a:solidFill>
              </a:rPr>
              <a:t>E5-2650 2.0Ghz Processors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64 </a:t>
            </a:r>
            <a:r>
              <a:rPr lang="en-US" sz="1000" dirty="0">
                <a:solidFill>
                  <a:srgbClr val="000000"/>
                </a:solidFill>
              </a:rPr>
              <a:t>GB </a:t>
            </a:r>
            <a:r>
              <a:rPr lang="en-US" sz="1000" dirty="0" smtClean="0">
                <a:solidFill>
                  <a:srgbClr val="000000"/>
                </a:solidFill>
              </a:rPr>
              <a:t>Memory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</a:rPr>
              <a:t>MegaRAID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9266CV</a:t>
            </a:r>
            <a:r>
              <a:rPr lang="en-US" sz="1000" dirty="0">
                <a:solidFill>
                  <a:srgbClr val="000000"/>
                </a:solidFill>
              </a:rPr>
              <a:t>-8i </a:t>
            </a:r>
            <a:r>
              <a:rPr lang="en-US" sz="1000" dirty="0" err="1">
                <a:solidFill>
                  <a:srgbClr val="000000"/>
                </a:solidFill>
              </a:rPr>
              <a:t>PCIe</a:t>
            </a:r>
            <a:r>
              <a:rPr lang="en-US" sz="1000" dirty="0">
                <a:solidFill>
                  <a:srgbClr val="000000"/>
                </a:solidFill>
              </a:rPr>
              <a:t> Card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Cisco UCS P81E VIC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14735" y="1915927"/>
            <a:ext cx="1719841" cy="127974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lnSpcReduction="10000"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C240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Dual Intel® Xeon® </a:t>
            </a:r>
            <a:r>
              <a:rPr lang="en-US" sz="1000" dirty="0" smtClean="0">
                <a:solidFill>
                  <a:srgbClr val="000000"/>
                </a:solidFill>
              </a:rPr>
              <a:t>E5-2665 2.4Ghz Processors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64 </a:t>
            </a:r>
            <a:r>
              <a:rPr lang="en-US" sz="1000" dirty="0">
                <a:solidFill>
                  <a:srgbClr val="000000"/>
                </a:solidFill>
              </a:rPr>
              <a:t>GB </a:t>
            </a:r>
            <a:r>
              <a:rPr lang="en-US" sz="1000" dirty="0" smtClean="0">
                <a:solidFill>
                  <a:srgbClr val="000000"/>
                </a:solidFill>
              </a:rPr>
              <a:t>Memory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</a:rPr>
              <a:t>MegaRAID</a:t>
            </a:r>
            <a:r>
              <a:rPr lang="en-US" sz="1000" dirty="0">
                <a:solidFill>
                  <a:srgbClr val="000000"/>
                </a:solidFill>
              </a:rPr>
              <a:t> 9266CV-8i </a:t>
            </a:r>
            <a:r>
              <a:rPr lang="en-US" sz="1000" dirty="0" err="1">
                <a:solidFill>
                  <a:srgbClr val="000000"/>
                </a:solidFill>
              </a:rPr>
              <a:t>PCIe</a:t>
            </a:r>
            <a:r>
              <a:rPr lang="en-US" sz="1000" dirty="0">
                <a:solidFill>
                  <a:srgbClr val="000000"/>
                </a:solidFill>
              </a:rPr>
              <a:t> Card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Cisco UCS P81E VIC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28728" y="1870084"/>
            <a:ext cx="1719841" cy="1279747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lnSpcReduction="10000"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C240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Dual Intel® Xeon® </a:t>
            </a:r>
            <a:r>
              <a:rPr lang="en-US" sz="1000" dirty="0" smtClean="0">
                <a:solidFill>
                  <a:srgbClr val="000000"/>
                </a:solidFill>
              </a:rPr>
              <a:t>E5-2665 2.4Ghz Processors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64 </a:t>
            </a:r>
            <a:r>
              <a:rPr lang="en-US" sz="1000" dirty="0">
                <a:solidFill>
                  <a:srgbClr val="000000"/>
                </a:solidFill>
              </a:rPr>
              <a:t>GB </a:t>
            </a:r>
            <a:r>
              <a:rPr lang="en-US" sz="1000" dirty="0" smtClean="0">
                <a:solidFill>
                  <a:srgbClr val="000000"/>
                </a:solidFill>
              </a:rPr>
              <a:t>Memory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 err="1">
                <a:solidFill>
                  <a:srgbClr val="000000"/>
                </a:solidFill>
              </a:rPr>
              <a:t>MegaRAID</a:t>
            </a:r>
            <a:r>
              <a:rPr lang="en-US" sz="1000" dirty="0">
                <a:solidFill>
                  <a:srgbClr val="000000"/>
                </a:solidFill>
              </a:rPr>
              <a:t> 9266CV-8i </a:t>
            </a:r>
            <a:r>
              <a:rPr lang="en-US" sz="1000" dirty="0" err="1">
                <a:solidFill>
                  <a:srgbClr val="000000"/>
                </a:solidFill>
              </a:rPr>
              <a:t>PCIe</a:t>
            </a:r>
            <a:r>
              <a:rPr lang="en-US" sz="1000" dirty="0">
                <a:solidFill>
                  <a:srgbClr val="000000"/>
                </a:solidFill>
              </a:rPr>
              <a:t> Card</a:t>
            </a:r>
          </a:p>
          <a:p>
            <a:pPr marL="169863" lvl="1" indent="-111125">
              <a:lnSpc>
                <a:spcPct val="110000"/>
              </a:lnSpc>
              <a:buFont typeface="Arial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Cisco UCS P81E VIC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6094" y="3235851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fontScale="92500" lnSpcReduction="10000"/>
          </a:bodyPr>
          <a:lstStyle/>
          <a:p>
            <a:pPr marL="112713" lvl="1" indent="0"/>
            <a:r>
              <a:rPr lang="en-US" sz="1300" b="1" dirty="0" smtClean="0">
                <a:solidFill>
                  <a:srgbClr val="000000"/>
                </a:solidFill>
              </a:rPr>
              <a:t>Nexus 3K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Nexus 3048</a:t>
            </a:r>
          </a:p>
          <a:p>
            <a:pPr marL="169863" lvl="1" indent="-111125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Nexus 3064PQ Accessory Kit Included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73264" y="3239818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fontScale="85000" lnSpcReduction="10000"/>
          </a:bodyPr>
          <a:lstStyle/>
          <a:p>
            <a:pPr marL="112713" lvl="1" indent="0"/>
            <a:r>
              <a:rPr lang="en-US" sz="1300" b="1" dirty="0" smtClean="0">
                <a:solidFill>
                  <a:srgbClr val="000000"/>
                </a:solidFill>
              </a:rPr>
              <a:t>Nexus 2K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Nexus 2232PP w/ 16 FET</a:t>
            </a:r>
          </a:p>
          <a:p>
            <a:pPr marL="169863" lvl="1" indent="-111125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10G Line Extender for FEX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50434" y="3231331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 fontScale="85000" lnSpcReduction="10000"/>
          </a:bodyPr>
          <a:lstStyle/>
          <a:p>
            <a:pPr marL="112713" lvl="1" indent="0"/>
            <a:r>
              <a:rPr lang="en-US" sz="1300" b="1" dirty="0" smtClean="0">
                <a:solidFill>
                  <a:srgbClr val="000000"/>
                </a:solidFill>
              </a:rPr>
              <a:t>Nexus 2K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Nexus 2232PP w/ 16 FET</a:t>
            </a:r>
          </a:p>
          <a:p>
            <a:pPr marL="169863" lvl="1" indent="-111125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10G Line Extender for FEX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5598" y="3978459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UCS FI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48-Port UCS Fabric Interconnect w/ Unified Ports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12 port licenses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77919" y="3243783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000" b="1" dirty="0" smtClean="0">
                <a:solidFill>
                  <a:srgbClr val="000000"/>
                </a:solidFill>
              </a:rPr>
              <a:t>Nexus 5K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Nexus 5548 UP w/ 32 10GbE Ports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51227" y="1718392"/>
            <a:ext cx="8407590" cy="996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  <a:alpha val="35000"/>
                </a:schemeClr>
              </a:gs>
              <a:gs pos="50000">
                <a:srgbClr val="007FB8">
                  <a:alpha val="35000"/>
                </a:srgbClr>
              </a:gs>
              <a:gs pos="100000">
                <a:srgbClr val="02209E">
                  <a:alpha val="6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25417" y="3994877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UCS FI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48-Port UCS Fabric Interconnect w/ Unified Ports</a:t>
            </a:r>
          </a:p>
          <a:p>
            <a:pPr marL="169863" lvl="1" indent="-111125"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12 port licenses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45751" y="3247748"/>
            <a:ext cx="1680797" cy="910703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000" b="1" dirty="0" smtClean="0">
                <a:solidFill>
                  <a:srgbClr val="000000"/>
                </a:solidFill>
              </a:rPr>
              <a:t>Nexus 5K Specifications:</a:t>
            </a:r>
          </a:p>
          <a:p>
            <a:pPr marL="169863" lvl="1" indent="-111125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Nexus 5548 UP w/ 32 10GbE Ports</a:t>
            </a:r>
          </a:p>
        </p:txBody>
      </p:sp>
    </p:spTree>
    <p:extLst>
      <p:ext uri="{BB962C8B-B14F-4D97-AF65-F5344CB8AC3E}">
        <p14:creationId xmlns:p14="http://schemas.microsoft.com/office/powerpoint/2010/main" val="2842320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4817" name="Rectangle 645"/>
          <p:cNvSpPr>
            <a:spLocks noChangeArrowheads="1"/>
          </p:cNvSpPr>
          <p:nvPr/>
        </p:nvSpPr>
        <p:spPr bwMode="auto">
          <a:xfrm>
            <a:off x="106555" y="3290342"/>
            <a:ext cx="4335252" cy="1317245"/>
          </a:xfrm>
          <a:prstGeom prst="rect">
            <a:avLst/>
          </a:prstGeom>
          <a:gradFill rotWithShape="1">
            <a:gsLst>
              <a:gs pos="0">
                <a:srgbClr val="0096D6">
                  <a:alpha val="34999"/>
                </a:srgbClr>
              </a:gs>
              <a:gs pos="100000">
                <a:srgbClr val="004563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94683" y="114573"/>
            <a:ext cx="4358464" cy="5700448"/>
          </a:xfrm>
          <a:prstGeom prst="round2SameRect">
            <a:avLst>
              <a:gd name="adj1" fmla="val 11392"/>
              <a:gd name="adj2" fmla="val 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121712" tIns="685744" rIns="121712" bIns="60856"/>
          <a:lstStyle/>
          <a:p>
            <a:pPr marL="173024" indent="-173024" defTabSz="1217214" fontAlgn="auto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/>
            </a:pPr>
            <a:endParaRPr lang="en-US" sz="2000" b="1" dirty="0">
              <a:solidFill>
                <a:srgbClr val="F8A75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30" name="Right Arrow 647"/>
          <p:cNvSpPr>
            <a:spLocks noChangeArrowheads="1"/>
          </p:cNvSpPr>
          <p:nvPr/>
        </p:nvSpPr>
        <p:spPr bwMode="auto">
          <a:xfrm>
            <a:off x="115298" y="3321956"/>
            <a:ext cx="263525" cy="1288329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1D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21"/>
          <p:cNvSpPr>
            <a:spLocks noChangeArrowheads="1"/>
          </p:cNvSpPr>
          <p:nvPr/>
        </p:nvSpPr>
        <p:spPr bwMode="auto">
          <a:xfrm>
            <a:off x="106555" y="1953934"/>
            <a:ext cx="4335252" cy="1248540"/>
          </a:xfrm>
          <a:prstGeom prst="rect">
            <a:avLst/>
          </a:prstGeom>
          <a:gradFill rotWithShape="1">
            <a:gsLst>
              <a:gs pos="0">
                <a:schemeClr val="accent6">
                  <a:lumMod val="20000"/>
                  <a:lumOff val="80000"/>
                  <a:alpha val="34999"/>
                </a:schemeClr>
              </a:gs>
              <a:gs pos="100000">
                <a:srgbClr val="713B11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Right Arrow 646"/>
          <p:cNvSpPr>
            <a:spLocks noChangeArrowheads="1"/>
          </p:cNvSpPr>
          <p:nvPr/>
        </p:nvSpPr>
        <p:spPr bwMode="auto">
          <a:xfrm>
            <a:off x="115298" y="1941917"/>
            <a:ext cx="263525" cy="1285532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41922" y="2347409"/>
            <a:ext cx="144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Business Analytics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59872" y="3838041"/>
            <a:ext cx="144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Converged Infra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294" y="3459730"/>
            <a:ext cx="37178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Cisco-EMC VSPEX Solutions</a:t>
            </a:r>
          </a:p>
          <a:p>
            <a:r>
              <a:rPr lang="en-US" sz="1200" dirty="0">
                <a:solidFill>
                  <a:srgbClr val="FFFFFF"/>
                </a:solidFill>
              </a:rPr>
              <a:t>	</a:t>
            </a:r>
            <a:r>
              <a:rPr lang="en-US" sz="1500" i="1" dirty="0" err="1" smtClean="0">
                <a:solidFill>
                  <a:srgbClr val="F68B1F"/>
                </a:solidFill>
              </a:rPr>
              <a:t>VSphere</a:t>
            </a:r>
            <a:r>
              <a:rPr lang="en-US" sz="1500" i="1" dirty="0" smtClean="0">
                <a:solidFill>
                  <a:srgbClr val="F68B1F"/>
                </a:solidFill>
              </a:rPr>
              <a:t> Solution: 50-125 VM’s</a:t>
            </a:r>
          </a:p>
          <a:p>
            <a:r>
              <a:rPr lang="en-US" sz="1500" i="1" dirty="0">
                <a:solidFill>
                  <a:srgbClr val="F68B1F"/>
                </a:solidFill>
              </a:rPr>
              <a:t>	</a:t>
            </a:r>
            <a:r>
              <a:rPr lang="en-US" sz="1500" i="1" dirty="0" smtClean="0">
                <a:solidFill>
                  <a:srgbClr val="F68B1F"/>
                </a:solidFill>
              </a:rPr>
              <a:t>Hyper-V Solution: 50-100 VM’s 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106555" y="617526"/>
            <a:ext cx="4335252" cy="1248540"/>
          </a:xfrm>
          <a:prstGeom prst="rect">
            <a:avLst/>
          </a:prstGeom>
          <a:gradFill rotWithShape="1">
            <a:gsLst>
              <a:gs pos="0">
                <a:srgbClr val="F58025">
                  <a:alpha val="34999"/>
                </a:srgbClr>
              </a:gs>
              <a:gs pos="100000">
                <a:srgbClr val="713B11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numCol="3"/>
          <a:lstStyle/>
          <a:p>
            <a:endParaRPr lang="en-US"/>
          </a:p>
        </p:txBody>
      </p:sp>
      <p:sp>
        <p:nvSpPr>
          <p:cNvPr id="36" name="Right Arrow 646"/>
          <p:cNvSpPr>
            <a:spLocks noChangeArrowheads="1"/>
          </p:cNvSpPr>
          <p:nvPr/>
        </p:nvSpPr>
        <p:spPr bwMode="auto">
          <a:xfrm>
            <a:off x="115298" y="634215"/>
            <a:ext cx="263525" cy="1213195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8A7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-189078" y="1041779"/>
            <a:ext cx="138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VDI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33" y="811221"/>
            <a:ext cx="3716375" cy="6155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kern="0" dirty="0" smtClean="0">
                <a:solidFill>
                  <a:srgbClr val="FFFFFF"/>
                </a:solidFill>
              </a:rPr>
              <a:t>Citrix VDI-in-a-Box</a:t>
            </a:r>
          </a:p>
          <a:p>
            <a:r>
              <a:rPr lang="en-US" sz="1600" kern="0" dirty="0">
                <a:solidFill>
                  <a:srgbClr val="FD7E28"/>
                </a:solidFill>
              </a:rPr>
              <a:t>	</a:t>
            </a:r>
            <a:r>
              <a:rPr lang="en-US" sz="1600" i="1" kern="0" dirty="0" smtClean="0">
                <a:solidFill>
                  <a:srgbClr val="F68B1F"/>
                </a:solidFill>
              </a:rPr>
              <a:t>Balanced | Performance</a:t>
            </a:r>
            <a:endParaRPr lang="en-US" sz="1600" kern="0" dirty="0">
              <a:solidFill>
                <a:srgbClr val="F68B1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4432" y="2162833"/>
            <a:ext cx="3658715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Big Data Solution</a:t>
            </a:r>
          </a:p>
          <a:p>
            <a:r>
              <a:rPr lang="en-US" dirty="0">
                <a:solidFill>
                  <a:srgbClr val="F68B1F"/>
                </a:solidFill>
              </a:rPr>
              <a:t>	</a:t>
            </a:r>
            <a:r>
              <a:rPr lang="en-US" sz="1600" i="1" dirty="0" smtClean="0">
                <a:solidFill>
                  <a:srgbClr val="F68B1F"/>
                </a:solidFill>
              </a:rPr>
              <a:t>Starter Half-Rack Solution</a:t>
            </a:r>
            <a:endParaRPr lang="en-US" sz="1600" dirty="0" smtClean="0">
              <a:solidFill>
                <a:srgbClr val="F68B1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645"/>
          <p:cNvSpPr>
            <a:spLocks noChangeArrowheads="1"/>
          </p:cNvSpPr>
          <p:nvPr/>
        </p:nvSpPr>
        <p:spPr bwMode="auto">
          <a:xfrm>
            <a:off x="4636055" y="3281887"/>
            <a:ext cx="4335252" cy="1317245"/>
          </a:xfrm>
          <a:prstGeom prst="rect">
            <a:avLst/>
          </a:prstGeom>
          <a:gradFill rotWithShape="1">
            <a:gsLst>
              <a:gs pos="0">
                <a:srgbClr val="0096D6">
                  <a:alpha val="34999"/>
                </a:srgbClr>
              </a:gs>
              <a:gs pos="100000">
                <a:srgbClr val="004563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4624183" y="106119"/>
            <a:ext cx="4358464" cy="3089181"/>
          </a:xfrm>
          <a:prstGeom prst="round2SameRect">
            <a:avLst>
              <a:gd name="adj1" fmla="val 11392"/>
              <a:gd name="adj2" fmla="val 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121712" tIns="685744" rIns="121712" bIns="60856"/>
          <a:lstStyle/>
          <a:p>
            <a:pPr marL="173024" indent="-173024" defTabSz="1217214" fontAlgn="auto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/>
            </a:pPr>
            <a:endParaRPr lang="en-US" sz="2000" b="1" dirty="0">
              <a:solidFill>
                <a:srgbClr val="F8A75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4636055" y="1945479"/>
            <a:ext cx="4335252" cy="1248540"/>
          </a:xfrm>
          <a:prstGeom prst="rect">
            <a:avLst/>
          </a:prstGeom>
          <a:gradFill rotWithShape="1">
            <a:gsLst>
              <a:gs pos="0">
                <a:schemeClr val="accent6">
                  <a:lumMod val="20000"/>
                  <a:lumOff val="80000"/>
                  <a:alpha val="34999"/>
                </a:schemeClr>
              </a:gs>
              <a:gs pos="100000">
                <a:srgbClr val="713B11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" name="Right Arrow 646"/>
          <p:cNvSpPr>
            <a:spLocks noChangeArrowheads="1"/>
          </p:cNvSpPr>
          <p:nvPr/>
        </p:nvSpPr>
        <p:spPr bwMode="auto">
          <a:xfrm>
            <a:off x="4644798" y="1933462"/>
            <a:ext cx="263525" cy="1285532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4289196" y="3802588"/>
            <a:ext cx="144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Promos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4636055" y="609071"/>
            <a:ext cx="4335252" cy="1248540"/>
          </a:xfrm>
          <a:prstGeom prst="rect">
            <a:avLst/>
          </a:prstGeom>
          <a:gradFill rotWithShape="1">
            <a:gsLst>
              <a:gs pos="0">
                <a:srgbClr val="F58025">
                  <a:alpha val="34999"/>
                </a:srgbClr>
              </a:gs>
              <a:gs pos="100000">
                <a:srgbClr val="713B11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numCol="3"/>
          <a:lstStyle/>
          <a:p>
            <a:endParaRPr lang="en-US"/>
          </a:p>
        </p:txBody>
      </p:sp>
      <p:sp>
        <p:nvSpPr>
          <p:cNvPr id="45" name="Right Arrow 646"/>
          <p:cNvSpPr>
            <a:spLocks noChangeArrowheads="1"/>
          </p:cNvSpPr>
          <p:nvPr/>
        </p:nvSpPr>
        <p:spPr bwMode="auto">
          <a:xfrm>
            <a:off x="4644798" y="625760"/>
            <a:ext cx="263525" cy="1213195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8A7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4385143" y="2411558"/>
            <a:ext cx="138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UC on UCS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90453" y="2012067"/>
            <a:ext cx="4119774" cy="9848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Cisco Unified Communications on UCS</a:t>
            </a:r>
          </a:p>
          <a:p>
            <a:pPr lvl="2"/>
            <a:r>
              <a:rPr lang="en-US" sz="1400" i="1" dirty="0" smtClean="0">
                <a:solidFill>
                  <a:srgbClr val="F68B1F"/>
                </a:solidFill>
              </a:rPr>
              <a:t>Complete Infrastructure: B200 TRC</a:t>
            </a:r>
          </a:p>
          <a:p>
            <a:pPr lvl="2"/>
            <a:r>
              <a:rPr lang="en-US" sz="1400" i="1" dirty="0" smtClean="0">
                <a:solidFill>
                  <a:srgbClr val="F68B1F"/>
                </a:solidFill>
              </a:rPr>
              <a:t>Single Blade: B200 TRC</a:t>
            </a:r>
          </a:p>
          <a:p>
            <a:pPr lvl="2"/>
            <a:r>
              <a:rPr lang="en-US" sz="1400" i="1" dirty="0" smtClean="0">
                <a:solidFill>
                  <a:srgbClr val="F68B1F"/>
                </a:solidFill>
              </a:rPr>
              <a:t>Single Rack: C220 TRC | C240 TRC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26950" y="3334889"/>
            <a:ext cx="3719921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Single-Wire Management Ready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sz="1400" i="1" dirty="0" smtClean="0">
                <a:solidFill>
                  <a:srgbClr val="F68B1F"/>
                </a:solidFill>
              </a:rPr>
              <a:t>C220 Value (M)</a:t>
            </a:r>
          </a:p>
          <a:p>
            <a:r>
              <a:rPr lang="en-US" sz="1400" i="1" dirty="0">
                <a:solidFill>
                  <a:srgbClr val="F68B1F"/>
                </a:solidFill>
              </a:rPr>
              <a:t>	</a:t>
            </a:r>
            <a:r>
              <a:rPr lang="en-US" sz="1400" i="1" dirty="0" smtClean="0">
                <a:solidFill>
                  <a:srgbClr val="F68B1F"/>
                </a:solidFill>
              </a:rPr>
              <a:t>C240 Value (M) | C240 </a:t>
            </a:r>
            <a:r>
              <a:rPr lang="en-US" sz="1400" i="1" dirty="0" err="1" smtClean="0">
                <a:solidFill>
                  <a:srgbClr val="F68B1F"/>
                </a:solidFill>
              </a:rPr>
              <a:t>Perf</a:t>
            </a:r>
            <a:r>
              <a:rPr lang="en-US" sz="1400" i="1" dirty="0" smtClean="0">
                <a:solidFill>
                  <a:srgbClr val="F68B1F"/>
                </a:solidFill>
              </a:rPr>
              <a:t> (M)</a:t>
            </a:r>
            <a:endParaRPr lang="en-US" sz="1400" dirty="0">
              <a:solidFill>
                <a:srgbClr val="F68B1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347204" y="1127005"/>
            <a:ext cx="144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Converged Infra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Right Arrow 647"/>
          <p:cNvSpPr>
            <a:spLocks noChangeArrowheads="1"/>
          </p:cNvSpPr>
          <p:nvPr/>
        </p:nvSpPr>
        <p:spPr bwMode="auto">
          <a:xfrm>
            <a:off x="4668087" y="3322442"/>
            <a:ext cx="263525" cy="1288329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1DE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52928" y="601937"/>
            <a:ext cx="3698991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Cisco-</a:t>
            </a:r>
            <a:r>
              <a:rPr lang="en-US" dirty="0" err="1" smtClean="0">
                <a:solidFill>
                  <a:srgbClr val="FFFFFF"/>
                </a:solidFill>
              </a:rPr>
              <a:t>NetApp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FlexPod</a:t>
            </a:r>
            <a:r>
              <a:rPr lang="en-US" dirty="0" smtClean="0">
                <a:solidFill>
                  <a:srgbClr val="FFFFFF"/>
                </a:solidFill>
              </a:rPr>
              <a:t> Solutions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</a:t>
            </a:r>
            <a:r>
              <a:rPr lang="en-US" sz="1600" i="1" dirty="0" err="1" smtClean="0">
                <a:solidFill>
                  <a:srgbClr val="F68B1F"/>
                </a:solidFill>
              </a:rPr>
              <a:t>ExpressPod</a:t>
            </a:r>
            <a:r>
              <a:rPr lang="en-US" sz="1600" i="1" dirty="0" smtClean="0">
                <a:solidFill>
                  <a:srgbClr val="F68B1F"/>
                </a:solidFill>
              </a:rPr>
              <a:t> Small | Medium</a:t>
            </a:r>
          </a:p>
          <a:p>
            <a:r>
              <a:rPr lang="en-US" sz="1600" i="1" dirty="0">
                <a:solidFill>
                  <a:srgbClr val="F68B1F"/>
                </a:solidFill>
              </a:rPr>
              <a:t>	</a:t>
            </a:r>
            <a:r>
              <a:rPr lang="en-US" sz="1600" i="1" dirty="0" err="1" smtClean="0">
                <a:solidFill>
                  <a:srgbClr val="F68B1F"/>
                </a:solidFill>
              </a:rPr>
              <a:t>FlexPod</a:t>
            </a:r>
            <a:r>
              <a:rPr lang="en-US" sz="1600" i="1" dirty="0" smtClean="0">
                <a:solidFill>
                  <a:srgbClr val="F68B1F"/>
                </a:solidFill>
              </a:rPr>
              <a:t> IP Storage</a:t>
            </a:r>
            <a:endParaRPr lang="en-US" sz="1600" dirty="0">
              <a:solidFill>
                <a:srgbClr val="F68B1F"/>
              </a:solidFill>
            </a:endParaRPr>
          </a:p>
        </p:txBody>
      </p:sp>
      <p:sp>
        <p:nvSpPr>
          <p:cNvPr id="40" name="Rectangle 645"/>
          <p:cNvSpPr>
            <a:spLocks noChangeArrowheads="1"/>
          </p:cNvSpPr>
          <p:nvPr/>
        </p:nvSpPr>
        <p:spPr bwMode="auto">
          <a:xfrm>
            <a:off x="97217" y="4670551"/>
            <a:ext cx="4356895" cy="1317245"/>
          </a:xfrm>
          <a:prstGeom prst="rect">
            <a:avLst/>
          </a:prstGeom>
          <a:gradFill rotWithShape="1">
            <a:gsLst>
              <a:gs pos="0">
                <a:schemeClr val="accent5">
                  <a:lumMod val="40000"/>
                  <a:lumOff val="60000"/>
                  <a:alpha val="34999"/>
                </a:schemeClr>
              </a:gs>
              <a:gs pos="100000">
                <a:srgbClr val="004563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" name="Right Arrow 647"/>
          <p:cNvSpPr>
            <a:spLocks noChangeArrowheads="1"/>
          </p:cNvSpPr>
          <p:nvPr/>
        </p:nvSpPr>
        <p:spPr bwMode="auto">
          <a:xfrm>
            <a:off x="105959" y="4679889"/>
            <a:ext cx="263525" cy="1288329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20561" y="5237607"/>
            <a:ext cx="138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Price Drop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4317" y="4746263"/>
            <a:ext cx="371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Price Drop: All C-Series Promos</a:t>
            </a:r>
          </a:p>
          <a:p>
            <a:r>
              <a:rPr lang="en-US" sz="1200" dirty="0">
                <a:solidFill>
                  <a:srgbClr val="FFFFFF"/>
                </a:solidFill>
              </a:rPr>
              <a:t>	</a:t>
            </a:r>
            <a:endParaRPr lang="en-US" sz="1500" i="1" dirty="0" smtClean="0">
              <a:solidFill>
                <a:srgbClr val="F68B1F"/>
              </a:solidFill>
            </a:endParaRPr>
          </a:p>
        </p:txBody>
      </p:sp>
      <p:sp>
        <p:nvSpPr>
          <p:cNvPr id="50" name="Rectangle 645"/>
          <p:cNvSpPr>
            <a:spLocks noChangeArrowheads="1"/>
          </p:cNvSpPr>
          <p:nvPr/>
        </p:nvSpPr>
        <p:spPr bwMode="auto">
          <a:xfrm>
            <a:off x="4647701" y="4674516"/>
            <a:ext cx="4356895" cy="1317245"/>
          </a:xfrm>
          <a:prstGeom prst="rect">
            <a:avLst/>
          </a:prstGeom>
          <a:gradFill rotWithShape="1">
            <a:gsLst>
              <a:gs pos="0">
                <a:schemeClr val="accent5">
                  <a:lumMod val="40000"/>
                  <a:lumOff val="60000"/>
                  <a:alpha val="34999"/>
                </a:schemeClr>
              </a:gs>
              <a:gs pos="100000">
                <a:srgbClr val="004563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2" name="Right Arrow 647"/>
          <p:cNvSpPr>
            <a:spLocks noChangeArrowheads="1"/>
          </p:cNvSpPr>
          <p:nvPr/>
        </p:nvSpPr>
        <p:spPr bwMode="auto">
          <a:xfrm>
            <a:off x="4656443" y="4683854"/>
            <a:ext cx="263525" cy="1288329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4534451" y="5029323"/>
            <a:ext cx="117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Term Change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4088" y="5034662"/>
            <a:ext cx="371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QTY Limitation : All C-series </a:t>
            </a:r>
            <a:r>
              <a:rPr lang="en-US" sz="1600" dirty="0" smtClean="0">
                <a:solidFill>
                  <a:srgbClr val="FFFFFF"/>
                </a:solidFill>
                <a:sym typeface="Wingdings"/>
              </a:rPr>
              <a:t> 20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44638" y="5827590"/>
            <a:ext cx="6497595" cy="698733"/>
            <a:chOff x="1986766" y="182887"/>
            <a:chExt cx="5230982" cy="627063"/>
          </a:xfrm>
        </p:grpSpPr>
        <p:grpSp>
          <p:nvGrpSpPr>
            <p:cNvPr id="34823" name="Group 11"/>
            <p:cNvGrpSpPr>
              <a:grpSpLocks/>
            </p:cNvGrpSpPr>
            <p:nvPr/>
          </p:nvGrpSpPr>
          <p:grpSpPr bwMode="auto">
            <a:xfrm>
              <a:off x="1986766" y="182887"/>
              <a:ext cx="5230982" cy="627063"/>
              <a:chOff x="1008993" y="3200400"/>
              <a:chExt cx="4051739" cy="83557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008993" y="3200400"/>
                <a:ext cx="4051739" cy="835574"/>
              </a:xfrm>
              <a:prstGeom prst="roundRect">
                <a:avLst>
                  <a:gd name="adj" fmla="val 50000"/>
                </a:avLst>
              </a:prstGeom>
              <a:solidFill>
                <a:srgbClr val="08252E"/>
              </a:solidFill>
              <a:ln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  <a:alpha val="65000"/>
                      </a:schemeClr>
                    </a:gs>
                    <a:gs pos="100000">
                      <a:schemeClr val="tx1">
                        <a:lumMod val="60000"/>
                        <a:lumOff val="40000"/>
                        <a:alpha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38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166305" y="3272323"/>
                <a:ext cx="3737114" cy="691728"/>
              </a:xfrm>
              <a:prstGeom prst="roundRect">
                <a:avLst>
                  <a:gd name="adj" fmla="val 50000"/>
                </a:avLst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35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832" name="TextBox 649"/>
            <p:cNvSpPr txBox="1">
              <a:spLocks noChangeArrowheads="1"/>
            </p:cNvSpPr>
            <p:nvPr/>
          </p:nvSpPr>
          <p:spPr bwMode="auto">
            <a:xfrm>
              <a:off x="2852225" y="282135"/>
              <a:ext cx="3509425" cy="41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Q2 Updates – November 2012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965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52400" y="5278196"/>
            <a:ext cx="8978745" cy="1784590"/>
            <a:chOff x="152400" y="5596884"/>
            <a:chExt cx="8978745" cy="1070598"/>
          </a:xfrm>
        </p:grpSpPr>
        <p:pic>
          <p:nvPicPr>
            <p:cNvPr id="94210" name="Picture 6" descr="bar-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5596884"/>
              <a:ext cx="89154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1" name="Text Box 13"/>
            <p:cNvSpPr txBox="1">
              <a:spLocks noChangeArrowheads="1"/>
            </p:cNvSpPr>
            <p:nvPr/>
          </p:nvSpPr>
          <p:spPr bwMode="auto">
            <a:xfrm>
              <a:off x="1905000" y="5693616"/>
              <a:ext cx="7226145" cy="97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124" tIns="41061" rIns="82124" bIns="41061">
              <a:spAutoFit/>
            </a:bodyPr>
            <a:lstStyle/>
            <a:p>
              <a:pPr marL="342900" indent="-342900" defTabSz="814388" eaLnBrk="0" fontAlgn="t" hangingPunct="0">
                <a:lnSpc>
                  <a:spcPct val="95000"/>
                </a:lnSpc>
                <a:spcAft>
                  <a:spcPct val="10000"/>
                </a:spcAft>
                <a:buFont typeface="+mj-lt"/>
                <a:buAutoNum type="arabicPeriod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Partner must be UCS Specialized  (UCT, DCA, or ATP-DCUC) </a:t>
              </a:r>
            </a:p>
            <a:p>
              <a:pPr marL="342900" indent="-342900" defTabSz="814388" eaLnBrk="0" fontAlgn="t" hangingPunct="0">
                <a:lnSpc>
                  <a:spcPct val="95000"/>
                </a:lnSpc>
                <a:spcAft>
                  <a:spcPct val="10000"/>
                </a:spcAft>
                <a:buFont typeface="+mj-lt"/>
                <a:buAutoNum type="arabicPeriod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Partner must register deal in CCW using ‘UCS New Account Breakaway’ </a:t>
              </a:r>
            </a:p>
            <a:p>
              <a:pPr marL="342900" indent="-342900" defTabSz="814388" eaLnBrk="0" fontAlgn="t" hangingPunct="0">
                <a:lnSpc>
                  <a:spcPct val="95000"/>
                </a:lnSpc>
                <a:spcAft>
                  <a:spcPct val="10000"/>
                </a:spcAft>
                <a:buFont typeface="+mj-lt"/>
                <a:buAutoNum type="arabicPeriod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Cisco AM and Program team confirm deal qualifies as a new UCS account</a:t>
              </a:r>
            </a:p>
            <a:p>
              <a:pPr marL="342900" indent="-342900" defTabSz="814388" eaLnBrk="0" fontAlgn="t" hangingPunct="0">
                <a:lnSpc>
                  <a:spcPct val="95000"/>
                </a:lnSpc>
                <a:spcAft>
                  <a:spcPct val="10000"/>
                </a:spcAft>
                <a:buFont typeface="+mj-lt"/>
                <a:buAutoNum type="arabicPeriod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Theater promotion governance team confirms that deal meets qualification</a:t>
              </a:r>
              <a:b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</a:b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and does not conflict with a currently approved  CCW deal (including OIPs)</a:t>
              </a:r>
            </a:p>
            <a:p>
              <a:pPr marL="342900" indent="-342900" defTabSz="814388" eaLnBrk="0" fontAlgn="t" hangingPunct="0">
                <a:lnSpc>
                  <a:spcPct val="95000"/>
                </a:lnSpc>
                <a:spcAft>
                  <a:spcPct val="10000"/>
                </a:spcAft>
                <a:buFont typeface="+mj-lt"/>
                <a:buAutoNum type="arabicPeriod"/>
              </a:pPr>
              <a:endParaRPr lang="en-US" sz="1400" b="1" dirty="0" smtClean="0">
                <a:solidFill>
                  <a:srgbClr val="FFFFFF"/>
                </a:solidFill>
                <a:ea typeface="ＭＳ Ｐゴシック" charset="-128"/>
              </a:endParaRPr>
            </a:p>
            <a:p>
              <a:pPr marL="342900" indent="-342900" defTabSz="814388" eaLnBrk="0" fontAlgn="t" hangingPunct="0">
                <a:lnSpc>
                  <a:spcPct val="95000"/>
                </a:lnSpc>
                <a:spcAft>
                  <a:spcPct val="10000"/>
                </a:spcAft>
                <a:buFont typeface="+mj-lt"/>
                <a:buAutoNum type="arabicPeriod"/>
              </a:pPr>
              <a:endParaRPr lang="en-US" sz="1400" b="1" dirty="0" smtClean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4212" name="Rectangle 14"/>
            <p:cNvSpPr>
              <a:spLocks noChangeArrowheads="1"/>
            </p:cNvSpPr>
            <p:nvPr/>
          </p:nvSpPr>
          <p:spPr bwMode="auto">
            <a:xfrm>
              <a:off x="152400" y="5733660"/>
              <a:ext cx="1957388" cy="34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100000"/>
                <a:buFont typeface="Wingdings" charset="2"/>
                <a:buNone/>
              </a:pPr>
              <a:r>
                <a:rPr lang="en-US" b="1" dirty="0" smtClean="0">
                  <a:solidFill>
                    <a:srgbClr val="FFFFFF"/>
                  </a:solidFill>
                  <a:ea typeface="ＭＳ Ｐゴシック" charset="-128"/>
                </a:rPr>
                <a:t>Partner Requirements</a:t>
              </a:r>
              <a:endParaRPr lang="en-US" b="1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94213" name="Rectangle 15"/>
          <p:cNvSpPr>
            <a:spLocks noChangeArrowheads="1"/>
          </p:cNvSpPr>
          <p:nvPr/>
        </p:nvSpPr>
        <p:spPr bwMode="auto">
          <a:xfrm>
            <a:off x="709613" y="76200"/>
            <a:ext cx="80533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>
            <a:spAutoFit/>
          </a:bodyPr>
          <a:lstStyle/>
          <a:p>
            <a:pPr defTabSz="814388"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000000"/>
                </a:solidFill>
                <a:ea typeface="ＭＳ Ｐゴシック" charset="-128"/>
              </a:rPr>
              <a:t>UCS New Account Breakaway Promotion </a:t>
            </a:r>
            <a:endParaRPr lang="en-US" sz="2800" b="1" dirty="0">
              <a:solidFill>
                <a:srgbClr val="000000"/>
              </a:solidFill>
              <a:ea typeface="ＭＳ Ｐゴシック" charset="-128"/>
            </a:endParaRPr>
          </a:p>
          <a:p>
            <a:pPr defTabSz="814388" eaLnBrk="0" hangingPunct="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At-A-Glance 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(15</a:t>
            </a:r>
            <a:r>
              <a:rPr lang="en-US" sz="2000" baseline="30000" dirty="0" smtClean="0">
                <a:solidFill>
                  <a:srgbClr val="000000"/>
                </a:solidFill>
                <a:ea typeface="ＭＳ Ｐゴシック" charset="-128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 Oct 2012 – 26</a:t>
            </a:r>
            <a:r>
              <a:rPr lang="en-US" sz="2000" baseline="30000" dirty="0" smtClean="0">
                <a:solidFill>
                  <a:srgbClr val="000000"/>
                </a:solidFill>
                <a:ea typeface="ＭＳ Ｐゴシック" charset="-128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</a:rPr>
              <a:t> Jan 2013) for EMEA</a:t>
            </a:r>
            <a:endParaRPr lang="en-US" sz="2000" b="1" dirty="0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152399" y="3941133"/>
            <a:ext cx="8909697" cy="1600540"/>
            <a:chOff x="123825" y="4163217"/>
            <a:chExt cx="8991600" cy="1822231"/>
          </a:xfrm>
        </p:grpSpPr>
        <p:pic>
          <p:nvPicPr>
            <p:cNvPr id="94214" name="Picture 5" descr="bar-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825" y="4163217"/>
              <a:ext cx="8991600" cy="145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Rectangle 9"/>
            <p:cNvSpPr>
              <a:spLocks noChangeArrowheads="1"/>
            </p:cNvSpPr>
            <p:nvPr/>
          </p:nvSpPr>
          <p:spPr bwMode="auto">
            <a:xfrm>
              <a:off x="152400" y="4408957"/>
              <a:ext cx="1981200" cy="76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100000"/>
                <a:buFont typeface="Wingdings" charset="2"/>
                <a:buNone/>
              </a:pPr>
              <a:r>
                <a:rPr lang="en-US" b="1" dirty="0" smtClean="0">
                  <a:solidFill>
                    <a:srgbClr val="FFFFFF"/>
                  </a:solidFill>
                  <a:ea typeface="ＭＳ Ｐゴシック" charset="-128"/>
                </a:rPr>
                <a:t>Account/Deal</a:t>
              </a:r>
              <a:r>
                <a:rPr lang="en-US" b="1" dirty="0">
                  <a:solidFill>
                    <a:srgbClr val="FFFFFF"/>
                  </a:solidFill>
                  <a:ea typeface="ＭＳ Ｐゴシック" charset="-128"/>
                </a:rPr>
                <a:t/>
              </a:r>
              <a:br>
                <a:rPr lang="en-US" b="1" dirty="0">
                  <a:solidFill>
                    <a:srgbClr val="FFFFFF"/>
                  </a:solidFill>
                  <a:ea typeface="ＭＳ Ｐゴシック" charset="-128"/>
                </a:rPr>
              </a:br>
              <a:r>
                <a:rPr lang="en-US" b="1" dirty="0" smtClean="0">
                  <a:solidFill>
                    <a:srgbClr val="FFFFFF"/>
                  </a:solidFill>
                  <a:ea typeface="ＭＳ Ｐゴシック" charset="-128"/>
                </a:rPr>
                <a:t>Eligibility</a:t>
              </a:r>
              <a:endParaRPr lang="en-US" b="1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4216" name="Text Box 12"/>
            <p:cNvSpPr txBox="1">
              <a:spLocks noChangeArrowheads="1"/>
            </p:cNvSpPr>
            <p:nvPr/>
          </p:nvSpPr>
          <p:spPr bwMode="auto">
            <a:xfrm>
              <a:off x="1707852" y="4198573"/>
              <a:ext cx="7250121" cy="178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To qualify as a UCS New Account, Cisco must confirm that:</a:t>
              </a:r>
            </a:p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 Customer Account has not previously purchased any UCS systems</a:t>
              </a:r>
            </a:p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 Account/Deal is solely Partner-hunted and developed</a:t>
              </a:r>
            </a:p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 Deal is fully approved in CCW</a:t>
              </a:r>
            </a:p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 Deal does not conflict with a registered </a:t>
              </a:r>
              <a:r>
                <a:rPr lang="en-US" sz="1400" b="1" dirty="0" err="1" smtClean="0">
                  <a:solidFill>
                    <a:srgbClr val="FFFFFF"/>
                  </a:solidFill>
                  <a:ea typeface="ＭＳ Ｐゴシック" charset="-128"/>
                </a:rPr>
                <a:t>CCW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 </a:t>
              </a:r>
              <a:r>
                <a:rPr lang="en-US" sz="1400" b="1" dirty="0" err="1" smtClean="0">
                  <a:solidFill>
                    <a:srgbClr val="FFFFFF"/>
                  </a:solidFill>
                  <a:ea typeface="ＭＳ Ｐゴシック" charset="-128"/>
                </a:rPr>
                <a:t>OIP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/TIP/SIP, </a:t>
              </a:r>
              <a:r>
                <a:rPr lang="en-US" sz="1400" b="1" dirty="0" err="1" smtClean="0">
                  <a:solidFill>
                    <a:srgbClr val="FFFFFF"/>
                  </a:solidFill>
                  <a:ea typeface="ＭＳ Ｐゴシック" charset="-128"/>
                </a:rPr>
                <a:t>PSPP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deal</a:t>
              </a:r>
            </a:p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 Max of (20) New Accounts can be initially registered per Partner-Company </a:t>
              </a:r>
            </a:p>
            <a:p>
              <a:pPr lvl="1" defTabSz="814388" eaLnBrk="0" hangingPunct="0">
                <a:lnSpc>
                  <a:spcPct val="90000"/>
                </a:lnSpc>
                <a:buClr>
                  <a:srgbClr val="FFFFFF"/>
                </a:buClr>
              </a:pPr>
              <a:endParaRPr lang="en-US" sz="1400" b="1" baseline="30000" dirty="0" smtClean="0">
                <a:solidFill>
                  <a:srgbClr val="FFFFFF"/>
                </a:solidFill>
                <a:ea typeface="ＭＳ Ｐゴシック" charset="-128"/>
              </a:endParaRPr>
            </a:p>
            <a:p>
              <a:pPr defTabSz="814388" eaLnBrk="0" hangingPunct="0">
                <a:lnSpc>
                  <a:spcPct val="90000"/>
                </a:lnSpc>
              </a:pPr>
              <a:endParaRPr lang="en-US" sz="1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52400" y="2955627"/>
            <a:ext cx="9063897" cy="1307026"/>
            <a:chOff x="152400" y="3019425"/>
            <a:chExt cx="9063897" cy="1307026"/>
          </a:xfrm>
        </p:grpSpPr>
        <p:pic>
          <p:nvPicPr>
            <p:cNvPr id="94217" name="Picture 4" descr="bar-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3019425"/>
              <a:ext cx="891540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8" name="Rectangle 8"/>
            <p:cNvSpPr>
              <a:spLocks noChangeArrowheads="1"/>
            </p:cNvSpPr>
            <p:nvPr/>
          </p:nvSpPr>
          <p:spPr bwMode="auto">
            <a:xfrm>
              <a:off x="227013" y="3220214"/>
              <a:ext cx="1677987" cy="581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100000"/>
                <a:buFont typeface="Wingdings" charset="2"/>
                <a:buNone/>
              </a:pPr>
              <a:r>
                <a:rPr lang="en-US" b="1" dirty="0">
                  <a:solidFill>
                    <a:srgbClr val="FFFFFF"/>
                  </a:solidFill>
                  <a:ea typeface="ＭＳ Ｐゴシック" charset="-128"/>
                </a:rPr>
                <a:t>Partner Incentive</a:t>
              </a:r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2186847" y="3080132"/>
              <a:ext cx="7029450" cy="1246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dirty="0">
                  <a:solidFill>
                    <a:srgbClr val="FFFFFF"/>
                  </a:solidFill>
                  <a:ea typeface="ＭＳ Ｐゴシック" charset="-128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Higher discounts on UCS products  - only applies to eligible UCS SKUs </a:t>
              </a:r>
            </a:p>
            <a:p>
              <a:pPr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Higher discounts for UCS Smart Play promotional bundles</a:t>
              </a:r>
              <a:endParaRPr lang="en-US" sz="1400" b="1" dirty="0">
                <a:solidFill>
                  <a:srgbClr val="FFFFFF"/>
                </a:solidFill>
                <a:ea typeface="ＭＳ Ｐゴシック" charset="-128"/>
              </a:endParaRPr>
            </a:p>
            <a:p>
              <a:pPr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b="1" dirty="0">
                  <a:solidFill>
                    <a:srgbClr val="FFFFFF"/>
                  </a:solidFill>
                  <a:ea typeface="ＭＳ Ｐゴシック" charset="-128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Services are not eligible </a:t>
              </a:r>
              <a:r>
                <a:rPr lang="en-US" sz="1400" b="1" dirty="0">
                  <a:solidFill>
                    <a:srgbClr val="FFFFFF"/>
                  </a:solidFill>
                  <a:ea typeface="ＭＳ Ｐゴシック" charset="-128"/>
                </a:rPr>
                <a:t>for 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this promotional bonus</a:t>
              </a:r>
            </a:p>
            <a:p>
              <a:pPr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Discount can apply to follow-on orders in same deal  for 180 days</a:t>
              </a:r>
              <a:endParaRPr lang="en-US" sz="1400" b="1" dirty="0">
                <a:solidFill>
                  <a:srgbClr val="FFFFFF"/>
                </a:solidFill>
                <a:ea typeface="ＭＳ Ｐゴシック" charset="-128"/>
              </a:endParaRPr>
            </a:p>
            <a:p>
              <a:pPr defTabSz="814388" eaLnBrk="0" hangingPunct="0">
                <a:lnSpc>
                  <a:spcPct val="90000"/>
                </a:lnSpc>
              </a:pPr>
              <a:endParaRPr lang="en-US" sz="1400" b="1" dirty="0">
                <a:solidFill>
                  <a:srgbClr val="FFFFFF"/>
                </a:solidFill>
                <a:ea typeface="ＭＳ Ｐゴシック" charset="-128"/>
              </a:endParaRPr>
            </a:p>
            <a:p>
              <a:pPr defTabSz="814388" eaLnBrk="0" hangingPunct="0">
                <a:lnSpc>
                  <a:spcPct val="90000"/>
                </a:lnSpc>
              </a:pPr>
              <a:endParaRPr lang="en-US" sz="1400" b="1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52400" y="1115980"/>
            <a:ext cx="8915400" cy="1058863"/>
            <a:chOff x="96" y="636"/>
            <a:chExt cx="5616" cy="667"/>
          </a:xfrm>
        </p:grpSpPr>
        <p:pic>
          <p:nvPicPr>
            <p:cNvPr id="94224" name="Picture 2" descr="bar-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636"/>
              <a:ext cx="5616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25" name="Rectangle 7"/>
            <p:cNvSpPr>
              <a:spLocks noChangeArrowheads="1"/>
            </p:cNvSpPr>
            <p:nvPr/>
          </p:nvSpPr>
          <p:spPr bwMode="auto">
            <a:xfrm>
              <a:off x="144" y="769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100000"/>
                <a:buFont typeface="Wingdings" charset="2"/>
                <a:buNone/>
              </a:pPr>
              <a:r>
                <a:rPr lang="en-US" b="1" dirty="0">
                  <a:solidFill>
                    <a:srgbClr val="FFFFFF"/>
                  </a:solidFill>
                  <a:ea typeface="ＭＳ Ｐゴシック" charset="-128"/>
                </a:rPr>
                <a:t>Promotion Goal</a:t>
              </a:r>
            </a:p>
          </p:txBody>
        </p:sp>
        <p:sp>
          <p:nvSpPr>
            <p:cNvPr id="94226" name="Text Box 10"/>
            <p:cNvSpPr txBox="1">
              <a:spLocks noChangeArrowheads="1"/>
            </p:cNvSpPr>
            <p:nvPr/>
          </p:nvSpPr>
          <p:spPr bwMode="auto">
            <a:xfrm>
              <a:off x="1329" y="762"/>
              <a:ext cx="423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Provide a compelling partner incentive for UCS Specialized partners:</a:t>
              </a:r>
            </a:p>
            <a:p>
              <a:pPr marL="225425" lvl="1" indent="-111125"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 charset="-128"/>
                </a:rPr>
                <a:t>To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 charset="-128"/>
                </a:rPr>
                <a:t>capture new UCS customers through 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partner-hunted</a:t>
              </a:r>
              <a:r>
                <a:rPr lang="en-US" sz="1400" dirty="0" smtClean="0">
                  <a:solidFill>
                    <a:srgbClr val="FFFFFF"/>
                  </a:solidFill>
                  <a:ea typeface="ＭＳ Ｐゴシック" charset="-128"/>
                </a:rPr>
                <a:t> deals</a:t>
              </a:r>
            </a:p>
            <a:p>
              <a:pPr marL="225425" lvl="1" indent="-111125"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FFFFFF"/>
                  </a:solidFill>
                  <a:ea typeface="ＭＳ Ｐゴシック" charset="-128"/>
                </a:rPr>
                <a:t> Increase partner hardware margin by 70% - 85%</a:t>
              </a:r>
            </a:p>
            <a:p>
              <a:pPr marL="225425" lvl="1" indent="-111125" defTabSz="814388" eaLnBrk="0" hangingPunct="0">
                <a:lnSpc>
                  <a:spcPct val="90000"/>
                </a:lnSpc>
                <a:buFont typeface="Wingdings" charset="2"/>
                <a:buChar char="§"/>
              </a:pPr>
              <a:r>
                <a:rPr lang="en-US" sz="1400" dirty="0" smtClean="0">
                  <a:solidFill>
                    <a:srgbClr val="FFFFFF"/>
                  </a:solidFill>
                  <a:ea typeface="ＭＳ Ｐゴシック" charset="-128"/>
                </a:rPr>
                <a:t> Develop a new recurring revenue stream </a:t>
              </a:r>
              <a:endParaRPr lang="en-US" sz="14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152400" y="2212016"/>
            <a:ext cx="8915400" cy="704850"/>
            <a:chOff x="152400" y="2190750"/>
            <a:chExt cx="8915400" cy="704850"/>
          </a:xfrm>
        </p:grpSpPr>
        <p:pic>
          <p:nvPicPr>
            <p:cNvPr id="94220" name="Picture 3" descr="bar-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" y="2190750"/>
              <a:ext cx="89154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21" name="Rectangle 16"/>
            <p:cNvSpPr>
              <a:spLocks noChangeArrowheads="1"/>
            </p:cNvSpPr>
            <p:nvPr/>
          </p:nvSpPr>
          <p:spPr bwMode="auto">
            <a:xfrm>
              <a:off x="227013" y="2230915"/>
              <a:ext cx="1677987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000000"/>
                </a:buClr>
                <a:buSzPct val="100000"/>
                <a:buFont typeface="Wingdings" charset="2"/>
                <a:buNone/>
              </a:pPr>
              <a:r>
                <a:rPr lang="en-US" b="1" dirty="0">
                  <a:solidFill>
                    <a:srgbClr val="FFFFFF"/>
                  </a:solidFill>
                  <a:ea typeface="ＭＳ Ｐゴシック" charset="-128"/>
                </a:rPr>
                <a:t>Promotion Period</a:t>
              </a:r>
            </a:p>
          </p:txBody>
        </p:sp>
        <p:sp>
          <p:nvSpPr>
            <p:cNvPr id="94223" name="Text Box 17"/>
            <p:cNvSpPr txBox="1">
              <a:spLocks noChangeArrowheads="1"/>
            </p:cNvSpPr>
            <p:nvPr/>
          </p:nvSpPr>
          <p:spPr bwMode="auto">
            <a:xfrm>
              <a:off x="2186846" y="2230978"/>
              <a:ext cx="6719231" cy="664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124" tIns="41061" rIns="82124" bIns="41061">
              <a:spAutoFit/>
            </a:bodyPr>
            <a:lstStyle/>
            <a:p>
              <a:pPr defTabSz="814388" eaLnBrk="0" hangingPunct="0">
                <a:lnSpc>
                  <a:spcPct val="90000"/>
                </a:lnSpc>
                <a:buFont typeface="Wingdings" charset="2"/>
                <a:buNone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Deal Registration Period: </a:t>
              </a:r>
              <a:r>
                <a:rPr lang="en-US" sz="1400" b="1" smtClean="0">
                  <a:solidFill>
                    <a:srgbClr val="FFFFFF"/>
                  </a:solidFill>
                  <a:ea typeface="ＭＳ Ｐゴシック" charset="-128"/>
                </a:rPr>
                <a:t>until 26</a:t>
              </a:r>
              <a:r>
                <a:rPr lang="en-US" sz="1400" b="1" baseline="30000" smtClean="0">
                  <a:solidFill>
                    <a:srgbClr val="FFFFFF"/>
                  </a:solidFill>
                  <a:ea typeface="ＭＳ Ｐゴシック" charset="-128"/>
                </a:rPr>
                <a:t>th</a:t>
              </a:r>
              <a:r>
                <a:rPr lang="en-US" sz="1400" b="1" smtClean="0">
                  <a:solidFill>
                    <a:srgbClr val="FFFFFF"/>
                  </a:solidFill>
                  <a:ea typeface="ＭＳ Ｐゴシック" charset="-128"/>
                </a:rPr>
                <a:t> July</a:t>
              </a:r>
              <a:r>
                <a:rPr lang="en-US" sz="1400" b="1" baseline="30000" smtClean="0">
                  <a:solidFill>
                    <a:srgbClr val="FFFFFF"/>
                  </a:solidFill>
                  <a:ea typeface="ＭＳ Ｐゴシック" charset="-128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2013</a:t>
              </a:r>
            </a:p>
            <a:p>
              <a:pPr defTabSz="814388" eaLnBrk="0" hangingPunct="0">
                <a:lnSpc>
                  <a:spcPct val="90000"/>
                </a:lnSpc>
                <a:buFont typeface="Wingdings" charset="2"/>
                <a:buNone/>
              </a:pPr>
              <a:r>
                <a:rPr lang="en-US" sz="1400" b="1" dirty="0" smtClean="0">
                  <a:solidFill>
                    <a:srgbClr val="FFFFFF"/>
                  </a:solidFill>
                  <a:ea typeface="ＭＳ Ｐゴシック" charset="-128"/>
                </a:rPr>
                <a:t>Bookings Period: 6 months after registration, or July 27 2013 (whichever comes first)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6371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9"/>
            <a:ext cx="91567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2852936"/>
            <a:ext cx="476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eestyle Script" pitchFamily="66" charset="0"/>
              </a:rPr>
              <a:t>seriousl</a:t>
            </a:r>
            <a:r>
              <a:rPr lang="en-US" sz="3600" dirty="0" smtClean="0">
                <a:solidFill>
                  <a:schemeClr val="bg1"/>
                </a:solidFill>
                <a:latin typeface="Freestyle Script" pitchFamily="66" charset="0"/>
              </a:rPr>
              <a:t>y</a:t>
            </a:r>
            <a:r>
              <a:rPr lang="en-US" sz="4000" dirty="0" smtClean="0">
                <a:solidFill>
                  <a:schemeClr val="bg1"/>
                </a:solidFill>
                <a:latin typeface="Freestyle Script" pitchFamily="66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eneva" pitchFamily="34" charset="0"/>
              </a:rPr>
              <a:t>we sell servers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107"/>
          <p:cNvGrpSpPr/>
          <p:nvPr/>
        </p:nvGrpSpPr>
        <p:grpSpPr>
          <a:xfrm>
            <a:off x="5580112" y="3010563"/>
            <a:ext cx="893258" cy="490445"/>
            <a:chOff x="5592955" y="2720822"/>
            <a:chExt cx="2556050" cy="14430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6312989" y="3708603"/>
              <a:ext cx="116616" cy="4418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6992342" y="3697605"/>
              <a:ext cx="33764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5824831" y="3697605"/>
              <a:ext cx="33764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7452023" y="3697605"/>
              <a:ext cx="463750" cy="466297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6580117" y="3697605"/>
              <a:ext cx="302387" cy="466297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592955" y="3082440"/>
              <a:ext cx="109835" cy="227032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900764" y="2930180"/>
              <a:ext cx="109835" cy="37929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203154" y="2720822"/>
              <a:ext cx="109835" cy="69876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10963" y="2930181"/>
              <a:ext cx="109835" cy="3792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811994" y="3082440"/>
              <a:ext cx="116616" cy="22703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119806" y="2930181"/>
              <a:ext cx="111191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427618" y="2720823"/>
              <a:ext cx="111191" cy="69876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7730002" y="2930181"/>
              <a:ext cx="111191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8037814" y="3082440"/>
              <a:ext cx="111191" cy="22703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55776" y="3717032"/>
            <a:ext cx="369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</a:t>
            </a:r>
            <a:r>
              <a:rPr lang="en-US" sz="2000" dirty="0" err="1" smtClean="0">
                <a:solidFill>
                  <a:schemeClr val="bg1"/>
                </a:solidFill>
              </a:rPr>
              <a:t>www.ciscoquicklinks.com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9"/>
            <a:ext cx="91567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476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UCS Link Collection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107"/>
          <p:cNvGrpSpPr/>
          <p:nvPr/>
        </p:nvGrpSpPr>
        <p:grpSpPr>
          <a:xfrm>
            <a:off x="5148064" y="476672"/>
            <a:ext cx="893258" cy="490445"/>
            <a:chOff x="5592955" y="2720822"/>
            <a:chExt cx="2556050" cy="144308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6312989" y="3708603"/>
              <a:ext cx="116616" cy="4418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6992342" y="3697605"/>
              <a:ext cx="33764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5824831" y="3697605"/>
              <a:ext cx="337642" cy="466297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7452023" y="3697605"/>
              <a:ext cx="463750" cy="466297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6580117" y="3697605"/>
              <a:ext cx="302387" cy="466297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592955" y="3082440"/>
              <a:ext cx="109835" cy="227032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900764" y="2930180"/>
              <a:ext cx="109835" cy="37929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203154" y="2720822"/>
              <a:ext cx="109835" cy="69876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10963" y="2930181"/>
              <a:ext cx="109835" cy="379292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811994" y="3082440"/>
              <a:ext cx="116616" cy="22703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119806" y="2930181"/>
              <a:ext cx="111191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427618" y="2720823"/>
              <a:ext cx="111191" cy="69876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7730002" y="2930181"/>
              <a:ext cx="111191" cy="379290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8037814" y="3082440"/>
              <a:ext cx="111191" cy="22703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endParaRPr lang="en-US" dirty="0">
                <a:solidFill>
                  <a:srgbClr val="0096D6"/>
                </a:solidFill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1556792"/>
            <a:ext cx="4698722" cy="2862322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hlinkClick r:id="rId3"/>
              </a:rPr>
              <a:t>All About 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UCS – </a:t>
            </a:r>
            <a:r>
              <a:rPr lang="en-US" sz="2000" dirty="0" err="1" smtClean="0">
                <a:solidFill>
                  <a:schemeClr val="bg1"/>
                </a:solidFill>
                <a:hlinkClick r:id="rId3"/>
              </a:rPr>
              <a:t>ciscoquicklinks.com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hlinkClick r:id="rId4"/>
              </a:rPr>
              <a:t>UCS Smart Play Bundles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hlinkClick r:id="rId5"/>
              </a:rPr>
              <a:t>UCS Case </a:t>
            </a:r>
            <a:r>
              <a:rPr lang="en-US" sz="2000" dirty="0" smtClean="0">
                <a:solidFill>
                  <a:srgbClr val="FFFFFF"/>
                </a:solidFill>
                <a:hlinkClick r:id="rId5"/>
              </a:rPr>
              <a:t>Studies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hlinkClick r:id="rId6"/>
              </a:rPr>
              <a:t>Data Center Success Stories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hlinkClick r:id="rId7"/>
              </a:rPr>
              <a:t>YouTube Kanal – Cisco Germany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hlinkClick r:id="rId8"/>
              </a:rPr>
              <a:t>Cisco Commerce Workspace (CCW)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hlinkClick r:id="rId9"/>
              </a:rPr>
              <a:t>Cisco Interactive 3D Model for UCS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34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489520"/>
            <a:ext cx="7435850" cy="838200"/>
          </a:xfrm>
        </p:spPr>
        <p:txBody>
          <a:bodyPr/>
          <a:lstStyle/>
          <a:p>
            <a:r>
              <a:rPr lang="en-US" sz="4000" b="0" dirty="0" smtClean="0">
                <a:latin typeface="CiscoSansTT"/>
                <a:cs typeface="CiscoSansTT"/>
              </a:rPr>
              <a:t>Agenda</a:t>
            </a:r>
            <a:endParaRPr lang="en-US" sz="2400" b="0" dirty="0">
              <a:solidFill>
                <a:srgbClr val="6DB344"/>
              </a:solidFill>
              <a:latin typeface="CiscoSansTT"/>
              <a:cs typeface="CiscoSansT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742147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09:</a:t>
            </a:r>
            <a:r>
              <a:rPr lang="de-DE" dirty="0"/>
              <a:t>30 – 10:00	Registrierung / </a:t>
            </a:r>
            <a:r>
              <a:rPr lang="de-DE" dirty="0" smtClean="0"/>
              <a:t>Kaffee</a:t>
            </a:r>
          </a:p>
          <a:p>
            <a:r>
              <a:rPr lang="de-DE" dirty="0"/>
              <a:t>	 	</a:t>
            </a:r>
          </a:p>
          <a:p>
            <a:r>
              <a:rPr lang="de-DE" dirty="0"/>
              <a:t>10:00 – 10:15	Begrüßung	</a:t>
            </a:r>
            <a:r>
              <a:rPr lang="de-DE" dirty="0" smtClean="0"/>
              <a:t>(Gunnar Mende)</a:t>
            </a:r>
            <a:r>
              <a:rPr lang="de-DE" dirty="0"/>
              <a:t>	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10:15 – 11:30	UCS Update (Hardware- &amp; Softwarenews)	</a:t>
            </a:r>
            <a:r>
              <a:rPr lang="de-DE" dirty="0" smtClean="0"/>
              <a:t>(Ralf Eberhardt)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11:30 – 12:15	Cisco Tools für Angebotserstellung	</a:t>
            </a:r>
            <a:r>
              <a:rPr lang="de-DE" dirty="0" smtClean="0"/>
              <a:t>(Gunnar Mende)</a:t>
            </a:r>
            <a:endParaRPr lang="de-DE" dirty="0"/>
          </a:p>
          <a:p>
            <a:r>
              <a:rPr lang="de-DE" dirty="0"/>
              <a:t>		</a:t>
            </a:r>
          </a:p>
          <a:p>
            <a:r>
              <a:rPr lang="de-DE" dirty="0"/>
              <a:t>12:15 – 13:00	Mittagessen	</a:t>
            </a:r>
            <a:endParaRPr lang="de-DE" dirty="0" smtClean="0"/>
          </a:p>
          <a:p>
            <a:r>
              <a:rPr lang="de-DE" dirty="0"/>
              <a:t> 	</a:t>
            </a:r>
          </a:p>
          <a:p>
            <a:r>
              <a:rPr lang="de-DE" dirty="0"/>
              <a:t>13:00 – 14:00	Wie kann Magirus den Angebotserstellungsprozess unterstützen?</a:t>
            </a:r>
          </a:p>
          <a:p>
            <a:r>
              <a:rPr lang="de-DE" dirty="0" smtClean="0"/>
              <a:t>		Wie </a:t>
            </a:r>
            <a:r>
              <a:rPr lang="de-DE" dirty="0"/>
              <a:t>bin ich mit Magirus erfolgreich?	</a:t>
            </a:r>
            <a:r>
              <a:rPr lang="de-DE" dirty="0" smtClean="0"/>
              <a:t>(</a:t>
            </a:r>
          </a:p>
          <a:p>
            <a:r>
              <a:rPr lang="de-DE" dirty="0"/>
              <a:t>	</a:t>
            </a:r>
            <a:r>
              <a:rPr lang="de-DE" dirty="0" smtClean="0"/>
              <a:t>	(Markus </a:t>
            </a:r>
            <a:r>
              <a:rPr lang="de-DE" dirty="0"/>
              <a:t>Bote / Sascha </a:t>
            </a:r>
            <a:r>
              <a:rPr lang="de-DE" dirty="0" smtClean="0"/>
              <a:t>Pfeiffer - Magirus)</a:t>
            </a:r>
            <a:r>
              <a:rPr lang="de-DE" dirty="0"/>
              <a:t>	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14:00– 14:15	Zusammenfassung / Ende	</a:t>
            </a:r>
            <a:r>
              <a:rPr lang="de-DE" dirty="0" smtClean="0"/>
              <a:t>(Gunnar Mende)</a:t>
            </a:r>
            <a:endParaRPr lang="de-DE" dirty="0"/>
          </a:p>
          <a:p>
            <a:r>
              <a:rPr lang="de-DE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45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1872755" y="1895135"/>
            <a:ext cx="2308720" cy="26797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489520"/>
            <a:ext cx="7435850" cy="838200"/>
          </a:xfrm>
        </p:spPr>
        <p:txBody>
          <a:bodyPr/>
          <a:lstStyle/>
          <a:p>
            <a:r>
              <a:rPr lang="en-US" sz="4000" b="0" dirty="0" smtClean="0">
                <a:latin typeface="CiscoSansTT"/>
                <a:cs typeface="CiscoSansTT"/>
              </a:rPr>
              <a:t>UCS </a:t>
            </a:r>
            <a:r>
              <a:rPr lang="en-US" sz="4000" b="0" dirty="0" err="1" smtClean="0">
                <a:latin typeface="CiscoSansTT"/>
                <a:cs typeface="CiscoSansTT"/>
              </a:rPr>
              <a:t>Kennzahlen</a:t>
            </a:r>
            <a:r>
              <a:rPr lang="en-US" sz="4000" b="0" dirty="0" smtClean="0">
                <a:latin typeface="CiscoSansTT"/>
                <a:cs typeface="CiscoSansTT"/>
              </a:rPr>
              <a:t> – Jan. 2013</a:t>
            </a:r>
            <a:br>
              <a:rPr lang="en-US" sz="4000" b="0" dirty="0" smtClean="0">
                <a:latin typeface="CiscoSansTT"/>
                <a:cs typeface="CiscoSansTT"/>
              </a:rPr>
            </a:br>
            <a:r>
              <a:rPr lang="en-US" sz="2400" b="0" dirty="0" smtClean="0">
                <a:solidFill>
                  <a:srgbClr val="6DB344"/>
                </a:solidFill>
                <a:latin typeface="CiscoSansTT"/>
                <a:cs typeface="CiscoSansTT"/>
              </a:rPr>
              <a:t>Start: August 2009</a:t>
            </a:r>
            <a:endParaRPr lang="en-US" sz="2400" b="0" dirty="0">
              <a:solidFill>
                <a:srgbClr val="6DB344"/>
              </a:solidFill>
              <a:latin typeface="CiscoSansTT"/>
              <a:cs typeface="CiscoSansTT"/>
            </a:endParaRPr>
          </a:p>
        </p:txBody>
      </p:sp>
      <p:grpSp>
        <p:nvGrpSpPr>
          <p:cNvPr id="3" name="Group 52"/>
          <p:cNvGrpSpPr/>
          <p:nvPr/>
        </p:nvGrpSpPr>
        <p:grpSpPr>
          <a:xfrm>
            <a:off x="608542" y="1412776"/>
            <a:ext cx="3457961" cy="1135023"/>
            <a:chOff x="0" y="1773793"/>
            <a:chExt cx="3457961" cy="1135023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0" y="2499945"/>
              <a:ext cx="34579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928018" y="1773793"/>
              <a:ext cx="2240016" cy="76944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chemeClr val="accent2"/>
                  </a:solidFill>
                  <a:latin typeface="CiscoSansTT"/>
                  <a:cs typeface="CiscoSansTT"/>
                </a:rPr>
                <a:t>17.800+</a:t>
              </a:r>
              <a:endParaRPr lang="en-US" sz="4400" b="1" dirty="0">
                <a:solidFill>
                  <a:schemeClr val="accent2"/>
                </a:solidFill>
                <a:latin typeface="CiscoSansTT"/>
                <a:cs typeface="CiscoSansT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1992" y="2539484"/>
              <a:ext cx="3111145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US" sz="1800" b="1" dirty="0" smtClean="0">
                  <a:latin typeface="CiscoSansTT"/>
                  <a:cs typeface="CiscoSansTT"/>
                </a:rPr>
                <a:t>UCS </a:t>
              </a:r>
              <a:r>
                <a:rPr lang="en-US" sz="1800" b="1" dirty="0" err="1" smtClean="0">
                  <a:latin typeface="CiscoSansTT"/>
                  <a:cs typeface="CiscoSansTT"/>
                </a:rPr>
                <a:t>Kunden</a:t>
              </a:r>
              <a:endParaRPr lang="en-US" sz="1800" b="1" dirty="0" smtClean="0">
                <a:latin typeface="CiscoSansTT"/>
                <a:cs typeface="CiscoSansTT"/>
              </a:endParaRP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517359" y="2733417"/>
            <a:ext cx="3540677" cy="1381244"/>
            <a:chOff x="-82716" y="3107293"/>
            <a:chExt cx="3540677" cy="1381244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0" y="3833445"/>
              <a:ext cx="34579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>
            <a:xfrm>
              <a:off x="2056609" y="3107293"/>
              <a:ext cx="1141809" cy="76944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chemeClr val="accent2"/>
                  </a:solidFill>
                  <a:latin typeface="CiscoSansTT"/>
                  <a:cs typeface="CiscoSansTT"/>
                </a:rPr>
                <a:t>70+</a:t>
              </a:r>
              <a:endParaRPr lang="en-US" sz="4400" b="1" dirty="0">
                <a:solidFill>
                  <a:schemeClr val="accent2"/>
                </a:solidFill>
                <a:latin typeface="CiscoSansTT"/>
                <a:cs typeface="CiscoSansT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82716" y="3872984"/>
              <a:ext cx="3465854" cy="61555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US" b="1" dirty="0" err="1" smtClean="0">
                  <a:latin typeface="CiscoSansTT"/>
                  <a:cs typeface="CiscoSansTT"/>
                </a:rPr>
                <a:t>Weltrekorde</a:t>
              </a:r>
              <a:endParaRPr lang="en-US" b="1" dirty="0" smtClean="0">
                <a:latin typeface="CiscoSansTT"/>
                <a:cs typeface="CiscoSansTT"/>
              </a:endParaRPr>
            </a:p>
            <a:p>
              <a:pPr algn="r"/>
              <a:r>
                <a:rPr lang="en-US" sz="1600" dirty="0" err="1" smtClean="0">
                  <a:latin typeface="CiscoSansTT"/>
                  <a:cs typeface="CiscoSansTT"/>
                </a:rPr>
                <a:t>Anwendungsbenchmarks</a:t>
              </a:r>
              <a:endParaRPr lang="en-US" sz="1600" dirty="0" smtClean="0">
                <a:latin typeface="CiscoSansTT"/>
                <a:cs typeface="CiscoSansTT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5085964" y="1412776"/>
            <a:ext cx="4058036" cy="1135023"/>
            <a:chOff x="5686039" y="1773793"/>
            <a:chExt cx="4058036" cy="1135023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>
              <a:off x="5686039" y="2499945"/>
              <a:ext cx="34579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5763352" y="1773793"/>
              <a:ext cx="1643524" cy="76944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r>
                <a:rPr lang="en-US" sz="4400" b="1" dirty="0" smtClean="0">
                  <a:solidFill>
                    <a:schemeClr val="accent2"/>
                  </a:solidFill>
                  <a:latin typeface="CiscoSansTT"/>
                  <a:cs typeface="CiscoSansTT"/>
                </a:rPr>
                <a:t>50%+</a:t>
              </a:r>
              <a:endParaRPr lang="en-US" sz="4400" b="1" dirty="0">
                <a:solidFill>
                  <a:schemeClr val="accent2"/>
                </a:solidFill>
                <a:latin typeface="CiscoSansTT"/>
                <a:cs typeface="CiscoSansT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62625" y="2539484"/>
              <a:ext cx="3981450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l"/>
              <a:r>
                <a:rPr lang="en-US" b="1" dirty="0" err="1" smtClean="0">
                  <a:latin typeface="CiscoSansTT"/>
                  <a:cs typeface="CiscoSansTT"/>
                </a:rPr>
                <a:t>Aller</a:t>
              </a:r>
              <a:r>
                <a:rPr lang="en-US" b="1" dirty="0" smtClean="0">
                  <a:latin typeface="CiscoSansTT"/>
                  <a:cs typeface="CiscoSansTT"/>
                </a:rPr>
                <a:t> Fortune 500 </a:t>
              </a:r>
              <a:r>
                <a:rPr lang="en-US" b="1" dirty="0" err="1" smtClean="0">
                  <a:latin typeface="CiscoSansTT"/>
                  <a:cs typeface="CiscoSansTT"/>
                </a:rPr>
                <a:t>Unternehmen</a:t>
              </a:r>
              <a:endParaRPr lang="en-US" sz="1600" dirty="0">
                <a:latin typeface="CiscoSansTT"/>
                <a:cs typeface="CiscoSansTT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1356929" y="4347386"/>
            <a:ext cx="3457961" cy="769441"/>
            <a:chOff x="5686039" y="4922057"/>
            <a:chExt cx="3457961" cy="769441"/>
          </a:xfrm>
        </p:grpSpPr>
        <p:cxnSp>
          <p:nvCxnSpPr>
            <p:cNvPr id="35" name="Straight Connector 34"/>
            <p:cNvCxnSpPr/>
            <p:nvPr/>
          </p:nvCxnSpPr>
          <p:spPr bwMode="auto">
            <a:xfrm flipH="1">
              <a:off x="5686039" y="5624145"/>
              <a:ext cx="34579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gradFill flip="none" rotWithShape="1">
                <a:gsLst>
                  <a:gs pos="0">
                    <a:schemeClr val="bg2">
                      <a:lumMod val="60000"/>
                      <a:lumOff val="40000"/>
                      <a:alpha val="0"/>
                    </a:schemeClr>
                  </a:gs>
                  <a:gs pos="17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prstDash val="solid"/>
              <a:round/>
              <a:headEnd type="none" w="sm" len="sm"/>
              <a:tailEnd type="oval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5912832" y="4922057"/>
              <a:ext cx="1846579" cy="76944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r>
                <a:rPr lang="en-US" sz="4400" b="1" dirty="0" smtClean="0">
                  <a:solidFill>
                    <a:schemeClr val="accent2"/>
                  </a:solidFill>
                  <a:latin typeface="CiscoSansTT"/>
                  <a:cs typeface="CiscoSansTT"/>
                </a:rPr>
                <a:t>$2Mrd</a:t>
              </a:r>
              <a:endParaRPr lang="en-US" sz="4400" b="1" dirty="0">
                <a:solidFill>
                  <a:schemeClr val="accent2"/>
                </a:solidFill>
                <a:latin typeface="CiscoSansTT"/>
                <a:cs typeface="CiscoSansTT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2394601" y="3225126"/>
            <a:ext cx="1484656" cy="225009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27476" y="4878377"/>
            <a:ext cx="2308720" cy="267974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9674" y="5048453"/>
            <a:ext cx="346585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b="1" dirty="0" err="1" smtClean="0">
                <a:latin typeface="CiscoSansTT"/>
                <a:cs typeface="CiscoSansTT"/>
              </a:rPr>
              <a:t>Jahresumsatz</a:t>
            </a:r>
            <a:endParaRPr lang="en-US" sz="1600" dirty="0" smtClean="0">
              <a:latin typeface="CiscoSansTT"/>
              <a:cs typeface="CiscoSansT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47001" y="3285166"/>
            <a:ext cx="1484656" cy="225009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39217" y="1971296"/>
            <a:ext cx="1484656" cy="225009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grpSp>
        <p:nvGrpSpPr>
          <p:cNvPr id="46" name="Group 51"/>
          <p:cNvGrpSpPr/>
          <p:nvPr/>
        </p:nvGrpSpPr>
        <p:grpSpPr>
          <a:xfrm>
            <a:off x="5088279" y="2742766"/>
            <a:ext cx="4058036" cy="1135023"/>
            <a:chOff x="5686039" y="1773793"/>
            <a:chExt cx="4058036" cy="1135023"/>
          </a:xfrm>
        </p:grpSpPr>
        <p:cxnSp>
          <p:nvCxnSpPr>
            <p:cNvPr id="47" name="Straight Connector 46"/>
            <p:cNvCxnSpPr/>
            <p:nvPr/>
          </p:nvCxnSpPr>
          <p:spPr bwMode="auto">
            <a:xfrm flipH="1">
              <a:off x="5686039" y="2499945"/>
              <a:ext cx="34579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>
              <a:off x="5763352" y="1773793"/>
              <a:ext cx="1643524" cy="76944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r>
                <a:rPr lang="en-US" sz="4400" b="1" dirty="0" smtClean="0">
                  <a:solidFill>
                    <a:schemeClr val="accent2"/>
                  </a:solidFill>
                  <a:latin typeface="CiscoSansTT"/>
                  <a:cs typeface="CiscoSansTT"/>
                </a:rPr>
                <a:t>16%+</a:t>
              </a:r>
              <a:endParaRPr lang="en-US" sz="4400" b="1" dirty="0">
                <a:solidFill>
                  <a:schemeClr val="accent2"/>
                </a:solidFill>
                <a:latin typeface="CiscoSansTT"/>
                <a:cs typeface="CiscoSansT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62625" y="2539484"/>
              <a:ext cx="3981450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b="1" dirty="0" err="1">
                  <a:latin typeface="CiscoSansTT"/>
                  <a:cs typeface="CiscoSansTT"/>
                </a:rPr>
                <a:t>Nummer</a:t>
              </a:r>
              <a:r>
                <a:rPr lang="en-US" b="1" dirty="0">
                  <a:latin typeface="CiscoSansTT"/>
                  <a:cs typeface="CiscoSansTT"/>
                </a:rPr>
                <a:t> </a:t>
              </a:r>
              <a:r>
                <a:rPr lang="en-US" b="1" dirty="0" smtClean="0">
                  <a:latin typeface="CiscoSansTT"/>
                  <a:cs typeface="CiscoSansTT"/>
                </a:rPr>
                <a:t>3 </a:t>
              </a:r>
              <a:r>
                <a:rPr lang="en-US" b="1" dirty="0" err="1" smtClean="0">
                  <a:latin typeface="CiscoSansTT"/>
                  <a:cs typeface="CiscoSansTT"/>
                </a:rPr>
                <a:t>Weltweit</a:t>
              </a:r>
              <a:endParaRPr lang="en-US" b="1" dirty="0">
                <a:latin typeface="CiscoSansTT"/>
                <a:cs typeface="CiscoSansTT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5056977" y="3312878"/>
            <a:ext cx="1484656" cy="225009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grpSp>
        <p:nvGrpSpPr>
          <p:cNvPr id="53" name="Group 51"/>
          <p:cNvGrpSpPr/>
          <p:nvPr/>
        </p:nvGrpSpPr>
        <p:grpSpPr>
          <a:xfrm>
            <a:off x="5079049" y="4269021"/>
            <a:ext cx="4058036" cy="1135023"/>
            <a:chOff x="5686039" y="1773793"/>
            <a:chExt cx="4058036" cy="1135023"/>
          </a:xfrm>
        </p:grpSpPr>
        <p:cxnSp>
          <p:nvCxnSpPr>
            <p:cNvPr id="54" name="Straight Connector 53"/>
            <p:cNvCxnSpPr/>
            <p:nvPr/>
          </p:nvCxnSpPr>
          <p:spPr bwMode="auto">
            <a:xfrm flipH="1">
              <a:off x="5686039" y="2499945"/>
              <a:ext cx="34579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5763352" y="1773793"/>
              <a:ext cx="1643524" cy="76944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r>
                <a:rPr lang="en-US" sz="4400" b="1" dirty="0" smtClean="0">
                  <a:solidFill>
                    <a:schemeClr val="accent2"/>
                  </a:solidFill>
                </a:rPr>
                <a:t>22%+</a:t>
              </a:r>
              <a:endParaRPr 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62625" y="2539484"/>
              <a:ext cx="3981450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l"/>
              <a:r>
                <a:rPr lang="en-US" b="1" dirty="0" err="1" smtClean="0">
                  <a:latin typeface="CiscoSansTT"/>
                  <a:cs typeface="CiscoSansTT"/>
                </a:rPr>
                <a:t>Nummer</a:t>
              </a:r>
              <a:r>
                <a:rPr lang="en-US" b="1" dirty="0" smtClean="0">
                  <a:latin typeface="CiscoSansTT"/>
                  <a:cs typeface="CiscoSansTT"/>
                </a:rPr>
                <a:t> 2 in den USA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5151652" y="4804498"/>
            <a:ext cx="1484656" cy="225009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27000"/>
                </a:schemeClr>
              </a:gs>
              <a:gs pos="82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"/>
              <a:cs typeface="CiscoSansTT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90352" y="5062875"/>
            <a:ext cx="34579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oval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1213999" y="5941778"/>
            <a:ext cx="6742377" cy="35112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3000">
                  <a:schemeClr val="accent3">
                    <a:lumMod val="1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 bwMode="auto">
          <a:xfrm>
            <a:off x="1010515" y="5672992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808230" y="5672992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598801" y="5672992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384610" y="5672992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975278" y="5672992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770612" y="5672992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180292" y="5667400"/>
            <a:ext cx="648515" cy="340909"/>
          </a:xfrm>
          <a:prstGeom prst="roundRect">
            <a:avLst>
              <a:gd name="adj" fmla="val 28491"/>
            </a:avLst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9000">
                <a:schemeClr val="accent3">
                  <a:lumMod val="1000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01BBBB"/>
                </a:gs>
                <a:gs pos="7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" rIns="27432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grpSp>
        <p:nvGrpSpPr>
          <p:cNvPr id="66" name="Group 12"/>
          <p:cNvGrpSpPr>
            <a:grpSpLocks/>
          </p:cNvGrpSpPr>
          <p:nvPr/>
        </p:nvGrpSpPr>
        <p:grpSpPr bwMode="auto">
          <a:xfrm>
            <a:off x="1035177" y="5740394"/>
            <a:ext cx="610367" cy="485365"/>
            <a:chOff x="9142412" y="2362200"/>
            <a:chExt cx="1981200" cy="129555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5" name="Rounded Rectangle 84"/>
            <p:cNvSpPr/>
            <p:nvPr/>
          </p:nvSpPr>
          <p:spPr>
            <a:xfrm>
              <a:off x="9142412" y="2362200"/>
              <a:ext cx="1981200" cy="1295558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6" name="Picture 3" descr="C:\Documents and Settings\dlawler\My Documents\My Pictures\Images\product\Cisco\UCS\Awards\InfoWorld Technology of Year Award Logo 2010 -  UCS 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745" y="2407406"/>
              <a:ext cx="1629920" cy="120498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2616370" y="5740394"/>
            <a:ext cx="610367" cy="485365"/>
            <a:chOff x="2162176" y="5597860"/>
            <a:chExt cx="723900" cy="630800"/>
          </a:xfrm>
        </p:grpSpPr>
        <p:sp>
          <p:nvSpPr>
            <p:cNvPr id="83" name="Rounded Rectangle 82"/>
            <p:cNvSpPr/>
            <p:nvPr/>
          </p:nvSpPr>
          <p:spPr bwMode="auto">
            <a:xfrm>
              <a:off x="2162176" y="5597860"/>
              <a:ext cx="723900" cy="630800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4" name="Picture 3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165875" y="5695950"/>
              <a:ext cx="704020" cy="4762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68" name="Group 70"/>
          <p:cNvGrpSpPr>
            <a:grpSpLocks/>
          </p:cNvGrpSpPr>
          <p:nvPr/>
        </p:nvGrpSpPr>
        <p:grpSpPr bwMode="auto">
          <a:xfrm>
            <a:off x="3406966" y="5740394"/>
            <a:ext cx="610367" cy="485365"/>
            <a:chOff x="3219751" y="5607385"/>
            <a:chExt cx="723900" cy="630800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3219751" y="5607385"/>
              <a:ext cx="723900" cy="630800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2" name="Picture 2" descr="\\.PSF\.Mac\Volumes\8GB_FLASH\PilotHouse 2010 Logo_2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025" y="5816600"/>
              <a:ext cx="641350" cy="27305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99000">
                  <a:schemeClr val="accent3">
                    <a:lumMod val="10000"/>
                  </a:scheme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</p:pic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825773" y="5740394"/>
            <a:ext cx="610367" cy="485365"/>
            <a:chOff x="1181101" y="5407360"/>
            <a:chExt cx="723900" cy="630800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181101" y="5407360"/>
              <a:ext cx="723900" cy="630800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691" y="5422375"/>
              <a:ext cx="551584" cy="59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grpSp>
        <p:nvGrpSpPr>
          <p:cNvPr id="70" name="Group 72"/>
          <p:cNvGrpSpPr>
            <a:grpSpLocks/>
          </p:cNvGrpSpPr>
          <p:nvPr/>
        </p:nvGrpSpPr>
        <p:grpSpPr bwMode="auto">
          <a:xfrm>
            <a:off x="4988983" y="5740394"/>
            <a:ext cx="618399" cy="485365"/>
            <a:chOff x="5153025" y="5597860"/>
            <a:chExt cx="733426" cy="630800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5162551" y="5597860"/>
              <a:ext cx="723900" cy="630800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8" name="Picture 5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5" y="5724525"/>
              <a:ext cx="697557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73"/>
          <p:cNvGrpSpPr>
            <a:grpSpLocks/>
          </p:cNvGrpSpPr>
          <p:nvPr/>
        </p:nvGrpSpPr>
        <p:grpSpPr bwMode="auto">
          <a:xfrm>
            <a:off x="5788281" y="5740394"/>
            <a:ext cx="610367" cy="485365"/>
            <a:chOff x="6219926" y="5597860"/>
            <a:chExt cx="723900" cy="630800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6219926" y="5597860"/>
              <a:ext cx="723900" cy="630800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6" name="Picture 2"/>
            <p:cNvPicPr preferRelativeResize="0"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277" y="5743140"/>
              <a:ext cx="664539" cy="30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Group 74"/>
          <p:cNvGrpSpPr>
            <a:grpSpLocks/>
          </p:cNvGrpSpPr>
          <p:nvPr/>
        </p:nvGrpSpPr>
        <p:grpSpPr bwMode="auto">
          <a:xfrm>
            <a:off x="4180292" y="5751947"/>
            <a:ext cx="648515" cy="485365"/>
            <a:chOff x="7200901" y="5407360"/>
            <a:chExt cx="723900" cy="630800"/>
          </a:xfrm>
        </p:grpSpPr>
        <p:sp>
          <p:nvSpPr>
            <p:cNvPr id="73" name="Rounded Rectangle 72"/>
            <p:cNvSpPr/>
            <p:nvPr/>
          </p:nvSpPr>
          <p:spPr bwMode="auto">
            <a:xfrm>
              <a:off x="7200901" y="5407360"/>
              <a:ext cx="723900" cy="630800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4" name="Picture 2" descr="C:\Documents and Settings\dlawler\My Documents\My Pictures\Images\product\Cisco\UCS\Awards\eWeek Product of the Year Award Logo 2009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565" y="5444170"/>
              <a:ext cx="438549" cy="55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8193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1" y="1426142"/>
            <a:ext cx="5277194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6186587"/>
            <a:ext cx="9144000" cy="392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88861" cy="838200"/>
          </a:xfrm>
        </p:spPr>
        <p:txBody>
          <a:bodyPr/>
          <a:lstStyle/>
          <a:p>
            <a:r>
              <a:rPr lang="en-US" dirty="0"/>
              <a:t>They Said It Couldn’t Be Done</a:t>
            </a:r>
          </a:p>
        </p:txBody>
      </p:sp>
      <p:sp>
        <p:nvSpPr>
          <p:cNvPr id="4" name="Rectangle 25"/>
          <p:cNvSpPr>
            <a:spLocks/>
          </p:cNvSpPr>
          <p:nvPr/>
        </p:nvSpPr>
        <p:spPr bwMode="auto">
          <a:xfrm>
            <a:off x="0" y="5664453"/>
            <a:ext cx="9144000" cy="880932"/>
          </a:xfrm>
          <a:prstGeom prst="rect">
            <a:avLst/>
          </a:prstGeom>
          <a:gradFill>
            <a:gsLst>
              <a:gs pos="0">
                <a:srgbClr val="00B2F0"/>
              </a:gs>
              <a:gs pos="100000">
                <a:srgbClr val="96CA4B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  <a:sym typeface="Arial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892766" y="962016"/>
            <a:ext cx="0" cy="4690640"/>
            <a:chOff x="6555359" y="920451"/>
            <a:chExt cx="0" cy="469064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555359" y="920451"/>
              <a:ext cx="0" cy="2030567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01BBBB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55359" y="4370243"/>
              <a:ext cx="0" cy="1240848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01BBBB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"/>
          <p:cNvGrpSpPr/>
          <p:nvPr/>
        </p:nvGrpSpPr>
        <p:grpSpPr>
          <a:xfrm>
            <a:off x="5848429" y="1124744"/>
            <a:ext cx="2605216" cy="738664"/>
            <a:chOff x="6530074" y="1439536"/>
            <a:chExt cx="2605216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6624409" y="1439536"/>
              <a:ext cx="25108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b="1" kern="1200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+mn-ea"/>
                  <a:cs typeface="+mn-cs"/>
                </a:rPr>
                <a:t>UCS impacting growth of established vendors like HP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530074" y="1549882"/>
              <a:ext cx="87086" cy="87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b="1" kern="1200" dirty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48431" y="1694420"/>
            <a:ext cx="2414421" cy="523220"/>
            <a:chOff x="6527854" y="2009212"/>
            <a:chExt cx="2133123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6624410" y="2009212"/>
              <a:ext cx="2036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b="1" kern="1200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+mn-ea"/>
                  <a:cs typeface="+mn-cs"/>
                </a:rPr>
                <a:t>Legacy offerings flat-lining or in decline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527854" y="2119558"/>
              <a:ext cx="87086" cy="87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b="1" kern="1200" dirty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48429" y="2264096"/>
            <a:ext cx="3254006" cy="523220"/>
            <a:chOff x="6530074" y="2578888"/>
            <a:chExt cx="3254006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6624409" y="2578888"/>
              <a:ext cx="315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400" b="1" kern="1200" dirty="0">
                  <a:solidFill>
                    <a:schemeClr val="tx1">
                      <a:lumMod val="75000"/>
                    </a:schemeClr>
                  </a:solidFill>
                  <a:latin typeface="Arial"/>
                  <a:ea typeface="+mn-ea"/>
                  <a:cs typeface="+mn-cs"/>
                </a:rPr>
                <a:t>Cisco growth out-pacing the market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530074" y="2689234"/>
              <a:ext cx="87086" cy="87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b="1" kern="1200" dirty="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7613" y="4339734"/>
            <a:ext cx="2901180" cy="1261884"/>
            <a:chOff x="6520548" y="2583419"/>
            <a:chExt cx="2615263" cy="1261884"/>
          </a:xfrm>
        </p:grpSpPr>
        <p:sp>
          <p:nvSpPr>
            <p:cNvPr id="23" name="TextBox 22"/>
            <p:cNvSpPr txBox="1"/>
            <p:nvPr/>
          </p:nvSpPr>
          <p:spPr>
            <a:xfrm>
              <a:off x="6624930" y="2583419"/>
              <a:ext cx="251088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kern="1200" dirty="0">
                  <a:solidFill>
                    <a:srgbClr val="0071A0"/>
                  </a:solidFill>
                  <a:latin typeface="Arial"/>
                  <a:ea typeface="+mn-ea"/>
                  <a:cs typeface="+mn-cs"/>
                </a:rPr>
                <a:t>Customers have shifted </a:t>
              </a:r>
              <a:r>
                <a:rPr lang="en-US" sz="1400" b="1" kern="1200" dirty="0" smtClean="0">
                  <a:solidFill>
                    <a:srgbClr val="0071A0"/>
                  </a:solidFill>
                  <a:latin typeface="Arial"/>
                  <a:ea typeface="+mn-ea"/>
                  <a:cs typeface="+mn-cs"/>
                </a:rPr>
                <a:t>16.5% </a:t>
              </a:r>
              <a:r>
                <a:rPr lang="en-US" sz="1400" b="1" kern="1200" dirty="0">
                  <a:solidFill>
                    <a:srgbClr val="0071A0"/>
                  </a:solidFill>
                  <a:latin typeface="Arial"/>
                  <a:ea typeface="+mn-ea"/>
                  <a:cs typeface="+mn-cs"/>
                </a:rPr>
                <a:t>of the global x86 blade server market to Cisco and over </a:t>
              </a:r>
              <a:r>
                <a:rPr lang="en-US" sz="1400" b="1" kern="1200" dirty="0" smtClean="0">
                  <a:solidFill>
                    <a:srgbClr val="0071A0"/>
                  </a:solidFill>
                  <a:latin typeface="Arial"/>
                  <a:ea typeface="+mn-ea"/>
                  <a:cs typeface="+mn-cs"/>
                </a:rPr>
                <a:t>23% </a:t>
              </a:r>
              <a:r>
                <a:rPr lang="en-US" sz="1400" b="1" kern="1200" dirty="0">
                  <a:solidFill>
                    <a:srgbClr val="0071A0"/>
                  </a:solidFill>
                  <a:latin typeface="Arial"/>
                  <a:ea typeface="+mn-ea"/>
                  <a:cs typeface="+mn-cs"/>
                </a:rPr>
                <a:t>in North </a:t>
              </a:r>
              <a:r>
                <a:rPr lang="en-US" sz="1400" b="1" kern="1200" dirty="0" smtClean="0">
                  <a:solidFill>
                    <a:srgbClr val="0071A0"/>
                  </a:solidFill>
                  <a:latin typeface="Arial"/>
                  <a:ea typeface="+mn-ea"/>
                  <a:cs typeface="+mn-cs"/>
                </a:rPr>
                <a:t>America </a:t>
              </a:r>
              <a:r>
                <a:rPr lang="en-US" sz="1000" b="1" dirty="0" smtClean="0">
                  <a:solidFill>
                    <a:srgbClr val="0071A0"/>
                  </a:solidFill>
                  <a:latin typeface="Arial"/>
                </a:rPr>
                <a:t>(Source: </a:t>
              </a:r>
              <a:r>
                <a:rPr lang="en-US" sz="1000" dirty="0" smtClean="0">
                  <a:solidFill>
                    <a:srgbClr val="0071A0"/>
                  </a:solidFill>
                </a:rPr>
                <a:t> </a:t>
              </a:r>
              <a:r>
                <a:rPr lang="en-US" sz="1000" dirty="0">
                  <a:solidFill>
                    <a:srgbClr val="0071A0"/>
                  </a:solidFill>
                </a:rPr>
                <a:t>IDC Worldwide Quarterly Server </a:t>
              </a:r>
              <a:r>
                <a:rPr lang="en-US" sz="1000" dirty="0" smtClean="0">
                  <a:solidFill>
                    <a:srgbClr val="0071A0"/>
                  </a:solidFill>
                </a:rPr>
                <a:t>Tracker, Q3 2012 Revenue Share, November 2012)</a:t>
              </a:r>
              <a:endParaRPr lang="en-US" sz="1000" dirty="0">
                <a:solidFill>
                  <a:srgbClr val="0071A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520548" y="2689234"/>
              <a:ext cx="87086" cy="87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0" y="5765013"/>
            <a:ext cx="9144000" cy="679813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20000">
                <a:schemeClr val="bg1"/>
              </a:gs>
              <a:gs pos="880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73152" tIns="73152" rIns="274320" bIns="73152" anchor="ctr"/>
          <a:lstStyle/>
          <a:p>
            <a:pPr algn="r" defTabSz="814388" rtl="0">
              <a:defRPr/>
            </a:pPr>
            <a:endParaRPr lang="en-US" kern="1200" dirty="0">
              <a:solidFill>
                <a:srgbClr val="FFFF00"/>
              </a:solidFill>
              <a:latin typeface="Arial"/>
              <a:ea typeface="ＭＳ Ｐゴシック"/>
              <a:cs typeface="+mn-cs"/>
              <a:sym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8267" y="5397399"/>
            <a:ext cx="50133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kern="1200" dirty="0">
                <a:solidFill>
                  <a:schemeClr val="bg2"/>
                </a:solidFill>
                <a:latin typeface="Arial"/>
              </a:rPr>
              <a:t>Source:  IDC Worldwide Quarterly Server Tracker, </a:t>
            </a:r>
            <a:r>
              <a:rPr lang="en-US" sz="900" kern="1200" dirty="0" smtClean="0">
                <a:solidFill>
                  <a:schemeClr val="bg2"/>
                </a:solidFill>
                <a:latin typeface="Arial"/>
              </a:rPr>
              <a:t>Q3  2012 </a:t>
            </a:r>
            <a:r>
              <a:rPr lang="en-US" sz="900" kern="1200" dirty="0">
                <a:solidFill>
                  <a:schemeClr val="bg2"/>
                </a:solidFill>
                <a:latin typeface="Arial"/>
              </a:rPr>
              <a:t>Revenue Share, </a:t>
            </a:r>
            <a:r>
              <a:rPr lang="en-US" sz="900" dirty="0" smtClean="0">
                <a:solidFill>
                  <a:schemeClr val="bg2"/>
                </a:solidFill>
                <a:latin typeface="Arial"/>
              </a:rPr>
              <a:t>November </a:t>
            </a:r>
            <a:r>
              <a:rPr lang="en-US" sz="900" kern="1200" dirty="0" smtClean="0">
                <a:solidFill>
                  <a:schemeClr val="bg2"/>
                </a:solidFill>
                <a:latin typeface="Arial"/>
              </a:rPr>
              <a:t>2012</a:t>
            </a:r>
            <a:endParaRPr lang="en-US" sz="900" kern="12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5467" y="1143000"/>
            <a:ext cx="4679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400" b="1" kern="1200" dirty="0">
                <a:solidFill>
                  <a:srgbClr val="0096D6"/>
                </a:solidFill>
                <a:latin typeface="Arial"/>
                <a:ea typeface="+mn-ea"/>
                <a:cs typeface="+mn-cs"/>
              </a:rPr>
              <a:t>Worldwide X86 Server Blade Market Share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198" y="5781754"/>
            <a:ext cx="870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kern="1200" dirty="0">
                <a:solidFill>
                  <a:srgbClr val="0071A0"/>
                </a:solidFill>
                <a:latin typeface="Arial"/>
                <a:ea typeface="+mn-ea"/>
                <a:cs typeface="+mn-cs"/>
                <a:sym typeface="Arial" charset="0"/>
              </a:rPr>
              <a:t>Demand for Data Center Innovation Has Vaulted Cisco Unified Computing System </a:t>
            </a:r>
            <a:br>
              <a:rPr lang="en-US" kern="1200" dirty="0">
                <a:solidFill>
                  <a:srgbClr val="0071A0"/>
                </a:solidFill>
                <a:latin typeface="Arial"/>
                <a:ea typeface="+mn-ea"/>
                <a:cs typeface="+mn-cs"/>
                <a:sym typeface="Arial" charset="0"/>
              </a:rPr>
            </a:br>
            <a:r>
              <a:rPr lang="en-US" kern="1200" dirty="0">
                <a:solidFill>
                  <a:srgbClr val="0071A0"/>
                </a:solidFill>
                <a:latin typeface="Arial"/>
                <a:ea typeface="+mn-ea"/>
                <a:cs typeface="+mn-cs"/>
                <a:sym typeface="Arial" charset="0"/>
              </a:rPr>
              <a:t>(UCS) to the #3 Leader in the Fast-Growing Segment of the x86 Server Market</a:t>
            </a:r>
          </a:p>
        </p:txBody>
      </p:sp>
      <p:grpSp>
        <p:nvGrpSpPr>
          <p:cNvPr id="53" name="Group 18"/>
          <p:cNvGrpSpPr/>
          <p:nvPr/>
        </p:nvGrpSpPr>
        <p:grpSpPr>
          <a:xfrm>
            <a:off x="5353395" y="2818982"/>
            <a:ext cx="3790604" cy="1419225"/>
            <a:chOff x="5353395" y="2993040"/>
            <a:chExt cx="3790604" cy="1419225"/>
          </a:xfrm>
        </p:grpSpPr>
        <p:sp>
          <p:nvSpPr>
            <p:cNvPr id="28" name="Right Arrow 27"/>
            <p:cNvSpPr/>
            <p:nvPr/>
          </p:nvSpPr>
          <p:spPr>
            <a:xfrm rot="10800000">
              <a:off x="5353395" y="2993040"/>
              <a:ext cx="3790604" cy="1419225"/>
            </a:xfrm>
            <a:prstGeom prst="rightArrow">
              <a:avLst>
                <a:gd name="adj1" fmla="val 100000"/>
                <a:gd name="adj2" fmla="val 37275"/>
              </a:avLst>
            </a:prstGeom>
            <a:gradFill flip="none" rotWithShape="1">
              <a:gsLst>
                <a:gs pos="97000">
                  <a:srgbClr val="00B0AC"/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ln w="12700">
              <a:gradFill>
                <a:gsLst>
                  <a:gs pos="0">
                    <a:srgbClr val="01BBBB"/>
                  </a:gs>
                  <a:gs pos="99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0800000" scaled="0"/>
              </a:gra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20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Right Arrow 79"/>
            <p:cNvSpPr/>
            <p:nvPr/>
          </p:nvSpPr>
          <p:spPr>
            <a:xfrm rot="10800000">
              <a:off x="5504686" y="3091589"/>
              <a:ext cx="3639311" cy="1222126"/>
            </a:xfrm>
            <a:prstGeom prst="rightArrow">
              <a:avLst>
                <a:gd name="adj1" fmla="val 100000"/>
                <a:gd name="adj2" fmla="val 37275"/>
              </a:avLst>
            </a:prstGeom>
            <a:solidFill>
              <a:schemeClr val="tx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152" tIns="73152" rIns="274320" bIns="73152" anchor="ctr"/>
            <a:lstStyle/>
            <a:p>
              <a:pPr algn="r" defTabSz="814388" rtl="0"/>
              <a:endParaRPr lang="en-US" kern="1200">
                <a:solidFill>
                  <a:srgbClr val="FFFF00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81630" y="3194821"/>
              <a:ext cx="2364595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 dirty="0">
                  <a:solidFill>
                    <a:srgbClr val="01BBBB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Market Appetite </a:t>
              </a:r>
              <a:br>
                <a:rPr lang="en-US" sz="2000" kern="1200" dirty="0">
                  <a:solidFill>
                    <a:srgbClr val="01BBBB"/>
                  </a:solidFill>
                  <a:latin typeface="Arial"/>
                  <a:ea typeface="MS PGothic" pitchFamily="34" charset="-128"/>
                  <a:cs typeface="Arial" pitchFamily="34" charset="0"/>
                </a:rPr>
              </a:br>
              <a:r>
                <a:rPr lang="en-US" sz="2000" kern="1200" dirty="0">
                  <a:solidFill>
                    <a:srgbClr val="01BBBB"/>
                  </a:solidFill>
                  <a:latin typeface="Arial"/>
                  <a:ea typeface="MS PGothic" pitchFamily="34" charset="-128"/>
                  <a:cs typeface="Arial" pitchFamily="34" charset="0"/>
                </a:rPr>
                <a:t>for Innovation Fuels UCS Growth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130667" y="3569922"/>
            <a:ext cx="120333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400" kern="1200" dirty="0">
                <a:solidFill>
                  <a:srgbClr val="ABDFF0">
                    <a:lumMod val="25000"/>
                  </a:srgbClr>
                </a:solidFill>
                <a:latin typeface="Arial"/>
                <a:ea typeface="+mn-ea"/>
                <a:cs typeface="+mn-cs"/>
              </a:rPr>
              <a:t>UCS #3 and </a:t>
            </a:r>
          </a:p>
          <a:p>
            <a:pPr algn="l" rtl="0"/>
            <a:r>
              <a:rPr lang="en-US" sz="1400" b="1" kern="1200" dirty="0">
                <a:solidFill>
                  <a:srgbClr val="B7D333"/>
                </a:solidFill>
                <a:latin typeface="Arial"/>
                <a:ea typeface="+mn-ea"/>
                <a:cs typeface="+mn-cs"/>
              </a:rPr>
              <a:t>climbing</a:t>
            </a:r>
          </a:p>
        </p:txBody>
      </p:sp>
    </p:spTree>
    <p:extLst>
      <p:ext uri="{BB962C8B-B14F-4D97-AF65-F5344CB8AC3E}">
        <p14:creationId xmlns:p14="http://schemas.microsoft.com/office/powerpoint/2010/main" val="35600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Magic Quadrant – </a:t>
            </a:r>
            <a:r>
              <a:rPr lang="en-US" smtClean="0"/>
              <a:t>Blade Server</a:t>
            </a:r>
            <a:endParaRPr lang="en-US" dirty="0"/>
          </a:p>
        </p:txBody>
      </p:sp>
      <p:pic>
        <p:nvPicPr>
          <p:cNvPr id="3" name="Picture 2" descr="Bildschirmfoto 2012-03-12 um 13.2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16874"/>
            <a:ext cx="4680520" cy="47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340768"/>
            <a:ext cx="8928992" cy="47525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UCS Referenzen</a:t>
            </a:r>
            <a:endParaRPr lang="en-US"/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224136" cy="72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3" name="Picture 9" descr="KYBERNETIKA Gmb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077915" cy="31064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6621" y="4868894"/>
            <a:ext cx="6385248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de-DE" sz="1400" smtClean="0">
                <a:solidFill>
                  <a:schemeClr val="bg1"/>
                </a:solidFill>
              </a:rPr>
              <a:t>„Vorteilhaft für Cloud Computing ist eine übergreifende Virtualisierungsstrategie, die Server, Speicher, Netzwerk und Anwendungen in einheitlicher Weise adressiert.“</a:t>
            </a:r>
          </a:p>
          <a:p>
            <a:r>
              <a:rPr lang="de-DE" sz="1400" smtClean="0">
                <a:solidFill>
                  <a:schemeClr val="bg1"/>
                </a:solidFill>
              </a:rPr>
              <a:t>Michael Flachsel, Leiter Infrastrukturdienste im IT-Service Center der TU Berlin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977" y="6053435"/>
            <a:ext cx="8537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hlinkClick r:id="rId4"/>
              </a:rPr>
              <a:t>http://</a:t>
            </a:r>
            <a:r>
              <a:rPr lang="en-US" sz="1200" u="sng" dirty="0" smtClean="0">
                <a:hlinkClick r:id="rId4"/>
              </a:rPr>
              <a:t>www.cisco.com/en/US/netsol/ns944/networking_solutions_customer_success_stories_list.html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204864"/>
            <a:ext cx="153865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1484784"/>
            <a:ext cx="1352550" cy="381001"/>
          </a:xfrm>
          <a:prstGeom prst="rect">
            <a:avLst/>
          </a:prstGeom>
          <a:noFill/>
        </p:spPr>
      </p:pic>
      <p:pic>
        <p:nvPicPr>
          <p:cNvPr id="22530" name="Picture 2" descr="Logo | boerse-stuttgart.de">
            <a:hlinkClick r:id="rId7" tooltip="boerse-stuttgart.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052439" cy="583958"/>
          </a:xfrm>
          <a:prstGeom prst="rect">
            <a:avLst/>
          </a:prstGeom>
          <a:noFill/>
        </p:spPr>
      </p:pic>
      <p:pic>
        <p:nvPicPr>
          <p:cNvPr id="22532" name="Picture 4" descr="Deutsche Nationalbibliothek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99161"/>
            <a:ext cx="1368152" cy="861430"/>
          </a:xfrm>
          <a:prstGeom prst="rect">
            <a:avLst/>
          </a:prstGeom>
          <a:noFill/>
        </p:spPr>
      </p:pic>
      <p:pic>
        <p:nvPicPr>
          <p:cNvPr id="22534" name="Picture 6" descr="Goethe Universität Frankfurt am Mai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2120" y="3209156"/>
            <a:ext cx="1343025" cy="723900"/>
          </a:xfrm>
          <a:prstGeom prst="rect">
            <a:avLst/>
          </a:prstGeom>
          <a:noFill/>
        </p:spPr>
      </p:pic>
      <p:pic>
        <p:nvPicPr>
          <p:cNvPr id="22536" name="Picture 8" descr="DATEV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5976" y="4077072"/>
            <a:ext cx="1704975" cy="676276"/>
          </a:xfrm>
          <a:prstGeom prst="rect">
            <a:avLst/>
          </a:prstGeom>
          <a:noFill/>
        </p:spPr>
      </p:pic>
      <p:pic>
        <p:nvPicPr>
          <p:cNvPr id="5122" name="Picture 2" descr="Vollbild anzeigen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1992" y="4491594"/>
            <a:ext cx="1270488" cy="59359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735908" cy="66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935300" cy="52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484784"/>
            <a:ext cx="1330706" cy="648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1800200" cy="69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5358582"/>
            <a:ext cx="1115616" cy="446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789040"/>
            <a:ext cx="1488206" cy="98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40968"/>
            <a:ext cx="2160240" cy="558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5085184"/>
            <a:ext cx="748468" cy="78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84984"/>
            <a:ext cx="1167558" cy="653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212976"/>
            <a:ext cx="1374800" cy="750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21088"/>
            <a:ext cx="827583" cy="615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01" b="14399"/>
          <a:stretch/>
        </p:blipFill>
        <p:spPr>
          <a:xfrm>
            <a:off x="2555776" y="3181242"/>
            <a:ext cx="1651124" cy="4637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39752" y="1484784"/>
            <a:ext cx="1456556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0664" y="2224618"/>
            <a:ext cx="8112125" cy="2408767"/>
          </a:xfrm>
        </p:spPr>
        <p:txBody>
          <a:bodyPr/>
          <a:lstStyle/>
          <a:p>
            <a:pPr defTabSz="912813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SmartPlay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Five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Promotions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64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Conditions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87592"/>
              </p:ext>
            </p:extLst>
          </p:nvPr>
        </p:nvGraphicFramePr>
        <p:xfrm>
          <a:off x="333180" y="1217590"/>
          <a:ext cx="8458201" cy="5627576"/>
        </p:xfrm>
        <a:graphic>
          <a:graphicData uri="http://schemas.openxmlformats.org/drawingml/2006/table">
            <a:tbl>
              <a:tblPr/>
              <a:tblGrid>
                <a:gridCol w="2756548"/>
                <a:gridCol w="1900551"/>
                <a:gridCol w="1900551"/>
                <a:gridCol w="1900551"/>
              </a:tblGrid>
              <a:tr h="52000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2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137199" marR="137199" marT="45721" marB="4572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  <a:alpha val="29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US" sz="2400" b="1" dirty="0" smtClean="0">
                          <a:solidFill>
                            <a:srgbClr val="F8A75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iscoSans"/>
                          <a:cs typeface="CiscoSans"/>
                        </a:rPr>
                        <a:t>Promos</a:t>
                      </a:r>
                      <a:endParaRPr lang="en-US" sz="2400" b="1" dirty="0">
                        <a:solidFill>
                          <a:srgbClr val="F8A75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iscoSans"/>
                        <a:cs typeface="CiscoSan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  <a:alpha val="29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0000"/>
                        </a:lnSpc>
                      </a:pPr>
                      <a:r>
                        <a:rPr lang="en-US" sz="2400" b="1" dirty="0" smtClean="0">
                          <a:solidFill>
                            <a:srgbClr val="F8A75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iscoSans"/>
                          <a:cs typeface="CiscoSans"/>
                        </a:rPr>
                        <a:t>Solution Paks</a:t>
                      </a:r>
                      <a:endParaRPr lang="en-US" sz="2400" b="1" dirty="0">
                        <a:solidFill>
                          <a:srgbClr val="F8A75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iscoSans"/>
                        <a:cs typeface="CiscoSan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  <a:alpha val="29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036" rtl="0" eaLnBrk="1" fontAlgn="t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8A75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iscoSans"/>
                          <a:cs typeface="CiscoSans"/>
                        </a:rPr>
                        <a:t>Expansion Paks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  <a:alpha val="29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Quoting</a:t>
                      </a:r>
                      <a:r>
                        <a:rPr lang="en-US" sz="160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Expiration Date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January 26,</a:t>
                      </a:r>
                      <a:r>
                        <a:rPr lang="en-US" sz="1900" b="1" i="1" baseline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 2013</a:t>
                      </a:r>
                      <a:endParaRPr lang="en-US" sz="1900" b="1" i="1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January 26,</a:t>
                      </a:r>
                      <a:r>
                        <a:rPr lang="en-US" sz="1900" b="1" i="1" baseline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 2013</a:t>
                      </a:r>
                      <a:endParaRPr lang="en-US" sz="1900" b="1" i="1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January 26,</a:t>
                      </a:r>
                      <a:r>
                        <a:rPr lang="en-US" sz="1900" b="1" i="1" baseline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 2013</a:t>
                      </a:r>
                      <a:endParaRPr lang="en-US" sz="1900" b="1" i="1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Ordering Expiration</a:t>
                      </a:r>
                      <a:r>
                        <a:rPr lang="en-US" sz="160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 Date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February 23, 2013</a:t>
                      </a:r>
                      <a:endParaRPr lang="en-US" sz="1900" b="1" i="1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February 23, 2013</a:t>
                      </a:r>
                      <a:endParaRPr lang="en-US" sz="1900" b="1" i="1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February 23, 2013</a:t>
                      </a:r>
                      <a:endParaRPr lang="en-US" sz="1900" b="1" i="1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Qty Limit per Customer /</a:t>
                      </a:r>
                      <a:r>
                        <a:rPr lang="en-US" sz="1600" b="1" i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 Quarter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B-Series:</a:t>
                      </a:r>
                      <a:r>
                        <a:rPr lang="en-US" sz="1900" b="0" i="0" baseline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 5</a:t>
                      </a:r>
                    </a:p>
                    <a:p>
                      <a:pPr algn="ctr"/>
                      <a:r>
                        <a:rPr lang="en-US" sz="1900" b="0" i="0" baseline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C-Series: 20*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5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10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New Account Breakaway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OIP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SIP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baseline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TIP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Yes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VIP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DSA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2504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iscoSans"/>
                          <a:cs typeface="CiscoSans"/>
                        </a:rPr>
                        <a:t>Try and Buy</a:t>
                      </a:r>
                      <a:endParaRPr lang="en-US" sz="16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 smtClean="0">
                          <a:solidFill>
                            <a:srgbClr val="000000"/>
                          </a:solidFill>
                          <a:latin typeface="CiscoSans"/>
                          <a:cs typeface="CiscoSans"/>
                        </a:rPr>
                        <a:t>No</a:t>
                      </a:r>
                      <a:endParaRPr lang="en-US" sz="1900" b="0" i="0" dirty="0">
                        <a:solidFill>
                          <a:srgbClr val="000000"/>
                        </a:solidFill>
                        <a:latin typeface="CiscoSans"/>
                        <a:cs typeface="CiscoSan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alpha val="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155" y="6349049"/>
            <a:ext cx="69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*</a:t>
            </a:r>
            <a:r>
              <a:rPr lang="en-US" sz="1400" b="1" dirty="0" smtClean="0">
                <a:solidFill>
                  <a:srgbClr val="000000"/>
                </a:solidFill>
              </a:rPr>
              <a:t>Change for Q2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6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B-Series </a:t>
            </a:r>
            <a:r>
              <a:rPr lang="en-US" dirty="0" err="1" smtClean="0"/>
              <a:t>SmartPlay</a:t>
            </a:r>
            <a:r>
              <a:rPr lang="en-US" dirty="0" smtClean="0"/>
              <a:t> Five Promotions</a:t>
            </a:r>
            <a:endParaRPr sz="3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6865664" y="1856317"/>
            <a:ext cx="2056087" cy="3630083"/>
          </a:xfrm>
          <a:prstGeom prst="rect">
            <a:avLst/>
          </a:prstGeom>
          <a:gradFill>
            <a:gsLst>
              <a:gs pos="35000">
                <a:schemeClr val="accent6">
                  <a:shade val="51000"/>
                  <a:satMod val="130000"/>
                  <a:alpha val="40000"/>
                </a:schemeClr>
              </a:gs>
              <a:gs pos="100000">
                <a:schemeClr val="accent6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0506" y="1856317"/>
            <a:ext cx="2056087" cy="3630083"/>
          </a:xfrm>
          <a:prstGeom prst="rect">
            <a:avLst/>
          </a:prstGeom>
          <a:gradFill>
            <a:gsLst>
              <a:gs pos="35000">
                <a:srgbClr val="F58025">
                  <a:alpha val="34000"/>
                </a:srgbClr>
              </a:gs>
              <a:gs pos="100000">
                <a:srgbClr val="F6B61A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189" y="1864700"/>
            <a:ext cx="2056087" cy="3630083"/>
          </a:xfrm>
          <a:prstGeom prst="rect">
            <a:avLst/>
          </a:prstGeom>
          <a:gradFill>
            <a:gsLst>
              <a:gs pos="35000">
                <a:schemeClr val="accent1">
                  <a:shade val="51000"/>
                  <a:satMod val="130000"/>
                  <a:alpha val="4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73014" y="1878653"/>
            <a:ext cx="2056087" cy="3630083"/>
          </a:xfrm>
          <a:prstGeom prst="rect">
            <a:avLst/>
          </a:prstGeom>
          <a:gradFill>
            <a:gsLst>
              <a:gs pos="35000">
                <a:schemeClr val="accent5">
                  <a:shade val="51000"/>
                  <a:satMod val="130000"/>
                  <a:alpha val="40000"/>
                </a:schemeClr>
              </a:gs>
              <a:gs pos="100000">
                <a:schemeClr val="accent5">
                  <a:shade val="94000"/>
                  <a:satMod val="135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853" tIns="60927" rIns="121853" bIns="60927" anchor="ctr"/>
          <a:lstStyle/>
          <a:p>
            <a:pPr defTabSz="10880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5957" y="5506295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">
                <a:schemeClr val="accent1">
                  <a:lumMod val="60000"/>
                  <a:lumOff val="40000"/>
                </a:schemeClr>
              </a:gs>
              <a:gs pos="39000">
                <a:schemeClr val="accent1">
                  <a:lumMod val="75000"/>
                </a:schemeClr>
              </a:gs>
              <a:gs pos="98000">
                <a:srgbClr val="001E2A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B22 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Entry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66180" y="5497912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6"/>
              </a:gs>
              <a:gs pos="1000">
                <a:schemeClr val="accent6">
                  <a:lumMod val="60000"/>
                  <a:lumOff val="40000"/>
                </a:schemeClr>
              </a:gs>
              <a:gs pos="39000">
                <a:schemeClr val="accent6"/>
              </a:gs>
              <a:gs pos="98000">
                <a:srgbClr val="230F2F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B200 Performance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71072" y="5514678"/>
            <a:ext cx="2053799" cy="874789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">
                <a:schemeClr val="accent5"/>
              </a:gs>
              <a:gs pos="39000">
                <a:schemeClr val="accent5">
                  <a:lumMod val="75000"/>
                </a:schemeClr>
              </a:gs>
              <a:gs pos="98000">
                <a:srgbClr val="373F0D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 w="12700" algn="ctr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B200 </a:t>
            </a:r>
          </a:p>
          <a:p>
            <a:pPr algn="ctr" defTabSz="1088059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Value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23910" y="5514678"/>
            <a:ext cx="2053799" cy="874789"/>
          </a:xfrm>
          <a:prstGeom prst="rect">
            <a:avLst/>
          </a:prstGeom>
          <a:gradFill rotWithShape="1">
            <a:gsLst>
              <a:gs pos="0">
                <a:srgbClr val="F58025"/>
              </a:gs>
              <a:gs pos="1000">
                <a:srgbClr val="F79043"/>
              </a:gs>
              <a:gs pos="39000">
                <a:srgbClr val="F58025"/>
              </a:gs>
              <a:gs pos="98000">
                <a:srgbClr val="301602"/>
              </a:gs>
              <a:gs pos="100000">
                <a:srgbClr val="672F05"/>
              </a:gs>
            </a:gsLst>
            <a:lin ang="5400000" scaled="0"/>
          </a:gradFill>
          <a:ln w="12700" algn="ctr">
            <a:solidFill>
              <a:srgbClr val="F9AF77"/>
            </a:solidFill>
            <a:round/>
            <a:headEnd/>
            <a:tailEnd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brightRoom" dir="t"/>
          </a:scene3d>
          <a:sp3d prstMaterial="metal">
            <a:bevelT w="38100" h="38100" prst="softRound"/>
            <a:bevelB w="38100" h="38100" prst="softRound"/>
          </a:sp3d>
        </p:spPr>
        <p:txBody>
          <a:bodyPr lIns="0" tIns="0" rIns="0" bIns="0" anchor="ctr" anchorCtr="1"/>
          <a:lstStyle/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B200 </a:t>
            </a:r>
          </a:p>
          <a:p>
            <a:pPr algn="ctr" defTabSz="1088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Scale</a:t>
            </a:r>
            <a:endParaRPr lang="en-US" sz="1900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6091" y="3298615"/>
            <a:ext cx="1933191" cy="219538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Specifications: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(2) 6248 Fabric Interconnects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(1) 5108 Chassis w/ Dual 2208XP Fabric Extenders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(2) B22 M3 Blades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Dual Intel® Xeon® 1.90Ghz Processors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48 GB Memory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VIC 1240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Optional 300 GB HDD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2" name="Picture 1" descr="B22 M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06" y="993299"/>
            <a:ext cx="2014535" cy="214883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441275" y="3303061"/>
            <a:ext cx="1933191" cy="219538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Specifications: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</a:t>
            </a:r>
            <a:r>
              <a:rPr lang="en-US" sz="900" dirty="0">
                <a:solidFill>
                  <a:srgbClr val="000000"/>
                </a:solidFill>
              </a:rPr>
              <a:t>2) </a:t>
            </a:r>
            <a:r>
              <a:rPr lang="en-US" sz="900" dirty="0" smtClean="0">
                <a:solidFill>
                  <a:srgbClr val="000000"/>
                </a:solidFill>
              </a:rPr>
              <a:t>6248 </a:t>
            </a:r>
            <a:r>
              <a:rPr lang="en-US" sz="900" dirty="0">
                <a:solidFill>
                  <a:srgbClr val="000000"/>
                </a:solidFill>
              </a:rPr>
              <a:t>Fabric Interconnects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(1) 5108 Chassis w/ Dual 2208XP Fabric Extenders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(4) B200 M3 Blades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Dual </a:t>
            </a:r>
            <a:r>
              <a:rPr lang="en-US" sz="900" dirty="0">
                <a:solidFill>
                  <a:srgbClr val="000000"/>
                </a:solidFill>
              </a:rPr>
              <a:t>Intel® Xeon® </a:t>
            </a:r>
            <a:r>
              <a:rPr lang="en-US" sz="900" dirty="0" smtClean="0">
                <a:solidFill>
                  <a:srgbClr val="000000"/>
                </a:solidFill>
              </a:rPr>
              <a:t>2.00Ghz Processors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64 </a:t>
            </a:r>
            <a:r>
              <a:rPr lang="en-US" sz="900" dirty="0">
                <a:solidFill>
                  <a:srgbClr val="000000"/>
                </a:solidFill>
              </a:rPr>
              <a:t>GB </a:t>
            </a:r>
            <a:r>
              <a:rPr lang="en-US" sz="900" dirty="0" smtClean="0">
                <a:solidFill>
                  <a:srgbClr val="000000"/>
                </a:solidFill>
              </a:rPr>
              <a:t>Memory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VIC 1240 and VIC 1280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Optional 300 GB HDD</a:t>
            </a: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3" name="Picture 2" descr="B200 M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08" y="923885"/>
            <a:ext cx="2045332" cy="2181687"/>
          </a:xfrm>
          <a:prstGeom prst="rect">
            <a:avLst/>
          </a:prstGeom>
        </p:spPr>
      </p:pic>
      <p:pic>
        <p:nvPicPr>
          <p:cNvPr id="47" name="Picture 46" descr="B200 M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272" y="968887"/>
            <a:ext cx="2045332" cy="2181687"/>
          </a:xfrm>
          <a:prstGeom prst="rect">
            <a:avLst/>
          </a:prstGeom>
        </p:spPr>
      </p:pic>
      <p:pic>
        <p:nvPicPr>
          <p:cNvPr id="48" name="Picture 47" descr="B200 M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105" y="877474"/>
            <a:ext cx="2045332" cy="218168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683311" y="3289680"/>
            <a:ext cx="1933191" cy="219538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Specifications: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</a:t>
            </a:r>
            <a:r>
              <a:rPr lang="en-US" sz="900" dirty="0">
                <a:solidFill>
                  <a:srgbClr val="000000"/>
                </a:solidFill>
              </a:rPr>
              <a:t>2) </a:t>
            </a:r>
            <a:r>
              <a:rPr lang="en-US" sz="900" dirty="0" smtClean="0">
                <a:solidFill>
                  <a:srgbClr val="000000"/>
                </a:solidFill>
              </a:rPr>
              <a:t>6296 </a:t>
            </a:r>
            <a:r>
              <a:rPr lang="en-US" sz="900" dirty="0">
                <a:solidFill>
                  <a:srgbClr val="000000"/>
                </a:solidFill>
              </a:rPr>
              <a:t>Fabric Interconnects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(2) </a:t>
            </a:r>
            <a:r>
              <a:rPr lang="en-US" sz="900" dirty="0">
                <a:solidFill>
                  <a:srgbClr val="000000"/>
                </a:solidFill>
              </a:rPr>
              <a:t>5108 Chassis w/ Dual 2208XP Fabric Extenders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(4) B200 M3 Blades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Dual </a:t>
            </a:r>
            <a:r>
              <a:rPr lang="en-US" sz="900" dirty="0">
                <a:solidFill>
                  <a:srgbClr val="000000"/>
                </a:solidFill>
              </a:rPr>
              <a:t>Intel® Xeon® </a:t>
            </a:r>
            <a:r>
              <a:rPr lang="en-US" sz="900" dirty="0" smtClean="0">
                <a:solidFill>
                  <a:srgbClr val="000000"/>
                </a:solidFill>
              </a:rPr>
              <a:t>2.00Ghz Processors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128 </a:t>
            </a:r>
            <a:r>
              <a:rPr lang="en-US" sz="900" dirty="0">
                <a:solidFill>
                  <a:srgbClr val="000000"/>
                </a:solidFill>
              </a:rPr>
              <a:t>GB </a:t>
            </a:r>
            <a:r>
              <a:rPr lang="en-US" sz="900" dirty="0" smtClean="0">
                <a:solidFill>
                  <a:srgbClr val="000000"/>
                </a:solidFill>
              </a:rPr>
              <a:t>Memory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VIC 1240 and VIC 1280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Optional 300 GB HDD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64926" y="3299524"/>
            <a:ext cx="1933191" cy="219538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rmAutofit/>
          </a:bodyPr>
          <a:lstStyle/>
          <a:p>
            <a:pPr marL="112713" lvl="1" indent="0"/>
            <a:r>
              <a:rPr lang="en-US" sz="1100" b="1" dirty="0" smtClean="0">
                <a:solidFill>
                  <a:srgbClr val="000000"/>
                </a:solidFill>
              </a:rPr>
              <a:t>Specifications: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</a:t>
            </a:r>
            <a:r>
              <a:rPr lang="en-US" sz="900" dirty="0">
                <a:solidFill>
                  <a:srgbClr val="000000"/>
                </a:solidFill>
              </a:rPr>
              <a:t>2) </a:t>
            </a:r>
            <a:r>
              <a:rPr lang="en-US" sz="900" dirty="0" smtClean="0">
                <a:solidFill>
                  <a:srgbClr val="000000"/>
                </a:solidFill>
              </a:rPr>
              <a:t>6296 </a:t>
            </a:r>
            <a:r>
              <a:rPr lang="en-US" sz="900" dirty="0">
                <a:solidFill>
                  <a:srgbClr val="000000"/>
                </a:solidFill>
              </a:rPr>
              <a:t>Fabric Interconnects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</a:rPr>
              <a:t>(1) 5108 Chassis w/ Dual 2208XP Fabric Extenders</a:t>
            </a:r>
          </a:p>
          <a:p>
            <a:pPr marL="284163" lvl="1" indent="-171450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(4) B200 M3 Blades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Dual </a:t>
            </a:r>
            <a:r>
              <a:rPr lang="en-US" sz="900" dirty="0">
                <a:solidFill>
                  <a:srgbClr val="000000"/>
                </a:solidFill>
              </a:rPr>
              <a:t>Intel® Xeon® </a:t>
            </a:r>
            <a:r>
              <a:rPr lang="en-US" sz="900" dirty="0" smtClean="0">
                <a:solidFill>
                  <a:srgbClr val="000000"/>
                </a:solidFill>
              </a:rPr>
              <a:t>2.90Ghz Processors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256 </a:t>
            </a:r>
            <a:r>
              <a:rPr lang="en-US" sz="900" dirty="0">
                <a:solidFill>
                  <a:srgbClr val="000000"/>
                </a:solidFill>
              </a:rPr>
              <a:t>GB </a:t>
            </a:r>
            <a:r>
              <a:rPr lang="en-US" sz="900" dirty="0" smtClean="0">
                <a:solidFill>
                  <a:srgbClr val="000000"/>
                </a:solidFill>
              </a:rPr>
              <a:t>Memory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VIC 1240 and VIC 1280</a:t>
            </a:r>
          </a:p>
          <a:p>
            <a:pPr marL="458788" lvl="2" indent="-112713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</a:rPr>
              <a:t>Optional 300 GB HDD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5062" y="2458286"/>
            <a:ext cx="2015797" cy="81012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050" b="1" dirty="0" smtClean="0">
                <a:solidFill>
                  <a:srgbClr val="000000"/>
                </a:solidFill>
              </a:rPr>
              <a:t>Part Numbers: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UCS-SP5-ES-B22 (Diskless)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UCS-SP5-ES-B22HD (w/ HDD)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UCS-EZ-ENTS-B22 (Expansion Pak)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89714" y="2464594"/>
            <a:ext cx="2015797" cy="81012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050" b="1" dirty="0" smtClean="0">
                <a:solidFill>
                  <a:srgbClr val="000000"/>
                </a:solidFill>
              </a:rPr>
              <a:t>Part Numbers: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UCS-SP5-EV-B200 (Diskless)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UCS-SP5-EV-B200HD (w/ HDD)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UCS-EZ-ENTV-B200 (Expansion Pak)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27026" y="2454749"/>
            <a:ext cx="2015797" cy="81012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050" b="1" dirty="0" smtClean="0">
                <a:solidFill>
                  <a:srgbClr val="000000"/>
                </a:solidFill>
              </a:rPr>
              <a:t>Part Numbers: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UCS-SP5-SC-B200 (Diskless)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UCS-SP5-SC-B200HD (w/ HDD)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UCS-EZ-ENSC-B200 (Expansion Pak)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86490" y="2454750"/>
            <a:ext cx="2015797" cy="810124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square" lIns="0" tIns="60927" rIns="0" bIns="60927">
            <a:noAutofit/>
          </a:bodyPr>
          <a:lstStyle/>
          <a:p>
            <a:pPr marL="112713" lvl="1" indent="0"/>
            <a:r>
              <a:rPr lang="en-US" sz="1050" b="1" dirty="0" smtClean="0">
                <a:solidFill>
                  <a:srgbClr val="000000"/>
                </a:solidFill>
              </a:rPr>
              <a:t>Part Numbers: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UCS-SP5-PR-B200 (Diskless)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UCS-SP5-PR-B200HD (w/ HDD)</a:t>
            </a:r>
          </a:p>
          <a:p>
            <a:pPr marL="228600" lvl="1" indent="-115888">
              <a:buFont typeface="Arial"/>
              <a:buChar char="•"/>
            </a:pPr>
            <a:r>
              <a:rPr lang="en-US" sz="800" dirty="0" smtClean="0">
                <a:solidFill>
                  <a:srgbClr val="000000"/>
                </a:solidFill>
              </a:rPr>
              <a:t>UCS-EZ-PERF-B200 (Expansion Pak)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25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GXE FY2011 - dark">
  <a:themeElements>
    <a:clrScheme name="GXE FY2011 - dark 13">
      <a:dk1>
        <a:srgbClr val="7D9FCA"/>
      </a:dk1>
      <a:lt1>
        <a:srgbClr val="FFFFFF"/>
      </a:lt1>
      <a:dk2>
        <a:srgbClr val="001D54"/>
      </a:dk2>
      <a:lt2>
        <a:srgbClr val="91DEF0"/>
      </a:lt2>
      <a:accent1>
        <a:srgbClr val="634056"/>
      </a:accent1>
      <a:accent2>
        <a:srgbClr val="A08476"/>
      </a:accent2>
      <a:accent3>
        <a:srgbClr val="AAABB3"/>
      </a:accent3>
      <a:accent4>
        <a:srgbClr val="DADADA"/>
      </a:accent4>
      <a:accent5>
        <a:srgbClr val="B7AFB4"/>
      </a:accent5>
      <a:accent6>
        <a:srgbClr val="91776A"/>
      </a:accent6>
      <a:hlink>
        <a:srgbClr val="E3C2A1"/>
      </a:hlink>
      <a:folHlink>
        <a:srgbClr val="DEDAD3"/>
      </a:folHlink>
    </a:clrScheme>
    <a:fontScheme name="GXE FY2011 - dark">
      <a:majorFont>
        <a:latin typeface="Ciscoregular"/>
        <a:ea typeface=""/>
        <a:cs typeface="Arial"/>
      </a:majorFont>
      <a:minorFont>
        <a:latin typeface="Cisco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rtlCol="0" anchor="ctr" anchorCtr="0" compatLnSpc="1">
        <a:prstTxWarp prst="textNoShape">
          <a:avLst/>
        </a:prstTxWarp>
        <a:noAutofit/>
      </a:bodyPr>
      <a:lstStyle>
        <a:defPPr algn="ctr" defTabSz="814388" eaLnBrk="0" hangingPunct="0">
          <a:lnSpc>
            <a:spcPct val="90000"/>
          </a:lnSpc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XE FY2011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E FY2011 -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E FY2011 -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E FY2011 -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E FY2011 -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E FY2011 -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XE FY2011 - dark 13">
        <a:dk1>
          <a:srgbClr val="7D9FCA"/>
        </a:dk1>
        <a:lt1>
          <a:srgbClr val="FFFFFF"/>
        </a:lt1>
        <a:dk2>
          <a:srgbClr val="001D54"/>
        </a:dk2>
        <a:lt2>
          <a:srgbClr val="91DEF0"/>
        </a:lt2>
        <a:accent1>
          <a:srgbClr val="634056"/>
        </a:accent1>
        <a:accent2>
          <a:srgbClr val="A08476"/>
        </a:accent2>
        <a:accent3>
          <a:srgbClr val="AAABB3"/>
        </a:accent3>
        <a:accent4>
          <a:srgbClr val="DADADA"/>
        </a:accent4>
        <a:accent5>
          <a:srgbClr val="B7AFB4"/>
        </a:accent5>
        <a:accent6>
          <a:srgbClr val="91776A"/>
        </a:accent6>
        <a:hlink>
          <a:srgbClr val="E3C2A1"/>
        </a:hlink>
        <a:folHlink>
          <a:srgbClr val="DEDA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1501</Words>
  <Application>Microsoft Office PowerPoint</Application>
  <PresentationFormat>On-screen Show (4:3)</PresentationFormat>
  <Paragraphs>383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Cisco Arial 4x3 template</vt:lpstr>
      <vt:lpstr>GXE FY2011 - dark</vt:lpstr>
      <vt:lpstr>PowerPoint Presentation</vt:lpstr>
      <vt:lpstr>Agenda</vt:lpstr>
      <vt:lpstr>UCS Kennzahlen – Jan. 2013 Start: August 2009</vt:lpstr>
      <vt:lpstr>They Said It Couldn’t Be Done</vt:lpstr>
      <vt:lpstr>Gartner Magic Quadrant – Blade Server</vt:lpstr>
      <vt:lpstr>UCS Referenzen</vt:lpstr>
      <vt:lpstr>SmartPlay Five Promotions</vt:lpstr>
      <vt:lpstr>Terms and Conditions</vt:lpstr>
      <vt:lpstr>B-Series SmartPlay Five Promotions</vt:lpstr>
      <vt:lpstr>C-Series SmartPlay Five Promotions</vt:lpstr>
      <vt:lpstr>C-Series + Fabric SmartPlay Five Solution Paks</vt:lpstr>
      <vt:lpstr>PowerPoint Presentation</vt:lpstr>
      <vt:lpstr>PowerPoint Presentation</vt:lpstr>
      <vt:lpstr>PowerPoint Presentation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 Web Page Update</dc:title>
  <dc:creator>sciccone</dc:creator>
  <cp:lastModifiedBy>mliwoch</cp:lastModifiedBy>
  <cp:revision>405</cp:revision>
  <cp:lastPrinted>2012-10-05T13:02:32Z</cp:lastPrinted>
  <dcterms:created xsi:type="dcterms:W3CDTF">2011-07-27T13:53:59Z</dcterms:created>
  <dcterms:modified xsi:type="dcterms:W3CDTF">2013-01-28T19:22:25Z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