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3.xml" ContentType="application/vnd.openxmlformats-officedocument.theme+xml"/>
  <Override PartName="/ppt/slideLayouts/slideLayout10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7" r:id="rId1"/>
    <p:sldMasterId id="2147483978" r:id="rId2"/>
    <p:sldMasterId id="2147484018" r:id="rId3"/>
    <p:sldMasterId id="2147484060" r:id="rId4"/>
  </p:sldMasterIdLst>
  <p:notesMasterIdLst>
    <p:notesMasterId r:id="rId55"/>
  </p:notesMasterIdLst>
  <p:handoutMasterIdLst>
    <p:handoutMasterId r:id="rId56"/>
  </p:handoutMasterIdLst>
  <p:sldIdLst>
    <p:sldId id="777" r:id="rId5"/>
    <p:sldId id="776" r:id="rId6"/>
    <p:sldId id="829" r:id="rId7"/>
    <p:sldId id="834" r:id="rId8"/>
    <p:sldId id="831" r:id="rId9"/>
    <p:sldId id="832" r:id="rId10"/>
    <p:sldId id="833" r:id="rId11"/>
    <p:sldId id="835" r:id="rId12"/>
    <p:sldId id="836" r:id="rId13"/>
    <p:sldId id="837" r:id="rId14"/>
    <p:sldId id="863" r:id="rId15"/>
    <p:sldId id="864" r:id="rId16"/>
    <p:sldId id="887" r:id="rId17"/>
    <p:sldId id="838" r:id="rId18"/>
    <p:sldId id="839" r:id="rId19"/>
    <p:sldId id="885" r:id="rId20"/>
    <p:sldId id="778" r:id="rId21"/>
    <p:sldId id="841" r:id="rId22"/>
    <p:sldId id="870" r:id="rId23"/>
    <p:sldId id="886" r:id="rId24"/>
    <p:sldId id="872" r:id="rId25"/>
    <p:sldId id="842" r:id="rId26"/>
    <p:sldId id="843" r:id="rId27"/>
    <p:sldId id="844" r:id="rId28"/>
    <p:sldId id="865" r:id="rId29"/>
    <p:sldId id="866" r:id="rId30"/>
    <p:sldId id="867" r:id="rId31"/>
    <p:sldId id="868" r:id="rId32"/>
    <p:sldId id="869" r:id="rId33"/>
    <p:sldId id="888" r:id="rId34"/>
    <p:sldId id="875" r:id="rId35"/>
    <p:sldId id="873" r:id="rId36"/>
    <p:sldId id="874" r:id="rId37"/>
    <p:sldId id="847" r:id="rId38"/>
    <p:sldId id="881" r:id="rId39"/>
    <p:sldId id="889" r:id="rId40"/>
    <p:sldId id="848" r:id="rId41"/>
    <p:sldId id="878" r:id="rId42"/>
    <p:sldId id="849" r:id="rId43"/>
    <p:sldId id="850" r:id="rId44"/>
    <p:sldId id="851" r:id="rId45"/>
    <p:sldId id="879" r:id="rId46"/>
    <p:sldId id="852" r:id="rId47"/>
    <p:sldId id="882" r:id="rId48"/>
    <p:sldId id="853" r:id="rId49"/>
    <p:sldId id="854" r:id="rId50"/>
    <p:sldId id="810" r:id="rId51"/>
    <p:sldId id="884" r:id="rId52"/>
    <p:sldId id="826" r:id="rId53"/>
    <p:sldId id="498" r:id="rId54"/>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7F7F7F"/>
    <a:srgbClr val="F68B1F"/>
    <a:srgbClr val="0FD3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9" autoAdjust="0"/>
    <p:restoredTop sz="91736" autoAdjust="0"/>
  </p:normalViewPr>
  <p:slideViewPr>
    <p:cSldViewPr snapToGrid="0" snapToObjects="1">
      <p:cViewPr>
        <p:scale>
          <a:sx n="73" d="100"/>
          <a:sy n="73" d="100"/>
        </p:scale>
        <p:origin x="-906" y="-174"/>
      </p:cViewPr>
      <p:guideLst>
        <p:guide orient="horz" pos="429"/>
        <p:guide pos="209"/>
      </p:guideLst>
    </p:cSldViewPr>
  </p:slideViewPr>
  <p:outlineViewPr>
    <p:cViewPr>
      <p:scale>
        <a:sx n="33" d="100"/>
        <a:sy n="33" d="100"/>
      </p:scale>
      <p:origin x="0" y="1068"/>
    </p:cViewPr>
  </p:outlineViewPr>
  <p:notesTextViewPr>
    <p:cViewPr>
      <p:scale>
        <a:sx n="100" d="100"/>
        <a:sy n="100" d="100"/>
      </p:scale>
      <p:origin x="0" y="0"/>
    </p:cViewPr>
  </p:notesTextViewPr>
  <p:sorterViewPr>
    <p:cViewPr>
      <p:scale>
        <a:sx n="66" d="100"/>
        <a:sy n="66" d="100"/>
      </p:scale>
      <p:origin x="0" y="1596"/>
    </p:cViewPr>
  </p:sorterViewPr>
  <p:notesViewPr>
    <p:cSldViewPr snapToGrid="0" snapToObjects="1">
      <p:cViewPr varScale="1">
        <p:scale>
          <a:sx n="84" d="100"/>
          <a:sy n="84" d="100"/>
        </p:scale>
        <p:origin x="-3216" y="-78"/>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5138"/>
          </a:xfrm>
          <a:prstGeom prst="rect">
            <a:avLst/>
          </a:prstGeom>
        </p:spPr>
        <p:txBody>
          <a:bodyPr vert="horz" lIns="91440" tIns="45720" rIns="91440" bIns="45720" rtlCol="0"/>
          <a:lstStyle>
            <a:lvl1pPr algn="r">
              <a:defRPr sz="1200"/>
            </a:lvl1pPr>
          </a:lstStyle>
          <a:p>
            <a:fld id="{7FF799BD-7491-4C4B-A2FF-523F938C82E8}" type="datetimeFigureOut">
              <a:rPr lang="en-US" smtClean="0"/>
              <a:pPr/>
              <a:t>11/6/2012</a:t>
            </a:fld>
            <a:endParaRPr lang="en-US"/>
          </a:p>
        </p:txBody>
      </p:sp>
      <p:sp>
        <p:nvSpPr>
          <p:cNvPr id="4" name="Footer Placeholder 3"/>
          <p:cNvSpPr>
            <a:spLocks noGrp="1"/>
          </p:cNvSpPr>
          <p:nvPr>
            <p:ph type="ftr" sz="quarter" idx="2"/>
          </p:nvPr>
        </p:nvSpPr>
        <p:spPr>
          <a:xfrm>
            <a:off x="0" y="8829675"/>
            <a:ext cx="2971800"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675"/>
            <a:ext cx="2971800" cy="465138"/>
          </a:xfrm>
          <a:prstGeom prst="rect">
            <a:avLst/>
          </a:prstGeom>
        </p:spPr>
        <p:txBody>
          <a:bodyPr vert="horz" lIns="91440" tIns="45720" rIns="91440" bIns="45720" rtlCol="0" anchor="b"/>
          <a:lstStyle>
            <a:lvl1pPr algn="r">
              <a:defRPr sz="1200"/>
            </a:lvl1pPr>
          </a:lstStyle>
          <a:p>
            <a:fld id="{81905A8C-B81B-4111-A003-EB9C346EB545}" type="slidenum">
              <a:rPr lang="en-US" smtClean="0"/>
              <a:pPr/>
              <a:t>‹#›</a:t>
            </a:fld>
            <a:endParaRPr lang="en-US"/>
          </a:p>
        </p:txBody>
      </p:sp>
    </p:spTree>
    <p:extLst>
      <p:ext uri="{BB962C8B-B14F-4D97-AF65-F5344CB8AC3E}">
        <p14:creationId xmlns:p14="http://schemas.microsoft.com/office/powerpoint/2010/main" val="14677733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5138"/>
          </a:xfrm>
          <a:prstGeom prst="rect">
            <a:avLst/>
          </a:prstGeom>
        </p:spPr>
        <p:txBody>
          <a:bodyPr vert="horz" lIns="91440" tIns="45720" rIns="91440" bIns="45720" rtlCol="0"/>
          <a:lstStyle>
            <a:lvl1pPr algn="r">
              <a:defRPr sz="1200"/>
            </a:lvl1pPr>
          </a:lstStyle>
          <a:p>
            <a:fld id="{20D7F52F-B0D2-40CF-AECF-7FD87BCF96D3}" type="datetimeFigureOut">
              <a:rPr lang="en-US" smtClean="0"/>
              <a:pPr/>
              <a:t>11/6/2012</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6426"/>
            <a:ext cx="5486400" cy="41830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2971800"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675"/>
            <a:ext cx="2971800" cy="465138"/>
          </a:xfrm>
          <a:prstGeom prst="rect">
            <a:avLst/>
          </a:prstGeom>
        </p:spPr>
        <p:txBody>
          <a:bodyPr vert="horz" lIns="91440" tIns="45720" rIns="91440" bIns="45720" rtlCol="0" anchor="b"/>
          <a:lstStyle>
            <a:lvl1pPr algn="r">
              <a:defRPr sz="1200"/>
            </a:lvl1pPr>
          </a:lstStyle>
          <a:p>
            <a:fld id="{3FE46A33-094C-4F06-B75F-C68E3E688155}" type="slidenum">
              <a:rPr lang="en-US" smtClean="0"/>
              <a:pPr/>
              <a:t>‹#›</a:t>
            </a:fld>
            <a:endParaRPr lang="en-US"/>
          </a:p>
        </p:txBody>
      </p:sp>
    </p:spTree>
    <p:extLst>
      <p:ext uri="{BB962C8B-B14F-4D97-AF65-F5344CB8AC3E}">
        <p14:creationId xmlns:p14="http://schemas.microsoft.com/office/powerpoint/2010/main" val="1581956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www.cisco.com/en/US/products/ps12524/index.html" TargetMode="External"/><Relationship Id="rId3" Type="http://schemas.openxmlformats.org/officeDocument/2006/relationships/hyperlink" Target="http://www.cisco.com/en/US/products/ps11587/index.html" TargetMode="External"/><Relationship Id="rId7" Type="http://schemas.openxmlformats.org/officeDocument/2006/relationships/hyperlink" Target="http://www.cisco.com/en/US/products/ps12525/index.html"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www.cisco.com/en/US/products/ps12369/index.html" TargetMode="External"/><Relationship Id="rId5" Type="http://schemas.openxmlformats.org/officeDocument/2006/relationships/hyperlink" Target="http://www.cisco.com/en/US/products/ps12370/index.html" TargetMode="External"/><Relationship Id="rId4" Type="http://schemas.openxmlformats.org/officeDocument/2006/relationships/hyperlink" Target="http://www.cisco.com/en/US/products/ps11588/index.html"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p:spPr>
        <p:txBody>
          <a:bodyPr/>
          <a:lstStyle/>
          <a:p>
            <a:r>
              <a:rPr lang="en-US" dirty="0" smtClean="0"/>
              <a:t>Cisco offers a broad portfolio</a:t>
            </a:r>
            <a:r>
              <a:rPr lang="en-US" baseline="0" dirty="0" smtClean="0"/>
              <a:t> </a:t>
            </a:r>
            <a:r>
              <a:rPr lang="en-US" dirty="0" smtClean="0"/>
              <a:t>of rack</a:t>
            </a:r>
            <a:r>
              <a:rPr lang="en-US" baseline="0" dirty="0" smtClean="0"/>
              <a:t> servers to fit different data center environments. </a:t>
            </a:r>
            <a:r>
              <a:rPr lang="en-US" dirty="0" smtClean="0"/>
              <a:t>Each product addresses varying workload challenges through a balance of processing, memory, I/O, and internal storage resources.</a:t>
            </a:r>
            <a:endParaRPr lang="en-US" baseline="0" dirty="0" smtClean="0"/>
          </a:p>
          <a:p>
            <a:pPr>
              <a:buFont typeface="Arial" pitchFamily="34" charset="0"/>
              <a:buNone/>
            </a:pPr>
            <a:endParaRPr lang="en-US" baseline="0" dirty="0" smtClean="0"/>
          </a:p>
          <a:p>
            <a:r>
              <a:rPr lang="en-US" b="1" dirty="0" smtClean="0"/>
              <a:t>Mission-Critical</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On the high end are servers optimized for performance and reliability in mission critical deployments such for virtualization and large database applications.  The </a:t>
            </a:r>
            <a:r>
              <a:rPr lang="en-US" baseline="0" dirty="0" err="1" smtClean="0"/>
              <a:t>C460</a:t>
            </a:r>
            <a:r>
              <a:rPr lang="en-US" baseline="0" dirty="0" smtClean="0"/>
              <a:t> </a:t>
            </a:r>
            <a:r>
              <a:rPr lang="en-US" baseline="0" dirty="0" err="1" smtClean="0"/>
              <a:t>M2</a:t>
            </a:r>
            <a:r>
              <a:rPr lang="en-US" baseline="0" dirty="0" smtClean="0"/>
              <a:t> and </a:t>
            </a:r>
            <a:r>
              <a:rPr lang="en-US" baseline="0" dirty="0" err="1" smtClean="0"/>
              <a:t>C260</a:t>
            </a:r>
            <a:r>
              <a:rPr lang="en-US" baseline="0" dirty="0" smtClean="0"/>
              <a:t> </a:t>
            </a:r>
            <a:r>
              <a:rPr lang="en-US" baseline="0" dirty="0" err="1" smtClean="0"/>
              <a:t>M2</a:t>
            </a:r>
            <a:r>
              <a:rPr lang="en-US" baseline="0" dirty="0" smtClean="0"/>
              <a:t> servers are based on Intel’s </a:t>
            </a:r>
            <a:r>
              <a:rPr lang="en-US" baseline="0" dirty="0" err="1" smtClean="0"/>
              <a:t>E7</a:t>
            </a:r>
            <a:r>
              <a:rPr lang="en-US" baseline="0" dirty="0" smtClean="0"/>
              <a:t> processors and offer the largest memory and I/O expansion.</a:t>
            </a:r>
          </a:p>
          <a:p>
            <a:endParaRPr lang="en-US" b="1" dirty="0" smtClean="0"/>
          </a:p>
          <a:p>
            <a:r>
              <a:rPr lang="en-US" dirty="0" smtClean="0">
                <a:hlinkClick r:id="rId3" action="ppaction://hlinkfile"/>
              </a:rPr>
              <a:t>Cisco </a:t>
            </a:r>
            <a:r>
              <a:rPr lang="en-US" dirty="0" err="1" smtClean="0">
                <a:hlinkClick r:id="rId3" action="ppaction://hlinkfile"/>
              </a:rPr>
              <a:t>UCS</a:t>
            </a:r>
            <a:r>
              <a:rPr lang="en-US" dirty="0" smtClean="0">
                <a:hlinkClick r:id="rId3" action="ppaction://hlinkfile"/>
              </a:rPr>
              <a:t> </a:t>
            </a:r>
            <a:r>
              <a:rPr lang="en-US" dirty="0" err="1" smtClean="0">
                <a:hlinkClick r:id="rId3" action="ppaction://hlinkfile"/>
              </a:rPr>
              <a:t>C460</a:t>
            </a:r>
            <a:r>
              <a:rPr lang="en-US" dirty="0" smtClean="0">
                <a:hlinkClick r:id="rId3" action="ppaction://hlinkfile"/>
              </a:rPr>
              <a:t> </a:t>
            </a:r>
            <a:r>
              <a:rPr lang="en-US" dirty="0" err="1" smtClean="0">
                <a:hlinkClick r:id="rId3" action="ppaction://hlinkfile"/>
              </a:rPr>
              <a:t>M2</a:t>
            </a:r>
            <a:r>
              <a:rPr lang="en-US" dirty="0" smtClean="0"/>
              <a:t> High Performance Rack Server This high-performance rack server is a four-socket, four-rack unit (</a:t>
            </a:r>
            <a:r>
              <a:rPr lang="en-US" dirty="0" err="1" smtClean="0"/>
              <a:t>4RU</a:t>
            </a:r>
            <a:r>
              <a:rPr lang="en-US" dirty="0" smtClean="0"/>
              <a:t>) enterprise-critical server for data-demanding applications and bare-metal and virtualized workloads. </a:t>
            </a:r>
          </a:p>
          <a:p>
            <a:r>
              <a:rPr lang="en-US" dirty="0" smtClean="0">
                <a:hlinkClick r:id="rId4" action="ppaction://hlinkfile"/>
              </a:rPr>
              <a:t>Cisco </a:t>
            </a:r>
            <a:r>
              <a:rPr lang="en-US" dirty="0" err="1" smtClean="0">
                <a:hlinkClick r:id="rId4" action="ppaction://hlinkfile"/>
              </a:rPr>
              <a:t>UCS</a:t>
            </a:r>
            <a:r>
              <a:rPr lang="en-US" dirty="0" smtClean="0">
                <a:hlinkClick r:id="rId4" action="ppaction://hlinkfile"/>
              </a:rPr>
              <a:t> </a:t>
            </a:r>
            <a:r>
              <a:rPr lang="en-US" dirty="0" err="1" smtClean="0">
                <a:hlinkClick r:id="rId4" action="ppaction://hlinkfile"/>
              </a:rPr>
              <a:t>C260</a:t>
            </a:r>
            <a:r>
              <a:rPr lang="en-US" dirty="0" smtClean="0">
                <a:hlinkClick r:id="rId4" action="ppaction://hlinkfile"/>
              </a:rPr>
              <a:t> </a:t>
            </a:r>
            <a:r>
              <a:rPr lang="en-US" dirty="0" err="1" smtClean="0">
                <a:hlinkClick r:id="rId4" action="ppaction://hlinkfile"/>
              </a:rPr>
              <a:t>M2</a:t>
            </a:r>
            <a:r>
              <a:rPr lang="en-US" dirty="0" smtClean="0"/>
              <a:t> Rack Server This rack server is one of the industry's highest-density and most expandable two-socket, two-rack unit (</a:t>
            </a:r>
            <a:r>
              <a:rPr lang="en-US" dirty="0" err="1" smtClean="0"/>
              <a:t>2RU</a:t>
            </a:r>
            <a:r>
              <a:rPr lang="en-US" dirty="0" smtClean="0"/>
              <a:t>) servers. It is designed for enterprise-critical workloads ranging from storage serving to online transaction processing (</a:t>
            </a:r>
            <a:r>
              <a:rPr lang="en-US" dirty="0" err="1" smtClean="0"/>
              <a:t>OLTP</a:t>
            </a:r>
            <a:r>
              <a:rPr lang="en-US" dirty="0" smtClean="0"/>
              <a:t>) and data warehousing. </a:t>
            </a:r>
          </a:p>
          <a:p>
            <a:endParaRPr lang="en-US" b="1" dirty="0" smtClean="0"/>
          </a:p>
          <a:p>
            <a:r>
              <a:rPr lang="en-US" b="1" dirty="0" smtClean="0"/>
              <a:t>Enterprise-Class</a:t>
            </a:r>
          </a:p>
          <a:p>
            <a:pPr>
              <a:buFont typeface="Arial" pitchFamily="34" charset="0"/>
              <a:buNone/>
            </a:pPr>
            <a:r>
              <a:rPr lang="en-US" baseline="0" dirty="0" smtClean="0"/>
              <a:t>The </a:t>
            </a:r>
            <a:r>
              <a:rPr lang="en-US" baseline="0" dirty="0" err="1" smtClean="0"/>
              <a:t>C220</a:t>
            </a:r>
            <a:r>
              <a:rPr lang="en-US" baseline="0" dirty="0" smtClean="0"/>
              <a:t> </a:t>
            </a:r>
            <a:r>
              <a:rPr lang="en-US" baseline="0" dirty="0" err="1" smtClean="0"/>
              <a:t>M3</a:t>
            </a:r>
            <a:r>
              <a:rPr lang="en-US" baseline="0" dirty="0" smtClean="0"/>
              <a:t> and the </a:t>
            </a:r>
            <a:r>
              <a:rPr lang="en-US" baseline="0" dirty="0" err="1" smtClean="0"/>
              <a:t>C240</a:t>
            </a:r>
            <a:r>
              <a:rPr lang="en-US" baseline="0" dirty="0" smtClean="0"/>
              <a:t> </a:t>
            </a:r>
            <a:r>
              <a:rPr lang="en-US" baseline="0" dirty="0" err="1" smtClean="0"/>
              <a:t>M3</a:t>
            </a:r>
            <a:r>
              <a:rPr lang="en-US" baseline="0" dirty="0" smtClean="0"/>
              <a:t> are versatile work-horses based on Intel’s </a:t>
            </a:r>
            <a:r>
              <a:rPr lang="en-US" baseline="0" dirty="0" err="1" smtClean="0"/>
              <a:t>2S</a:t>
            </a:r>
            <a:r>
              <a:rPr lang="en-US" baseline="0" dirty="0" smtClean="0"/>
              <a:t> EP processors, and offering a balanced architecture and configuration flexibility through large memory footprints, multiple PCI slots, and lots of internal storage.</a:t>
            </a:r>
          </a:p>
          <a:p>
            <a:pPr>
              <a:buFont typeface="Arial" pitchFamily="34" charset="0"/>
              <a:buNone/>
            </a:pPr>
            <a:endParaRPr lang="en-US" baseline="0" dirty="0" smtClean="0"/>
          </a:p>
          <a:p>
            <a:r>
              <a:rPr lang="en-US" dirty="0" smtClean="0">
                <a:hlinkClick r:id="rId5" action="ppaction://hlinkfile"/>
              </a:rPr>
              <a:t>Cisco </a:t>
            </a:r>
            <a:r>
              <a:rPr lang="en-US" dirty="0" err="1" smtClean="0">
                <a:hlinkClick r:id="rId5" action="ppaction://hlinkfile"/>
              </a:rPr>
              <a:t>UCS</a:t>
            </a:r>
            <a:r>
              <a:rPr lang="en-US" dirty="0" smtClean="0">
                <a:hlinkClick r:id="rId5" action="ppaction://hlinkfile"/>
              </a:rPr>
              <a:t> </a:t>
            </a:r>
            <a:r>
              <a:rPr lang="en-US" dirty="0" err="1" smtClean="0">
                <a:hlinkClick r:id="rId5" action="ppaction://hlinkfile"/>
              </a:rPr>
              <a:t>C240</a:t>
            </a:r>
            <a:r>
              <a:rPr lang="en-US" dirty="0" smtClean="0">
                <a:hlinkClick r:id="rId5" action="ppaction://hlinkfile"/>
              </a:rPr>
              <a:t> </a:t>
            </a:r>
            <a:r>
              <a:rPr lang="en-US" dirty="0" err="1" smtClean="0">
                <a:hlinkClick r:id="rId5" action="ppaction://hlinkfile"/>
              </a:rPr>
              <a:t>M3</a:t>
            </a:r>
            <a:r>
              <a:rPr lang="en-US" dirty="0" smtClean="0">
                <a:hlinkClick r:id="rId5" action="ppaction://hlinkfile"/>
              </a:rPr>
              <a:t> Rack Server</a:t>
            </a:r>
            <a:r>
              <a:rPr lang="en-US" dirty="0" smtClean="0"/>
              <a:t> This </a:t>
            </a:r>
            <a:r>
              <a:rPr lang="en-US" dirty="0" err="1" smtClean="0"/>
              <a:t>2RU</a:t>
            </a:r>
            <a:r>
              <a:rPr lang="en-US" dirty="0" smtClean="0"/>
              <a:t> server is designed for both performance and expandability over a wide range of storage-intensive infrastructure workloads, from big data to collaboration. </a:t>
            </a:r>
          </a:p>
          <a:p>
            <a:r>
              <a:rPr lang="en-US" dirty="0" smtClean="0">
                <a:hlinkClick r:id="rId6" action="ppaction://hlinkfile"/>
              </a:rPr>
              <a:t>Cisco </a:t>
            </a:r>
            <a:r>
              <a:rPr lang="en-US" dirty="0" err="1" smtClean="0">
                <a:hlinkClick r:id="rId6" action="ppaction://hlinkfile"/>
              </a:rPr>
              <a:t>UCS</a:t>
            </a:r>
            <a:r>
              <a:rPr lang="en-US" dirty="0" smtClean="0">
                <a:hlinkClick r:id="rId6" action="ppaction://hlinkfile"/>
              </a:rPr>
              <a:t> </a:t>
            </a:r>
            <a:r>
              <a:rPr lang="en-US" dirty="0" err="1" smtClean="0">
                <a:hlinkClick r:id="rId6" action="ppaction://hlinkfile"/>
              </a:rPr>
              <a:t>C220</a:t>
            </a:r>
            <a:r>
              <a:rPr lang="en-US" dirty="0" smtClean="0">
                <a:hlinkClick r:id="rId6" action="ppaction://hlinkfile"/>
              </a:rPr>
              <a:t> </a:t>
            </a:r>
            <a:r>
              <a:rPr lang="en-US" dirty="0" err="1" smtClean="0">
                <a:hlinkClick r:id="rId6" action="ppaction://hlinkfile"/>
              </a:rPr>
              <a:t>M3</a:t>
            </a:r>
            <a:r>
              <a:rPr lang="en-US" dirty="0" smtClean="0">
                <a:hlinkClick r:id="rId6" action="ppaction://hlinkfile"/>
              </a:rPr>
              <a:t> Rack Server</a:t>
            </a:r>
            <a:r>
              <a:rPr lang="en-US" dirty="0" smtClean="0"/>
              <a:t> This one-rack unit (</a:t>
            </a:r>
            <a:r>
              <a:rPr lang="en-US" dirty="0" err="1" smtClean="0"/>
              <a:t>1RU</a:t>
            </a:r>
            <a:r>
              <a:rPr lang="en-US" dirty="0" smtClean="0"/>
              <a:t>) server offers superior performance and density over a wide range of business workloads, from web serving to distributed database. </a:t>
            </a:r>
          </a:p>
          <a:p>
            <a:r>
              <a:rPr lang="en-US" dirty="0" smtClean="0"/>
              <a:t> </a:t>
            </a:r>
          </a:p>
          <a:p>
            <a:endParaRPr lang="en-US" dirty="0" smtClean="0"/>
          </a:p>
          <a:p>
            <a:r>
              <a:rPr lang="en-US" b="1" dirty="0" smtClean="0"/>
              <a:t>Scale-Out</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a:t>
            </a:r>
            <a:r>
              <a:rPr lang="en-US" baseline="0" dirty="0" err="1" smtClean="0"/>
              <a:t>C22</a:t>
            </a:r>
            <a:r>
              <a:rPr lang="en-US" baseline="0" dirty="0" smtClean="0"/>
              <a:t> </a:t>
            </a:r>
            <a:r>
              <a:rPr lang="en-US" baseline="0" dirty="0" err="1" smtClean="0"/>
              <a:t>M3</a:t>
            </a:r>
            <a:r>
              <a:rPr lang="en-US" baseline="0" dirty="0" smtClean="0"/>
              <a:t> and </a:t>
            </a:r>
            <a:r>
              <a:rPr lang="en-US" baseline="0" dirty="0" err="1" smtClean="0"/>
              <a:t>C24</a:t>
            </a:r>
            <a:r>
              <a:rPr lang="en-US" baseline="0" dirty="0" smtClean="0"/>
              <a:t> </a:t>
            </a:r>
            <a:r>
              <a:rPr lang="en-US" baseline="0" dirty="0" err="1" smtClean="0"/>
              <a:t>M3</a:t>
            </a:r>
            <a:r>
              <a:rPr lang="en-US" baseline="0" dirty="0" smtClean="0"/>
              <a:t> are cost-optimized servers based on Intel’s </a:t>
            </a:r>
            <a:r>
              <a:rPr lang="en-US" baseline="0" dirty="0" err="1" smtClean="0"/>
              <a:t>2S</a:t>
            </a:r>
            <a:r>
              <a:rPr lang="en-US" baseline="0" dirty="0" smtClean="0"/>
              <a:t> EN processors, </a:t>
            </a:r>
            <a:r>
              <a:rPr lang="en-US" sz="1200" kern="1200" dirty="0" smtClean="0">
                <a:solidFill>
                  <a:schemeClr val="tx1"/>
                </a:solidFill>
                <a:latin typeface="+mn-lt"/>
                <a:ea typeface="+mn-ea"/>
                <a:cs typeface="+mn-cs"/>
              </a:rPr>
              <a:t>delivers a balanced price/performance feature set to address quick deployment of scalable IT infrastructure and scale-out applications. </a:t>
            </a:r>
            <a:endParaRPr lang="en-US" baseline="0" dirty="0" smtClean="0"/>
          </a:p>
          <a:p>
            <a:endParaRPr lang="en-US" b="1" dirty="0" smtClean="0"/>
          </a:p>
          <a:p>
            <a:r>
              <a:rPr lang="en-US" dirty="0" smtClean="0">
                <a:hlinkClick r:id="rId7" action="ppaction://hlinkfile"/>
              </a:rPr>
              <a:t>Cisco </a:t>
            </a:r>
            <a:r>
              <a:rPr lang="en-US" dirty="0" err="1" smtClean="0">
                <a:hlinkClick r:id="rId7" action="ppaction://hlinkfile"/>
              </a:rPr>
              <a:t>UCS</a:t>
            </a:r>
            <a:r>
              <a:rPr lang="en-US" dirty="0" smtClean="0">
                <a:hlinkClick r:id="rId7" action="ppaction://hlinkfile"/>
              </a:rPr>
              <a:t> </a:t>
            </a:r>
            <a:r>
              <a:rPr lang="en-US" dirty="0" err="1" smtClean="0">
                <a:hlinkClick r:id="rId7" action="ppaction://hlinkfile"/>
              </a:rPr>
              <a:t>C24</a:t>
            </a:r>
            <a:r>
              <a:rPr lang="en-US" dirty="0" smtClean="0">
                <a:hlinkClick r:id="rId7" action="ppaction://hlinkfile"/>
              </a:rPr>
              <a:t> </a:t>
            </a:r>
            <a:r>
              <a:rPr lang="en-US" dirty="0" err="1" smtClean="0">
                <a:hlinkClick r:id="rId7" action="ppaction://hlinkfile"/>
              </a:rPr>
              <a:t>M3</a:t>
            </a:r>
            <a:r>
              <a:rPr lang="en-US" dirty="0" smtClean="0">
                <a:hlinkClick r:id="rId7" action="ppaction://hlinkfile"/>
              </a:rPr>
              <a:t> Rack Server</a:t>
            </a:r>
            <a:r>
              <a:rPr lang="en-US" dirty="0" smtClean="0"/>
              <a:t> This </a:t>
            </a:r>
            <a:r>
              <a:rPr lang="en-US" dirty="0" err="1" smtClean="0"/>
              <a:t>2RU</a:t>
            </a:r>
            <a:r>
              <a:rPr lang="en-US" dirty="0" smtClean="0"/>
              <a:t>, 2-socket rack server is designed for both outstanding economics and internal expandability over a range of storage-intensive infrastructure workloads, from IT and web infrastructure to big data.</a:t>
            </a:r>
          </a:p>
          <a:p>
            <a:r>
              <a:rPr lang="en-US" dirty="0" smtClean="0">
                <a:hlinkClick r:id="rId8" action="ppaction://hlinkfile"/>
              </a:rPr>
              <a:t>Cisco </a:t>
            </a:r>
            <a:r>
              <a:rPr lang="en-US" dirty="0" err="1" smtClean="0">
                <a:hlinkClick r:id="rId8" action="ppaction://hlinkfile"/>
              </a:rPr>
              <a:t>UCS</a:t>
            </a:r>
            <a:r>
              <a:rPr lang="en-US" dirty="0" smtClean="0">
                <a:hlinkClick r:id="rId8" action="ppaction://hlinkfile"/>
              </a:rPr>
              <a:t> </a:t>
            </a:r>
            <a:r>
              <a:rPr lang="en-US" dirty="0" err="1" smtClean="0">
                <a:hlinkClick r:id="rId8" action="ppaction://hlinkfile"/>
              </a:rPr>
              <a:t>C22</a:t>
            </a:r>
            <a:r>
              <a:rPr lang="en-US" dirty="0" smtClean="0">
                <a:hlinkClick r:id="rId8" action="ppaction://hlinkfile"/>
              </a:rPr>
              <a:t> </a:t>
            </a:r>
            <a:r>
              <a:rPr lang="en-US" dirty="0" err="1" smtClean="0">
                <a:hlinkClick r:id="rId8" action="ppaction://hlinkfile"/>
              </a:rPr>
              <a:t>M3</a:t>
            </a:r>
            <a:r>
              <a:rPr lang="en-US" dirty="0" smtClean="0">
                <a:hlinkClick r:id="rId8" action="ppaction://hlinkfile"/>
              </a:rPr>
              <a:t> Rack Server</a:t>
            </a:r>
            <a:r>
              <a:rPr lang="en-US" dirty="0" smtClean="0"/>
              <a:t> This </a:t>
            </a:r>
            <a:r>
              <a:rPr lang="en-US" dirty="0" err="1" smtClean="0"/>
              <a:t>1RU</a:t>
            </a:r>
            <a:r>
              <a:rPr lang="en-US" dirty="0" smtClean="0"/>
              <a:t>, 2-socket rack server design combines outstanding economics and a density-optimized feature set over a range of scale-out workloads, from IT and web infrastructure to distributed applications.</a:t>
            </a:r>
          </a:p>
          <a:p>
            <a:endParaRPr lang="en-US" dirty="0" smtClean="0"/>
          </a:p>
          <a:p>
            <a:endParaRPr lang="en-US" dirty="0" smtClean="0"/>
          </a:p>
          <a:p>
            <a:endParaRPr lang="en-US" dirty="0"/>
          </a:p>
        </p:txBody>
      </p:sp>
      <p:sp>
        <p:nvSpPr>
          <p:cNvPr id="75780" name="Slide Number Placeholder 3"/>
          <p:cNvSpPr>
            <a:spLocks noGrp="1"/>
          </p:cNvSpPr>
          <p:nvPr>
            <p:ph type="sldNum" sz="quarter" idx="5"/>
          </p:nvPr>
        </p:nvSpPr>
        <p:spPr>
          <a:noFill/>
        </p:spPr>
        <p:txBody>
          <a:bodyPr/>
          <a:lstStyle/>
          <a:p>
            <a:fld id="{3C261C01-F3ED-654E-9424-C5A0FF7DA3DE}" type="slidenum">
              <a:rPr lang="en-US" b="1">
                <a:solidFill>
                  <a:srgbClr val="000000"/>
                </a:solidFill>
                <a:latin typeface="Calibri"/>
              </a:rPr>
              <a:pPr/>
              <a:t>3</a:t>
            </a:fld>
            <a:endParaRPr lang="en-US" b="1">
              <a:solidFill>
                <a:srgbClr val="000000"/>
              </a:solidFill>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FE46A33-094C-4F06-B75F-C68E3E688155}" type="slidenum">
              <a:rPr lang="en-US" smtClean="0"/>
              <a:pPr/>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0" dirty="0" smtClean="0">
                <a:solidFill>
                  <a:srgbClr val="000000"/>
                </a:solidFill>
                <a:latin typeface="+mn-lt"/>
              </a:rPr>
              <a:t>C-Series</a:t>
            </a:r>
            <a:r>
              <a:rPr lang="en-US" sz="1200" b="0" kern="0" baseline="0" dirty="0" smtClean="0">
                <a:solidFill>
                  <a:srgbClr val="000000"/>
                </a:solidFill>
                <a:latin typeface="+mn-lt"/>
              </a:rPr>
              <a:t> servers are not required to be part of a </a:t>
            </a:r>
            <a:r>
              <a:rPr lang="en-US" sz="1200" b="0" kern="0" baseline="0" dirty="0" err="1" smtClean="0">
                <a:solidFill>
                  <a:srgbClr val="000000"/>
                </a:solidFill>
                <a:latin typeface="+mn-lt"/>
              </a:rPr>
              <a:t>UCS</a:t>
            </a:r>
            <a:r>
              <a:rPr lang="en-US" sz="1200" b="0" kern="0" baseline="0" dirty="0" smtClean="0">
                <a:solidFill>
                  <a:srgbClr val="000000"/>
                </a:solidFill>
                <a:latin typeface="+mn-lt"/>
              </a:rPr>
              <a:t> domain, and can be deployed in a stand-alone management model. All the tools available for the stand-alone environment are available for free, with no additional license fees required that eat away at cap ex dollars.  The C-Series management tools provide a simple, reliable, and secure management environment for single server or one-to-many management models.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0" dirty="0" smtClean="0">
              <a:solidFill>
                <a:srgbClr val="000000"/>
              </a:solidFill>
              <a:latin typeface="+mn-lt"/>
            </a:endParaRPr>
          </a:p>
          <a:p>
            <a:r>
              <a:rPr lang="en-US" sz="1200" b="0" kern="1200" dirty="0" smtClean="0">
                <a:solidFill>
                  <a:schemeClr val="tx1"/>
                </a:solidFill>
                <a:latin typeface="+mn-lt"/>
                <a:ea typeface="+mn-ea"/>
                <a:cs typeface="+mn-cs"/>
              </a:rPr>
              <a:t>Starting with remote management, the</a:t>
            </a:r>
            <a:r>
              <a:rPr lang="en-US" sz="1200" b="0" kern="1200" baseline="0" dirty="0" smtClean="0">
                <a:solidFill>
                  <a:schemeClr val="tx1"/>
                </a:solidFill>
                <a:latin typeface="+mn-lt"/>
                <a:ea typeface="+mn-ea"/>
                <a:cs typeface="+mn-cs"/>
              </a:rPr>
              <a:t> </a:t>
            </a:r>
            <a:r>
              <a:rPr lang="en-US" sz="1200" b="0" kern="1200" baseline="0" dirty="0" err="1" smtClean="0">
                <a:solidFill>
                  <a:schemeClr val="tx1"/>
                </a:solidFill>
                <a:latin typeface="+mn-lt"/>
                <a:ea typeface="+mn-ea"/>
                <a:cs typeface="+mn-cs"/>
              </a:rPr>
              <a:t>CIMC</a:t>
            </a:r>
            <a:r>
              <a:rPr lang="en-US" sz="1200" b="0" kern="1200" baseline="0" dirty="0" smtClean="0">
                <a:solidFill>
                  <a:schemeClr val="tx1"/>
                </a:solidFill>
                <a:latin typeface="+mn-lt"/>
                <a:ea typeface="+mn-ea"/>
                <a:cs typeface="+mn-cs"/>
              </a:rPr>
              <a:t> </a:t>
            </a:r>
            <a:r>
              <a:rPr lang="en-US" sz="1200" b="0" kern="1200" baseline="0" dirty="0" err="1" smtClean="0">
                <a:solidFill>
                  <a:schemeClr val="tx1"/>
                </a:solidFill>
                <a:latin typeface="+mn-lt"/>
                <a:ea typeface="+mn-ea"/>
                <a:cs typeface="+mn-cs"/>
              </a:rPr>
              <a:t>ASIC</a:t>
            </a:r>
            <a:r>
              <a:rPr lang="en-US" sz="1200" b="0" kern="1200" baseline="0" dirty="0" smtClean="0">
                <a:solidFill>
                  <a:schemeClr val="tx1"/>
                </a:solidFill>
                <a:latin typeface="+mn-lt"/>
                <a:ea typeface="+mn-ea"/>
                <a:cs typeface="+mn-cs"/>
              </a:rPr>
              <a:t> is embedded on every C-Series server.  </a:t>
            </a:r>
            <a:r>
              <a:rPr lang="en-US" sz="1200" b="0" kern="1200" dirty="0" smtClean="0">
                <a:solidFill>
                  <a:schemeClr val="tx1"/>
                </a:solidFill>
                <a:latin typeface="+mn-lt"/>
                <a:ea typeface="+mn-ea"/>
                <a:cs typeface="+mn-cs"/>
              </a:rPr>
              <a:t>This remote management interface on C-series Servers allows “Lights out” remote management to configure,</a:t>
            </a:r>
            <a:r>
              <a:rPr lang="en-US" sz="1200" b="0" kern="1200" baseline="0" dirty="0" smtClean="0">
                <a:solidFill>
                  <a:schemeClr val="tx1"/>
                </a:solidFill>
                <a:latin typeface="+mn-lt"/>
                <a:ea typeface="+mn-ea"/>
                <a:cs typeface="+mn-cs"/>
              </a:rPr>
              <a:t> monitor and control C-Series servers.</a:t>
            </a:r>
            <a:endParaRPr lang="en-US" sz="1200" b="0" kern="120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C-Series</a:t>
            </a:r>
            <a:r>
              <a:rPr lang="en-US" sz="1200" b="0" kern="1200" baseline="0" dirty="0" smtClean="0">
                <a:solidFill>
                  <a:schemeClr val="tx1"/>
                </a:solidFill>
                <a:latin typeface="+mn-lt"/>
                <a:ea typeface="+mn-ea"/>
                <a:cs typeface="+mn-cs"/>
              </a:rPr>
              <a:t> servers were the first rack servers in the industry to provide </a:t>
            </a:r>
            <a:r>
              <a:rPr lang="en-US" sz="1200" b="0" kern="1200" baseline="0" dirty="0" err="1" smtClean="0">
                <a:solidFill>
                  <a:schemeClr val="tx1"/>
                </a:solidFill>
                <a:latin typeface="+mn-lt"/>
                <a:ea typeface="+mn-ea"/>
                <a:cs typeface="+mn-cs"/>
              </a:rPr>
              <a:t>agentless</a:t>
            </a:r>
            <a:r>
              <a:rPr lang="en-US" sz="1200" b="0" kern="1200" baseline="0" dirty="0" smtClean="0">
                <a:solidFill>
                  <a:schemeClr val="tx1"/>
                </a:solidFill>
                <a:latin typeface="+mn-lt"/>
                <a:ea typeface="+mn-ea"/>
                <a:cs typeface="+mn-cs"/>
              </a:rPr>
              <a:t> management </a:t>
            </a:r>
            <a:r>
              <a:rPr lang="en-US" sz="1200" b="0" kern="1200" dirty="0" smtClean="0">
                <a:solidFill>
                  <a:schemeClr val="tx1"/>
                </a:solidFill>
                <a:latin typeface="+mn-lt"/>
                <a:ea typeface="+mn-ea"/>
                <a:cs typeface="+mn-cs"/>
              </a:rPr>
              <a:t>for increased security and stability.</a:t>
            </a:r>
            <a:r>
              <a:rPr lang="en-US" sz="1200" b="0" kern="1200" baseline="0" dirty="0" smtClean="0">
                <a:solidFill>
                  <a:schemeClr val="tx1"/>
                </a:solidFill>
                <a:latin typeface="+mn-lt"/>
                <a:ea typeface="+mn-ea"/>
                <a:cs typeface="+mn-cs"/>
              </a:rPr>
              <a:t>  Since there is </a:t>
            </a:r>
            <a:r>
              <a:rPr lang="en-US" sz="1200" b="0" kern="1200" dirty="0" smtClean="0">
                <a:solidFill>
                  <a:schemeClr val="tx1"/>
                </a:solidFill>
                <a:latin typeface="+mn-lt"/>
                <a:ea typeface="+mn-ea"/>
                <a:cs typeface="+mn-cs"/>
              </a:rPr>
              <a:t>no OS software required, there is no open SNMP port on the OS and no downtime required for updating</a:t>
            </a:r>
            <a:r>
              <a:rPr lang="en-US" sz="1200" b="0" kern="1200" baseline="0" dirty="0" smtClean="0">
                <a:solidFill>
                  <a:schemeClr val="tx1"/>
                </a:solidFill>
                <a:latin typeface="+mn-lt"/>
                <a:ea typeface="+mn-ea"/>
                <a:cs typeface="+mn-cs"/>
              </a:rPr>
              <a:t> OS agents.</a:t>
            </a:r>
          </a:p>
          <a:p>
            <a:endParaRPr lang="en-US" sz="1200" b="0" kern="1200" baseline="0" dirty="0" smtClean="0">
              <a:solidFill>
                <a:schemeClr val="tx1"/>
              </a:solidFill>
              <a:latin typeface="+mn-lt"/>
              <a:ea typeface="+mn-ea"/>
              <a:cs typeface="+mn-cs"/>
            </a:endParaRPr>
          </a:p>
          <a:p>
            <a:r>
              <a:rPr lang="en-US" sz="1200" b="0" kern="1200" baseline="0" dirty="0" smtClean="0">
                <a:solidFill>
                  <a:schemeClr val="tx1"/>
                </a:solidFill>
                <a:latin typeface="+mn-lt"/>
                <a:ea typeface="+mn-ea"/>
                <a:cs typeface="+mn-cs"/>
              </a:rPr>
              <a:t>Standard </a:t>
            </a:r>
            <a:r>
              <a:rPr lang="en-US" sz="1200" b="0" kern="1200" baseline="0" dirty="0" err="1" smtClean="0">
                <a:solidFill>
                  <a:schemeClr val="tx1"/>
                </a:solidFill>
                <a:latin typeface="+mn-lt"/>
                <a:ea typeface="+mn-ea"/>
                <a:cs typeface="+mn-cs"/>
              </a:rPr>
              <a:t>CIMC</a:t>
            </a:r>
            <a:r>
              <a:rPr lang="en-US" sz="1200" b="0" kern="1200" baseline="0" dirty="0" smtClean="0">
                <a:solidFill>
                  <a:schemeClr val="tx1"/>
                </a:solidFill>
                <a:latin typeface="+mn-lt"/>
                <a:ea typeface="+mn-ea"/>
                <a:cs typeface="+mn-cs"/>
              </a:rPr>
              <a:t> features simplify server deployment, monitoring, and control- and don’t require additional license fees for operation.</a:t>
            </a:r>
          </a:p>
          <a:p>
            <a:endParaRPr lang="en-US" sz="1200" b="0" kern="1200" baseline="0" dirty="0" smtClean="0">
              <a:solidFill>
                <a:schemeClr val="tx1"/>
              </a:solidFill>
              <a:latin typeface="+mn-lt"/>
              <a:ea typeface="+mn-ea"/>
              <a:cs typeface="+mn-cs"/>
            </a:endParaRPr>
          </a:p>
          <a:p>
            <a:r>
              <a:rPr lang="en-US" sz="1200" b="0" kern="1200" baseline="0" dirty="0" smtClean="0">
                <a:solidFill>
                  <a:schemeClr val="tx1"/>
                </a:solidFill>
                <a:latin typeface="+mn-lt"/>
                <a:ea typeface="+mn-ea"/>
                <a:cs typeface="+mn-cs"/>
              </a:rPr>
              <a:t>Flexible interfaces to </a:t>
            </a:r>
            <a:r>
              <a:rPr lang="en-US" sz="1200" b="0" kern="1200" baseline="0" dirty="0" err="1" smtClean="0">
                <a:solidFill>
                  <a:schemeClr val="tx1"/>
                </a:solidFill>
                <a:latin typeface="+mn-lt"/>
                <a:ea typeface="+mn-ea"/>
                <a:cs typeface="+mn-cs"/>
              </a:rPr>
              <a:t>CIMC</a:t>
            </a:r>
            <a:r>
              <a:rPr lang="en-US" sz="1200" b="0" kern="1200" baseline="0" dirty="0" smtClean="0">
                <a:solidFill>
                  <a:schemeClr val="tx1"/>
                </a:solidFill>
                <a:latin typeface="+mn-lt"/>
                <a:ea typeface="+mn-ea"/>
                <a:cs typeface="+mn-cs"/>
              </a:rPr>
              <a:t> let you access server management via a </a:t>
            </a:r>
            <a:r>
              <a:rPr lang="en-US" sz="1200" b="0" kern="1200" baseline="0" dirty="0" err="1" smtClean="0">
                <a:solidFill>
                  <a:schemeClr val="tx1"/>
                </a:solidFill>
                <a:latin typeface="+mn-lt"/>
                <a:ea typeface="+mn-ea"/>
                <a:cs typeface="+mn-cs"/>
              </a:rPr>
              <a:t>CLI</a:t>
            </a:r>
            <a:r>
              <a:rPr lang="en-US" sz="1200" b="0" kern="1200" baseline="0" dirty="0" smtClean="0">
                <a:solidFill>
                  <a:schemeClr val="tx1"/>
                </a:solidFill>
                <a:latin typeface="+mn-lt"/>
                <a:ea typeface="+mn-ea"/>
                <a:cs typeface="+mn-cs"/>
              </a:rPr>
              <a:t> or GUI interface. Virtual media support makes remote CD and DVD drives appear as if they are locally available.  </a:t>
            </a:r>
            <a:r>
              <a:rPr lang="en-US" sz="1200" b="0" kern="1200" baseline="0" dirty="0" err="1" smtClean="0">
                <a:solidFill>
                  <a:schemeClr val="tx1"/>
                </a:solidFill>
                <a:latin typeface="+mn-lt"/>
                <a:ea typeface="+mn-ea"/>
                <a:cs typeface="+mn-cs"/>
              </a:rPr>
              <a:t>IPMI</a:t>
            </a:r>
            <a:r>
              <a:rPr lang="en-US" sz="1200" b="0" kern="1200" baseline="0" dirty="0" smtClean="0">
                <a:solidFill>
                  <a:schemeClr val="tx1"/>
                </a:solidFill>
                <a:latin typeface="+mn-lt"/>
                <a:ea typeface="+mn-ea"/>
                <a:cs typeface="+mn-cs"/>
              </a:rPr>
              <a:t> </a:t>
            </a:r>
            <a:r>
              <a:rPr lang="en-US" b="0" i="0" u="none" strike="noStrike" dirty="0" smtClean="0"/>
              <a:t>2.0 is used for out-of-band management through third-party enterprise management systems</a:t>
            </a:r>
          </a:p>
          <a:p>
            <a:endParaRPr lang="en-US" sz="1200" b="0" i="0" u="none" strike="noStrike" kern="1200" dirty="0" smtClean="0">
              <a:solidFill>
                <a:schemeClr val="tx1"/>
              </a:solidFill>
              <a:latin typeface="+mn-lt"/>
              <a:ea typeface="+mn-ea"/>
              <a:cs typeface="+mn-cs"/>
            </a:endParaRPr>
          </a:p>
          <a:p>
            <a:r>
              <a:rPr lang="en-US" sz="1200" b="0" i="0" u="none" strike="noStrike" kern="1200" dirty="0" smtClean="0">
                <a:solidFill>
                  <a:schemeClr val="tx1"/>
                </a:solidFill>
                <a:latin typeface="+mn-lt"/>
                <a:ea typeface="+mn-ea"/>
                <a:cs typeface="+mn-cs"/>
              </a:rPr>
              <a:t>Future XML support:</a:t>
            </a:r>
          </a:p>
          <a:p>
            <a:r>
              <a:rPr lang="en-US" b="1" dirty="0" smtClean="0"/>
              <a:t>About Cisco </a:t>
            </a:r>
            <a:r>
              <a:rPr lang="en-US" b="1" dirty="0" err="1" smtClean="0"/>
              <a:t>UCS</a:t>
            </a:r>
            <a:r>
              <a:rPr lang="en-US" b="1" dirty="0" smtClean="0"/>
              <a:t> Manager XML API </a:t>
            </a:r>
          </a:p>
          <a:p>
            <a:r>
              <a:rPr lang="en-US" dirty="0" smtClean="0"/>
              <a:t>The Cisco </a:t>
            </a:r>
            <a:r>
              <a:rPr lang="en-US" dirty="0" err="1" smtClean="0"/>
              <a:t>UCS</a:t>
            </a:r>
            <a:r>
              <a:rPr lang="en-US" dirty="0" smtClean="0"/>
              <a:t> Manager XML API is a programmatic interface to the Cisco Unified Computing System. The API accepts XML documents through HTTP or HTTPS. Developers can use any programming language to generate XML documents that contain the API methods. Configuration and state information of the Cisco </a:t>
            </a:r>
            <a:r>
              <a:rPr lang="en-US" dirty="0" err="1" smtClean="0"/>
              <a:t>UCS</a:t>
            </a:r>
            <a:r>
              <a:rPr lang="en-US" dirty="0" smtClean="0"/>
              <a:t> is stored in a hierarchical tree structure known as the management information tree, which is completely accessible through the XML API. </a:t>
            </a:r>
          </a:p>
          <a:p>
            <a:r>
              <a:rPr lang="en-US" dirty="0" smtClean="0"/>
              <a:t>The API model is recursively driven and provides major functionality for application development. For example, changes can be made on a single object, an object </a:t>
            </a:r>
            <a:r>
              <a:rPr lang="en-US" dirty="0" err="1" smtClean="0"/>
              <a:t>subtree</a:t>
            </a:r>
            <a:r>
              <a:rPr lang="en-US" dirty="0" smtClean="0"/>
              <a:t>, or the entire object tree. With a single API call, changes can be made to a single attribute of an object, or to the entire Cisco </a:t>
            </a:r>
            <a:r>
              <a:rPr lang="en-US" dirty="0" err="1" smtClean="0"/>
              <a:t>UCS</a:t>
            </a:r>
            <a:r>
              <a:rPr lang="en-US" dirty="0" smtClean="0"/>
              <a:t> structure, including the configuration of chassis, blades, adapters, polices, and most other hardware and software components. </a:t>
            </a:r>
          </a:p>
          <a:p>
            <a:r>
              <a:rPr lang="en-US" dirty="0" smtClean="0"/>
              <a:t>The API operates in forgiving mode. Missing attributes are substituted with default values (if applicable) that are maintained in the internal data management engine (</a:t>
            </a:r>
            <a:r>
              <a:rPr lang="en-US" dirty="0" err="1" smtClean="0"/>
              <a:t>DME</a:t>
            </a:r>
            <a:r>
              <a:rPr lang="en-US" dirty="0" smtClean="0"/>
              <a:t>). The </a:t>
            </a:r>
            <a:r>
              <a:rPr lang="en-US" dirty="0" err="1" smtClean="0"/>
              <a:t>DME</a:t>
            </a:r>
            <a:r>
              <a:rPr lang="en-US" dirty="0" smtClean="0"/>
              <a:t> ignores incorrect attributes. If multiple managed objects (MOs) are being configured (for example, virtual </a:t>
            </a:r>
            <a:r>
              <a:rPr lang="en-US" dirty="0" err="1" smtClean="0"/>
              <a:t>NICs</a:t>
            </a:r>
            <a:r>
              <a:rPr lang="en-US" dirty="0" smtClean="0"/>
              <a:t>), and any of the MOs cannot be configured, the API stops its operation. It returns the configuration to its prior state, stops the API operation that listens for API requests, and sends a fault notification. </a:t>
            </a:r>
          </a:p>
          <a:p>
            <a:r>
              <a:rPr lang="en-US" dirty="0" smtClean="0"/>
              <a:t>The API leverages an asynchronous operations model to improve scalability and performance. Slower API processes are </a:t>
            </a:r>
            <a:r>
              <a:rPr lang="en-US" dirty="0" err="1" smtClean="0"/>
              <a:t>nonblocking</a:t>
            </a:r>
            <a:r>
              <a:rPr lang="en-US" dirty="0" smtClean="0"/>
              <a:t> so that faster processes can proceed. A process receives a success message upon a valid request, and a complete message when the task is finished. </a:t>
            </a:r>
          </a:p>
          <a:p>
            <a:r>
              <a:rPr lang="en-US" dirty="0" smtClean="0"/>
              <a:t>Full event subscription is enabled. After subscribing, any event notification is sent along with its type of state change. </a:t>
            </a:r>
          </a:p>
          <a:p>
            <a:r>
              <a:rPr lang="en-US" dirty="0" smtClean="0"/>
              <a:t>Updates to MOs and properties conform to the existing object model, ensuring backward compatibility. If existing properties are changed during a product upgrade, they are managed during the database load after the upgrade. New properties are assigned default values. </a:t>
            </a:r>
          </a:p>
          <a:p>
            <a:r>
              <a:rPr lang="en-US" dirty="0" smtClean="0"/>
              <a:t>Operation of the API is transactional and terminates on a single data model. Cisco </a:t>
            </a:r>
            <a:r>
              <a:rPr lang="en-US" dirty="0" err="1" smtClean="0"/>
              <a:t>UCS</a:t>
            </a:r>
            <a:r>
              <a:rPr lang="en-US" dirty="0" smtClean="0"/>
              <a:t> is responsible for all endpoint communication, such as state updates; users cannot communicate directly to endpoints. In this way, developers are relieved from the task of administering isolated, individual component configurations. </a:t>
            </a:r>
          </a:p>
          <a:p>
            <a:r>
              <a:rPr lang="en-US" dirty="0" smtClean="0"/>
              <a:t>The API model includes the following programmatic entities: </a:t>
            </a:r>
          </a:p>
          <a:p>
            <a:r>
              <a:rPr lang="en-US" dirty="0" smtClean="0"/>
              <a:t>•Classes—Define the properties and states of objects in the management information tree. </a:t>
            </a:r>
          </a:p>
          <a:p>
            <a:r>
              <a:rPr lang="en-US" dirty="0" smtClean="0"/>
              <a:t>•Methods—Actions that the API performs on one or more objects. </a:t>
            </a:r>
          </a:p>
          <a:p>
            <a:r>
              <a:rPr lang="en-US" dirty="0" smtClean="0"/>
              <a:t>•Types—Object properties that map values to the object state (for example, </a:t>
            </a:r>
            <a:r>
              <a:rPr lang="en-US" dirty="0" err="1" smtClean="0"/>
              <a:t>equipmentPresence</a:t>
            </a:r>
            <a:r>
              <a:rPr lang="en-US" dirty="0" smtClean="0"/>
              <a:t>). </a:t>
            </a:r>
          </a:p>
          <a:p>
            <a:r>
              <a:rPr lang="en-US" dirty="0" smtClean="0"/>
              <a:t>A typical request comes into the </a:t>
            </a:r>
            <a:r>
              <a:rPr lang="en-US" dirty="0" err="1" smtClean="0"/>
              <a:t>DME</a:t>
            </a:r>
            <a:r>
              <a:rPr lang="en-US" dirty="0" smtClean="0"/>
              <a:t> and is placed in the </a:t>
            </a:r>
            <a:r>
              <a:rPr lang="en-US" dirty="0" err="1" smtClean="0"/>
              <a:t>transactor</a:t>
            </a:r>
            <a:r>
              <a:rPr lang="en-US" dirty="0" smtClean="0"/>
              <a:t> queue in FIFO order. The </a:t>
            </a:r>
            <a:r>
              <a:rPr lang="en-US" dirty="0" err="1" smtClean="0"/>
              <a:t>transactor</a:t>
            </a:r>
            <a:r>
              <a:rPr lang="en-US" dirty="0" smtClean="0"/>
              <a:t> gets the request from the queue, interprets the request, and performs an authorization check. After the request is confirmed, the </a:t>
            </a:r>
            <a:r>
              <a:rPr lang="en-US" dirty="0" err="1" smtClean="0"/>
              <a:t>transactor</a:t>
            </a:r>
            <a:r>
              <a:rPr lang="en-US" dirty="0" smtClean="0"/>
              <a:t> updates the management information tree. This complete operation is done in a single transaction. </a:t>
            </a:r>
          </a:p>
          <a:p>
            <a:endParaRPr lang="en-US" sz="1200" b="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E30774C-DD6D-418B-8C34-58571C3D68CB}" type="slidenum">
              <a:rPr lang="en-US" smtClean="0"/>
              <a:pPr/>
              <a:t>14</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6538" indent="-236538" algn="l" defTabSz="814388">
              <a:lnSpc>
                <a:spcPct val="85000"/>
              </a:lnSpc>
              <a:spcBef>
                <a:spcPct val="50000"/>
              </a:spcBef>
              <a:buClr>
                <a:schemeClr val="tx2"/>
              </a:buClr>
              <a:buSzPct val="100000"/>
              <a:defRPr/>
            </a:pPr>
            <a:r>
              <a:rPr lang="en-US" sz="1600" b="0" kern="0" dirty="0" smtClean="0">
                <a:solidFill>
                  <a:srgbClr val="000000"/>
                </a:solidFill>
                <a:latin typeface="+mn-lt"/>
              </a:rPr>
              <a:t>In addition to embedded remote management, C-Series servers have</a:t>
            </a:r>
            <a:r>
              <a:rPr lang="en-US" sz="1600" b="0" kern="0" baseline="0" dirty="0" smtClean="0">
                <a:solidFill>
                  <a:srgbClr val="000000"/>
                </a:solidFill>
                <a:latin typeface="+mn-lt"/>
              </a:rPr>
              <a:t> straight-forward deployment and firmware upgrade tools to simplify server deployments and ongoing management.</a:t>
            </a:r>
            <a:endParaRPr lang="en-US" sz="1600" b="0" kern="0" dirty="0" smtClean="0">
              <a:solidFill>
                <a:srgbClr val="000000"/>
              </a:solidFill>
              <a:latin typeface="+mn-lt"/>
            </a:endParaRPr>
          </a:p>
          <a:p>
            <a:pPr marL="236538" indent="-236538" algn="l" defTabSz="814388">
              <a:lnSpc>
                <a:spcPct val="85000"/>
              </a:lnSpc>
              <a:spcBef>
                <a:spcPct val="50000"/>
              </a:spcBef>
              <a:buClr>
                <a:schemeClr val="tx2"/>
              </a:buClr>
              <a:buSzPct val="100000"/>
              <a:defRPr/>
            </a:pPr>
            <a:endParaRPr lang="en-US" sz="1600" b="0" kern="0" dirty="0" smtClean="0">
              <a:solidFill>
                <a:srgbClr val="000000"/>
              </a:solidFill>
              <a:latin typeface="+mn-lt"/>
            </a:endParaRPr>
          </a:p>
          <a:p>
            <a:pPr marL="236538" indent="-236538" algn="l" defTabSz="814388">
              <a:lnSpc>
                <a:spcPct val="85000"/>
              </a:lnSpc>
              <a:spcBef>
                <a:spcPct val="50000"/>
              </a:spcBef>
              <a:buClr>
                <a:schemeClr val="tx2"/>
              </a:buClr>
              <a:buSzPct val="100000"/>
              <a:defRPr/>
            </a:pPr>
            <a:r>
              <a:rPr lang="en-US" sz="1600" b="0" kern="0" dirty="0" err="1" smtClean="0">
                <a:solidFill>
                  <a:srgbClr val="000000"/>
                </a:solidFill>
                <a:latin typeface="+mn-lt"/>
              </a:rPr>
              <a:t>SCU</a:t>
            </a:r>
            <a:r>
              <a:rPr lang="en-US" sz="1600" b="0" kern="0" dirty="0" smtClean="0">
                <a:solidFill>
                  <a:srgbClr val="000000"/>
                </a:solidFill>
                <a:latin typeface="+mn-lt"/>
              </a:rPr>
              <a:t> is a bootable utility providing</a:t>
            </a:r>
            <a:r>
              <a:rPr lang="en-US" sz="1600" b="0" kern="0" baseline="0" dirty="0" smtClean="0">
                <a:solidFill>
                  <a:srgbClr val="000000"/>
                </a:solidFill>
                <a:latin typeface="+mn-lt"/>
              </a:rPr>
              <a:t> deployment and configuration tools.  For example, </a:t>
            </a:r>
            <a:r>
              <a:rPr lang="en-US" sz="1600" b="0" kern="0" baseline="0" dirty="0" err="1" smtClean="0">
                <a:solidFill>
                  <a:srgbClr val="000000"/>
                </a:solidFill>
                <a:latin typeface="+mn-lt"/>
              </a:rPr>
              <a:t>SCU</a:t>
            </a:r>
            <a:r>
              <a:rPr lang="en-US" sz="1600" b="0" kern="0" baseline="0" dirty="0" smtClean="0">
                <a:solidFill>
                  <a:srgbClr val="000000"/>
                </a:solidFill>
                <a:latin typeface="+mn-lt"/>
              </a:rPr>
              <a:t> manages OS installation, helping free up valuable server administrator time.  </a:t>
            </a:r>
            <a:r>
              <a:rPr lang="en-US" sz="1600" b="0" kern="0" baseline="0" dirty="0" err="1" smtClean="0">
                <a:solidFill>
                  <a:srgbClr val="000000"/>
                </a:solidFill>
                <a:latin typeface="+mn-lt"/>
              </a:rPr>
              <a:t>SCU</a:t>
            </a:r>
            <a:r>
              <a:rPr lang="en-US" sz="1600" b="0" kern="0" baseline="0" dirty="0" smtClean="0">
                <a:solidFill>
                  <a:srgbClr val="000000"/>
                </a:solidFill>
                <a:latin typeface="+mn-lt"/>
              </a:rPr>
              <a:t> can be used for RAID configuration and boot order configuration as part of initial server setup.  Server inventory and offline diagnostics increase visibility for monitoring server health and status.  Scriptable </a:t>
            </a:r>
            <a:r>
              <a:rPr lang="en-US" sz="1600" kern="0" dirty="0" smtClean="0">
                <a:solidFill>
                  <a:srgbClr val="000000"/>
                </a:solidFill>
                <a:latin typeface="+mn-lt"/>
              </a:rPr>
              <a:t>RAID configuration for mass deployment is available</a:t>
            </a:r>
            <a:r>
              <a:rPr lang="en-US" sz="1600" kern="0" baseline="0" dirty="0" smtClean="0">
                <a:solidFill>
                  <a:srgbClr val="000000"/>
                </a:solidFill>
                <a:latin typeface="+mn-lt"/>
              </a:rPr>
              <a:t> using the </a:t>
            </a:r>
            <a:r>
              <a:rPr lang="en-US" sz="1600" kern="0" dirty="0" smtClean="0">
                <a:solidFill>
                  <a:srgbClr val="000000"/>
                </a:solidFill>
                <a:latin typeface="+mn-lt"/>
              </a:rPr>
              <a:t>LSI </a:t>
            </a:r>
            <a:r>
              <a:rPr lang="en-US" sz="1600" kern="0" dirty="0" err="1" smtClean="0">
                <a:solidFill>
                  <a:srgbClr val="000000"/>
                </a:solidFill>
                <a:latin typeface="+mn-lt"/>
              </a:rPr>
              <a:t>MegaCLI</a:t>
            </a:r>
            <a:r>
              <a:rPr lang="en-US" sz="1600" kern="0" dirty="0" smtClean="0">
                <a:solidFill>
                  <a:srgbClr val="000000"/>
                </a:solidFill>
                <a:latin typeface="+mn-lt"/>
              </a:rPr>
              <a:t> tool.</a:t>
            </a:r>
          </a:p>
          <a:p>
            <a:endParaRPr lang="en-US" dirty="0" smtClean="0"/>
          </a:p>
          <a:p>
            <a:r>
              <a:rPr lang="en-US" dirty="0" smtClean="0"/>
              <a:t>Upgrading server firmware can be time consuming and problematic.</a:t>
            </a:r>
            <a:r>
              <a:rPr lang="en-US" baseline="0" dirty="0" smtClean="0"/>
              <a:t>  </a:t>
            </a:r>
            <a:r>
              <a:rPr lang="en-US" dirty="0" smtClean="0"/>
              <a:t>The Host Upgrade Utility simplifies firmware and system software updates using a menu</a:t>
            </a:r>
            <a:r>
              <a:rPr lang="en-US" baseline="0" dirty="0" smtClean="0"/>
              <a:t> driven interface.  </a:t>
            </a:r>
            <a:r>
              <a:rPr lang="en-US" baseline="0" dirty="0" err="1" smtClean="0"/>
              <a:t>HUU</a:t>
            </a:r>
            <a:r>
              <a:rPr lang="en-US" baseline="0" dirty="0" smtClean="0"/>
              <a:t> can be used to upgrade:</a:t>
            </a:r>
          </a:p>
          <a:p>
            <a:pPr>
              <a:buFont typeface="Arial" pitchFamily="34" charset="0"/>
              <a:buChar char="•"/>
            </a:pPr>
            <a:r>
              <a:rPr lang="en-US" dirty="0" smtClean="0"/>
              <a:t>Cisco Integrated Management Controller (</a:t>
            </a:r>
            <a:r>
              <a:rPr lang="en-US" dirty="0" err="1" smtClean="0"/>
              <a:t>CIMC</a:t>
            </a:r>
            <a:r>
              <a:rPr lang="en-US" dirty="0" smtClean="0"/>
              <a:t>) </a:t>
            </a:r>
          </a:p>
          <a:p>
            <a:pPr>
              <a:buFont typeface="Arial" pitchFamily="34" charset="0"/>
              <a:buChar char="•"/>
            </a:pPr>
            <a:r>
              <a:rPr lang="en-US" dirty="0" smtClean="0"/>
              <a:t>System BIOS </a:t>
            </a:r>
          </a:p>
          <a:p>
            <a:pPr>
              <a:buFont typeface="Arial" pitchFamily="34" charset="0"/>
              <a:buChar char="•"/>
            </a:pPr>
            <a:r>
              <a:rPr lang="en-US" dirty="0" smtClean="0"/>
              <a:t>LAN on motherboard (</a:t>
            </a:r>
            <a:r>
              <a:rPr lang="en-US" dirty="0" err="1" smtClean="0"/>
              <a:t>LOM</a:t>
            </a:r>
            <a:r>
              <a:rPr lang="en-US" dirty="0" smtClean="0"/>
              <a:t>) </a:t>
            </a:r>
          </a:p>
          <a:p>
            <a:pPr>
              <a:buFont typeface="Arial" pitchFamily="34" charset="0"/>
              <a:buChar char="•"/>
            </a:pPr>
            <a:r>
              <a:rPr lang="en-US" dirty="0" smtClean="0"/>
              <a:t>RAID controllers </a:t>
            </a:r>
          </a:p>
          <a:p>
            <a:pPr>
              <a:buFont typeface="Arial" pitchFamily="34" charset="0"/>
              <a:buChar char="•"/>
            </a:pPr>
            <a:r>
              <a:rPr lang="en-US" dirty="0" smtClean="0"/>
              <a:t>Cisco VIC</a:t>
            </a:r>
          </a:p>
          <a:p>
            <a:r>
              <a:rPr lang="en-US" dirty="0" smtClean="0"/>
              <a:t> </a:t>
            </a:r>
          </a:p>
          <a:p>
            <a:endParaRPr lang="en-US" dirty="0"/>
          </a:p>
        </p:txBody>
      </p:sp>
      <p:sp>
        <p:nvSpPr>
          <p:cNvPr id="4" name="Slide Number Placeholder 3"/>
          <p:cNvSpPr>
            <a:spLocks noGrp="1"/>
          </p:cNvSpPr>
          <p:nvPr>
            <p:ph type="sldNum" sz="quarter" idx="10"/>
          </p:nvPr>
        </p:nvSpPr>
        <p:spPr/>
        <p:txBody>
          <a:bodyPr/>
          <a:lstStyle/>
          <a:p>
            <a:fld id="{2E30774C-DD6D-418B-8C34-58571C3D68CB}" type="slidenum">
              <a:rPr lang="en-US" smtClean="0"/>
              <a:pPr/>
              <a:t>15</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Yellow is for C</a:t>
            </a:r>
            <a:endParaRPr lang="en-US" dirty="0"/>
          </a:p>
        </p:txBody>
      </p:sp>
      <p:sp>
        <p:nvSpPr>
          <p:cNvPr id="4" name="Slide Number Placeholder 3"/>
          <p:cNvSpPr>
            <a:spLocks noGrp="1"/>
          </p:cNvSpPr>
          <p:nvPr>
            <p:ph type="sldNum" sz="quarter" idx="10"/>
          </p:nvPr>
        </p:nvSpPr>
        <p:spPr/>
        <p:txBody>
          <a:bodyPr/>
          <a:lstStyle/>
          <a:p>
            <a:fld id="{6D71DC3E-9B58-4178-99D0-EDD655FFF528}" type="slidenum">
              <a:rPr lang="en-US" smtClean="0">
                <a:solidFill>
                  <a:prstClr val="black"/>
                </a:solidFill>
              </a:rPr>
              <a:pPr/>
              <a:t>16</a:t>
            </a:fld>
            <a:endParaRPr lang="en-US" dirty="0">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sz="1050" dirty="0" err="1" smtClean="0"/>
              <a:t>UCS</a:t>
            </a:r>
            <a:r>
              <a:rPr lang="en-US" altLang="zh-CN" sz="1050" dirty="0" smtClean="0"/>
              <a:t> C + Nexus </a:t>
            </a:r>
            <a:r>
              <a:rPr lang="zh-CN" altLang="en-US" sz="1050" dirty="0" smtClean="0"/>
              <a:t>将过去分离的、孤立的网络</a:t>
            </a:r>
            <a:r>
              <a:rPr lang="en-US" altLang="zh-CN" sz="1050" dirty="0" smtClean="0"/>
              <a:t>, </a:t>
            </a:r>
            <a:r>
              <a:rPr lang="zh-CN" altLang="en-US" sz="1050" dirty="0" smtClean="0"/>
              <a:t>单机服务器系统有机地集成在一起，通过统一的平台，相互互补，形成一系列很好的解决方案。</a:t>
            </a:r>
            <a:endParaRPr lang="en-US" altLang="zh-CN" sz="105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050" dirty="0" smtClean="0"/>
              <a:t>1</a:t>
            </a:r>
            <a:r>
              <a:rPr lang="zh-CN" altLang="en-US" sz="1050" dirty="0" smtClean="0"/>
              <a:t>）</a:t>
            </a:r>
            <a:r>
              <a:rPr lang="en-US" altLang="zh-CN" sz="1050" b="0" dirty="0" err="1" smtClean="0">
                <a:solidFill>
                  <a:srgbClr val="000000"/>
                </a:solidFill>
              </a:rPr>
              <a:t>VM</a:t>
            </a:r>
            <a:r>
              <a:rPr lang="en-US" altLang="zh-CN" sz="1050" b="0" dirty="0" smtClean="0">
                <a:solidFill>
                  <a:srgbClr val="000000"/>
                </a:solidFill>
              </a:rPr>
              <a:t> on </a:t>
            </a:r>
            <a:r>
              <a:rPr lang="en-US" altLang="zh-CN" sz="1050" b="0" dirty="0" err="1" smtClean="0">
                <a:solidFill>
                  <a:srgbClr val="000000"/>
                </a:solidFill>
              </a:rPr>
              <a:t>UCS</a:t>
            </a:r>
            <a:r>
              <a:rPr lang="en-US" altLang="zh-CN" sz="1050" b="0" dirty="0" smtClean="0">
                <a:solidFill>
                  <a:srgbClr val="000000"/>
                </a:solidFill>
              </a:rPr>
              <a:t> C</a:t>
            </a:r>
            <a:r>
              <a:rPr lang="zh-CN" altLang="en-US" sz="1050" b="0" dirty="0" smtClean="0">
                <a:solidFill>
                  <a:srgbClr val="000000"/>
                </a:solidFill>
              </a:rPr>
              <a:t>（各种</a:t>
            </a:r>
            <a:r>
              <a:rPr lang="en-US" altLang="zh-CN" sz="1050" b="0" dirty="0" err="1" smtClean="0">
                <a:solidFill>
                  <a:srgbClr val="000000"/>
                </a:solidFill>
              </a:rPr>
              <a:t>VM</a:t>
            </a:r>
            <a:r>
              <a:rPr lang="zh-CN" altLang="en-US" sz="1050" b="0" dirty="0" smtClean="0">
                <a:solidFill>
                  <a:srgbClr val="000000"/>
                </a:solidFill>
              </a:rPr>
              <a:t>的应用</a:t>
            </a:r>
            <a:r>
              <a:rPr lang="en-US" altLang="zh-CN" sz="1050" b="0" dirty="0" smtClean="0">
                <a:solidFill>
                  <a:srgbClr val="000000"/>
                </a:solidFill>
              </a:rPr>
              <a:t>,  </a:t>
            </a:r>
            <a:r>
              <a:rPr lang="zh-CN" altLang="en-US" sz="1050" b="0" dirty="0" smtClean="0">
                <a:solidFill>
                  <a:srgbClr val="000000"/>
                </a:solidFill>
              </a:rPr>
              <a:t>如</a:t>
            </a:r>
            <a:r>
              <a:rPr lang="en-US" altLang="zh-CN" sz="1050" b="0" dirty="0" err="1" smtClean="0">
                <a:solidFill>
                  <a:srgbClr val="000000"/>
                </a:solidFill>
              </a:rPr>
              <a:t>UC</a:t>
            </a:r>
            <a:r>
              <a:rPr lang="en-US" altLang="zh-CN" sz="1050" b="0" dirty="0" smtClean="0">
                <a:solidFill>
                  <a:srgbClr val="000000"/>
                </a:solidFill>
              </a:rPr>
              <a:t> on </a:t>
            </a:r>
            <a:r>
              <a:rPr lang="en-US" altLang="zh-CN" sz="1050" b="0" dirty="0" err="1" smtClean="0">
                <a:solidFill>
                  <a:srgbClr val="000000"/>
                </a:solidFill>
              </a:rPr>
              <a:t>UCS</a:t>
            </a:r>
            <a:r>
              <a:rPr lang="en-US" altLang="zh-CN" sz="1050" b="0" dirty="0" smtClean="0">
                <a:solidFill>
                  <a:srgbClr val="000000"/>
                </a:solidFill>
              </a:rPr>
              <a:t>,  </a:t>
            </a:r>
            <a:r>
              <a:rPr lang="en-US" altLang="zh-CN" sz="1050" b="0" dirty="0" err="1" smtClean="0">
                <a:solidFill>
                  <a:srgbClr val="000000"/>
                </a:solidFill>
              </a:rPr>
              <a:t>WAAS</a:t>
            </a:r>
            <a:r>
              <a:rPr lang="en-US" altLang="zh-CN" sz="1050" b="0" dirty="0" smtClean="0">
                <a:solidFill>
                  <a:srgbClr val="000000"/>
                </a:solidFill>
              </a:rPr>
              <a:t> on </a:t>
            </a:r>
            <a:r>
              <a:rPr lang="en-US" altLang="zh-CN" sz="1050" b="0" dirty="0" err="1" smtClean="0">
                <a:solidFill>
                  <a:srgbClr val="000000"/>
                </a:solidFill>
              </a:rPr>
              <a:t>UCS</a:t>
            </a:r>
            <a:r>
              <a:rPr lang="en-US" altLang="zh-CN" sz="1050" b="0" dirty="0" smtClean="0">
                <a:solidFill>
                  <a:srgbClr val="000000"/>
                </a:solidFill>
              </a:rPr>
              <a:t>, wireless on </a:t>
            </a:r>
            <a:r>
              <a:rPr lang="en-US" altLang="zh-CN" sz="1050" b="0" dirty="0" err="1" smtClean="0">
                <a:solidFill>
                  <a:srgbClr val="000000"/>
                </a:solidFill>
              </a:rPr>
              <a:t>UCS</a:t>
            </a:r>
            <a:r>
              <a:rPr lang="zh-CN" altLang="en-US" sz="1050" b="0" dirty="0" smtClean="0">
                <a:solidFill>
                  <a:srgbClr val="000000"/>
                </a:solidFill>
              </a:rPr>
              <a:t>等）</a:t>
            </a:r>
            <a:endParaRPr lang="en-US" altLang="zh-CN" sz="1050" b="0" dirty="0" smtClean="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050" b="0" dirty="0" smtClean="0">
                <a:solidFill>
                  <a:srgbClr val="000000"/>
                </a:solidFill>
              </a:rPr>
              <a:t>2) Mini </a:t>
            </a:r>
            <a:r>
              <a:rPr lang="en-US" altLang="zh-CN" sz="1050" b="0" dirty="0" err="1" smtClean="0">
                <a:solidFill>
                  <a:srgbClr val="000000"/>
                </a:solidFill>
              </a:rPr>
              <a:t>VDI</a:t>
            </a:r>
            <a:r>
              <a:rPr lang="en-US" altLang="zh-CN" sz="1050" b="0" dirty="0" smtClean="0">
                <a:solidFill>
                  <a:srgbClr val="000000"/>
                </a:solidFill>
              </a:rPr>
              <a:t> on </a:t>
            </a:r>
            <a:r>
              <a:rPr lang="en-US" altLang="zh-CN" sz="1050" b="0" dirty="0" err="1" smtClean="0">
                <a:solidFill>
                  <a:srgbClr val="000000"/>
                </a:solidFill>
              </a:rPr>
              <a:t>UCS</a:t>
            </a:r>
            <a:r>
              <a:rPr lang="en-US" altLang="zh-CN" sz="1050" b="0" dirty="0" smtClean="0">
                <a:solidFill>
                  <a:srgbClr val="000000"/>
                </a:solidFill>
              </a:rPr>
              <a:t> C  -</a:t>
            </a:r>
            <a:r>
              <a:rPr lang="zh-CN" altLang="en-US" sz="1050" b="0" dirty="0" smtClean="0">
                <a:solidFill>
                  <a:srgbClr val="000000"/>
                </a:solidFill>
              </a:rPr>
              <a:t>典型解决方案</a:t>
            </a:r>
            <a:endParaRPr lang="en-US" altLang="zh-CN" sz="1050" b="0" dirty="0" smtClean="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050" b="0" dirty="0" smtClean="0">
                <a:solidFill>
                  <a:srgbClr val="000000"/>
                </a:solidFill>
              </a:rPr>
              <a:t>3) </a:t>
            </a:r>
            <a:r>
              <a:rPr lang="en-US" altLang="zh-CN" sz="1050" b="0" dirty="0" err="1" smtClean="0"/>
              <a:t>C220</a:t>
            </a:r>
            <a:r>
              <a:rPr lang="en-US" altLang="zh-CN" sz="1050" b="0" dirty="0" smtClean="0"/>
              <a:t>/</a:t>
            </a:r>
            <a:r>
              <a:rPr lang="en-US" altLang="zh-CN" sz="1050" b="0" dirty="0" err="1" smtClean="0"/>
              <a:t>C240</a:t>
            </a:r>
            <a:r>
              <a:rPr lang="zh-CN" altLang="en-US" sz="1050" b="0" dirty="0" smtClean="0"/>
              <a:t>作为</a:t>
            </a:r>
            <a:r>
              <a:rPr lang="en-US" sz="1050" b="0" dirty="0" smtClean="0"/>
              <a:t>NAS</a:t>
            </a:r>
            <a:r>
              <a:rPr lang="zh-CN" altLang="en-US" sz="1050" b="0" dirty="0" smtClean="0"/>
              <a:t>存储（安装</a:t>
            </a:r>
            <a:r>
              <a:rPr lang="en-US" sz="1050" b="0" dirty="0" err="1" smtClean="0"/>
              <a:t>FreeNas</a:t>
            </a:r>
            <a:r>
              <a:rPr lang="zh-CN" altLang="en-US" sz="1050" b="0" dirty="0" smtClean="0"/>
              <a:t>作为管理套件或者结合</a:t>
            </a:r>
            <a:r>
              <a:rPr lang="en-US" altLang="zh-CN" sz="1050" b="0" dirty="0" err="1" smtClean="0"/>
              <a:t>R</a:t>
            </a:r>
            <a:r>
              <a:rPr lang="en-US" sz="1050" b="0" dirty="0" err="1" smtClean="0"/>
              <a:t>edhat</a:t>
            </a:r>
            <a:r>
              <a:rPr lang="en-US" sz="1050" b="0" dirty="0" smtClean="0"/>
              <a:t>-RS </a:t>
            </a:r>
            <a:r>
              <a:rPr lang="zh-CN" altLang="en-US" sz="1050" b="0" dirty="0" smtClean="0"/>
              <a:t>整体存储解决方案，提供高性能</a:t>
            </a:r>
            <a:r>
              <a:rPr lang="en-US" sz="1050" b="0" dirty="0" smtClean="0"/>
              <a:t>NAS</a:t>
            </a:r>
            <a:r>
              <a:rPr lang="zh-CN" altLang="en-US" sz="1050" b="0" dirty="0" smtClean="0"/>
              <a:t>解决方案）</a:t>
            </a:r>
            <a:endParaRPr lang="en-US" altLang="zh-CN" sz="1050"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050" b="0" dirty="0" smtClean="0"/>
              <a:t>4) Oracle </a:t>
            </a:r>
            <a:r>
              <a:rPr lang="zh-CN" altLang="en-US" sz="1050" b="0" dirty="0" smtClean="0"/>
              <a:t>数据库 </a:t>
            </a:r>
            <a:r>
              <a:rPr lang="en-US" altLang="zh-CN" sz="1050" b="0" dirty="0" smtClean="0"/>
              <a:t>on </a:t>
            </a:r>
            <a:r>
              <a:rPr lang="en-US" altLang="zh-CN" sz="1050" b="0" dirty="0" err="1" smtClean="0"/>
              <a:t>C460</a:t>
            </a:r>
            <a:endParaRPr lang="en-US" altLang="zh-CN" sz="1050"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050" b="0" dirty="0" smtClean="0"/>
              <a:t>5) </a:t>
            </a:r>
            <a:r>
              <a:rPr lang="en-US" sz="1050" b="0" dirty="0" err="1" smtClean="0"/>
              <a:t>HPC</a:t>
            </a:r>
            <a:r>
              <a:rPr lang="en-US" sz="1050" b="0" baseline="0" dirty="0" smtClean="0"/>
              <a:t> </a:t>
            </a:r>
            <a:r>
              <a:rPr lang="zh-CN" altLang="en-US" sz="1050" b="0" baseline="0" dirty="0" smtClean="0"/>
              <a:t>高性能计算类型的应用，采用</a:t>
            </a:r>
            <a:r>
              <a:rPr lang="en-US" altLang="zh-CN" sz="1050" b="0" baseline="0" dirty="0" smtClean="0"/>
              <a:t>Nexus + </a:t>
            </a:r>
            <a:r>
              <a:rPr lang="en-US" altLang="zh-CN" sz="1050" b="0" baseline="0" dirty="0" err="1" smtClean="0"/>
              <a:t>UCS</a:t>
            </a:r>
            <a:r>
              <a:rPr lang="en-US" altLang="zh-CN" sz="1050" b="0" baseline="0" dirty="0" smtClean="0"/>
              <a:t> C</a:t>
            </a:r>
            <a:r>
              <a:rPr lang="zh-CN" altLang="en-US" sz="1050" b="0" baseline="0" dirty="0" smtClean="0"/>
              <a:t>的组合有良好的性能</a:t>
            </a:r>
            <a:endParaRPr lang="en-US" sz="1050" b="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b="0" dirty="0" smtClean="0">
              <a:solidFill>
                <a:srgbClr val="000000"/>
              </a:solidFill>
            </a:endParaRPr>
          </a:p>
          <a:p>
            <a:endParaRPr lang="zh-CN" altLang="en-US" dirty="0"/>
          </a:p>
        </p:txBody>
      </p:sp>
      <p:sp>
        <p:nvSpPr>
          <p:cNvPr id="4" name="灯片编号占位符 3"/>
          <p:cNvSpPr>
            <a:spLocks noGrp="1"/>
          </p:cNvSpPr>
          <p:nvPr>
            <p:ph type="sldNum" sz="quarter" idx="10"/>
          </p:nvPr>
        </p:nvSpPr>
        <p:spPr/>
        <p:txBody>
          <a:bodyPr/>
          <a:lstStyle/>
          <a:p>
            <a:fld id="{F765F3FF-17F4-4C8C-8402-846B865167A0}" type="slidenum">
              <a:rPr lang="en-US" smtClean="0"/>
              <a:pPr/>
              <a:t>17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Cisco</a:t>
            </a:r>
            <a:r>
              <a:rPr lang="en-US" baseline="0" dirty="0" smtClean="0"/>
              <a:t> has a number of Rack Server Solutions that have been tested and made available both through Smart Play Bundles as well as on </a:t>
            </a:r>
            <a:r>
              <a:rPr lang="en-US" baseline="0" dirty="0" err="1" smtClean="0"/>
              <a:t>Cisco.com</a:t>
            </a:r>
            <a:endParaRPr lang="en-US" baseline="0" dirty="0" smtClean="0"/>
          </a:p>
          <a:p>
            <a:endParaRPr lang="en-US" baseline="0" dirty="0" smtClean="0"/>
          </a:p>
          <a:p>
            <a:r>
              <a:rPr lang="en-US" baseline="0" dirty="0" smtClean="0"/>
              <a:t>We have rounded out our solutions portfolio to include integrated solutions like VSPEX and </a:t>
            </a:r>
            <a:r>
              <a:rPr lang="en-US" baseline="0" dirty="0" err="1" smtClean="0"/>
              <a:t>FlexPod</a:t>
            </a:r>
            <a:r>
              <a:rPr lang="en-US" baseline="0" dirty="0" smtClean="0"/>
              <a:t>, key business applications like VDI and business analytics SAP HANA and Big Data.</a:t>
            </a:r>
            <a:endParaRPr lang="en-US" dirty="0"/>
          </a:p>
        </p:txBody>
      </p:sp>
      <p:sp>
        <p:nvSpPr>
          <p:cNvPr id="4" name="Slide Number Placeholder 3"/>
          <p:cNvSpPr>
            <a:spLocks noGrp="1"/>
          </p:cNvSpPr>
          <p:nvPr>
            <p:ph type="sldNum" sz="quarter" idx="10"/>
          </p:nvPr>
        </p:nvSpPr>
        <p:spPr/>
        <p:txBody>
          <a:bodyPr/>
          <a:lstStyle/>
          <a:p>
            <a:fld id="{CA91AC8A-1335-B344-AF71-BBAEFED9EEAB}" type="slidenum">
              <a:rPr lang="en-US" smtClean="0"/>
              <a:t>18</a:t>
            </a:fld>
            <a:endParaRPr lang="en-US"/>
          </a:p>
        </p:txBody>
      </p:sp>
    </p:spTree>
    <p:extLst>
      <p:ext uri="{BB962C8B-B14F-4D97-AF65-F5344CB8AC3E}">
        <p14:creationId xmlns:p14="http://schemas.microsoft.com/office/powerpoint/2010/main" val="2812427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91AC8A-1335-B344-AF71-BBAEFED9EEAB}"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1355269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p:spPr>
        <p:txBody>
          <a:bodyPr/>
          <a:lstStyle/>
          <a:p>
            <a:pPr algn="r">
              <a:buNone/>
            </a:pPr>
            <a:fld id="{E64914E2-7687-4A94-ADF7-63180248BE28}" type="slidenum">
              <a:rPr lang="en-US">
                <a:solidFill>
                  <a:srgbClr val="000000"/>
                </a:solidFill>
                <a:latin typeface="Arial"/>
                <a:ea typeface="黑体"/>
                <a:cs typeface="MS PGothic"/>
              </a:rPr>
              <a:pPr algn="r">
                <a:buNone/>
              </a:pPr>
              <a:t>21</a:t>
            </a:fld>
            <a:endParaRPr lang="en-US" dirty="0">
              <a:solidFill>
                <a:srgbClr val="000000"/>
              </a:solidFill>
              <a:latin typeface="Arial"/>
              <a:ea typeface="黑体"/>
              <a:cs typeface="MS PGothic"/>
            </a:endParaRPr>
          </a:p>
        </p:txBody>
      </p:sp>
      <p:sp>
        <p:nvSpPr>
          <p:cNvPr id="69634" name="Rectangle 7"/>
          <p:cNvSpPr txBox="1">
            <a:spLocks noGrp="1" noChangeArrowheads="1"/>
          </p:cNvSpPr>
          <p:nvPr/>
        </p:nvSpPr>
        <p:spPr bwMode="auto">
          <a:xfrm>
            <a:off x="3884613" y="8829966"/>
            <a:ext cx="2971800" cy="464820"/>
          </a:xfrm>
          <a:prstGeom prst="rect">
            <a:avLst/>
          </a:prstGeom>
          <a:noFill/>
          <a:ln w="9525">
            <a:noFill/>
            <a:miter lim="800000"/>
            <a:headEnd/>
            <a:tailEnd/>
          </a:ln>
        </p:spPr>
        <p:txBody>
          <a:bodyPr lIns="92951" tIns="46476" rIns="92951" bIns="46476" anchor="b"/>
          <a:lstStyle/>
          <a:p>
            <a:pPr algn="r">
              <a:buNone/>
            </a:pPr>
            <a:fld id="{D2A8D246-D044-402F-9E75-792AB6235477}" type="slidenum">
              <a:rPr lang="en-US" sz="1200">
                <a:solidFill>
                  <a:srgbClr val="99CC00"/>
                </a:solidFill>
                <a:latin typeface="Arial"/>
                <a:ea typeface="黑体"/>
              </a:rPr>
              <a:pPr algn="r">
                <a:buNone/>
              </a:pPr>
              <a:t>21</a:t>
            </a:fld>
            <a:endParaRPr lang="en-US" sz="1200" dirty="0">
              <a:solidFill>
                <a:srgbClr val="99CC00"/>
              </a:solidFill>
              <a:latin typeface="Arial"/>
              <a:ea typeface="黑体"/>
            </a:endParaRPr>
          </a:p>
        </p:txBody>
      </p:sp>
      <p:sp>
        <p:nvSpPr>
          <p:cNvPr id="69635" name="Rectangle 2"/>
          <p:cNvSpPr>
            <a:spLocks noGrp="1" noRot="1" noChangeAspect="1" noChangeArrowheads="1" noTextEdit="1"/>
          </p:cNvSpPr>
          <p:nvPr>
            <p:ph type="sldImg"/>
          </p:nvPr>
        </p:nvSpPr>
        <p:spPr>
          <a:xfrm>
            <a:off x="1158875" y="307975"/>
            <a:ext cx="4494213" cy="3371850"/>
          </a:xfrm>
          <a:ln/>
        </p:spPr>
      </p:sp>
      <p:sp>
        <p:nvSpPr>
          <p:cNvPr id="69636" name="Rectangle 3"/>
          <p:cNvSpPr>
            <a:spLocks noGrp="1" noChangeArrowheads="1"/>
          </p:cNvSpPr>
          <p:nvPr>
            <p:ph type="body" idx="1"/>
          </p:nvPr>
        </p:nvSpPr>
        <p:spPr>
          <a:xfrm>
            <a:off x="914401" y="4183381"/>
            <a:ext cx="5029200" cy="4183380"/>
          </a:xfrm>
          <a:noFill/>
          <a:ln/>
        </p:spPr>
        <p:txBody>
          <a:bodyPr/>
          <a:lstStyle/>
          <a:p>
            <a:pPr eaLnBrk="1">
              <a:spcBef>
                <a:spcPts val="365"/>
              </a:spcBef>
              <a:spcAft>
                <a:spcPts val="0"/>
              </a:spcAft>
            </a:pPr>
            <a:endParaRPr lang="zh-CN" altLang="en-US" dirty="0">
              <a:latin typeface="Arial"/>
              <a:ea typeface="黑体"/>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Cisco solution for EMC VSPEX using VMware </a:t>
            </a:r>
            <a:r>
              <a:rPr lang="en-US" sz="1200" b="0" i="0" u="none" strike="noStrike" kern="1200" baseline="0" dirty="0" err="1" smtClean="0">
                <a:solidFill>
                  <a:schemeClr val="tx1"/>
                </a:solidFill>
                <a:latin typeface="+mn-lt"/>
                <a:ea typeface="+mn-ea"/>
                <a:cs typeface="+mn-cs"/>
              </a:rPr>
              <a:t>vSphere</a:t>
            </a:r>
            <a:r>
              <a:rPr lang="en-US" sz="1200" b="0" i="0" u="none" strike="noStrike" kern="1200" baseline="0" dirty="0" smtClean="0">
                <a:solidFill>
                  <a:schemeClr val="tx1"/>
                </a:solidFill>
                <a:latin typeface="+mn-lt"/>
                <a:ea typeface="+mn-ea"/>
                <a:cs typeface="+mn-cs"/>
              </a:rPr>
              <a:t> 5.0 provides an end-to-end architecture with Cisco, EMC, VMware, and Microsoft technologies that demonstrate support for up to 50, 100 and 125 generic virtual machines and provide high availability and server redundancy.</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solution uses the Cisco UCS </a:t>
            </a:r>
            <a:r>
              <a:rPr lang="en-US" sz="1200" kern="1200" dirty="0" err="1" smtClean="0">
                <a:solidFill>
                  <a:schemeClr val="tx1"/>
                </a:solidFill>
                <a:effectLst/>
                <a:latin typeface="+mn-lt"/>
                <a:ea typeface="+mn-ea"/>
                <a:cs typeface="+mn-cs"/>
              </a:rPr>
              <a:t>C220</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M3</a:t>
            </a:r>
            <a:r>
              <a:rPr lang="en-US" sz="1200" kern="1200" dirty="0" smtClean="0">
                <a:solidFill>
                  <a:schemeClr val="tx1"/>
                </a:solidFill>
                <a:effectLst/>
                <a:latin typeface="+mn-lt"/>
                <a:ea typeface="+mn-ea"/>
                <a:cs typeface="+mn-cs"/>
              </a:rPr>
              <a:t> Rack-Mount Server, Cisco Nexus </a:t>
            </a:r>
            <a:r>
              <a:rPr lang="en-US" sz="1200" kern="1200" dirty="0" err="1" smtClean="0">
                <a:solidFill>
                  <a:schemeClr val="tx1"/>
                </a:solidFill>
                <a:effectLst/>
                <a:latin typeface="+mn-lt"/>
                <a:ea typeface="+mn-ea"/>
                <a:cs typeface="+mn-cs"/>
              </a:rPr>
              <a:t>3048UP</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5548UP</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1000v</a:t>
            </a:r>
            <a:r>
              <a:rPr lang="en-US" sz="1200" kern="1200" dirty="0" smtClean="0">
                <a:solidFill>
                  <a:schemeClr val="tx1"/>
                </a:solidFill>
                <a:effectLst/>
                <a:latin typeface="+mn-lt"/>
                <a:ea typeface="+mn-ea"/>
                <a:cs typeface="+mn-cs"/>
              </a:rPr>
              <a:t> switches, Cisco Adapter </a:t>
            </a:r>
            <a:r>
              <a:rPr lang="en-US" sz="1200" kern="1200" dirty="0" err="1" smtClean="0">
                <a:solidFill>
                  <a:schemeClr val="tx1"/>
                </a:solidFill>
                <a:effectLst/>
                <a:latin typeface="+mn-lt"/>
                <a:ea typeface="+mn-ea"/>
                <a:cs typeface="+mn-cs"/>
              </a:rPr>
              <a:t>FEX</a:t>
            </a:r>
            <a:r>
              <a:rPr lang="en-US" sz="1200" kern="1200" dirty="0" smtClean="0">
                <a:solidFill>
                  <a:schemeClr val="tx1"/>
                </a:solidFill>
                <a:effectLst/>
                <a:latin typeface="+mn-lt"/>
                <a:ea typeface="+mn-ea"/>
                <a:cs typeface="+mn-cs"/>
              </a:rPr>
              <a:t> technology, EMC </a:t>
            </a:r>
            <a:r>
              <a:rPr lang="en-US" sz="1200" kern="1200" dirty="0" err="1" smtClean="0">
                <a:solidFill>
                  <a:schemeClr val="tx1"/>
                </a:solidFill>
                <a:effectLst/>
                <a:latin typeface="+mn-lt"/>
                <a:ea typeface="+mn-ea"/>
                <a:cs typeface="+mn-cs"/>
              </a:rPr>
              <a:t>VNXe3100</a:t>
            </a:r>
            <a:r>
              <a:rPr lang="en-US" sz="1200" kern="1200" dirty="0" smtClean="0">
                <a:solidFill>
                  <a:schemeClr val="tx1"/>
                </a:solidFill>
                <a:effectLst/>
                <a:latin typeface="+mn-lt"/>
                <a:ea typeface="+mn-ea"/>
                <a:cs typeface="+mn-cs"/>
              </a:rPr>
              <a:t>/3300™ array and VMware </a:t>
            </a:r>
            <a:r>
              <a:rPr lang="en-US" sz="1200" kern="1200" dirty="0" err="1" smtClean="0">
                <a:solidFill>
                  <a:schemeClr val="tx1"/>
                </a:solidFill>
                <a:effectLst/>
                <a:latin typeface="+mn-lt"/>
                <a:ea typeface="+mn-ea"/>
                <a:cs typeface="+mn-cs"/>
              </a:rPr>
              <a:t>vSphere</a:t>
            </a:r>
            <a:r>
              <a:rPr lang="en-US" sz="1200" kern="1200" dirty="0" smtClean="0">
                <a:solidFill>
                  <a:schemeClr val="tx1"/>
                </a:solidFill>
                <a:effectLst/>
                <a:latin typeface="+mn-lt"/>
                <a:ea typeface="+mn-ea"/>
                <a:cs typeface="+mn-cs"/>
              </a:rPr>
              <a:t> 5 to provide storage and server hardware consolidation.  The new virtualized infrastructure is centrally managed, allowing efficient deployment and management of a scalable number of virtual machines and associated shared storage. </a:t>
            </a:r>
            <a:endParaRPr lang="en-US" dirty="0"/>
          </a:p>
        </p:txBody>
      </p:sp>
      <p:sp>
        <p:nvSpPr>
          <p:cNvPr id="4" name="Slide Number Placeholder 3"/>
          <p:cNvSpPr>
            <a:spLocks noGrp="1"/>
          </p:cNvSpPr>
          <p:nvPr>
            <p:ph type="sldNum" sz="quarter" idx="10"/>
          </p:nvPr>
        </p:nvSpPr>
        <p:spPr/>
        <p:txBody>
          <a:bodyPr/>
          <a:lstStyle/>
          <a:p>
            <a:fld id="{CA91AC8A-1335-B344-AF71-BBAEFED9EEAB}" type="slidenum">
              <a:rPr lang="en-US" smtClean="0"/>
              <a:t>22</a:t>
            </a:fld>
            <a:endParaRPr lang="en-US"/>
          </a:p>
        </p:txBody>
      </p:sp>
    </p:spTree>
    <p:extLst>
      <p:ext uri="{BB962C8B-B14F-4D97-AF65-F5344CB8AC3E}">
        <p14:creationId xmlns:p14="http://schemas.microsoft.com/office/powerpoint/2010/main" val="11355269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Cisco solution for EMC VSPEX using Microsoft Hyper-V provides an end-to-end architecture with Cisco, EMC, and Microsoft technologies that demonstrate support for up to 50 and 100 generic virtual machines and provides high availability and server redundancy.</a:t>
            </a:r>
          </a:p>
          <a:p>
            <a:endParaRPr lang="en-US" sz="1200" b="0" i="0" u="none" strike="noStrike"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solution uses the Cisco UCS </a:t>
            </a:r>
            <a:r>
              <a:rPr lang="en-US" sz="1200" kern="1200" dirty="0" err="1" smtClean="0">
                <a:solidFill>
                  <a:schemeClr val="tx1"/>
                </a:solidFill>
                <a:effectLst/>
                <a:latin typeface="+mn-lt"/>
                <a:ea typeface="+mn-ea"/>
                <a:cs typeface="+mn-cs"/>
              </a:rPr>
              <a:t>C220</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M3</a:t>
            </a:r>
            <a:r>
              <a:rPr lang="en-US" sz="1200" kern="1200" dirty="0" smtClean="0">
                <a:solidFill>
                  <a:schemeClr val="tx1"/>
                </a:solidFill>
                <a:effectLst/>
                <a:latin typeface="+mn-lt"/>
                <a:ea typeface="+mn-ea"/>
                <a:cs typeface="+mn-cs"/>
              </a:rPr>
              <a:t> Rack-Mount Server, Cisco Nexus </a:t>
            </a:r>
            <a:r>
              <a:rPr lang="en-US" sz="1200" kern="1200" dirty="0" err="1" smtClean="0">
                <a:solidFill>
                  <a:schemeClr val="tx1"/>
                </a:solidFill>
                <a:effectLst/>
                <a:latin typeface="+mn-lt"/>
                <a:ea typeface="+mn-ea"/>
                <a:cs typeface="+mn-cs"/>
              </a:rPr>
              <a:t>3048UP</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5548UP</a:t>
            </a:r>
            <a:r>
              <a:rPr lang="en-US" sz="1200" kern="1200" dirty="0" smtClean="0">
                <a:solidFill>
                  <a:schemeClr val="tx1"/>
                </a:solidFill>
                <a:effectLst/>
                <a:latin typeface="+mn-lt"/>
                <a:ea typeface="+mn-ea"/>
                <a:cs typeface="+mn-cs"/>
              </a:rPr>
              <a:t> switch, EMC </a:t>
            </a:r>
            <a:r>
              <a:rPr lang="en-US" sz="1200" kern="1200" dirty="0" err="1" smtClean="0">
                <a:solidFill>
                  <a:schemeClr val="tx1"/>
                </a:solidFill>
                <a:effectLst/>
                <a:latin typeface="+mn-lt"/>
                <a:ea typeface="+mn-ea"/>
                <a:cs typeface="+mn-cs"/>
              </a:rPr>
              <a:t>VNXe3100</a:t>
            </a:r>
            <a:r>
              <a:rPr lang="en-US" sz="1200" kern="1200" dirty="0" smtClean="0">
                <a:solidFill>
                  <a:schemeClr val="tx1"/>
                </a:solidFill>
                <a:effectLst/>
                <a:latin typeface="+mn-lt"/>
                <a:ea typeface="+mn-ea"/>
                <a:cs typeface="+mn-cs"/>
              </a:rPr>
              <a:t>/3300™ array and Microsoft Hyper-V to provide storage and server hardware consolidation. The new virtualized infrastructure is centrally managed, allowing efficient deployment and management of a scalable number of virtual machines and associated shared storage. </a:t>
            </a:r>
          </a:p>
          <a:p>
            <a:endParaRPr lang="en-US" dirty="0"/>
          </a:p>
        </p:txBody>
      </p:sp>
      <p:sp>
        <p:nvSpPr>
          <p:cNvPr id="4" name="Slide Number Placeholder 3"/>
          <p:cNvSpPr>
            <a:spLocks noGrp="1"/>
          </p:cNvSpPr>
          <p:nvPr>
            <p:ph type="sldNum" sz="quarter" idx="10"/>
          </p:nvPr>
        </p:nvSpPr>
        <p:spPr/>
        <p:txBody>
          <a:bodyPr/>
          <a:lstStyle/>
          <a:p>
            <a:fld id="{CA91AC8A-1335-B344-AF71-BBAEFED9EEAB}" type="slidenum">
              <a:rPr lang="en-US" smtClean="0"/>
              <a:t>23</a:t>
            </a:fld>
            <a:endParaRPr lang="en-US"/>
          </a:p>
        </p:txBody>
      </p:sp>
    </p:spTree>
    <p:extLst>
      <p:ext uri="{BB962C8B-B14F-4D97-AF65-F5344CB8AC3E}">
        <p14:creationId xmlns:p14="http://schemas.microsoft.com/office/powerpoint/2010/main" val="2411591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11"/>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96A2229-DD89-4130-A7F0-FF21F9785F2D}" type="slidenum">
              <a:rPr lang="en-US" smtClean="0">
                <a:solidFill>
                  <a:srgbClr val="000000"/>
                </a:solidFill>
                <a:latin typeface="Arial" pitchFamily="34" charset="0"/>
                <a:ea typeface="MS PGothic" pitchFamily="34" charset="-128"/>
                <a:cs typeface="Arial" pitchFamily="34" charset="0"/>
              </a:rPr>
              <a:pPr fontAlgn="base">
                <a:spcBef>
                  <a:spcPct val="0"/>
                </a:spcBef>
                <a:spcAft>
                  <a:spcPct val="0"/>
                </a:spcAft>
              </a:pPr>
              <a:t>4</a:t>
            </a:fld>
            <a:endParaRPr lang="en-US" smtClean="0">
              <a:solidFill>
                <a:srgbClr val="000000"/>
              </a:solidFill>
              <a:latin typeface="Arial" pitchFamily="34" charset="0"/>
              <a:ea typeface="MS PGothic" pitchFamily="34" charset="-128"/>
              <a:cs typeface="Arial" pitchFamily="34" charset="0"/>
            </a:endParaRPr>
          </a:p>
        </p:txBody>
      </p:sp>
      <p:sp>
        <p:nvSpPr>
          <p:cNvPr id="86019" name="Rectangle 11"/>
          <p:cNvSpPr txBox="1">
            <a:spLocks noGrp="1" noChangeArrowheads="1"/>
          </p:cNvSpPr>
          <p:nvPr/>
        </p:nvSpPr>
        <p:spPr bwMode="auto">
          <a:xfrm>
            <a:off x="5800725" y="8679869"/>
            <a:ext cx="795338" cy="287285"/>
          </a:xfrm>
          <a:prstGeom prst="rect">
            <a:avLst/>
          </a:prstGeom>
          <a:noFill/>
          <a:ln w="9525">
            <a:noFill/>
            <a:miter lim="800000"/>
            <a:headEnd/>
            <a:tailEnd/>
          </a:ln>
        </p:spPr>
        <p:txBody>
          <a:bodyPr lIns="18465" tIns="0" rIns="18465" bIns="0" anchor="b"/>
          <a:lstStyle/>
          <a:p>
            <a:pPr algn="r" defTabSz="885737" eaLnBrk="0" hangingPunct="0">
              <a:lnSpc>
                <a:spcPct val="90000"/>
              </a:lnSpc>
            </a:pPr>
            <a:fld id="{88BFE8D0-C5B6-48A6-98D6-C33505B5F5EC}" type="slidenum">
              <a:rPr lang="en-US" sz="800">
                <a:solidFill>
                  <a:srgbClr val="000000"/>
                </a:solidFill>
                <a:ea typeface="MS PGothic" pitchFamily="34" charset="-128"/>
              </a:rPr>
              <a:pPr algn="r" defTabSz="885737" eaLnBrk="0" hangingPunct="0">
                <a:lnSpc>
                  <a:spcPct val="90000"/>
                </a:lnSpc>
              </a:pPr>
              <a:t>4</a:t>
            </a:fld>
            <a:endParaRPr lang="en-US" sz="800" dirty="0">
              <a:solidFill>
                <a:srgbClr val="000000"/>
              </a:solidFill>
              <a:ea typeface="MS PGothic" pitchFamily="34" charset="-128"/>
            </a:endParaRPr>
          </a:p>
        </p:txBody>
      </p:sp>
      <p:sp>
        <p:nvSpPr>
          <p:cNvPr id="8602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602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177800" marR="0" lvl="0" indent="-177800" algn="l" defTabSz="914400" rtl="0" eaLnBrk="1" fontAlgn="auto" latinLnBrk="0" hangingPunct="1">
              <a:lnSpc>
                <a:spcPct val="95000"/>
              </a:lnSpc>
              <a:spcBef>
                <a:spcPts val="600"/>
              </a:spcBef>
              <a:spcAft>
                <a:spcPts val="0"/>
              </a:spcAft>
              <a:buClr>
                <a:schemeClr val="tx1">
                  <a:lumMod val="50000"/>
                </a:schemeClr>
              </a:buClr>
              <a:buSzPct val="90000"/>
              <a:buFont typeface="Wingdings" pitchFamily="2" charset="2"/>
              <a:buNone/>
              <a:tabLst/>
              <a:defRPr/>
            </a:pPr>
            <a:r>
              <a:rPr lang="en-US" sz="1400" b="0" kern="1200" noProof="0" dirty="0" smtClean="0">
                <a:solidFill>
                  <a:srgbClr val="000000"/>
                </a:solidFill>
                <a:latin typeface="+mn-lt"/>
                <a:ea typeface="MS PGothic" pitchFamily="34" charset="-128"/>
                <a:cs typeface="+mn-cs"/>
              </a:rPr>
              <a:t>C-series provide a range of benefits, whether deployed in a stand alone management environment or integrated into a </a:t>
            </a:r>
            <a:r>
              <a:rPr lang="en-US" sz="1400" b="0" kern="1200" noProof="0" dirty="0" err="1" smtClean="0">
                <a:solidFill>
                  <a:srgbClr val="000000"/>
                </a:solidFill>
                <a:latin typeface="+mn-lt"/>
                <a:ea typeface="MS PGothic" pitchFamily="34" charset="-128"/>
                <a:cs typeface="+mn-cs"/>
              </a:rPr>
              <a:t>UCS</a:t>
            </a:r>
            <a:r>
              <a:rPr lang="en-US" sz="1400" b="0" kern="1200" noProof="0" dirty="0" smtClean="0">
                <a:solidFill>
                  <a:srgbClr val="000000"/>
                </a:solidFill>
                <a:latin typeface="+mn-lt"/>
                <a:ea typeface="MS PGothic" pitchFamily="34" charset="-128"/>
                <a:cs typeface="+mn-cs"/>
              </a:rPr>
              <a:t> domain.  </a:t>
            </a:r>
          </a:p>
          <a:p>
            <a:pPr marL="177800" marR="0" lvl="0" indent="-177800" algn="l" defTabSz="914400" rtl="0" eaLnBrk="1" fontAlgn="auto" latinLnBrk="0" hangingPunct="1">
              <a:lnSpc>
                <a:spcPct val="95000"/>
              </a:lnSpc>
              <a:spcBef>
                <a:spcPts val="600"/>
              </a:spcBef>
              <a:spcAft>
                <a:spcPts val="0"/>
              </a:spcAft>
              <a:buClr>
                <a:schemeClr val="tx1">
                  <a:lumMod val="50000"/>
                </a:schemeClr>
              </a:buClr>
              <a:buSzPct val="90000"/>
              <a:buFont typeface="Wingdings" pitchFamily="2" charset="2"/>
              <a:buNone/>
              <a:tabLst/>
              <a:defRPr/>
            </a:pPr>
            <a:endParaRPr lang="en-US" sz="1400" b="0" kern="1200" noProof="0" dirty="0" smtClean="0">
              <a:solidFill>
                <a:srgbClr val="000000"/>
              </a:solidFill>
              <a:latin typeface="+mn-lt"/>
              <a:ea typeface="MS PGothic" pitchFamily="34" charset="-128"/>
              <a:cs typeface="+mn-cs"/>
            </a:endParaRPr>
          </a:p>
          <a:p>
            <a:pPr marL="177800" marR="0" lvl="0" indent="-177800" algn="l" defTabSz="914400" rtl="0" eaLnBrk="1" fontAlgn="auto" latinLnBrk="0" hangingPunct="1">
              <a:lnSpc>
                <a:spcPct val="95000"/>
              </a:lnSpc>
              <a:spcBef>
                <a:spcPts val="600"/>
              </a:spcBef>
              <a:spcAft>
                <a:spcPts val="0"/>
              </a:spcAft>
              <a:buClr>
                <a:schemeClr val="tx1">
                  <a:lumMod val="50000"/>
                </a:schemeClr>
              </a:buClr>
              <a:buSzPct val="90000"/>
              <a:buFont typeface="Wingdings" pitchFamily="2" charset="2"/>
              <a:buNone/>
              <a:tabLst/>
              <a:defRPr/>
            </a:pPr>
            <a:r>
              <a:rPr lang="en-US" sz="1400" b="1" dirty="0" smtClean="0">
                <a:solidFill>
                  <a:srgbClr val="000000"/>
                </a:solidFill>
                <a:ea typeface="MS PGothic" pitchFamily="34" charset="-128"/>
              </a:rPr>
              <a:t>Performance and innovation</a:t>
            </a:r>
            <a:endParaRPr lang="en-US" sz="1400" b="0" kern="1200" noProof="0" dirty="0" smtClean="0">
              <a:solidFill>
                <a:srgbClr val="000000"/>
              </a:solidFill>
              <a:latin typeface="+mn-lt"/>
              <a:ea typeface="MS PGothic" pitchFamily="34" charset="-128"/>
              <a:cs typeface="+mn-cs"/>
            </a:endParaRPr>
          </a:p>
          <a:p>
            <a:pPr marL="177800" marR="0" lvl="0" indent="-177800" algn="l" defTabSz="914400" rtl="0" eaLnBrk="1" fontAlgn="auto" latinLnBrk="0" hangingPunct="1">
              <a:lnSpc>
                <a:spcPct val="95000"/>
              </a:lnSpc>
              <a:spcBef>
                <a:spcPts val="600"/>
              </a:spcBef>
              <a:spcAft>
                <a:spcPts val="0"/>
              </a:spcAft>
              <a:buClr>
                <a:schemeClr val="tx1">
                  <a:lumMod val="50000"/>
                </a:schemeClr>
              </a:buClr>
              <a:buSzPct val="90000"/>
              <a:buFont typeface="Arial" pitchFamily="34" charset="0"/>
              <a:buNone/>
              <a:tabLst/>
              <a:defRPr/>
            </a:pPr>
            <a:r>
              <a:rPr lang="en-US" sz="1400" b="0" kern="1200" noProof="0" dirty="0" smtClean="0">
                <a:solidFill>
                  <a:srgbClr val="000000"/>
                </a:solidFill>
                <a:latin typeface="+mn-lt"/>
                <a:ea typeface="MS PGothic" pitchFamily="34" charset="-128"/>
                <a:cs typeface="+mn-cs"/>
              </a:rPr>
              <a:t>Our</a:t>
            </a:r>
            <a:r>
              <a:rPr lang="en-US" sz="1400" b="0" kern="1200" baseline="0" noProof="0" dirty="0" smtClean="0">
                <a:solidFill>
                  <a:srgbClr val="000000"/>
                </a:solidFill>
                <a:latin typeface="+mn-lt"/>
                <a:ea typeface="MS PGothic" pitchFamily="34" charset="-128"/>
                <a:cs typeface="+mn-cs"/>
              </a:rPr>
              <a:t> rack servers are designed for performance and innovation.  We have achieved many world record performance benchmarks that we’ll review later in the presentation.   We were also one of the first rack server portfolios in the industry to deliver </a:t>
            </a:r>
            <a:r>
              <a:rPr lang="en-US" sz="1400" b="0" kern="1200" baseline="0" noProof="0" dirty="0" err="1" smtClean="0">
                <a:solidFill>
                  <a:srgbClr val="000000"/>
                </a:solidFill>
                <a:latin typeface="+mn-lt"/>
                <a:ea typeface="MS PGothic" pitchFamily="34" charset="-128"/>
                <a:cs typeface="+mn-cs"/>
              </a:rPr>
              <a:t>agentless</a:t>
            </a:r>
            <a:r>
              <a:rPr lang="en-US" sz="1400" b="0" kern="1200" baseline="0" noProof="0" dirty="0" smtClean="0">
                <a:solidFill>
                  <a:srgbClr val="000000"/>
                </a:solidFill>
                <a:latin typeface="+mn-lt"/>
                <a:ea typeface="MS PGothic" pitchFamily="34" charset="-128"/>
                <a:cs typeface="+mn-cs"/>
              </a:rPr>
              <a:t> management to improve stability and security.   </a:t>
            </a:r>
            <a:endParaRPr lang="en-US" sz="1400" b="0" kern="1200" noProof="0" dirty="0" smtClean="0">
              <a:solidFill>
                <a:srgbClr val="000000"/>
              </a:solidFill>
              <a:latin typeface="+mn-lt"/>
              <a:ea typeface="MS PGothic" pitchFamily="34" charset="-128"/>
              <a:cs typeface="+mn-cs"/>
            </a:endParaRPr>
          </a:p>
          <a:p>
            <a:pPr marL="177800" marR="0" lvl="0" indent="-177800" algn="l" defTabSz="914400" rtl="0" eaLnBrk="1" fontAlgn="auto" latinLnBrk="0" hangingPunct="1">
              <a:lnSpc>
                <a:spcPct val="95000"/>
              </a:lnSpc>
              <a:spcBef>
                <a:spcPts val="600"/>
              </a:spcBef>
              <a:spcAft>
                <a:spcPts val="0"/>
              </a:spcAft>
              <a:buClr>
                <a:schemeClr val="tx1">
                  <a:lumMod val="50000"/>
                </a:schemeClr>
              </a:buClr>
              <a:buSzPct val="90000"/>
              <a:buFont typeface="Wingdings" pitchFamily="2" charset="2"/>
              <a:buNone/>
              <a:tabLst/>
              <a:defRPr/>
            </a:pPr>
            <a:endParaRPr lang="en-US" sz="1400" b="1" kern="1200" noProof="0" dirty="0" smtClean="0">
              <a:solidFill>
                <a:srgbClr val="000000"/>
              </a:solidFill>
              <a:latin typeface="+mn-lt"/>
              <a:ea typeface="MS PGothic" pitchFamily="34" charset="-128"/>
              <a:cs typeface="+mn-cs"/>
            </a:endParaRPr>
          </a:p>
          <a:p>
            <a:pPr marL="177800" marR="0" lvl="0" indent="-177800" algn="l" defTabSz="914400" rtl="0" eaLnBrk="1" fontAlgn="auto" latinLnBrk="0" hangingPunct="1">
              <a:lnSpc>
                <a:spcPct val="95000"/>
              </a:lnSpc>
              <a:spcBef>
                <a:spcPts val="600"/>
              </a:spcBef>
              <a:spcAft>
                <a:spcPts val="0"/>
              </a:spcAft>
              <a:buClr>
                <a:schemeClr val="tx1">
                  <a:lumMod val="50000"/>
                </a:schemeClr>
              </a:buClr>
              <a:buSzPct val="90000"/>
              <a:buFont typeface="Wingdings" pitchFamily="2" charset="2"/>
              <a:buNone/>
              <a:tabLst/>
              <a:defRPr/>
            </a:pPr>
            <a:r>
              <a:rPr lang="en-US" sz="1400" b="1" dirty="0" smtClean="0">
                <a:solidFill>
                  <a:srgbClr val="000000"/>
                </a:solidFill>
                <a:ea typeface="MS PGothic" pitchFamily="34" charset="-128"/>
              </a:rPr>
              <a:t>Entry Point to Unified Computing</a:t>
            </a:r>
          </a:p>
          <a:p>
            <a:pPr marL="177800" marR="0" lvl="0" indent="-177800" algn="l" defTabSz="914400" rtl="0" eaLnBrk="1" fontAlgn="auto" latinLnBrk="0" hangingPunct="1">
              <a:lnSpc>
                <a:spcPct val="95000"/>
              </a:lnSpc>
              <a:spcBef>
                <a:spcPts val="600"/>
              </a:spcBef>
              <a:spcAft>
                <a:spcPts val="0"/>
              </a:spcAft>
              <a:buClr>
                <a:schemeClr val="tx1">
                  <a:lumMod val="50000"/>
                </a:schemeClr>
              </a:buClr>
              <a:buSzPct val="90000"/>
              <a:buFont typeface="Wingdings" pitchFamily="2" charset="2"/>
              <a:buNone/>
              <a:tabLst/>
              <a:defRPr/>
            </a:pPr>
            <a:r>
              <a:rPr lang="en-US" sz="1400" b="0" kern="1200" noProof="0" dirty="0" smtClean="0">
                <a:solidFill>
                  <a:srgbClr val="000000"/>
                </a:solidFill>
                <a:latin typeface="+mn-lt"/>
                <a:ea typeface="MS PGothic" pitchFamily="34" charset="-128"/>
                <a:cs typeface="+mn-cs"/>
              </a:rPr>
              <a:t>The</a:t>
            </a:r>
            <a:r>
              <a:rPr lang="en-US" sz="1400" b="0" kern="1200" baseline="0" noProof="0" dirty="0" smtClean="0">
                <a:solidFill>
                  <a:srgbClr val="000000"/>
                </a:solidFill>
                <a:latin typeface="+mn-lt"/>
                <a:ea typeface="MS PGothic" pitchFamily="34" charset="-128"/>
                <a:cs typeface="+mn-cs"/>
              </a:rPr>
              <a:t> C-series servers are an entry point into the </a:t>
            </a:r>
            <a:r>
              <a:rPr lang="en-US" sz="1400" b="0" kern="1200" baseline="0" noProof="0" dirty="0" err="1" smtClean="0">
                <a:solidFill>
                  <a:srgbClr val="000000"/>
                </a:solidFill>
                <a:latin typeface="+mn-lt"/>
                <a:ea typeface="MS PGothic" pitchFamily="34" charset="-128"/>
                <a:cs typeface="+mn-cs"/>
              </a:rPr>
              <a:t>UCS</a:t>
            </a:r>
            <a:r>
              <a:rPr lang="en-US" sz="1400" b="0" kern="1200" baseline="0" noProof="0" dirty="0" smtClean="0">
                <a:solidFill>
                  <a:srgbClr val="000000"/>
                </a:solidFill>
                <a:latin typeface="+mn-lt"/>
                <a:ea typeface="MS PGothic" pitchFamily="34" charset="-128"/>
                <a:cs typeface="+mn-cs"/>
              </a:rPr>
              <a:t> compute model, with a lower initial price point than blade servers.  Our 3</a:t>
            </a:r>
            <a:r>
              <a:rPr lang="en-US" sz="1400" b="0" kern="1200" baseline="30000" noProof="0" dirty="0" smtClean="0">
                <a:solidFill>
                  <a:srgbClr val="000000"/>
                </a:solidFill>
                <a:latin typeface="+mn-lt"/>
                <a:ea typeface="MS PGothic" pitchFamily="34" charset="-128"/>
                <a:cs typeface="+mn-cs"/>
              </a:rPr>
              <a:t>rd</a:t>
            </a:r>
            <a:r>
              <a:rPr lang="en-US" sz="1400" b="0" kern="1200" baseline="0" noProof="0" dirty="0" smtClean="0">
                <a:solidFill>
                  <a:srgbClr val="000000"/>
                </a:solidFill>
                <a:latin typeface="+mn-lt"/>
                <a:ea typeface="MS PGothic" pitchFamily="34" charset="-128"/>
                <a:cs typeface="+mn-cs"/>
              </a:rPr>
              <a:t> generation platforms continue to leverage Cisco VIC, Adapter </a:t>
            </a:r>
            <a:r>
              <a:rPr lang="en-US" sz="1400" b="0" kern="1200" baseline="0" noProof="0" dirty="0" err="1" smtClean="0">
                <a:solidFill>
                  <a:srgbClr val="000000"/>
                </a:solidFill>
                <a:latin typeface="+mn-lt"/>
                <a:ea typeface="MS PGothic" pitchFamily="34" charset="-128"/>
                <a:cs typeface="+mn-cs"/>
              </a:rPr>
              <a:t>FEX</a:t>
            </a:r>
            <a:r>
              <a:rPr lang="en-US" sz="1400" b="0" kern="1200" baseline="0" noProof="0" dirty="0" smtClean="0">
                <a:solidFill>
                  <a:srgbClr val="000000"/>
                </a:solidFill>
                <a:latin typeface="+mn-lt"/>
                <a:ea typeface="MS PGothic" pitchFamily="34" charset="-128"/>
                <a:cs typeface="+mn-cs"/>
              </a:rPr>
              <a:t>, and </a:t>
            </a:r>
            <a:r>
              <a:rPr lang="en-US" sz="1400" b="0" kern="1200" baseline="0" noProof="0" dirty="0" err="1" smtClean="0">
                <a:solidFill>
                  <a:srgbClr val="000000"/>
                </a:solidFill>
                <a:latin typeface="+mn-lt"/>
                <a:ea typeface="MS PGothic" pitchFamily="34" charset="-128"/>
                <a:cs typeface="+mn-cs"/>
              </a:rPr>
              <a:t>VM</a:t>
            </a:r>
            <a:r>
              <a:rPr lang="en-US" sz="1400" b="0" kern="1200" baseline="0" noProof="0" dirty="0" smtClean="0">
                <a:solidFill>
                  <a:srgbClr val="000000"/>
                </a:solidFill>
                <a:latin typeface="+mn-lt"/>
                <a:ea typeface="MS PGothic" pitchFamily="34" charset="-128"/>
                <a:cs typeface="+mn-cs"/>
              </a:rPr>
              <a:t> </a:t>
            </a:r>
            <a:r>
              <a:rPr lang="en-US" sz="1400" b="0" kern="1200" baseline="0" noProof="0" dirty="0" err="1" smtClean="0">
                <a:solidFill>
                  <a:srgbClr val="000000"/>
                </a:solidFill>
                <a:latin typeface="+mn-lt"/>
                <a:ea typeface="MS PGothic" pitchFamily="34" charset="-128"/>
                <a:cs typeface="+mn-cs"/>
              </a:rPr>
              <a:t>FEX</a:t>
            </a:r>
            <a:r>
              <a:rPr lang="en-US" sz="1400" b="0" kern="1200" baseline="0" noProof="0" dirty="0" smtClean="0">
                <a:solidFill>
                  <a:srgbClr val="000000"/>
                </a:solidFill>
                <a:latin typeface="+mn-lt"/>
                <a:ea typeface="MS PGothic" pitchFamily="34" charset="-128"/>
                <a:cs typeface="+mn-cs"/>
              </a:rPr>
              <a:t> technology to bring the fabric all the way to the virtual machine.  We’ll review these technologies later in the presentation. </a:t>
            </a:r>
            <a:endParaRPr lang="en-US" sz="1400" b="0" kern="1200" noProof="0" dirty="0" smtClean="0">
              <a:solidFill>
                <a:srgbClr val="000000"/>
              </a:solidFill>
              <a:latin typeface="+mn-lt"/>
              <a:ea typeface="MS PGothic" pitchFamily="34" charset="-128"/>
              <a:cs typeface="+mn-cs"/>
            </a:endParaRPr>
          </a:p>
          <a:p>
            <a:pPr marL="177800" marR="0" lvl="0" indent="-177800" algn="l" defTabSz="914400" rtl="0" eaLnBrk="1" fontAlgn="auto" latinLnBrk="0" hangingPunct="1">
              <a:lnSpc>
                <a:spcPct val="95000"/>
              </a:lnSpc>
              <a:spcBef>
                <a:spcPts val="600"/>
              </a:spcBef>
              <a:spcAft>
                <a:spcPts val="0"/>
              </a:spcAft>
              <a:buClr>
                <a:schemeClr val="tx1">
                  <a:lumMod val="50000"/>
                </a:schemeClr>
              </a:buClr>
              <a:buSzPct val="90000"/>
              <a:buFont typeface="Wingdings" pitchFamily="2" charset="2"/>
              <a:buNone/>
              <a:tabLst/>
              <a:defRPr/>
            </a:pPr>
            <a:endParaRPr lang="en-US" sz="1400" b="1" kern="1200" noProof="0" dirty="0" smtClean="0">
              <a:solidFill>
                <a:srgbClr val="000000"/>
              </a:solidFill>
              <a:latin typeface="+mn-lt"/>
              <a:ea typeface="MS PGothic" pitchFamily="34" charset="-128"/>
              <a:cs typeface="+mn-cs"/>
            </a:endParaRPr>
          </a:p>
          <a:p>
            <a:pPr marL="177800" marR="0" lvl="0" indent="-177800" algn="l" defTabSz="914400" rtl="0" eaLnBrk="1" fontAlgn="auto" latinLnBrk="0" hangingPunct="1">
              <a:lnSpc>
                <a:spcPct val="95000"/>
              </a:lnSpc>
              <a:spcBef>
                <a:spcPts val="600"/>
              </a:spcBef>
              <a:spcAft>
                <a:spcPts val="0"/>
              </a:spcAft>
              <a:buClr>
                <a:schemeClr val="tx1">
                  <a:lumMod val="50000"/>
                </a:schemeClr>
              </a:buClr>
              <a:buSzPct val="90000"/>
              <a:buFont typeface="Wingdings" pitchFamily="2" charset="2"/>
              <a:buNone/>
              <a:tabLst/>
              <a:defRPr/>
            </a:pPr>
            <a:r>
              <a:rPr lang="en-US" sz="1400" b="1" kern="1200" noProof="0" dirty="0" smtClean="0">
                <a:solidFill>
                  <a:srgbClr val="000000"/>
                </a:solidFill>
                <a:latin typeface="+mn-lt"/>
                <a:ea typeface="MS PGothic" pitchFamily="34" charset="-128"/>
                <a:cs typeface="+mn-cs"/>
              </a:rPr>
              <a:t>Unified computing</a:t>
            </a:r>
            <a:endParaRPr kumimoji="0" lang="en-US" sz="1400" b="1" i="0" u="none" strike="noStrike" kern="1200" cap="none" spc="0" normalizeH="0" baseline="0" noProof="0" dirty="0" smtClean="0">
              <a:ln>
                <a:noFill/>
              </a:ln>
              <a:solidFill>
                <a:srgbClr val="000000"/>
              </a:solidFill>
              <a:effectLst/>
              <a:uLnTx/>
              <a:uFillTx/>
              <a:latin typeface="+mn-lt"/>
              <a:ea typeface="MS PGothic" pitchFamily="34" charset="-128"/>
              <a:cs typeface="+mn-cs"/>
            </a:endParaRPr>
          </a:p>
          <a:p>
            <a:pPr marL="177800" indent="-177800">
              <a:lnSpc>
                <a:spcPct val="95000"/>
              </a:lnSpc>
              <a:spcBef>
                <a:spcPts val="600"/>
              </a:spcBef>
              <a:buClr>
                <a:schemeClr val="tx1">
                  <a:lumMod val="50000"/>
                </a:schemeClr>
              </a:buClr>
              <a:buSzPct val="90000"/>
              <a:buFont typeface="Arial" pitchFamily="34" charset="0"/>
              <a:buNone/>
              <a:defRPr/>
            </a:pPr>
            <a:r>
              <a:rPr lang="en-US" sz="1400" dirty="0" smtClean="0">
                <a:solidFill>
                  <a:srgbClr val="546568"/>
                </a:solidFill>
                <a:ea typeface="MS PGothic" pitchFamily="34" charset="-128"/>
              </a:rPr>
              <a:t>With </a:t>
            </a:r>
            <a:r>
              <a:rPr lang="en-US" sz="1400" dirty="0" err="1" smtClean="0">
                <a:solidFill>
                  <a:srgbClr val="546568"/>
                </a:solidFill>
                <a:ea typeface="MS PGothic" pitchFamily="34" charset="-128"/>
              </a:rPr>
              <a:t>UCSM</a:t>
            </a:r>
            <a:r>
              <a:rPr lang="en-US" sz="1400" dirty="0" smtClean="0">
                <a:solidFill>
                  <a:srgbClr val="546568"/>
                </a:solidFill>
                <a:ea typeface="MS PGothic" pitchFamily="34" charset="-128"/>
              </a:rPr>
              <a:t> integration,</a:t>
            </a:r>
            <a:r>
              <a:rPr lang="en-US" sz="1400" baseline="0" dirty="0" smtClean="0">
                <a:solidFill>
                  <a:srgbClr val="546568"/>
                </a:solidFill>
                <a:ea typeface="MS PGothic" pitchFamily="34" charset="-128"/>
              </a:rPr>
              <a:t> the </a:t>
            </a:r>
            <a:r>
              <a:rPr lang="en-US" sz="1400" dirty="0" smtClean="0">
                <a:solidFill>
                  <a:srgbClr val="546568"/>
                </a:solidFill>
                <a:ea typeface="MS PGothic" pitchFamily="34" charset="-128"/>
              </a:rPr>
              <a:t>C-series servers are the world’s first stateless rack servers</a:t>
            </a:r>
            <a:r>
              <a:rPr lang="en-US" sz="1400" baseline="0" dirty="0" smtClean="0">
                <a:solidFill>
                  <a:srgbClr val="546568"/>
                </a:solidFill>
                <a:ea typeface="MS PGothic" pitchFamily="34" charset="-128"/>
              </a:rPr>
              <a:t> where </a:t>
            </a:r>
            <a:r>
              <a:rPr lang="en-US" sz="1400" dirty="0" smtClean="0">
                <a:solidFill>
                  <a:srgbClr val="546568"/>
                </a:solidFill>
                <a:ea typeface="MS PGothic" pitchFamily="34" charset="-128"/>
              </a:rPr>
              <a:t>network, storage, and server policies are centrally defined, deployed, and maintained.  </a:t>
            </a:r>
            <a:r>
              <a:rPr lang="en-US" sz="1400" dirty="0" err="1" smtClean="0">
                <a:solidFill>
                  <a:srgbClr val="546568"/>
                </a:solidFill>
                <a:ea typeface="MS PGothic" pitchFamily="34" charset="-128"/>
              </a:rPr>
              <a:t>UCS</a:t>
            </a:r>
            <a:r>
              <a:rPr lang="en-US" sz="1400" baseline="0" dirty="0" smtClean="0">
                <a:solidFill>
                  <a:srgbClr val="546568"/>
                </a:solidFill>
                <a:ea typeface="MS PGothic" pitchFamily="34" charset="-128"/>
              </a:rPr>
              <a:t> blade and rack servers can be managed with the same domain, where the same server </a:t>
            </a:r>
            <a:r>
              <a:rPr lang="en-US" sz="1400" dirty="0" smtClean="0">
                <a:solidFill>
                  <a:srgbClr val="546568"/>
                </a:solidFill>
                <a:ea typeface="MS PGothic" pitchFamily="34" charset="-128"/>
              </a:rPr>
              <a:t>same server profile or ‘personality’ can be assigned to either a blade or rack server.</a:t>
            </a:r>
            <a:r>
              <a:rPr lang="en-US" sz="1400" baseline="0" dirty="0" smtClean="0">
                <a:solidFill>
                  <a:srgbClr val="546568"/>
                </a:solidFill>
                <a:ea typeface="MS PGothic" pitchFamily="34" charset="-128"/>
              </a:rPr>
              <a:t>  And with the c</a:t>
            </a:r>
            <a:r>
              <a:rPr lang="en-US" sz="1400" dirty="0" smtClean="0">
                <a:solidFill>
                  <a:srgbClr val="546568"/>
                </a:solidFill>
                <a:ea typeface="MS PGothic" pitchFamily="34" charset="-128"/>
              </a:rPr>
              <a:t>entralize management of </a:t>
            </a:r>
            <a:r>
              <a:rPr lang="en-US" sz="1400" dirty="0" err="1" smtClean="0">
                <a:solidFill>
                  <a:srgbClr val="546568"/>
                </a:solidFill>
                <a:ea typeface="MS PGothic" pitchFamily="34" charset="-128"/>
              </a:rPr>
              <a:t>USCM</a:t>
            </a:r>
            <a:r>
              <a:rPr lang="en-US" sz="1400" dirty="0" smtClean="0">
                <a:solidFill>
                  <a:srgbClr val="546568"/>
                </a:solidFill>
                <a:ea typeface="MS PGothic" pitchFamily="34" charset="-128"/>
              </a:rPr>
              <a:t>,</a:t>
            </a:r>
            <a:r>
              <a:rPr lang="en-US" sz="1400" baseline="0" dirty="0" smtClean="0">
                <a:solidFill>
                  <a:srgbClr val="546568"/>
                </a:solidFill>
                <a:ea typeface="MS PGothic" pitchFamily="34" charset="-128"/>
              </a:rPr>
              <a:t> C-series servers can take advantage of </a:t>
            </a:r>
            <a:r>
              <a:rPr lang="en-US" sz="1400" dirty="0" smtClean="0">
                <a:solidFill>
                  <a:srgbClr val="546568"/>
                </a:solidFill>
                <a:ea typeface="MS PGothic" pitchFamily="34" charset="-128"/>
              </a:rPr>
              <a:t>auto-discovery, fault &amp; monitoring, FW version control &amp; deployment. And</a:t>
            </a:r>
            <a:r>
              <a:rPr lang="en-US" sz="1400" baseline="0" dirty="0" smtClean="0">
                <a:solidFill>
                  <a:srgbClr val="546568"/>
                </a:solidFill>
                <a:ea typeface="MS PGothic" pitchFamily="34" charset="-128"/>
              </a:rPr>
              <a:t> to complete the integrated environment, </a:t>
            </a:r>
            <a:r>
              <a:rPr lang="en-US" sz="1400" dirty="0" err="1" smtClean="0">
                <a:solidFill>
                  <a:srgbClr val="546568"/>
                </a:solidFill>
                <a:ea typeface="MS PGothic" pitchFamily="34" charset="-128"/>
              </a:rPr>
              <a:t>UCS</a:t>
            </a:r>
            <a:r>
              <a:rPr lang="en-US" sz="1400" dirty="0" smtClean="0">
                <a:solidFill>
                  <a:srgbClr val="546568"/>
                </a:solidFill>
                <a:ea typeface="MS PGothic" pitchFamily="34" charset="-128"/>
              </a:rPr>
              <a:t> Fabric Extenders can consolidate network &amp; storage traffic for so</a:t>
            </a:r>
            <a:r>
              <a:rPr lang="en-US" sz="1400" baseline="0" dirty="0" smtClean="0">
                <a:solidFill>
                  <a:srgbClr val="546568"/>
                </a:solidFill>
                <a:ea typeface="MS PGothic" pitchFamily="34" charset="-128"/>
              </a:rPr>
              <a:t> blades and racks can be deployed in the same rack.  </a:t>
            </a:r>
            <a:endParaRPr lang="en-US" sz="1400" dirty="0" smtClean="0">
              <a:solidFill>
                <a:srgbClr val="546568"/>
              </a:solidFill>
              <a:ea typeface="MS PGothic" pitchFamily="34" charset="-128"/>
            </a:endParaRPr>
          </a:p>
          <a:p>
            <a:pPr marL="236538" lvl="0" indent="-236538" defTabSz="814388">
              <a:lnSpc>
                <a:spcPct val="95000"/>
              </a:lnSpc>
              <a:spcBef>
                <a:spcPts val="300"/>
              </a:spcBef>
              <a:buSzPct val="100000"/>
              <a:buFont typeface="Arial" pitchFamily="34" charset="0"/>
              <a:buChar char="•"/>
              <a:defRPr/>
            </a:pPr>
            <a:endParaRPr lang="en-US" sz="1400" kern="1200" dirty="0" smtClean="0">
              <a:solidFill>
                <a:srgbClr val="546568"/>
              </a:solidFill>
              <a:latin typeface="+mn-lt"/>
              <a:ea typeface="MS PGothic" pitchFamily="34" charset="-128"/>
              <a:cs typeface="+mn-cs"/>
            </a:endParaRPr>
          </a:p>
          <a:p>
            <a:pPr marL="177800" lvl="0" indent="-177800">
              <a:lnSpc>
                <a:spcPct val="95000"/>
              </a:lnSpc>
              <a:spcBef>
                <a:spcPts val="600"/>
              </a:spcBef>
              <a:buClr>
                <a:schemeClr val="tx1">
                  <a:lumMod val="50000"/>
                </a:schemeClr>
              </a:buClr>
              <a:buSzPct val="90000"/>
              <a:defRPr/>
            </a:pPr>
            <a:r>
              <a:rPr lang="en-US" sz="1400" b="1" dirty="0" smtClean="0">
                <a:solidFill>
                  <a:srgbClr val="000000"/>
                </a:solidFill>
                <a:ea typeface="MS PGothic" pitchFamily="34" charset="-128"/>
              </a:rPr>
              <a:t> </a:t>
            </a:r>
            <a:endParaRPr lang="en-US" sz="1400" dirty="0" smtClean="0">
              <a:solidFill>
                <a:srgbClr val="546568"/>
              </a:solidFill>
              <a:ea typeface="MS PGothic" pitchFamily="34" charset="-128"/>
            </a:endParaRPr>
          </a:p>
          <a:p>
            <a:endParaRPr lang="en-US" baseline="0" dirty="0" smtClean="0"/>
          </a:p>
          <a:p>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t>
            </a:r>
            <a:r>
              <a:rPr lang="en-US" dirty="0" err="1" smtClean="0"/>
              <a:t>FlexPod</a:t>
            </a:r>
            <a:r>
              <a:rPr lang="en-US" dirty="0" smtClean="0"/>
              <a:t> Entry System is right sized for the Mid-Market Enterprises</a:t>
            </a:r>
            <a:r>
              <a:rPr lang="en-US" baseline="0" dirty="0" smtClean="0"/>
              <a:t>. It is suited for enterprises with ~500 to ~1000 users workloads. </a:t>
            </a:r>
          </a:p>
          <a:p>
            <a:r>
              <a:rPr lang="en-US" baseline="0" dirty="0" smtClean="0"/>
              <a:t>This is a natural evolution of the regular enterprise </a:t>
            </a:r>
            <a:r>
              <a:rPr lang="en-US" baseline="0" dirty="0" err="1" smtClean="0"/>
              <a:t>FlexPod</a:t>
            </a:r>
            <a:r>
              <a:rPr lang="en-US" baseline="0" dirty="0" smtClean="0"/>
              <a:t>, but targeted towards the value based segment of the mid-market enterprise.</a:t>
            </a:r>
          </a:p>
          <a:p>
            <a:endParaRPr lang="en-US" baseline="0" dirty="0" smtClean="0"/>
          </a:p>
          <a:p>
            <a:r>
              <a:rPr lang="en-US" baseline="0" dirty="0" smtClean="0"/>
              <a:t>It introduces the C Series rack mount servers from Cisco and the smaller </a:t>
            </a:r>
            <a:r>
              <a:rPr lang="en-US" baseline="0" dirty="0" err="1" smtClean="0"/>
              <a:t>FAS</a:t>
            </a:r>
            <a:r>
              <a:rPr lang="en-US" baseline="0" dirty="0" smtClean="0"/>
              <a:t> 2240 storage systems from </a:t>
            </a:r>
            <a:r>
              <a:rPr lang="en-US" baseline="0" dirty="0" err="1" smtClean="0"/>
              <a:t>NetApp</a:t>
            </a:r>
            <a:r>
              <a:rPr lang="en-US" baseline="0" dirty="0" smtClean="0"/>
              <a:t>. This bring the same benefits </a:t>
            </a:r>
          </a:p>
          <a:p>
            <a:r>
              <a:rPr lang="en-US" baseline="0" dirty="0" smtClean="0"/>
              <a:t>of Flexibility of multiple hypervisor support (e.g. </a:t>
            </a:r>
            <a:r>
              <a:rPr lang="en-US" baseline="0" dirty="0" err="1" smtClean="0"/>
              <a:t>VMWare</a:t>
            </a:r>
            <a:r>
              <a:rPr lang="en-US" baseline="0" dirty="0" smtClean="0"/>
              <a:t>, Hyper-V, </a:t>
            </a:r>
            <a:r>
              <a:rPr lang="en-US" baseline="0" dirty="0" err="1" smtClean="0"/>
              <a:t>Xenserver</a:t>
            </a:r>
            <a:r>
              <a:rPr lang="en-US" baseline="0" dirty="0" smtClean="0"/>
              <a:t> etc..) along with the workloads that enterprises run in their data center</a:t>
            </a:r>
          </a:p>
          <a:p>
            <a:r>
              <a:rPr lang="en-US" baseline="0" dirty="0" smtClean="0"/>
              <a:t>at a lower </a:t>
            </a:r>
            <a:r>
              <a:rPr lang="en-US" baseline="0" dirty="0" err="1" smtClean="0"/>
              <a:t>TCO</a:t>
            </a:r>
            <a:r>
              <a:rPr lang="en-US" baseline="0" dirty="0" smtClean="0"/>
              <a:t> for entry of a </a:t>
            </a:r>
            <a:r>
              <a:rPr lang="en-US" baseline="0" dirty="0" err="1" smtClean="0"/>
              <a:t>FlexPod</a:t>
            </a:r>
            <a:r>
              <a:rPr lang="en-US" baseline="0" dirty="0" smtClean="0"/>
              <a:t> in a data center. </a:t>
            </a:r>
          </a:p>
          <a:p>
            <a:endParaRPr lang="en-US" baseline="0" dirty="0" smtClean="0"/>
          </a:p>
          <a:p>
            <a:r>
              <a:rPr lang="en-US" baseline="0" dirty="0" smtClean="0"/>
              <a:t>  </a:t>
            </a:r>
          </a:p>
        </p:txBody>
      </p:sp>
      <p:sp>
        <p:nvSpPr>
          <p:cNvPr id="4" name="Slide Number Placeholder 3"/>
          <p:cNvSpPr>
            <a:spLocks noGrp="1"/>
          </p:cNvSpPr>
          <p:nvPr>
            <p:ph type="sldNum" sz="quarter" idx="10"/>
          </p:nvPr>
        </p:nvSpPr>
        <p:spPr/>
        <p:txBody>
          <a:bodyPr/>
          <a:lstStyle/>
          <a:p>
            <a:fld id="{CA91AC8A-1335-B344-AF71-BBAEFED9EEAB}" type="slidenum">
              <a:rPr lang="en-US" smtClean="0"/>
              <a:pPr/>
              <a:t>24</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Rectangle 7"/>
          <p:cNvSpPr>
            <a:spLocks noGrp="1" noChangeArrowheads="1"/>
          </p:cNvSpPr>
          <p:nvPr>
            <p:ph type="sldNum" sz="quarter" idx="5"/>
          </p:nvPr>
        </p:nvSpPr>
        <p:spPr>
          <a:noFill/>
        </p:spPr>
        <p:txBody>
          <a:bodyPr/>
          <a:lstStyle/>
          <a:p>
            <a:fld id="{06FBC9BF-3958-3342-A9A2-E9D9E59134C1}" type="slidenum">
              <a:rPr lang="en-US" altLang="zh-CN">
                <a:cs typeface="宋体" charset="-122"/>
              </a:rPr>
              <a:pPr/>
              <a:t>26</a:t>
            </a:fld>
            <a:endParaRPr lang="en-US" altLang="zh-CN">
              <a:cs typeface="宋体" charset="-122"/>
            </a:endParaRPr>
          </a:p>
        </p:txBody>
      </p:sp>
      <p:sp>
        <p:nvSpPr>
          <p:cNvPr id="495619" name="Rectangle 2"/>
          <p:cNvSpPr>
            <a:spLocks noGrp="1" noRot="1" noChangeAspect="1" noChangeArrowheads="1" noTextEdit="1"/>
          </p:cNvSpPr>
          <p:nvPr>
            <p:ph type="sldImg"/>
          </p:nvPr>
        </p:nvSpPr>
        <p:spPr>
          <a:solidFill>
            <a:srgbClr val="FFFFFF"/>
          </a:solidFill>
          <a:ln/>
        </p:spPr>
      </p:sp>
      <p:sp>
        <p:nvSpPr>
          <p:cNvPr id="49562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dirty="0">
              <a:latin typeface="Arial" charset="0"/>
              <a:ea typeface="宋体" charset="-122"/>
              <a:cs typeface="宋体" charset="-122"/>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7"/>
          <p:cNvSpPr>
            <a:spLocks noGrp="1" noChangeArrowheads="1"/>
          </p:cNvSpPr>
          <p:nvPr>
            <p:ph type="sldNum" sz="quarter" idx="5"/>
          </p:nvPr>
        </p:nvSpPr>
        <p:spPr>
          <a:noFill/>
        </p:spPr>
        <p:txBody>
          <a:bodyPr/>
          <a:lstStyle/>
          <a:p>
            <a:fld id="{CD3CC149-AAAB-A541-AEDD-EC0C06C99AF1}" type="slidenum">
              <a:rPr lang="en-US" altLang="zh-CN">
                <a:cs typeface="宋体" charset="-122"/>
              </a:rPr>
              <a:pPr/>
              <a:t>27</a:t>
            </a:fld>
            <a:endParaRPr lang="en-US" altLang="zh-CN">
              <a:cs typeface="宋体" charset="-122"/>
            </a:endParaRPr>
          </a:p>
        </p:txBody>
      </p:sp>
      <p:sp>
        <p:nvSpPr>
          <p:cNvPr id="500739" name="Rectangle 2"/>
          <p:cNvSpPr>
            <a:spLocks noGrp="1" noRot="1" noChangeAspect="1" noChangeArrowheads="1" noTextEdit="1"/>
          </p:cNvSpPr>
          <p:nvPr>
            <p:ph type="sldImg"/>
          </p:nvPr>
        </p:nvSpPr>
        <p:spPr>
          <a:solidFill>
            <a:srgbClr val="FFFFFF"/>
          </a:solidFill>
          <a:ln/>
        </p:spPr>
      </p:sp>
      <p:sp>
        <p:nvSpPr>
          <p:cNvPr id="500740" name="Rectangle 3"/>
          <p:cNvSpPr>
            <a:spLocks noGrp="1" noChangeArrowheads="1"/>
          </p:cNvSpPr>
          <p:nvPr>
            <p:ph type="body" idx="1"/>
          </p:nvPr>
        </p:nvSpPr>
        <p:spPr>
          <a:solidFill>
            <a:srgbClr val="FFFFFF"/>
          </a:solidFill>
          <a:ln>
            <a:solidFill>
              <a:srgbClr val="000000"/>
            </a:solidFill>
          </a:ln>
        </p:spPr>
        <p:txBody>
          <a:bodyPr/>
          <a:lstStyle/>
          <a:p>
            <a:pPr eaLnBrk="1" hangingPunct="1">
              <a:buFont typeface="Wingdings" charset="2"/>
              <a:buNone/>
            </a:pPr>
            <a:r>
              <a:rPr lang="en-US" altLang="zh-CN" b="1" dirty="0">
                <a:latin typeface="Arial" charset="0"/>
                <a:ea typeface="宋体" charset="-122"/>
                <a:cs typeface="宋体" charset="-122"/>
              </a:rPr>
              <a:t>Transcript</a:t>
            </a:r>
            <a:r>
              <a:rPr lang="en-US" altLang="zh-CN" dirty="0">
                <a:latin typeface="Arial" charset="0"/>
                <a:ea typeface="宋体" charset="-122"/>
                <a:cs typeface="宋体" charset="-122"/>
              </a:rPr>
              <a:t>:</a:t>
            </a:r>
          </a:p>
          <a:p>
            <a:pPr eaLnBrk="1" hangingPunct="1">
              <a:buFont typeface="Wingdings" charset="2"/>
              <a:buNone/>
            </a:pPr>
            <a:endParaRPr lang="en-US" altLang="zh-CN" dirty="0">
              <a:latin typeface="Arial" charset="0"/>
              <a:ea typeface="宋体" charset="-122"/>
              <a:cs typeface="宋体" charset="-122"/>
            </a:endParaRPr>
          </a:p>
          <a:p>
            <a:pPr eaLnBrk="1" hangingPunct="1">
              <a:buFont typeface="Wingdings" charset="2"/>
              <a:buNone/>
            </a:pPr>
            <a:r>
              <a:rPr lang="en-US" altLang="zh-CN" dirty="0">
                <a:latin typeface="Arial" charset="0"/>
                <a:ea typeface="宋体" charset="-122"/>
                <a:cs typeface="宋体" charset="-122"/>
              </a:rPr>
              <a:t>This is the history of my use of computers. I had that ugly old telephone and an IBM back in the '</a:t>
            </a:r>
            <a:r>
              <a:rPr lang="en-US" altLang="zh-CN" dirty="0" err="1">
                <a:latin typeface="Arial" charset="0"/>
                <a:ea typeface="宋体" charset="-122"/>
                <a:cs typeface="宋体" charset="-122"/>
              </a:rPr>
              <a:t>80s</a:t>
            </a:r>
            <a:r>
              <a:rPr lang="en-US" altLang="zh-CN" dirty="0">
                <a:latin typeface="Arial" charset="0"/>
                <a:ea typeface="宋体" charset="-122"/>
                <a:cs typeface="宋体" charset="-122"/>
              </a:rPr>
              <a:t>. And I had Office and I was able to use Office. And then with the network I got printing and then eventually I got email over the network and I was really happy about that, though, not anymore. And then Web browser came up and that allowed all these like very consumer-based content providers to occur. And then they got Rich Media with Adobe and Media Players and you start seeing Google with YouTube. But then over time you can see in the animation of the slides that more and more sites are becoming business-related, so like the </a:t>
            </a:r>
            <a:r>
              <a:rPr lang="en-US" altLang="zh-CN" dirty="0" err="1">
                <a:latin typeface="Arial" charset="0"/>
                <a:ea typeface="宋体" charset="-122"/>
                <a:cs typeface="宋体" charset="-122"/>
              </a:rPr>
              <a:t>Zohos</a:t>
            </a:r>
            <a:r>
              <a:rPr lang="en-US" altLang="zh-CN" dirty="0">
                <a:latin typeface="Arial" charset="0"/>
                <a:ea typeface="宋体" charset="-122"/>
                <a:cs typeface="宋体" charset="-122"/>
              </a:rPr>
              <a:t> and the </a:t>
            </a:r>
            <a:r>
              <a:rPr lang="en-US" altLang="zh-CN" dirty="0" err="1">
                <a:latin typeface="Arial" charset="0"/>
                <a:ea typeface="宋体" charset="-122"/>
                <a:cs typeface="宋体" charset="-122"/>
              </a:rPr>
              <a:t>WebExes</a:t>
            </a:r>
            <a:r>
              <a:rPr lang="en-US" altLang="zh-CN" dirty="0">
                <a:latin typeface="Arial" charset="0"/>
                <a:ea typeface="宋体" charset="-122"/>
                <a:cs typeface="宋体" charset="-122"/>
              </a:rPr>
              <a:t> and the </a:t>
            </a:r>
            <a:r>
              <a:rPr lang="en-US" altLang="zh-CN" dirty="0" err="1">
                <a:latin typeface="Arial" charset="0"/>
                <a:ea typeface="宋体" charset="-122"/>
                <a:cs typeface="宋体" charset="-122"/>
              </a:rPr>
              <a:t>SharePoints</a:t>
            </a:r>
            <a:r>
              <a:rPr lang="en-US" altLang="zh-CN" dirty="0">
                <a:latin typeface="Arial" charset="0"/>
                <a:ea typeface="宋体" charset="-122"/>
                <a:cs typeface="宋体" charset="-122"/>
              </a:rPr>
              <a:t>. So business sites have grown over time and this is sort of where we are today.</a:t>
            </a:r>
          </a:p>
          <a:p>
            <a:pPr eaLnBrk="1" hangingPunct="1">
              <a:buFont typeface="Wingdings" charset="2"/>
              <a:buNone/>
            </a:pPr>
            <a:endParaRPr lang="en-US" altLang="zh-CN" dirty="0">
              <a:latin typeface="Arial" charset="0"/>
              <a:ea typeface="宋体" charset="-122"/>
              <a:cs typeface="宋体" charset="-122"/>
            </a:endParaRPr>
          </a:p>
          <a:p>
            <a:pPr eaLnBrk="1" hangingPunct="1">
              <a:buFont typeface="Wingdings" charset="2"/>
              <a:buNone/>
            </a:pPr>
            <a:r>
              <a:rPr lang="en-US" altLang="zh-CN" b="1" dirty="0">
                <a:latin typeface="Arial" charset="0"/>
                <a:ea typeface="宋体" charset="-122"/>
                <a:cs typeface="宋体" charset="-122"/>
              </a:rPr>
              <a:t>Author’s Original Notes:</a:t>
            </a:r>
            <a:endParaRPr lang="en-US" altLang="zh-CN" dirty="0">
              <a:latin typeface="Arial" charset="0"/>
              <a:ea typeface="宋体" charset="-122"/>
              <a:cs typeface="宋体" charset="-122"/>
            </a:endParaRPr>
          </a:p>
          <a:p>
            <a:pPr eaLnBrk="1" hangingPunct="1">
              <a:buFont typeface="Wingdings" charset="2"/>
              <a:buNone/>
            </a:pPr>
            <a:endParaRPr lang="en-US" altLang="zh-CN" dirty="0">
              <a:latin typeface="Arial" charset="0"/>
              <a:ea typeface="宋体" charset="-122"/>
              <a:cs typeface="宋体" charset="-122"/>
            </a:endParaRPr>
          </a:p>
          <a:p>
            <a:pPr eaLnBrk="1" hangingPunct="1">
              <a:buFont typeface="Wingdings" charset="2"/>
              <a:buNone/>
            </a:pPr>
            <a:r>
              <a:rPr lang="en-US" altLang="zh-CN" dirty="0">
                <a:latin typeface="Arial" charset="0"/>
                <a:ea typeface="宋体" charset="-122"/>
                <a:cs typeface="宋体" charset="-122"/>
              </a:rPr>
              <a:t>In my career, the desktop started with a phone.  Later, I got a PC with office that had a direct attached printer.  Eventually, a network was created so that we could share printers.  The Internet started and I got email.  To centralize data, in some cases enterprises deployed file servers in lieu of unsecure local personal computer storage.  Netscape created the browser and yahoo was all that.  Microsoft came to market and added the media player for free.  The likes of Google took off to find information.  </a:t>
            </a:r>
            <a:r>
              <a:rPr lang="en-US" altLang="zh-CN" dirty="0" err="1">
                <a:latin typeface="Arial" charset="0"/>
                <a:ea typeface="宋体" charset="-122"/>
                <a:cs typeface="宋体" charset="-122"/>
              </a:rPr>
              <a:t>Webex</a:t>
            </a:r>
            <a:r>
              <a:rPr lang="en-US" altLang="zh-CN" dirty="0">
                <a:latin typeface="Arial" charset="0"/>
                <a:ea typeface="宋体" charset="-122"/>
                <a:cs typeface="宋体" charset="-122"/>
              </a:rPr>
              <a:t> and Microsoft live meeting were created to offer cross company collaboration.  More recently, Google, </a:t>
            </a:r>
            <a:r>
              <a:rPr lang="en-US" altLang="zh-CN" dirty="0" err="1">
                <a:latin typeface="Arial" charset="0"/>
                <a:ea typeface="宋体" charset="-122"/>
                <a:cs typeface="宋体" charset="-122"/>
              </a:rPr>
              <a:t>Zoho</a:t>
            </a:r>
            <a:r>
              <a:rPr lang="en-US" altLang="zh-CN" dirty="0">
                <a:latin typeface="Arial" charset="0"/>
                <a:ea typeface="宋体" charset="-122"/>
                <a:cs typeface="宋体" charset="-122"/>
              </a:rPr>
              <a:t>, and others have recreated Office and Outlook in a web interface.  At the same time, network access is growing with more availability through </a:t>
            </a:r>
            <a:r>
              <a:rPr lang="en-US" altLang="zh-CN" dirty="0" err="1">
                <a:latin typeface="Arial" charset="0"/>
                <a:ea typeface="宋体" charset="-122"/>
                <a:cs typeface="宋体" charset="-122"/>
              </a:rPr>
              <a:t>3g</a:t>
            </a:r>
            <a:r>
              <a:rPr lang="en-US" altLang="zh-CN" dirty="0">
                <a:latin typeface="Arial" charset="0"/>
                <a:ea typeface="宋体" charset="-122"/>
                <a:cs typeface="宋体" charset="-122"/>
              </a:rPr>
              <a:t>/</a:t>
            </a:r>
            <a:r>
              <a:rPr lang="en-US" altLang="zh-CN" dirty="0" err="1">
                <a:latin typeface="Arial" charset="0"/>
                <a:ea typeface="宋体" charset="-122"/>
                <a:cs typeface="宋体" charset="-122"/>
              </a:rPr>
              <a:t>4g</a:t>
            </a:r>
            <a:r>
              <a:rPr lang="en-US" altLang="zh-CN" dirty="0">
                <a:latin typeface="Arial" charset="0"/>
                <a:ea typeface="宋体" charset="-122"/>
                <a:cs typeface="宋体" charset="-122"/>
              </a:rPr>
              <a:t> networks and access on planes and trains.  We now have applications on the desktop that are also available in the cloud.  The general application strategy of most organizations is cloud when you can and local when you must.  Large companies like GE are outsourcing DNS, security proxy, and email to </a:t>
            </a:r>
            <a:r>
              <a:rPr lang="en-US" altLang="zh-CN" dirty="0" err="1">
                <a:latin typeface="Arial" charset="0"/>
                <a:ea typeface="宋体" charset="-122"/>
                <a:cs typeface="宋体" charset="-122"/>
              </a:rPr>
              <a:t>SAAS</a:t>
            </a:r>
            <a:r>
              <a:rPr lang="en-US" altLang="zh-CN" dirty="0">
                <a:latin typeface="Arial" charset="0"/>
                <a:ea typeface="宋体" charset="-122"/>
                <a:cs typeface="宋体" charset="-122"/>
              </a:rPr>
              <a:t> providers.  It’s not long before they use </a:t>
            </a:r>
            <a:r>
              <a:rPr lang="en-US" altLang="zh-CN" dirty="0" err="1">
                <a:latin typeface="Arial" charset="0"/>
                <a:ea typeface="宋体" charset="-122"/>
                <a:cs typeface="宋体" charset="-122"/>
              </a:rPr>
              <a:t>SAAS</a:t>
            </a:r>
            <a:r>
              <a:rPr lang="en-US" altLang="zh-CN" dirty="0">
                <a:latin typeface="Arial" charset="0"/>
                <a:ea typeface="宋体" charset="-122"/>
                <a:cs typeface="宋体" charset="-122"/>
              </a:rPr>
              <a:t> providers for Office functions.  If Cisco is to remain relevant in </a:t>
            </a:r>
            <a:r>
              <a:rPr lang="en-US" altLang="zh-CN" dirty="0" err="1">
                <a:latin typeface="Arial" charset="0"/>
                <a:ea typeface="宋体" charset="-122"/>
                <a:cs typeface="宋体" charset="-122"/>
              </a:rPr>
              <a:t>SAAS</a:t>
            </a:r>
            <a:r>
              <a:rPr lang="en-US" altLang="zh-CN" dirty="0">
                <a:latin typeface="Arial" charset="0"/>
                <a:ea typeface="宋体" charset="-122"/>
                <a:cs typeface="宋体" charset="-122"/>
              </a:rPr>
              <a:t>, we need to consider offering Microsoft Office like functions in </a:t>
            </a:r>
            <a:r>
              <a:rPr lang="en-US" altLang="zh-CN" dirty="0" err="1">
                <a:latin typeface="Arial" charset="0"/>
                <a:ea typeface="宋体" charset="-122"/>
                <a:cs typeface="宋体" charset="-122"/>
              </a:rPr>
              <a:t>Webex</a:t>
            </a:r>
            <a:r>
              <a:rPr lang="en-US" altLang="zh-CN" dirty="0">
                <a:latin typeface="Arial" charset="0"/>
                <a:ea typeface="宋体" charset="-122"/>
                <a:cs typeface="宋体" charset="-122"/>
              </a:rPr>
              <a:t> </a:t>
            </a:r>
            <a:r>
              <a:rPr lang="en-US" altLang="zh-CN" dirty="0" err="1">
                <a:latin typeface="Arial" charset="0"/>
                <a:ea typeface="宋体" charset="-122"/>
                <a:cs typeface="宋体" charset="-122"/>
              </a:rPr>
              <a:t>SAAS</a:t>
            </a:r>
            <a:r>
              <a:rPr lang="en-US" altLang="zh-CN" dirty="0">
                <a:latin typeface="Arial" charset="0"/>
                <a:ea typeface="宋体" charset="-122"/>
                <a:cs typeface="宋体" charset="-122"/>
              </a:rPr>
              <a:t> through partnership or acquisition.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7"/>
          <p:cNvSpPr>
            <a:spLocks noGrp="1" noChangeArrowheads="1"/>
          </p:cNvSpPr>
          <p:nvPr>
            <p:ph type="sldNum" sz="quarter" idx="5"/>
          </p:nvPr>
        </p:nvSpPr>
        <p:spPr>
          <a:noFill/>
        </p:spPr>
        <p:txBody>
          <a:bodyPr/>
          <a:lstStyle/>
          <a:p>
            <a:fld id="{D5C00D6B-55CD-C449-B0CE-32EEA49F44F3}" type="slidenum">
              <a:rPr lang="en-US" altLang="zh-CN">
                <a:cs typeface="宋体" charset="-122"/>
              </a:rPr>
              <a:pPr/>
              <a:t>28</a:t>
            </a:fld>
            <a:endParaRPr lang="en-US" altLang="zh-CN">
              <a:cs typeface="宋体" charset="-122"/>
            </a:endParaRPr>
          </a:p>
        </p:txBody>
      </p:sp>
      <p:sp>
        <p:nvSpPr>
          <p:cNvPr id="502787" name="Rectangle 2"/>
          <p:cNvSpPr>
            <a:spLocks noGrp="1" noRot="1" noChangeAspect="1" noChangeArrowheads="1" noTextEdit="1"/>
          </p:cNvSpPr>
          <p:nvPr>
            <p:ph type="sldImg"/>
          </p:nvPr>
        </p:nvSpPr>
        <p:spPr>
          <a:solidFill>
            <a:srgbClr val="FFFFFF"/>
          </a:solidFill>
          <a:ln/>
        </p:spPr>
      </p:sp>
      <p:sp>
        <p:nvSpPr>
          <p:cNvPr id="502788" name="Rectangle 3"/>
          <p:cNvSpPr>
            <a:spLocks noGrp="1" noChangeArrowheads="1"/>
          </p:cNvSpPr>
          <p:nvPr>
            <p:ph type="body" idx="1"/>
          </p:nvPr>
        </p:nvSpPr>
        <p:spPr>
          <a:solidFill>
            <a:srgbClr val="FFFFFF"/>
          </a:solidFill>
          <a:ln>
            <a:solidFill>
              <a:srgbClr val="000000"/>
            </a:solidFill>
          </a:ln>
        </p:spPr>
        <p:txBody>
          <a:bodyPr/>
          <a:lstStyle/>
          <a:p>
            <a:pPr eaLnBrk="1" hangingPunct="1">
              <a:buFont typeface="Wingdings" charset="2"/>
              <a:buNone/>
            </a:pPr>
            <a:r>
              <a:rPr lang="en-US" altLang="zh-CN" b="1">
                <a:latin typeface="Arial" charset="0"/>
                <a:ea typeface="宋体" charset="-122"/>
                <a:cs typeface="宋体" charset="-122"/>
              </a:rPr>
              <a:t>Transcript</a:t>
            </a:r>
            <a:r>
              <a:rPr lang="en-US" altLang="zh-CN">
                <a:latin typeface="Arial" charset="0"/>
                <a:ea typeface="宋体" charset="-122"/>
                <a:cs typeface="宋体" charset="-122"/>
              </a:rPr>
              <a:t>:</a:t>
            </a:r>
          </a:p>
          <a:p>
            <a:pPr eaLnBrk="1" hangingPunct="1">
              <a:buFont typeface="Wingdings" charset="2"/>
              <a:buNone/>
            </a:pPr>
            <a:endParaRPr lang="en-US" altLang="zh-CN">
              <a:latin typeface="Arial" charset="0"/>
              <a:ea typeface="宋体" charset="-122"/>
              <a:cs typeface="宋体" charset="-122"/>
            </a:endParaRPr>
          </a:p>
          <a:p>
            <a:pPr eaLnBrk="1" hangingPunct="1">
              <a:buFont typeface="Wingdings" charset="2"/>
              <a:buNone/>
            </a:pPr>
            <a:r>
              <a:rPr lang="en-US" altLang="zh-CN">
                <a:latin typeface="Arial" charset="0"/>
                <a:ea typeface="宋体" charset="-122"/>
                <a:cs typeface="宋体" charset="-122"/>
              </a:rPr>
              <a:t>And the way the applications run, we're storing data with -- WAAS does this -- storing data into the data center towards the cloud.</a:t>
            </a:r>
          </a:p>
          <a:p>
            <a:pPr eaLnBrk="1" hangingPunct="1">
              <a:buFont typeface="Wingdings" charset="2"/>
              <a:buNone/>
            </a:pPr>
            <a:endParaRPr lang="en-US" altLang="zh-CN">
              <a:latin typeface="Arial" charset="0"/>
              <a:ea typeface="宋体" charset="-122"/>
              <a:cs typeface="宋体" charset="-122"/>
            </a:endParaRPr>
          </a:p>
          <a:p>
            <a:pPr eaLnBrk="1" hangingPunct="1">
              <a:buFont typeface="Wingdings" charset="2"/>
              <a:buNone/>
            </a:pPr>
            <a:r>
              <a:rPr lang="en-US" altLang="zh-CN" b="1">
                <a:latin typeface="Arial" charset="0"/>
                <a:ea typeface="宋体" charset="-122"/>
                <a:cs typeface="宋体" charset="-122"/>
              </a:rPr>
              <a:t>Author’s Original Notes:</a:t>
            </a:r>
            <a:endParaRPr lang="en-US" altLang="zh-CN">
              <a:latin typeface="Arial" charset="0"/>
              <a:ea typeface="宋体" charset="-122"/>
              <a:cs typeface="宋体" charset="-122"/>
            </a:endParaRPr>
          </a:p>
          <a:p>
            <a:pPr eaLnBrk="1" hangingPunct="1">
              <a:buFont typeface="Wingdings" charset="2"/>
              <a:buNone/>
            </a:pPr>
            <a:endParaRPr lang="en-US" altLang="zh-CN">
              <a:latin typeface="Arial" charset="0"/>
              <a:ea typeface="宋体" charset="-122"/>
              <a:cs typeface="宋体" charset="-122"/>
            </a:endParaRPr>
          </a:p>
          <a:p>
            <a:pPr eaLnBrk="1" hangingPunct="1">
              <a:buFont typeface="Wingdings" charset="2"/>
              <a:buNone/>
            </a:pPr>
            <a:r>
              <a:rPr lang="en-US" altLang="zh-CN">
                <a:latin typeface="Arial" charset="0"/>
                <a:ea typeface="宋体" charset="-122"/>
                <a:cs typeface="宋体" charset="-122"/>
              </a:rPr>
              <a:t>The cost to manage the blob of local applications we call the PC desktop, enterprises are looking to centrally virtualize the desktop and present the applications through a display protocol.  This accomplishes centralization of data and lower cost management of the productivity applications installed on the  desktop.  Along with centralizing the desktop, the browser also ends up in the data center.  Display protocols are challenged to deliver the browser rich media experience.  As a result, display protocol vendors are racing to out of band deliver the portions of the browser experience that are not well delivered within a display protocol.  In reality, a display protocol rich media experience will never be good as the local rich media experience.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smtClean="0"/>
              <a:t>Architectural viewpoint; start on the left</a:t>
            </a:r>
          </a:p>
          <a:p>
            <a:r>
              <a:rPr lang="en-US" baseline="0" dirty="0" smtClean="0"/>
              <a:t>What we are going to have in our virtualized collaboration workspace is a set of our own devices and an ecosystem. We have partnerships established with some of the key vendors: Wyse, Devon IT and </a:t>
            </a:r>
            <a:r>
              <a:rPr lang="en-US" baseline="0" dirty="0" err="1" smtClean="0"/>
              <a:t>Igel</a:t>
            </a:r>
            <a:r>
              <a:rPr lang="en-US" baseline="0" dirty="0" smtClean="0"/>
              <a:t>. In the thin client market, there are two leading vendors and they share market, and then there a few others. The two that are splitting the majority of the market are Wyse and HP. We’re partnering mostly with Wyse.</a:t>
            </a:r>
          </a:p>
          <a:p>
            <a:r>
              <a:rPr lang="en-US" baseline="0" dirty="0" smtClean="0"/>
              <a:t>In the network, one focus is performance optimization. There is a set of software on the desktop in the datacenter, and a little bit on the endpoint and between them is a desktop virtualization protocol. No industry standard right now. Citrix has ICA. VMware has PC over IP. And Microsoft likes RTP. We’re focused on these big three. Our product will be available next summer, and that will be </a:t>
            </a:r>
            <a:r>
              <a:rPr lang="en-US" baseline="0" dirty="0" err="1" smtClean="0"/>
              <a:t>VDS</a:t>
            </a:r>
            <a:r>
              <a:rPr lang="en-US" baseline="0" dirty="0" smtClean="0"/>
              <a:t>, virtual desktop service.</a:t>
            </a:r>
          </a:p>
          <a:p>
            <a:r>
              <a:rPr lang="en-US" baseline="0" dirty="0" smtClean="0"/>
              <a:t>All packets are put together in a single stream and encrypted. Much of our network magic around quality of service, we can’t see inside those strings. With </a:t>
            </a:r>
            <a:r>
              <a:rPr lang="en-US" baseline="0" dirty="0" err="1" smtClean="0"/>
              <a:t>VDS</a:t>
            </a:r>
            <a:r>
              <a:rPr lang="en-US" baseline="0" dirty="0" smtClean="0"/>
              <a:t>, we’re working with partners to get certified to be able to look inside those desktop protocols and start applying intelligent network capabilities. </a:t>
            </a:r>
          </a:p>
          <a:p>
            <a:r>
              <a:rPr lang="en-US" baseline="0" dirty="0" smtClean="0"/>
              <a:t>WAN acceleration is part of that.</a:t>
            </a:r>
          </a:p>
          <a:p>
            <a:r>
              <a:rPr lang="en-US" baseline="0" dirty="0" smtClean="0"/>
              <a:t>Other pieces include policy. Because I’ve separated my access from my virtual desktop, the corporate can apply policy when you connect. If I’m in the building, I get access to all my applications. When I’m remote, on my </a:t>
            </a:r>
            <a:r>
              <a:rPr lang="en-US" baseline="0" dirty="0" err="1" smtClean="0"/>
              <a:t>iPad</a:t>
            </a:r>
            <a:r>
              <a:rPr lang="en-US" baseline="0" dirty="0" smtClean="0"/>
              <a:t>, the network knows I’m not inside the building and I might get access to some but not all of my applications. Can restrict financial data, for instance. </a:t>
            </a:r>
          </a:p>
          <a:p>
            <a:r>
              <a:rPr lang="en-US" baseline="0" dirty="0" smtClean="0"/>
              <a:t>In the data center, at the storage level we’re partnering with EMC and </a:t>
            </a:r>
            <a:r>
              <a:rPr lang="en-US" baseline="0" dirty="0" err="1" smtClean="0"/>
              <a:t>NetApps</a:t>
            </a:r>
            <a:r>
              <a:rPr lang="en-US" baseline="0" dirty="0" smtClean="0"/>
              <a:t> for storage. We’re using UCS, with that running things like QUAD and </a:t>
            </a:r>
            <a:r>
              <a:rPr lang="en-US" baseline="0" dirty="0" err="1" smtClean="0"/>
              <a:t>CUCM</a:t>
            </a:r>
            <a:r>
              <a:rPr lang="en-US" baseline="0" dirty="0" smtClean="0"/>
              <a:t>. On top of that, hypervisor and desktop virtualization software, and then windows. We’re putting that all together and validating in an end to end system and providing the design guide to allow the customer to stand all that up and do it quickly and easily.</a:t>
            </a:r>
            <a:endParaRPr lang="en-US" dirty="0" smtClean="0"/>
          </a:p>
          <a:p>
            <a:endParaRPr lang="en-US" dirty="0"/>
          </a:p>
        </p:txBody>
      </p:sp>
      <p:sp>
        <p:nvSpPr>
          <p:cNvPr id="4" name="Slide Number Placeholder 3"/>
          <p:cNvSpPr>
            <a:spLocks noGrp="1"/>
          </p:cNvSpPr>
          <p:nvPr>
            <p:ph type="sldNum" sz="quarter" idx="10"/>
          </p:nvPr>
        </p:nvSpPr>
        <p:spPr>
          <a:xfrm>
            <a:off x="6366671" y="8934873"/>
            <a:ext cx="388937" cy="278913"/>
          </a:xfrm>
        </p:spPr>
        <p:txBody>
          <a:bodyPr/>
          <a:lstStyle/>
          <a:p>
            <a:pPr algn="r" rtl="0"/>
            <a:fld id="{168FE730-B185-4C56-BE69-9870AA471BAF}" type="slidenum">
              <a:rPr lang="en-US" sz="1200">
                <a:solidFill>
                  <a:prstClr val="black"/>
                </a:solidFill>
                <a:latin typeface="Calibri"/>
              </a:rPr>
              <a:pPr algn="r" rtl="0"/>
              <a:t>29</a:t>
            </a:fld>
            <a:endParaRPr lang="en-US" sz="1200" dirty="0">
              <a:solidFill>
                <a:prstClr val="black"/>
              </a:solidFill>
              <a:latin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solution provides a simple and cost-effective way for small and midsize businesses (</a:t>
            </a:r>
            <a:r>
              <a:rPr lang="en-US" sz="1200" kern="1200" dirty="0" err="1" smtClean="0">
                <a:solidFill>
                  <a:schemeClr val="tx1"/>
                </a:solidFill>
                <a:effectLst/>
                <a:latin typeface="+mn-lt"/>
                <a:ea typeface="+mn-ea"/>
                <a:cs typeface="+mn-cs"/>
              </a:rPr>
              <a:t>SMBs</a:t>
            </a:r>
            <a:r>
              <a:rPr lang="en-US" sz="1200" kern="1200" dirty="0" smtClean="0">
                <a:solidFill>
                  <a:schemeClr val="tx1"/>
                </a:solidFill>
                <a:effectLst/>
                <a:latin typeface="+mn-lt"/>
                <a:ea typeface="+mn-ea"/>
                <a:cs typeface="+mn-cs"/>
              </a:rPr>
              <a:t>) to leverage the benefits of desktop virtualization. It is particularly well-suited to businesses with less than 500 employees, uniform workload requirements, and no plans for expansion.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Citrix </a:t>
            </a:r>
            <a:r>
              <a:rPr lang="en-US" sz="1200" kern="1200" dirty="0" err="1" smtClean="0">
                <a:solidFill>
                  <a:schemeClr val="tx1"/>
                </a:solidFill>
                <a:effectLst/>
                <a:latin typeface="+mn-lt"/>
                <a:ea typeface="+mn-ea"/>
                <a:cs typeface="+mn-cs"/>
              </a:rPr>
              <a:t>VDI</a:t>
            </a:r>
            <a:r>
              <a:rPr lang="en-US" sz="1200" kern="1200" dirty="0" smtClean="0">
                <a:solidFill>
                  <a:schemeClr val="tx1"/>
                </a:solidFill>
                <a:effectLst/>
                <a:latin typeface="+mn-lt"/>
                <a:ea typeface="+mn-ea"/>
                <a:cs typeface="+mn-cs"/>
              </a:rPr>
              <a:t>-in-a-Box software integrates virtual application connection brokering, load balancing, desktop provisioning, high-availability, and management functions into a single package that runs on Cisco UCS servers with local or shared storage. Citrix </a:t>
            </a:r>
            <a:r>
              <a:rPr lang="en-US" sz="1200" kern="1200" dirty="0" err="1" smtClean="0">
                <a:solidFill>
                  <a:schemeClr val="tx1"/>
                </a:solidFill>
                <a:effectLst/>
                <a:latin typeface="+mn-lt"/>
                <a:ea typeface="+mn-ea"/>
                <a:cs typeface="+mn-cs"/>
              </a:rPr>
              <a:t>VDI</a:t>
            </a:r>
            <a:r>
              <a:rPr lang="en-US" sz="1200" kern="1200" dirty="0" smtClean="0">
                <a:solidFill>
                  <a:schemeClr val="tx1"/>
                </a:solidFill>
                <a:effectLst/>
                <a:latin typeface="+mn-lt"/>
                <a:ea typeface="+mn-ea"/>
                <a:cs typeface="+mn-cs"/>
              </a:rPr>
              <a:t>-in-a-Box also delivers anytime, anywhere application access with built-in support for Citrix </a:t>
            </a:r>
            <a:r>
              <a:rPr lang="en-US" sz="1200" kern="1200" dirty="0" err="1" smtClean="0">
                <a:solidFill>
                  <a:schemeClr val="tx1"/>
                </a:solidFill>
                <a:effectLst/>
                <a:latin typeface="+mn-lt"/>
                <a:ea typeface="+mn-ea"/>
                <a:cs typeface="+mn-cs"/>
              </a:rPr>
              <a:t>HDX</a:t>
            </a:r>
            <a:r>
              <a:rPr lang="en-US" sz="1200" kern="1200" dirty="0" smtClean="0">
                <a:solidFill>
                  <a:schemeClr val="tx1"/>
                </a:solidFill>
                <a:effectLst/>
                <a:latin typeface="+mn-lt"/>
                <a:ea typeface="+mn-ea"/>
                <a:cs typeface="+mn-cs"/>
              </a:rPr>
              <a:t> technology, which provides a rich user experience by optimizing network and virtual application performance.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Citrix </a:t>
            </a:r>
            <a:r>
              <a:rPr lang="en-US" sz="1200" kern="1200" dirty="0" err="1" smtClean="0">
                <a:solidFill>
                  <a:schemeClr val="tx1"/>
                </a:solidFill>
                <a:effectLst/>
                <a:latin typeface="+mn-lt"/>
                <a:ea typeface="+mn-ea"/>
                <a:cs typeface="+mn-cs"/>
              </a:rPr>
              <a:t>VDI</a:t>
            </a:r>
            <a:r>
              <a:rPr lang="en-US" sz="1200" kern="1200" dirty="0" smtClean="0">
                <a:solidFill>
                  <a:schemeClr val="tx1"/>
                </a:solidFill>
                <a:effectLst/>
                <a:latin typeface="+mn-lt"/>
                <a:ea typeface="+mn-ea"/>
                <a:cs typeface="+mn-cs"/>
              </a:rPr>
              <a:t>-in-a-Box solution can be deployed on Cisco UCS servers in a single-node, multi-node, or multi-node with shared storage network design. In any of these designs, the servers can be implemented in either a Performance or Balanced configuration.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A91AC8A-1335-B344-AF71-BBAEFED9EEAB}" type="slidenum">
              <a:rPr lang="en-US" smtClean="0"/>
              <a:t>30</a:t>
            </a:fld>
            <a:endParaRPr lang="en-US"/>
          </a:p>
        </p:txBody>
      </p:sp>
    </p:spTree>
    <p:extLst>
      <p:ext uri="{BB962C8B-B14F-4D97-AF65-F5344CB8AC3E}">
        <p14:creationId xmlns:p14="http://schemas.microsoft.com/office/powerpoint/2010/main" val="19705730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new approach to managing big data is based on a "shared nothing" architecture for distributed data storage with enormous scalability. This model incorporates new building blocks with the information-processing power to accommodate big data. One size no longer fits all; enterprises must determine which building blocks to use, where, and how - and how to integrate them into current business models, data strategies, and network infrastructures.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a:t>
            </a:r>
            <a:r>
              <a:rPr lang="en-US" baseline="0" dirty="0" smtClean="0"/>
              <a:t> is a complete solution for Big Data that allows performance, scalability, availability and manageability. Based on simple infrastructure and a building block approach, this solution uses Cisco UCS-C-Series Rack-Mount Servers with </a:t>
            </a:r>
            <a:r>
              <a:rPr lang="en-US" sz="1200" dirty="0" smtClean="0">
                <a:solidFill>
                  <a:srgbClr val="0070C0"/>
                </a:solidFill>
                <a:cs typeface="Arial"/>
              </a:rPr>
              <a:t>Cisco Nexus 5500 Platform and Cisco Nexus 2200 Series Fabric Extenders to deliver low </a:t>
            </a:r>
            <a:r>
              <a:rPr lang="en-US" sz="1200" dirty="0" err="1" smtClean="0">
                <a:solidFill>
                  <a:srgbClr val="0070C0"/>
                </a:solidFill>
                <a:cs typeface="Arial"/>
              </a:rPr>
              <a:t>TCO</a:t>
            </a:r>
            <a:r>
              <a:rPr lang="en-US" sz="1200" dirty="0" smtClean="0">
                <a:solidFill>
                  <a:srgbClr val="0070C0"/>
                </a:solidFill>
                <a:cs typeface="Arial"/>
              </a:rPr>
              <a:t> and ease of management without sacrificing performance.</a:t>
            </a:r>
          </a:p>
          <a:p>
            <a:endParaRPr lang="en-US" dirty="0"/>
          </a:p>
        </p:txBody>
      </p:sp>
      <p:sp>
        <p:nvSpPr>
          <p:cNvPr id="4" name="Slide Number Placeholder 3"/>
          <p:cNvSpPr>
            <a:spLocks noGrp="1"/>
          </p:cNvSpPr>
          <p:nvPr>
            <p:ph type="sldNum" sz="quarter" idx="10"/>
          </p:nvPr>
        </p:nvSpPr>
        <p:spPr/>
        <p:txBody>
          <a:bodyPr/>
          <a:lstStyle/>
          <a:p>
            <a:fld id="{CA91AC8A-1335-B344-AF71-BBAEFED9EEAB}" type="slidenum">
              <a:rPr lang="en-US" smtClean="0"/>
              <a:t>34</a:t>
            </a:fld>
            <a:endParaRPr lang="en-US"/>
          </a:p>
        </p:txBody>
      </p:sp>
    </p:spTree>
    <p:extLst>
      <p:ext uri="{BB962C8B-B14F-4D97-AF65-F5344CB8AC3E}">
        <p14:creationId xmlns:p14="http://schemas.microsoft.com/office/powerpoint/2010/main" val="39670686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SAP HANA provides a flexible, cost effective, real-time approach for managing large data volumes, allowing organizations to dramatically reduce the hardware and maintenance costs associated with running multiple data warehouses and operational and analytical systems. </a:t>
            </a:r>
            <a:r>
              <a:rPr lang="en-US" sz="1200" dirty="0" smtClean="0">
                <a:solidFill>
                  <a:srgbClr val="1F8BAE"/>
                </a:solidFill>
              </a:rPr>
              <a:t>Cisco and SAP provide differentiated, scalable, highly secure end-to-end solutions, while reducing deployment risks, complexity, and total cost of ownership (</a:t>
            </a:r>
            <a:r>
              <a:rPr lang="en-US" sz="1200" dirty="0" err="1" smtClean="0">
                <a:solidFill>
                  <a:srgbClr val="1F8BAE"/>
                </a:solidFill>
              </a:rPr>
              <a:t>TCO</a:t>
            </a:r>
            <a:r>
              <a:rPr lang="en-US" sz="1200" dirty="0" smtClean="0">
                <a:solidFill>
                  <a:srgbClr val="1F8BAE"/>
                </a:solidFill>
              </a:rPr>
              <a:t>).</a:t>
            </a:r>
            <a:r>
              <a:rPr lang="en-US" sz="1200" baseline="0" dirty="0" smtClean="0">
                <a:solidFill>
                  <a:srgbClr val="1F8BAE"/>
                </a:solidFill>
              </a:rPr>
              <a:t> There are 3 sets of bundle available – </a:t>
            </a:r>
            <a:r>
              <a:rPr lang="en-US" sz="1200" baseline="0" dirty="0" err="1" smtClean="0">
                <a:solidFill>
                  <a:srgbClr val="1F8BAE"/>
                </a:solidFill>
              </a:rPr>
              <a:t>XS</a:t>
            </a:r>
            <a:r>
              <a:rPr lang="en-US" sz="1200" baseline="0" dirty="0" smtClean="0">
                <a:solidFill>
                  <a:srgbClr val="1F8BAE"/>
                </a:solidFill>
              </a:rPr>
              <a:t> Size, S Size and M Size based usage and capacity required.</a:t>
            </a:r>
            <a:endParaRPr lang="en-US" sz="1200" dirty="0" smtClean="0">
              <a:solidFill>
                <a:srgbClr val="1F8BAE"/>
              </a:solidFill>
            </a:endParaRPr>
          </a:p>
          <a:p>
            <a:pPr algn="l"/>
            <a:endParaRPr lang="en-US" dirty="0"/>
          </a:p>
        </p:txBody>
      </p:sp>
      <p:sp>
        <p:nvSpPr>
          <p:cNvPr id="4" name="Slide Number Placeholder 3"/>
          <p:cNvSpPr>
            <a:spLocks noGrp="1"/>
          </p:cNvSpPr>
          <p:nvPr>
            <p:ph type="sldNum" sz="quarter" idx="10"/>
          </p:nvPr>
        </p:nvSpPr>
        <p:spPr/>
        <p:txBody>
          <a:bodyPr/>
          <a:lstStyle/>
          <a:p>
            <a:fld id="{CA91AC8A-1335-B344-AF71-BBAEFED9EEAB}" type="slidenum">
              <a:rPr lang="en-US" smtClean="0"/>
              <a:t>37</a:t>
            </a:fld>
            <a:endParaRPr lang="en-US"/>
          </a:p>
        </p:txBody>
      </p:sp>
    </p:spTree>
    <p:extLst>
      <p:ext uri="{BB962C8B-B14F-4D97-AF65-F5344CB8AC3E}">
        <p14:creationId xmlns:p14="http://schemas.microsoft.com/office/powerpoint/2010/main" val="28436310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accent3">
                    <a:lumMod val="50000"/>
                  </a:schemeClr>
                </a:solidFill>
                <a:latin typeface="Arial"/>
                <a:cs typeface="Arial"/>
              </a:rPr>
              <a:t>Microsoft SQL Server Fast</a:t>
            </a:r>
            <a:r>
              <a:rPr lang="en-US" sz="1200" baseline="0" dirty="0" smtClean="0">
                <a:solidFill>
                  <a:schemeClr val="accent3">
                    <a:lumMod val="50000"/>
                  </a:schemeClr>
                </a:solidFill>
                <a:latin typeface="Arial"/>
                <a:cs typeface="Arial"/>
              </a:rPr>
              <a:t> Track is a joint solution with EMC. </a:t>
            </a:r>
            <a:r>
              <a:rPr lang="en-US" sz="1200" dirty="0" smtClean="0">
                <a:solidFill>
                  <a:schemeClr val="accent3">
                    <a:lumMod val="50000"/>
                  </a:schemeClr>
                </a:solidFill>
                <a:latin typeface="Arial"/>
                <a:cs typeface="Arial"/>
              </a:rPr>
              <a:t>This</a:t>
            </a:r>
            <a:r>
              <a:rPr lang="en-US" sz="1200" baseline="0" dirty="0" smtClean="0">
                <a:solidFill>
                  <a:schemeClr val="accent3">
                    <a:lumMod val="50000"/>
                  </a:schemeClr>
                </a:solidFill>
                <a:latin typeface="Arial"/>
                <a:cs typeface="Arial"/>
              </a:rPr>
              <a:t> is a</a:t>
            </a:r>
            <a:r>
              <a:rPr lang="en-US" sz="1200" dirty="0" smtClean="0">
                <a:solidFill>
                  <a:schemeClr val="accent3">
                    <a:lumMod val="50000"/>
                  </a:schemeClr>
                </a:solidFill>
                <a:latin typeface="Arial"/>
                <a:cs typeface="Arial"/>
              </a:rPr>
              <a:t> medium</a:t>
            </a:r>
            <a:r>
              <a:rPr lang="en-US" sz="1200" baseline="0" dirty="0" smtClean="0">
                <a:solidFill>
                  <a:schemeClr val="accent3">
                    <a:lumMod val="50000"/>
                  </a:schemeClr>
                </a:solidFill>
                <a:latin typeface="Arial"/>
                <a:cs typeface="Arial"/>
              </a:rPr>
              <a:t> and large</a:t>
            </a:r>
            <a:r>
              <a:rPr lang="en-US" sz="1200" dirty="0" smtClean="0">
                <a:solidFill>
                  <a:schemeClr val="accent3">
                    <a:lumMod val="50000"/>
                  </a:schemeClr>
                </a:solidFill>
                <a:latin typeface="Arial"/>
                <a:cs typeface="Arial"/>
              </a:rPr>
              <a:t> enterprise configuration designed to meet a broad range of data warehouse requirements, scaling from 8 up to 40 terabytes using compression capabilities in SQL Server 2008 </a:t>
            </a:r>
            <a:r>
              <a:rPr lang="en-US" sz="1200" dirty="0" err="1" smtClean="0">
                <a:solidFill>
                  <a:schemeClr val="accent3">
                    <a:lumMod val="50000"/>
                  </a:schemeClr>
                </a:solidFill>
                <a:latin typeface="Arial"/>
                <a:cs typeface="Arial"/>
              </a:rPr>
              <a:t>R2</a:t>
            </a:r>
            <a:r>
              <a:rPr lang="en-US" sz="1200" dirty="0" smtClean="0">
                <a:solidFill>
                  <a:schemeClr val="accent3">
                    <a:lumMod val="50000"/>
                  </a:schemeClr>
                </a:solidFill>
                <a:latin typeface="Arial"/>
                <a:cs typeface="Arial"/>
              </a:rPr>
              <a:t> </a:t>
            </a:r>
            <a:r>
              <a:rPr lang="en-US" sz="1200" dirty="0" err="1" smtClean="0">
                <a:solidFill>
                  <a:schemeClr val="accent3">
                    <a:lumMod val="50000"/>
                  </a:schemeClr>
                </a:solidFill>
                <a:latin typeface="Arial"/>
                <a:cs typeface="Arial"/>
              </a:rPr>
              <a:t>Enterprise.</a:t>
            </a:r>
            <a:r>
              <a:rPr lang="en-US" sz="1200" kern="1200" dirty="0" err="1" smtClean="0">
                <a:solidFill>
                  <a:schemeClr val="tx1"/>
                </a:solidFill>
                <a:effectLst/>
                <a:latin typeface="+mn-lt"/>
                <a:ea typeface="+mn-ea"/>
                <a:cs typeface="+mn-cs"/>
              </a:rPr>
              <a:t>This</a:t>
            </a:r>
            <a:r>
              <a:rPr lang="en-US" sz="1200" kern="1200" dirty="0" smtClean="0">
                <a:solidFill>
                  <a:schemeClr val="tx1"/>
                </a:solidFill>
                <a:effectLst/>
                <a:latin typeface="+mn-lt"/>
                <a:ea typeface="+mn-ea"/>
                <a:cs typeface="+mn-cs"/>
              </a:rPr>
              <a:t> solution is based on Cisco UCS C-Series Rack-Mount Server</a:t>
            </a:r>
            <a:r>
              <a:rPr lang="en-US" sz="1200" kern="1200" baseline="0" dirty="0" smtClean="0">
                <a:solidFill>
                  <a:schemeClr val="tx1"/>
                </a:solidFill>
                <a:effectLst/>
                <a:latin typeface="+mn-lt"/>
                <a:ea typeface="+mn-ea"/>
                <a:cs typeface="+mn-cs"/>
              </a:rPr>
              <a:t> with </a:t>
            </a:r>
            <a:r>
              <a:rPr lang="en-US" sz="1200" kern="1200" dirty="0" smtClean="0">
                <a:solidFill>
                  <a:schemeClr val="tx1"/>
                </a:solidFill>
                <a:effectLst/>
                <a:latin typeface="+mn-lt"/>
                <a:ea typeface="+mn-ea"/>
                <a:cs typeface="+mn-cs"/>
              </a:rPr>
              <a:t>Cisco Nexus 5000 Series switches, designed to operate both in standalone environments and as part of Cisco unified Computing System.</a:t>
            </a:r>
            <a:endParaRPr lang="en-US" sz="1200" dirty="0" smtClean="0">
              <a:solidFill>
                <a:schemeClr val="accent3">
                  <a:lumMod val="50000"/>
                </a:schemeClr>
              </a:solidFill>
              <a:latin typeface="Arial"/>
              <a:cs typeface="Arial"/>
            </a:endParaRPr>
          </a:p>
          <a:p>
            <a:endParaRPr lang="en-US" dirty="0"/>
          </a:p>
        </p:txBody>
      </p:sp>
      <p:sp>
        <p:nvSpPr>
          <p:cNvPr id="4" name="Slide Number Placeholder 3"/>
          <p:cNvSpPr>
            <a:spLocks noGrp="1"/>
          </p:cNvSpPr>
          <p:nvPr>
            <p:ph type="sldNum" sz="quarter" idx="10"/>
          </p:nvPr>
        </p:nvSpPr>
        <p:spPr/>
        <p:txBody>
          <a:bodyPr/>
          <a:lstStyle/>
          <a:p>
            <a:fld id="{CA91AC8A-1335-B344-AF71-BBAEFED9EEAB}" type="slidenum">
              <a:rPr lang="en-US" smtClean="0"/>
              <a:t>39</a:t>
            </a:fld>
            <a:endParaRPr lang="en-US"/>
          </a:p>
        </p:txBody>
      </p:sp>
    </p:spTree>
    <p:extLst>
      <p:ext uri="{BB962C8B-B14F-4D97-AF65-F5344CB8AC3E}">
        <p14:creationId xmlns:p14="http://schemas.microsoft.com/office/powerpoint/2010/main" val="17595164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Info</a:t>
            </a:r>
            <a:endParaRPr lang="en-US" dirty="0"/>
          </a:p>
        </p:txBody>
      </p:sp>
      <p:sp>
        <p:nvSpPr>
          <p:cNvPr id="4" name="Slide Number Placeholder 3"/>
          <p:cNvSpPr>
            <a:spLocks noGrp="1"/>
          </p:cNvSpPr>
          <p:nvPr>
            <p:ph type="sldNum" sz="quarter" idx="10"/>
          </p:nvPr>
        </p:nvSpPr>
        <p:spPr/>
        <p:txBody>
          <a:bodyPr/>
          <a:lstStyle/>
          <a:p>
            <a:fld id="{CA91AC8A-1335-B344-AF71-BBAEFED9EEAB}" type="slidenum">
              <a:rPr lang="en-US" smtClean="0"/>
              <a:t>40</a:t>
            </a:fld>
            <a:endParaRPr lang="en-US"/>
          </a:p>
        </p:txBody>
      </p:sp>
    </p:spTree>
    <p:extLst>
      <p:ext uri="{BB962C8B-B14F-4D97-AF65-F5344CB8AC3E}">
        <p14:creationId xmlns:p14="http://schemas.microsoft.com/office/powerpoint/2010/main" val="1792516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285750" indent="-285750">
              <a:buFont typeface="Arial" pitchFamily="34" charset="0"/>
              <a:buNone/>
              <a:defRPr/>
            </a:pPr>
            <a:r>
              <a:rPr lang="en-US" b="0" dirty="0" smtClean="0">
                <a:solidFill>
                  <a:srgbClr val="595959"/>
                </a:solidFill>
              </a:rPr>
              <a:t>The </a:t>
            </a:r>
            <a:r>
              <a:rPr lang="en-US" b="0" dirty="0" err="1" smtClean="0">
                <a:solidFill>
                  <a:srgbClr val="595959"/>
                </a:solidFill>
              </a:rPr>
              <a:t>UCS</a:t>
            </a:r>
            <a:r>
              <a:rPr lang="en-US" b="0" dirty="0" smtClean="0">
                <a:solidFill>
                  <a:srgbClr val="595959"/>
                </a:solidFill>
              </a:rPr>
              <a:t> advantage</a:t>
            </a:r>
            <a:r>
              <a:rPr lang="en-US" b="0" baseline="0" dirty="0" smtClean="0">
                <a:solidFill>
                  <a:srgbClr val="595959"/>
                </a:solidFill>
              </a:rPr>
              <a:t> is realized in savings to both capital and operational expenditures.  This </a:t>
            </a:r>
            <a:r>
              <a:rPr lang="en-US" b="0" baseline="0" dirty="0" err="1" smtClean="0">
                <a:solidFill>
                  <a:srgbClr val="595959"/>
                </a:solidFill>
              </a:rPr>
              <a:t>TCO</a:t>
            </a:r>
            <a:r>
              <a:rPr lang="en-US" b="0" baseline="0" dirty="0" smtClean="0">
                <a:solidFill>
                  <a:srgbClr val="595959"/>
                </a:solidFill>
              </a:rPr>
              <a:t> analysis compares 16 legacy rack servers and traditional switching environment to 16 C-Series server deployed in a </a:t>
            </a:r>
            <a:r>
              <a:rPr lang="en-US" b="0" baseline="0" dirty="0" err="1" smtClean="0">
                <a:solidFill>
                  <a:srgbClr val="595959"/>
                </a:solidFill>
              </a:rPr>
              <a:t>UCS</a:t>
            </a:r>
            <a:r>
              <a:rPr lang="en-US" b="0" baseline="0" dirty="0" smtClean="0">
                <a:solidFill>
                  <a:srgbClr val="595959"/>
                </a:solidFill>
              </a:rPr>
              <a:t> domain.  The savings add up quickly.  </a:t>
            </a:r>
            <a:endParaRPr lang="en-US" b="0" dirty="0" smtClean="0">
              <a:solidFill>
                <a:srgbClr val="595959"/>
              </a:solidFill>
            </a:endParaRPr>
          </a:p>
          <a:p>
            <a:pPr marL="285750" indent="-285750">
              <a:buFont typeface="Arial" pitchFamily="34" charset="0"/>
              <a:buNone/>
              <a:defRPr/>
            </a:pPr>
            <a:endParaRPr lang="en-US" b="0" dirty="0" smtClean="0">
              <a:solidFill>
                <a:srgbClr val="595959"/>
              </a:solidFill>
            </a:endParaRPr>
          </a:p>
          <a:p>
            <a:pPr marL="285750" marR="0" indent="-285750" algn="l" defTabSz="457200" rtl="0" eaLnBrk="1" fontAlgn="auto" latinLnBrk="0" hangingPunct="1">
              <a:lnSpc>
                <a:spcPct val="100000"/>
              </a:lnSpc>
              <a:spcBef>
                <a:spcPts val="0"/>
              </a:spcBef>
              <a:spcAft>
                <a:spcPts val="0"/>
              </a:spcAft>
              <a:buClrTx/>
              <a:buSzTx/>
              <a:buFont typeface="Arial" pitchFamily="34" charset="0"/>
              <a:buNone/>
              <a:tabLst/>
              <a:defRPr/>
            </a:pPr>
            <a:r>
              <a:rPr lang="en-US" sz="1200" dirty="0" err="1" smtClean="0"/>
              <a:t>UCS</a:t>
            </a:r>
            <a:r>
              <a:rPr lang="en-US" sz="1200" dirty="0" smtClean="0"/>
              <a:t> and unified fabric consolidate switches, </a:t>
            </a:r>
            <a:r>
              <a:rPr lang="en-US" sz="1200" dirty="0" err="1" smtClean="0"/>
              <a:t>HBAs</a:t>
            </a:r>
            <a:r>
              <a:rPr lang="en-US" sz="1200" dirty="0" smtClean="0"/>
              <a:t> and </a:t>
            </a:r>
            <a:r>
              <a:rPr lang="en-US" sz="1200" dirty="0" err="1" smtClean="0"/>
              <a:t>NICs</a:t>
            </a:r>
            <a:r>
              <a:rPr lang="en-US" sz="1200" dirty="0" smtClean="0"/>
              <a:t>, saving real estate, power cooling, warranty and procurement costs.</a:t>
            </a:r>
            <a:r>
              <a:rPr lang="en-US" sz="1200" baseline="0" dirty="0" smtClean="0"/>
              <a:t>  Savings = $1,020,000</a:t>
            </a:r>
            <a:endParaRPr lang="en-US" sz="1200" dirty="0" smtClean="0"/>
          </a:p>
          <a:p>
            <a:pPr marL="285750" indent="-285750">
              <a:buFont typeface="Arial" pitchFamily="34" charset="0"/>
              <a:buNone/>
              <a:defRPr/>
            </a:pPr>
            <a:r>
              <a:rPr lang="en-US" b="0" dirty="0" smtClean="0">
                <a:solidFill>
                  <a:srgbClr val="595959"/>
                </a:solidFill>
              </a:rPr>
              <a:t>Hardware + Warranty Costs</a:t>
            </a:r>
            <a:r>
              <a:rPr lang="en-US" b="0" baseline="0" dirty="0" smtClean="0">
                <a:solidFill>
                  <a:srgbClr val="595959"/>
                </a:solidFill>
              </a:rPr>
              <a:t> savings =</a:t>
            </a:r>
            <a:r>
              <a:rPr lang="en-US" b="0" dirty="0" smtClean="0">
                <a:solidFill>
                  <a:srgbClr val="595959"/>
                </a:solidFill>
              </a:rPr>
              <a:t> </a:t>
            </a:r>
            <a:r>
              <a:rPr lang="en-US" b="0" dirty="0">
                <a:solidFill>
                  <a:srgbClr val="595959"/>
                </a:solidFill>
              </a:rPr>
              <a:t>$</a:t>
            </a:r>
            <a:r>
              <a:rPr lang="en-US" b="0" dirty="0" smtClean="0">
                <a:solidFill>
                  <a:srgbClr val="595959"/>
                </a:solidFill>
              </a:rPr>
              <a:t>42,500</a:t>
            </a:r>
            <a:endParaRPr lang="en-US" b="0" dirty="0">
              <a:solidFill>
                <a:srgbClr val="595959"/>
              </a:solidFill>
            </a:endParaRPr>
          </a:p>
          <a:p>
            <a:pPr marL="285750" indent="-285750">
              <a:buFont typeface="Arial" pitchFamily="34" charset="0"/>
              <a:buNone/>
              <a:defRPr/>
            </a:pPr>
            <a:r>
              <a:rPr lang="en-US" b="0" dirty="0">
                <a:solidFill>
                  <a:srgbClr val="595959"/>
                </a:solidFill>
              </a:rPr>
              <a:t>Server </a:t>
            </a:r>
            <a:r>
              <a:rPr lang="en-US" b="0" dirty="0" smtClean="0">
                <a:solidFill>
                  <a:srgbClr val="595959"/>
                </a:solidFill>
              </a:rPr>
              <a:t>Productivity</a:t>
            </a:r>
            <a:r>
              <a:rPr lang="en-US" b="0" baseline="0" dirty="0" smtClean="0">
                <a:solidFill>
                  <a:srgbClr val="595959"/>
                </a:solidFill>
              </a:rPr>
              <a:t> savings =</a:t>
            </a:r>
            <a:r>
              <a:rPr lang="en-US" b="0" dirty="0" smtClean="0">
                <a:solidFill>
                  <a:srgbClr val="595959"/>
                </a:solidFill>
              </a:rPr>
              <a:t> </a:t>
            </a:r>
            <a:r>
              <a:rPr lang="en-US" b="0" dirty="0">
                <a:solidFill>
                  <a:srgbClr val="595959"/>
                </a:solidFill>
              </a:rPr>
              <a:t>$</a:t>
            </a:r>
            <a:r>
              <a:rPr lang="en-US" b="0" dirty="0" smtClean="0">
                <a:solidFill>
                  <a:srgbClr val="595959"/>
                </a:solidFill>
              </a:rPr>
              <a:t>102,000</a:t>
            </a:r>
            <a:endParaRPr lang="en-US" b="0" dirty="0">
              <a:solidFill>
                <a:srgbClr val="595959"/>
              </a:solidFill>
            </a:endParaRPr>
          </a:p>
          <a:p>
            <a:pPr marL="285750" indent="-285750">
              <a:buFont typeface="Arial" pitchFamily="34" charset="0"/>
              <a:buNone/>
              <a:defRPr/>
            </a:pPr>
            <a:r>
              <a:rPr lang="en-US" b="0" dirty="0">
                <a:solidFill>
                  <a:srgbClr val="595959"/>
                </a:solidFill>
              </a:rPr>
              <a:t>Power and </a:t>
            </a:r>
            <a:r>
              <a:rPr lang="en-US" b="0" dirty="0" smtClean="0">
                <a:solidFill>
                  <a:srgbClr val="595959"/>
                </a:solidFill>
              </a:rPr>
              <a:t>Cooling savings from less equipment = </a:t>
            </a:r>
            <a:r>
              <a:rPr lang="en-US" b="0" dirty="0">
                <a:solidFill>
                  <a:srgbClr val="595959"/>
                </a:solidFill>
              </a:rPr>
              <a:t>$</a:t>
            </a:r>
            <a:r>
              <a:rPr lang="en-US" b="0" dirty="0" smtClean="0">
                <a:solidFill>
                  <a:srgbClr val="595959"/>
                </a:solidFill>
              </a:rPr>
              <a:t>175,000</a:t>
            </a:r>
            <a:endParaRPr lang="en-US" b="0" dirty="0">
              <a:solidFill>
                <a:srgbClr val="595959"/>
              </a:solidFill>
            </a:endParaRPr>
          </a:p>
          <a:p>
            <a:pPr marL="285750" indent="-285750">
              <a:buFont typeface="Arial" pitchFamily="34" charset="0"/>
              <a:buNone/>
              <a:defRPr/>
            </a:pPr>
            <a:r>
              <a:rPr lang="en-US" b="0" dirty="0" smtClean="0">
                <a:solidFill>
                  <a:srgbClr val="595959"/>
                </a:solidFill>
              </a:rPr>
              <a:t>Savings</a:t>
            </a:r>
            <a:r>
              <a:rPr lang="en-US" b="0" baseline="0" dirty="0" smtClean="0">
                <a:solidFill>
                  <a:srgbClr val="595959"/>
                </a:solidFill>
              </a:rPr>
              <a:t> from </a:t>
            </a:r>
            <a:r>
              <a:rPr lang="en-US" b="0" dirty="0" smtClean="0">
                <a:solidFill>
                  <a:srgbClr val="595959"/>
                </a:solidFill>
              </a:rPr>
              <a:t>Software Expense (HP </a:t>
            </a:r>
            <a:r>
              <a:rPr lang="en-US" b="0" dirty="0" err="1" smtClean="0">
                <a:solidFill>
                  <a:srgbClr val="595959"/>
                </a:solidFill>
              </a:rPr>
              <a:t>iLO</a:t>
            </a:r>
            <a:r>
              <a:rPr lang="en-US" b="0" dirty="0" smtClean="0">
                <a:solidFill>
                  <a:srgbClr val="595959"/>
                </a:solidFill>
              </a:rPr>
              <a:t>)</a:t>
            </a:r>
            <a:r>
              <a:rPr lang="en-US" b="0" baseline="0" dirty="0" smtClean="0">
                <a:solidFill>
                  <a:srgbClr val="595959"/>
                </a:solidFill>
              </a:rPr>
              <a:t> =</a:t>
            </a:r>
            <a:r>
              <a:rPr lang="en-US" b="0" dirty="0" smtClean="0">
                <a:solidFill>
                  <a:srgbClr val="595959"/>
                </a:solidFill>
              </a:rPr>
              <a:t> </a:t>
            </a:r>
            <a:r>
              <a:rPr lang="en-US" b="0" dirty="0">
                <a:solidFill>
                  <a:srgbClr val="595959"/>
                </a:solidFill>
              </a:rPr>
              <a:t>$63,840</a:t>
            </a:r>
          </a:p>
          <a:p>
            <a:pPr marL="0" indent="0">
              <a:buFont typeface="Wingdings" pitchFamily="2" charset="2"/>
              <a:buNone/>
              <a:defRPr/>
            </a:pPr>
            <a:endParaRPr lang="en-US" dirty="0" smtClean="0"/>
          </a:p>
          <a:p>
            <a:pPr marL="0" indent="0">
              <a:buFont typeface="Wingdings" pitchFamily="2" charset="2"/>
              <a:buNone/>
              <a:defRPr/>
            </a:pPr>
            <a:r>
              <a:rPr lang="en-US" dirty="0" smtClean="0"/>
              <a:t>This </a:t>
            </a:r>
            <a:r>
              <a:rPr lang="en-US" dirty="0" err="1" smtClean="0"/>
              <a:t>TCO</a:t>
            </a:r>
            <a:r>
              <a:rPr lang="en-US" dirty="0" smtClean="0"/>
              <a:t> analysis was done using</a:t>
            </a:r>
            <a:r>
              <a:rPr lang="en-US" baseline="0" dirty="0" smtClean="0"/>
              <a:t> the </a:t>
            </a:r>
            <a:r>
              <a:rPr lang="en-US" baseline="0" dirty="0" err="1" smtClean="0"/>
              <a:t>UCS</a:t>
            </a:r>
            <a:r>
              <a:rPr lang="en-US" baseline="0" dirty="0" smtClean="0"/>
              <a:t> </a:t>
            </a:r>
            <a:r>
              <a:rPr lang="en-US" baseline="0" dirty="0" err="1" smtClean="0"/>
              <a:t>TCO-ROI</a:t>
            </a:r>
            <a:r>
              <a:rPr lang="en-US" baseline="0" dirty="0" smtClean="0"/>
              <a:t> Advisor Tool located here:</a:t>
            </a:r>
            <a:endParaRPr lang="en-US" dirty="0" smtClean="0"/>
          </a:p>
          <a:p>
            <a:pPr marL="0" indent="0">
              <a:buFont typeface="Wingdings" pitchFamily="2" charset="2"/>
              <a:buNone/>
              <a:defRPr/>
            </a:pPr>
            <a:r>
              <a:rPr lang="en-US" dirty="0" smtClean="0"/>
              <a:t>http://wwwin.cisco.com/marketing/datacenter/programs/business_value.shtml</a:t>
            </a:r>
          </a:p>
          <a:p>
            <a:pPr marL="0" indent="0">
              <a:buFont typeface="Wingdings" pitchFamily="2" charset="2"/>
              <a:buNone/>
              <a:defRPr/>
            </a:pPr>
            <a:endParaRPr lang="en-US" dirty="0"/>
          </a:p>
        </p:txBody>
      </p:sp>
      <p:sp>
        <p:nvSpPr>
          <p:cNvPr id="21508" name="Slide Number Placeholder 3"/>
          <p:cNvSpPr>
            <a:spLocks noGrp="1"/>
          </p:cNvSpPr>
          <p:nvPr>
            <p:ph type="sldNum" sz="quarter" idx="5"/>
          </p:nvPr>
        </p:nvSpPr>
        <p:spPr>
          <a:noFill/>
          <a:ln>
            <a:miter lim="800000"/>
            <a:headEnd/>
            <a:tailEnd/>
          </a:ln>
        </p:spPr>
        <p:txBody>
          <a:bodyPr/>
          <a:lstStyle/>
          <a:p>
            <a:fld id="{C2F78425-9ABE-4831-9083-982659E8C2C3}" type="slidenum">
              <a:rPr lang="en-US" smtClean="0">
                <a:solidFill>
                  <a:prstClr val="black"/>
                </a:solidFill>
                <a:latin typeface="Arial" charset="0"/>
                <a:cs typeface="Arial" charset="0"/>
              </a:rPr>
              <a:pPr/>
              <a:t>5</a:t>
            </a:fld>
            <a:endParaRPr lang="en-US" smtClean="0">
              <a:solidFill>
                <a:prstClr val="black"/>
              </a:solidFill>
              <a:latin typeface="Arial" charset="0"/>
              <a:cs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is a Microsoft SharePoint Server 2010 Environment comprising of various servers which collectively hosts the core applications and provide services, termed as SharePoint Farm is responsible for providing various functions to its users. The solution is based on a three-tier architectural topology in which the SharePoint tiers (Web, Application, and Database) are deployed using independent servers responsible for each tier.</a:t>
            </a:r>
            <a:endParaRPr lang="en-US" sz="1200" dirty="0" smtClean="0">
              <a:solidFill>
                <a:schemeClr val="accent3">
                  <a:lumMod val="50000"/>
                </a:schemeClr>
              </a:solidFill>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CA91AC8A-1335-B344-AF71-BBAEFED9EEAB}" type="slidenum">
              <a:rPr lang="en-US" smtClean="0"/>
              <a:t>41</a:t>
            </a:fld>
            <a:endParaRPr lang="en-US"/>
          </a:p>
        </p:txBody>
      </p:sp>
    </p:spTree>
    <p:extLst>
      <p:ext uri="{BB962C8B-B14F-4D97-AF65-F5344CB8AC3E}">
        <p14:creationId xmlns:p14="http://schemas.microsoft.com/office/powerpoint/2010/main" val="23575289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10000"/>
              </a:lnSpc>
              <a:spcBef>
                <a:spcPts val="600"/>
              </a:spcBef>
              <a:buClr>
                <a:schemeClr val="tx2"/>
              </a:buClr>
              <a:buSzPct val="90000"/>
              <a:buFont typeface="Arial" pitchFamily="34" charset="0"/>
              <a:buNone/>
              <a:defRPr/>
            </a:pPr>
            <a:r>
              <a:rPr lang="en-US" sz="1200" dirty="0" smtClean="0">
                <a:solidFill>
                  <a:srgbClr val="333333"/>
                </a:solidFill>
                <a:ea typeface="MS PGothic" pitchFamily="34" charset="-128"/>
              </a:rPr>
              <a:t>Need Info</a:t>
            </a:r>
            <a:endParaRPr lang="en-US" sz="1200" dirty="0">
              <a:solidFill>
                <a:srgbClr val="333333"/>
              </a:solidFill>
              <a:ea typeface="MS PGothic" pitchFamily="34" charset="-128"/>
            </a:endParaRPr>
          </a:p>
        </p:txBody>
      </p:sp>
      <p:sp>
        <p:nvSpPr>
          <p:cNvPr id="4" name="Slide Number Placeholder 3"/>
          <p:cNvSpPr>
            <a:spLocks noGrp="1"/>
          </p:cNvSpPr>
          <p:nvPr>
            <p:ph type="sldNum" sz="quarter" idx="10"/>
          </p:nvPr>
        </p:nvSpPr>
        <p:spPr/>
        <p:txBody>
          <a:bodyPr/>
          <a:lstStyle/>
          <a:p>
            <a:fld id="{CA91AC8A-1335-B344-AF71-BBAEFED9EEAB}" type="slidenum">
              <a:rPr lang="en-US" smtClean="0"/>
              <a:t>43</a:t>
            </a:fld>
            <a:endParaRPr lang="en-US"/>
          </a:p>
        </p:txBody>
      </p:sp>
    </p:spTree>
    <p:extLst>
      <p:ext uri="{BB962C8B-B14F-4D97-AF65-F5344CB8AC3E}">
        <p14:creationId xmlns:p14="http://schemas.microsoft.com/office/powerpoint/2010/main" val="23119755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10000"/>
              </a:lnSpc>
              <a:spcBef>
                <a:spcPts val="600"/>
              </a:spcBef>
              <a:buClr>
                <a:schemeClr val="tx2"/>
              </a:buClr>
              <a:buSzPct val="90000"/>
              <a:buFont typeface="Arial" pitchFamily="34" charset="0"/>
              <a:buNone/>
              <a:defRPr/>
            </a:pPr>
            <a:endParaRPr lang="en-US" sz="1200" dirty="0">
              <a:solidFill>
                <a:srgbClr val="333333"/>
              </a:solidFill>
              <a:ea typeface="MS PGothic" pitchFamily="34" charset="-128"/>
            </a:endParaRPr>
          </a:p>
        </p:txBody>
      </p:sp>
      <p:sp>
        <p:nvSpPr>
          <p:cNvPr id="4" name="Slide Number Placeholder 3"/>
          <p:cNvSpPr>
            <a:spLocks noGrp="1"/>
          </p:cNvSpPr>
          <p:nvPr>
            <p:ph type="sldNum" sz="quarter" idx="10"/>
          </p:nvPr>
        </p:nvSpPr>
        <p:spPr/>
        <p:txBody>
          <a:bodyPr/>
          <a:lstStyle/>
          <a:p>
            <a:fld id="{CA91AC8A-1335-B344-AF71-BBAEFED9EEAB}" type="slidenum">
              <a:rPr lang="en-US" smtClean="0"/>
              <a:t>45</a:t>
            </a:fld>
            <a:endParaRPr lang="en-US"/>
          </a:p>
        </p:txBody>
      </p:sp>
    </p:spTree>
    <p:extLst>
      <p:ext uri="{BB962C8B-B14F-4D97-AF65-F5344CB8AC3E}">
        <p14:creationId xmlns:p14="http://schemas.microsoft.com/office/powerpoint/2010/main" val="23119755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10000"/>
              </a:lnSpc>
              <a:spcBef>
                <a:spcPts val="600"/>
              </a:spcBef>
              <a:buClr>
                <a:schemeClr val="tx2"/>
              </a:buClr>
              <a:buSzPct val="90000"/>
              <a:buFont typeface="Arial" pitchFamily="34" charset="0"/>
              <a:buNone/>
              <a:defRPr/>
            </a:pPr>
            <a:endParaRPr lang="en-US" sz="1200" dirty="0">
              <a:solidFill>
                <a:srgbClr val="333333"/>
              </a:solidFill>
              <a:ea typeface="MS PGothic" pitchFamily="34" charset="-128"/>
            </a:endParaRPr>
          </a:p>
        </p:txBody>
      </p:sp>
      <p:sp>
        <p:nvSpPr>
          <p:cNvPr id="4" name="Slide Number Placeholder 3"/>
          <p:cNvSpPr>
            <a:spLocks noGrp="1"/>
          </p:cNvSpPr>
          <p:nvPr>
            <p:ph type="sldNum" sz="quarter" idx="10"/>
          </p:nvPr>
        </p:nvSpPr>
        <p:spPr/>
        <p:txBody>
          <a:bodyPr/>
          <a:lstStyle/>
          <a:p>
            <a:fld id="{CA91AC8A-1335-B344-AF71-BBAEFED9EEAB}" type="slidenum">
              <a:rPr lang="en-US" smtClean="0"/>
              <a:t>46</a:t>
            </a:fld>
            <a:endParaRPr lang="en-US"/>
          </a:p>
        </p:txBody>
      </p:sp>
    </p:spTree>
    <p:extLst>
      <p:ext uri="{BB962C8B-B14F-4D97-AF65-F5344CB8AC3E}">
        <p14:creationId xmlns:p14="http://schemas.microsoft.com/office/powerpoint/2010/main" val="23119755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11"/>
          <p:cNvSpPr>
            <a:spLocks noGrp="1" noChangeArrowheads="1"/>
          </p:cNvSpPr>
          <p:nvPr>
            <p:ph type="sldNum" sz="quarter" idx="5"/>
          </p:nvPr>
        </p:nvSpPr>
        <p:spPr/>
        <p:txBody>
          <a:bodyPr/>
          <a:lstStyle/>
          <a:p>
            <a:pPr>
              <a:defRPr/>
            </a:pPr>
            <a:fld id="{455EA7C8-0F60-4F8B-A2EC-63FE9AD23CBB}" type="slidenum">
              <a:rPr lang="en-US" smtClean="0"/>
              <a:pPr>
                <a:defRPr/>
              </a:pPr>
              <a:t>47</a:t>
            </a:fld>
            <a:endParaRPr lang="en-US" smtClean="0"/>
          </a:p>
        </p:txBody>
      </p:sp>
      <p:sp>
        <p:nvSpPr>
          <p:cNvPr id="254979" name="Rectangle 11"/>
          <p:cNvSpPr txBox="1">
            <a:spLocks noGrp="1" noChangeArrowheads="1"/>
          </p:cNvSpPr>
          <p:nvPr/>
        </p:nvSpPr>
        <p:spPr bwMode="auto">
          <a:xfrm>
            <a:off x="5800416" y="8680451"/>
            <a:ext cx="795130" cy="287338"/>
          </a:xfrm>
          <a:prstGeom prst="rect">
            <a:avLst/>
          </a:prstGeom>
          <a:noFill/>
          <a:ln w="9525">
            <a:noFill/>
            <a:miter lim="800000"/>
            <a:headEnd/>
            <a:tailEnd/>
          </a:ln>
        </p:spPr>
        <p:txBody>
          <a:bodyPr lIns="18467" tIns="0" rIns="18467" bIns="0" anchor="b"/>
          <a:lstStyle/>
          <a:p>
            <a:pPr algn="r" defTabSz="886397" eaLnBrk="0" hangingPunct="0"/>
            <a:fld id="{4123AB5F-D4A9-4051-9EE1-14A437365BAD}" type="slidenum">
              <a:rPr lang="en-US" sz="800"/>
              <a:pPr algn="r" defTabSz="886397" eaLnBrk="0" hangingPunct="0"/>
              <a:t>47</a:t>
            </a:fld>
            <a:endParaRPr lang="en-US" sz="800" dirty="0"/>
          </a:p>
        </p:txBody>
      </p:sp>
      <p:sp>
        <p:nvSpPr>
          <p:cNvPr id="254980" name="Rectangle 2"/>
          <p:cNvSpPr>
            <a:spLocks noGrp="1" noRot="1" noChangeAspect="1" noChangeArrowheads="1" noTextEdit="1"/>
          </p:cNvSpPr>
          <p:nvPr>
            <p:ph type="sldImg"/>
          </p:nvPr>
        </p:nvSpPr>
        <p:spPr>
          <a:ln/>
        </p:spPr>
      </p:sp>
      <p:sp>
        <p:nvSpPr>
          <p:cNvPr id="254981" name="Notes Placeholder 5"/>
          <p:cNvSpPr>
            <a:spLocks noGrp="1"/>
          </p:cNvSpPr>
          <p:nvPr/>
        </p:nvSpPr>
        <p:spPr bwMode="auto">
          <a:xfrm>
            <a:off x="751647" y="4378327"/>
            <a:ext cx="5350048" cy="4252913"/>
          </a:xfrm>
          <a:prstGeom prst="rect">
            <a:avLst/>
          </a:prstGeom>
          <a:noFill/>
          <a:ln w="9525">
            <a:noFill/>
            <a:miter lim="800000"/>
            <a:headEnd/>
            <a:tailEnd/>
          </a:ln>
        </p:spPr>
        <p:txBody>
          <a:bodyPr lIns="93878" tIns="49247" rIns="93878" bIns="49247"/>
          <a:lstStyle/>
          <a:p>
            <a:pPr marL="110605" indent="-110605" defTabSz="1001675" eaLnBrk="0" hangingPunct="0">
              <a:lnSpc>
                <a:spcPct val="90000"/>
              </a:lnSpc>
              <a:spcBef>
                <a:spcPct val="50000"/>
              </a:spcBef>
              <a:buSzPct val="100000"/>
              <a:buFontTx/>
              <a:buChar char="•"/>
            </a:pPr>
            <a:endParaRPr lang="en-US" sz="1200" dirty="0"/>
          </a:p>
        </p:txBody>
      </p:sp>
      <p:sp>
        <p:nvSpPr>
          <p:cNvPr id="6" name="Notes Placeholder 5"/>
          <p:cNvSpPr>
            <a:spLocks noGrp="1"/>
          </p:cNvSpPr>
          <p:nvPr>
            <p:ph type="body" idx="1"/>
          </p:nvPr>
        </p:nvSpPr>
        <p:spPr/>
        <p:txBody>
          <a:bodyPr>
            <a:normAutofit fontScale="92500" lnSpcReduction="10000"/>
          </a:bodyPr>
          <a:lstStyle/>
          <a:p>
            <a:r>
              <a:rPr lang="en-US" dirty="0" smtClean="0"/>
              <a:t>Fix the</a:t>
            </a:r>
            <a:r>
              <a:rPr lang="en-US" baseline="0" dirty="0" smtClean="0"/>
              <a:t> bullets…migrate to live directly…redundant partner logos……</a:t>
            </a:r>
          </a:p>
          <a:p>
            <a:endParaRPr lang="en-US" baseline="0" dirty="0" smtClean="0"/>
          </a:p>
          <a:p>
            <a:r>
              <a:rPr lang="en-US" baseline="0" dirty="0" smtClean="0"/>
              <a:t>Slight variation…duplicate, make bigger and legible…different are the headlines…</a:t>
            </a:r>
          </a:p>
          <a:p>
            <a:endParaRPr lang="en-US" baseline="0" dirty="0" smtClean="0"/>
          </a:p>
          <a:p>
            <a:endParaRPr lang="en-US" dirty="0" smtClean="0"/>
          </a:p>
          <a:p>
            <a:endParaRPr lang="en-US" dirty="0" smtClean="0"/>
          </a:p>
          <a:p>
            <a:r>
              <a:rPr lang="en-US" dirty="0" smtClean="0"/>
              <a:t>EDITS to</a:t>
            </a:r>
            <a:r>
              <a:rPr lang="en-US" baseline="0" dirty="0" smtClean="0"/>
              <a:t> graphics:</a:t>
            </a:r>
          </a:p>
          <a:p>
            <a:r>
              <a:rPr lang="en-US" baseline="0" dirty="0" smtClean="0"/>
              <a:t>1st col., 3d group: Memory Intensive Apps &gt; Memory-Intensive Apps; Memory Intensive HPC Apps &gt; Memory-intensive HPC apps; Memory Intensive ERP Apps &gt; Memory-intensive ERP apps</a:t>
            </a:r>
          </a:p>
          <a:p>
            <a:r>
              <a:rPr lang="en-US" baseline="0" dirty="0" smtClean="0"/>
              <a:t>2d col., 1</a:t>
            </a:r>
            <a:r>
              <a:rPr lang="en-US" baseline="30000" dirty="0" smtClean="0"/>
              <a:t>st</a:t>
            </a:r>
            <a:r>
              <a:rPr lang="en-US" baseline="0" dirty="0" smtClean="0"/>
              <a:t> group: Performance-intensive </a:t>
            </a:r>
            <a:r>
              <a:rPr lang="en-US" baseline="0" dirty="0" err="1" smtClean="0"/>
              <a:t>VM’s</a:t>
            </a:r>
            <a:r>
              <a:rPr lang="en-US" baseline="0" dirty="0" smtClean="0"/>
              <a:t> &gt; Performance-intensive </a:t>
            </a:r>
            <a:r>
              <a:rPr lang="en-US" baseline="0" dirty="0" err="1" smtClean="0"/>
              <a:t>VMs</a:t>
            </a:r>
            <a:r>
              <a:rPr lang="en-US" baseline="0" dirty="0" smtClean="0"/>
              <a:t>; High consolidation opportunities &gt; Many consolidation opportunities; Widen the scope of virtualization &gt; Wider scope for </a:t>
            </a:r>
            <a:r>
              <a:rPr lang="en-US" baseline="0" dirty="0" err="1" smtClean="0"/>
              <a:t>virutalization</a:t>
            </a:r>
            <a:endParaRPr lang="en-US" baseline="0" dirty="0" smtClean="0"/>
          </a:p>
          <a:p>
            <a:r>
              <a:rPr lang="en-US" baseline="0" dirty="0" smtClean="0"/>
              <a:t>2d col., 2d group: Enterprise/Mission Critical &gt; Enterprise/Mission-critical; Large Single Instance Database &gt; Large single-instance database</a:t>
            </a:r>
          </a:p>
          <a:p>
            <a:r>
              <a:rPr lang="en-US" baseline="0" dirty="0" smtClean="0"/>
              <a:t>2d col., 3d group: Memory/Processor Intensive Apps &gt; Memory/Processor-Intensive Apps; Memory/Processor Intensive HPC, ERP Apps &gt; Memory/Processor-intensive HPC, ERP apps; Enterprise/Mission Critical &gt; Enterprise/Mission-critical</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2" name="Rectangle 2"/>
          <p:cNvSpPr>
            <a:spLocks noGrp="1" noRot="1" noChangeAspect="1" noChangeArrowheads="1" noTextEdit="1"/>
          </p:cNvSpPr>
          <p:nvPr>
            <p:ph type="sldImg"/>
          </p:nvPr>
        </p:nvSpPr>
        <p:spPr>
          <a:xfrm>
            <a:off x="1108075" y="698500"/>
            <a:ext cx="4645025" cy="3484563"/>
          </a:xfrm>
          <a:ln/>
        </p:spPr>
      </p:sp>
      <p:sp>
        <p:nvSpPr>
          <p:cNvPr id="604163" name="Rectangle 3"/>
          <p:cNvSpPr>
            <a:spLocks noGrp="1" noChangeArrowheads="1"/>
          </p:cNvSpPr>
          <p:nvPr>
            <p:ph type="body" idx="1"/>
          </p:nvPr>
        </p:nvSpPr>
        <p:spPr>
          <a:xfrm>
            <a:off x="913992" y="4415321"/>
            <a:ext cx="5030018" cy="4183164"/>
          </a:xfrm>
          <a:noFill/>
          <a:ln/>
        </p:spPr>
        <p:txBody>
          <a:bodyPr/>
          <a:lstStyle/>
          <a:p>
            <a:r>
              <a:rPr lang="zh-CN" altLang="en-US" b="0" dirty="0" smtClean="0"/>
              <a:t>传统的</a:t>
            </a:r>
            <a:r>
              <a:rPr lang="en-US" altLang="zh-CN" b="0" dirty="0" smtClean="0"/>
              <a:t>DB</a:t>
            </a:r>
            <a:r>
              <a:rPr lang="zh-CN" altLang="en-US" b="0" dirty="0" smtClean="0"/>
              <a:t>部署方式：采用</a:t>
            </a:r>
            <a:r>
              <a:rPr lang="en-US" altLang="zh-CN" b="0" dirty="0" smtClean="0"/>
              <a:t>OS</a:t>
            </a:r>
            <a:r>
              <a:rPr lang="zh-CN" altLang="en-US" b="0" dirty="0" smtClean="0"/>
              <a:t>等级的</a:t>
            </a:r>
            <a:r>
              <a:rPr lang="en-US" altLang="zh-CN" b="0" dirty="0" smtClean="0"/>
              <a:t>HA</a:t>
            </a:r>
            <a:r>
              <a:rPr lang="zh-CN" altLang="en-US" b="0" dirty="0" smtClean="0"/>
              <a:t>，</a:t>
            </a:r>
            <a:r>
              <a:rPr lang="en-US" altLang="zh-CN" b="0" dirty="0" smtClean="0"/>
              <a:t>2</a:t>
            </a:r>
            <a:r>
              <a:rPr lang="zh-CN" altLang="en-US" b="0" dirty="0" smtClean="0"/>
              <a:t>个节点</a:t>
            </a:r>
            <a:r>
              <a:rPr lang="zh-CN" altLang="en-US" b="0" baseline="0" dirty="0" smtClean="0"/>
              <a:t> </a:t>
            </a:r>
            <a:r>
              <a:rPr lang="en-US" altLang="zh-CN" b="0" baseline="0" dirty="0" smtClean="0"/>
              <a:t>–active /standby</a:t>
            </a:r>
            <a:endParaRPr lang="en-US" altLang="zh-CN" b="0"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85E0E73-19ED-4876-92DA-73BB9576EFAB}" type="slidenum">
              <a:rPr lang="en-US" smtClean="0"/>
              <a:pPr/>
              <a:t>50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0" i="0" u="none" strike="noStrike" dirty="0" smtClean="0"/>
          </a:p>
          <a:p>
            <a:pPr marL="285750" lvl="0" indent="-285750">
              <a:lnSpc>
                <a:spcPct val="110000"/>
              </a:lnSpc>
              <a:spcBef>
                <a:spcPts val="600"/>
              </a:spcBef>
              <a:buClr>
                <a:schemeClr val="tx2"/>
              </a:buClr>
              <a:buSzPct val="90000"/>
              <a:buFont typeface="Arial" pitchFamily="34" charset="0"/>
              <a:buNone/>
              <a:defRPr/>
            </a:pPr>
            <a:r>
              <a:rPr lang="en-US" sz="1200" b="1" kern="1200" dirty="0" smtClean="0">
                <a:solidFill>
                  <a:srgbClr val="333333"/>
                </a:solidFill>
                <a:latin typeface="+mn-lt"/>
                <a:ea typeface="MS PGothic" pitchFamily="34" charset="-128"/>
                <a:cs typeface="+mn-cs"/>
              </a:rPr>
              <a:t>Stateless computing</a:t>
            </a:r>
            <a:r>
              <a:rPr lang="en-US" sz="1200" b="1" kern="1200" baseline="0" dirty="0" smtClean="0">
                <a:solidFill>
                  <a:srgbClr val="333333"/>
                </a:solidFill>
                <a:latin typeface="+mn-lt"/>
                <a:ea typeface="MS PGothic" pitchFamily="34" charset="-128"/>
                <a:cs typeface="+mn-cs"/>
              </a:rPr>
              <a:t> brought to rack servers</a:t>
            </a:r>
            <a:endParaRPr lang="en-US" sz="1200" b="1" kern="1200" dirty="0" smtClean="0">
              <a:solidFill>
                <a:srgbClr val="333333"/>
              </a:solidFill>
              <a:latin typeface="+mn-lt"/>
              <a:ea typeface="MS PGothic" pitchFamily="34" charset="-128"/>
              <a:cs typeface="+mn-cs"/>
            </a:endParaRPr>
          </a:p>
          <a:p>
            <a:pPr eaLnBrk="1" hangingPunct="1">
              <a:spcBef>
                <a:spcPct val="0"/>
              </a:spcBef>
            </a:pPr>
            <a:r>
              <a:rPr lang="en-US" dirty="0" smtClean="0">
                <a:latin typeface="Arial" charset="0"/>
              </a:rPr>
              <a:t>With</a:t>
            </a:r>
            <a:r>
              <a:rPr lang="en-US" baseline="0" dirty="0" smtClean="0">
                <a:latin typeface="Arial" charset="0"/>
              </a:rPr>
              <a:t> the integration into the </a:t>
            </a:r>
            <a:r>
              <a:rPr lang="en-US" baseline="0" dirty="0" err="1" smtClean="0">
                <a:latin typeface="Arial" charset="0"/>
              </a:rPr>
              <a:t>UCS</a:t>
            </a:r>
            <a:r>
              <a:rPr lang="en-US" baseline="0" dirty="0" smtClean="0">
                <a:latin typeface="Arial" charset="0"/>
              </a:rPr>
              <a:t> ecosystem, our C-Series servers are the world’s first stateless rack servers.   </a:t>
            </a:r>
          </a:p>
          <a:p>
            <a:pPr eaLnBrk="1" hangingPunct="1">
              <a:spcBef>
                <a:spcPct val="0"/>
              </a:spcBef>
            </a:pPr>
            <a:endParaRPr lang="en-US" baseline="0" dirty="0" smtClean="0">
              <a:latin typeface="Arial" charset="0"/>
            </a:endParaRPr>
          </a:p>
          <a:p>
            <a:pPr eaLnBrk="1" hangingPunct="1">
              <a:spcBef>
                <a:spcPct val="0"/>
              </a:spcBef>
            </a:pPr>
            <a:r>
              <a:rPr lang="en-US" dirty="0" smtClean="0">
                <a:latin typeface="Arial" charset="0"/>
              </a:rPr>
              <a:t>Legacy rack servers</a:t>
            </a:r>
            <a:r>
              <a:rPr lang="en-US" baseline="0" dirty="0" smtClean="0">
                <a:latin typeface="Arial" charset="0"/>
              </a:rPr>
              <a:t> require </a:t>
            </a:r>
            <a:r>
              <a:rPr lang="en-US" dirty="0" smtClean="0">
                <a:latin typeface="Arial" charset="0"/>
              </a:rPr>
              <a:t>configuration in 3 primary areas:</a:t>
            </a:r>
          </a:p>
          <a:p>
            <a:pPr eaLnBrk="1" hangingPunct="1">
              <a:spcBef>
                <a:spcPct val="0"/>
              </a:spcBef>
              <a:buFontTx/>
              <a:buChar char="•"/>
            </a:pPr>
            <a:r>
              <a:rPr lang="en-US" dirty="0" smtClean="0">
                <a:latin typeface="Arial" charset="0"/>
              </a:rPr>
              <a:t>The Server: its identity, the adapters it needs to be populated with (their numbers and types, FC/Ethernet), the configuration on those adapters and finally the firmware revisions the different server components like BIOS, Service Processor, Adapters etc. </a:t>
            </a:r>
          </a:p>
          <a:p>
            <a:pPr eaLnBrk="1" hangingPunct="1">
              <a:spcBef>
                <a:spcPct val="0"/>
              </a:spcBef>
              <a:buFontTx/>
              <a:buChar char="•"/>
            </a:pPr>
            <a:r>
              <a:rPr lang="en-US" dirty="0" smtClean="0">
                <a:latin typeface="Arial" charset="0"/>
              </a:rPr>
              <a:t>Storage: whether to use local storage or not, SAN related settings and firmware revisions.</a:t>
            </a:r>
          </a:p>
          <a:p>
            <a:pPr eaLnBrk="1" hangingPunct="1">
              <a:spcBef>
                <a:spcPct val="0"/>
              </a:spcBef>
              <a:buFontTx/>
              <a:buChar char="•"/>
            </a:pPr>
            <a:r>
              <a:rPr lang="en-US" dirty="0" smtClean="0">
                <a:latin typeface="Arial" charset="0"/>
              </a:rPr>
              <a:t>And finally the Network configuration relating to </a:t>
            </a:r>
            <a:r>
              <a:rPr lang="en-US" dirty="0" err="1" smtClean="0">
                <a:latin typeface="Arial" charset="0"/>
              </a:rPr>
              <a:t>VLANs</a:t>
            </a:r>
            <a:r>
              <a:rPr lang="en-US" dirty="0" smtClean="0">
                <a:latin typeface="Arial" charset="0"/>
              </a:rPr>
              <a:t>, </a:t>
            </a:r>
            <a:r>
              <a:rPr lang="en-US" dirty="0" err="1" smtClean="0">
                <a:latin typeface="Arial" charset="0"/>
              </a:rPr>
              <a:t>QoS</a:t>
            </a:r>
            <a:r>
              <a:rPr lang="en-US" dirty="0" smtClean="0">
                <a:latin typeface="Arial" charset="0"/>
              </a:rPr>
              <a:t> for each link and the firmware revisions on related components. </a:t>
            </a:r>
          </a:p>
          <a:p>
            <a:pPr eaLnBrk="1" hangingPunct="1">
              <a:spcBef>
                <a:spcPct val="0"/>
              </a:spcBef>
              <a:buFontTx/>
              <a:buChar char="-"/>
            </a:pPr>
            <a:endParaRPr lang="en-US" dirty="0" smtClean="0">
              <a:latin typeface="Arial" charset="0"/>
            </a:endParaRPr>
          </a:p>
          <a:p>
            <a:pPr eaLnBrk="1" hangingPunct="1">
              <a:spcBef>
                <a:spcPct val="0"/>
              </a:spcBef>
            </a:pPr>
            <a:r>
              <a:rPr lang="en-US" dirty="0" smtClean="0">
                <a:latin typeface="Arial" charset="0"/>
              </a:rPr>
              <a:t>These collectively represent the hardware “state”.  Cisco is introducing a concept of hardware “state” abstraction that allows the separation of the state from the physical hardware it is running on.  This allows physical servers to become interchangeable hardware components.</a:t>
            </a:r>
          </a:p>
          <a:p>
            <a:pPr eaLnBrk="1" hangingPunct="1">
              <a:spcBef>
                <a:spcPct val="0"/>
              </a:spcBef>
            </a:pPr>
            <a:endParaRPr lang="en-US" dirty="0" smtClean="0">
              <a:latin typeface="Arial" charset="0"/>
            </a:endParaRPr>
          </a:p>
          <a:p>
            <a:pPr eaLnBrk="1" hangingPunct="1">
              <a:spcBef>
                <a:spcPct val="0"/>
              </a:spcBef>
            </a:pPr>
            <a:r>
              <a:rPr lang="en-US" dirty="0" smtClean="0">
                <a:latin typeface="Arial" charset="0"/>
              </a:rPr>
              <a:t>A service</a:t>
            </a:r>
            <a:r>
              <a:rPr lang="en-US" baseline="0" dirty="0" smtClean="0">
                <a:latin typeface="Arial" charset="0"/>
              </a:rPr>
              <a:t> profile is t</a:t>
            </a:r>
            <a:r>
              <a:rPr lang="en-US" dirty="0" smtClean="0">
                <a:latin typeface="Arial" charset="0"/>
              </a:rPr>
              <a:t>he ability for you to define a software logical server that has the properties, from a hardware standpoint, of a physical server, and having the ability to apply that logical server onto a physical server .  The physical server takes on the service profile attributes.  Service</a:t>
            </a:r>
            <a:r>
              <a:rPr lang="en-US" baseline="0" dirty="0" smtClean="0">
                <a:latin typeface="Arial" charset="0"/>
              </a:rPr>
              <a:t> profiles and their comprehensiveness, flexibility, </a:t>
            </a:r>
            <a:r>
              <a:rPr lang="en-US" baseline="0" dirty="0" err="1" smtClean="0">
                <a:latin typeface="Arial" charset="0"/>
              </a:rPr>
              <a:t>repurposeability</a:t>
            </a:r>
            <a:r>
              <a:rPr lang="en-US" baseline="0" dirty="0" smtClean="0">
                <a:latin typeface="Arial" charset="0"/>
              </a:rPr>
              <a:t> and portability are one the biggest advantages offered by </a:t>
            </a:r>
            <a:r>
              <a:rPr lang="en-US" baseline="0" dirty="0" err="1" smtClean="0">
                <a:latin typeface="Arial" charset="0"/>
              </a:rPr>
              <a:t>UCS</a:t>
            </a:r>
            <a:r>
              <a:rPr lang="en-US" baseline="0" dirty="0" smtClean="0">
                <a:latin typeface="Arial" charset="0"/>
              </a:rPr>
              <a:t> servers. </a:t>
            </a:r>
            <a:endParaRPr lang="en-US" dirty="0" smtClean="0">
              <a:latin typeface="Arial" charset="0"/>
            </a:endParaRPr>
          </a:p>
          <a:p>
            <a:pPr eaLnBrk="1" hangingPunct="1">
              <a:spcBef>
                <a:spcPct val="0"/>
              </a:spcBef>
            </a:pPr>
            <a:endParaRPr lang="en-US" dirty="0" smtClean="0">
              <a:latin typeface="Arial" charset="0"/>
            </a:endParaRPr>
          </a:p>
          <a:p>
            <a:pPr eaLnBrk="1" hangingPunct="1">
              <a:spcBef>
                <a:spcPct val="0"/>
              </a:spcBef>
            </a:pPr>
            <a:r>
              <a:rPr lang="en-US" dirty="0" smtClean="0">
                <a:latin typeface="Arial" charset="0"/>
              </a:rPr>
              <a:t>What the service profile offer</a:t>
            </a:r>
            <a:r>
              <a:rPr lang="en-US" baseline="0" dirty="0" smtClean="0">
                <a:latin typeface="Arial" charset="0"/>
              </a:rPr>
              <a:t> much more than</a:t>
            </a:r>
            <a:r>
              <a:rPr lang="en-US" dirty="0" smtClean="0">
                <a:latin typeface="Arial" charset="0"/>
              </a:rPr>
              <a:t> identity management.</a:t>
            </a:r>
            <a:r>
              <a:rPr lang="en-US" baseline="0" dirty="0" smtClean="0">
                <a:latin typeface="Arial" charset="0"/>
              </a:rPr>
              <a:t>  Service profile</a:t>
            </a:r>
            <a:r>
              <a:rPr lang="en-US" dirty="0" smtClean="0">
                <a:latin typeface="Arial" charset="0"/>
              </a:rPr>
              <a:t> contain a comprehensive set of a variety of server attributes including the identities of </a:t>
            </a:r>
            <a:r>
              <a:rPr lang="en-US" dirty="0" err="1" smtClean="0">
                <a:latin typeface="Arial" charset="0"/>
              </a:rPr>
              <a:t>MACs</a:t>
            </a:r>
            <a:r>
              <a:rPr lang="en-US" dirty="0" smtClean="0">
                <a:latin typeface="Arial" charset="0"/>
              </a:rPr>
              <a:t> and </a:t>
            </a:r>
            <a:r>
              <a:rPr lang="en-US" dirty="0" err="1" smtClean="0">
                <a:latin typeface="Arial" charset="0"/>
              </a:rPr>
              <a:t>WWNs</a:t>
            </a:r>
            <a:r>
              <a:rPr lang="en-US" dirty="0" smtClean="0">
                <a:latin typeface="Arial" charset="0"/>
              </a:rPr>
              <a:t>,</a:t>
            </a:r>
            <a:r>
              <a:rPr lang="en-US" baseline="0" dirty="0" smtClean="0">
                <a:latin typeface="Arial" charset="0"/>
              </a:rPr>
              <a:t> </a:t>
            </a:r>
            <a:r>
              <a:rPr lang="en-US" dirty="0" smtClean="0">
                <a:latin typeface="Arial" charset="0"/>
              </a:rPr>
              <a:t>low-level BIOS firmware, BIOS settings, boot order, the </a:t>
            </a:r>
            <a:r>
              <a:rPr lang="en-US" dirty="0" err="1" smtClean="0">
                <a:latin typeface="Arial" charset="0"/>
              </a:rPr>
              <a:t>BSC</a:t>
            </a:r>
            <a:r>
              <a:rPr lang="en-US" dirty="0" smtClean="0">
                <a:latin typeface="Arial" charset="0"/>
              </a:rPr>
              <a:t> or </a:t>
            </a:r>
            <a:r>
              <a:rPr lang="en-US" dirty="0" err="1" smtClean="0">
                <a:latin typeface="Arial" charset="0"/>
              </a:rPr>
              <a:t>CIMC</a:t>
            </a:r>
            <a:r>
              <a:rPr lang="en-US" dirty="0" smtClean="0">
                <a:latin typeface="Arial" charset="0"/>
              </a:rPr>
              <a:t> firmware</a:t>
            </a:r>
            <a:r>
              <a:rPr lang="en-US" baseline="0" dirty="0" smtClean="0">
                <a:latin typeface="Arial" charset="0"/>
              </a:rPr>
              <a:t> and</a:t>
            </a:r>
            <a:r>
              <a:rPr lang="en-US" dirty="0" smtClean="0">
                <a:latin typeface="Arial" charset="0"/>
              </a:rPr>
              <a:t> drive controller firmware. A service profile encapsulates</a:t>
            </a:r>
            <a:r>
              <a:rPr lang="en-US" baseline="0" dirty="0" smtClean="0">
                <a:latin typeface="Arial" charset="0"/>
              </a:rPr>
              <a:t> up to 125 attributes in a software model</a:t>
            </a:r>
            <a:r>
              <a:rPr lang="en-US" dirty="0" smtClean="0">
                <a:latin typeface="Arial" charset="0"/>
              </a:rPr>
              <a:t> that</a:t>
            </a:r>
            <a:r>
              <a:rPr lang="en-US" baseline="0" dirty="0" smtClean="0">
                <a:latin typeface="Arial" charset="0"/>
              </a:rPr>
              <a:t> is</a:t>
            </a:r>
            <a:r>
              <a:rPr lang="en-US" dirty="0" smtClean="0">
                <a:latin typeface="Arial" charset="0"/>
              </a:rPr>
              <a:t> applied</a:t>
            </a:r>
            <a:r>
              <a:rPr lang="en-US" baseline="0" dirty="0" smtClean="0">
                <a:latin typeface="Arial" charset="0"/>
              </a:rPr>
              <a:t> to a physical server.  </a:t>
            </a:r>
            <a:endParaRPr lang="en-US" dirty="0" smtClean="0">
              <a:latin typeface="Arial" charset="0"/>
            </a:endParaRPr>
          </a:p>
          <a:p>
            <a:pPr eaLnBrk="1" hangingPunct="1">
              <a:spcBef>
                <a:spcPct val="0"/>
              </a:spcBef>
            </a:pPr>
            <a:endParaRPr lang="en-US" dirty="0" smtClean="0">
              <a:latin typeface="Arial" charset="0"/>
            </a:endParaRPr>
          </a:p>
          <a:p>
            <a:pPr eaLnBrk="1" hangingPunct="1">
              <a:spcBef>
                <a:spcPct val="0"/>
              </a:spcBef>
            </a:pPr>
            <a:r>
              <a:rPr lang="en-US" dirty="0" smtClean="0">
                <a:latin typeface="Arial" charset="0"/>
              </a:rPr>
              <a:t>The service profile is built on policies which are system definitions of attributes for networking, storage parameters, for boot</a:t>
            </a:r>
            <a:r>
              <a:rPr lang="en-US" baseline="0" dirty="0" smtClean="0">
                <a:latin typeface="Arial" charset="0"/>
              </a:rPr>
              <a:t> and</a:t>
            </a:r>
            <a:r>
              <a:rPr lang="en-US" dirty="0" smtClean="0">
                <a:latin typeface="Arial" charset="0"/>
              </a:rPr>
              <a:t> host firmware, etc. The result is one-time consistent configurations, making server pre-provisioning easier and automatic, reducing</a:t>
            </a:r>
            <a:r>
              <a:rPr lang="en-US" baseline="0" dirty="0" smtClean="0">
                <a:latin typeface="Arial" charset="0"/>
              </a:rPr>
              <a:t> the</a:t>
            </a:r>
            <a:r>
              <a:rPr lang="en-US" dirty="0" smtClean="0">
                <a:latin typeface="Arial" charset="0"/>
              </a:rPr>
              <a:t> time it takes to build a</a:t>
            </a:r>
            <a:r>
              <a:rPr lang="en-US" baseline="0" dirty="0" smtClean="0">
                <a:latin typeface="Arial" charset="0"/>
              </a:rPr>
              <a:t> </a:t>
            </a:r>
            <a:r>
              <a:rPr lang="en-US" dirty="0" smtClean="0">
                <a:latin typeface="Arial" charset="0"/>
              </a:rPr>
              <a:t>server from</a:t>
            </a:r>
            <a:r>
              <a:rPr lang="en-US" baseline="0" dirty="0" smtClean="0">
                <a:latin typeface="Arial" charset="0"/>
              </a:rPr>
              <a:t> </a:t>
            </a:r>
            <a:r>
              <a:rPr lang="en-US" dirty="0" smtClean="0">
                <a:latin typeface="Arial" charset="0"/>
              </a:rPr>
              <a:t>weeks down to hours.</a:t>
            </a:r>
            <a:r>
              <a:rPr lang="en-US" baseline="0" dirty="0" smtClean="0">
                <a:latin typeface="Arial" charset="0"/>
              </a:rPr>
              <a:t>  In addition, service profile </a:t>
            </a:r>
            <a:r>
              <a:rPr lang="en-US" baseline="0" dirty="0" err="1" smtClean="0">
                <a:latin typeface="Arial" charset="0"/>
              </a:rPr>
              <a:t>flexibililty</a:t>
            </a:r>
            <a:r>
              <a:rPr lang="en-US" baseline="0" dirty="0" smtClean="0">
                <a:latin typeface="Arial" charset="0"/>
              </a:rPr>
              <a:t> enable</a:t>
            </a:r>
            <a:r>
              <a:rPr lang="en-US" dirty="0" smtClean="0">
                <a:latin typeface="Arial" charset="0"/>
              </a:rPr>
              <a:t> rapid physical server migration,</a:t>
            </a:r>
            <a:r>
              <a:rPr lang="en-US" baseline="0" dirty="0" smtClean="0">
                <a:latin typeface="Arial" charset="0"/>
              </a:rPr>
              <a:t> and repurposing, making IT more flexible and responsive to their end-users.</a:t>
            </a:r>
          </a:p>
          <a:p>
            <a:pPr eaLnBrk="1" hangingPunct="1">
              <a:spcBef>
                <a:spcPct val="0"/>
              </a:spcBef>
            </a:pPr>
            <a:endParaRPr lang="en-US" baseline="0" dirty="0" smtClean="0">
              <a:latin typeface="Arial" charset="0"/>
            </a:endParaRPr>
          </a:p>
          <a:p>
            <a:pPr eaLnBrk="1" hangingPunct="1">
              <a:spcBef>
                <a:spcPct val="0"/>
              </a:spcBef>
            </a:pPr>
            <a:r>
              <a:rPr lang="en-US" dirty="0" smtClean="0">
                <a:latin typeface="Arial" charset="0"/>
              </a:rPr>
              <a:t>In</a:t>
            </a:r>
            <a:r>
              <a:rPr lang="en-US" baseline="0" dirty="0" smtClean="0">
                <a:latin typeface="Arial" charset="0"/>
              </a:rPr>
              <a:t> both </a:t>
            </a:r>
            <a:r>
              <a:rPr lang="en-US" dirty="0" smtClean="0">
                <a:latin typeface="Arial" charset="0"/>
              </a:rPr>
              <a:t>non-virtualized environment doing a failover from one physical server to another or in a virtualized environment doing capacity management for </a:t>
            </a:r>
            <a:r>
              <a:rPr lang="en-US" dirty="0" err="1" smtClean="0">
                <a:latin typeface="Arial" charset="0"/>
              </a:rPr>
              <a:t>ESX</a:t>
            </a:r>
            <a:r>
              <a:rPr lang="en-US" dirty="0" smtClean="0">
                <a:latin typeface="Arial" charset="0"/>
              </a:rPr>
              <a:t> or </a:t>
            </a:r>
            <a:r>
              <a:rPr lang="en-US" dirty="0" err="1" smtClean="0">
                <a:latin typeface="Arial" charset="0"/>
              </a:rPr>
              <a:t>Xen</a:t>
            </a:r>
            <a:r>
              <a:rPr lang="en-US" dirty="0" smtClean="0">
                <a:latin typeface="Arial" charset="0"/>
              </a:rPr>
              <a:t> or </a:t>
            </a:r>
            <a:r>
              <a:rPr lang="en-US" dirty="0" err="1" smtClean="0">
                <a:latin typeface="Arial" charset="0"/>
              </a:rPr>
              <a:t>KVM</a:t>
            </a:r>
            <a:r>
              <a:rPr lang="en-US" dirty="0" smtClean="0">
                <a:latin typeface="Arial" charset="0"/>
              </a:rPr>
              <a:t> cluster, this statelessness</a:t>
            </a:r>
            <a:r>
              <a:rPr lang="en-US" baseline="0" dirty="0" smtClean="0">
                <a:latin typeface="Arial" charset="0"/>
              </a:rPr>
              <a:t> of service profiles </a:t>
            </a:r>
            <a:r>
              <a:rPr lang="en-US" dirty="0" smtClean="0">
                <a:latin typeface="Arial" charset="0"/>
              </a:rPr>
              <a:t>allows rapid</a:t>
            </a:r>
            <a:r>
              <a:rPr lang="en-US" baseline="0" dirty="0" smtClean="0">
                <a:latin typeface="Arial" charset="0"/>
              </a:rPr>
              <a:t> server </a:t>
            </a:r>
            <a:r>
              <a:rPr lang="en-US" dirty="0" smtClean="0">
                <a:latin typeface="Arial" charset="0"/>
              </a:rPr>
              <a:t>migration. </a:t>
            </a:r>
            <a:r>
              <a:rPr lang="en-US" baseline="0" dirty="0" smtClean="0">
                <a:latin typeface="Arial" charset="0"/>
              </a:rPr>
              <a:t>  S</a:t>
            </a:r>
            <a:r>
              <a:rPr lang="en-US" dirty="0" smtClean="0">
                <a:latin typeface="Arial" charset="0"/>
              </a:rPr>
              <a:t>ervice profiles also allow resources pooling which group resources by category, type or capability.</a:t>
            </a:r>
          </a:p>
          <a:p>
            <a:pPr eaLnBrk="1" hangingPunct="1">
              <a:spcBef>
                <a:spcPct val="0"/>
              </a:spcBef>
            </a:pPr>
            <a:endParaRPr lang="en-US" dirty="0" smtClean="0">
              <a:latin typeface="Arial" charset="0"/>
            </a:endParaRP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E008F169-256B-4D4B-BEE2-5A547C2E7914}" type="slidenum">
              <a:rPr lang="en-US" smtClean="0">
                <a:solidFill>
                  <a:prstClr val="black"/>
                </a:solidFill>
              </a:rPr>
              <a:pPr/>
              <a:t>7</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Extending the benefits of </a:t>
            </a:r>
            <a:r>
              <a:rPr lang="en-US" b="1" dirty="0" err="1" smtClean="0"/>
              <a:t>UCSM</a:t>
            </a:r>
            <a:r>
              <a:rPr lang="en-US" b="1" dirty="0" smtClean="0"/>
              <a:t> to C-Series</a:t>
            </a:r>
            <a:r>
              <a:rPr lang="en-US" b="1" baseline="0" dirty="0" smtClean="0"/>
              <a:t> servers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Our blade customers have enjoyed the benefits of </a:t>
            </a:r>
            <a:r>
              <a:rPr lang="en-US" baseline="0" dirty="0" smtClean="0"/>
              <a:t>t</a:t>
            </a:r>
            <a:r>
              <a:rPr lang="en-US" dirty="0" smtClean="0"/>
              <a:t>he Cisco Unified Computing System,</a:t>
            </a:r>
            <a:r>
              <a:rPr lang="en-US" baseline="0" dirty="0" smtClean="0"/>
              <a:t> </a:t>
            </a:r>
            <a:r>
              <a:rPr lang="en-US" dirty="0" smtClean="0"/>
              <a:t>that unites computing, network, storage access, and virtualization into a cohesive system designed to reduce total cost of ownership (</a:t>
            </a:r>
            <a:r>
              <a:rPr lang="en-US" dirty="0" err="1" smtClean="0"/>
              <a:t>TCO</a:t>
            </a:r>
            <a:r>
              <a:rPr lang="en-US" dirty="0" smtClean="0"/>
              <a:t>) and increase business agility.</a:t>
            </a:r>
            <a:r>
              <a:rPr lang="en-US" baseline="0" dirty="0" smtClean="0"/>
              <a:t>  </a:t>
            </a:r>
            <a:r>
              <a:rPr lang="en-US" dirty="0" smtClean="0"/>
              <a:t>The industry's first converged data center platform, the Cisco </a:t>
            </a:r>
            <a:r>
              <a:rPr lang="en-US" dirty="0" err="1" smtClean="0"/>
              <a:t>UCS</a:t>
            </a:r>
            <a:r>
              <a:rPr lang="en-US" dirty="0" smtClean="0"/>
              <a:t> delivers a programmable infrastructure</a:t>
            </a:r>
            <a:r>
              <a:rPr lang="en-US" baseline="0" dirty="0" smtClean="0"/>
              <a:t> </a:t>
            </a:r>
            <a:r>
              <a:rPr lang="en-US" dirty="0" smtClean="0"/>
              <a:t>that simplifies and speeds enterprise-class application and service deployment in bare-metal, virtualized and cloud-computing environments. The Cisco </a:t>
            </a:r>
            <a:r>
              <a:rPr lang="en-US" dirty="0" err="1" smtClean="0"/>
              <a:t>UCS</a:t>
            </a:r>
            <a:r>
              <a:rPr lang="en-US" dirty="0" smtClean="0"/>
              <a:t> Business Advantage derives from the system's simplified, converged architecture and its automated, centralized management.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Now this same technology</a:t>
            </a:r>
            <a:r>
              <a:rPr lang="en-US" baseline="0" dirty="0" smtClean="0"/>
              <a:t> has been extended to C-series rack servers, bringing stateless computing to the rack server environment.  In addition, both blade and rack servers can be managed within the same </a:t>
            </a:r>
            <a:r>
              <a:rPr lang="en-US" baseline="0" dirty="0" err="1" smtClean="0"/>
              <a:t>UCS</a:t>
            </a:r>
            <a:r>
              <a:rPr lang="en-US" baseline="0" dirty="0" smtClean="0"/>
              <a:t> domain, eliminating compute silos of legacy data centers.  C-series servers consolidate network and storage traffic onto a single </a:t>
            </a:r>
            <a:r>
              <a:rPr lang="en-US" baseline="0" dirty="0" err="1" smtClean="0"/>
              <a:t>FCoE</a:t>
            </a:r>
            <a:r>
              <a:rPr lang="en-US" baseline="0" dirty="0" smtClean="0"/>
              <a:t> interface, which connects to Cisco Fabric Extenders at the top of the rack.  Fabric Extenders </a:t>
            </a:r>
            <a:r>
              <a:rPr lang="en-US" b="0" i="0" u="none" strike="noStrike" dirty="0" smtClean="0"/>
              <a:t>extend the I/O fabric between the Cisco </a:t>
            </a:r>
            <a:r>
              <a:rPr lang="en-US" b="0" i="0" u="none" strike="noStrike" dirty="0" err="1" smtClean="0"/>
              <a:t>UCS</a:t>
            </a:r>
            <a:r>
              <a:rPr lang="en-US" b="0" i="0" u="none" strike="noStrike" dirty="0" smtClean="0"/>
              <a:t> 6100 and 6200 Series Fabric Interconnects to the blade chassis</a:t>
            </a:r>
            <a:r>
              <a:rPr lang="en-US" b="0" i="0" u="none" strike="noStrike" baseline="0" dirty="0" smtClean="0"/>
              <a:t> and now to C-series servers.  </a:t>
            </a:r>
            <a:r>
              <a:rPr lang="en-US" b="0" i="0" u="none" strike="noStrike" dirty="0" smtClean="0"/>
              <a:t> </a:t>
            </a:r>
          </a:p>
        </p:txBody>
      </p:sp>
      <p:sp>
        <p:nvSpPr>
          <p:cNvPr id="4" name="Slide Number Placeholder 3"/>
          <p:cNvSpPr>
            <a:spLocks noGrp="1"/>
          </p:cNvSpPr>
          <p:nvPr>
            <p:ph type="sldNum" sz="quarter" idx="10"/>
          </p:nvPr>
        </p:nvSpPr>
        <p:spPr>
          <a:xfrm>
            <a:off x="3884753" y="8830312"/>
            <a:ext cx="2971698" cy="464504"/>
          </a:xfrm>
          <a:prstGeom prst="rect">
            <a:avLst/>
          </a:prstGeom>
        </p:spPr>
        <p:txBody>
          <a:bodyPr lIns="91083" tIns="45542" rIns="91083" bIns="45542"/>
          <a:lstStyle/>
          <a:p>
            <a:fld id="{6D71DC3E-9B58-4178-99D0-EDD655FFF528}" type="slidenum">
              <a:rPr lang="en-US" smtClean="0"/>
              <a:pPr/>
              <a:t>8</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Certainly there are usage</a:t>
            </a:r>
            <a:r>
              <a:rPr lang="en-US" sz="1200" kern="1200" baseline="0" dirty="0" smtClean="0">
                <a:solidFill>
                  <a:schemeClr val="tx1"/>
                </a:solidFill>
                <a:latin typeface="+mn-lt"/>
                <a:ea typeface="+mn-ea"/>
                <a:cs typeface="+mn-cs"/>
              </a:rPr>
              <a:t> models where C-series servers will be </a:t>
            </a:r>
            <a:r>
              <a:rPr lang="en-US" sz="1200" kern="1200" baseline="0" dirty="0" err="1" smtClean="0">
                <a:solidFill>
                  <a:schemeClr val="tx1"/>
                </a:solidFill>
                <a:latin typeface="+mn-lt"/>
                <a:ea typeface="+mn-ea"/>
                <a:cs typeface="+mn-cs"/>
              </a:rPr>
              <a:t>stateful</a:t>
            </a:r>
            <a:r>
              <a:rPr lang="en-US" sz="1200" kern="1200" baseline="0" dirty="0" smtClean="0">
                <a:solidFill>
                  <a:schemeClr val="tx1"/>
                </a:solidFill>
                <a:latin typeface="+mn-lt"/>
                <a:ea typeface="+mn-ea"/>
                <a:cs typeface="+mn-cs"/>
              </a:rPr>
              <a:t> (Big Data, for example) however there are still benefits to the </a:t>
            </a:r>
            <a:r>
              <a:rPr lang="en-US" sz="1200" kern="1200" baseline="0" dirty="0" err="1" smtClean="0">
                <a:solidFill>
                  <a:schemeClr val="tx1"/>
                </a:solidFill>
                <a:latin typeface="+mn-lt"/>
                <a:ea typeface="+mn-ea"/>
                <a:cs typeface="+mn-cs"/>
              </a:rPr>
              <a:t>UCSM</a:t>
            </a:r>
            <a:r>
              <a:rPr lang="en-US" sz="1200" kern="1200" baseline="0" dirty="0" smtClean="0">
                <a:solidFill>
                  <a:schemeClr val="tx1"/>
                </a:solidFill>
                <a:latin typeface="+mn-lt"/>
                <a:ea typeface="+mn-ea"/>
                <a:cs typeface="+mn-cs"/>
              </a:rPr>
              <a:t> model.  For example</a:t>
            </a:r>
            <a:r>
              <a:rPr lang="en-US" sz="1200" kern="12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managing network, adapter and server as one via Service Profiles, Policies, Pools, and Templates</a:t>
            </a:r>
            <a:r>
              <a:rPr lang="en-US" sz="1200" kern="1200" baseline="0" dirty="0" smtClean="0">
                <a:solidFill>
                  <a:schemeClr val="tx1"/>
                </a:solidFill>
                <a:latin typeface="+mn-lt"/>
                <a:ea typeface="+mn-ea"/>
                <a:cs typeface="+mn-cs"/>
              </a:rPr>
              <a:t> to speed time to deployment.</a:t>
            </a:r>
            <a:endParaRPr lang="en-US" dirty="0"/>
          </a:p>
        </p:txBody>
      </p:sp>
      <p:sp>
        <p:nvSpPr>
          <p:cNvPr id="4" name="Slide Number Placeholder 3"/>
          <p:cNvSpPr>
            <a:spLocks noGrp="1"/>
          </p:cNvSpPr>
          <p:nvPr>
            <p:ph type="sldNum" sz="quarter" idx="10"/>
          </p:nvPr>
        </p:nvSpPr>
        <p:spPr/>
        <p:txBody>
          <a:bodyPr/>
          <a:lstStyle/>
          <a:p>
            <a:fld id="{219CDFF3-C09B-45B6-B79E-09804C010CBD}" type="slidenum">
              <a:rPr lang="en-US" smtClean="0"/>
              <a:pPr/>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R="0" lvl="0" algn="l" defTabSz="914400" rtl="0" eaLnBrk="1" fontAlgn="auto" latinLnBrk="0" hangingPunct="1">
              <a:lnSpc>
                <a:spcPct val="110000"/>
              </a:lnSpc>
              <a:spcBef>
                <a:spcPts val="1800"/>
              </a:spcBef>
              <a:spcAft>
                <a:spcPts val="0"/>
              </a:spcAft>
              <a:buClr>
                <a:schemeClr val="tx2"/>
              </a:buClr>
              <a:buSzPct val="90000"/>
              <a:tabLst/>
              <a:defRPr/>
            </a:pPr>
            <a:r>
              <a:rPr lang="en-US" sz="1200" b="0" dirty="0" smtClean="0">
                <a:solidFill>
                  <a:srgbClr val="000000"/>
                </a:solidFill>
                <a:effectLst>
                  <a:outerShdw blurRad="38100" dist="38100" dir="2700000" algn="tl">
                    <a:srgbClr val="000000">
                      <a:alpha val="43137"/>
                    </a:srgbClr>
                  </a:outerShdw>
                </a:effectLst>
                <a:latin typeface="Arial" charset="0"/>
                <a:ea typeface="ＭＳ Ｐゴシック" pitchFamily="-112" charset="-128"/>
              </a:rPr>
              <a:t>With</a:t>
            </a:r>
            <a:r>
              <a:rPr lang="en-US" sz="1200" b="0" baseline="0" dirty="0" smtClean="0">
                <a:solidFill>
                  <a:srgbClr val="000000"/>
                </a:solidFill>
                <a:effectLst>
                  <a:outerShdw blurRad="38100" dist="38100" dir="2700000" algn="tl">
                    <a:srgbClr val="000000">
                      <a:alpha val="43137"/>
                    </a:srgbClr>
                  </a:outerShdw>
                </a:effectLst>
                <a:latin typeface="Arial" charset="0"/>
                <a:ea typeface="ＭＳ Ｐゴシック" pitchFamily="-112" charset="-128"/>
              </a:rPr>
              <a:t> the innovations that make up the </a:t>
            </a:r>
            <a:r>
              <a:rPr lang="en-US" sz="1200" b="0" baseline="0" dirty="0" err="1" smtClean="0">
                <a:solidFill>
                  <a:srgbClr val="000000"/>
                </a:solidFill>
                <a:effectLst>
                  <a:outerShdw blurRad="38100" dist="38100" dir="2700000" algn="tl">
                    <a:srgbClr val="000000">
                      <a:alpha val="43137"/>
                    </a:srgbClr>
                  </a:outerShdw>
                </a:effectLst>
                <a:latin typeface="Arial" charset="0"/>
                <a:ea typeface="ＭＳ Ｐゴシック" pitchFamily="-112" charset="-128"/>
              </a:rPr>
              <a:t>UCS</a:t>
            </a:r>
            <a:r>
              <a:rPr lang="en-US" sz="1200" b="0" baseline="0" dirty="0" smtClean="0">
                <a:solidFill>
                  <a:srgbClr val="000000"/>
                </a:solidFill>
                <a:effectLst>
                  <a:outerShdw blurRad="38100" dist="38100" dir="2700000" algn="tl">
                    <a:srgbClr val="000000">
                      <a:alpha val="43137"/>
                    </a:srgbClr>
                  </a:outerShdw>
                </a:effectLst>
                <a:latin typeface="Arial" charset="0"/>
                <a:ea typeface="ＭＳ Ｐゴシック" pitchFamily="-112" charset="-128"/>
              </a:rPr>
              <a:t> ecosystem, data center managers realize cost savings through infrastructure efficiency enabled by technologies such as Adapter </a:t>
            </a:r>
            <a:r>
              <a:rPr lang="en-US" sz="1200" b="0" baseline="0" dirty="0" err="1" smtClean="0">
                <a:solidFill>
                  <a:srgbClr val="000000"/>
                </a:solidFill>
                <a:effectLst>
                  <a:outerShdw blurRad="38100" dist="38100" dir="2700000" algn="tl">
                    <a:srgbClr val="000000">
                      <a:alpha val="43137"/>
                    </a:srgbClr>
                  </a:outerShdw>
                </a:effectLst>
                <a:latin typeface="Arial" charset="0"/>
                <a:ea typeface="ＭＳ Ｐゴシック" pitchFamily="-112" charset="-128"/>
              </a:rPr>
              <a:t>FEX</a:t>
            </a:r>
            <a:r>
              <a:rPr lang="en-US" sz="1200" b="0" baseline="0" dirty="0" smtClean="0">
                <a:solidFill>
                  <a:srgbClr val="000000"/>
                </a:solidFill>
                <a:effectLst>
                  <a:outerShdw blurRad="38100" dist="38100" dir="2700000" algn="tl">
                    <a:srgbClr val="000000">
                      <a:alpha val="43137"/>
                    </a:srgbClr>
                  </a:outerShdw>
                </a:effectLst>
                <a:latin typeface="Arial" charset="0"/>
                <a:ea typeface="ＭＳ Ｐゴシック" pitchFamily="-112" charset="-128"/>
              </a:rPr>
              <a:t> and </a:t>
            </a:r>
            <a:r>
              <a:rPr lang="en-US" sz="1200" b="0" baseline="0" dirty="0" err="1" smtClean="0">
                <a:solidFill>
                  <a:srgbClr val="000000"/>
                </a:solidFill>
                <a:effectLst>
                  <a:outerShdw blurRad="38100" dist="38100" dir="2700000" algn="tl">
                    <a:srgbClr val="000000">
                      <a:alpha val="43137"/>
                    </a:srgbClr>
                  </a:outerShdw>
                </a:effectLst>
                <a:latin typeface="Arial" charset="0"/>
                <a:ea typeface="ＭＳ Ｐゴシック" pitchFamily="-112" charset="-128"/>
              </a:rPr>
              <a:t>VM</a:t>
            </a:r>
            <a:r>
              <a:rPr lang="en-US" sz="1200" b="0" baseline="0" dirty="0" smtClean="0">
                <a:solidFill>
                  <a:srgbClr val="000000"/>
                </a:solidFill>
                <a:effectLst>
                  <a:outerShdw blurRad="38100" dist="38100" dir="2700000" algn="tl">
                    <a:srgbClr val="000000">
                      <a:alpha val="43137"/>
                    </a:srgbClr>
                  </a:outerShdw>
                </a:effectLst>
                <a:latin typeface="Arial" charset="0"/>
                <a:ea typeface="ＭＳ Ｐゴシック" pitchFamily="-112" charset="-128"/>
              </a:rPr>
              <a:t> </a:t>
            </a:r>
            <a:r>
              <a:rPr lang="en-US" sz="1200" b="0" baseline="0" dirty="0" err="1" smtClean="0">
                <a:solidFill>
                  <a:srgbClr val="000000"/>
                </a:solidFill>
                <a:effectLst>
                  <a:outerShdw blurRad="38100" dist="38100" dir="2700000" algn="tl">
                    <a:srgbClr val="000000">
                      <a:alpha val="43137"/>
                    </a:srgbClr>
                  </a:outerShdw>
                </a:effectLst>
                <a:latin typeface="Arial" charset="0"/>
                <a:ea typeface="ＭＳ Ｐゴシック" pitchFamily="-112" charset="-128"/>
              </a:rPr>
              <a:t>FEX</a:t>
            </a:r>
            <a:r>
              <a:rPr lang="en-US" sz="1200" b="0" baseline="0" dirty="0" smtClean="0">
                <a:solidFill>
                  <a:srgbClr val="000000"/>
                </a:solidFill>
                <a:effectLst>
                  <a:outerShdw blurRad="38100" dist="38100" dir="2700000" algn="tl">
                    <a:srgbClr val="000000">
                      <a:alpha val="43137"/>
                    </a:srgbClr>
                  </a:outerShdw>
                </a:effectLst>
                <a:latin typeface="Arial" charset="0"/>
                <a:ea typeface="ＭＳ Ｐゴシック" pitchFamily="-112" charset="-128"/>
              </a:rPr>
              <a:t>.</a:t>
            </a:r>
            <a:endParaRPr lang="en-US" sz="1200" b="0" dirty="0" smtClean="0">
              <a:solidFill>
                <a:srgbClr val="000000"/>
              </a:solidFill>
              <a:effectLst>
                <a:outerShdw blurRad="38100" dist="38100" dir="2700000" algn="tl">
                  <a:srgbClr val="000000">
                    <a:alpha val="43137"/>
                  </a:srgbClr>
                </a:outerShdw>
              </a:effectLst>
              <a:latin typeface="Arial" charset="0"/>
              <a:ea typeface="ＭＳ Ｐゴシック" pitchFamily="-112" charset="-128"/>
            </a:endParaRPr>
          </a:p>
          <a:p>
            <a:pPr marL="114300" indent="-114300" defTabSz="814388">
              <a:lnSpc>
                <a:spcPct val="85000"/>
              </a:lnSpc>
              <a:spcBef>
                <a:spcPct val="50000"/>
              </a:spcBef>
              <a:buClr>
                <a:srgbClr val="0183B7"/>
              </a:buClr>
              <a:buSzPct val="100000"/>
              <a:buFont typeface="Wingdings" pitchFamily="2" charset="2"/>
              <a:buNone/>
              <a:defRPr/>
            </a:pPr>
            <a:endParaRPr lang="en-US" sz="1200" kern="1200" dirty="0" smtClean="0">
              <a:solidFill>
                <a:srgbClr val="333333"/>
              </a:solidFill>
              <a:latin typeface="+mn-lt"/>
              <a:ea typeface="MS PGothic" pitchFamily="34" charset="-128"/>
              <a:cs typeface="+mn-cs"/>
            </a:endParaRPr>
          </a:p>
          <a:p>
            <a:pPr>
              <a:lnSpc>
                <a:spcPct val="110000"/>
              </a:lnSpc>
              <a:spcBef>
                <a:spcPts val="1800"/>
              </a:spcBef>
              <a:buClr>
                <a:schemeClr val="tx2"/>
              </a:buClr>
              <a:buSzPct val="90000"/>
              <a:defRPr/>
            </a:pPr>
            <a:r>
              <a:rPr lang="en-US" sz="1200" b="1" kern="1200" dirty="0" err="1" smtClean="0">
                <a:solidFill>
                  <a:schemeClr val="tx1">
                    <a:lumMod val="50000"/>
                  </a:schemeClr>
                </a:solidFill>
                <a:latin typeface="+mn-lt"/>
                <a:ea typeface="MS PGothic" pitchFamily="34" charset="-128"/>
                <a:cs typeface="+mn-cs"/>
              </a:rPr>
              <a:t>VM</a:t>
            </a:r>
            <a:r>
              <a:rPr lang="en-US" sz="1200" b="1" kern="1200" dirty="0" smtClean="0">
                <a:solidFill>
                  <a:schemeClr val="tx1">
                    <a:lumMod val="50000"/>
                  </a:schemeClr>
                </a:solidFill>
                <a:latin typeface="+mn-lt"/>
                <a:ea typeface="MS PGothic" pitchFamily="34" charset="-128"/>
                <a:cs typeface="+mn-cs"/>
              </a:rPr>
              <a:t> </a:t>
            </a:r>
            <a:r>
              <a:rPr lang="en-US" sz="1200" b="1" kern="1200" dirty="0" err="1" smtClean="0">
                <a:solidFill>
                  <a:schemeClr val="tx1">
                    <a:lumMod val="50000"/>
                  </a:schemeClr>
                </a:solidFill>
                <a:latin typeface="+mn-lt"/>
                <a:ea typeface="MS PGothic" pitchFamily="34" charset="-128"/>
                <a:cs typeface="+mn-cs"/>
              </a:rPr>
              <a:t>FEX</a:t>
            </a:r>
            <a:endParaRPr lang="en-US" sz="1200" b="1" kern="1200" dirty="0" smtClean="0">
              <a:solidFill>
                <a:schemeClr val="tx1">
                  <a:lumMod val="50000"/>
                </a:schemeClr>
              </a:solidFill>
              <a:latin typeface="+mn-lt"/>
              <a:ea typeface="MS PGothic" pitchFamily="34" charset="-128"/>
              <a:cs typeface="+mn-cs"/>
            </a:endParaRPr>
          </a:p>
          <a:p>
            <a:pPr marL="285750" lvl="0" indent="-285750">
              <a:lnSpc>
                <a:spcPct val="110000"/>
              </a:lnSpc>
              <a:spcBef>
                <a:spcPts val="600"/>
              </a:spcBef>
              <a:buClr>
                <a:schemeClr val="tx2"/>
              </a:buClr>
              <a:buSzPct val="90000"/>
              <a:buFont typeface="Arial" pitchFamily="34" charset="0"/>
              <a:buNone/>
              <a:defRPr/>
            </a:pPr>
            <a:r>
              <a:rPr lang="en-US" dirty="0" err="1" smtClean="0"/>
              <a:t>VM-FEX</a:t>
            </a:r>
            <a:r>
              <a:rPr lang="en-US" baseline="0" dirty="0" smtClean="0"/>
              <a:t> </a:t>
            </a:r>
            <a:r>
              <a:rPr lang="en-US" dirty="0" smtClean="0"/>
              <a:t>technology helps enable a consistent operational model and visibility between physical and virtual environments; it simplifies enforcement of security and network policy when moving virtual machines across hosts.</a:t>
            </a:r>
            <a:br>
              <a:rPr lang="en-US" dirty="0" smtClean="0"/>
            </a:br>
            <a:endParaRPr lang="en-US" dirty="0" smtClean="0"/>
          </a:p>
          <a:p>
            <a:pPr marL="285750" lvl="0" indent="-285750">
              <a:lnSpc>
                <a:spcPct val="110000"/>
              </a:lnSpc>
              <a:spcBef>
                <a:spcPts val="600"/>
              </a:spcBef>
              <a:buClr>
                <a:schemeClr val="tx2"/>
              </a:buClr>
              <a:buSzPct val="90000"/>
              <a:buFont typeface="Arial" pitchFamily="34" charset="0"/>
              <a:buNone/>
              <a:defRPr/>
            </a:pPr>
            <a:r>
              <a:rPr lang="en-US" sz="1200" kern="1200" dirty="0" smtClean="0">
                <a:solidFill>
                  <a:schemeClr val="tx1"/>
                </a:solidFill>
                <a:latin typeface="+mn-lt"/>
                <a:ea typeface="+mn-ea"/>
                <a:cs typeface="+mn-cs"/>
              </a:rPr>
              <a:t>Cisco Virtual Machine Fabric Extender collapses virtual and physical networking into a single infrastructure. Data center administrators can now provision, configure, manage, monitor, and diagnose virtual machine network traffic and bare metal network traffic within a unified infrastructure. Cisco </a:t>
            </a:r>
            <a:r>
              <a:rPr lang="en-US" sz="1200" kern="1200" dirty="0" err="1" smtClean="0">
                <a:solidFill>
                  <a:schemeClr val="tx1"/>
                </a:solidFill>
                <a:latin typeface="+mn-lt"/>
                <a:ea typeface="+mn-ea"/>
                <a:cs typeface="+mn-cs"/>
              </a:rPr>
              <a:t>VM-FEX</a:t>
            </a:r>
            <a:r>
              <a:rPr lang="en-US" sz="1200" kern="1200" dirty="0" smtClean="0">
                <a:solidFill>
                  <a:schemeClr val="tx1"/>
                </a:solidFill>
                <a:latin typeface="+mn-lt"/>
                <a:ea typeface="+mn-ea"/>
                <a:cs typeface="+mn-cs"/>
              </a:rPr>
              <a:t> enables each </a:t>
            </a:r>
            <a:r>
              <a:rPr lang="en-US" sz="1200" kern="1200" dirty="0" err="1" smtClean="0">
                <a:solidFill>
                  <a:schemeClr val="tx1"/>
                </a:solidFill>
                <a:latin typeface="+mn-lt"/>
                <a:ea typeface="+mn-ea"/>
                <a:cs typeface="+mn-cs"/>
              </a:rPr>
              <a:t>VM</a:t>
            </a:r>
            <a:r>
              <a:rPr lang="en-US" sz="1200" kern="1200" dirty="0" smtClean="0">
                <a:solidFill>
                  <a:schemeClr val="tx1"/>
                </a:solidFill>
                <a:latin typeface="+mn-lt"/>
                <a:ea typeface="+mn-ea"/>
                <a:cs typeface="+mn-cs"/>
              </a:rPr>
              <a:t> to get a dedicated interface on the parent switch. With Cisco </a:t>
            </a:r>
            <a:r>
              <a:rPr lang="en-US" sz="1200" kern="1200" dirty="0" err="1" smtClean="0">
                <a:solidFill>
                  <a:schemeClr val="tx1"/>
                </a:solidFill>
                <a:latin typeface="+mn-lt"/>
                <a:ea typeface="+mn-ea"/>
                <a:cs typeface="+mn-cs"/>
              </a:rPr>
              <a:t>VM-FEX</a:t>
            </a:r>
            <a:r>
              <a:rPr lang="en-US" sz="1200" kern="1200" dirty="0" smtClean="0">
                <a:solidFill>
                  <a:schemeClr val="tx1"/>
                </a:solidFill>
                <a:latin typeface="+mn-lt"/>
                <a:ea typeface="+mn-ea"/>
                <a:cs typeface="+mn-cs"/>
              </a:rPr>
              <a:t> all </a:t>
            </a:r>
            <a:r>
              <a:rPr lang="en-US" sz="1200" kern="1200" dirty="0" err="1" smtClean="0">
                <a:solidFill>
                  <a:schemeClr val="tx1"/>
                </a:solidFill>
                <a:latin typeface="+mn-lt"/>
                <a:ea typeface="+mn-ea"/>
                <a:cs typeface="+mn-cs"/>
              </a:rPr>
              <a:t>VM</a:t>
            </a:r>
            <a:r>
              <a:rPr lang="en-US" sz="1200" kern="1200" dirty="0" smtClean="0">
                <a:solidFill>
                  <a:schemeClr val="tx1"/>
                </a:solidFill>
                <a:latin typeface="+mn-lt"/>
                <a:ea typeface="+mn-ea"/>
                <a:cs typeface="+mn-cs"/>
              </a:rPr>
              <a:t> traffic is sent directly to the dedicated interface on the parent switch. </a:t>
            </a:r>
            <a:r>
              <a:rPr lang="en-US" sz="1200" kern="1200" dirty="0" err="1" smtClean="0">
                <a:solidFill>
                  <a:schemeClr val="tx1"/>
                </a:solidFill>
                <a:latin typeface="+mn-lt"/>
                <a:ea typeface="+mn-ea"/>
                <a:cs typeface="+mn-cs"/>
              </a:rPr>
              <a:t>VM-FEX</a:t>
            </a:r>
            <a:r>
              <a:rPr lang="en-US" sz="1200" kern="1200" dirty="0" smtClean="0">
                <a:solidFill>
                  <a:schemeClr val="tx1"/>
                </a:solidFill>
                <a:latin typeface="+mn-lt"/>
                <a:ea typeface="+mn-ea"/>
                <a:cs typeface="+mn-cs"/>
              </a:rPr>
              <a:t> also brings near bare metal performance gains by offloading the hypervisor of I/O related cycles. Cisco </a:t>
            </a:r>
            <a:r>
              <a:rPr lang="en-US" sz="1200" kern="1200" dirty="0" err="1" smtClean="0">
                <a:solidFill>
                  <a:schemeClr val="tx1"/>
                </a:solidFill>
                <a:latin typeface="+mn-lt"/>
                <a:ea typeface="+mn-ea"/>
                <a:cs typeface="+mn-cs"/>
              </a:rPr>
              <a:t>VM-FEX</a:t>
            </a:r>
            <a:r>
              <a:rPr lang="en-US" sz="1200" kern="1200" dirty="0" smtClean="0">
                <a:solidFill>
                  <a:schemeClr val="tx1"/>
                </a:solidFill>
                <a:latin typeface="+mn-lt"/>
                <a:ea typeface="+mn-ea"/>
                <a:cs typeface="+mn-cs"/>
              </a:rPr>
              <a:t> eliminates the software-based switch in the hypervisor and the solution works across the most popular hypervisors such as VMware </a:t>
            </a:r>
            <a:r>
              <a:rPr lang="en-US" sz="1200" kern="1200" dirty="0" err="1" smtClean="0">
                <a:solidFill>
                  <a:schemeClr val="tx1"/>
                </a:solidFill>
                <a:latin typeface="+mn-lt"/>
                <a:ea typeface="+mn-ea"/>
                <a:cs typeface="+mn-cs"/>
              </a:rPr>
              <a:t>ESX</a:t>
            </a:r>
            <a:r>
              <a:rPr lang="en-US" sz="1200" kern="1200" dirty="0" smtClean="0">
                <a:solidFill>
                  <a:schemeClr val="tx1"/>
                </a:solidFill>
                <a:latin typeface="+mn-lt"/>
                <a:ea typeface="+mn-ea"/>
                <a:cs typeface="+mn-cs"/>
              </a:rPr>
              <a:t> and </a:t>
            </a:r>
            <a:r>
              <a:rPr lang="en-US" sz="1200" kern="1200" dirty="0" err="1" smtClean="0">
                <a:solidFill>
                  <a:schemeClr val="tx1"/>
                </a:solidFill>
                <a:latin typeface="+mn-lt"/>
                <a:ea typeface="+mn-ea"/>
                <a:cs typeface="+mn-cs"/>
              </a:rPr>
              <a:t>RedHat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KVM</a:t>
            </a:r>
            <a:r>
              <a:rPr lang="en-US" sz="1200" kern="1200" dirty="0" smtClean="0">
                <a:solidFill>
                  <a:schemeClr val="tx1"/>
                </a:solidFill>
                <a:latin typeface="+mn-lt"/>
                <a:ea typeface="+mn-ea"/>
                <a:cs typeface="+mn-cs"/>
              </a:rPr>
              <a:t>.  </a:t>
            </a:r>
            <a:endParaRPr lang="en-US" sz="1200" kern="1200" dirty="0" smtClean="0">
              <a:solidFill>
                <a:srgbClr val="333333"/>
              </a:solidFill>
              <a:latin typeface="+mn-lt"/>
              <a:ea typeface="MS PGothic" pitchFamily="34" charset="-128"/>
              <a:cs typeface="+mn-cs"/>
            </a:endParaRPr>
          </a:p>
          <a:p>
            <a:pPr marL="285750" lvl="0" indent="-285750">
              <a:lnSpc>
                <a:spcPct val="110000"/>
              </a:lnSpc>
              <a:spcBef>
                <a:spcPts val="600"/>
              </a:spcBef>
              <a:buClr>
                <a:schemeClr val="tx2"/>
              </a:buClr>
              <a:buSzPct val="90000"/>
              <a:buFont typeface="Arial" pitchFamily="34" charset="0"/>
              <a:buChar char="•"/>
              <a:defRPr/>
            </a:pPr>
            <a:endParaRPr lang="en-US" sz="1200" kern="1200" dirty="0" smtClean="0">
              <a:solidFill>
                <a:srgbClr val="333333"/>
              </a:solidFill>
              <a:latin typeface="+mn-lt"/>
              <a:ea typeface="MS PGothic" pitchFamily="34" charset="-128"/>
              <a:cs typeface="+mn-cs"/>
            </a:endParaRPr>
          </a:p>
          <a:p>
            <a:pPr>
              <a:lnSpc>
                <a:spcPct val="110000"/>
              </a:lnSpc>
              <a:spcBef>
                <a:spcPts val="1800"/>
              </a:spcBef>
              <a:buClr>
                <a:schemeClr val="tx2"/>
              </a:buClr>
              <a:buSzPct val="90000"/>
              <a:defRPr/>
            </a:pPr>
            <a:r>
              <a:rPr lang="en-US" sz="1200" b="1" kern="1200" dirty="0" smtClean="0">
                <a:solidFill>
                  <a:schemeClr val="tx1">
                    <a:lumMod val="50000"/>
                  </a:schemeClr>
                </a:solidFill>
                <a:latin typeface="+mn-lt"/>
                <a:ea typeface="MS PGothic" pitchFamily="34" charset="-128"/>
                <a:cs typeface="+mn-cs"/>
              </a:rPr>
              <a:t>Adapter </a:t>
            </a:r>
            <a:r>
              <a:rPr lang="en-US" sz="1200" b="1" kern="1200" dirty="0" err="1" smtClean="0">
                <a:solidFill>
                  <a:schemeClr val="tx1">
                    <a:lumMod val="50000"/>
                  </a:schemeClr>
                </a:solidFill>
                <a:latin typeface="+mn-lt"/>
                <a:ea typeface="MS PGothic" pitchFamily="34" charset="-128"/>
                <a:cs typeface="+mn-cs"/>
              </a:rPr>
              <a:t>FEX</a:t>
            </a:r>
            <a:endParaRPr lang="en-US" sz="1200" b="1" kern="1200" dirty="0" smtClean="0">
              <a:solidFill>
                <a:schemeClr val="tx1">
                  <a:lumMod val="50000"/>
                </a:schemeClr>
              </a:solidFill>
              <a:latin typeface="+mn-lt"/>
              <a:ea typeface="MS PGothic" pitchFamily="34" charset="-128"/>
              <a:cs typeface="+mn-cs"/>
            </a:endParaRPr>
          </a:p>
          <a:p>
            <a:r>
              <a:rPr lang="en-US" dirty="0" smtClean="0"/>
              <a:t>Adapter </a:t>
            </a:r>
            <a:r>
              <a:rPr lang="en-US" dirty="0" err="1" smtClean="0"/>
              <a:t>FEX</a:t>
            </a:r>
            <a:r>
              <a:rPr lang="en-US" dirty="0" smtClean="0"/>
              <a:t> extends the fabric to the servers, and partitions the server adapter into multiple, logical virtual Network Interface Cards (</a:t>
            </a:r>
            <a:r>
              <a:rPr lang="en-US" dirty="0" err="1" smtClean="0"/>
              <a:t>vNICs</a:t>
            </a:r>
            <a:r>
              <a:rPr lang="en-US" dirty="0" smtClean="0"/>
              <a:t>) and virtual Host Bus Adapters (</a:t>
            </a:r>
            <a:r>
              <a:rPr lang="en-US" dirty="0" err="1" smtClean="0"/>
              <a:t>vHBAs</a:t>
            </a:r>
            <a:r>
              <a:rPr lang="en-US" dirty="0" smtClean="0"/>
              <a:t>). It then consolidates multiple 1 Gigabit Ethernet </a:t>
            </a:r>
            <a:r>
              <a:rPr lang="en-US" dirty="0" err="1" smtClean="0"/>
              <a:t>NICs</a:t>
            </a:r>
            <a:r>
              <a:rPr lang="en-US" dirty="0" smtClean="0"/>
              <a:t> and </a:t>
            </a:r>
            <a:r>
              <a:rPr lang="en-US" dirty="0" err="1" smtClean="0"/>
              <a:t>Fibre</a:t>
            </a:r>
            <a:r>
              <a:rPr lang="en-US" dirty="0" smtClean="0"/>
              <a:t> Channel </a:t>
            </a:r>
            <a:r>
              <a:rPr lang="en-US" dirty="0" err="1" smtClean="0"/>
              <a:t>HBAs</a:t>
            </a:r>
            <a:r>
              <a:rPr lang="en-US" dirty="0" smtClean="0"/>
              <a:t> into a single 10 Gigabit Ethernet </a:t>
            </a:r>
            <a:r>
              <a:rPr lang="en-US" dirty="0" err="1" smtClean="0"/>
              <a:t>FCoE</a:t>
            </a:r>
            <a:r>
              <a:rPr lang="en-US" dirty="0" smtClean="0"/>
              <a:t> adapter. </a:t>
            </a:r>
          </a:p>
          <a:p>
            <a:r>
              <a:rPr lang="en-US" dirty="0" smtClean="0"/>
              <a:t>With Adapter </a:t>
            </a:r>
            <a:r>
              <a:rPr lang="en-US" dirty="0" err="1" smtClean="0"/>
              <a:t>FEX</a:t>
            </a:r>
            <a:r>
              <a:rPr lang="en-US" dirty="0" smtClean="0"/>
              <a:t>, you benefit from reduced capital and operating expenses, highly secure hardware-based traffic separation, and in-depth traffic visibility. In addition, your data center server environments can cost-effectively scale with your business needs. </a:t>
            </a:r>
          </a:p>
          <a:p>
            <a:pPr>
              <a:lnSpc>
                <a:spcPct val="110000"/>
              </a:lnSpc>
              <a:spcBef>
                <a:spcPts val="1800"/>
              </a:spcBef>
              <a:buClr>
                <a:schemeClr val="tx2"/>
              </a:buClr>
              <a:buSzPct val="90000"/>
              <a:defRPr/>
            </a:pPr>
            <a:r>
              <a:rPr lang="en-US" sz="1200" b="1" kern="1200" dirty="0" smtClean="0">
                <a:solidFill>
                  <a:schemeClr val="tx1">
                    <a:lumMod val="50000"/>
                  </a:schemeClr>
                </a:solidFill>
                <a:latin typeface="+mn-lt"/>
                <a:ea typeface="MS PGothic" pitchFamily="34" charset="-128"/>
                <a:cs typeface="+mn-cs"/>
              </a:rPr>
              <a:t> </a:t>
            </a:r>
            <a:endParaRPr lang="en-US" sz="1200" kern="1200" dirty="0" smtClean="0">
              <a:solidFill>
                <a:schemeClr val="bg1"/>
              </a:solidFill>
              <a:latin typeface="+mn-lt"/>
              <a:ea typeface="ＭＳ Ｐゴシック" charset="-128"/>
              <a:cs typeface="+mn-cs"/>
            </a:endParaRPr>
          </a:p>
          <a:p>
            <a:pPr marL="285750" lvl="0" indent="-285750">
              <a:lnSpc>
                <a:spcPct val="110000"/>
              </a:lnSpc>
              <a:spcBef>
                <a:spcPts val="600"/>
              </a:spcBef>
              <a:buClr>
                <a:schemeClr val="tx2"/>
              </a:buClr>
              <a:buSzPct val="90000"/>
              <a:buFont typeface="Arial" pitchFamily="34" charset="0"/>
              <a:buNone/>
              <a:defRPr/>
            </a:pPr>
            <a:r>
              <a:rPr lang="en-US" sz="1200" b="1" kern="1200" dirty="0" smtClean="0">
                <a:solidFill>
                  <a:srgbClr val="333333"/>
                </a:solidFill>
                <a:latin typeface="+mn-lt"/>
                <a:ea typeface="MS PGothic" pitchFamily="34" charset="-128"/>
                <a:cs typeface="+mn-cs"/>
              </a:rPr>
              <a:t>Fabric Interconnects</a:t>
            </a:r>
          </a:p>
          <a:p>
            <a:pPr marL="285750" marR="0" lvl="0" indent="-285750" algn="l" defTabSz="457200" rtl="0" eaLnBrk="1" fontAlgn="auto" latinLnBrk="0" hangingPunct="1">
              <a:lnSpc>
                <a:spcPct val="110000"/>
              </a:lnSpc>
              <a:spcBef>
                <a:spcPts val="600"/>
              </a:spcBef>
              <a:spcAft>
                <a:spcPts val="0"/>
              </a:spcAft>
              <a:buClr>
                <a:schemeClr val="tx2"/>
              </a:buClr>
              <a:buSzPct val="90000"/>
              <a:buFont typeface="Arial" pitchFamily="34" charset="0"/>
              <a:buNone/>
              <a:tabLst/>
              <a:defRPr/>
            </a:pPr>
            <a:r>
              <a:rPr lang="en-US" b="0" i="0" u="none" strike="noStrike" dirty="0" smtClean="0"/>
              <a:t>Cisco </a:t>
            </a:r>
            <a:r>
              <a:rPr lang="en-US" b="0" i="0" u="none" strike="noStrike" dirty="0" err="1" smtClean="0"/>
              <a:t>UCS</a:t>
            </a:r>
            <a:r>
              <a:rPr lang="en-US" b="0" i="0" u="none" strike="noStrike" dirty="0" smtClean="0"/>
              <a:t> 6200 Series provides the management and communication backbone for the Cisco </a:t>
            </a:r>
            <a:r>
              <a:rPr lang="en-US" b="0" i="0" u="none" strike="noStrike" dirty="0" err="1" smtClean="0"/>
              <a:t>UCS</a:t>
            </a:r>
            <a:r>
              <a:rPr lang="en-US" b="0" i="0" u="none" strike="noStrike" dirty="0" smtClean="0"/>
              <a:t> blade and rack servers. Blade and rack servers attached to the Cisco </a:t>
            </a:r>
            <a:r>
              <a:rPr lang="en-US" b="0" i="0" u="none" strike="noStrike" dirty="0" err="1" smtClean="0"/>
              <a:t>UCS</a:t>
            </a:r>
            <a:r>
              <a:rPr lang="en-US" b="0" i="0" u="none" strike="noStrike" dirty="0" smtClean="0"/>
              <a:t> 6200 Series Fabric Interconnects become part of a single, highly available management domain. In addition, by supporting unified fabric, the Cisco </a:t>
            </a:r>
            <a:r>
              <a:rPr lang="en-US" b="0" i="0" u="none" strike="noStrike" dirty="0" err="1" smtClean="0"/>
              <a:t>UCS</a:t>
            </a:r>
            <a:r>
              <a:rPr lang="en-US" b="0" i="0" u="none" strike="noStrike" dirty="0" smtClean="0"/>
              <a:t> 6200 Series provides both the LAN and SAN connectivity for all blades within its domain.</a:t>
            </a:r>
          </a:p>
          <a:p>
            <a:pPr marL="285750" lvl="0" indent="-285750">
              <a:lnSpc>
                <a:spcPct val="110000"/>
              </a:lnSpc>
              <a:spcBef>
                <a:spcPts val="600"/>
              </a:spcBef>
              <a:buClr>
                <a:schemeClr val="tx2"/>
              </a:buClr>
              <a:buSzPct val="90000"/>
              <a:buFont typeface="Arial" pitchFamily="34" charset="0"/>
              <a:buNone/>
              <a:defRPr/>
            </a:pPr>
            <a:endParaRPr lang="en-US" sz="1200" kern="1200" dirty="0" smtClean="0">
              <a:solidFill>
                <a:srgbClr val="333333"/>
              </a:solidFill>
              <a:latin typeface="+mn-lt"/>
              <a:ea typeface="MS PGothic" pitchFamily="34" charset="-128"/>
              <a:cs typeface="+mn-cs"/>
            </a:endParaRPr>
          </a:p>
          <a:p>
            <a:pPr marR="0" lvl="0" algn="l" defTabSz="914400" rtl="0" eaLnBrk="1" fontAlgn="auto" latinLnBrk="0" hangingPunct="1">
              <a:lnSpc>
                <a:spcPct val="110000"/>
              </a:lnSpc>
              <a:spcBef>
                <a:spcPts val="1800"/>
              </a:spcBef>
              <a:spcAft>
                <a:spcPts val="0"/>
              </a:spcAft>
              <a:buClr>
                <a:schemeClr val="tx2"/>
              </a:buClr>
              <a:buSzPct val="90000"/>
              <a:tabLst/>
              <a:defRPr/>
            </a:pPr>
            <a:endParaRPr lang="en-US" sz="1200" b="1" kern="1200" dirty="0" smtClean="0">
              <a:solidFill>
                <a:schemeClr val="tx1">
                  <a:lumMod val="50000"/>
                </a:schemeClr>
              </a:solidFill>
              <a:latin typeface="+mn-lt"/>
              <a:ea typeface="MS PGothic" pitchFamily="34" charset="-128"/>
              <a:cs typeface="+mn-cs"/>
            </a:endParaRPr>
          </a:p>
        </p:txBody>
      </p:sp>
      <p:sp>
        <p:nvSpPr>
          <p:cNvPr id="4" name="Slide Number Placeholder 3"/>
          <p:cNvSpPr>
            <a:spLocks noGrp="1"/>
          </p:cNvSpPr>
          <p:nvPr>
            <p:ph type="sldNum" sz="quarter" idx="10"/>
          </p:nvPr>
        </p:nvSpPr>
        <p:spPr/>
        <p:txBody>
          <a:bodyPr/>
          <a:lstStyle/>
          <a:p>
            <a:fld id="{E008F169-256B-4D4B-BEE2-5A547C2E7914}" type="slidenum">
              <a:rPr lang="en-US" smtClean="0"/>
              <a:pPr/>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CN" altLang="en-US" dirty="0" smtClean="0"/>
              <a:t>文字说明：</a:t>
            </a:r>
            <a:endParaRPr lang="en-US" dirty="0"/>
          </a:p>
        </p:txBody>
      </p:sp>
      <p:sp>
        <p:nvSpPr>
          <p:cNvPr id="4" name="Slide Number Placeholder 3"/>
          <p:cNvSpPr>
            <a:spLocks noGrp="1"/>
          </p:cNvSpPr>
          <p:nvPr>
            <p:ph type="sldNum" sz="quarter" idx="10"/>
          </p:nvPr>
        </p:nvSpPr>
        <p:spPr/>
        <p:txBody>
          <a:bodyPr/>
          <a:lstStyle/>
          <a:p>
            <a:fld id="{3FE46A33-094C-4F06-B75F-C68E3E688155}" type="slidenum">
              <a:rPr lang="en-US" smtClean="0"/>
              <a:pPr/>
              <a:t>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FE46A33-094C-4F06-B75F-C68E3E688155}" type="slidenum">
              <a:rPr lang="en-US" smtClean="0"/>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animated White">
    <p:spTree>
      <p:nvGrpSpPr>
        <p:cNvPr id="1" name=""/>
        <p:cNvGrpSpPr/>
        <p:nvPr/>
      </p:nvGrpSpPr>
      <p:grpSpPr>
        <a:xfrm>
          <a:off x="0" y="0"/>
          <a:ext cx="0" cy="0"/>
          <a:chOff x="0" y="0"/>
          <a:chExt cx="0" cy="0"/>
        </a:xfrm>
      </p:grpSpPr>
      <p:pic>
        <p:nvPicPr>
          <p:cNvPr id="53" name="Picture 52" descr="segue texture.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333375" y="6381456"/>
            <a:ext cx="8477250" cy="163808"/>
          </a:xfrm>
          <a:prstGeom prst="rect">
            <a:avLst/>
          </a:prstGeom>
        </p:spPr>
      </p:pic>
      <p:sp>
        <p:nvSpPr>
          <p:cNvPr id="47" name="Rectangle 46"/>
          <p:cNvSpPr/>
          <p:nvPr/>
        </p:nvSpPr>
        <p:spPr>
          <a:xfrm>
            <a:off x="3405353" y="5948638"/>
            <a:ext cx="599089" cy="11456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6" name="Rectangle 45"/>
          <p:cNvSpPr/>
          <p:nvPr/>
        </p:nvSpPr>
        <p:spPr>
          <a:xfrm>
            <a:off x="1460940" y="5948638"/>
            <a:ext cx="472965" cy="1145627"/>
          </a:xfrm>
          <a:prstGeom prst="rect">
            <a:avLst/>
          </a:prstGeom>
          <a:solidFill>
            <a:srgbClr val="6DB344">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5" name="Rectangle 44"/>
          <p:cNvSpPr/>
          <p:nvPr/>
        </p:nvSpPr>
        <p:spPr>
          <a:xfrm>
            <a:off x="4771697" y="5948638"/>
            <a:ext cx="472965" cy="1145627"/>
          </a:xfrm>
          <a:prstGeom prst="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3" name="Rounded Rectangle 32"/>
          <p:cNvSpPr/>
          <p:nvPr/>
        </p:nvSpPr>
        <p:spPr>
          <a:xfrm rot="10800000" flipH="1">
            <a:off x="2856506" y="831272"/>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8" name="Rounded Rectangle 27"/>
          <p:cNvSpPr/>
          <p:nvPr userDrawn="1"/>
        </p:nvSpPr>
        <p:spPr>
          <a:xfrm rot="10800000" flipH="1">
            <a:off x="821966" y="4716780"/>
            <a:ext cx="656314" cy="150749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9" name="Rounded Rectangle 28"/>
          <p:cNvSpPr/>
          <p:nvPr userDrawn="1"/>
        </p:nvSpPr>
        <p:spPr>
          <a:xfrm rot="10800000" flipH="1">
            <a:off x="1332506" y="1981200"/>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0" name="Rounded Rectangle 29"/>
          <p:cNvSpPr/>
          <p:nvPr/>
        </p:nvSpPr>
        <p:spPr>
          <a:xfrm rot="10800000" flipH="1">
            <a:off x="5869870" y="6614161"/>
            <a:ext cx="780312" cy="3319549"/>
          </a:xfrm>
          <a:prstGeom prst="roundRect">
            <a:avLst>
              <a:gd name="adj" fmla="val 50000"/>
            </a:avLst>
          </a:prstGeom>
          <a:solidFill>
            <a:srgbClr val="1F8BAE">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1" name="Rounded Rectangle 30"/>
          <p:cNvSpPr/>
          <p:nvPr/>
        </p:nvSpPr>
        <p:spPr>
          <a:xfrm rot="10800000" flipH="1">
            <a:off x="6933207" y="6614160"/>
            <a:ext cx="656314" cy="150749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9"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endParaRPr lang="en-US">
              <a:latin typeface="+mj-lt"/>
            </a:endParaRPr>
          </a:p>
        </p:txBody>
      </p:sp>
      <p:sp>
        <p:nvSpPr>
          <p:cNvPr id="34" name="Rounded Rectangle 33"/>
          <p:cNvSpPr/>
          <p:nvPr/>
        </p:nvSpPr>
        <p:spPr>
          <a:xfrm rot="10800000" flipH="1">
            <a:off x="2191487" y="6719452"/>
            <a:ext cx="662549" cy="6331065"/>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5" name="Rounded Rectangle 34"/>
          <p:cNvSpPr/>
          <p:nvPr/>
        </p:nvSpPr>
        <p:spPr>
          <a:xfrm rot="10800000" flipH="1">
            <a:off x="2794162" y="6668595"/>
            <a:ext cx="779356" cy="5546310"/>
          </a:xfrm>
          <a:prstGeom prst="roundRect">
            <a:avLst>
              <a:gd name="adj" fmla="val 50000"/>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6" name="Rounded Rectangle 35"/>
          <p:cNvSpPr/>
          <p:nvPr/>
        </p:nvSpPr>
        <p:spPr>
          <a:xfrm rot="10800000" flipH="1">
            <a:off x="4920835" y="1025236"/>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7" name="Rounded Rectangle 36"/>
          <p:cNvSpPr/>
          <p:nvPr/>
        </p:nvSpPr>
        <p:spPr>
          <a:xfrm rot="10800000" flipH="1">
            <a:off x="5391889" y="1731818"/>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8" name="Rounded Rectangle 37"/>
          <p:cNvSpPr/>
          <p:nvPr userDrawn="1"/>
        </p:nvSpPr>
        <p:spPr>
          <a:xfrm rot="10800000" flipH="1">
            <a:off x="341314" y="6708754"/>
            <a:ext cx="780312" cy="3319549"/>
          </a:xfrm>
          <a:prstGeom prst="roundRect">
            <a:avLst>
              <a:gd name="adj" fmla="val 50000"/>
            </a:avLst>
          </a:prstGeom>
          <a:gradFill flip="none" rotWithShape="1">
            <a:gsLst>
              <a:gs pos="0">
                <a:srgbClr val="4DCAFF">
                  <a:shade val="30000"/>
                  <a:satMod val="115000"/>
                  <a:alpha val="26000"/>
                </a:srgbClr>
              </a:gs>
              <a:gs pos="50000">
                <a:srgbClr val="4DCAFF">
                  <a:shade val="67500"/>
                  <a:satMod val="115000"/>
                </a:srgbClr>
              </a:gs>
              <a:gs pos="100000">
                <a:srgbClr val="4DCAFF">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9" name="Rounded Rectangle 38"/>
          <p:cNvSpPr/>
          <p:nvPr/>
        </p:nvSpPr>
        <p:spPr>
          <a:xfrm rot="10800000" flipH="1">
            <a:off x="8038251" y="8318270"/>
            <a:ext cx="780312" cy="3319549"/>
          </a:xfrm>
          <a:prstGeom prst="roundRect">
            <a:avLst>
              <a:gd name="adj" fmla="val 50000"/>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1" name="Rounded Rectangle 40"/>
          <p:cNvSpPr/>
          <p:nvPr/>
        </p:nvSpPr>
        <p:spPr>
          <a:xfrm rot="10800000" flipH="1">
            <a:off x="8162250" y="1731818"/>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2" name="Rounded Rectangle 41"/>
          <p:cNvSpPr/>
          <p:nvPr/>
        </p:nvSpPr>
        <p:spPr>
          <a:xfrm rot="10800000" flipH="1">
            <a:off x="3770907" y="1981200"/>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85" name="Rectangle 84"/>
          <p:cNvSpPr/>
          <p:nvPr/>
        </p:nvSpPr>
        <p:spPr>
          <a:xfrm>
            <a:off x="0" y="2383"/>
            <a:ext cx="9129008" cy="6378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4" name="Rectangle 43"/>
          <p:cNvSpPr/>
          <p:nvPr userDrawn="1"/>
        </p:nvSpPr>
        <p:spPr>
          <a:xfrm>
            <a:off x="1" y="6545265"/>
            <a:ext cx="9129008" cy="312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8" name="Subtitle 2"/>
          <p:cNvSpPr>
            <a:spLocks noGrp="1"/>
          </p:cNvSpPr>
          <p:nvPr>
            <p:ph type="subTitle" idx="1" hasCustomPrompt="1"/>
          </p:nvPr>
        </p:nvSpPr>
        <p:spPr>
          <a:xfrm>
            <a:off x="236383" y="4464068"/>
            <a:ext cx="8112126" cy="384175"/>
          </a:xfrm>
        </p:spPr>
        <p:txBody>
          <a:bodyPr anchor="b" anchorCtr="0">
            <a:noAutofit/>
          </a:bodyPr>
          <a:lstStyle>
            <a:lvl1pPr marL="0" indent="0" algn="l">
              <a:buNone/>
              <a:defRPr lang="en-US" sz="2000" b="0" kern="1200" dirty="0">
                <a:solidFill>
                  <a:srgbClr val="6DB344"/>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Presenter Name</a:t>
            </a:r>
            <a:endParaRPr lang="en-US" dirty="0"/>
          </a:p>
        </p:txBody>
      </p:sp>
      <p:sp>
        <p:nvSpPr>
          <p:cNvPr id="50" name="Title 1"/>
          <p:cNvSpPr>
            <a:spLocks noGrp="1"/>
          </p:cNvSpPr>
          <p:nvPr>
            <p:ph type="ctrTitle" hasCustomPrompt="1"/>
          </p:nvPr>
        </p:nvSpPr>
        <p:spPr>
          <a:xfrm>
            <a:off x="221393" y="1248229"/>
            <a:ext cx="8112125" cy="2907239"/>
          </a:xfrm>
        </p:spPr>
        <p:txBody>
          <a:bodyPr/>
          <a:lstStyle>
            <a:lvl1pPr algn="l" defTabSz="914400" rtl="0" eaLnBrk="1" latinLnBrk="0" hangingPunct="1">
              <a:lnSpc>
                <a:spcPct val="90000"/>
              </a:lnSpc>
              <a:spcBef>
                <a:spcPct val="0"/>
              </a:spcBef>
              <a:buNone/>
              <a:defRPr lang="en-US" sz="6000" b="0" kern="1200" spc="0" baseline="0" dirty="0">
                <a:gradFill flip="none" rotWithShape="1">
                  <a:gsLst>
                    <a:gs pos="0">
                      <a:srgbClr val="55E6ED"/>
                    </a:gs>
                    <a:gs pos="80000">
                      <a:srgbClr val="009249"/>
                    </a:gs>
                  </a:gsLst>
                  <a:lin ang="12000000" scaled="0"/>
                  <a:tileRect/>
                </a:gradFill>
                <a:latin typeface="+mj-lt"/>
                <a:ea typeface="+mj-ea"/>
                <a:cs typeface="+mj-cs"/>
              </a:defRPr>
            </a:lvl1pPr>
          </a:lstStyle>
          <a:p>
            <a:r>
              <a:rPr lang="en-US" dirty="0" smtClean="0"/>
              <a:t>Presentation Title Goes Here</a:t>
            </a:r>
            <a:endParaRPr lang="en-US" dirty="0"/>
          </a:p>
        </p:txBody>
      </p:sp>
      <p:grpSp>
        <p:nvGrpSpPr>
          <p:cNvPr id="91" name="Group 67"/>
          <p:cNvGrpSpPr/>
          <p:nvPr userDrawn="1"/>
        </p:nvGrpSpPr>
        <p:grpSpPr>
          <a:xfrm>
            <a:off x="341799" y="301885"/>
            <a:ext cx="630141" cy="447811"/>
            <a:chOff x="609606" y="528528"/>
            <a:chExt cx="1444732" cy="763787"/>
          </a:xfrm>
          <a:gradFill flip="none" rotWithShape="1">
            <a:gsLst>
              <a:gs pos="11000">
                <a:schemeClr val="accent2"/>
              </a:gs>
              <a:gs pos="100000">
                <a:schemeClr val="accent5"/>
              </a:gs>
            </a:gsLst>
            <a:lin ang="2700000" scaled="1"/>
            <a:tileRect/>
          </a:gradFill>
        </p:grpSpPr>
        <p:sp>
          <p:nvSpPr>
            <p:cNvPr id="92" name="Rectangle 91"/>
            <p:cNvSpPr>
              <a:spLocks noChangeArrowheads="1"/>
            </p:cNvSpPr>
            <p:nvPr/>
          </p:nvSpPr>
          <p:spPr bwMode="black">
            <a:xfrm>
              <a:off x="1016583" y="1035671"/>
              <a:ext cx="65914" cy="249729"/>
            </a:xfrm>
            <a:prstGeom prst="rect">
              <a:avLst/>
            </a:prstGeom>
            <a:grpFill/>
            <a:ln w="9525">
              <a:noFill/>
              <a:miter lim="800000"/>
              <a:headEnd/>
              <a:tailEnd/>
            </a:ln>
          </p:spPr>
          <p:txBody>
            <a:bodyPr/>
            <a:lstStyle/>
            <a:p>
              <a:endParaRPr lang="en-US">
                <a:latin typeface="+mj-lt"/>
              </a:endParaRPr>
            </a:p>
          </p:txBody>
        </p:sp>
        <p:sp>
          <p:nvSpPr>
            <p:cNvPr id="93" name="Freeform 92"/>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latin typeface="+mj-lt"/>
              </a:endParaRPr>
            </a:p>
          </p:txBody>
        </p:sp>
        <p:sp>
          <p:nvSpPr>
            <p:cNvPr id="94" name="Freeform 93"/>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latin typeface="+mj-lt"/>
              </a:endParaRPr>
            </a:p>
          </p:txBody>
        </p:sp>
        <p:sp>
          <p:nvSpPr>
            <p:cNvPr id="95" name="Freeform 94"/>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latin typeface="+mj-lt"/>
              </a:endParaRPr>
            </a:p>
          </p:txBody>
        </p:sp>
        <p:sp>
          <p:nvSpPr>
            <p:cNvPr id="96" name="Freeform 95"/>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latin typeface="+mj-lt"/>
              </a:endParaRPr>
            </a:p>
          </p:txBody>
        </p:sp>
        <p:sp>
          <p:nvSpPr>
            <p:cNvPr id="97" name="Freeform 96"/>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latin typeface="+mj-lt"/>
              </a:endParaRPr>
            </a:p>
          </p:txBody>
        </p:sp>
        <p:sp>
          <p:nvSpPr>
            <p:cNvPr id="98" name="Freeform 97"/>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latin typeface="+mj-lt"/>
              </a:endParaRPr>
            </a:p>
          </p:txBody>
        </p:sp>
        <p:sp>
          <p:nvSpPr>
            <p:cNvPr id="99" name="Freeform 98"/>
            <p:cNvSpPr>
              <a:spLocks/>
            </p:cNvSpPr>
            <p:nvPr/>
          </p:nvSpPr>
          <p:spPr bwMode="black">
            <a:xfrm>
              <a:off x="954502" y="528528"/>
              <a:ext cx="62081"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latin typeface="+mj-lt"/>
              </a:endParaRPr>
            </a:p>
          </p:txBody>
        </p:sp>
        <p:sp>
          <p:nvSpPr>
            <p:cNvPr id="100" name="Freeform 99"/>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105" name="Freeform 104"/>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latin typeface="+mj-lt"/>
              </a:endParaRPr>
            </a:p>
          </p:txBody>
        </p:sp>
        <p:sp>
          <p:nvSpPr>
            <p:cNvPr id="106" name="Freeform 105"/>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107" name="Freeform 106"/>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latin typeface="+mj-lt"/>
              </a:endParaRPr>
            </a:p>
          </p:txBody>
        </p:sp>
        <p:sp>
          <p:nvSpPr>
            <p:cNvPr id="108" name="Freeform 107"/>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113" name="Freeform 112"/>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latin typeface="+mj-lt"/>
              </a:endParaRPr>
            </a:p>
          </p:txBody>
        </p:sp>
      </p:grpSp>
      <p:sp>
        <p:nvSpPr>
          <p:cNvPr id="56" name="Rectangle 4"/>
          <p:cNvSpPr>
            <a:spLocks noChangeArrowheads="1"/>
          </p:cNvSpPr>
          <p:nvPr userDrawn="1"/>
        </p:nvSpPr>
        <p:spPr bwMode="ltGray">
          <a:xfrm>
            <a:off x="265666" y="6586248"/>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C0C0C0"/>
                </a:solidFill>
                <a:latin typeface="+mj-lt"/>
              </a:rPr>
              <a:t>© 2010 Cisco and/or its affiliates. All rights reserved.</a:t>
            </a:r>
            <a:endParaRPr lang="en-US" sz="600" dirty="0">
              <a:solidFill>
                <a:srgbClr val="C0C0C0"/>
              </a:solidFill>
              <a:latin typeface="+mj-lt"/>
            </a:endParaRPr>
          </a:p>
        </p:txBody>
      </p:sp>
      <p:sp>
        <p:nvSpPr>
          <p:cNvPr id="57" name="Rectangle 5"/>
          <p:cNvSpPr>
            <a:spLocks noChangeArrowheads="1"/>
          </p:cNvSpPr>
          <p:nvPr userDrawn="1"/>
        </p:nvSpPr>
        <p:spPr bwMode="ltGray">
          <a:xfrm>
            <a:off x="7784628" y="6584514"/>
            <a:ext cx="791023"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a:solidFill>
                  <a:srgbClr val="C0C0C0"/>
                </a:solidFill>
                <a:latin typeface="+mj-lt"/>
              </a:rPr>
              <a:t>Cisco Confidential</a:t>
            </a:r>
          </a:p>
        </p:txBody>
      </p:sp>
      <p:sp>
        <p:nvSpPr>
          <p:cNvPr id="58" name="Rectangle 7"/>
          <p:cNvSpPr>
            <a:spLocks noChangeArrowheads="1"/>
          </p:cNvSpPr>
          <p:nvPr userDrawn="1"/>
        </p:nvSpPr>
        <p:spPr bwMode="ltGray">
          <a:xfrm>
            <a:off x="8620940" y="6580410"/>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C0C0C0"/>
                </a:solidFill>
                <a:latin typeface="+mj-lt"/>
              </a:rPr>
              <a:pPr algn="r" defTabSz="814388">
                <a:lnSpc>
                  <a:spcPct val="100000"/>
                </a:lnSpc>
              </a:pPr>
              <a:t>‹#›</a:t>
            </a:fld>
            <a:endParaRPr lang="en-US" sz="600" dirty="0">
              <a:solidFill>
                <a:srgbClr val="C0C0C0"/>
              </a:solidFill>
              <a:latin typeface="+mj-lt"/>
            </a:endParaRPr>
          </a:p>
        </p:txBody>
      </p:sp>
      <p:sp>
        <p:nvSpPr>
          <p:cNvPr id="51" name="Text Placeholder 50"/>
          <p:cNvSpPr>
            <a:spLocks noGrp="1"/>
          </p:cNvSpPr>
          <p:nvPr>
            <p:ph type="body" sz="quarter" idx="10" hasCustomPrompt="1"/>
          </p:nvPr>
        </p:nvSpPr>
        <p:spPr>
          <a:xfrm>
            <a:off x="235806" y="4785927"/>
            <a:ext cx="8110268" cy="395288"/>
          </a:xfrm>
        </p:spPr>
        <p:txBody>
          <a:bodyPr/>
          <a:lstStyle>
            <a:lvl1pPr marL="0" indent="0">
              <a:buFontTx/>
              <a:buNone/>
              <a:defRPr lang="en-US" sz="1800" kern="1200" dirty="0" smtClean="0">
                <a:solidFill>
                  <a:srgbClr val="6DB344"/>
                </a:solidFill>
                <a:latin typeface="+mj-lt"/>
                <a:ea typeface="+mn-ea"/>
                <a:cs typeface="+mn-cs"/>
              </a:defRPr>
            </a:lvl1pPr>
            <a:lvl2pPr>
              <a:buFontTx/>
              <a:buNone/>
              <a:defRPr lang="en-US" sz="2000" kern="1200" dirty="0" smtClean="0">
                <a:solidFill>
                  <a:srgbClr val="6DB344"/>
                </a:solidFill>
                <a:latin typeface="+mj-lt"/>
                <a:ea typeface="+mn-ea"/>
                <a:cs typeface="+mn-cs"/>
              </a:defRPr>
            </a:lvl2pPr>
            <a:lvl3pPr>
              <a:buFontTx/>
              <a:buNone/>
              <a:defRPr lang="en-US" sz="2000" kern="1200" dirty="0" smtClean="0">
                <a:solidFill>
                  <a:srgbClr val="6DB344"/>
                </a:solidFill>
                <a:latin typeface="+mj-lt"/>
                <a:ea typeface="+mn-ea"/>
                <a:cs typeface="+mn-cs"/>
              </a:defRPr>
            </a:lvl3pPr>
            <a:lvl4pPr>
              <a:buFontTx/>
              <a:buNone/>
              <a:defRPr lang="en-US" sz="2000" kern="1200" dirty="0" smtClean="0">
                <a:solidFill>
                  <a:srgbClr val="6DB344"/>
                </a:solidFill>
                <a:latin typeface="+mj-lt"/>
                <a:ea typeface="+mn-ea"/>
                <a:cs typeface="+mn-cs"/>
              </a:defRPr>
            </a:lvl4pPr>
            <a:lvl5pPr>
              <a:buFontTx/>
              <a:buNone/>
              <a:defRPr lang="en-US" sz="2000" kern="1200" dirty="0" smtClean="0">
                <a:solidFill>
                  <a:srgbClr val="6DB344"/>
                </a:solidFill>
                <a:latin typeface="+mj-lt"/>
                <a:ea typeface="+mn-ea"/>
                <a:cs typeface="+mn-cs"/>
              </a:defRPr>
            </a:lvl5pPr>
          </a:lstStyle>
          <a:p>
            <a:pPr lvl="0"/>
            <a:r>
              <a:rPr lang="en-US" dirty="0" smtClean="0"/>
              <a:t>Presenter Title</a:t>
            </a:r>
            <a:endParaRPr lang="en-US" dirty="0"/>
          </a:p>
        </p:txBody>
      </p:sp>
      <p:sp>
        <p:nvSpPr>
          <p:cNvPr id="54" name="Text Placeholder 53"/>
          <p:cNvSpPr>
            <a:spLocks noGrp="1"/>
          </p:cNvSpPr>
          <p:nvPr>
            <p:ph type="body" sz="quarter" idx="11" hasCustomPrompt="1"/>
          </p:nvPr>
        </p:nvSpPr>
        <p:spPr>
          <a:xfrm>
            <a:off x="235805" y="5273675"/>
            <a:ext cx="8124560" cy="400050"/>
          </a:xfrm>
        </p:spPr>
        <p:txBody>
          <a:bodyPr/>
          <a:lstStyle>
            <a:lvl1pPr marL="0" indent="0">
              <a:buFontTx/>
              <a:buNone/>
              <a:defRPr lang="en-US" sz="1400" kern="1200" dirty="0" smtClean="0">
                <a:solidFill>
                  <a:srgbClr val="6DB344"/>
                </a:solidFill>
                <a:latin typeface="+mj-lt"/>
                <a:ea typeface="+mn-ea"/>
                <a:cs typeface="+mn-cs"/>
              </a:defRPr>
            </a:lvl1pPr>
            <a:lvl2pPr marL="0" indent="0">
              <a:buFontTx/>
              <a:buNone/>
              <a:defRPr lang="en-US" sz="2000" kern="1200" dirty="0" smtClean="0">
                <a:solidFill>
                  <a:srgbClr val="6DB344"/>
                </a:solidFill>
                <a:latin typeface="+mj-lt"/>
                <a:ea typeface="+mn-ea"/>
                <a:cs typeface="+mn-cs"/>
              </a:defRPr>
            </a:lvl2pPr>
            <a:lvl3pPr marL="0" indent="0">
              <a:buFontTx/>
              <a:buNone/>
              <a:defRPr lang="en-US" sz="2000" kern="1200" dirty="0" smtClean="0">
                <a:solidFill>
                  <a:srgbClr val="6DB344"/>
                </a:solidFill>
                <a:latin typeface="+mj-lt"/>
                <a:ea typeface="+mn-ea"/>
                <a:cs typeface="+mn-cs"/>
              </a:defRPr>
            </a:lvl3pPr>
            <a:lvl4pPr marL="0" indent="0">
              <a:buFontTx/>
              <a:buNone/>
              <a:defRPr lang="en-US" sz="2000" kern="1200" dirty="0" smtClean="0">
                <a:solidFill>
                  <a:srgbClr val="6DB344"/>
                </a:solidFill>
                <a:latin typeface="+mj-lt"/>
                <a:ea typeface="+mn-ea"/>
                <a:cs typeface="+mn-cs"/>
              </a:defRPr>
            </a:lvl4pPr>
            <a:lvl5pPr marL="0" indent="0">
              <a:buFontTx/>
              <a:buNone/>
              <a:defRPr lang="en-US" sz="2000" kern="1200" dirty="0" smtClean="0">
                <a:solidFill>
                  <a:srgbClr val="6DB344"/>
                </a:solidFill>
                <a:latin typeface="+mj-lt"/>
                <a:ea typeface="+mn-ea"/>
                <a:cs typeface="+mn-cs"/>
              </a:defRPr>
            </a:lvl5pPr>
          </a:lstStyle>
          <a:p>
            <a:pPr lvl="0"/>
            <a:r>
              <a:rPr lang="en-US" dirty="0" smtClean="0"/>
              <a:t>Date</a:t>
            </a:r>
            <a:endParaRPr lang="en-US"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grpId="0" nodeType="withEffect">
                                  <p:stCondLst>
                                    <p:cond delay="3000"/>
                                  </p:stCondLst>
                                  <p:childTnLst>
                                    <p:animMotion origin="layout" path="M -4.44444E-6 4.81481E-6 L -4.44444E-6 0.65879 " pathEditMode="relative" rAng="0" ptsTypes="AA">
                                      <p:cBhvr>
                                        <p:cTn id="6" dur="8300" fill="hold"/>
                                        <p:tgtEl>
                                          <p:spTgt spid="28"/>
                                        </p:tgtEl>
                                        <p:attrNameLst>
                                          <p:attrName>ppt_x</p:attrName>
                                          <p:attrName>ppt_y</p:attrName>
                                        </p:attrNameLst>
                                      </p:cBhvr>
                                      <p:rCtr x="0" y="329"/>
                                    </p:animMotion>
                                  </p:childTnLst>
                                </p:cTn>
                              </p:par>
                              <p:par>
                                <p:cTn id="7" presetID="42" presetClass="path" presetSubtype="0" repeatCount="indefinite" accel="50000" decel="50000" fill="hold" grpId="0" nodeType="withEffect">
                                  <p:stCondLst>
                                    <p:cond delay="0"/>
                                  </p:stCondLst>
                                  <p:childTnLst>
                                    <p:animMotion origin="layout" path="M 2.77778E-6 1.85185E-6 L 2.77778E-6 0.99305 " pathEditMode="relative" rAng="0" ptsTypes="AA">
                                      <p:cBhvr>
                                        <p:cTn id="8" dur="10600" fill="hold"/>
                                        <p:tgtEl>
                                          <p:spTgt spid="29"/>
                                        </p:tgtEl>
                                        <p:attrNameLst>
                                          <p:attrName>ppt_x</p:attrName>
                                          <p:attrName>ppt_y</p:attrName>
                                        </p:attrNameLst>
                                      </p:cBhvr>
                                      <p:rCtr x="0" y="497"/>
                                    </p:animMotion>
                                  </p:childTnLst>
                                </p:cTn>
                              </p:par>
                              <p:par>
                                <p:cTn id="9" presetID="42" presetClass="path" presetSubtype="0" repeatCount="indefinite" accel="50000" decel="50000" fill="hold" grpId="0" nodeType="withEffect">
                                  <p:stCondLst>
                                    <p:cond delay="1100"/>
                                  </p:stCondLst>
                                  <p:endCondLst>
                                    <p:cond evt="onNext" delay="0">
                                      <p:tgtEl>
                                        <p:sldTgt/>
                                      </p:tgtEl>
                                    </p:cond>
                                  </p:endCondLst>
                                  <p:childTnLst>
                                    <p:animMotion origin="layout" path="M 1.94444E-6 0 L 1.94444E-6 -1.0081 " pathEditMode="relative" rAng="0" ptsTypes="AA">
                                      <p:cBhvr>
                                        <p:cTn id="10" dur="16400" fill="hold"/>
                                        <p:tgtEl>
                                          <p:spTgt spid="30"/>
                                        </p:tgtEl>
                                        <p:attrNameLst>
                                          <p:attrName>ppt_x</p:attrName>
                                          <p:attrName>ppt_y</p:attrName>
                                        </p:attrNameLst>
                                      </p:cBhvr>
                                      <p:rCtr x="0" y="-504"/>
                                    </p:animMotion>
                                  </p:childTnLst>
                                </p:cTn>
                              </p:par>
                              <p:par>
                                <p:cTn id="11" presetID="42" presetClass="path" presetSubtype="0" repeatCount="indefinite" accel="50000" decel="50000" fill="hold" grpId="0" nodeType="withEffect">
                                  <p:stCondLst>
                                    <p:cond delay="13700"/>
                                  </p:stCondLst>
                                  <p:childTnLst>
                                    <p:animMotion origin="layout" path="M 2.77778E-6 4.81481E-6 L 2.77778E-6 -0.34561 " pathEditMode="relative" rAng="0" ptsTypes="AA">
                                      <p:cBhvr>
                                        <p:cTn id="12" dur="10900" fill="hold"/>
                                        <p:tgtEl>
                                          <p:spTgt spid="31"/>
                                        </p:tgtEl>
                                        <p:attrNameLst>
                                          <p:attrName>ppt_x</p:attrName>
                                          <p:attrName>ppt_y</p:attrName>
                                        </p:attrNameLst>
                                      </p:cBhvr>
                                      <p:rCtr x="0" y="-173"/>
                                    </p:animMotion>
                                  </p:childTnLst>
                                </p:cTn>
                              </p:par>
                              <p:par>
                                <p:cTn id="13" presetID="42" presetClass="path" presetSubtype="0" repeatCount="indefinite" accel="50000" decel="50000" fill="hold" grpId="0" nodeType="withEffect">
                                  <p:stCondLst>
                                    <p:cond delay="0"/>
                                  </p:stCondLst>
                                  <p:childTnLst>
                                    <p:animMotion origin="layout" path="M -3.88889E-6 4.44444E-6 L -3.88889E-6 1.14467 " pathEditMode="relative" rAng="0" ptsTypes="AA">
                                      <p:cBhvr>
                                        <p:cTn id="14" dur="10400" fill="hold"/>
                                        <p:tgtEl>
                                          <p:spTgt spid="33"/>
                                        </p:tgtEl>
                                        <p:attrNameLst>
                                          <p:attrName>ppt_x</p:attrName>
                                          <p:attrName>ppt_y</p:attrName>
                                        </p:attrNameLst>
                                      </p:cBhvr>
                                      <p:rCtr x="0" y="572"/>
                                    </p:animMotion>
                                  </p:childTnLst>
                                </p:cTn>
                              </p:par>
                              <p:par>
                                <p:cTn id="15" presetID="42" presetClass="path" presetSubtype="0" repeatCount="indefinite" accel="50000" decel="50000" fill="hold" grpId="0" nodeType="withEffect">
                                  <p:stCondLst>
                                    <p:cond delay="700"/>
                                  </p:stCondLst>
                                  <p:childTnLst>
                                    <p:animMotion origin="layout" path="M 4.16667E-6 0.27476 L 4.16667E-6 -1.26019 " pathEditMode="relative" rAng="0" ptsTypes="AA">
                                      <p:cBhvr>
                                        <p:cTn id="16" dur="12100" fill="hold"/>
                                        <p:tgtEl>
                                          <p:spTgt spid="34"/>
                                        </p:tgtEl>
                                        <p:attrNameLst>
                                          <p:attrName>ppt_x</p:attrName>
                                          <p:attrName>ppt_y</p:attrName>
                                        </p:attrNameLst>
                                      </p:cBhvr>
                                      <p:rCtr x="0" y="-768"/>
                                    </p:animMotion>
                                  </p:childTnLst>
                                </p:cTn>
                              </p:par>
                              <p:par>
                                <p:cTn id="17" presetID="42" presetClass="path" presetSubtype="0" repeatCount="indefinite" accel="50000" decel="50000" autoRev="1" fill="hold" grpId="0" nodeType="withEffect">
                                  <p:stCondLst>
                                    <p:cond delay="3600"/>
                                  </p:stCondLst>
                                  <p:endCondLst>
                                    <p:cond evt="onNext" delay="0">
                                      <p:tgtEl>
                                        <p:sldTgt/>
                                      </p:tgtEl>
                                    </p:cond>
                                  </p:endCondLst>
                                  <p:childTnLst>
                                    <p:animMotion origin="layout" path="M 1.94444E-6 0 L 1.94444E-6 -1.0081 " pathEditMode="relative" rAng="0" ptsTypes="AA">
                                      <p:cBhvr>
                                        <p:cTn id="18" dur="8400" fill="hold"/>
                                        <p:tgtEl>
                                          <p:spTgt spid="35"/>
                                        </p:tgtEl>
                                        <p:attrNameLst>
                                          <p:attrName>ppt_x</p:attrName>
                                          <p:attrName>ppt_y</p:attrName>
                                        </p:attrNameLst>
                                      </p:cBhvr>
                                      <p:rCtr x="0" y="-504"/>
                                    </p:animMotion>
                                  </p:childTnLst>
                                </p:cTn>
                              </p:par>
                              <p:par>
                                <p:cTn id="19" presetID="42" presetClass="path" presetSubtype="0" repeatCount="indefinite" accel="50000" decel="50000" fill="hold" grpId="0" nodeType="withEffect">
                                  <p:stCondLst>
                                    <p:cond delay="500"/>
                                  </p:stCondLst>
                                  <p:childTnLst>
                                    <p:animMotion origin="layout" path="M 2.77778E-6 1.85185E-6 L 2.77778E-6 0.99305 " pathEditMode="relative" rAng="0" ptsTypes="AA">
                                      <p:cBhvr>
                                        <p:cTn id="20" dur="19500" fill="hold"/>
                                        <p:tgtEl>
                                          <p:spTgt spid="36"/>
                                        </p:tgtEl>
                                        <p:attrNameLst>
                                          <p:attrName>ppt_x</p:attrName>
                                          <p:attrName>ppt_y</p:attrName>
                                        </p:attrNameLst>
                                      </p:cBhvr>
                                      <p:rCtr x="0" y="497"/>
                                    </p:animMotion>
                                  </p:childTnLst>
                                </p:cTn>
                              </p:par>
                              <p:par>
                                <p:cTn id="21" presetID="42" presetClass="path" presetSubtype="0" repeatCount="indefinite" accel="50000" decel="50000" fill="hold" grpId="0" nodeType="withEffect">
                                  <p:stCondLst>
                                    <p:cond delay="6300"/>
                                  </p:stCondLst>
                                  <p:childTnLst>
                                    <p:animMotion origin="layout" path="M 2.77778E-6 1.85185E-6 L 2.77778E-6 0.99305 " pathEditMode="relative" rAng="0" ptsTypes="AA">
                                      <p:cBhvr>
                                        <p:cTn id="22" dur="8200" fill="hold"/>
                                        <p:tgtEl>
                                          <p:spTgt spid="37"/>
                                        </p:tgtEl>
                                        <p:attrNameLst>
                                          <p:attrName>ppt_x</p:attrName>
                                          <p:attrName>ppt_y</p:attrName>
                                        </p:attrNameLst>
                                      </p:cBhvr>
                                      <p:rCtr x="0" y="497"/>
                                    </p:animMotion>
                                  </p:childTnLst>
                                </p:cTn>
                              </p:par>
                              <p:par>
                                <p:cTn id="23" presetID="42" presetClass="path" presetSubtype="0" repeatCount="indefinite" accel="50000" decel="50000" fill="hold" grpId="0" nodeType="withEffect">
                                  <p:stCondLst>
                                    <p:cond delay="5700"/>
                                  </p:stCondLst>
                                  <p:endCondLst>
                                    <p:cond evt="onNext" delay="0">
                                      <p:tgtEl>
                                        <p:sldTgt/>
                                      </p:tgtEl>
                                    </p:cond>
                                  </p:endCondLst>
                                  <p:childTnLst>
                                    <p:animMotion origin="layout" path="M -4.72222E-6 -2.15822E-6 L -4.72222E-6 -1.32223 " pathEditMode="relative" rAng="0" ptsTypes="AA">
                                      <p:cBhvr>
                                        <p:cTn id="24" dur="11500" fill="hold"/>
                                        <p:tgtEl>
                                          <p:spTgt spid="38"/>
                                        </p:tgtEl>
                                        <p:attrNameLst>
                                          <p:attrName>ppt_x</p:attrName>
                                          <p:attrName>ppt_y</p:attrName>
                                        </p:attrNameLst>
                                      </p:cBhvr>
                                      <p:rCtr x="0" y="-661"/>
                                    </p:animMotion>
                                  </p:childTnLst>
                                </p:cTn>
                              </p:par>
                              <p:par>
                                <p:cTn id="25" presetID="42" presetClass="path" presetSubtype="0" repeatCount="indefinite" accel="50000" decel="50000" fill="hold" grpId="0" nodeType="withEffect">
                                  <p:stCondLst>
                                    <p:cond delay="1300"/>
                                  </p:stCondLst>
                                  <p:endCondLst>
                                    <p:cond evt="onNext" delay="0">
                                      <p:tgtEl>
                                        <p:sldTgt/>
                                      </p:tgtEl>
                                    </p:cond>
                                  </p:endCondLst>
                                  <p:childTnLst>
                                    <p:animMotion origin="layout" path="M 1.94444E-6 0 L 1.94444E-6 -1.0081 " pathEditMode="relative" rAng="0" ptsTypes="AA">
                                      <p:cBhvr>
                                        <p:cTn id="26" dur="7300" fill="hold"/>
                                        <p:tgtEl>
                                          <p:spTgt spid="39"/>
                                        </p:tgtEl>
                                        <p:attrNameLst>
                                          <p:attrName>ppt_x</p:attrName>
                                          <p:attrName>ppt_y</p:attrName>
                                        </p:attrNameLst>
                                      </p:cBhvr>
                                      <p:rCtr x="0" y="-504"/>
                                    </p:animMotion>
                                  </p:childTnLst>
                                </p:cTn>
                              </p:par>
                              <p:par>
                                <p:cTn id="27" presetID="42" presetClass="path" presetSubtype="0" repeatCount="indefinite" accel="50000" decel="50000" fill="hold" grpId="0" nodeType="withEffect">
                                  <p:stCondLst>
                                    <p:cond delay="5300"/>
                                  </p:stCondLst>
                                  <p:childTnLst>
                                    <p:animMotion origin="layout" path="M 2.77778E-6 1.85185E-6 L 2.77778E-6 0.99305 " pathEditMode="relative" rAng="0" ptsTypes="AA">
                                      <p:cBhvr>
                                        <p:cTn id="28" dur="15100" fill="hold"/>
                                        <p:tgtEl>
                                          <p:spTgt spid="41"/>
                                        </p:tgtEl>
                                        <p:attrNameLst>
                                          <p:attrName>ppt_x</p:attrName>
                                          <p:attrName>ppt_y</p:attrName>
                                        </p:attrNameLst>
                                      </p:cBhvr>
                                      <p:rCtr x="0" y="497"/>
                                    </p:animMotion>
                                  </p:childTnLst>
                                </p:cTn>
                              </p:par>
                              <p:par>
                                <p:cTn id="29" presetID="42" presetClass="path" presetSubtype="0" repeatCount="indefinite" accel="50000" decel="50000" fill="hold" grpId="0" nodeType="withEffect">
                                  <p:stCondLst>
                                    <p:cond delay="1000"/>
                                  </p:stCondLst>
                                  <p:childTnLst>
                                    <p:animMotion origin="layout" path="M 2.77778E-6 1.85185E-6 L 2.77778E-6 0.99305 " pathEditMode="relative" rAng="0" ptsTypes="AA">
                                      <p:cBhvr>
                                        <p:cTn id="30" dur="5000" fill="hold"/>
                                        <p:tgtEl>
                                          <p:spTgt spid="42"/>
                                        </p:tgtEl>
                                        <p:attrNameLst>
                                          <p:attrName>ppt_x</p:attrName>
                                          <p:attrName>ppt_y</p:attrName>
                                        </p:attrNameLst>
                                      </p:cBhvr>
                                      <p:rCtr x="0" y="497"/>
                                    </p:animMotion>
                                  </p:childTnLst>
                                </p:cTn>
                              </p:par>
                              <p:par>
                                <p:cTn id="31" presetID="27" presetClass="emph" presetSubtype="0" repeatCount="indefinite" fill="hold" grpId="0" nodeType="withEffect">
                                  <p:stCondLst>
                                    <p:cond delay="0"/>
                                  </p:stCondLst>
                                  <p:childTnLst>
                                    <p:animClr clrSpc="rgb" dir="cw">
                                      <p:cBhvr override="childStyle">
                                        <p:cTn id="32" dur="6650" autoRev="1" fill="hold"/>
                                        <p:tgtEl>
                                          <p:spTgt spid="45"/>
                                        </p:tgtEl>
                                        <p:attrNameLst>
                                          <p:attrName>style.color</p:attrName>
                                        </p:attrNameLst>
                                      </p:cBhvr>
                                      <p:to>
                                        <a:srgbClr val="60CCCC"/>
                                      </p:to>
                                    </p:animClr>
                                    <p:animClr clrSpc="rgb" dir="cw">
                                      <p:cBhvr>
                                        <p:cTn id="33" dur="6650" autoRev="1" fill="hold"/>
                                        <p:tgtEl>
                                          <p:spTgt spid="45"/>
                                        </p:tgtEl>
                                        <p:attrNameLst>
                                          <p:attrName>fillcolor</p:attrName>
                                        </p:attrNameLst>
                                      </p:cBhvr>
                                      <p:to>
                                        <a:srgbClr val="60CCCC"/>
                                      </p:to>
                                    </p:animClr>
                                    <p:set>
                                      <p:cBhvr>
                                        <p:cTn id="34" dur="6650" autoRev="1" fill="hold"/>
                                        <p:tgtEl>
                                          <p:spTgt spid="45"/>
                                        </p:tgtEl>
                                        <p:attrNameLst>
                                          <p:attrName>fill.type</p:attrName>
                                        </p:attrNameLst>
                                      </p:cBhvr>
                                      <p:to>
                                        <p:strVal val="solid"/>
                                      </p:to>
                                    </p:set>
                                    <p:set>
                                      <p:cBhvr>
                                        <p:cTn id="35" dur="6650" autoRev="1" fill="hold"/>
                                        <p:tgtEl>
                                          <p:spTgt spid="45"/>
                                        </p:tgtEl>
                                        <p:attrNameLst>
                                          <p:attrName>fill.on</p:attrName>
                                        </p:attrNameLst>
                                      </p:cBhvr>
                                      <p:to>
                                        <p:strVal val="true"/>
                                      </p:to>
                                    </p:set>
                                  </p:childTnLst>
                                </p:cTn>
                              </p:par>
                              <p:par>
                                <p:cTn id="36" presetID="27" presetClass="emph" presetSubtype="0" repeatCount="indefinite" fill="hold" grpId="0" nodeType="withEffect">
                                  <p:stCondLst>
                                    <p:cond delay="700"/>
                                  </p:stCondLst>
                                  <p:childTnLst>
                                    <p:animClr clrSpc="rgb" dir="cw">
                                      <p:cBhvr override="childStyle">
                                        <p:cTn id="37" dur="5350" autoRev="1" fill="hold"/>
                                        <p:tgtEl>
                                          <p:spTgt spid="46"/>
                                        </p:tgtEl>
                                        <p:attrNameLst>
                                          <p:attrName>style.color</p:attrName>
                                        </p:attrNameLst>
                                      </p:cBhvr>
                                      <p:to>
                                        <a:srgbClr val="60CCCC"/>
                                      </p:to>
                                    </p:animClr>
                                    <p:animClr clrSpc="rgb" dir="cw">
                                      <p:cBhvr>
                                        <p:cTn id="38" dur="5350" autoRev="1" fill="hold"/>
                                        <p:tgtEl>
                                          <p:spTgt spid="46"/>
                                        </p:tgtEl>
                                        <p:attrNameLst>
                                          <p:attrName>fillcolor</p:attrName>
                                        </p:attrNameLst>
                                      </p:cBhvr>
                                      <p:to>
                                        <a:srgbClr val="60CCCC"/>
                                      </p:to>
                                    </p:animClr>
                                    <p:set>
                                      <p:cBhvr>
                                        <p:cTn id="39" dur="5350" autoRev="1" fill="hold"/>
                                        <p:tgtEl>
                                          <p:spTgt spid="46"/>
                                        </p:tgtEl>
                                        <p:attrNameLst>
                                          <p:attrName>fill.type</p:attrName>
                                        </p:attrNameLst>
                                      </p:cBhvr>
                                      <p:to>
                                        <p:strVal val="solid"/>
                                      </p:to>
                                    </p:set>
                                    <p:set>
                                      <p:cBhvr>
                                        <p:cTn id="40" dur="5350" autoRev="1" fill="hold"/>
                                        <p:tgtEl>
                                          <p:spTgt spid="46"/>
                                        </p:tgtEl>
                                        <p:attrNameLst>
                                          <p:attrName>fill.on</p:attrName>
                                        </p:attrNameLst>
                                      </p:cBhvr>
                                      <p:to>
                                        <p:strVal val="true"/>
                                      </p:to>
                                    </p:set>
                                  </p:childTnLst>
                                </p:cTn>
                              </p:par>
                              <p:par>
                                <p:cTn id="41" presetID="27" presetClass="emph" presetSubtype="0" repeatCount="indefinite" fill="hold" grpId="0" nodeType="withEffect">
                                  <p:stCondLst>
                                    <p:cond delay="2100"/>
                                  </p:stCondLst>
                                  <p:childTnLst>
                                    <p:animClr clrSpc="rgb" dir="cw">
                                      <p:cBhvr override="childStyle">
                                        <p:cTn id="42" dur="6650" autoRev="1" fill="hold"/>
                                        <p:tgtEl>
                                          <p:spTgt spid="47"/>
                                        </p:tgtEl>
                                        <p:attrNameLst>
                                          <p:attrName>style.color</p:attrName>
                                        </p:attrNameLst>
                                      </p:cBhvr>
                                      <p:to>
                                        <a:srgbClr val="60CCCC"/>
                                      </p:to>
                                    </p:animClr>
                                    <p:animClr clrSpc="rgb" dir="cw">
                                      <p:cBhvr>
                                        <p:cTn id="43" dur="6650" autoRev="1" fill="hold"/>
                                        <p:tgtEl>
                                          <p:spTgt spid="47"/>
                                        </p:tgtEl>
                                        <p:attrNameLst>
                                          <p:attrName>fillcolor</p:attrName>
                                        </p:attrNameLst>
                                      </p:cBhvr>
                                      <p:to>
                                        <a:srgbClr val="60CCCC"/>
                                      </p:to>
                                    </p:animClr>
                                    <p:set>
                                      <p:cBhvr>
                                        <p:cTn id="44" dur="6650" autoRev="1" fill="hold"/>
                                        <p:tgtEl>
                                          <p:spTgt spid="47"/>
                                        </p:tgtEl>
                                        <p:attrNameLst>
                                          <p:attrName>fill.type</p:attrName>
                                        </p:attrNameLst>
                                      </p:cBhvr>
                                      <p:to>
                                        <p:strVal val="solid"/>
                                      </p:to>
                                    </p:set>
                                    <p:set>
                                      <p:cBhvr>
                                        <p:cTn id="45" dur="6650" autoRev="1" fill="hold"/>
                                        <p:tgtEl>
                                          <p:spTgt spid="4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6" grpId="0" animBg="1"/>
      <p:bldP spid="45" grpId="0" animBg="1"/>
      <p:bldP spid="33" grpId="0" animBg="1"/>
      <p:bldP spid="28" grpId="0" animBg="1"/>
      <p:bldP spid="29" grpId="0" animBg="1"/>
      <p:bldP spid="30" grpId="0" animBg="1"/>
      <p:bldP spid="31" grpId="0" animBg="1"/>
      <p:bldP spid="34" grpId="0" animBg="1"/>
      <p:bldP spid="35" grpId="0" animBg="1"/>
      <p:bldP spid="36" grpId="0" animBg="1"/>
      <p:bldP spid="37" grpId="0" animBg="1"/>
      <p:bldP spid="38" grpId="0" animBg="1"/>
      <p:bldP spid="39" grpId="0" animBg="1"/>
      <p:bldP spid="41" grpId="0" animBg="1"/>
      <p:bldP spid="4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8861" cy="838200"/>
          </a:xfrm>
        </p:spPr>
        <p:txBody>
          <a:bodyPr/>
          <a:lstStyle>
            <a:lvl1pPr>
              <a:defRPr>
                <a:gradFill>
                  <a:gsLst>
                    <a:gs pos="0">
                      <a:schemeClr val="tx1"/>
                    </a:gs>
                    <a:gs pos="44000">
                      <a:srgbClr val="01BBBB"/>
                    </a:gs>
                    <a:gs pos="100000">
                      <a:schemeClr val="accent4"/>
                    </a:gs>
                  </a:gsLst>
                  <a:lin ang="4800000" scaled="0"/>
                </a:gradFill>
                <a:latin typeface="+mj-lt"/>
              </a:defRPr>
            </a:lvl1pPr>
          </a:lstStyle>
          <a:p>
            <a:r>
              <a:rPr lang="en-US" smtClean="0"/>
              <a:t>Click to edit Master title style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1213220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044" y="304800"/>
            <a:ext cx="7769835" cy="8382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812046" y="1600202"/>
            <a:ext cx="7773981"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ext Placeholder 7"/>
          <p:cNvSpPr>
            <a:spLocks noGrp="1"/>
          </p:cNvSpPr>
          <p:nvPr>
            <p:ph type="body" sz="quarter" idx="10"/>
          </p:nvPr>
        </p:nvSpPr>
        <p:spPr>
          <a:xfrm>
            <a:off x="812044" y="1186542"/>
            <a:ext cx="7769835" cy="381000"/>
          </a:xfrm>
        </p:spPr>
        <p:txBody>
          <a:bodyPr anchor="ctr">
            <a:noAutofit/>
          </a:bodyPr>
          <a:lstStyle>
            <a:lvl1pPr>
              <a:buFontTx/>
              <a:buNone/>
              <a:defRPr sz="2200"/>
            </a:lvl1pPr>
            <a:lvl2pPr>
              <a:defRPr sz="2200"/>
            </a:lvl2pPr>
            <a:lvl3pPr>
              <a:defRPr sz="2200"/>
            </a:lvl3pPr>
            <a:lvl4pPr>
              <a:defRPr sz="2200"/>
            </a:lvl4pPr>
            <a:lvl5pPr>
              <a:defRPr sz="2200"/>
            </a:lvl5pPr>
          </a:lstStyle>
          <a:p>
            <a:pPr lvl="0"/>
            <a:r>
              <a:rPr lang="en-US" smtClean="0"/>
              <a:t>Click to edit Master text styles</a:t>
            </a:r>
          </a:p>
        </p:txBody>
      </p:sp>
    </p:spTree>
    <p:extLst>
      <p:ext uri="{BB962C8B-B14F-4D97-AF65-F5344CB8AC3E}">
        <p14:creationId xmlns:p14="http://schemas.microsoft.com/office/powerpoint/2010/main" val="93717255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cSld name="1_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8861" cy="838200"/>
          </a:xfrm>
        </p:spPr>
        <p:txBody>
          <a:bodyPr/>
          <a:lstStyle>
            <a:lvl1pPr>
              <a:defRPr>
                <a:gradFill>
                  <a:gsLst>
                    <a:gs pos="0">
                      <a:schemeClr val="tx1"/>
                    </a:gs>
                    <a:gs pos="44000">
                      <a:srgbClr val="01BBBB"/>
                    </a:gs>
                    <a:gs pos="100000">
                      <a:schemeClr val="accent4"/>
                    </a:gs>
                  </a:gsLst>
                  <a:lin ang="4800000" scaled="0"/>
                </a:gradFill>
                <a:latin typeface="+mj-lt"/>
              </a:defRPr>
            </a:lvl1pPr>
          </a:lstStyle>
          <a:p>
            <a:r>
              <a:rPr lang="en-US" smtClean="0"/>
              <a:t>Click to edit Master title style</a:t>
            </a:r>
            <a:endParaRPr lang="en-US" dirty="0"/>
          </a:p>
        </p:txBody>
      </p:sp>
      <p:sp>
        <p:nvSpPr>
          <p:cNvPr id="3" name="Rectangle 2"/>
          <p:cNvSpPr/>
          <p:nvPr userDrawn="1"/>
        </p:nvSpPr>
        <p:spPr>
          <a:xfrm>
            <a:off x="304800" y="6284686"/>
            <a:ext cx="8592457" cy="29028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Tree>
    <p:extLst>
      <p:ext uri="{BB962C8B-B14F-4D97-AF65-F5344CB8AC3E}">
        <p14:creationId xmlns:p14="http://schemas.microsoft.com/office/powerpoint/2010/main" val="1915216259"/>
      </p:ext>
    </p:extLst>
  </p:cSld>
  <p:clrMapOvr>
    <a:masterClrMapping/>
  </p:clrMapOvr>
  <p:transition>
    <p:wipe dir="r"/>
  </p:transition>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1_Title and Content Blue Gradient">
    <p:spTree>
      <p:nvGrpSpPr>
        <p:cNvPr id="1" name=""/>
        <p:cNvGrpSpPr/>
        <p:nvPr/>
      </p:nvGrpSpPr>
      <p:grpSpPr>
        <a:xfrm>
          <a:off x="0" y="0"/>
          <a:ext cx="0" cy="0"/>
          <a:chOff x="0" y="0"/>
          <a:chExt cx="0" cy="0"/>
        </a:xfrm>
      </p:grpSpPr>
      <p:sp>
        <p:nvSpPr>
          <p:cNvPr id="2" name="Title 1"/>
          <p:cNvSpPr>
            <a:spLocks noGrp="1"/>
          </p:cNvSpPr>
          <p:nvPr>
            <p:ph type="title"/>
          </p:nvPr>
        </p:nvSpPr>
        <p:spPr>
          <a:xfrm>
            <a:off x="657225" y="44450"/>
            <a:ext cx="7435849" cy="838200"/>
          </a:xfrm>
        </p:spPr>
        <p:txBody>
          <a:bodyPr/>
          <a:lstStyle>
            <a:lvl1pPr>
              <a:defRPr>
                <a:solidFill>
                  <a:schemeClr val="accent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231283450"/>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Title only no tynes">
    <p:spTree>
      <p:nvGrpSpPr>
        <p:cNvPr id="1" name=""/>
        <p:cNvGrpSpPr/>
        <p:nvPr/>
      </p:nvGrpSpPr>
      <p:grpSpPr>
        <a:xfrm>
          <a:off x="0" y="0"/>
          <a:ext cx="0" cy="0"/>
          <a:chOff x="0" y="0"/>
          <a:chExt cx="0" cy="0"/>
        </a:xfrm>
      </p:grpSpPr>
      <p:sp>
        <p:nvSpPr>
          <p:cNvPr id="3" name="Rectangle 7"/>
          <p:cNvSpPr>
            <a:spLocks noChangeArrowheads="1"/>
          </p:cNvSpPr>
          <p:nvPr userDrawn="1"/>
        </p:nvSpPr>
        <p:spPr bwMode="white">
          <a:xfrm>
            <a:off x="0" y="0"/>
            <a:ext cx="1057275"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round/>
                <a:headEnd/>
                <a:tailEnd/>
              </a14:hiddenLine>
            </a:ext>
          </a:extLst>
        </p:spPr>
        <p:txBody>
          <a:bodyPr lIns="57598" tIns="28799" rIns="57598" bIns="28799"/>
          <a:lstStyle/>
          <a:p>
            <a:pPr defTabSz="575981" fontAlgn="base">
              <a:spcBef>
                <a:spcPct val="0"/>
              </a:spcBef>
              <a:spcAft>
                <a:spcPct val="0"/>
              </a:spcAft>
            </a:pPr>
            <a:endParaRPr lang="en-US" sz="2000" dirty="0">
              <a:solidFill>
                <a:srgbClr val="FFFFFF"/>
              </a:solidFill>
              <a:ea typeface="Apple LiGothic Medium" charset="-120"/>
              <a:sym typeface="Arial" pitchFamily="34" charset="0"/>
            </a:endParaRPr>
          </a:p>
        </p:txBody>
      </p:sp>
      <p:sp>
        <p:nvSpPr>
          <p:cNvPr id="2" name="Title 1"/>
          <p:cNvSpPr>
            <a:spLocks noGrp="1"/>
          </p:cNvSpPr>
          <p:nvPr>
            <p:ph type="title"/>
          </p:nvPr>
        </p:nvSpPr>
        <p:spPr>
          <a:xfrm>
            <a:off x="445111" y="290513"/>
            <a:ext cx="8327414" cy="1226161"/>
          </a:xfrm>
        </p:spPr>
        <p:txBody>
          <a:bodyPr/>
          <a:lstStyle/>
          <a:p>
            <a:r>
              <a:rPr lang="en-US" smtClean="0"/>
              <a:t>Click to edit Master title style</a:t>
            </a:r>
            <a:endParaRPr lang="en-US"/>
          </a:p>
        </p:txBody>
      </p:sp>
      <p:sp>
        <p:nvSpPr>
          <p:cNvPr id="5" name="Slide Number Placeholder 6"/>
          <p:cNvSpPr>
            <a:spLocks noGrp="1"/>
          </p:cNvSpPr>
          <p:nvPr>
            <p:ph type="sldNum" sz="quarter" idx="4"/>
          </p:nvPr>
        </p:nvSpPr>
        <p:spPr>
          <a:xfrm>
            <a:off x="8857832" y="6552605"/>
            <a:ext cx="286616" cy="364331"/>
          </a:xfrm>
          <a:prstGeom prst="rect">
            <a:avLst/>
          </a:prstGeom>
        </p:spPr>
        <p:txBody>
          <a:bodyPr vert="horz" lIns="57598" tIns="28799" rIns="57598" bIns="28799" rtlCol="0" anchor="ctr"/>
          <a:lstStyle>
            <a:lvl1pPr algn="r">
              <a:defRPr sz="800">
                <a:solidFill>
                  <a:schemeClr val="tx1">
                    <a:tint val="75000"/>
                  </a:schemeClr>
                </a:solidFill>
              </a:defRPr>
            </a:lvl1pPr>
          </a:lstStyle>
          <a:p>
            <a:fld id="{2F5CCB13-0A32-4557-88E9-079F0C330695}" type="slidenum">
              <a:rPr lang="en-US" smtClean="0">
                <a:solidFill>
                  <a:srgbClr val="0096D6">
                    <a:tint val="75000"/>
                  </a:srgbClr>
                </a:solidFill>
              </a:rPr>
              <a:pPr/>
              <a:t>‹#›</a:t>
            </a:fld>
            <a:endParaRPr lang="en-US">
              <a:solidFill>
                <a:srgbClr val="0096D6">
                  <a:tint val="75000"/>
                </a:srgbClr>
              </a:solidFill>
            </a:endParaRPr>
          </a:p>
        </p:txBody>
      </p:sp>
    </p:spTree>
    <p:extLst>
      <p:ext uri="{BB962C8B-B14F-4D97-AF65-F5344CB8AC3E}">
        <p14:creationId xmlns:p14="http://schemas.microsoft.com/office/powerpoint/2010/main" val="4142090803"/>
      </p:ext>
    </p:extLst>
  </p:cSld>
  <p:clrMapOvr>
    <a:masterClrMapping/>
  </p:clrMapOvr>
  <p:transition/>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7645590"/>
      </p:ext>
    </p:extLst>
  </p:cSld>
  <p:clrMapOvr>
    <a:masterClrMapping/>
  </p:clrMapOvr>
  <p:transition spd="med">
    <p:fade/>
  </p:transition>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cSld name="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8861" cy="838200"/>
          </a:xfrm>
        </p:spPr>
        <p:txBody>
          <a:bodyPr/>
          <a:lstStyle>
            <a:lvl1pPr>
              <a:defRPr>
                <a:gradFill>
                  <a:gsLst>
                    <a:gs pos="0">
                      <a:schemeClr val="tx1"/>
                    </a:gs>
                    <a:gs pos="44000">
                      <a:srgbClr val="01BBBB"/>
                    </a:gs>
                    <a:gs pos="100000">
                      <a:schemeClr val="accent4"/>
                    </a:gs>
                  </a:gsLst>
                  <a:lin ang="4800000" scaled="0"/>
                </a:gradFill>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3586561640"/>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ullet_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2" y="301752"/>
            <a:ext cx="4123944" cy="838200"/>
          </a:xfrm>
        </p:spPr>
        <p:txBody>
          <a:bodyPr vert="horz" lIns="82296" tIns="45720" rIns="82296" bIns="45720" rtlCol="0" anchor="t" anchorCtr="0">
            <a:noAutofit/>
          </a:bodyPr>
          <a:lstStyle>
            <a:lvl1pPr algn="l" defTabSz="914400" rtl="0" eaLnBrk="1" latinLnBrk="0" hangingPunct="1">
              <a:lnSpc>
                <a:spcPct val="80000"/>
              </a:lnSpc>
              <a:spcBef>
                <a:spcPct val="0"/>
              </a:spcBef>
              <a:buNone/>
              <a:defRPr lang="en-US" sz="3600" b="0" kern="1200" spc="-100" baseline="0" dirty="0" smtClean="0">
                <a:gradFill>
                  <a:gsLst>
                    <a:gs pos="0">
                      <a:schemeClr val="tx1"/>
                    </a:gs>
                    <a:gs pos="100000">
                      <a:srgbClr val="01BBBB"/>
                    </a:gs>
                  </a:gsLst>
                  <a:lin ang="2400000" scaled="0"/>
                </a:gradFill>
                <a:latin typeface="+mj-lt"/>
                <a:ea typeface="+mj-ea"/>
                <a:cs typeface="+mj-cs"/>
              </a:defRPr>
            </a:lvl1pPr>
          </a:lstStyle>
          <a:p>
            <a:r>
              <a:rPr lang="en-US" dirty="0" smtClean="0"/>
              <a:t>Two Column</a:t>
            </a:r>
            <a:br>
              <a:rPr lang="en-US" dirty="0" smtClean="0"/>
            </a:br>
            <a:r>
              <a:rPr lang="en-US" dirty="0" smtClean="0"/>
              <a:t>Title Left</a:t>
            </a:r>
            <a:endParaRPr lang="en-US" dirty="0"/>
          </a:p>
        </p:txBody>
      </p:sp>
      <p:sp>
        <p:nvSpPr>
          <p:cNvPr id="9" name="Text Placeholder 8"/>
          <p:cNvSpPr>
            <a:spLocks noGrp="1"/>
          </p:cNvSpPr>
          <p:nvPr>
            <p:ph type="body" sz="quarter" idx="11" hasCustomPrompt="1"/>
          </p:nvPr>
        </p:nvSpPr>
        <p:spPr>
          <a:xfrm>
            <a:off x="219455" y="1600200"/>
            <a:ext cx="4142232" cy="4526280"/>
          </a:xfrm>
        </p:spPr>
        <p:txBody>
          <a:bodyPr/>
          <a:lstStyle>
            <a:lvl1pPr marL="0" indent="0">
              <a:buNone/>
              <a:defRPr>
                <a:solidFill>
                  <a:schemeClr val="tx2"/>
                </a:solidFill>
                <a:latin typeface="+mj-lt"/>
              </a:defRPr>
            </a:lvl1pPr>
            <a:lvl2pPr marL="635000" indent="-228600">
              <a:buClr>
                <a:schemeClr val="accent5"/>
              </a:buClr>
              <a:buFont typeface="Arial" pitchFamily="34" charset="0"/>
              <a:buChar char="•"/>
              <a:tabLst/>
              <a:defRPr>
                <a:solidFill>
                  <a:schemeClr val="tx2"/>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a:t>
            </a:r>
            <a:br>
              <a:rPr lang="en-US" dirty="0" smtClean="0"/>
            </a:br>
            <a:r>
              <a:rPr lang="en-US" dirty="0" smtClean="0"/>
              <a:t>do not italicize; use yellow on the </a:t>
            </a:r>
            <a:br>
              <a:rPr lang="en-US" dirty="0" smtClean="0"/>
            </a:br>
            <a:r>
              <a:rPr lang="en-US" dirty="0" smtClean="0"/>
              <a:t>black template and red for the white template</a:t>
            </a:r>
          </a:p>
        </p:txBody>
      </p:sp>
      <p:sp>
        <p:nvSpPr>
          <p:cNvPr id="12" name="Text Placeholder 11"/>
          <p:cNvSpPr>
            <a:spLocks noGrp="1"/>
          </p:cNvSpPr>
          <p:nvPr>
            <p:ph type="body" sz="quarter" idx="12" hasCustomPrompt="1"/>
          </p:nvPr>
        </p:nvSpPr>
        <p:spPr>
          <a:xfrm>
            <a:off x="4818888" y="1600200"/>
            <a:ext cx="4005072" cy="4526280"/>
          </a:xfrm>
        </p:spPr>
        <p:txBody>
          <a:bodyPr/>
          <a:lstStyle>
            <a:lvl1pPr marL="0" indent="0">
              <a:buFontTx/>
              <a:buNone/>
              <a:defRPr>
                <a:solidFill>
                  <a:schemeClr val="accent1"/>
                </a:solidFill>
                <a:latin typeface="+mj-lt"/>
              </a:defRPr>
            </a:lvl1pPr>
            <a:lvl2pPr marL="635000" indent="-228600">
              <a:buClr>
                <a:schemeClr val="accent1">
                  <a:lumMod val="40000"/>
                  <a:lumOff val="60000"/>
                </a:schemeClr>
              </a:buClr>
              <a:buFont typeface="Arial" pitchFamily="34" charset="0"/>
              <a:buChar char="•"/>
              <a:defRPr>
                <a:solidFill>
                  <a:schemeClr val="accent1"/>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do not italicize; use yellow on the black template and red for the white template</a:t>
            </a:r>
          </a:p>
        </p:txBody>
      </p:sp>
      <p:sp>
        <p:nvSpPr>
          <p:cNvPr id="22" name="Rectangle 5"/>
          <p:cNvSpPr>
            <a:spLocks noChangeArrowheads="1"/>
          </p:cNvSpPr>
          <p:nvPr/>
        </p:nvSpPr>
        <p:spPr bwMode="ltGray">
          <a:xfrm>
            <a:off x="7784628" y="6584514"/>
            <a:ext cx="791023"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a:solidFill>
                  <a:srgbClr val="C0C0C0"/>
                </a:solidFill>
                <a:latin typeface="+mj-lt"/>
              </a:rPr>
              <a:t>Cisco Confidential</a:t>
            </a:r>
          </a:p>
        </p:txBody>
      </p:sp>
      <p:sp>
        <p:nvSpPr>
          <p:cNvPr id="11" name="Rectangle 4"/>
          <p:cNvSpPr>
            <a:spLocks noChangeArrowheads="1"/>
          </p:cNvSpPr>
          <p:nvPr userDrawn="1"/>
        </p:nvSpPr>
        <p:spPr bwMode="ltGray">
          <a:xfrm>
            <a:off x="265666" y="6586248"/>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C0C0C0"/>
                </a:solidFill>
                <a:latin typeface="+mj-lt"/>
              </a:rPr>
              <a:t>© 2010 Cisco and/or its affiliates. All rights reserved.</a:t>
            </a:r>
            <a:endParaRPr lang="en-US" sz="600" dirty="0">
              <a:solidFill>
                <a:srgbClr val="C0C0C0"/>
              </a:solidFill>
              <a:latin typeface="+mj-lt"/>
            </a:endParaRPr>
          </a:p>
        </p:txBody>
      </p:sp>
      <p:sp>
        <p:nvSpPr>
          <p:cNvPr id="14" name="Rectangle 7"/>
          <p:cNvSpPr>
            <a:spLocks noChangeArrowheads="1"/>
          </p:cNvSpPr>
          <p:nvPr userDrawn="1"/>
        </p:nvSpPr>
        <p:spPr bwMode="ltGray">
          <a:xfrm>
            <a:off x="8620940" y="6580410"/>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C0C0C0"/>
                </a:solidFill>
                <a:latin typeface="+mj-lt"/>
              </a:rPr>
              <a:pPr algn="r" defTabSz="814388">
                <a:lnSpc>
                  <a:spcPct val="100000"/>
                </a:lnSpc>
              </a:pPr>
              <a:t>‹#›</a:t>
            </a:fld>
            <a:endParaRPr lang="en-US" sz="600" dirty="0">
              <a:solidFill>
                <a:srgbClr val="C0C0C0"/>
              </a:solidFill>
              <a:latin typeface="+mj-lt"/>
            </a:endParaRPr>
          </a:p>
        </p:txBody>
      </p:sp>
      <p:sp>
        <p:nvSpPr>
          <p:cNvPr id="16" name="Text Placeholder 15"/>
          <p:cNvSpPr>
            <a:spLocks noGrp="1"/>
          </p:cNvSpPr>
          <p:nvPr>
            <p:ph type="body" sz="quarter" idx="13" hasCustomPrompt="1"/>
          </p:nvPr>
        </p:nvSpPr>
        <p:spPr>
          <a:xfrm>
            <a:off x="4822430" y="310896"/>
            <a:ext cx="3896359" cy="841248"/>
          </a:xfrm>
        </p:spPr>
        <p:txBody>
          <a:bodyPr>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3600" b="0" kern="1200" spc="-100" baseline="0" dirty="0">
                <a:gradFill>
                  <a:gsLst>
                    <a:gs pos="0">
                      <a:schemeClr val="tx1"/>
                    </a:gs>
                    <a:gs pos="100000">
                      <a:srgbClr val="01BBBB"/>
                    </a:gs>
                  </a:gsLst>
                  <a:lin ang="2400000" scaled="0"/>
                </a:gra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dirty="0" smtClean="0"/>
              <a:t>Two Column</a:t>
            </a:r>
            <a:br>
              <a:rPr lang="en-US" dirty="0" smtClean="0"/>
            </a:br>
            <a:r>
              <a:rPr lang="en-US" dirty="0" smtClean="0"/>
              <a:t>Title Right</a:t>
            </a:r>
            <a:endParaRPr lang="en-US" dirty="0"/>
          </a:p>
        </p:txBody>
      </p:sp>
      <p:pic>
        <p:nvPicPr>
          <p:cNvPr id="10" name="Picture 9" descr="segue texture.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333375" y="6381456"/>
            <a:ext cx="8477250" cy="163808"/>
          </a:xfrm>
          <a:prstGeom prst="rect">
            <a:avLst/>
          </a:prstGeom>
        </p:spPr>
      </p:pic>
    </p:spTree>
  </p:cSld>
  <p:clrMapOvr>
    <a:masterClrMapping/>
  </p:clrMapOvr>
  <p:transition>
    <p:wipe dir="r"/>
  </p:transition>
  <p:timing>
    <p:tnLst>
      <p:par>
        <p:cTn id="1" dur="indefinite" restart="never" nodeType="tmRoot"/>
      </p:par>
    </p:tnLst>
  </p:timing>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sp>
        <p:nvSpPr>
          <p:cNvPr id="13" name="Text Placeholder 12"/>
          <p:cNvSpPr>
            <a:spLocks noGrp="1"/>
          </p:cNvSpPr>
          <p:nvPr>
            <p:ph type="body" sz="quarter" idx="14"/>
          </p:nvPr>
        </p:nvSpPr>
        <p:spPr>
          <a:xfrm>
            <a:off x="244476" y="1600202"/>
            <a:ext cx="2622550" cy="4391025"/>
          </a:xfrm>
        </p:spPr>
        <p:txBody>
          <a:bodyPr/>
          <a:lstStyle>
            <a:lvl1pPr>
              <a:defRPr>
                <a:solidFill>
                  <a:schemeClr val="tx2"/>
                </a:solidFill>
                <a:latin typeface="+mj-lt"/>
                <a:cs typeface="Arial" pitchFamily="34" charset="0"/>
              </a:defRPr>
            </a:lvl1pPr>
            <a:lvl2pPr>
              <a:defRPr>
                <a:latin typeface="+mj-lt"/>
                <a:cs typeface="Arial" pitchFamily="34" charset="0"/>
              </a:defRPr>
            </a:lvl2pPr>
            <a:lvl3pPr>
              <a:defRPr>
                <a:latin typeface="+mj-lt"/>
                <a:cs typeface="Arial" pitchFamily="34" charset="0"/>
              </a:defRPr>
            </a:lvl3pPr>
            <a:lvl4pPr>
              <a:defRPr>
                <a:latin typeface="+mj-lt"/>
                <a:cs typeface="Arial" pitchFamily="34" charset="0"/>
              </a:defRPr>
            </a:lvl4pPr>
            <a:lvl5pPr>
              <a:defRPr>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12"/>
          <p:cNvSpPr>
            <a:spLocks noGrp="1"/>
          </p:cNvSpPr>
          <p:nvPr>
            <p:ph type="body" sz="quarter" idx="15"/>
          </p:nvPr>
        </p:nvSpPr>
        <p:spPr>
          <a:xfrm>
            <a:off x="3292475" y="1600200"/>
            <a:ext cx="2593975" cy="4362450"/>
          </a:xfrm>
        </p:spPr>
        <p:txBody>
          <a:bodyPr/>
          <a:lstStyle>
            <a:lvl1pPr>
              <a:defRPr>
                <a:solidFill>
                  <a:schemeClr val="accent2"/>
                </a:solidFill>
                <a:latin typeface="+mj-lt"/>
                <a:cs typeface="Arial" pitchFamily="34" charset="0"/>
              </a:defRPr>
            </a:lvl1pPr>
            <a:lvl2pPr>
              <a:defRPr>
                <a:latin typeface="+mj-lt"/>
                <a:cs typeface="Arial" pitchFamily="34" charset="0"/>
              </a:defRPr>
            </a:lvl2pPr>
            <a:lvl3pPr>
              <a:defRPr>
                <a:latin typeface="+mj-lt"/>
                <a:cs typeface="Arial" pitchFamily="34" charset="0"/>
              </a:defRPr>
            </a:lvl3pPr>
            <a:lvl4pPr>
              <a:defRPr>
                <a:latin typeface="+mj-lt"/>
                <a:cs typeface="Arial" pitchFamily="34" charset="0"/>
              </a:defRPr>
            </a:lvl4pPr>
            <a:lvl5pPr>
              <a:defRPr>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12"/>
          <p:cNvSpPr>
            <a:spLocks noGrp="1"/>
          </p:cNvSpPr>
          <p:nvPr>
            <p:ph type="body" sz="quarter" idx="16"/>
          </p:nvPr>
        </p:nvSpPr>
        <p:spPr>
          <a:xfrm>
            <a:off x="6300789" y="1600202"/>
            <a:ext cx="2633662" cy="4333875"/>
          </a:xfrm>
        </p:spPr>
        <p:txBody>
          <a:bodyPr/>
          <a:lstStyle>
            <a:lvl1pPr>
              <a:defRPr>
                <a:solidFill>
                  <a:schemeClr val="accent2"/>
                </a:solidFill>
                <a:latin typeface="+mj-lt"/>
                <a:cs typeface="Arial" pitchFamily="34" charset="0"/>
              </a:defRPr>
            </a:lvl1pPr>
            <a:lvl2pPr>
              <a:defRPr>
                <a:latin typeface="+mj-lt"/>
                <a:cs typeface="Arial" pitchFamily="34" charset="0"/>
              </a:defRPr>
            </a:lvl2pPr>
            <a:lvl3pPr>
              <a:defRPr>
                <a:latin typeface="+mj-lt"/>
                <a:cs typeface="Arial" pitchFamily="34" charset="0"/>
              </a:defRPr>
            </a:lvl3pPr>
            <a:lvl4pPr>
              <a:defRPr>
                <a:latin typeface="+mj-lt"/>
                <a:cs typeface="Arial" pitchFamily="34" charset="0"/>
              </a:defRPr>
            </a:lvl4pPr>
            <a:lvl5pPr>
              <a:defRPr>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ext Placeholder 17"/>
          <p:cNvSpPr>
            <a:spLocks noGrp="1"/>
          </p:cNvSpPr>
          <p:nvPr>
            <p:ph type="body" sz="quarter" idx="17"/>
          </p:nvPr>
        </p:nvSpPr>
        <p:spPr>
          <a:xfrm>
            <a:off x="219513" y="100584"/>
            <a:ext cx="2668457" cy="1152144"/>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kumimoji="0" lang="en-US" sz="3000" b="0" i="0" u="none" strike="noStrike" kern="1200" cap="none" spc="-100" normalizeH="0" baseline="0" noProof="0" dirty="0" smtClean="0">
                <a:ln>
                  <a:noFill/>
                </a:ln>
                <a:gradFill>
                  <a:gsLst>
                    <a:gs pos="0">
                      <a:schemeClr val="tx1"/>
                    </a:gs>
                    <a:gs pos="100000">
                      <a:srgbClr val="01BBBB"/>
                    </a:gs>
                  </a:gsLst>
                  <a:lin ang="2400000" scaled="0"/>
                </a:gradFill>
                <a:effectLst/>
                <a:uLnTx/>
                <a:uFillTx/>
                <a:latin typeface="+mj-lt"/>
                <a:ea typeface="+mj-ea"/>
                <a:cs typeface="Arial"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2" name="Text Placeholder 17"/>
          <p:cNvSpPr>
            <a:spLocks noGrp="1"/>
          </p:cNvSpPr>
          <p:nvPr>
            <p:ph type="body" sz="quarter" idx="19"/>
          </p:nvPr>
        </p:nvSpPr>
        <p:spPr>
          <a:xfrm>
            <a:off x="3258399" y="100584"/>
            <a:ext cx="2599859" cy="1152144"/>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kumimoji="0" lang="en-US" sz="3000" b="0" i="0" u="none" strike="noStrike" kern="1200" cap="none" spc="-100" normalizeH="0" baseline="0" noProof="0" dirty="0" smtClean="0">
                <a:ln>
                  <a:noFill/>
                </a:ln>
                <a:gradFill>
                  <a:gsLst>
                    <a:gs pos="0">
                      <a:schemeClr val="tx1"/>
                    </a:gs>
                    <a:gs pos="100000">
                      <a:srgbClr val="01BBBB"/>
                    </a:gs>
                  </a:gsLst>
                  <a:lin ang="2400000" scaled="0"/>
                </a:gradFill>
                <a:effectLst/>
                <a:uLnTx/>
                <a:uFillTx/>
                <a:latin typeface="+mj-lt"/>
                <a:ea typeface="+mj-ea"/>
                <a:cs typeface="Arial"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3" name="Text Placeholder 17"/>
          <p:cNvSpPr>
            <a:spLocks noGrp="1"/>
          </p:cNvSpPr>
          <p:nvPr>
            <p:ph type="body" sz="quarter" idx="20"/>
          </p:nvPr>
        </p:nvSpPr>
        <p:spPr>
          <a:xfrm>
            <a:off x="6272202" y="100584"/>
            <a:ext cx="2634158" cy="1152144"/>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kumimoji="0" lang="en-US" sz="3000" b="0" i="0" u="none" strike="noStrike" kern="1200" cap="none" spc="-100" normalizeH="0" baseline="0" noProof="0" dirty="0" smtClean="0">
                <a:ln>
                  <a:noFill/>
                </a:ln>
                <a:gradFill>
                  <a:gsLst>
                    <a:gs pos="0">
                      <a:schemeClr val="tx1"/>
                    </a:gs>
                    <a:gs pos="100000">
                      <a:srgbClr val="01BBBB"/>
                    </a:gs>
                  </a:gsLst>
                  <a:lin ang="2400000" scaled="0"/>
                </a:gradFill>
                <a:effectLst/>
                <a:uLnTx/>
                <a:uFillTx/>
                <a:latin typeface="+mj-lt"/>
                <a:ea typeface="+mj-ea"/>
                <a:cs typeface="Arial"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Tree>
  </p:cSld>
  <p:clrMapOvr>
    <a:masterClrMapping/>
  </p:clrMapOvr>
  <p:transition>
    <p:wipe dir="r"/>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39" name="Title 1"/>
          <p:cNvSpPr>
            <a:spLocks noGrp="1"/>
          </p:cNvSpPr>
          <p:nvPr>
            <p:ph type="title" hasCustomPrompt="1"/>
          </p:nvPr>
        </p:nvSpPr>
        <p:spPr>
          <a:xfrm>
            <a:off x="246972" y="439710"/>
            <a:ext cx="8567244" cy="838200"/>
          </a:xfrm>
        </p:spPr>
        <p:txBody>
          <a:bodyPr/>
          <a:lstStyle>
            <a:lvl1pPr algn="l" defTabSz="914400" rtl="0" eaLnBrk="1" latinLnBrk="0" hangingPunct="1">
              <a:lnSpc>
                <a:spcPct val="80000"/>
              </a:lnSpc>
              <a:spcBef>
                <a:spcPct val="0"/>
              </a:spcBef>
              <a:buNone/>
              <a:defRPr lang="en-US" sz="3600" b="0" kern="1200" spc="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dirty="0" smtClean="0"/>
              <a:t>Slide Title Goes Here</a:t>
            </a:r>
            <a:endParaRPr lang="en-US" dirty="0"/>
          </a:p>
        </p:txBody>
      </p:sp>
      <p:sp>
        <p:nvSpPr>
          <p:cNvPr id="36" name="Chart Placeholder 35"/>
          <p:cNvSpPr>
            <a:spLocks noGrp="1"/>
          </p:cNvSpPr>
          <p:nvPr>
            <p:ph type="chart" sz="quarter" idx="10"/>
          </p:nvPr>
        </p:nvSpPr>
        <p:spPr>
          <a:xfrm>
            <a:off x="359764" y="1476375"/>
            <a:ext cx="8439461" cy="4305300"/>
          </a:xfrm>
        </p:spPr>
        <p:txBody>
          <a:bodyPr anchor="ctr" anchorCtr="1"/>
          <a:lstStyle>
            <a:lvl1pPr>
              <a:buNone/>
              <a:defRPr>
                <a:latin typeface="+mj-lt"/>
              </a:defRPr>
            </a:lvl1pPr>
          </a:lstStyle>
          <a:p>
            <a:r>
              <a:rPr lang="en-US" smtClean="0"/>
              <a:t>Click icon to add chart</a:t>
            </a:r>
            <a:endParaRPr lang="en-US"/>
          </a:p>
        </p:txBody>
      </p:sp>
      <p:sp>
        <p:nvSpPr>
          <p:cNvPr id="4" name="Text Placeholder 9"/>
          <p:cNvSpPr>
            <a:spLocks noGrp="1"/>
          </p:cNvSpPr>
          <p:nvPr>
            <p:ph type="body" sz="quarter" idx="11" hasCustomPrompt="1"/>
          </p:nvPr>
        </p:nvSpPr>
        <p:spPr>
          <a:xfrm>
            <a:off x="249467" y="6062116"/>
            <a:ext cx="7461250" cy="276999"/>
          </a:xfrm>
        </p:spPr>
        <p:txBody>
          <a:bodyPr wrap="square" anchor="b" anchorCtr="0">
            <a:noAutofit/>
          </a:bodyPr>
          <a:lstStyle>
            <a:lvl1pPr algn="l" defTabSz="804863">
              <a:lnSpc>
                <a:spcPct val="100000"/>
              </a:lnSpc>
              <a:spcBef>
                <a:spcPct val="50000"/>
              </a:spcBef>
              <a:buNone/>
              <a:defRPr sz="1200">
                <a:solidFill>
                  <a:schemeClr val="bg1">
                    <a:lumMod val="50000"/>
                  </a:schemeClr>
                </a:solidFill>
                <a:latin typeface="+mj-lt"/>
              </a:defRPr>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smtClean="0"/>
              <a:t>Source: Placeholder for Notes Is 12 Points</a:t>
            </a:r>
          </a:p>
        </p:txBody>
      </p:sp>
    </p:spTree>
  </p:cSld>
  <p:clrMapOvr>
    <a:masterClrMapping/>
  </p:clrMapOvr>
  <p:transition>
    <p:wipe dir="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2" y="5430244"/>
            <a:ext cx="8558698" cy="838200"/>
          </a:xfr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dirty="0" smtClean="0"/>
              <a:t>Slide Title Goes Here</a:t>
            </a:r>
            <a:endParaRPr lang="en-US" dirty="0"/>
          </a:p>
        </p:txBody>
      </p:sp>
      <p:sp>
        <p:nvSpPr>
          <p:cNvPr id="4" name="Text Placeholder 3"/>
          <p:cNvSpPr>
            <a:spLocks noGrp="1"/>
          </p:cNvSpPr>
          <p:nvPr>
            <p:ph type="body" sz="quarter" idx="10" hasCustomPrompt="1"/>
          </p:nvPr>
        </p:nvSpPr>
        <p:spPr>
          <a:xfrm>
            <a:off x="246888" y="1600200"/>
            <a:ext cx="4005072" cy="3749040"/>
          </a:xfrm>
        </p:spPr>
        <p:txBody>
          <a:bodyPr anchor="ctr" anchorCtr="0">
            <a:noAutofit/>
          </a:bodyPr>
          <a:lstStyle>
            <a:lvl1pPr marL="0" indent="0">
              <a:buFontTx/>
              <a:buNone/>
              <a:defRPr sz="2400" baseline="0">
                <a:solidFill>
                  <a:schemeClr val="tx1"/>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Simple text goes here and can wrap to accommodate more lines of information</a:t>
            </a:r>
          </a:p>
        </p:txBody>
      </p:sp>
      <p:sp>
        <p:nvSpPr>
          <p:cNvPr id="6" name="Picture Placeholder 5"/>
          <p:cNvSpPr>
            <a:spLocks noGrp="1"/>
          </p:cNvSpPr>
          <p:nvPr>
            <p:ph type="pic" sz="quarter" idx="11" hasCustomPrompt="1"/>
          </p:nvPr>
        </p:nvSpPr>
        <p:spPr>
          <a:xfrm>
            <a:off x="4873752" y="1947672"/>
            <a:ext cx="3429000" cy="2990088"/>
          </a:xfrm>
        </p:spPr>
        <p:txBody>
          <a:bodyPr anchor="ctr" anchorCtr="1"/>
          <a:lstStyle>
            <a:lvl1pPr algn="ctr">
              <a:buFontTx/>
              <a:buNone/>
              <a:defRPr>
                <a:latin typeface="+mj-lt"/>
              </a:defRPr>
            </a:lvl1pPr>
          </a:lstStyle>
          <a:p>
            <a:r>
              <a:rPr lang="en-US" dirty="0" smtClean="0"/>
              <a:t>Insert photo here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ottom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2" y="5430244"/>
            <a:ext cx="8558698" cy="838200"/>
          </a:xfr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dirty="0" smtClean="0"/>
              <a:t>Slide Title Goes Here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15175" y="5852162"/>
            <a:ext cx="8112126" cy="384175"/>
          </a:xfrm>
        </p:spPr>
        <p:txBody>
          <a:bodyPr anchor="b" anchorCtr="0">
            <a:no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accent2"/>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and Title Go Here</a:t>
            </a:r>
            <a:endParaRPr lang="en-US" dirty="0"/>
          </a:p>
        </p:txBody>
      </p:sp>
      <p:sp>
        <p:nvSpPr>
          <p:cNvPr id="27" name="Rectangle 3"/>
          <p:cNvSpPr>
            <a:spLocks noChangeArrowheads="1"/>
          </p:cNvSpPr>
          <p:nvPr/>
        </p:nvSpPr>
        <p:spPr bwMode="white">
          <a:xfrm>
            <a:off x="0" y="0"/>
            <a:ext cx="9144000" cy="177800"/>
          </a:xfrm>
          <a:prstGeom prst="rect">
            <a:avLst/>
          </a:prstGeom>
          <a:solidFill>
            <a:schemeClr val="bg2"/>
          </a:solidFill>
          <a:ln w="25400" algn="ctr">
            <a:noFill/>
            <a:miter lim="800000"/>
            <a:headEnd/>
            <a:tailEnd/>
          </a:ln>
          <a:effectLst/>
        </p:spPr>
        <p:txBody>
          <a:bodyPr wrap="none" anchor="ctr"/>
          <a:lstStyle/>
          <a:p>
            <a:endParaRPr lang="en-US">
              <a:latin typeface="+mj-lt"/>
            </a:endParaRPr>
          </a:p>
        </p:txBody>
      </p:sp>
      <p:sp>
        <p:nvSpPr>
          <p:cNvPr id="2" name="Title 1"/>
          <p:cNvSpPr>
            <a:spLocks noGrp="1"/>
          </p:cNvSpPr>
          <p:nvPr>
            <p:ph type="ctrTitle" hasCustomPrompt="1"/>
          </p:nvPr>
        </p:nvSpPr>
        <p:spPr>
          <a:xfrm>
            <a:off x="219456" y="649224"/>
            <a:ext cx="8112125" cy="4480560"/>
          </a:xfrm>
        </p:spPr>
        <p:txBody>
          <a:bodyPr/>
          <a:lstStyle>
            <a:lvl1pPr marL="233363" indent="-233363" algn="l" defTabSz="914400" rtl="0" eaLnBrk="1" latinLnBrk="0" hangingPunct="1">
              <a:lnSpc>
                <a:spcPct val="80000"/>
              </a:lnSpc>
              <a:spcBef>
                <a:spcPct val="0"/>
              </a:spcBef>
              <a:buClr>
                <a:schemeClr val="tx1"/>
              </a:buClr>
              <a:buFont typeface="Arial" pitchFamily="34" charset="0"/>
              <a:buChar char="“"/>
              <a:defRPr lang="en-US" sz="5400" b="0" kern="1200" spc="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dirty="0" smtClean="0"/>
              <a:t>Presentation Title Goes Here”</a:t>
            </a:r>
            <a:endParaRPr lang="en-US" dirty="0"/>
          </a:p>
        </p:txBody>
      </p:sp>
      <p:sp>
        <p:nvSpPr>
          <p:cNvPr id="49"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endParaRPr lang="en-US">
              <a:latin typeface="+mj-lt"/>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8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800"/>
                                        <p:tgtEl>
                                          <p:spTgt spid="2"/>
                                        </p:tgtEl>
                                      </p:cBhvr>
                                    </p:animEffect>
                                  </p:childTnLst>
                                </p:cTn>
                              </p:par>
                              <p:par>
                                <p:cTn id="8" presetID="22" presetClass="entr" presetSubtype="4" fill="hold" grpId="0" nodeType="withEffect">
                                  <p:stCondLst>
                                    <p:cond delay="3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2" presetClass="entr" presetSubtype="4"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Effect transition="in" filter="wipe(down)">
                      <p:cBhvr>
                        <p:cTn dur="400"/>
                        <p:tgtEl>
                          <p:spTgt spid="3"/>
                        </p:tgtEl>
                      </p:cBhvr>
                    </p:animEffect>
                  </p:childTnLst>
                </p:cTn>
              </p:par>
            </p:tnLst>
          </p:tmpl>
        </p:tmplLst>
      </p:bldP>
      <p:bldP spid="2"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29702" y="1918741"/>
            <a:ext cx="4117446" cy="3020518"/>
          </a:xfrm>
        </p:spPr>
        <p:txBody>
          <a:bodyPr vert="horz" lIns="82296" tIns="45720" rIns="82296" bIns="45720" rtlCol="0" anchor="ctr"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0" baseline="0" dirty="0">
                <a:gradFill>
                  <a:gsLst>
                    <a:gs pos="0">
                      <a:schemeClr val="tx1"/>
                    </a:gs>
                    <a:gs pos="44000">
                      <a:srgbClr val="01BBBB"/>
                    </a:gs>
                    <a:gs pos="100000">
                      <a:schemeClr val="tx2">
                        <a:lumMod val="75000"/>
                      </a:schemeClr>
                    </a:gs>
                  </a:gsLst>
                  <a:lin ang="12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4922520" y="310896"/>
            <a:ext cx="3895344" cy="6208776"/>
          </a:xfrm>
        </p:spPr>
        <p:txBody>
          <a:bodyPr anchor="ctr" anchorCtr="0">
            <a:noAutofit/>
          </a:bodyPr>
          <a:lstStyle>
            <a:lvl1pPr marL="0" indent="0">
              <a:buFontTx/>
              <a:buNone/>
              <a:defRPr sz="2000" baseline="0">
                <a:solidFill>
                  <a:schemeClr val="tx1"/>
                </a:solidFill>
                <a:latin typeface="+mj-lt"/>
              </a:defRPr>
            </a:lvl1pPr>
            <a:lvl2pPr>
              <a:defRPr sz="2000"/>
            </a:lvl2pPr>
            <a:lvl3pPr>
              <a:defRPr sz="2000"/>
            </a:lvl3pPr>
            <a:lvl4pPr>
              <a:defRPr sz="2000"/>
            </a:lvl4pPr>
            <a:lvl5pPr>
              <a:defRPr sz="2000"/>
            </a:lvl5pPr>
          </a:lstStyle>
          <a:p>
            <a:pPr lvl="0"/>
            <a:r>
              <a:rPr lang="en-US" dirty="0" smtClean="0"/>
              <a:t>Tell your story here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36384" y="4279394"/>
            <a:ext cx="4684867" cy="384175"/>
          </a:xfrm>
        </p:spPr>
        <p:txBody>
          <a:bodyPr vert="horz" lIns="91440" tIns="45720" rIns="91440" bIns="45720" rtlCol="0">
            <a:no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rgbClr val="6DB344"/>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Presenter Name and Title Go Here</a:t>
            </a:r>
            <a:endParaRPr lang="en-US" dirty="0"/>
          </a:p>
        </p:txBody>
      </p:sp>
      <p:sp>
        <p:nvSpPr>
          <p:cNvPr id="27" name="Rectangle 3"/>
          <p:cNvSpPr>
            <a:spLocks noChangeArrowheads="1"/>
          </p:cNvSpPr>
          <p:nvPr/>
        </p:nvSpPr>
        <p:spPr bwMode="white">
          <a:xfrm>
            <a:off x="0" y="0"/>
            <a:ext cx="9144000" cy="177800"/>
          </a:xfrm>
          <a:prstGeom prst="rect">
            <a:avLst/>
          </a:prstGeom>
          <a:solidFill>
            <a:schemeClr val="bg2"/>
          </a:solidFill>
          <a:ln w="25400" algn="ctr">
            <a:noFill/>
            <a:miter lim="800000"/>
            <a:headEnd/>
            <a:tailEnd/>
          </a:ln>
          <a:effectLst/>
        </p:spPr>
        <p:txBody>
          <a:bodyPr wrap="none" anchor="ctr"/>
          <a:lstStyle/>
          <a:p>
            <a:endParaRPr lang="en-US">
              <a:latin typeface="+mj-lt"/>
            </a:endParaRPr>
          </a:p>
        </p:txBody>
      </p:sp>
      <p:sp>
        <p:nvSpPr>
          <p:cNvPr id="2" name="Title 1"/>
          <p:cNvSpPr>
            <a:spLocks noGrp="1"/>
          </p:cNvSpPr>
          <p:nvPr>
            <p:ph type="ctrTitle" hasCustomPrompt="1"/>
          </p:nvPr>
        </p:nvSpPr>
        <p:spPr>
          <a:xfrm>
            <a:off x="208694" y="3282696"/>
            <a:ext cx="4712557" cy="1022350"/>
          </a:xfrm>
        </p:spPr>
        <p:txBody>
          <a:bodyPr vert="horz" lIns="82296" tIns="45720" rIns="82296" bIns="45720" rtlCol="0" anchor="b"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0" baseline="0" dirty="0">
                <a:gradFill>
                  <a:gsLst>
                    <a:gs pos="0">
                      <a:schemeClr val="tx1"/>
                    </a:gs>
                    <a:gs pos="44000">
                      <a:srgbClr val="01BBBB"/>
                    </a:gs>
                    <a:gs pos="100000">
                      <a:schemeClr val="tx2">
                        <a:lumMod val="75000"/>
                      </a:schemeClr>
                    </a:gs>
                  </a:gsLst>
                  <a:lin ang="1200000" scaled="0"/>
                </a:gradFill>
                <a:latin typeface="+mj-lt"/>
                <a:ea typeface="+mj-ea"/>
                <a:cs typeface="+mj-cs"/>
              </a:defRPr>
            </a:lvl1pPr>
          </a:lstStyle>
          <a:p>
            <a:r>
              <a:rPr lang="en-US" dirty="0" smtClean="0"/>
              <a:t>Demo Title</a:t>
            </a:r>
            <a:endParaRPr lang="en-US" dirty="0"/>
          </a:p>
        </p:txBody>
      </p:sp>
      <p:sp>
        <p:nvSpPr>
          <p:cNvPr id="49"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endParaRPr lang="en-US">
              <a:latin typeface="+mj-lt"/>
            </a:endParaRPr>
          </a:p>
        </p:txBody>
      </p:sp>
      <p:sp>
        <p:nvSpPr>
          <p:cNvPr id="31" name="Picture Placeholder 30"/>
          <p:cNvSpPr>
            <a:spLocks noGrp="1"/>
          </p:cNvSpPr>
          <p:nvPr>
            <p:ph type="pic" sz="quarter" idx="10" hasCustomPrompt="1"/>
          </p:nvPr>
        </p:nvSpPr>
        <p:spPr>
          <a:xfrm>
            <a:off x="5540376" y="1917700"/>
            <a:ext cx="2676525" cy="2889250"/>
          </a:xfrm>
        </p:spPr>
        <p:txBody>
          <a:bodyPr anchor="ctr" anchorCtr="1"/>
          <a:lstStyle>
            <a:lvl1pPr algn="ctr">
              <a:defRPr>
                <a:latin typeface="+mj-lt"/>
              </a:defRPr>
            </a:lvl1pPr>
          </a:lstStyle>
          <a:p>
            <a:r>
              <a:rPr lang="en-US" dirty="0" smtClean="0"/>
              <a:t>Insert photo here</a:t>
            </a:r>
            <a:endParaRPr lang="en-US" dirty="0"/>
          </a:p>
        </p:txBody>
      </p:sp>
      <p:grpSp>
        <p:nvGrpSpPr>
          <p:cNvPr id="24" name="Group 67"/>
          <p:cNvGrpSpPr/>
          <p:nvPr userDrawn="1"/>
        </p:nvGrpSpPr>
        <p:grpSpPr>
          <a:xfrm>
            <a:off x="341799" y="301884"/>
            <a:ext cx="691030" cy="491082"/>
            <a:chOff x="609606" y="528528"/>
            <a:chExt cx="1444732" cy="763787"/>
          </a:xfrm>
          <a:gradFill flip="none" rotWithShape="1">
            <a:gsLst>
              <a:gs pos="11000">
                <a:schemeClr val="accent2"/>
              </a:gs>
              <a:gs pos="100000">
                <a:schemeClr val="accent5"/>
              </a:gs>
            </a:gsLst>
            <a:lin ang="2700000" scaled="1"/>
            <a:tileRect/>
          </a:gradFill>
        </p:grpSpPr>
        <p:sp>
          <p:nvSpPr>
            <p:cNvPr id="25" name="Rectangle 24"/>
            <p:cNvSpPr>
              <a:spLocks noChangeArrowheads="1"/>
            </p:cNvSpPr>
            <p:nvPr/>
          </p:nvSpPr>
          <p:spPr bwMode="black">
            <a:xfrm>
              <a:off x="1016583" y="1035671"/>
              <a:ext cx="65914" cy="249729"/>
            </a:xfrm>
            <a:prstGeom prst="rect">
              <a:avLst/>
            </a:prstGeom>
            <a:grpFill/>
            <a:ln w="9525">
              <a:noFill/>
              <a:miter lim="800000"/>
              <a:headEnd/>
              <a:tailEnd/>
            </a:ln>
          </p:spPr>
          <p:txBody>
            <a:bodyPr/>
            <a:lstStyle/>
            <a:p>
              <a:endParaRPr lang="en-US">
                <a:latin typeface="+mj-lt"/>
              </a:endParaRPr>
            </a:p>
          </p:txBody>
        </p:sp>
        <p:sp>
          <p:nvSpPr>
            <p:cNvPr id="26" name="Freeform 25"/>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latin typeface="+mj-lt"/>
              </a:endParaRPr>
            </a:p>
          </p:txBody>
        </p:sp>
        <p:sp>
          <p:nvSpPr>
            <p:cNvPr id="28" name="Freeform 27"/>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latin typeface="+mj-lt"/>
              </a:endParaRPr>
            </a:p>
          </p:txBody>
        </p:sp>
        <p:sp>
          <p:nvSpPr>
            <p:cNvPr id="29" name="Freeform 28"/>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latin typeface="+mj-lt"/>
              </a:endParaRPr>
            </a:p>
          </p:txBody>
        </p:sp>
        <p:sp>
          <p:nvSpPr>
            <p:cNvPr id="30" name="Freeform 29"/>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latin typeface="+mj-lt"/>
              </a:endParaRPr>
            </a:p>
          </p:txBody>
        </p:sp>
        <p:sp>
          <p:nvSpPr>
            <p:cNvPr id="32" name="Freeform 31"/>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latin typeface="+mj-lt"/>
              </a:endParaRPr>
            </a:p>
          </p:txBody>
        </p:sp>
        <p:sp>
          <p:nvSpPr>
            <p:cNvPr id="33" name="Freeform 32"/>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latin typeface="+mj-lt"/>
              </a:endParaRPr>
            </a:p>
          </p:txBody>
        </p:sp>
        <p:sp>
          <p:nvSpPr>
            <p:cNvPr id="34" name="Freeform 33"/>
            <p:cNvSpPr>
              <a:spLocks/>
            </p:cNvSpPr>
            <p:nvPr/>
          </p:nvSpPr>
          <p:spPr bwMode="black">
            <a:xfrm>
              <a:off x="954502" y="528528"/>
              <a:ext cx="62081"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latin typeface="+mj-lt"/>
              </a:endParaRPr>
            </a:p>
          </p:txBody>
        </p:sp>
        <p:sp>
          <p:nvSpPr>
            <p:cNvPr id="35" name="Freeform 34"/>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36" name="Freeform 35"/>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latin typeface="+mj-lt"/>
              </a:endParaRPr>
            </a:p>
          </p:txBody>
        </p:sp>
        <p:sp>
          <p:nvSpPr>
            <p:cNvPr id="37" name="Freeform 36"/>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38" name="Freeform 37"/>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latin typeface="+mj-lt"/>
              </a:endParaRPr>
            </a:p>
          </p:txBody>
        </p:sp>
        <p:sp>
          <p:nvSpPr>
            <p:cNvPr id="39" name="Freeform 38"/>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40" name="Freeform 39"/>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latin typeface="+mj-lt"/>
              </a:endParaRPr>
            </a:p>
          </p:txBody>
        </p:sp>
      </p:grpSp>
    </p:spTree>
  </p:cSld>
  <p:clrMapOvr>
    <a:masterClrMapping/>
  </p:clrMapOvr>
  <p:transition>
    <p:wipe dir="r"/>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ig Statement">
    <p:spTree>
      <p:nvGrpSpPr>
        <p:cNvPr id="1" name=""/>
        <p:cNvGrpSpPr/>
        <p:nvPr/>
      </p:nvGrpSpPr>
      <p:grpSpPr>
        <a:xfrm>
          <a:off x="0" y="0"/>
          <a:ext cx="0" cy="0"/>
          <a:chOff x="0" y="0"/>
          <a:chExt cx="0" cy="0"/>
        </a:xfrm>
      </p:grpSpPr>
      <p:sp>
        <p:nvSpPr>
          <p:cNvPr id="30" name="Rectangle 29"/>
          <p:cNvSpPr/>
          <p:nvPr/>
        </p:nvSpPr>
        <p:spPr>
          <a:xfrm>
            <a:off x="-12700" y="6141722"/>
            <a:ext cx="9156700" cy="71627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17"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9" name="Rounded Rectangle 8"/>
          <p:cNvSpPr/>
          <p:nvPr userDrawn="1"/>
        </p:nvSpPr>
        <p:spPr>
          <a:xfrm>
            <a:off x="1823499" y="-3578087"/>
            <a:ext cx="1729740"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0" name="Rounded Rectangle 9"/>
          <p:cNvSpPr/>
          <p:nvPr userDrawn="1"/>
        </p:nvSpPr>
        <p:spPr>
          <a:xfrm>
            <a:off x="0" y="-645215"/>
            <a:ext cx="1729740"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1" name="Rounded Rectangle 10"/>
          <p:cNvSpPr/>
          <p:nvPr userDrawn="1"/>
        </p:nvSpPr>
        <p:spPr>
          <a:xfrm rot="10800000">
            <a:off x="1013792" y="-645215"/>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j-lt"/>
              <a:ea typeface="+mn-ea"/>
              <a:cs typeface="+mn-cs"/>
            </a:endParaRPr>
          </a:p>
        </p:txBody>
      </p:sp>
      <p:sp>
        <p:nvSpPr>
          <p:cNvPr id="12" name="Rounded Rectangle 11"/>
          <p:cNvSpPr/>
          <p:nvPr/>
        </p:nvSpPr>
        <p:spPr>
          <a:xfrm>
            <a:off x="6375620" y="1711187"/>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3" name="Rounded Rectangle 12"/>
          <p:cNvSpPr/>
          <p:nvPr/>
        </p:nvSpPr>
        <p:spPr>
          <a:xfrm>
            <a:off x="8105452" y="834887"/>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4" name="Rounded Rectangle 13"/>
          <p:cNvSpPr/>
          <p:nvPr/>
        </p:nvSpPr>
        <p:spPr>
          <a:xfrm rot="10800000">
            <a:off x="3036073" y="-3377648"/>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 name="Title 1"/>
          <p:cNvSpPr>
            <a:spLocks noGrp="1"/>
          </p:cNvSpPr>
          <p:nvPr>
            <p:ph type="title" hasCustomPrompt="1"/>
          </p:nvPr>
        </p:nvSpPr>
        <p:spPr>
          <a:xfrm>
            <a:off x="237744" y="484634"/>
            <a:ext cx="8755128" cy="4372131"/>
          </a:xfrm>
        </p:spPr>
        <p:txBody>
          <a:bodyPr anchor="b" anchorCtr="0"/>
          <a:lstStyle>
            <a:lvl1pPr marL="228600" indent="-228600">
              <a:buFont typeface="Arial" pitchFamily="34" charset="0"/>
              <a:buChar char="“"/>
              <a:defRPr sz="6000" spc="0" baseline="0">
                <a:solidFill>
                  <a:schemeClr val="bg1"/>
                </a:solidFill>
                <a:latin typeface="+mj-lt"/>
              </a:defRPr>
            </a:lvl1pPr>
          </a:lstStyle>
          <a:p>
            <a:r>
              <a:rPr lang="en-US" dirty="0" smtClean="0"/>
              <a:t>Click to edit Master title style”</a:t>
            </a:r>
            <a:endParaRPr lang="en-US" dirty="0"/>
          </a:p>
        </p:txBody>
      </p:sp>
      <p:sp>
        <p:nvSpPr>
          <p:cNvPr id="28" name="Rectangle 5"/>
          <p:cNvSpPr>
            <a:spLocks noChangeArrowheads="1"/>
          </p:cNvSpPr>
          <p:nvPr/>
        </p:nvSpPr>
        <p:spPr bwMode="ltGray">
          <a:xfrm>
            <a:off x="7762659" y="6584515"/>
            <a:ext cx="812991" cy="175257"/>
          </a:xfrm>
          <a:prstGeom prst="rect">
            <a:avLst/>
          </a:prstGeom>
          <a:noFill/>
          <a:ln w="9525">
            <a:noFill/>
            <a:miter lim="800000"/>
            <a:headEnd/>
            <a:tailEnd/>
          </a:ln>
          <a:effectLst/>
        </p:spPr>
        <p:txBody>
          <a:bodyPr wrap="square" lIns="82124" tIns="41061" rIns="82124" bIns="41061" anchor="b">
            <a:spAutoFit/>
          </a:bodyPr>
          <a:lstStyle/>
          <a:p>
            <a:pPr algn="r" defTabSz="814388">
              <a:lnSpc>
                <a:spcPct val="100000"/>
              </a:lnSpc>
            </a:pPr>
            <a:r>
              <a:rPr lang="en-US" sz="600" dirty="0">
                <a:solidFill>
                  <a:schemeClr val="bg1"/>
                </a:solidFill>
                <a:latin typeface="+mj-lt"/>
              </a:rPr>
              <a:t>Cisco Confidential</a:t>
            </a:r>
          </a:p>
        </p:txBody>
      </p:sp>
      <p:sp>
        <p:nvSpPr>
          <p:cNvPr id="19" name="Rectangle 5"/>
          <p:cNvSpPr>
            <a:spLocks noChangeArrowheads="1"/>
          </p:cNvSpPr>
          <p:nvPr userDrawn="1"/>
        </p:nvSpPr>
        <p:spPr bwMode="ltGray">
          <a:xfrm>
            <a:off x="7762659" y="6584515"/>
            <a:ext cx="812991" cy="175257"/>
          </a:xfrm>
          <a:prstGeom prst="rect">
            <a:avLst/>
          </a:prstGeom>
          <a:noFill/>
          <a:ln w="9525">
            <a:noFill/>
            <a:miter lim="800000"/>
            <a:headEnd/>
            <a:tailEnd/>
          </a:ln>
          <a:effectLst/>
        </p:spPr>
        <p:txBody>
          <a:bodyPr wrap="square" lIns="82124" tIns="41061" rIns="82124" bIns="41061" anchor="b">
            <a:spAutoFit/>
          </a:bodyPr>
          <a:lstStyle/>
          <a:p>
            <a:pPr algn="r" defTabSz="814388">
              <a:lnSpc>
                <a:spcPct val="100000"/>
              </a:lnSpc>
            </a:pPr>
            <a:r>
              <a:rPr lang="en-US" sz="600" dirty="0">
                <a:solidFill>
                  <a:schemeClr val="bg1"/>
                </a:solidFill>
                <a:latin typeface="+mj-lt"/>
              </a:rPr>
              <a:t>Cisco Confidential</a:t>
            </a:r>
          </a:p>
        </p:txBody>
      </p:sp>
      <p:sp>
        <p:nvSpPr>
          <p:cNvPr id="7" name="Text Placeholder 4"/>
          <p:cNvSpPr>
            <a:spLocks noGrp="1"/>
          </p:cNvSpPr>
          <p:nvPr>
            <p:ph type="body" sz="quarter" idx="11" hasCustomPrompt="1"/>
          </p:nvPr>
        </p:nvSpPr>
        <p:spPr>
          <a:xfrm>
            <a:off x="401186" y="5358903"/>
            <a:ext cx="8574685" cy="614362"/>
          </a:xfrm>
        </p:spPr>
        <p:txBody>
          <a:bodyPr vert="horz" lIns="91440" tIns="45720" rIns="91440" bIns="45720" rtlCol="0">
            <a:noAutofit/>
          </a:bodyPr>
          <a:lstStyle>
            <a:lvl1pPr marL="0" indent="0">
              <a:buNone/>
              <a:defRPr lang="en-US" sz="2400" kern="1200" dirty="0" smtClean="0">
                <a:solidFill>
                  <a:schemeClr val="bg1"/>
                </a:solidFill>
                <a:latin typeface="+mj-lt"/>
                <a:ea typeface="+mn-ea"/>
                <a:cs typeface="+mn-cs"/>
              </a:defRPr>
            </a:lvl1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Source</a:t>
            </a:r>
            <a:endParaRPr lang="en-US" dirty="0"/>
          </a:p>
        </p:txBody>
      </p:sp>
      <p:sp>
        <p:nvSpPr>
          <p:cNvPr id="18" name="Rectangle 4"/>
          <p:cNvSpPr>
            <a:spLocks noChangeArrowheads="1"/>
          </p:cNvSpPr>
          <p:nvPr userDrawn="1"/>
        </p:nvSpPr>
        <p:spPr bwMode="ltGray">
          <a:xfrm>
            <a:off x="265666" y="6586248"/>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chemeClr val="bg2"/>
                </a:solidFill>
                <a:latin typeface="+mj-lt"/>
              </a:rPr>
              <a:t>© 2010 Cisco and/or its affiliates. All rights reserved.</a:t>
            </a:r>
            <a:endParaRPr lang="en-US" sz="600" dirty="0">
              <a:solidFill>
                <a:schemeClr val="bg2"/>
              </a:solidFill>
              <a:latin typeface="+mj-lt"/>
            </a:endParaRPr>
          </a:p>
        </p:txBody>
      </p:sp>
      <p:sp>
        <p:nvSpPr>
          <p:cNvPr id="23" name="Rectangle 7"/>
          <p:cNvSpPr>
            <a:spLocks noChangeArrowheads="1"/>
          </p:cNvSpPr>
          <p:nvPr userDrawn="1"/>
        </p:nvSpPr>
        <p:spPr bwMode="ltGray">
          <a:xfrm>
            <a:off x="8620940" y="6580410"/>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chemeClr val="bg2"/>
                </a:solidFill>
                <a:latin typeface="+mj-lt"/>
              </a:rPr>
              <a:pPr algn="r" defTabSz="814388">
                <a:lnSpc>
                  <a:spcPct val="100000"/>
                </a:lnSpc>
              </a:pPr>
              <a:t>‹#›</a:t>
            </a:fld>
            <a:endParaRPr lang="en-US" sz="600" dirty="0">
              <a:solidFill>
                <a:schemeClr val="bg2"/>
              </a:solidFill>
              <a:latin typeface="+mj-lt"/>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6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ppt_x"/>
                                          </p:val>
                                        </p:tav>
                                        <p:tav tm="100000">
                                          <p:val>
                                            <p:strVal val="#ppt_x"/>
                                          </p:val>
                                        </p:tav>
                                      </p:tavLst>
                                    </p:anim>
                                    <p:anim calcmode="lin" valueType="num">
                                      <p:cBhvr additive="base">
                                        <p:cTn id="8" dur="2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2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0" fill="hold"/>
                                        <p:tgtEl>
                                          <p:spTgt spid="9"/>
                                        </p:tgtEl>
                                        <p:attrNameLst>
                                          <p:attrName>ppt_x</p:attrName>
                                        </p:attrNameLst>
                                      </p:cBhvr>
                                      <p:tavLst>
                                        <p:tav tm="0">
                                          <p:val>
                                            <p:strVal val="#ppt_x"/>
                                          </p:val>
                                        </p:tav>
                                        <p:tav tm="100000">
                                          <p:val>
                                            <p:strVal val="#ppt_x"/>
                                          </p:val>
                                        </p:tav>
                                      </p:tavLst>
                                    </p:anim>
                                    <p:anim calcmode="lin" valueType="num">
                                      <p:cBhvr additive="base">
                                        <p:cTn id="12" dur="2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1" fill="hold" grpId="0" nodeType="withEffect">
                                  <p:stCondLst>
                                    <p:cond delay="15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ppt_x"/>
                                          </p:val>
                                        </p:tav>
                                        <p:tav tm="100000">
                                          <p:val>
                                            <p:strVal val="#ppt_x"/>
                                          </p:val>
                                        </p:tav>
                                      </p:tavLst>
                                    </p:anim>
                                    <p:anim calcmode="lin" valueType="num">
                                      <p:cBhvr additive="base">
                                        <p:cTn id="16" dur="10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9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2000" fill="hold"/>
                                        <p:tgtEl>
                                          <p:spTgt spid="14"/>
                                        </p:tgtEl>
                                        <p:attrNameLst>
                                          <p:attrName>ppt_x</p:attrName>
                                        </p:attrNameLst>
                                      </p:cBhvr>
                                      <p:tavLst>
                                        <p:tav tm="0">
                                          <p:val>
                                            <p:strVal val="#ppt_x"/>
                                          </p:val>
                                        </p:tav>
                                        <p:tav tm="100000">
                                          <p:val>
                                            <p:strVal val="#ppt_x"/>
                                          </p:val>
                                        </p:tav>
                                      </p:tavLst>
                                    </p:anim>
                                    <p:anim calcmode="lin" valueType="num">
                                      <p:cBhvr additive="base">
                                        <p:cTn id="20" dur="2000" fill="hold"/>
                                        <p:tgtEl>
                                          <p:spTgt spid="14"/>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stCondLst>
                                    <p:cond delay="90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2000" fill="hold"/>
                                        <p:tgtEl>
                                          <p:spTgt spid="12"/>
                                        </p:tgtEl>
                                        <p:attrNameLst>
                                          <p:attrName>ppt_x</p:attrName>
                                        </p:attrNameLst>
                                      </p:cBhvr>
                                      <p:tavLst>
                                        <p:tav tm="0">
                                          <p:val>
                                            <p:strVal val="#ppt_x"/>
                                          </p:val>
                                        </p:tav>
                                        <p:tav tm="100000">
                                          <p:val>
                                            <p:strVal val="#ppt_x"/>
                                          </p:val>
                                        </p:tav>
                                      </p:tavLst>
                                    </p:anim>
                                    <p:anim calcmode="lin" valueType="num">
                                      <p:cBhvr additive="base">
                                        <p:cTn id="24" dur="20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15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1100" fill="hold"/>
                                        <p:tgtEl>
                                          <p:spTgt spid="13"/>
                                        </p:tgtEl>
                                        <p:attrNameLst>
                                          <p:attrName>ppt_x</p:attrName>
                                        </p:attrNameLst>
                                      </p:cBhvr>
                                      <p:tavLst>
                                        <p:tav tm="0">
                                          <p:val>
                                            <p:strVal val="#ppt_x"/>
                                          </p:val>
                                        </p:tav>
                                        <p:tav tm="100000">
                                          <p:val>
                                            <p:strVal val="#ppt_x"/>
                                          </p:val>
                                        </p:tav>
                                      </p:tavLst>
                                    </p:anim>
                                    <p:anim calcmode="lin" valueType="num">
                                      <p:cBhvr additive="base">
                                        <p:cTn id="28" dur="1100" fill="hold"/>
                                        <p:tgtEl>
                                          <p:spTgt spid="13"/>
                                        </p:tgtEl>
                                        <p:attrNameLst>
                                          <p:attrName>ppt_y</p:attrName>
                                        </p:attrNameLst>
                                      </p:cBhvr>
                                      <p:tavLst>
                                        <p:tav tm="0">
                                          <p:val>
                                            <p:strVal val="1+#ppt_h/2"/>
                                          </p:val>
                                        </p:tav>
                                        <p:tav tm="100000">
                                          <p:val>
                                            <p:strVal val="#ppt_y"/>
                                          </p:val>
                                        </p:tav>
                                      </p:tavLst>
                                    </p:anim>
                                  </p:childTnLst>
                                </p:cTn>
                              </p:par>
                              <p:par>
                                <p:cTn id="29" presetID="10" presetClass="entr" presetSubtype="0" fill="hold" grpId="0" nodeType="withEffect">
                                  <p:stCondLst>
                                    <p:cond delay="150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childTnLst>
                                </p:cTn>
                              </p:par>
                              <p:par>
                                <p:cTn id="32" presetID="10" presetClass="entr" presetSubtype="0" fill="hold" grpId="0" nodeType="withEffect">
                                  <p:stCondLst>
                                    <p:cond delay="200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fade">
                                      <p:cBhvr>
                                        <p:cTn id="34" dur="1000"/>
                                        <p:tgtEl>
                                          <p:spTgt spid="7">
                                            <p:txEl>
                                              <p:pRg st="0" end="0"/>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7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2" grpId="0"/>
      <p:bldP spid="7" grpId="0" build="p">
        <p:tmplLst>
          <p:tmpl lvl="1">
            <p:tnLst>
              <p:par>
                <p:cTn presetID="10" presetClass="entr" presetSubtype="0" fill="hold" nodeType="withEffect">
                  <p:stCondLst>
                    <p:cond delay="2000"/>
                  </p:stCondLst>
                  <p:childTnLst>
                    <p:set>
                      <p:cBhvr>
                        <p:cTn dur="1" fill="hold">
                          <p:stCondLst>
                            <p:cond delay="0"/>
                          </p:stCondLst>
                        </p:cTn>
                        <p:tgtEl>
                          <p:spTgt spid="7"/>
                        </p:tgtEl>
                        <p:attrNameLst>
                          <p:attrName>style.visibility</p:attrName>
                        </p:attrNameLst>
                      </p:cBhvr>
                      <p:to>
                        <p:strVal val="visible"/>
                      </p:to>
                    </p:set>
                    <p:animEffect transition="in" filter="fade">
                      <p:cBhvr>
                        <p:cTn dur="1000"/>
                        <p:tgtEl>
                          <p:spTgt spid="7"/>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White">
    <p:spTree>
      <p:nvGrpSpPr>
        <p:cNvPr id="1" name=""/>
        <p:cNvGrpSpPr/>
        <p:nvPr/>
      </p:nvGrpSpPr>
      <p:grpSpPr>
        <a:xfrm>
          <a:off x="0" y="0"/>
          <a:ext cx="0" cy="0"/>
          <a:chOff x="0" y="0"/>
          <a:chExt cx="0" cy="0"/>
        </a:xfrm>
      </p:grpSpPr>
      <p:pic>
        <p:nvPicPr>
          <p:cNvPr id="53" name="Picture 52" descr="segue texture.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333375" y="6381456"/>
            <a:ext cx="8477250" cy="163808"/>
          </a:xfrm>
          <a:prstGeom prst="rect">
            <a:avLst/>
          </a:prstGeom>
        </p:spPr>
      </p:pic>
      <p:sp>
        <p:nvSpPr>
          <p:cNvPr id="49"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endParaRPr lang="en-US">
              <a:latin typeface="+mj-lt"/>
            </a:endParaRPr>
          </a:p>
        </p:txBody>
      </p:sp>
      <p:sp>
        <p:nvSpPr>
          <p:cNvPr id="85" name="Rectangle 84"/>
          <p:cNvSpPr/>
          <p:nvPr/>
        </p:nvSpPr>
        <p:spPr>
          <a:xfrm>
            <a:off x="0" y="2383"/>
            <a:ext cx="9129008" cy="6378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4" name="Rectangle 43"/>
          <p:cNvSpPr/>
          <p:nvPr userDrawn="1"/>
        </p:nvSpPr>
        <p:spPr>
          <a:xfrm>
            <a:off x="1" y="6545265"/>
            <a:ext cx="9129008" cy="312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8" name="Subtitle 2"/>
          <p:cNvSpPr>
            <a:spLocks noGrp="1"/>
          </p:cNvSpPr>
          <p:nvPr>
            <p:ph type="subTitle" idx="1" hasCustomPrompt="1"/>
          </p:nvPr>
        </p:nvSpPr>
        <p:spPr>
          <a:xfrm>
            <a:off x="236383" y="4464068"/>
            <a:ext cx="8112126" cy="384175"/>
          </a:xfrm>
        </p:spPr>
        <p:txBody>
          <a:bodyPr anchor="b" anchorCtr="0">
            <a:noAutofit/>
          </a:bodyPr>
          <a:lstStyle>
            <a:lvl1pPr marL="0" indent="0" algn="l">
              <a:buNone/>
              <a:defRPr lang="en-US" sz="2000" b="0" kern="1200" dirty="0">
                <a:solidFill>
                  <a:srgbClr val="6DB344"/>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Presenter Name</a:t>
            </a:r>
            <a:endParaRPr lang="en-US" dirty="0"/>
          </a:p>
        </p:txBody>
      </p:sp>
      <p:sp>
        <p:nvSpPr>
          <p:cNvPr id="50" name="Title 1"/>
          <p:cNvSpPr>
            <a:spLocks noGrp="1"/>
          </p:cNvSpPr>
          <p:nvPr>
            <p:ph type="ctrTitle" hasCustomPrompt="1"/>
          </p:nvPr>
        </p:nvSpPr>
        <p:spPr>
          <a:xfrm>
            <a:off x="221393" y="1248229"/>
            <a:ext cx="8112125" cy="2907239"/>
          </a:xfrm>
        </p:spPr>
        <p:txBody>
          <a:bodyPr/>
          <a:lstStyle>
            <a:lvl1pPr algn="l" defTabSz="914400" rtl="0" eaLnBrk="1" latinLnBrk="0" hangingPunct="1">
              <a:lnSpc>
                <a:spcPct val="90000"/>
              </a:lnSpc>
              <a:spcBef>
                <a:spcPct val="0"/>
              </a:spcBef>
              <a:buNone/>
              <a:defRPr lang="en-US" sz="6000" b="0" kern="1200" spc="0" baseline="0" dirty="0">
                <a:gradFill flip="none" rotWithShape="1">
                  <a:gsLst>
                    <a:gs pos="0">
                      <a:srgbClr val="55E6ED"/>
                    </a:gs>
                    <a:gs pos="80000">
                      <a:srgbClr val="009249"/>
                    </a:gs>
                  </a:gsLst>
                  <a:lin ang="12000000" scaled="0"/>
                  <a:tileRect/>
                </a:gradFill>
                <a:latin typeface="+mj-lt"/>
                <a:ea typeface="+mj-ea"/>
                <a:cs typeface="+mj-cs"/>
              </a:defRPr>
            </a:lvl1pPr>
          </a:lstStyle>
          <a:p>
            <a:r>
              <a:rPr lang="en-US" dirty="0" smtClean="0"/>
              <a:t>Presentation Title Goes Here</a:t>
            </a:r>
            <a:endParaRPr lang="en-US" dirty="0"/>
          </a:p>
        </p:txBody>
      </p:sp>
      <p:grpSp>
        <p:nvGrpSpPr>
          <p:cNvPr id="2" name="Group 67"/>
          <p:cNvGrpSpPr/>
          <p:nvPr userDrawn="1"/>
        </p:nvGrpSpPr>
        <p:grpSpPr>
          <a:xfrm>
            <a:off x="341799" y="301885"/>
            <a:ext cx="630141" cy="447811"/>
            <a:chOff x="609606" y="528528"/>
            <a:chExt cx="1444732" cy="763787"/>
          </a:xfrm>
          <a:gradFill flip="none" rotWithShape="1">
            <a:gsLst>
              <a:gs pos="11000">
                <a:schemeClr val="accent2"/>
              </a:gs>
              <a:gs pos="100000">
                <a:schemeClr val="accent5"/>
              </a:gs>
            </a:gsLst>
            <a:lin ang="2700000" scaled="1"/>
            <a:tileRect/>
          </a:gradFill>
        </p:grpSpPr>
        <p:sp>
          <p:nvSpPr>
            <p:cNvPr id="92" name="Rectangle 91"/>
            <p:cNvSpPr>
              <a:spLocks noChangeArrowheads="1"/>
            </p:cNvSpPr>
            <p:nvPr/>
          </p:nvSpPr>
          <p:spPr bwMode="black">
            <a:xfrm>
              <a:off x="1016583" y="1035671"/>
              <a:ext cx="65914" cy="249729"/>
            </a:xfrm>
            <a:prstGeom prst="rect">
              <a:avLst/>
            </a:prstGeom>
            <a:grpFill/>
            <a:ln w="9525">
              <a:noFill/>
              <a:miter lim="800000"/>
              <a:headEnd/>
              <a:tailEnd/>
            </a:ln>
          </p:spPr>
          <p:txBody>
            <a:bodyPr/>
            <a:lstStyle/>
            <a:p>
              <a:endParaRPr lang="en-US">
                <a:latin typeface="+mj-lt"/>
              </a:endParaRPr>
            </a:p>
          </p:txBody>
        </p:sp>
        <p:sp>
          <p:nvSpPr>
            <p:cNvPr id="93" name="Freeform 92"/>
            <p:cNvSpPr>
              <a:spLocks/>
            </p:cNvSpPr>
            <p:nvPr/>
          </p:nvSpPr>
          <p:spPr bwMode="black">
            <a:xfrm>
              <a:off x="1400565" y="1028755"/>
              <a:ext cx="190842" cy="263560"/>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latin typeface="+mj-lt"/>
              </a:endParaRPr>
            </a:p>
          </p:txBody>
        </p:sp>
        <p:sp>
          <p:nvSpPr>
            <p:cNvPr id="94" name="Freeform 93"/>
            <p:cNvSpPr>
              <a:spLocks/>
            </p:cNvSpPr>
            <p:nvPr/>
          </p:nvSpPr>
          <p:spPr bwMode="black">
            <a:xfrm>
              <a:off x="740666" y="1028755"/>
              <a:ext cx="190842" cy="263560"/>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latin typeface="+mj-lt"/>
              </a:endParaRPr>
            </a:p>
          </p:txBody>
        </p:sp>
        <p:sp>
          <p:nvSpPr>
            <p:cNvPr id="95" name="Freeform 94"/>
            <p:cNvSpPr>
              <a:spLocks noEditPoints="1"/>
            </p:cNvSpPr>
            <p:nvPr/>
          </p:nvSpPr>
          <p:spPr bwMode="black">
            <a:xfrm>
              <a:off x="1660386" y="1028755"/>
              <a:ext cx="262121" cy="263560"/>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latin typeface="+mj-lt"/>
              </a:endParaRPr>
            </a:p>
          </p:txBody>
        </p:sp>
        <p:sp>
          <p:nvSpPr>
            <p:cNvPr id="96" name="Freeform 95"/>
            <p:cNvSpPr>
              <a:spLocks/>
            </p:cNvSpPr>
            <p:nvPr/>
          </p:nvSpPr>
          <p:spPr bwMode="black">
            <a:xfrm>
              <a:off x="1167569" y="1028755"/>
              <a:ext cx="170915" cy="263560"/>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latin typeface="+mj-lt"/>
              </a:endParaRPr>
            </a:p>
          </p:txBody>
        </p:sp>
        <p:sp>
          <p:nvSpPr>
            <p:cNvPr id="97" name="Freeform 96"/>
            <p:cNvSpPr>
              <a:spLocks/>
            </p:cNvSpPr>
            <p:nvPr/>
          </p:nvSpPr>
          <p:spPr bwMode="black">
            <a:xfrm>
              <a:off x="609606" y="732922"/>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latin typeface="+mj-lt"/>
              </a:endParaRPr>
            </a:p>
          </p:txBody>
        </p:sp>
        <p:sp>
          <p:nvSpPr>
            <p:cNvPr id="98" name="Freeform 97"/>
            <p:cNvSpPr>
              <a:spLocks/>
            </p:cNvSpPr>
            <p:nvPr/>
          </p:nvSpPr>
          <p:spPr bwMode="black">
            <a:xfrm>
              <a:off x="783587"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latin typeface="+mj-lt"/>
              </a:endParaRPr>
            </a:p>
          </p:txBody>
        </p:sp>
        <p:sp>
          <p:nvSpPr>
            <p:cNvPr id="99" name="Freeform 98"/>
            <p:cNvSpPr>
              <a:spLocks/>
            </p:cNvSpPr>
            <p:nvPr/>
          </p:nvSpPr>
          <p:spPr bwMode="black">
            <a:xfrm>
              <a:off x="954502" y="528528"/>
              <a:ext cx="62081" cy="394956"/>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latin typeface="+mj-lt"/>
              </a:endParaRPr>
            </a:p>
          </p:txBody>
        </p:sp>
        <p:sp>
          <p:nvSpPr>
            <p:cNvPr id="100" name="Freeform 99"/>
            <p:cNvSpPr>
              <a:spLocks/>
            </p:cNvSpPr>
            <p:nvPr/>
          </p:nvSpPr>
          <p:spPr bwMode="black">
            <a:xfrm>
              <a:off x="1128481" y="646860"/>
              <a:ext cx="62081" cy="214383"/>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105" name="Freeform 104"/>
            <p:cNvSpPr>
              <a:spLocks/>
            </p:cNvSpPr>
            <p:nvPr/>
          </p:nvSpPr>
          <p:spPr bwMode="black">
            <a:xfrm>
              <a:off x="1298630" y="732922"/>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latin typeface="+mj-lt"/>
              </a:endParaRPr>
            </a:p>
          </p:txBody>
        </p:sp>
        <p:sp>
          <p:nvSpPr>
            <p:cNvPr id="106" name="Freeform 105"/>
            <p:cNvSpPr>
              <a:spLocks/>
            </p:cNvSpPr>
            <p:nvPr/>
          </p:nvSpPr>
          <p:spPr bwMode="black">
            <a:xfrm>
              <a:off x="1472609" y="646860"/>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107" name="Freeform 106"/>
            <p:cNvSpPr>
              <a:spLocks/>
            </p:cNvSpPr>
            <p:nvPr/>
          </p:nvSpPr>
          <p:spPr bwMode="black">
            <a:xfrm>
              <a:off x="1646588" y="528528"/>
              <a:ext cx="62847" cy="39495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latin typeface="+mj-lt"/>
              </a:endParaRPr>
            </a:p>
          </p:txBody>
        </p:sp>
        <p:sp>
          <p:nvSpPr>
            <p:cNvPr id="108" name="Freeform 107"/>
            <p:cNvSpPr>
              <a:spLocks/>
            </p:cNvSpPr>
            <p:nvPr/>
          </p:nvSpPr>
          <p:spPr bwMode="black">
            <a:xfrm>
              <a:off x="1817502" y="646864"/>
              <a:ext cx="62847" cy="214383"/>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latin typeface="+mj-lt"/>
              </a:endParaRPr>
            </a:p>
          </p:txBody>
        </p:sp>
        <p:sp>
          <p:nvSpPr>
            <p:cNvPr id="113" name="Freeform 112"/>
            <p:cNvSpPr>
              <a:spLocks/>
            </p:cNvSpPr>
            <p:nvPr/>
          </p:nvSpPr>
          <p:spPr bwMode="black">
            <a:xfrm>
              <a:off x="1991491" y="732927"/>
              <a:ext cx="62847"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latin typeface="+mj-lt"/>
              </a:endParaRPr>
            </a:p>
          </p:txBody>
        </p:sp>
      </p:grpSp>
      <p:sp>
        <p:nvSpPr>
          <p:cNvPr id="56" name="Rectangle 4"/>
          <p:cNvSpPr>
            <a:spLocks noChangeArrowheads="1"/>
          </p:cNvSpPr>
          <p:nvPr userDrawn="1"/>
        </p:nvSpPr>
        <p:spPr bwMode="ltGray">
          <a:xfrm>
            <a:off x="265666" y="6586248"/>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C0C0C0"/>
                </a:solidFill>
                <a:latin typeface="+mj-lt"/>
              </a:rPr>
              <a:t>© 2010 Cisco and/or its affiliates. All rights reserved.</a:t>
            </a:r>
            <a:endParaRPr lang="en-US" sz="600" dirty="0">
              <a:solidFill>
                <a:srgbClr val="C0C0C0"/>
              </a:solidFill>
              <a:latin typeface="+mj-lt"/>
            </a:endParaRPr>
          </a:p>
        </p:txBody>
      </p:sp>
      <p:sp>
        <p:nvSpPr>
          <p:cNvPr id="57" name="Rectangle 5"/>
          <p:cNvSpPr>
            <a:spLocks noChangeArrowheads="1"/>
          </p:cNvSpPr>
          <p:nvPr userDrawn="1"/>
        </p:nvSpPr>
        <p:spPr bwMode="ltGray">
          <a:xfrm>
            <a:off x="7784628" y="6584514"/>
            <a:ext cx="791023"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a:solidFill>
                  <a:srgbClr val="C0C0C0"/>
                </a:solidFill>
                <a:latin typeface="+mj-lt"/>
              </a:rPr>
              <a:t>Cisco Confidential</a:t>
            </a:r>
          </a:p>
        </p:txBody>
      </p:sp>
      <p:sp>
        <p:nvSpPr>
          <p:cNvPr id="58" name="Rectangle 7"/>
          <p:cNvSpPr>
            <a:spLocks noChangeArrowheads="1"/>
          </p:cNvSpPr>
          <p:nvPr userDrawn="1"/>
        </p:nvSpPr>
        <p:spPr bwMode="ltGray">
          <a:xfrm>
            <a:off x="8620940" y="6580410"/>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C0C0C0"/>
                </a:solidFill>
                <a:latin typeface="+mj-lt"/>
              </a:rPr>
              <a:pPr algn="r" defTabSz="814388">
                <a:lnSpc>
                  <a:spcPct val="100000"/>
                </a:lnSpc>
              </a:pPr>
              <a:t>‹#›</a:t>
            </a:fld>
            <a:endParaRPr lang="en-US" sz="600" dirty="0">
              <a:solidFill>
                <a:srgbClr val="C0C0C0"/>
              </a:solidFill>
              <a:latin typeface="+mj-lt"/>
            </a:endParaRPr>
          </a:p>
        </p:txBody>
      </p:sp>
      <p:sp>
        <p:nvSpPr>
          <p:cNvPr id="51" name="Text Placeholder 50"/>
          <p:cNvSpPr>
            <a:spLocks noGrp="1"/>
          </p:cNvSpPr>
          <p:nvPr>
            <p:ph type="body" sz="quarter" idx="10" hasCustomPrompt="1"/>
          </p:nvPr>
        </p:nvSpPr>
        <p:spPr>
          <a:xfrm>
            <a:off x="235806" y="4785927"/>
            <a:ext cx="8110268" cy="395288"/>
          </a:xfrm>
        </p:spPr>
        <p:txBody>
          <a:bodyPr/>
          <a:lstStyle>
            <a:lvl1pPr marL="0" indent="0">
              <a:buFontTx/>
              <a:buNone/>
              <a:defRPr lang="en-US" sz="1800" kern="1200" dirty="0" smtClean="0">
                <a:solidFill>
                  <a:srgbClr val="6DB344"/>
                </a:solidFill>
                <a:latin typeface="+mj-lt"/>
                <a:ea typeface="+mn-ea"/>
                <a:cs typeface="+mn-cs"/>
              </a:defRPr>
            </a:lvl1pPr>
            <a:lvl2pPr>
              <a:buFontTx/>
              <a:buNone/>
              <a:defRPr lang="en-US" sz="2000" kern="1200" dirty="0" smtClean="0">
                <a:solidFill>
                  <a:srgbClr val="6DB344"/>
                </a:solidFill>
                <a:latin typeface="+mj-lt"/>
                <a:ea typeface="+mn-ea"/>
                <a:cs typeface="+mn-cs"/>
              </a:defRPr>
            </a:lvl2pPr>
            <a:lvl3pPr>
              <a:buFontTx/>
              <a:buNone/>
              <a:defRPr lang="en-US" sz="2000" kern="1200" dirty="0" smtClean="0">
                <a:solidFill>
                  <a:srgbClr val="6DB344"/>
                </a:solidFill>
                <a:latin typeface="+mj-lt"/>
                <a:ea typeface="+mn-ea"/>
                <a:cs typeface="+mn-cs"/>
              </a:defRPr>
            </a:lvl3pPr>
            <a:lvl4pPr>
              <a:buFontTx/>
              <a:buNone/>
              <a:defRPr lang="en-US" sz="2000" kern="1200" dirty="0" smtClean="0">
                <a:solidFill>
                  <a:srgbClr val="6DB344"/>
                </a:solidFill>
                <a:latin typeface="+mj-lt"/>
                <a:ea typeface="+mn-ea"/>
                <a:cs typeface="+mn-cs"/>
              </a:defRPr>
            </a:lvl4pPr>
            <a:lvl5pPr>
              <a:buFontTx/>
              <a:buNone/>
              <a:defRPr lang="en-US" sz="2000" kern="1200" dirty="0" smtClean="0">
                <a:solidFill>
                  <a:srgbClr val="6DB344"/>
                </a:solidFill>
                <a:latin typeface="+mj-lt"/>
                <a:ea typeface="+mn-ea"/>
                <a:cs typeface="+mn-cs"/>
              </a:defRPr>
            </a:lvl5pPr>
          </a:lstStyle>
          <a:p>
            <a:pPr lvl="0"/>
            <a:r>
              <a:rPr lang="en-US" dirty="0" smtClean="0"/>
              <a:t>Presenter Title</a:t>
            </a:r>
            <a:endParaRPr lang="en-US" dirty="0"/>
          </a:p>
        </p:txBody>
      </p:sp>
      <p:sp>
        <p:nvSpPr>
          <p:cNvPr id="54" name="Text Placeholder 53"/>
          <p:cNvSpPr>
            <a:spLocks noGrp="1"/>
          </p:cNvSpPr>
          <p:nvPr>
            <p:ph type="body" sz="quarter" idx="11" hasCustomPrompt="1"/>
          </p:nvPr>
        </p:nvSpPr>
        <p:spPr>
          <a:xfrm>
            <a:off x="235805" y="5273675"/>
            <a:ext cx="8124560" cy="400050"/>
          </a:xfrm>
        </p:spPr>
        <p:txBody>
          <a:bodyPr/>
          <a:lstStyle>
            <a:lvl1pPr marL="0" indent="0">
              <a:buFontTx/>
              <a:buNone/>
              <a:defRPr lang="en-US" sz="1400" kern="1200" dirty="0" smtClean="0">
                <a:solidFill>
                  <a:srgbClr val="6DB344"/>
                </a:solidFill>
                <a:latin typeface="+mj-lt"/>
                <a:ea typeface="+mn-ea"/>
                <a:cs typeface="+mn-cs"/>
              </a:defRPr>
            </a:lvl1pPr>
            <a:lvl2pPr marL="0" indent="0">
              <a:buFontTx/>
              <a:buNone/>
              <a:defRPr lang="en-US" sz="2000" kern="1200" dirty="0" smtClean="0">
                <a:solidFill>
                  <a:srgbClr val="6DB344"/>
                </a:solidFill>
                <a:latin typeface="+mj-lt"/>
                <a:ea typeface="+mn-ea"/>
                <a:cs typeface="+mn-cs"/>
              </a:defRPr>
            </a:lvl2pPr>
            <a:lvl3pPr marL="0" indent="0">
              <a:buFontTx/>
              <a:buNone/>
              <a:defRPr lang="en-US" sz="2000" kern="1200" dirty="0" smtClean="0">
                <a:solidFill>
                  <a:srgbClr val="6DB344"/>
                </a:solidFill>
                <a:latin typeface="+mj-lt"/>
                <a:ea typeface="+mn-ea"/>
                <a:cs typeface="+mn-cs"/>
              </a:defRPr>
            </a:lvl3pPr>
            <a:lvl4pPr marL="0" indent="0">
              <a:buFontTx/>
              <a:buNone/>
              <a:defRPr lang="en-US" sz="2000" kern="1200" dirty="0" smtClean="0">
                <a:solidFill>
                  <a:srgbClr val="6DB344"/>
                </a:solidFill>
                <a:latin typeface="+mj-lt"/>
                <a:ea typeface="+mn-ea"/>
                <a:cs typeface="+mn-cs"/>
              </a:defRPr>
            </a:lvl4pPr>
            <a:lvl5pPr marL="0" indent="0">
              <a:buFontTx/>
              <a:buNone/>
              <a:defRPr lang="en-US" sz="2000" kern="1200" dirty="0" smtClean="0">
                <a:solidFill>
                  <a:srgbClr val="6DB344"/>
                </a:solidFill>
                <a:latin typeface="+mj-lt"/>
                <a:ea typeface="+mn-ea"/>
                <a:cs typeface="+mn-cs"/>
              </a:defRPr>
            </a:lvl5pPr>
          </a:lstStyle>
          <a:p>
            <a:pPr lvl="0"/>
            <a:r>
              <a:rPr lang="en-US" dirty="0" smtClean="0"/>
              <a:t>Date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single photo with caption">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29" name="Rectangle 28"/>
          <p:cNvSpPr/>
          <p:nvPr/>
        </p:nvSpPr>
        <p:spPr>
          <a:xfrm>
            <a:off x="1891875" y="795528"/>
            <a:ext cx="5349240" cy="400507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3" name="Rectangle 22"/>
          <p:cNvSpPr/>
          <p:nvPr userDrawn="1"/>
        </p:nvSpPr>
        <p:spPr>
          <a:xfrm>
            <a:off x="1891875" y="4794352"/>
            <a:ext cx="5347552" cy="996372"/>
          </a:xfrm>
          <a:prstGeom prst="rect">
            <a:avLst/>
          </a:prstGeom>
          <a:solidFill>
            <a:schemeClr val="bg1"/>
          </a:solid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6" name="Picture Placeholder 25"/>
          <p:cNvSpPr>
            <a:spLocks noGrp="1"/>
          </p:cNvSpPr>
          <p:nvPr>
            <p:ph type="pic" sz="quarter" idx="10" hasCustomPrompt="1"/>
          </p:nvPr>
        </p:nvSpPr>
        <p:spPr>
          <a:xfrm>
            <a:off x="1900238" y="795528"/>
            <a:ext cx="5329238" cy="4005072"/>
          </a:xfrm>
          <a:solidFill>
            <a:schemeClr val="bg1">
              <a:alpha val="30000"/>
            </a:schemeClr>
          </a:solidFill>
          <a:ln>
            <a:solidFill>
              <a:schemeClr val="bg2"/>
            </a:solidFill>
          </a:ln>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11" name="Title 10"/>
          <p:cNvSpPr>
            <a:spLocks noGrp="1"/>
          </p:cNvSpPr>
          <p:nvPr>
            <p:ph type="title"/>
          </p:nvPr>
        </p:nvSpPr>
        <p:spPr>
          <a:xfrm>
            <a:off x="2065871" y="4873438"/>
            <a:ext cx="5074070" cy="838200"/>
          </a:xfrm>
        </p:spPr>
        <p:txBody>
          <a:bodyPr anchor="ctr"/>
          <a:lstStyle>
            <a:lvl1pPr>
              <a:defRPr sz="2600">
                <a:latin typeface="+mj-lt"/>
              </a:defRPr>
            </a:lvl1pPr>
          </a:lstStyle>
          <a:p>
            <a:r>
              <a:rPr lang="en-US" smtClean="0"/>
              <a:t>Click to edit Master title style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Small photo_top left">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32" name="Rectangle 31"/>
          <p:cNvSpPr/>
          <p:nvPr/>
        </p:nvSpPr>
        <p:spPr>
          <a:xfrm>
            <a:off x="338329" y="310896"/>
            <a:ext cx="3273552" cy="245973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6" name="Picture Placeholder 25"/>
          <p:cNvSpPr>
            <a:spLocks noGrp="1"/>
          </p:cNvSpPr>
          <p:nvPr>
            <p:ph type="pic" sz="quarter" idx="10" hasCustomPrompt="1"/>
          </p:nvPr>
        </p:nvSpPr>
        <p:spPr>
          <a:xfrm>
            <a:off x="338329" y="310896"/>
            <a:ext cx="3273552" cy="2459736"/>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9" name="Title 8"/>
          <p:cNvSpPr>
            <a:spLocks noGrp="1"/>
          </p:cNvSpPr>
          <p:nvPr>
            <p:ph type="title" hasCustomPrompt="1"/>
          </p:nvPr>
        </p:nvSpPr>
        <p:spPr>
          <a:xfrm>
            <a:off x="229703" y="3429000"/>
            <a:ext cx="7009298" cy="1421928"/>
          </a:xfrm>
        </p:spPr>
        <p:txBody>
          <a:bodyPr anchor="t">
            <a:noAutofit/>
          </a:bodyPr>
          <a:lstStyle>
            <a:lvl1pPr marL="0" marR="0" indent="0" algn="l" defTabSz="914400" rtl="0" eaLnBrk="1" fontAlgn="auto" latinLnBrk="0" hangingPunct="1">
              <a:lnSpc>
                <a:spcPct val="80000"/>
              </a:lnSpc>
              <a:spcBef>
                <a:spcPct val="0"/>
              </a:spcBef>
              <a:spcAft>
                <a:spcPts val="0"/>
              </a:spcAft>
              <a:buClrTx/>
              <a:buSzTx/>
              <a:buFontTx/>
              <a:buNone/>
              <a:tabLst/>
              <a:defRPr sz="5400">
                <a:solidFill>
                  <a:schemeClr val="bg1"/>
                </a:solidFill>
                <a:latin typeface="+mj-lt"/>
              </a:defRPr>
            </a:lvl1pPr>
          </a:lstStyle>
          <a:p>
            <a:r>
              <a:rPr lang="en-US" dirty="0" smtClean="0"/>
              <a:t>Large photo </a:t>
            </a:r>
            <a:br>
              <a:rPr lang="en-US" dirty="0" smtClean="0"/>
            </a:br>
            <a:r>
              <a:rPr lang="en-US" dirty="0" smtClean="0"/>
              <a:t>caption here.</a:t>
            </a:r>
          </a:p>
        </p:txBody>
      </p:sp>
    </p:spTree>
  </p:cSld>
  <p:clrMapOvr>
    <a:masterClrMapping/>
  </p:clrMapOvr>
  <p:transition>
    <p:wipe dir="r"/>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Portrait photo_right side">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40" name="Rectangle 39"/>
          <p:cNvSpPr/>
          <p:nvPr/>
        </p:nvSpPr>
        <p:spPr>
          <a:xfrm>
            <a:off x="4992624" y="859536"/>
            <a:ext cx="3630168" cy="5029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6" name="Picture Placeholder 25"/>
          <p:cNvSpPr>
            <a:spLocks noGrp="1"/>
          </p:cNvSpPr>
          <p:nvPr>
            <p:ph type="pic" sz="quarter" idx="10" hasCustomPrompt="1"/>
          </p:nvPr>
        </p:nvSpPr>
        <p:spPr>
          <a:xfrm>
            <a:off x="4992624" y="859536"/>
            <a:ext cx="3630168" cy="5029200"/>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9" name="Title 8"/>
          <p:cNvSpPr>
            <a:spLocks noGrp="1"/>
          </p:cNvSpPr>
          <p:nvPr>
            <p:ph type="title"/>
          </p:nvPr>
        </p:nvSpPr>
        <p:spPr>
          <a:xfrm>
            <a:off x="229703" y="728974"/>
            <a:ext cx="4349918" cy="1085313"/>
          </a:xfrm>
        </p:spPr>
        <p:txBody>
          <a:bodyPr anchor="t">
            <a:noAutofit/>
          </a:bodyPr>
          <a:lstStyle>
            <a:lvl1pPr>
              <a:lnSpc>
                <a:spcPct val="90000"/>
              </a:lnSpc>
              <a:defRPr>
                <a:solidFill>
                  <a:schemeClr val="bg1"/>
                </a:solidFill>
                <a:latin typeface="+mj-lt"/>
              </a:defRPr>
            </a:lvl1pPr>
          </a:lstStyle>
          <a:p>
            <a:r>
              <a:rPr lang="en-US" smtClean="0"/>
              <a:t>Click to edit Master title style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Multiple photo">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48" name="Rectangle 47"/>
          <p:cNvSpPr/>
          <p:nvPr/>
        </p:nvSpPr>
        <p:spPr>
          <a:xfrm>
            <a:off x="3668713" y="311149"/>
            <a:ext cx="3268136"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9" name="Picture Placeholder 25"/>
          <p:cNvSpPr>
            <a:spLocks noGrp="1"/>
          </p:cNvSpPr>
          <p:nvPr>
            <p:ph type="pic" sz="quarter" idx="11" hasCustomPrompt="1"/>
          </p:nvPr>
        </p:nvSpPr>
        <p:spPr>
          <a:xfrm>
            <a:off x="3668990" y="311149"/>
            <a:ext cx="3267861"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29" name="Rectangle 28"/>
          <p:cNvSpPr/>
          <p:nvPr/>
        </p:nvSpPr>
        <p:spPr>
          <a:xfrm>
            <a:off x="334963" y="311149"/>
            <a:ext cx="3287736"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6" name="Picture Placeholder 25"/>
          <p:cNvSpPr>
            <a:spLocks noGrp="1"/>
          </p:cNvSpPr>
          <p:nvPr>
            <p:ph type="pic" sz="quarter" idx="10" hasCustomPrompt="1"/>
          </p:nvPr>
        </p:nvSpPr>
        <p:spPr>
          <a:xfrm>
            <a:off x="320823" y="311149"/>
            <a:ext cx="3302001"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0" name="Rectangle 49"/>
          <p:cNvSpPr/>
          <p:nvPr/>
        </p:nvSpPr>
        <p:spPr>
          <a:xfrm>
            <a:off x="6979833" y="311151"/>
            <a:ext cx="1838730" cy="13081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1" name="Picture Placeholder 25"/>
          <p:cNvSpPr>
            <a:spLocks noGrp="1"/>
          </p:cNvSpPr>
          <p:nvPr>
            <p:ph type="pic" sz="quarter" idx="12" hasCustomPrompt="1"/>
          </p:nvPr>
        </p:nvSpPr>
        <p:spPr>
          <a:xfrm>
            <a:off x="6979833" y="311151"/>
            <a:ext cx="1838730" cy="1308101"/>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2" name="Rectangle 51"/>
          <p:cNvSpPr/>
          <p:nvPr/>
        </p:nvSpPr>
        <p:spPr>
          <a:xfrm>
            <a:off x="334964" y="3028951"/>
            <a:ext cx="2523161" cy="345893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3" name="Picture Placeholder 25"/>
          <p:cNvSpPr>
            <a:spLocks noGrp="1"/>
          </p:cNvSpPr>
          <p:nvPr>
            <p:ph type="pic" sz="quarter" idx="13" hasCustomPrompt="1"/>
          </p:nvPr>
        </p:nvSpPr>
        <p:spPr>
          <a:xfrm>
            <a:off x="320824" y="3028951"/>
            <a:ext cx="2537420" cy="3458934"/>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4" name="Rectangle 53"/>
          <p:cNvSpPr/>
          <p:nvPr/>
        </p:nvSpPr>
        <p:spPr>
          <a:xfrm>
            <a:off x="2911476" y="3028951"/>
            <a:ext cx="4025374" cy="345893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5" name="Picture Placeholder 25"/>
          <p:cNvSpPr>
            <a:spLocks noGrp="1"/>
          </p:cNvSpPr>
          <p:nvPr>
            <p:ph type="pic" sz="quarter" idx="14" hasCustomPrompt="1"/>
          </p:nvPr>
        </p:nvSpPr>
        <p:spPr>
          <a:xfrm>
            <a:off x="2908334" y="3028951"/>
            <a:ext cx="4028516" cy="3458934"/>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6" name="Rectangle 55"/>
          <p:cNvSpPr/>
          <p:nvPr/>
        </p:nvSpPr>
        <p:spPr>
          <a:xfrm>
            <a:off x="6979833" y="1683659"/>
            <a:ext cx="1838730" cy="344215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7" name="Picture Placeholder 25"/>
          <p:cNvSpPr>
            <a:spLocks noGrp="1"/>
          </p:cNvSpPr>
          <p:nvPr>
            <p:ph type="pic" sz="quarter" idx="15" hasCustomPrompt="1"/>
          </p:nvPr>
        </p:nvSpPr>
        <p:spPr>
          <a:xfrm>
            <a:off x="6979833" y="1676400"/>
            <a:ext cx="1838730" cy="3449410"/>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8" name="Rectangle 57"/>
          <p:cNvSpPr/>
          <p:nvPr/>
        </p:nvSpPr>
        <p:spPr>
          <a:xfrm>
            <a:off x="6979833" y="5182962"/>
            <a:ext cx="1838730" cy="130492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59" name="Picture Placeholder 25"/>
          <p:cNvSpPr>
            <a:spLocks noGrp="1"/>
          </p:cNvSpPr>
          <p:nvPr>
            <p:ph type="pic" sz="quarter" idx="16" hasCustomPrompt="1"/>
          </p:nvPr>
        </p:nvSpPr>
        <p:spPr>
          <a:xfrm>
            <a:off x="6979833" y="5182962"/>
            <a:ext cx="1838730" cy="1304925"/>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Large photo with bottom bar">
    <p:spTree>
      <p:nvGrpSpPr>
        <p:cNvPr id="1" name=""/>
        <p:cNvGrpSpPr/>
        <p:nvPr/>
      </p:nvGrpSpPr>
      <p:grpSpPr>
        <a:xfrm>
          <a:off x="0" y="0"/>
          <a:ext cx="0" cy="0"/>
          <a:chOff x="0" y="0"/>
          <a:chExt cx="0" cy="0"/>
        </a:xfrm>
      </p:grpSpPr>
      <p:sp>
        <p:nvSpPr>
          <p:cNvPr id="7" name="Rectangle 6"/>
          <p:cNvSpPr/>
          <p:nvPr/>
        </p:nvSpPr>
        <p:spPr>
          <a:xfrm>
            <a:off x="338328" y="310896"/>
            <a:ext cx="8476488" cy="6075390"/>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5" name="Picture Placeholder 4"/>
          <p:cNvSpPr>
            <a:spLocks noGrp="1"/>
          </p:cNvSpPr>
          <p:nvPr>
            <p:ph type="pic" sz="quarter" idx="10" hasCustomPrompt="1"/>
          </p:nvPr>
        </p:nvSpPr>
        <p:spPr>
          <a:xfrm>
            <a:off x="333376" y="310898"/>
            <a:ext cx="8474869" cy="6054185"/>
          </a:xfrm>
          <a:ln>
            <a:solidFill>
              <a:schemeClr val="bg2"/>
            </a:solidFill>
          </a:ln>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baseline="0" dirty="0">
                <a:solidFill>
                  <a:srgbClr val="546568"/>
                </a:solidFill>
                <a:latin typeface="+mn-lt"/>
                <a:ea typeface="+mn-ea"/>
                <a:cs typeface="+mn-cs"/>
              </a:defRPr>
            </a:lvl1pPr>
          </a:lstStyle>
          <a:p>
            <a:r>
              <a:rPr lang="en-US" dirty="0" smtClean="0"/>
              <a:t>Photo placeholder</a:t>
            </a:r>
            <a:endParaRPr lang="en-US" dirty="0"/>
          </a:p>
        </p:txBody>
      </p:sp>
      <p:sp>
        <p:nvSpPr>
          <p:cNvPr id="11" name="Rectangle 5"/>
          <p:cNvSpPr>
            <a:spLocks noChangeArrowheads="1"/>
          </p:cNvSpPr>
          <p:nvPr userDrawn="1"/>
        </p:nvSpPr>
        <p:spPr bwMode="ltGray">
          <a:xfrm>
            <a:off x="7784628" y="6584514"/>
            <a:ext cx="791023" cy="175257"/>
          </a:xfrm>
          <a:prstGeom prst="rect">
            <a:avLst/>
          </a:prstGeom>
          <a:noFill/>
          <a:ln w="9525">
            <a:noFill/>
            <a:miter lim="800000"/>
            <a:headEnd/>
            <a:tailEnd/>
          </a:ln>
          <a:effectLst/>
        </p:spPr>
        <p:txBody>
          <a:bodyPr wrap="none" lIns="82124" tIns="41061" rIns="82124" bIns="41061" anchor="b">
            <a:spAutoFit/>
          </a:bodyPr>
          <a:lstStyle/>
          <a:p>
            <a:pPr marL="0" algn="r" defTabSz="814388" rtl="0" eaLnBrk="1" latinLnBrk="0" hangingPunct="1">
              <a:lnSpc>
                <a:spcPct val="100000"/>
              </a:lnSpc>
            </a:pPr>
            <a:r>
              <a:rPr lang="en-US" sz="600" kern="1200" dirty="0">
                <a:solidFill>
                  <a:srgbClr val="C0C0C0"/>
                </a:solidFill>
                <a:latin typeface="+mj-lt"/>
                <a:ea typeface="+mn-ea"/>
                <a:cs typeface="+mn-cs"/>
              </a:rPr>
              <a:t>Cisco Confidential</a:t>
            </a:r>
          </a:p>
        </p:txBody>
      </p:sp>
      <p:pic>
        <p:nvPicPr>
          <p:cNvPr id="9" name="Picture 8" descr="segue texture.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333375" y="6381456"/>
            <a:ext cx="8477250" cy="163808"/>
          </a:xfrm>
          <a:prstGeom prst="rect">
            <a:avLst/>
          </a:prstGeom>
        </p:spPr>
      </p:pic>
      <p:sp>
        <p:nvSpPr>
          <p:cNvPr id="10" name="Rectangle 4"/>
          <p:cNvSpPr>
            <a:spLocks noChangeArrowheads="1"/>
          </p:cNvSpPr>
          <p:nvPr userDrawn="1"/>
        </p:nvSpPr>
        <p:spPr bwMode="ltGray">
          <a:xfrm>
            <a:off x="265666" y="6586248"/>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C0C0C0"/>
                </a:solidFill>
                <a:latin typeface="+mj-lt"/>
              </a:rPr>
              <a:t>© 2010 Cisco and/or its affiliates. All rights reserved.</a:t>
            </a:r>
            <a:endParaRPr lang="en-US" sz="600" dirty="0">
              <a:solidFill>
                <a:srgbClr val="C0C0C0"/>
              </a:solidFill>
              <a:latin typeface="+mj-lt"/>
            </a:endParaRPr>
          </a:p>
        </p:txBody>
      </p:sp>
      <p:sp>
        <p:nvSpPr>
          <p:cNvPr id="13" name="Rectangle 7"/>
          <p:cNvSpPr>
            <a:spLocks noChangeArrowheads="1"/>
          </p:cNvSpPr>
          <p:nvPr userDrawn="1"/>
        </p:nvSpPr>
        <p:spPr bwMode="ltGray">
          <a:xfrm>
            <a:off x="8620940" y="6580410"/>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C0C0C0"/>
                </a:solidFill>
                <a:latin typeface="+mj-lt"/>
              </a:rPr>
              <a:pPr algn="r" defTabSz="814388">
                <a:lnSpc>
                  <a:spcPct val="100000"/>
                </a:lnSpc>
              </a:pPr>
              <a:t>‹#›</a:t>
            </a:fld>
            <a:endParaRPr lang="en-US" sz="600" dirty="0">
              <a:solidFill>
                <a:srgbClr val="C0C0C0"/>
              </a:solidFill>
              <a:latin typeface="+mj-lt"/>
            </a:endParaRPr>
          </a:p>
        </p:txBody>
      </p:sp>
    </p:spTree>
  </p:cSld>
  <p:clrMapOvr>
    <a:masterClrMapping/>
  </p:clrMapOvr>
  <p:transition>
    <p:wipe dir="r"/>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9144001" cy="6858000"/>
          </a:xfrm>
        </p:spPr>
        <p:txBody>
          <a:bodyPr anchor="ctr" anchorCtr="1">
            <a:noAutofit/>
          </a:bodyPr>
          <a:lstStyle>
            <a:lvl1pPr algn="ctr">
              <a:buNone/>
              <a:defRPr>
                <a:latin typeface="+mj-lt"/>
              </a:defRPr>
            </a:lvl1pPr>
          </a:lstStyle>
          <a:p>
            <a:r>
              <a:rPr lang="en-US" dirty="0" smtClean="0"/>
              <a:t>Full bleed image placeholder</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tandard video">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pic>
        <p:nvPicPr>
          <p:cNvPr id="55" name="Picture 54" descr="texture.png"/>
          <p:cNvPicPr>
            <a:picLocks noChangeAspect="1"/>
          </p:cNvPicPr>
          <p:nvPr userDrawn="1"/>
        </p:nvPicPr>
        <p:blipFill>
          <a:blip r:embed="rId3" cstate="print"/>
          <a:stretch>
            <a:fillRect/>
          </a:stretch>
        </p:blipFill>
        <p:spPr>
          <a:xfrm>
            <a:off x="-12700" y="1786"/>
            <a:ext cx="9156700" cy="6856214"/>
          </a:xfrm>
          <a:prstGeom prst="rect">
            <a:avLst/>
          </a:prstGeom>
        </p:spPr>
      </p:pic>
      <p:sp>
        <p:nvSpPr>
          <p:cNvPr id="21" name="Media Placeholder 20"/>
          <p:cNvSpPr>
            <a:spLocks noGrp="1"/>
          </p:cNvSpPr>
          <p:nvPr>
            <p:ph type="media" sz="quarter" idx="10" hasCustomPrompt="1"/>
          </p:nvPr>
        </p:nvSpPr>
        <p:spPr>
          <a:xfrm>
            <a:off x="4391620" y="778669"/>
            <a:ext cx="4424562" cy="4425696"/>
          </a:xfrm>
          <a:solidFill>
            <a:schemeClr val="tx1">
              <a:lumMod val="50000"/>
            </a:schemeClr>
          </a:solidFill>
          <a:ln>
            <a:noFill/>
          </a:ln>
          <a:effectLst>
            <a:innerShdw blurRad="4191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1800" kern="1200">
                <a:solidFill>
                  <a:schemeClr val="lt1"/>
                </a:solidFill>
                <a:latin typeface="+mj-lt"/>
                <a:ea typeface="+mn-ea"/>
                <a:cs typeface="+mn-cs"/>
              </a:defRPr>
            </a:lvl1pPr>
          </a:lstStyle>
          <a:p>
            <a:r>
              <a:rPr lang="en-US" dirty="0" smtClean="0"/>
              <a:t>Click icon to add video</a:t>
            </a:r>
            <a:endParaRPr lang="en-US" dirty="0"/>
          </a:p>
        </p:txBody>
      </p:sp>
      <p:grpSp>
        <p:nvGrpSpPr>
          <p:cNvPr id="20" name="Group 5"/>
          <p:cNvGrpSpPr>
            <a:grpSpLocks/>
          </p:cNvGrpSpPr>
          <p:nvPr userDrawn="1"/>
        </p:nvGrpSpPr>
        <p:grpSpPr bwMode="auto">
          <a:xfrm>
            <a:off x="341799" y="6096000"/>
            <a:ext cx="631526" cy="447676"/>
            <a:chOff x="384" y="331"/>
            <a:chExt cx="912" cy="485"/>
          </a:xfrm>
        </p:grpSpPr>
        <p:sp>
          <p:nvSpPr>
            <p:cNvPr id="23"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24"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25"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26"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27"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28"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29"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30"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31"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32"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33"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34"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35"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36"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37"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grpSp>
    </p:spTree>
  </p:cSld>
  <p:clrMapOvr>
    <a:masterClrMapping/>
  </p:clrMapOvr>
  <p:transition>
    <p:wipe dir="r"/>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Blank_gradient only">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Tree>
  </p:cSld>
  <p:clrMapOvr>
    <a:masterClrMapping/>
  </p:clrMapOvr>
  <p:transition>
    <p:wipe dir="r"/>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Closing Slide_green">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34" name="Rectangle 33"/>
          <p:cNvSpPr>
            <a:spLocks noChangeArrowheads="1"/>
          </p:cNvSpPr>
          <p:nvPr userDrawn="1"/>
        </p:nvSpPr>
        <p:spPr bwMode="black">
          <a:xfrm>
            <a:off x="4414521" y="5844550"/>
            <a:ext cx="31090" cy="157016"/>
          </a:xfrm>
          <a:prstGeom prst="rect">
            <a:avLst/>
          </a:prstGeom>
          <a:solidFill>
            <a:schemeClr val="bg1"/>
          </a:solidFill>
          <a:ln w="9525">
            <a:noFill/>
            <a:miter lim="800000"/>
            <a:headEnd/>
            <a:tailEnd/>
          </a:ln>
        </p:spPr>
        <p:txBody>
          <a:bodyPr/>
          <a:lstStyle/>
          <a:p>
            <a:endParaRPr lang="en-US">
              <a:solidFill>
                <a:srgbClr val="0096D6"/>
              </a:solidFill>
              <a:latin typeface="+mj-lt"/>
            </a:endParaRPr>
          </a:p>
        </p:txBody>
      </p:sp>
      <p:sp>
        <p:nvSpPr>
          <p:cNvPr id="35" name="Freeform 34"/>
          <p:cNvSpPr>
            <a:spLocks/>
          </p:cNvSpPr>
          <p:nvPr userDrawn="1"/>
        </p:nvSpPr>
        <p:spPr bwMode="black">
          <a:xfrm>
            <a:off x="4595639" y="5840202"/>
            <a:ext cx="90017" cy="165712"/>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36" name="Freeform 35"/>
          <p:cNvSpPr>
            <a:spLocks/>
          </p:cNvSpPr>
          <p:nvPr userDrawn="1"/>
        </p:nvSpPr>
        <p:spPr bwMode="black">
          <a:xfrm>
            <a:off x="4284376" y="5840202"/>
            <a:ext cx="90017" cy="165712"/>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37" name="Freeform 36"/>
          <p:cNvSpPr>
            <a:spLocks noEditPoints="1"/>
          </p:cNvSpPr>
          <p:nvPr userDrawn="1"/>
        </p:nvSpPr>
        <p:spPr bwMode="black">
          <a:xfrm>
            <a:off x="4718192" y="5840202"/>
            <a:ext cx="123637" cy="165712"/>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endParaRPr lang="en-US">
              <a:solidFill>
                <a:srgbClr val="0096D6"/>
              </a:solidFill>
              <a:latin typeface="+mj-lt"/>
            </a:endParaRPr>
          </a:p>
        </p:txBody>
      </p:sp>
      <p:sp>
        <p:nvSpPr>
          <p:cNvPr id="38" name="Freeform 37"/>
          <p:cNvSpPr>
            <a:spLocks/>
          </p:cNvSpPr>
          <p:nvPr userDrawn="1"/>
        </p:nvSpPr>
        <p:spPr bwMode="black">
          <a:xfrm>
            <a:off x="4485739" y="5840202"/>
            <a:ext cx="80617" cy="165712"/>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39" name="Freeform 38"/>
          <p:cNvSpPr>
            <a:spLocks/>
          </p:cNvSpPr>
          <p:nvPr userDrawn="1"/>
        </p:nvSpPr>
        <p:spPr bwMode="black">
          <a:xfrm>
            <a:off x="4222558" y="5654198"/>
            <a:ext cx="29282" cy="8068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40" name="Freeform 39"/>
          <p:cNvSpPr>
            <a:spLocks/>
          </p:cNvSpPr>
          <p:nvPr userDrawn="1"/>
        </p:nvSpPr>
        <p:spPr bwMode="black">
          <a:xfrm>
            <a:off x="4304621" y="5600088"/>
            <a:ext cx="29282"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41" name="Freeform 40"/>
          <p:cNvSpPr>
            <a:spLocks/>
          </p:cNvSpPr>
          <p:nvPr userDrawn="1"/>
        </p:nvSpPr>
        <p:spPr bwMode="black">
          <a:xfrm>
            <a:off x="4385239" y="5525688"/>
            <a:ext cx="29282" cy="24832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42" name="Freeform 41"/>
          <p:cNvSpPr>
            <a:spLocks/>
          </p:cNvSpPr>
          <p:nvPr userDrawn="1"/>
        </p:nvSpPr>
        <p:spPr bwMode="black">
          <a:xfrm>
            <a:off x="4467302" y="5600088"/>
            <a:ext cx="29282"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43" name="Freeform 42"/>
          <p:cNvSpPr>
            <a:spLocks/>
          </p:cNvSpPr>
          <p:nvPr userDrawn="1"/>
        </p:nvSpPr>
        <p:spPr bwMode="black">
          <a:xfrm>
            <a:off x="4547558" y="5654198"/>
            <a:ext cx="31090" cy="80682"/>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44" name="Freeform 43"/>
          <p:cNvSpPr>
            <a:spLocks/>
          </p:cNvSpPr>
          <p:nvPr userDrawn="1"/>
        </p:nvSpPr>
        <p:spPr bwMode="black">
          <a:xfrm>
            <a:off x="4629622" y="5600088"/>
            <a:ext cx="29644"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45" name="Freeform 44"/>
          <p:cNvSpPr>
            <a:spLocks/>
          </p:cNvSpPr>
          <p:nvPr userDrawn="1"/>
        </p:nvSpPr>
        <p:spPr bwMode="black">
          <a:xfrm>
            <a:off x="4711686" y="5525688"/>
            <a:ext cx="29644" cy="24832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46" name="Freeform 45"/>
          <p:cNvSpPr>
            <a:spLocks/>
          </p:cNvSpPr>
          <p:nvPr userDrawn="1"/>
        </p:nvSpPr>
        <p:spPr bwMode="black">
          <a:xfrm>
            <a:off x="4792302" y="5600088"/>
            <a:ext cx="29644"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47" name="Freeform 46"/>
          <p:cNvSpPr>
            <a:spLocks/>
          </p:cNvSpPr>
          <p:nvPr userDrawn="1"/>
        </p:nvSpPr>
        <p:spPr bwMode="black">
          <a:xfrm>
            <a:off x="4874366" y="5654198"/>
            <a:ext cx="29644" cy="80682"/>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endParaRPr lang="en-US">
              <a:solidFill>
                <a:srgbClr val="0096D6"/>
              </a:solidFill>
              <a:latin typeface="+mj-lt"/>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700"/>
                                        <p:tgtEl>
                                          <p:spTgt spid="19"/>
                                        </p:tgtEl>
                                      </p:cBhvr>
                                    </p:animEffect>
                                  </p:childTnLst>
                                </p:cTn>
                              </p:par>
                            </p:childTnLst>
                          </p:cTn>
                        </p:par>
                        <p:par>
                          <p:cTn id="8" fill="hold">
                            <p:stCondLst>
                              <p:cond delay="700"/>
                            </p:stCondLst>
                            <p:childTnLst>
                              <p:par>
                                <p:cTn id="9" presetID="10" presetClass="entr" presetSubtype="0" fill="hold" grpId="1"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700"/>
                                        <p:tgtEl>
                                          <p:spTgt spid="39"/>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700"/>
                                        <p:tgtEl>
                                          <p:spTgt spid="41"/>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700"/>
                                        <p:tgtEl>
                                          <p:spTgt spid="43"/>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700"/>
                                        <p:tgtEl>
                                          <p:spTgt spid="45"/>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700"/>
                                        <p:tgtEl>
                                          <p:spTgt spid="47"/>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fade">
                                      <p:cBhvr>
                                        <p:cTn id="26" dur="700"/>
                                        <p:tgtEl>
                                          <p:spTgt spid="40"/>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700"/>
                                        <p:tgtEl>
                                          <p:spTgt spid="42"/>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700"/>
                                        <p:tgtEl>
                                          <p:spTgt spid="44"/>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fade">
                                      <p:cBhvr>
                                        <p:cTn id="35" dur="700"/>
                                        <p:tgtEl>
                                          <p:spTgt spid="46"/>
                                        </p:tgtEl>
                                      </p:cBhvr>
                                    </p:animEffect>
                                  </p:childTnLst>
                                </p:cTn>
                              </p:par>
                              <p:par>
                                <p:cTn id="36" presetID="42" presetClass="path" presetSubtype="0" accel="50000" decel="50000" fill="hold" grpId="0" nodeType="withEffect">
                                  <p:stCondLst>
                                    <p:cond delay="0"/>
                                  </p:stCondLst>
                                  <p:childTnLst>
                                    <p:animMotion origin="layout" path="M -5.55556E-7 -1.91391E-6 L -5.55556E-7 0.02314 " pathEditMode="relative" rAng="0" ptsTypes="AA">
                                      <p:cBhvr>
                                        <p:cTn id="37" dur="700" spd="-100000" fill="hold"/>
                                        <p:tgtEl>
                                          <p:spTgt spid="39"/>
                                        </p:tgtEl>
                                        <p:attrNameLst>
                                          <p:attrName>ppt_x</p:attrName>
                                          <p:attrName>ppt_y</p:attrName>
                                        </p:attrNameLst>
                                      </p:cBhvr>
                                      <p:rCtr x="0" y="12"/>
                                    </p:animMotion>
                                  </p:childTnLst>
                                </p:cTn>
                              </p:par>
                              <p:par>
                                <p:cTn id="38" presetID="42" presetClass="path" presetSubtype="0" accel="50000" decel="50000" fill="hold" grpId="0" nodeType="withEffect">
                                  <p:stCondLst>
                                    <p:cond delay="0"/>
                                  </p:stCondLst>
                                  <p:childTnLst>
                                    <p:animMotion origin="layout" path="M 4.72222E-6 -1.93242E-6 L 4.72222E-6 0.02962 " pathEditMode="relative" rAng="0" ptsTypes="AA">
                                      <p:cBhvr>
                                        <p:cTn id="39" dur="700" spd="-100000" fill="hold"/>
                                        <p:tgtEl>
                                          <p:spTgt spid="41"/>
                                        </p:tgtEl>
                                        <p:attrNameLst>
                                          <p:attrName>ppt_x</p:attrName>
                                          <p:attrName>ppt_y</p:attrName>
                                        </p:attrNameLst>
                                      </p:cBhvr>
                                      <p:rCtr x="0" y="15"/>
                                    </p:animMotion>
                                  </p:childTnLst>
                                </p:cTn>
                              </p:par>
                              <p:par>
                                <p:cTn id="40" presetID="42" presetClass="path" presetSubtype="0" accel="50000" decel="50000" fill="hold" grpId="0" nodeType="withEffect">
                                  <p:stCondLst>
                                    <p:cond delay="0"/>
                                  </p:stCondLst>
                                  <p:childTnLst>
                                    <p:animMotion origin="layout" path="M 0 -1.91391E-6 L 0 0.02314 " pathEditMode="relative" rAng="0" ptsTypes="AA">
                                      <p:cBhvr>
                                        <p:cTn id="41" dur="700" spd="-100000" fill="hold"/>
                                        <p:tgtEl>
                                          <p:spTgt spid="43"/>
                                        </p:tgtEl>
                                        <p:attrNameLst>
                                          <p:attrName>ppt_x</p:attrName>
                                          <p:attrName>ppt_y</p:attrName>
                                        </p:attrNameLst>
                                      </p:cBhvr>
                                      <p:rCtr x="0" y="12"/>
                                    </p:animMotion>
                                  </p:childTnLst>
                                </p:cTn>
                              </p:par>
                              <p:par>
                                <p:cTn id="42" presetID="42" presetClass="path" presetSubtype="0" accel="50000" decel="50000" fill="hold" grpId="0" nodeType="withEffect">
                                  <p:stCondLst>
                                    <p:cond delay="0"/>
                                  </p:stCondLst>
                                  <p:childTnLst>
                                    <p:animMotion origin="layout" path="M -4.72222E-6 -1.93242E-6 L -4.72222E-6 0.02962 " pathEditMode="relative" rAng="0" ptsTypes="AA">
                                      <p:cBhvr>
                                        <p:cTn id="43" dur="700" spd="-100000" fill="hold"/>
                                        <p:tgtEl>
                                          <p:spTgt spid="45"/>
                                        </p:tgtEl>
                                        <p:attrNameLst>
                                          <p:attrName>ppt_x</p:attrName>
                                          <p:attrName>ppt_y</p:attrName>
                                        </p:attrNameLst>
                                      </p:cBhvr>
                                      <p:rCtr x="0" y="15"/>
                                    </p:animMotion>
                                  </p:childTnLst>
                                </p:cTn>
                              </p:par>
                              <p:par>
                                <p:cTn id="44" presetID="42" presetClass="path" presetSubtype="0" accel="50000" decel="50000" fill="hold" grpId="0" nodeType="withEffect">
                                  <p:stCondLst>
                                    <p:cond delay="0"/>
                                  </p:stCondLst>
                                  <p:childTnLst>
                                    <p:animMotion origin="layout" path="M 4.16667E-6 -1.91391E-6 L 4.16667E-6 0.02314 " pathEditMode="relative" rAng="0" ptsTypes="AA">
                                      <p:cBhvr>
                                        <p:cTn id="45" dur="700" spd="-100000" fill="hold"/>
                                        <p:tgtEl>
                                          <p:spTgt spid="47"/>
                                        </p:tgtEl>
                                        <p:attrNameLst>
                                          <p:attrName>ppt_x</p:attrName>
                                          <p:attrName>ppt_y</p:attrName>
                                        </p:attrNameLst>
                                      </p:cBhvr>
                                      <p:rCtr x="0" y="12"/>
                                    </p:animMotion>
                                  </p:childTnLst>
                                </p:cTn>
                              </p:par>
                              <p:par>
                                <p:cTn id="46" presetID="64" presetClass="path" presetSubtype="0" accel="50000" decel="50000" fill="hold" grpId="0" nodeType="withEffect">
                                  <p:stCondLst>
                                    <p:cond delay="0"/>
                                  </p:stCondLst>
                                  <p:childTnLst>
                                    <p:animMotion origin="layout" path="M 2.77778E-7 2.36056E-6 L 2.77778E-7 -0.02338 " pathEditMode="relative" rAng="0" ptsTypes="AA">
                                      <p:cBhvr>
                                        <p:cTn id="47" dur="700" spd="-100000" fill="hold"/>
                                        <p:tgtEl>
                                          <p:spTgt spid="40"/>
                                        </p:tgtEl>
                                        <p:attrNameLst>
                                          <p:attrName>ppt_x</p:attrName>
                                          <p:attrName>ppt_y</p:attrName>
                                        </p:attrNameLst>
                                      </p:cBhvr>
                                      <p:rCtr x="0" y="-12"/>
                                    </p:animMotion>
                                  </p:childTnLst>
                                </p:cTn>
                              </p:par>
                              <p:par>
                                <p:cTn id="48" presetID="64" presetClass="path" presetSubtype="0" accel="50000" decel="50000" fill="hold" grpId="0" nodeType="withEffect">
                                  <p:stCondLst>
                                    <p:cond delay="0"/>
                                  </p:stCondLst>
                                  <p:childTnLst>
                                    <p:animMotion origin="layout" path="M -8.33333E-7 2.36056E-6 L -8.33333E-7 -0.02338 " pathEditMode="relative" rAng="0" ptsTypes="AA">
                                      <p:cBhvr>
                                        <p:cTn id="49" dur="700" spd="-100000" fill="hold"/>
                                        <p:tgtEl>
                                          <p:spTgt spid="42"/>
                                        </p:tgtEl>
                                        <p:attrNameLst>
                                          <p:attrName>ppt_x</p:attrName>
                                          <p:attrName>ppt_y</p:attrName>
                                        </p:attrNameLst>
                                      </p:cBhvr>
                                      <p:rCtr x="0" y="-12"/>
                                    </p:animMotion>
                                  </p:childTnLst>
                                </p:cTn>
                              </p:par>
                              <p:par>
                                <p:cTn id="50" presetID="64" presetClass="path" presetSubtype="0" accel="50000" decel="50000" fill="hold" grpId="0" nodeType="withEffect">
                                  <p:stCondLst>
                                    <p:cond delay="0"/>
                                  </p:stCondLst>
                                  <p:childTnLst>
                                    <p:animMotion origin="layout" path="M 4.44444E-6 2.36056E-6 L 4.44444E-6 -0.02338 " pathEditMode="relative" rAng="0" ptsTypes="AA">
                                      <p:cBhvr>
                                        <p:cTn id="51" dur="700" spd="-100000" fill="hold"/>
                                        <p:tgtEl>
                                          <p:spTgt spid="44"/>
                                        </p:tgtEl>
                                        <p:attrNameLst>
                                          <p:attrName>ppt_x</p:attrName>
                                          <p:attrName>ppt_y</p:attrName>
                                        </p:attrNameLst>
                                      </p:cBhvr>
                                      <p:rCtr x="0" y="-12"/>
                                    </p:animMotion>
                                  </p:childTnLst>
                                </p:cTn>
                              </p:par>
                              <p:par>
                                <p:cTn id="52" presetID="64" presetClass="path" presetSubtype="0" accel="50000" decel="50000" fill="hold" grpId="0" nodeType="withEffect">
                                  <p:stCondLst>
                                    <p:cond delay="0"/>
                                  </p:stCondLst>
                                  <p:childTnLst>
                                    <p:animMotion origin="layout" path="M 3.33333E-6 2.36056E-6 L 3.33333E-6 -0.02338 " pathEditMode="relative" rAng="0" ptsTypes="AA">
                                      <p:cBhvr>
                                        <p:cTn id="53" dur="700" spd="-100000" fill="hold"/>
                                        <p:tgtEl>
                                          <p:spTgt spid="46"/>
                                        </p:tgtEl>
                                        <p:attrNameLst>
                                          <p:attrName>ppt_x</p:attrName>
                                          <p:attrName>ppt_y</p:attrName>
                                        </p:attrNameLst>
                                      </p:cBhvr>
                                      <p:rCtr x="0" y="-12"/>
                                    </p:animMotion>
                                  </p:childTnLst>
                                </p:cTn>
                              </p:par>
                            </p:childTnLst>
                          </p:cTn>
                        </p:par>
                        <p:par>
                          <p:cTn id="54" fill="hold">
                            <p:stCondLst>
                              <p:cond delay="1400"/>
                            </p:stCondLst>
                            <p:childTnLst>
                              <p:par>
                                <p:cTn id="55" presetID="10" presetClass="entr" presetSubtype="0" fill="hold" grpId="0" nodeType="after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700"/>
                                        <p:tgtEl>
                                          <p:spTgt spid="36"/>
                                        </p:tgtEl>
                                      </p:cBhvr>
                                    </p:animEffect>
                                  </p:childTnLst>
                                </p:cTn>
                              </p:par>
                              <p:par>
                                <p:cTn id="58" presetID="10" presetClass="entr" presetSubtype="0" fill="hold" grpId="0" nodeType="withEffect">
                                  <p:stCondLst>
                                    <p:cond delay="100"/>
                                  </p:stCondLst>
                                  <p:childTnLst>
                                    <p:set>
                                      <p:cBhvr>
                                        <p:cTn id="59" dur="1" fill="hold">
                                          <p:stCondLst>
                                            <p:cond delay="0"/>
                                          </p:stCondLst>
                                        </p:cTn>
                                        <p:tgtEl>
                                          <p:spTgt spid="34"/>
                                        </p:tgtEl>
                                        <p:attrNameLst>
                                          <p:attrName>style.visibility</p:attrName>
                                        </p:attrNameLst>
                                      </p:cBhvr>
                                      <p:to>
                                        <p:strVal val="visible"/>
                                      </p:to>
                                    </p:set>
                                    <p:animEffect transition="in" filter="fade">
                                      <p:cBhvr>
                                        <p:cTn id="60" dur="700"/>
                                        <p:tgtEl>
                                          <p:spTgt spid="34"/>
                                        </p:tgtEl>
                                      </p:cBhvr>
                                    </p:animEffect>
                                  </p:childTnLst>
                                </p:cTn>
                              </p:par>
                              <p:par>
                                <p:cTn id="61" presetID="10" presetClass="entr" presetSubtype="0" fill="hold" grpId="0" nodeType="withEffect">
                                  <p:stCondLst>
                                    <p:cond delay="200"/>
                                  </p:stCondLst>
                                  <p:childTnLst>
                                    <p:set>
                                      <p:cBhvr>
                                        <p:cTn id="62" dur="1" fill="hold">
                                          <p:stCondLst>
                                            <p:cond delay="0"/>
                                          </p:stCondLst>
                                        </p:cTn>
                                        <p:tgtEl>
                                          <p:spTgt spid="38"/>
                                        </p:tgtEl>
                                        <p:attrNameLst>
                                          <p:attrName>style.visibility</p:attrName>
                                        </p:attrNameLst>
                                      </p:cBhvr>
                                      <p:to>
                                        <p:strVal val="visible"/>
                                      </p:to>
                                    </p:set>
                                    <p:animEffect transition="in" filter="fade">
                                      <p:cBhvr>
                                        <p:cTn id="63" dur="700"/>
                                        <p:tgtEl>
                                          <p:spTgt spid="38"/>
                                        </p:tgtEl>
                                      </p:cBhvr>
                                    </p:animEffect>
                                  </p:childTnLst>
                                </p:cTn>
                              </p:par>
                              <p:par>
                                <p:cTn id="64" presetID="10" presetClass="entr" presetSubtype="0" fill="hold" grpId="0" nodeType="withEffect">
                                  <p:stCondLst>
                                    <p:cond delay="300"/>
                                  </p:stCondLst>
                                  <p:childTnLst>
                                    <p:set>
                                      <p:cBhvr>
                                        <p:cTn id="65" dur="1" fill="hold">
                                          <p:stCondLst>
                                            <p:cond delay="0"/>
                                          </p:stCondLst>
                                        </p:cTn>
                                        <p:tgtEl>
                                          <p:spTgt spid="35"/>
                                        </p:tgtEl>
                                        <p:attrNameLst>
                                          <p:attrName>style.visibility</p:attrName>
                                        </p:attrNameLst>
                                      </p:cBhvr>
                                      <p:to>
                                        <p:strVal val="visible"/>
                                      </p:to>
                                    </p:set>
                                    <p:animEffect transition="in" filter="fade">
                                      <p:cBhvr>
                                        <p:cTn id="66" dur="700"/>
                                        <p:tgtEl>
                                          <p:spTgt spid="35"/>
                                        </p:tgtEl>
                                      </p:cBhvr>
                                    </p:animEffect>
                                  </p:childTnLst>
                                </p:cTn>
                              </p:par>
                              <p:par>
                                <p:cTn id="67" presetID="10" presetClass="entr" presetSubtype="0" fill="hold" grpId="0" nodeType="withEffect">
                                  <p:stCondLst>
                                    <p:cond delay="400"/>
                                  </p:stCondLst>
                                  <p:childTnLst>
                                    <p:set>
                                      <p:cBhvr>
                                        <p:cTn id="68" dur="1" fill="hold">
                                          <p:stCondLst>
                                            <p:cond delay="0"/>
                                          </p:stCondLst>
                                        </p:cTn>
                                        <p:tgtEl>
                                          <p:spTgt spid="37"/>
                                        </p:tgtEl>
                                        <p:attrNameLst>
                                          <p:attrName>style.visibility</p:attrName>
                                        </p:attrNameLst>
                                      </p:cBhvr>
                                      <p:to>
                                        <p:strVal val="visible"/>
                                      </p:to>
                                    </p:set>
                                    <p:animEffect transition="in" filter="fade">
                                      <p:cBhvr>
                                        <p:cTn id="69" dur="7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Closing Slide-green thank you">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34" name="TextBox 33"/>
          <p:cNvSpPr txBox="1"/>
          <p:nvPr userDrawn="1"/>
        </p:nvSpPr>
        <p:spPr>
          <a:xfrm>
            <a:off x="644691" y="3060490"/>
            <a:ext cx="2467342" cy="646331"/>
          </a:xfrm>
          <a:prstGeom prst="rect">
            <a:avLst/>
          </a:prstGeom>
          <a:noFill/>
        </p:spPr>
        <p:txBody>
          <a:bodyPr wrap="none" rtlCol="0">
            <a:spAutoFit/>
          </a:bodyPr>
          <a:lstStyle/>
          <a:p>
            <a:r>
              <a:rPr lang="en-US" sz="3600" dirty="0" smtClean="0">
                <a:solidFill>
                  <a:srgbClr val="FFFFFF"/>
                </a:solidFill>
                <a:latin typeface="+mj-lt"/>
              </a:rPr>
              <a:t>Thank you.</a:t>
            </a:r>
            <a:endParaRPr lang="en-US" sz="3600" dirty="0">
              <a:solidFill>
                <a:srgbClr val="FFFFFF"/>
              </a:solidFill>
              <a:latin typeface="+mj-lt"/>
            </a:endParaRPr>
          </a:p>
        </p:txBody>
      </p:sp>
      <p:sp>
        <p:nvSpPr>
          <p:cNvPr id="20" name="Rectangle 19"/>
          <p:cNvSpPr>
            <a:spLocks noChangeArrowheads="1"/>
          </p:cNvSpPr>
          <p:nvPr userDrawn="1"/>
        </p:nvSpPr>
        <p:spPr bwMode="black">
          <a:xfrm>
            <a:off x="6264919" y="2278996"/>
            <a:ext cx="87485" cy="441827"/>
          </a:xfrm>
          <a:prstGeom prst="rect">
            <a:avLst/>
          </a:prstGeom>
          <a:solidFill>
            <a:schemeClr val="bg1"/>
          </a:solidFill>
          <a:ln w="9525">
            <a:noFill/>
            <a:miter lim="800000"/>
            <a:headEnd/>
            <a:tailEnd/>
          </a:ln>
        </p:spPr>
        <p:txBody>
          <a:bodyPr/>
          <a:lstStyle/>
          <a:p>
            <a:endParaRPr lang="en-US">
              <a:solidFill>
                <a:srgbClr val="0096D6"/>
              </a:solidFill>
              <a:latin typeface="+mj-lt"/>
            </a:endParaRPr>
          </a:p>
        </p:txBody>
      </p:sp>
      <p:sp>
        <p:nvSpPr>
          <p:cNvPr id="21" name="Freeform 20"/>
          <p:cNvSpPr>
            <a:spLocks/>
          </p:cNvSpPr>
          <p:nvPr userDrawn="1"/>
        </p:nvSpPr>
        <p:spPr bwMode="black">
          <a:xfrm>
            <a:off x="6818309" y="2254526"/>
            <a:ext cx="253297"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22" name="Freeform 21"/>
          <p:cNvSpPr>
            <a:spLocks/>
          </p:cNvSpPr>
          <p:nvPr userDrawn="1"/>
        </p:nvSpPr>
        <p:spPr bwMode="black">
          <a:xfrm>
            <a:off x="5942448" y="2254526"/>
            <a:ext cx="253297"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23" name="Freeform 22"/>
          <p:cNvSpPr>
            <a:spLocks noEditPoints="1"/>
          </p:cNvSpPr>
          <p:nvPr userDrawn="1"/>
        </p:nvSpPr>
        <p:spPr bwMode="black">
          <a:xfrm>
            <a:off x="7163159" y="2254526"/>
            <a:ext cx="347903"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endParaRPr lang="en-US">
              <a:solidFill>
                <a:srgbClr val="0096D6"/>
              </a:solidFill>
              <a:latin typeface="+mj-lt"/>
            </a:endParaRPr>
          </a:p>
        </p:txBody>
      </p:sp>
      <p:sp>
        <p:nvSpPr>
          <p:cNvPr id="24" name="Freeform 23"/>
          <p:cNvSpPr>
            <a:spLocks/>
          </p:cNvSpPr>
          <p:nvPr userDrawn="1"/>
        </p:nvSpPr>
        <p:spPr bwMode="black">
          <a:xfrm>
            <a:off x="6509060" y="2254526"/>
            <a:ext cx="226849"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25" name="Freeform 24"/>
          <p:cNvSpPr>
            <a:spLocks/>
          </p:cNvSpPr>
          <p:nvPr userDrawn="1"/>
        </p:nvSpPr>
        <p:spPr bwMode="black">
          <a:xfrm>
            <a:off x="5768495" y="1639360"/>
            <a:ext cx="82398"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26" name="Freeform 25"/>
          <p:cNvSpPr>
            <a:spLocks/>
          </p:cNvSpPr>
          <p:nvPr userDrawn="1"/>
        </p:nvSpPr>
        <p:spPr bwMode="black">
          <a:xfrm>
            <a:off x="5999412" y="1487101"/>
            <a:ext cx="82398"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27" name="Freeform 26"/>
          <p:cNvSpPr>
            <a:spLocks/>
          </p:cNvSpPr>
          <p:nvPr userDrawn="1"/>
        </p:nvSpPr>
        <p:spPr bwMode="black">
          <a:xfrm>
            <a:off x="6226264" y="1277743"/>
            <a:ext cx="82398"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28" name="Freeform 27"/>
          <p:cNvSpPr>
            <a:spLocks/>
          </p:cNvSpPr>
          <p:nvPr userDrawn="1"/>
        </p:nvSpPr>
        <p:spPr bwMode="black">
          <a:xfrm>
            <a:off x="6457181" y="1487101"/>
            <a:ext cx="82398"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29" name="Freeform 28"/>
          <p:cNvSpPr>
            <a:spLocks/>
          </p:cNvSpPr>
          <p:nvPr userDrawn="1"/>
        </p:nvSpPr>
        <p:spPr bwMode="black">
          <a:xfrm>
            <a:off x="6683013" y="1639361"/>
            <a:ext cx="87485"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30" name="Freeform 29"/>
          <p:cNvSpPr>
            <a:spLocks/>
          </p:cNvSpPr>
          <p:nvPr userDrawn="1"/>
        </p:nvSpPr>
        <p:spPr bwMode="black">
          <a:xfrm>
            <a:off x="6913932" y="1487101"/>
            <a:ext cx="83415"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31" name="Freeform 30"/>
          <p:cNvSpPr>
            <a:spLocks/>
          </p:cNvSpPr>
          <p:nvPr userDrawn="1"/>
        </p:nvSpPr>
        <p:spPr bwMode="black">
          <a:xfrm>
            <a:off x="7144851" y="1277743"/>
            <a:ext cx="83415"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32" name="Freeform 31"/>
          <p:cNvSpPr>
            <a:spLocks/>
          </p:cNvSpPr>
          <p:nvPr userDrawn="1"/>
        </p:nvSpPr>
        <p:spPr bwMode="black">
          <a:xfrm>
            <a:off x="7371698" y="1487101"/>
            <a:ext cx="83415"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33" name="Freeform 32"/>
          <p:cNvSpPr>
            <a:spLocks/>
          </p:cNvSpPr>
          <p:nvPr userDrawn="1"/>
        </p:nvSpPr>
        <p:spPr bwMode="black">
          <a:xfrm>
            <a:off x="7602617" y="1639361"/>
            <a:ext cx="83415"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endParaRPr lang="en-US">
              <a:solidFill>
                <a:srgbClr val="0096D6"/>
              </a:solidFill>
              <a:latin typeface="+mj-lt"/>
            </a:endParaRPr>
          </a:p>
        </p:txBody>
      </p:sp>
      <p:pic>
        <p:nvPicPr>
          <p:cNvPr id="18" name="Picture 22" descr="intellogo"/>
          <p:cNvPicPr>
            <a:picLocks noChangeAspect="1" noChangeArrowheads="1"/>
          </p:cNvPicPr>
          <p:nvPr userDrawn="1"/>
        </p:nvPicPr>
        <p:blipFill>
          <a:blip r:embed="rId3" cstate="screen"/>
          <a:stretch>
            <a:fillRect/>
          </a:stretch>
        </p:blipFill>
        <p:spPr bwMode="black">
          <a:xfrm>
            <a:off x="5464200" y="4059821"/>
            <a:ext cx="2612596" cy="1866144"/>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700"/>
                                        <p:tgtEl>
                                          <p:spTgt spid="19"/>
                                        </p:tgtEl>
                                      </p:cBhvr>
                                    </p:animEffect>
                                  </p:childTnLst>
                                </p:cTn>
                              </p:par>
                            </p:childTnLst>
                          </p:cTn>
                        </p:par>
                        <p:par>
                          <p:cTn id="8" fill="hold">
                            <p:stCondLst>
                              <p:cond delay="700"/>
                            </p:stCondLst>
                            <p:childTnLst>
                              <p:par>
                                <p:cTn id="9" presetID="10" presetClass="entr" presetSubtype="0" fill="hold" grpId="0" nodeType="afterEffect">
                                  <p:stCondLst>
                                    <p:cond delay="0"/>
                                  </p:stCondLst>
                                  <p:iterate type="lt">
                                    <p:tmPct val="6250"/>
                                  </p:iterate>
                                  <p:childTnLst>
                                    <p:set>
                                      <p:cBhvr>
                                        <p:cTn id="10" dur="1" fill="hold">
                                          <p:stCondLst>
                                            <p:cond delay="0"/>
                                          </p:stCondLst>
                                        </p:cTn>
                                        <p:tgtEl>
                                          <p:spTgt spid="34"/>
                                        </p:tgtEl>
                                        <p:attrNameLst>
                                          <p:attrName>style.visibility</p:attrName>
                                        </p:attrNameLst>
                                      </p:cBhvr>
                                      <p:to>
                                        <p:strVal val="visible"/>
                                      </p:to>
                                    </p:set>
                                    <p:animEffect transition="in" filter="fade">
                                      <p:cBhvr>
                                        <p:cTn id="11" dur="1000"/>
                                        <p:tgtEl>
                                          <p:spTgt spid="34"/>
                                        </p:tgtEl>
                                      </p:cBhvr>
                                    </p:animEffect>
                                  </p:childTnLst>
                                </p:cTn>
                              </p:par>
                            </p:childTnLst>
                          </p:cTn>
                        </p:par>
                        <p:par>
                          <p:cTn id="12" fill="hold">
                            <p:stCondLst>
                              <p:cond delay="2200"/>
                            </p:stCondLst>
                            <p:childTnLst>
                              <p:par>
                                <p:cTn id="13" presetID="10" presetClass="entr" presetSubtype="0" fill="hold" grpId="1"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700"/>
                                        <p:tgtEl>
                                          <p:spTgt spid="25"/>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700"/>
                                        <p:tgtEl>
                                          <p:spTgt spid="26"/>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700"/>
                                        <p:tgtEl>
                                          <p:spTgt spid="27"/>
                                        </p:tgtEl>
                                      </p:cBhvr>
                                    </p:animEffect>
                                  </p:childTnLst>
                                </p:cTn>
                              </p:par>
                              <p:par>
                                <p:cTn id="22" presetID="10" presetClass="entr" presetSubtype="0" fill="hold" grpId="1"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700"/>
                                        <p:tgtEl>
                                          <p:spTgt spid="28"/>
                                        </p:tgtEl>
                                      </p:cBhvr>
                                    </p:animEffect>
                                  </p:childTnLst>
                                </p:cTn>
                              </p:par>
                              <p:par>
                                <p:cTn id="25" presetID="10" presetClass="entr" presetSubtype="0" fill="hold" grpId="1"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700"/>
                                        <p:tgtEl>
                                          <p:spTgt spid="29"/>
                                        </p:tgtEl>
                                      </p:cBhvr>
                                    </p:animEffect>
                                  </p:childTnLst>
                                </p:cTn>
                              </p:par>
                              <p:par>
                                <p:cTn id="28" presetID="10" presetClass="entr" presetSubtype="0" fill="hold" grpId="1"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700"/>
                                        <p:tgtEl>
                                          <p:spTgt spid="30"/>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700"/>
                                        <p:tgtEl>
                                          <p:spTgt spid="31"/>
                                        </p:tgtEl>
                                      </p:cBhvr>
                                    </p:animEffect>
                                  </p:childTnLst>
                                </p:cTn>
                              </p:par>
                              <p:par>
                                <p:cTn id="34" presetID="10" presetClass="entr" presetSubtype="0" fill="hold" grpId="1"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700"/>
                                        <p:tgtEl>
                                          <p:spTgt spid="32"/>
                                        </p:tgtEl>
                                      </p:cBhvr>
                                    </p:animEffect>
                                  </p:childTnLst>
                                </p:cTn>
                              </p:par>
                              <p:par>
                                <p:cTn id="37" presetID="10" presetClass="entr" presetSubtype="0" fill="hold" grpId="1"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700"/>
                                        <p:tgtEl>
                                          <p:spTgt spid="33"/>
                                        </p:tgtEl>
                                      </p:cBhvr>
                                    </p:animEffect>
                                  </p:childTnLst>
                                </p:cTn>
                              </p:par>
                              <p:par>
                                <p:cTn id="40" presetID="42" presetClass="path" presetSubtype="0" accel="50000" decel="50000" fill="hold" grpId="0" nodeType="withEffect">
                                  <p:stCondLst>
                                    <p:cond delay="0"/>
                                  </p:stCondLst>
                                  <p:childTnLst>
                                    <p:animMotion origin="layout" path="M -4.72222E-6 3.7037E-7 L -4.72222E-6 0.09143 " pathEditMode="relative" rAng="0" ptsTypes="AA">
                                      <p:cBhvr>
                                        <p:cTn id="41" dur="700" spd="-100000" fill="hold"/>
                                        <p:tgtEl>
                                          <p:spTgt spid="25"/>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5E-6 3.7037E-6 L 5E-6 0.11157 " pathEditMode="relative" rAng="0" ptsTypes="AA">
                                      <p:cBhvr>
                                        <p:cTn id="43" dur="700" spd="-100000" fill="hold"/>
                                        <p:tgtEl>
                                          <p:spTgt spid="27"/>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4.72222E-6 4.81481E-6 L 4.72222E-6 0.09143 " pathEditMode="relative" rAng="0" ptsTypes="AA">
                                      <p:cBhvr>
                                        <p:cTn id="45" dur="700" spd="-100000" fill="hold"/>
                                        <p:tgtEl>
                                          <p:spTgt spid="29"/>
                                        </p:tgtEl>
                                        <p:attrNameLst>
                                          <p:attrName>ppt_x</p:attrName>
                                          <p:attrName>ppt_y</p:attrName>
                                        </p:attrNameLst>
                                      </p:cBhvr>
                                      <p:rCtr x="0" y="46"/>
                                    </p:animMotion>
                                  </p:childTnLst>
                                </p:cTn>
                              </p:par>
                              <p:par>
                                <p:cTn id="46" presetID="42" presetClass="path" presetSubtype="0" accel="50000" decel="50000" fill="hold" grpId="0" nodeType="withEffect">
                                  <p:stCondLst>
                                    <p:cond delay="0"/>
                                  </p:stCondLst>
                                  <p:childTnLst>
                                    <p:animMotion origin="layout" path="M -2.77778E-6 3.7037E-6 L -2.77778E-6 0.11157 " pathEditMode="relative" rAng="0" ptsTypes="AA">
                                      <p:cBhvr>
                                        <p:cTn id="47" dur="700" spd="-100000" fill="hold"/>
                                        <p:tgtEl>
                                          <p:spTgt spid="31"/>
                                        </p:tgtEl>
                                        <p:attrNameLst>
                                          <p:attrName>ppt_x</p:attrName>
                                          <p:attrName>ppt_y</p:attrName>
                                        </p:attrNameLst>
                                      </p:cBhvr>
                                      <p:rCtr x="0" y="56"/>
                                    </p:animMotion>
                                  </p:childTnLst>
                                </p:cTn>
                              </p:par>
                              <p:par>
                                <p:cTn id="48" presetID="42" presetClass="path" presetSubtype="0" accel="50000" decel="50000" fill="hold" grpId="0" nodeType="withEffect">
                                  <p:stCondLst>
                                    <p:cond delay="0"/>
                                  </p:stCondLst>
                                  <p:childTnLst>
                                    <p:animMotion origin="layout" path="M 5.55556E-7 4.81481E-6 L 5.55556E-7 0.09143 " pathEditMode="relative" rAng="0" ptsTypes="AA">
                                      <p:cBhvr>
                                        <p:cTn id="49" dur="700" spd="-100000" fill="hold"/>
                                        <p:tgtEl>
                                          <p:spTgt spid="33"/>
                                        </p:tgtEl>
                                        <p:attrNameLst>
                                          <p:attrName>ppt_x</p:attrName>
                                          <p:attrName>ppt_y</p:attrName>
                                        </p:attrNameLst>
                                      </p:cBhvr>
                                      <p:rCtr x="0" y="46"/>
                                    </p:animMotion>
                                  </p:childTnLst>
                                </p:cTn>
                              </p:par>
                              <p:par>
                                <p:cTn id="50" presetID="64" presetClass="path" presetSubtype="0" accel="50000" decel="50000" fill="hold" grpId="0" nodeType="withEffect">
                                  <p:stCondLst>
                                    <p:cond delay="0"/>
                                  </p:stCondLst>
                                  <p:childTnLst>
                                    <p:animMotion origin="layout" path="M 4.72222E-6 3.33333E-6 L 4.72222E-6 -0.10764 " pathEditMode="relative" rAng="0" ptsTypes="AA">
                                      <p:cBhvr>
                                        <p:cTn id="51" dur="700" spd="-100000" fill="hold"/>
                                        <p:tgtEl>
                                          <p:spTgt spid="26"/>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4.44444E-6 3.33333E-6 L 4.44444E-6 -0.10764 " pathEditMode="relative" rAng="0" ptsTypes="AA">
                                      <p:cBhvr>
                                        <p:cTn id="53" dur="700" spd="-100000" fill="hold"/>
                                        <p:tgtEl>
                                          <p:spTgt spid="28"/>
                                        </p:tgtEl>
                                        <p:attrNameLst>
                                          <p:attrName>ppt_x</p:attrName>
                                          <p:attrName>ppt_y</p:attrName>
                                        </p:attrNameLst>
                                      </p:cBhvr>
                                      <p:rCtr x="0" y="-54"/>
                                    </p:animMotion>
                                  </p:childTnLst>
                                </p:cTn>
                              </p:par>
                              <p:par>
                                <p:cTn id="54" presetID="64" presetClass="path" presetSubtype="0" accel="50000" decel="50000" fill="hold" grpId="0" nodeType="withEffect">
                                  <p:stCondLst>
                                    <p:cond delay="0"/>
                                  </p:stCondLst>
                                  <p:childTnLst>
                                    <p:animMotion origin="layout" path="M -2.22222E-6 3.33333E-6 L -2.22222E-6 -0.10764 " pathEditMode="relative" rAng="0" ptsTypes="AA">
                                      <p:cBhvr>
                                        <p:cTn id="55" dur="700" spd="-100000" fill="hold"/>
                                        <p:tgtEl>
                                          <p:spTgt spid="30"/>
                                        </p:tgtEl>
                                        <p:attrNameLst>
                                          <p:attrName>ppt_x</p:attrName>
                                          <p:attrName>ppt_y</p:attrName>
                                        </p:attrNameLst>
                                      </p:cBhvr>
                                      <p:rCtr x="0" y="-54"/>
                                    </p:animMotion>
                                  </p:childTnLst>
                                </p:cTn>
                              </p:par>
                              <p:par>
                                <p:cTn id="56" presetID="64" presetClass="path" presetSubtype="0" accel="50000" decel="50000" fill="hold" grpId="0" nodeType="withEffect">
                                  <p:stCondLst>
                                    <p:cond delay="0"/>
                                  </p:stCondLst>
                                  <p:childTnLst>
                                    <p:animMotion origin="layout" path="M 1.11111E-6 3.33333E-6 L 1.11111E-6 -0.10764 " pathEditMode="relative" rAng="0" ptsTypes="AA">
                                      <p:cBhvr>
                                        <p:cTn id="57" dur="700" spd="-100000" fill="hold"/>
                                        <p:tgtEl>
                                          <p:spTgt spid="32"/>
                                        </p:tgtEl>
                                        <p:attrNameLst>
                                          <p:attrName>ppt_x</p:attrName>
                                          <p:attrName>ppt_y</p:attrName>
                                        </p:attrNameLst>
                                      </p:cBhvr>
                                      <p:rCtr x="0" y="-54"/>
                                    </p:animMotion>
                                  </p:childTnLst>
                                </p:cTn>
                              </p:par>
                            </p:childTnLst>
                          </p:cTn>
                        </p:par>
                        <p:par>
                          <p:cTn id="58" fill="hold">
                            <p:stCondLst>
                              <p:cond delay="2900"/>
                            </p:stCondLst>
                            <p:childTnLst>
                              <p:par>
                                <p:cTn id="59" presetID="10" presetClass="entr" presetSubtype="0" fill="hold" grpId="0"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700"/>
                                        <p:tgtEl>
                                          <p:spTgt spid="22"/>
                                        </p:tgtEl>
                                      </p:cBhvr>
                                    </p:animEffect>
                                  </p:childTnLst>
                                </p:cTn>
                              </p:par>
                              <p:par>
                                <p:cTn id="62" presetID="10" presetClass="entr" presetSubtype="0" fill="hold" nodeType="withEffect">
                                  <p:stCondLst>
                                    <p:cond delay="10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700"/>
                                        <p:tgtEl>
                                          <p:spTgt spid="20"/>
                                        </p:tgtEl>
                                      </p:cBhvr>
                                    </p:animEffect>
                                  </p:childTnLst>
                                </p:cTn>
                              </p:par>
                              <p:par>
                                <p:cTn id="65" presetID="10" presetClass="entr" presetSubtype="0" fill="hold" nodeType="withEffect">
                                  <p:stCondLst>
                                    <p:cond delay="20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700"/>
                                        <p:tgtEl>
                                          <p:spTgt spid="24"/>
                                        </p:tgtEl>
                                      </p:cBhvr>
                                    </p:animEffect>
                                  </p:childTnLst>
                                </p:cTn>
                              </p:par>
                              <p:par>
                                <p:cTn id="68" presetID="10" presetClass="entr" presetSubtype="0" fill="hold" nodeType="withEffect">
                                  <p:stCondLst>
                                    <p:cond delay="30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700"/>
                                        <p:tgtEl>
                                          <p:spTgt spid="21"/>
                                        </p:tgtEl>
                                      </p:cBhvr>
                                    </p:animEffect>
                                  </p:childTnLst>
                                </p:cTn>
                              </p:par>
                              <p:par>
                                <p:cTn id="71" presetID="10" presetClass="entr" presetSubtype="0" fill="hold" nodeType="withEffect">
                                  <p:stCondLst>
                                    <p:cond delay="400"/>
                                  </p:stCondLst>
                                  <p:childTnLst>
                                    <p:set>
                                      <p:cBhvr>
                                        <p:cTn id="72" dur="1" fill="hold">
                                          <p:stCondLst>
                                            <p:cond delay="0"/>
                                          </p:stCondLst>
                                        </p:cTn>
                                        <p:tgtEl>
                                          <p:spTgt spid="23"/>
                                        </p:tgtEl>
                                        <p:attrNameLst>
                                          <p:attrName>style.visibility</p:attrName>
                                        </p:attrNameLst>
                                      </p:cBhvr>
                                      <p:to>
                                        <p:strVal val="visible"/>
                                      </p:to>
                                    </p:set>
                                    <p:animEffect transition="in" filter="fade">
                                      <p:cBhvr>
                                        <p:cTn id="73"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22"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spTree>
      <p:nvGrpSpPr>
        <p:cNvPr id="1" name=""/>
        <p:cNvGrpSpPr/>
        <p:nvPr/>
      </p:nvGrpSpPr>
      <p:grpSpPr>
        <a:xfrm>
          <a:off x="0" y="0"/>
          <a:ext cx="0" cy="0"/>
          <a:chOff x="0" y="0"/>
          <a:chExt cx="0" cy="0"/>
        </a:xfrm>
      </p:grpSpPr>
      <p:pic>
        <p:nvPicPr>
          <p:cNvPr id="35"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29" name="Rounded Rectangle 28"/>
          <p:cNvSpPr/>
          <p:nvPr/>
        </p:nvSpPr>
        <p:spPr>
          <a:xfrm>
            <a:off x="1823499" y="-3570592"/>
            <a:ext cx="1729740"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0" name="Rounded Rectangle 29"/>
          <p:cNvSpPr/>
          <p:nvPr/>
        </p:nvSpPr>
        <p:spPr>
          <a:xfrm>
            <a:off x="0" y="-637720"/>
            <a:ext cx="1729740"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1" name="Rounded Rectangle 30"/>
          <p:cNvSpPr/>
          <p:nvPr/>
        </p:nvSpPr>
        <p:spPr>
          <a:xfrm rot="10800000">
            <a:off x="1013792" y="4248605"/>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j-lt"/>
              <a:ea typeface="+mn-ea"/>
              <a:cs typeface="+mn-cs"/>
            </a:endParaRPr>
          </a:p>
        </p:txBody>
      </p:sp>
      <p:sp>
        <p:nvSpPr>
          <p:cNvPr id="32" name="Rounded Rectangle 31"/>
          <p:cNvSpPr/>
          <p:nvPr userDrawn="1"/>
        </p:nvSpPr>
        <p:spPr>
          <a:xfrm>
            <a:off x="6585484" y="-2913279"/>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3" name="Rounded Rectangle 32"/>
          <p:cNvSpPr/>
          <p:nvPr userDrawn="1"/>
        </p:nvSpPr>
        <p:spPr>
          <a:xfrm>
            <a:off x="8105452" y="5699195"/>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34" name="Rounded Rectangle 33"/>
          <p:cNvSpPr/>
          <p:nvPr/>
        </p:nvSpPr>
        <p:spPr>
          <a:xfrm rot="10800000">
            <a:off x="3036073" y="1516172"/>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 name="Title 1"/>
          <p:cNvSpPr>
            <a:spLocks noGrp="1"/>
          </p:cNvSpPr>
          <p:nvPr>
            <p:ph type="ctrTitle" hasCustomPrompt="1"/>
          </p:nvPr>
        </p:nvSpPr>
        <p:spPr>
          <a:xfrm>
            <a:off x="221393" y="1236691"/>
            <a:ext cx="8112125" cy="2918779"/>
          </a:xfrm>
        </p:spPr>
        <p:txBody>
          <a:bodyPr/>
          <a:lstStyle>
            <a:lvl1pPr>
              <a:lnSpc>
                <a:spcPct val="90000"/>
              </a:lnSpc>
              <a:defRPr sz="6000" b="0" spc="0" baseline="0">
                <a:solidFill>
                  <a:schemeClr val="bg1"/>
                </a:solidFill>
                <a:latin typeface="+mj-lt"/>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236383" y="4464070"/>
            <a:ext cx="8112126" cy="384175"/>
          </a:xfrm>
        </p:spPr>
        <p:txBody>
          <a:bodyPr anchor="b" anchorCtr="0">
            <a:noAutofit/>
          </a:bodyPr>
          <a:lstStyle>
            <a:lvl1pPr marL="0" indent="0" algn="l">
              <a:buNone/>
              <a:defRPr sz="2000" b="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58" name="Rectangle 5"/>
          <p:cNvSpPr>
            <a:spLocks noChangeArrowheads="1"/>
          </p:cNvSpPr>
          <p:nvPr/>
        </p:nvSpPr>
        <p:spPr bwMode="ltGray">
          <a:xfrm>
            <a:off x="7524941" y="6584514"/>
            <a:ext cx="1050710"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a:solidFill>
                  <a:schemeClr val="bg2"/>
                </a:solidFill>
                <a:latin typeface="+mj-lt"/>
              </a:rPr>
              <a:t>Cisco </a:t>
            </a:r>
            <a:r>
              <a:rPr lang="en-US" sz="600" dirty="0" smtClean="0">
                <a:solidFill>
                  <a:schemeClr val="bg2"/>
                </a:solidFill>
                <a:latin typeface="+mj-lt"/>
              </a:rPr>
              <a:t>&amp; Intel  Confidential</a:t>
            </a:r>
            <a:endParaRPr lang="en-US" sz="600" dirty="0">
              <a:solidFill>
                <a:schemeClr val="bg2"/>
              </a:solidFill>
              <a:latin typeface="+mj-lt"/>
            </a:endParaRPr>
          </a:p>
        </p:txBody>
      </p:sp>
      <p:grpSp>
        <p:nvGrpSpPr>
          <p:cNvPr id="53" name="Group 5"/>
          <p:cNvGrpSpPr>
            <a:grpSpLocks/>
          </p:cNvGrpSpPr>
          <p:nvPr userDrawn="1"/>
        </p:nvGrpSpPr>
        <p:grpSpPr bwMode="auto">
          <a:xfrm>
            <a:off x="341799" y="304800"/>
            <a:ext cx="631526" cy="447676"/>
            <a:chOff x="384" y="331"/>
            <a:chExt cx="912" cy="485"/>
          </a:xfrm>
        </p:grpSpPr>
        <p:sp>
          <p:nvSpPr>
            <p:cNvPr id="54"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55"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56"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57"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60"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61"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62"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63"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78"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79"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80"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81"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82"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83"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84"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grpSp>
      <p:sp>
        <p:nvSpPr>
          <p:cNvPr id="37" name="Rectangle 4"/>
          <p:cNvSpPr>
            <a:spLocks noChangeArrowheads="1"/>
          </p:cNvSpPr>
          <p:nvPr userDrawn="1"/>
        </p:nvSpPr>
        <p:spPr bwMode="ltGray">
          <a:xfrm>
            <a:off x="265666" y="6586248"/>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chemeClr val="bg2"/>
                </a:solidFill>
                <a:latin typeface="+mj-lt"/>
              </a:rPr>
              <a:t>© 2010 Cisco and/or its affiliates. All rights reserved.</a:t>
            </a:r>
            <a:endParaRPr lang="en-US" sz="600" dirty="0">
              <a:solidFill>
                <a:schemeClr val="bg2"/>
              </a:solidFill>
              <a:latin typeface="+mj-lt"/>
            </a:endParaRPr>
          </a:p>
        </p:txBody>
      </p:sp>
      <p:sp>
        <p:nvSpPr>
          <p:cNvPr id="38" name="Rectangle 7"/>
          <p:cNvSpPr>
            <a:spLocks noChangeArrowheads="1"/>
          </p:cNvSpPr>
          <p:nvPr userDrawn="1"/>
        </p:nvSpPr>
        <p:spPr bwMode="ltGray">
          <a:xfrm>
            <a:off x="8620940" y="6580410"/>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chemeClr val="bg2"/>
                </a:solidFill>
                <a:latin typeface="+mj-lt"/>
              </a:rPr>
              <a:pPr algn="r" defTabSz="814388">
                <a:lnSpc>
                  <a:spcPct val="100000"/>
                </a:lnSpc>
              </a:pPr>
              <a:t>‹#›</a:t>
            </a:fld>
            <a:endParaRPr lang="en-US" sz="600" dirty="0">
              <a:solidFill>
                <a:schemeClr val="bg2"/>
              </a:solidFill>
              <a:latin typeface="+mj-lt"/>
            </a:endParaRPr>
          </a:p>
        </p:txBody>
      </p:sp>
      <p:sp>
        <p:nvSpPr>
          <p:cNvPr id="39" name="Text Placeholder 38"/>
          <p:cNvSpPr>
            <a:spLocks noGrp="1"/>
          </p:cNvSpPr>
          <p:nvPr>
            <p:ph type="body" sz="quarter" idx="10" hasCustomPrompt="1"/>
          </p:nvPr>
        </p:nvSpPr>
        <p:spPr>
          <a:xfrm>
            <a:off x="235805" y="4782758"/>
            <a:ext cx="8112650" cy="384175"/>
          </a:xfrm>
        </p:spPr>
        <p:txBody>
          <a:bodyPr/>
          <a:lstStyle>
            <a:lvl1pPr marL="0" indent="0">
              <a:buFontTx/>
              <a:buNone/>
              <a:defRPr lang="en-US" sz="1800" kern="1200" dirty="0" smtClean="0">
                <a:solidFill>
                  <a:schemeClr val="bg1"/>
                </a:solidFill>
                <a:latin typeface="+mj-lt"/>
                <a:ea typeface="+mn-ea"/>
                <a:cs typeface="+mn-cs"/>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1" name="Text Placeholder 40"/>
          <p:cNvSpPr>
            <a:spLocks noGrp="1"/>
          </p:cNvSpPr>
          <p:nvPr>
            <p:ph type="body" sz="quarter" idx="11" hasCustomPrompt="1"/>
          </p:nvPr>
        </p:nvSpPr>
        <p:spPr>
          <a:xfrm>
            <a:off x="235805" y="5273252"/>
            <a:ext cx="8112650" cy="384175"/>
          </a:xfrm>
        </p:spPr>
        <p:txBody>
          <a:bodyPr/>
          <a:lstStyle>
            <a:lvl1pPr marL="0" indent="0">
              <a:buFontTx/>
              <a:buNone/>
              <a:defRPr lang="en-US" sz="1400" kern="1200" dirty="0" smtClean="0">
                <a:solidFill>
                  <a:schemeClr val="bg1"/>
                </a:solidFill>
                <a:latin typeface="+mj-lt"/>
                <a:ea typeface="+mn-ea"/>
                <a:cs typeface="+mn-cs"/>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Date</a:t>
            </a:r>
            <a:endParaRPr lang="en-US" dirty="0"/>
          </a:p>
        </p:txBody>
      </p:sp>
      <p:pic>
        <p:nvPicPr>
          <p:cNvPr id="36" name="Picture 5"/>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723502" y="5488802"/>
            <a:ext cx="1069975" cy="931862"/>
          </a:xfrm>
          <a:prstGeom prst="rect">
            <a:avLst/>
          </a:prstGeom>
          <a:noFill/>
          <a:ln w="9525">
            <a:noFill/>
            <a:miter lim="800000"/>
            <a:headEnd/>
            <a:tailEnd/>
          </a:ln>
        </p:spPr>
      </p:pic>
      <p:pic>
        <p:nvPicPr>
          <p:cNvPr id="40" name="Picture 22" descr="intellogo"/>
          <p:cNvPicPr>
            <a:picLocks noChangeAspect="1" noChangeArrowheads="1"/>
          </p:cNvPicPr>
          <p:nvPr userDrawn="1"/>
        </p:nvPicPr>
        <p:blipFill>
          <a:blip r:embed="rId4" cstate="screen"/>
          <a:stretch>
            <a:fillRect/>
          </a:stretch>
        </p:blipFill>
        <p:spPr bwMode="black">
          <a:xfrm>
            <a:off x="7924800" y="228601"/>
            <a:ext cx="868677" cy="62048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autoRev="1" fill="remove" grpId="0" nodeType="withEffect">
                                  <p:stCondLst>
                                    <p:cond delay="1500"/>
                                  </p:stCondLst>
                                  <p:childTnLst>
                                    <p:animMotion origin="layout" path="M -2.77778E-6 -2.22045E-16 L -2.77778E-6 -1.425 " pathEditMode="fixed" rAng="0" ptsTypes="AA">
                                      <p:cBhvr>
                                        <p:cTn id="6" dur="4500" fill="hold"/>
                                        <p:tgtEl>
                                          <p:spTgt spid="33"/>
                                        </p:tgtEl>
                                        <p:attrNameLst>
                                          <p:attrName>ppt_x</p:attrName>
                                          <p:attrName>ppt_y</p:attrName>
                                        </p:attrNameLst>
                                      </p:cBhvr>
                                      <p:rCtr x="0" y="-712"/>
                                    </p:animMotion>
                                  </p:childTnLst>
                                </p:cTn>
                              </p:par>
                              <p:par>
                                <p:cTn id="7" presetID="42" presetClass="path" presetSubtype="0" repeatCount="indefinite" accel="50000" decel="50000" autoRev="1" fill="hold" grpId="0" nodeType="withEffect">
                                  <p:stCondLst>
                                    <p:cond delay="0"/>
                                  </p:stCondLst>
                                  <p:childTnLst>
                                    <p:animMotion origin="layout" path="M 3.05556E-6 -2.96296E-6 L 3.05556E-6 0.88611 " pathEditMode="fixed" rAng="0" ptsTypes="AA">
                                      <p:cBhvr>
                                        <p:cTn id="8" dur="4500" fill="hold"/>
                                        <p:tgtEl>
                                          <p:spTgt spid="32"/>
                                        </p:tgtEl>
                                        <p:attrNameLst>
                                          <p:attrName>ppt_x</p:attrName>
                                          <p:attrName>ppt_y</p:attrName>
                                        </p:attrNameLst>
                                      </p:cBhvr>
                                      <p:rCtr x="0" y="443"/>
                                    </p:animMotion>
                                  </p:childTnLst>
                                </p:cTn>
                              </p:par>
                              <p:par>
                                <p:cTn id="9" presetID="64" presetClass="path" presetSubtype="0" repeatCount="indefinite" accel="50000" decel="50000" autoRev="1" fill="hold" grpId="0" nodeType="withEffect">
                                  <p:stCondLst>
                                    <p:cond delay="1400"/>
                                  </p:stCondLst>
                                  <p:childTnLst>
                                    <p:animMotion origin="layout" path="M -2.5E-6 3.7037E-6 L -2.5E-6 -1.33195 " pathEditMode="fixed" rAng="0" ptsTypes="AA">
                                      <p:cBhvr>
                                        <p:cTn id="10" dur="4500" fill="hold"/>
                                        <p:tgtEl>
                                          <p:spTgt spid="34"/>
                                        </p:tgtEl>
                                        <p:attrNameLst>
                                          <p:attrName>ppt_x</p:attrName>
                                          <p:attrName>ppt_y</p:attrName>
                                        </p:attrNameLst>
                                      </p:cBhvr>
                                      <p:rCtr x="0" y="-666"/>
                                    </p:animMotion>
                                  </p:childTnLst>
                                </p:cTn>
                              </p:par>
                              <p:par>
                                <p:cTn id="11" presetID="64" presetClass="path" presetSubtype="0" repeatCount="indefinite" accel="50000" decel="50000" autoRev="1" fill="hold" grpId="0" nodeType="withEffect">
                                  <p:stCondLst>
                                    <p:cond delay="3600"/>
                                  </p:stCondLst>
                                  <p:childTnLst>
                                    <p:animMotion origin="layout" path="M -1.94444E-6 4.07407E-6 L -1.94444E-6 -1.42084 " pathEditMode="fixed" rAng="0" ptsTypes="AA">
                                      <p:cBhvr>
                                        <p:cTn id="12" dur="4500" fill="hold"/>
                                        <p:tgtEl>
                                          <p:spTgt spid="31"/>
                                        </p:tgtEl>
                                        <p:attrNameLst>
                                          <p:attrName>ppt_x</p:attrName>
                                          <p:attrName>ppt_y</p:attrName>
                                        </p:attrNameLst>
                                      </p:cBhvr>
                                      <p:rCtr x="0" y="-710"/>
                                    </p:animMotion>
                                  </p:childTnLst>
                                </p:cTn>
                              </p:par>
                              <p:par>
                                <p:cTn id="13" presetID="42" presetClass="path" presetSubtype="0" repeatCount="indefinite" accel="50000" decel="50000" autoRev="1" fill="hold" grpId="0" nodeType="withEffect">
                                  <p:stCondLst>
                                    <p:cond delay="900"/>
                                  </p:stCondLst>
                                  <p:childTnLst>
                                    <p:animMotion origin="layout" path="M 1.94444E-6 4.07407E-6 L 1.94444E-6 0.81944 " pathEditMode="fixed" rAng="0" ptsTypes="AA">
                                      <p:cBhvr>
                                        <p:cTn id="14" dur="4500" fill="hold"/>
                                        <p:tgtEl>
                                          <p:spTgt spid="30"/>
                                        </p:tgtEl>
                                        <p:attrNameLst>
                                          <p:attrName>ppt_x</p:attrName>
                                          <p:attrName>ppt_y</p:attrName>
                                        </p:attrNameLst>
                                      </p:cBhvr>
                                      <p:rCtr x="0" y="410"/>
                                    </p:animMotion>
                                  </p:childTnLst>
                                </p:cTn>
                              </p:par>
                              <p:par>
                                <p:cTn id="15" presetID="42" presetClass="path" presetSubtype="0" repeatCount="indefinite" accel="50000" decel="50000" autoRev="1" fill="hold" grpId="0" nodeType="withEffect">
                                  <p:stCondLst>
                                    <p:cond delay="2800"/>
                                  </p:stCondLst>
                                  <p:childTnLst>
                                    <p:animMotion origin="layout" path="M -3.61111E-6 2.59259E-6 L -3.61111E-6 1.19028 " pathEditMode="fixed" rAng="0" ptsTypes="AA">
                                      <p:cBhvr>
                                        <p:cTn id="16" dur="4500" fill="hold"/>
                                        <p:tgtEl>
                                          <p:spTgt spid="29"/>
                                        </p:tgtEl>
                                        <p:attrNameLst>
                                          <p:attrName>ppt_x</p:attrName>
                                          <p:attrName>ppt_y</p:attrName>
                                        </p:attrNameLst>
                                      </p:cBhvr>
                                      <p:rCtr x="0" y="5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34"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Closing Slide-red">
    <p:spTree>
      <p:nvGrpSpPr>
        <p:cNvPr id="1" name=""/>
        <p:cNvGrpSpPr/>
        <p:nvPr/>
      </p:nvGrpSpPr>
      <p:grpSpPr>
        <a:xfrm>
          <a:off x="0" y="0"/>
          <a:ext cx="0" cy="0"/>
          <a:chOff x="0" y="0"/>
          <a:chExt cx="0" cy="0"/>
        </a:xfrm>
      </p:grpSpPr>
      <p:pic>
        <p:nvPicPr>
          <p:cNvPr id="20" name="Picture 19" descr="Complex_Gradient7.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a:prstGeom prst="rect">
            <a:avLst/>
          </a:prstGeom>
        </p:spPr>
      </p:pic>
      <p:sp>
        <p:nvSpPr>
          <p:cNvPr id="36" name="Rectangle 35"/>
          <p:cNvSpPr>
            <a:spLocks noChangeArrowheads="1"/>
          </p:cNvSpPr>
          <p:nvPr userDrawn="1"/>
        </p:nvSpPr>
        <p:spPr bwMode="black">
          <a:xfrm>
            <a:off x="4414521" y="5844550"/>
            <a:ext cx="31090" cy="157016"/>
          </a:xfrm>
          <a:prstGeom prst="rect">
            <a:avLst/>
          </a:prstGeom>
          <a:solidFill>
            <a:schemeClr val="bg1"/>
          </a:solidFill>
          <a:ln w="9525">
            <a:noFill/>
            <a:miter lim="800000"/>
            <a:headEnd/>
            <a:tailEnd/>
          </a:ln>
        </p:spPr>
        <p:txBody>
          <a:bodyPr/>
          <a:lstStyle/>
          <a:p>
            <a:endParaRPr lang="en-US">
              <a:solidFill>
                <a:srgbClr val="0096D6"/>
              </a:solidFill>
              <a:latin typeface="+mj-lt"/>
            </a:endParaRPr>
          </a:p>
        </p:txBody>
      </p:sp>
      <p:sp>
        <p:nvSpPr>
          <p:cNvPr id="37" name="Freeform 36"/>
          <p:cNvSpPr>
            <a:spLocks/>
          </p:cNvSpPr>
          <p:nvPr userDrawn="1"/>
        </p:nvSpPr>
        <p:spPr bwMode="black">
          <a:xfrm>
            <a:off x="4595639" y="5840202"/>
            <a:ext cx="90017" cy="165712"/>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38" name="Freeform 37"/>
          <p:cNvSpPr>
            <a:spLocks/>
          </p:cNvSpPr>
          <p:nvPr userDrawn="1"/>
        </p:nvSpPr>
        <p:spPr bwMode="black">
          <a:xfrm>
            <a:off x="4284376" y="5840202"/>
            <a:ext cx="90017" cy="165712"/>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39" name="Freeform 38"/>
          <p:cNvSpPr>
            <a:spLocks noEditPoints="1"/>
          </p:cNvSpPr>
          <p:nvPr userDrawn="1"/>
        </p:nvSpPr>
        <p:spPr bwMode="black">
          <a:xfrm>
            <a:off x="4718192" y="5840202"/>
            <a:ext cx="123637" cy="165712"/>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endParaRPr lang="en-US">
              <a:solidFill>
                <a:srgbClr val="0096D6"/>
              </a:solidFill>
              <a:latin typeface="+mj-lt"/>
            </a:endParaRPr>
          </a:p>
        </p:txBody>
      </p:sp>
      <p:sp>
        <p:nvSpPr>
          <p:cNvPr id="40" name="Freeform 39"/>
          <p:cNvSpPr>
            <a:spLocks/>
          </p:cNvSpPr>
          <p:nvPr userDrawn="1"/>
        </p:nvSpPr>
        <p:spPr bwMode="black">
          <a:xfrm>
            <a:off x="4485739" y="5840202"/>
            <a:ext cx="80617" cy="165712"/>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41" name="Freeform 40"/>
          <p:cNvSpPr>
            <a:spLocks/>
          </p:cNvSpPr>
          <p:nvPr userDrawn="1"/>
        </p:nvSpPr>
        <p:spPr bwMode="black">
          <a:xfrm>
            <a:off x="4222558" y="5654198"/>
            <a:ext cx="29282" cy="8068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42" name="Freeform 41"/>
          <p:cNvSpPr>
            <a:spLocks/>
          </p:cNvSpPr>
          <p:nvPr userDrawn="1"/>
        </p:nvSpPr>
        <p:spPr bwMode="black">
          <a:xfrm>
            <a:off x="4304621" y="5600088"/>
            <a:ext cx="29282"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43" name="Freeform 42"/>
          <p:cNvSpPr>
            <a:spLocks/>
          </p:cNvSpPr>
          <p:nvPr userDrawn="1"/>
        </p:nvSpPr>
        <p:spPr bwMode="black">
          <a:xfrm>
            <a:off x="4385239" y="5525688"/>
            <a:ext cx="29282" cy="24832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44" name="Freeform 43"/>
          <p:cNvSpPr>
            <a:spLocks/>
          </p:cNvSpPr>
          <p:nvPr userDrawn="1"/>
        </p:nvSpPr>
        <p:spPr bwMode="black">
          <a:xfrm>
            <a:off x="4467302" y="5600088"/>
            <a:ext cx="29282"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45" name="Freeform 44"/>
          <p:cNvSpPr>
            <a:spLocks/>
          </p:cNvSpPr>
          <p:nvPr userDrawn="1"/>
        </p:nvSpPr>
        <p:spPr bwMode="black">
          <a:xfrm>
            <a:off x="4547558" y="5654198"/>
            <a:ext cx="31090" cy="80682"/>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46" name="Freeform 45"/>
          <p:cNvSpPr>
            <a:spLocks/>
          </p:cNvSpPr>
          <p:nvPr userDrawn="1"/>
        </p:nvSpPr>
        <p:spPr bwMode="black">
          <a:xfrm>
            <a:off x="4629622" y="5600088"/>
            <a:ext cx="29644"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47" name="Freeform 46"/>
          <p:cNvSpPr>
            <a:spLocks/>
          </p:cNvSpPr>
          <p:nvPr userDrawn="1"/>
        </p:nvSpPr>
        <p:spPr bwMode="black">
          <a:xfrm>
            <a:off x="4711686" y="5525688"/>
            <a:ext cx="29644" cy="24832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48" name="Freeform 47"/>
          <p:cNvSpPr>
            <a:spLocks/>
          </p:cNvSpPr>
          <p:nvPr userDrawn="1"/>
        </p:nvSpPr>
        <p:spPr bwMode="black">
          <a:xfrm>
            <a:off x="4792302" y="5600088"/>
            <a:ext cx="29644"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49" name="Freeform 48"/>
          <p:cNvSpPr>
            <a:spLocks/>
          </p:cNvSpPr>
          <p:nvPr userDrawn="1"/>
        </p:nvSpPr>
        <p:spPr bwMode="black">
          <a:xfrm>
            <a:off x="4874366" y="5654198"/>
            <a:ext cx="29644" cy="80682"/>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endParaRPr lang="en-US">
              <a:solidFill>
                <a:srgbClr val="0096D6"/>
              </a:solidFill>
              <a:latin typeface="+mj-lt"/>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700"/>
                                        <p:tgtEl>
                                          <p:spTgt spid="20"/>
                                        </p:tgtEl>
                                      </p:cBhvr>
                                    </p:animEffect>
                                  </p:childTnLst>
                                </p:cTn>
                              </p:par>
                            </p:childTnLst>
                          </p:cTn>
                        </p:par>
                        <p:par>
                          <p:cTn id="8" fill="hold">
                            <p:stCondLst>
                              <p:cond delay="700"/>
                            </p:stCondLst>
                            <p:childTnLst>
                              <p:par>
                                <p:cTn id="9" presetID="10" presetClass="entr" presetSubtype="0" fill="hold" grpId="1"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700"/>
                                        <p:tgtEl>
                                          <p:spTgt spid="41"/>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700"/>
                                        <p:tgtEl>
                                          <p:spTgt spid="43"/>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700"/>
                                        <p:tgtEl>
                                          <p:spTgt spid="45"/>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fade">
                                      <p:cBhvr>
                                        <p:cTn id="20" dur="700"/>
                                        <p:tgtEl>
                                          <p:spTgt spid="47"/>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fade">
                                      <p:cBhvr>
                                        <p:cTn id="23" dur="700"/>
                                        <p:tgtEl>
                                          <p:spTgt spid="49"/>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700"/>
                                        <p:tgtEl>
                                          <p:spTgt spid="42"/>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700"/>
                                        <p:tgtEl>
                                          <p:spTgt spid="44"/>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fade">
                                      <p:cBhvr>
                                        <p:cTn id="32" dur="700"/>
                                        <p:tgtEl>
                                          <p:spTgt spid="46"/>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fade">
                                      <p:cBhvr>
                                        <p:cTn id="35" dur="700"/>
                                        <p:tgtEl>
                                          <p:spTgt spid="48"/>
                                        </p:tgtEl>
                                      </p:cBhvr>
                                    </p:animEffect>
                                  </p:childTnLst>
                                </p:cTn>
                              </p:par>
                              <p:par>
                                <p:cTn id="36" presetID="42" presetClass="path" presetSubtype="0" accel="50000" decel="50000" fill="hold" grpId="0" nodeType="withEffect">
                                  <p:stCondLst>
                                    <p:cond delay="0"/>
                                  </p:stCondLst>
                                  <p:childTnLst>
                                    <p:animMotion origin="layout" path="M -5.55556E-7 -1.91391E-6 L -5.55556E-7 0.02314 " pathEditMode="relative" rAng="0" ptsTypes="AA">
                                      <p:cBhvr>
                                        <p:cTn id="37" dur="700" spd="-100000" fill="hold"/>
                                        <p:tgtEl>
                                          <p:spTgt spid="41"/>
                                        </p:tgtEl>
                                        <p:attrNameLst>
                                          <p:attrName>ppt_x</p:attrName>
                                          <p:attrName>ppt_y</p:attrName>
                                        </p:attrNameLst>
                                      </p:cBhvr>
                                      <p:rCtr x="0" y="12"/>
                                    </p:animMotion>
                                  </p:childTnLst>
                                </p:cTn>
                              </p:par>
                              <p:par>
                                <p:cTn id="38" presetID="42" presetClass="path" presetSubtype="0" accel="50000" decel="50000" fill="hold" grpId="0" nodeType="withEffect">
                                  <p:stCondLst>
                                    <p:cond delay="0"/>
                                  </p:stCondLst>
                                  <p:childTnLst>
                                    <p:animMotion origin="layout" path="M 4.72222E-6 -1.93242E-6 L 4.72222E-6 0.02962 " pathEditMode="relative" rAng="0" ptsTypes="AA">
                                      <p:cBhvr>
                                        <p:cTn id="39" dur="700" spd="-100000" fill="hold"/>
                                        <p:tgtEl>
                                          <p:spTgt spid="43"/>
                                        </p:tgtEl>
                                        <p:attrNameLst>
                                          <p:attrName>ppt_x</p:attrName>
                                          <p:attrName>ppt_y</p:attrName>
                                        </p:attrNameLst>
                                      </p:cBhvr>
                                      <p:rCtr x="0" y="15"/>
                                    </p:animMotion>
                                  </p:childTnLst>
                                </p:cTn>
                              </p:par>
                              <p:par>
                                <p:cTn id="40" presetID="42" presetClass="path" presetSubtype="0" accel="50000" decel="50000" fill="hold" grpId="0" nodeType="withEffect">
                                  <p:stCondLst>
                                    <p:cond delay="0"/>
                                  </p:stCondLst>
                                  <p:childTnLst>
                                    <p:animMotion origin="layout" path="M 0 -1.91391E-6 L 0 0.02314 " pathEditMode="relative" rAng="0" ptsTypes="AA">
                                      <p:cBhvr>
                                        <p:cTn id="41" dur="700" spd="-100000" fill="hold"/>
                                        <p:tgtEl>
                                          <p:spTgt spid="45"/>
                                        </p:tgtEl>
                                        <p:attrNameLst>
                                          <p:attrName>ppt_x</p:attrName>
                                          <p:attrName>ppt_y</p:attrName>
                                        </p:attrNameLst>
                                      </p:cBhvr>
                                      <p:rCtr x="0" y="12"/>
                                    </p:animMotion>
                                  </p:childTnLst>
                                </p:cTn>
                              </p:par>
                              <p:par>
                                <p:cTn id="42" presetID="42" presetClass="path" presetSubtype="0" accel="50000" decel="50000" fill="hold" grpId="0" nodeType="withEffect">
                                  <p:stCondLst>
                                    <p:cond delay="0"/>
                                  </p:stCondLst>
                                  <p:childTnLst>
                                    <p:animMotion origin="layout" path="M -4.72222E-6 -1.93242E-6 L -4.72222E-6 0.02962 " pathEditMode="relative" rAng="0" ptsTypes="AA">
                                      <p:cBhvr>
                                        <p:cTn id="43" dur="700" spd="-100000" fill="hold"/>
                                        <p:tgtEl>
                                          <p:spTgt spid="47"/>
                                        </p:tgtEl>
                                        <p:attrNameLst>
                                          <p:attrName>ppt_x</p:attrName>
                                          <p:attrName>ppt_y</p:attrName>
                                        </p:attrNameLst>
                                      </p:cBhvr>
                                      <p:rCtr x="0" y="15"/>
                                    </p:animMotion>
                                  </p:childTnLst>
                                </p:cTn>
                              </p:par>
                              <p:par>
                                <p:cTn id="44" presetID="42" presetClass="path" presetSubtype="0" accel="50000" decel="50000" fill="hold" grpId="0" nodeType="withEffect">
                                  <p:stCondLst>
                                    <p:cond delay="0"/>
                                  </p:stCondLst>
                                  <p:childTnLst>
                                    <p:animMotion origin="layout" path="M 4.16667E-6 -1.91391E-6 L 4.16667E-6 0.02314 " pathEditMode="relative" rAng="0" ptsTypes="AA">
                                      <p:cBhvr>
                                        <p:cTn id="45" dur="700" spd="-100000" fill="hold"/>
                                        <p:tgtEl>
                                          <p:spTgt spid="49"/>
                                        </p:tgtEl>
                                        <p:attrNameLst>
                                          <p:attrName>ppt_x</p:attrName>
                                          <p:attrName>ppt_y</p:attrName>
                                        </p:attrNameLst>
                                      </p:cBhvr>
                                      <p:rCtr x="0" y="12"/>
                                    </p:animMotion>
                                  </p:childTnLst>
                                </p:cTn>
                              </p:par>
                              <p:par>
                                <p:cTn id="46" presetID="64" presetClass="path" presetSubtype="0" accel="50000" decel="50000" fill="hold" grpId="0" nodeType="withEffect">
                                  <p:stCondLst>
                                    <p:cond delay="0"/>
                                  </p:stCondLst>
                                  <p:childTnLst>
                                    <p:animMotion origin="layout" path="M 2.77778E-7 2.36056E-6 L 2.77778E-7 -0.02338 " pathEditMode="relative" rAng="0" ptsTypes="AA">
                                      <p:cBhvr>
                                        <p:cTn id="47" dur="700" spd="-100000" fill="hold"/>
                                        <p:tgtEl>
                                          <p:spTgt spid="42"/>
                                        </p:tgtEl>
                                        <p:attrNameLst>
                                          <p:attrName>ppt_x</p:attrName>
                                          <p:attrName>ppt_y</p:attrName>
                                        </p:attrNameLst>
                                      </p:cBhvr>
                                      <p:rCtr x="0" y="-12"/>
                                    </p:animMotion>
                                  </p:childTnLst>
                                </p:cTn>
                              </p:par>
                              <p:par>
                                <p:cTn id="48" presetID="64" presetClass="path" presetSubtype="0" accel="50000" decel="50000" fill="hold" grpId="0" nodeType="withEffect">
                                  <p:stCondLst>
                                    <p:cond delay="0"/>
                                  </p:stCondLst>
                                  <p:childTnLst>
                                    <p:animMotion origin="layout" path="M -8.33333E-7 2.36056E-6 L -8.33333E-7 -0.02338 " pathEditMode="relative" rAng="0" ptsTypes="AA">
                                      <p:cBhvr>
                                        <p:cTn id="49" dur="700" spd="-100000" fill="hold"/>
                                        <p:tgtEl>
                                          <p:spTgt spid="44"/>
                                        </p:tgtEl>
                                        <p:attrNameLst>
                                          <p:attrName>ppt_x</p:attrName>
                                          <p:attrName>ppt_y</p:attrName>
                                        </p:attrNameLst>
                                      </p:cBhvr>
                                      <p:rCtr x="0" y="-12"/>
                                    </p:animMotion>
                                  </p:childTnLst>
                                </p:cTn>
                              </p:par>
                              <p:par>
                                <p:cTn id="50" presetID="64" presetClass="path" presetSubtype="0" accel="50000" decel="50000" fill="hold" grpId="0" nodeType="withEffect">
                                  <p:stCondLst>
                                    <p:cond delay="0"/>
                                  </p:stCondLst>
                                  <p:childTnLst>
                                    <p:animMotion origin="layout" path="M 4.44444E-6 2.36056E-6 L 4.44444E-6 -0.02338 " pathEditMode="relative" rAng="0" ptsTypes="AA">
                                      <p:cBhvr>
                                        <p:cTn id="51" dur="700" spd="-100000" fill="hold"/>
                                        <p:tgtEl>
                                          <p:spTgt spid="46"/>
                                        </p:tgtEl>
                                        <p:attrNameLst>
                                          <p:attrName>ppt_x</p:attrName>
                                          <p:attrName>ppt_y</p:attrName>
                                        </p:attrNameLst>
                                      </p:cBhvr>
                                      <p:rCtr x="0" y="-12"/>
                                    </p:animMotion>
                                  </p:childTnLst>
                                </p:cTn>
                              </p:par>
                              <p:par>
                                <p:cTn id="52" presetID="64" presetClass="path" presetSubtype="0" accel="50000" decel="50000" fill="hold" grpId="0" nodeType="withEffect">
                                  <p:stCondLst>
                                    <p:cond delay="0"/>
                                  </p:stCondLst>
                                  <p:childTnLst>
                                    <p:animMotion origin="layout" path="M 3.33333E-6 2.36056E-6 L 3.33333E-6 -0.02338 " pathEditMode="relative" rAng="0" ptsTypes="AA">
                                      <p:cBhvr>
                                        <p:cTn id="53" dur="700" spd="-100000" fill="hold"/>
                                        <p:tgtEl>
                                          <p:spTgt spid="48"/>
                                        </p:tgtEl>
                                        <p:attrNameLst>
                                          <p:attrName>ppt_x</p:attrName>
                                          <p:attrName>ppt_y</p:attrName>
                                        </p:attrNameLst>
                                      </p:cBhvr>
                                      <p:rCtr x="0" y="-12"/>
                                    </p:animMotion>
                                  </p:childTnLst>
                                </p:cTn>
                              </p:par>
                            </p:childTnLst>
                          </p:cTn>
                        </p:par>
                        <p:par>
                          <p:cTn id="54" fill="hold">
                            <p:stCondLst>
                              <p:cond delay="1400"/>
                            </p:stCondLst>
                            <p:childTnLst>
                              <p:par>
                                <p:cTn id="55" presetID="10" presetClass="entr" presetSubtype="0" fill="hold" grpId="0" nodeType="after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700"/>
                                        <p:tgtEl>
                                          <p:spTgt spid="38"/>
                                        </p:tgtEl>
                                      </p:cBhvr>
                                    </p:animEffect>
                                  </p:childTnLst>
                                </p:cTn>
                              </p:par>
                              <p:par>
                                <p:cTn id="58" presetID="10" presetClass="entr" presetSubtype="0" fill="hold" grpId="0" nodeType="withEffect">
                                  <p:stCondLst>
                                    <p:cond delay="100"/>
                                  </p:stCondLst>
                                  <p:childTnLst>
                                    <p:set>
                                      <p:cBhvr>
                                        <p:cTn id="59" dur="1" fill="hold">
                                          <p:stCondLst>
                                            <p:cond delay="0"/>
                                          </p:stCondLst>
                                        </p:cTn>
                                        <p:tgtEl>
                                          <p:spTgt spid="36"/>
                                        </p:tgtEl>
                                        <p:attrNameLst>
                                          <p:attrName>style.visibility</p:attrName>
                                        </p:attrNameLst>
                                      </p:cBhvr>
                                      <p:to>
                                        <p:strVal val="visible"/>
                                      </p:to>
                                    </p:set>
                                    <p:animEffect transition="in" filter="fade">
                                      <p:cBhvr>
                                        <p:cTn id="60" dur="700"/>
                                        <p:tgtEl>
                                          <p:spTgt spid="36"/>
                                        </p:tgtEl>
                                      </p:cBhvr>
                                    </p:animEffect>
                                  </p:childTnLst>
                                </p:cTn>
                              </p:par>
                              <p:par>
                                <p:cTn id="61" presetID="10" presetClass="entr" presetSubtype="0" fill="hold" grpId="0" nodeType="withEffect">
                                  <p:stCondLst>
                                    <p:cond delay="200"/>
                                  </p:stCondLst>
                                  <p:childTnLst>
                                    <p:set>
                                      <p:cBhvr>
                                        <p:cTn id="62" dur="1" fill="hold">
                                          <p:stCondLst>
                                            <p:cond delay="0"/>
                                          </p:stCondLst>
                                        </p:cTn>
                                        <p:tgtEl>
                                          <p:spTgt spid="40"/>
                                        </p:tgtEl>
                                        <p:attrNameLst>
                                          <p:attrName>style.visibility</p:attrName>
                                        </p:attrNameLst>
                                      </p:cBhvr>
                                      <p:to>
                                        <p:strVal val="visible"/>
                                      </p:to>
                                    </p:set>
                                    <p:animEffect transition="in" filter="fade">
                                      <p:cBhvr>
                                        <p:cTn id="63" dur="700"/>
                                        <p:tgtEl>
                                          <p:spTgt spid="40"/>
                                        </p:tgtEl>
                                      </p:cBhvr>
                                    </p:animEffect>
                                  </p:childTnLst>
                                </p:cTn>
                              </p:par>
                              <p:par>
                                <p:cTn id="64" presetID="10" presetClass="entr" presetSubtype="0" fill="hold" grpId="0" nodeType="withEffect">
                                  <p:stCondLst>
                                    <p:cond delay="300"/>
                                  </p:stCondLst>
                                  <p:childTnLst>
                                    <p:set>
                                      <p:cBhvr>
                                        <p:cTn id="65" dur="1" fill="hold">
                                          <p:stCondLst>
                                            <p:cond delay="0"/>
                                          </p:stCondLst>
                                        </p:cTn>
                                        <p:tgtEl>
                                          <p:spTgt spid="37"/>
                                        </p:tgtEl>
                                        <p:attrNameLst>
                                          <p:attrName>style.visibility</p:attrName>
                                        </p:attrNameLst>
                                      </p:cBhvr>
                                      <p:to>
                                        <p:strVal val="visible"/>
                                      </p:to>
                                    </p:set>
                                    <p:animEffect transition="in" filter="fade">
                                      <p:cBhvr>
                                        <p:cTn id="66" dur="700"/>
                                        <p:tgtEl>
                                          <p:spTgt spid="37"/>
                                        </p:tgtEl>
                                      </p:cBhvr>
                                    </p:animEffect>
                                  </p:childTnLst>
                                </p:cTn>
                              </p:par>
                              <p:par>
                                <p:cTn id="67" presetID="10" presetClass="entr" presetSubtype="0" fill="hold" grpId="0" nodeType="withEffect">
                                  <p:stCondLst>
                                    <p:cond delay="400"/>
                                  </p:stCondLst>
                                  <p:childTnLst>
                                    <p:set>
                                      <p:cBhvr>
                                        <p:cTn id="68" dur="1" fill="hold">
                                          <p:stCondLst>
                                            <p:cond delay="0"/>
                                          </p:stCondLst>
                                        </p:cTn>
                                        <p:tgtEl>
                                          <p:spTgt spid="39"/>
                                        </p:tgtEl>
                                        <p:attrNameLst>
                                          <p:attrName>style.visibility</p:attrName>
                                        </p:attrNameLst>
                                      </p:cBhvr>
                                      <p:to>
                                        <p:strVal val="visible"/>
                                      </p:to>
                                    </p:set>
                                    <p:animEffect transition="in" filter="fade">
                                      <p:cBhvr>
                                        <p:cTn id="69" dur="7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40" grpId="0"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Closing Slide-red thank you">
    <p:spTree>
      <p:nvGrpSpPr>
        <p:cNvPr id="1" name=""/>
        <p:cNvGrpSpPr/>
        <p:nvPr/>
      </p:nvGrpSpPr>
      <p:grpSpPr>
        <a:xfrm>
          <a:off x="0" y="0"/>
          <a:ext cx="0" cy="0"/>
          <a:chOff x="0" y="0"/>
          <a:chExt cx="0" cy="0"/>
        </a:xfrm>
      </p:grpSpPr>
      <p:pic>
        <p:nvPicPr>
          <p:cNvPr id="18" name="Picture 17" descr="Complex_Gradient7.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0" y="0"/>
            <a:ext cx="9144000" cy="6858000"/>
          </a:xfrm>
          <a:prstGeom prst="rect">
            <a:avLst/>
          </a:prstGeom>
        </p:spPr>
      </p:pic>
      <p:sp>
        <p:nvSpPr>
          <p:cNvPr id="34" name="TextBox 33"/>
          <p:cNvSpPr txBox="1"/>
          <p:nvPr userDrawn="1"/>
        </p:nvSpPr>
        <p:spPr>
          <a:xfrm>
            <a:off x="644691" y="3060490"/>
            <a:ext cx="2467342" cy="646331"/>
          </a:xfrm>
          <a:prstGeom prst="rect">
            <a:avLst/>
          </a:prstGeom>
          <a:noFill/>
        </p:spPr>
        <p:txBody>
          <a:bodyPr wrap="none" rtlCol="0">
            <a:spAutoFit/>
          </a:bodyPr>
          <a:lstStyle/>
          <a:p>
            <a:r>
              <a:rPr lang="en-US" sz="3600" dirty="0" smtClean="0">
                <a:solidFill>
                  <a:srgbClr val="FFFFFF"/>
                </a:solidFill>
                <a:latin typeface="+mj-lt"/>
              </a:rPr>
              <a:t>Thank you.</a:t>
            </a:r>
            <a:endParaRPr lang="en-US" sz="3600" dirty="0">
              <a:solidFill>
                <a:srgbClr val="FFFFFF"/>
              </a:solidFill>
              <a:latin typeface="+mj-lt"/>
            </a:endParaRPr>
          </a:p>
        </p:txBody>
      </p:sp>
      <p:sp>
        <p:nvSpPr>
          <p:cNvPr id="35" name="Rectangle 34"/>
          <p:cNvSpPr>
            <a:spLocks noChangeArrowheads="1"/>
          </p:cNvSpPr>
          <p:nvPr userDrawn="1"/>
        </p:nvSpPr>
        <p:spPr bwMode="black">
          <a:xfrm>
            <a:off x="6308661" y="3708604"/>
            <a:ext cx="87485" cy="441827"/>
          </a:xfrm>
          <a:prstGeom prst="rect">
            <a:avLst/>
          </a:prstGeom>
          <a:solidFill>
            <a:schemeClr val="bg1"/>
          </a:solidFill>
          <a:ln w="9525">
            <a:noFill/>
            <a:miter lim="800000"/>
            <a:headEnd/>
            <a:tailEnd/>
          </a:ln>
        </p:spPr>
        <p:txBody>
          <a:bodyPr/>
          <a:lstStyle/>
          <a:p>
            <a:endParaRPr lang="en-US">
              <a:solidFill>
                <a:srgbClr val="0096D6"/>
              </a:solidFill>
              <a:latin typeface="+mj-lt"/>
            </a:endParaRPr>
          </a:p>
        </p:txBody>
      </p:sp>
      <p:sp>
        <p:nvSpPr>
          <p:cNvPr id="36" name="Freeform 35"/>
          <p:cNvSpPr>
            <a:spLocks/>
          </p:cNvSpPr>
          <p:nvPr userDrawn="1"/>
        </p:nvSpPr>
        <p:spPr bwMode="black">
          <a:xfrm>
            <a:off x="6818309" y="3697606"/>
            <a:ext cx="253297"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37" name="Freeform 36"/>
          <p:cNvSpPr>
            <a:spLocks/>
          </p:cNvSpPr>
          <p:nvPr userDrawn="1"/>
        </p:nvSpPr>
        <p:spPr bwMode="black">
          <a:xfrm>
            <a:off x="5942448" y="3697606"/>
            <a:ext cx="253297"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38" name="Freeform 37"/>
          <p:cNvSpPr>
            <a:spLocks noEditPoints="1"/>
          </p:cNvSpPr>
          <p:nvPr userDrawn="1"/>
        </p:nvSpPr>
        <p:spPr bwMode="black">
          <a:xfrm>
            <a:off x="7163159" y="3697606"/>
            <a:ext cx="347903"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endParaRPr lang="en-US">
              <a:solidFill>
                <a:srgbClr val="0096D6"/>
              </a:solidFill>
              <a:latin typeface="+mj-lt"/>
            </a:endParaRPr>
          </a:p>
        </p:txBody>
      </p:sp>
      <p:sp>
        <p:nvSpPr>
          <p:cNvPr id="39" name="Freeform 38"/>
          <p:cNvSpPr>
            <a:spLocks/>
          </p:cNvSpPr>
          <p:nvPr userDrawn="1"/>
        </p:nvSpPr>
        <p:spPr bwMode="black">
          <a:xfrm>
            <a:off x="6509060" y="3697606"/>
            <a:ext cx="226849"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40" name="Freeform 39"/>
          <p:cNvSpPr>
            <a:spLocks/>
          </p:cNvSpPr>
          <p:nvPr userDrawn="1"/>
        </p:nvSpPr>
        <p:spPr bwMode="black">
          <a:xfrm>
            <a:off x="5768495" y="3082440"/>
            <a:ext cx="82398"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41" name="Freeform 40"/>
          <p:cNvSpPr>
            <a:spLocks/>
          </p:cNvSpPr>
          <p:nvPr userDrawn="1"/>
        </p:nvSpPr>
        <p:spPr bwMode="black">
          <a:xfrm>
            <a:off x="5999412" y="2930181"/>
            <a:ext cx="82398"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42" name="Freeform 41"/>
          <p:cNvSpPr>
            <a:spLocks/>
          </p:cNvSpPr>
          <p:nvPr userDrawn="1"/>
        </p:nvSpPr>
        <p:spPr bwMode="black">
          <a:xfrm>
            <a:off x="6226264" y="2720823"/>
            <a:ext cx="82398"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43" name="Freeform 42"/>
          <p:cNvSpPr>
            <a:spLocks/>
          </p:cNvSpPr>
          <p:nvPr userDrawn="1"/>
        </p:nvSpPr>
        <p:spPr bwMode="black">
          <a:xfrm>
            <a:off x="6457181" y="2930181"/>
            <a:ext cx="82398"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44" name="Freeform 43"/>
          <p:cNvSpPr>
            <a:spLocks/>
          </p:cNvSpPr>
          <p:nvPr userDrawn="1"/>
        </p:nvSpPr>
        <p:spPr bwMode="black">
          <a:xfrm>
            <a:off x="6683013" y="3082441"/>
            <a:ext cx="87485"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45" name="Freeform 44"/>
          <p:cNvSpPr>
            <a:spLocks/>
          </p:cNvSpPr>
          <p:nvPr userDrawn="1"/>
        </p:nvSpPr>
        <p:spPr bwMode="black">
          <a:xfrm>
            <a:off x="6913932" y="2930181"/>
            <a:ext cx="83415"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46" name="Freeform 45"/>
          <p:cNvSpPr>
            <a:spLocks/>
          </p:cNvSpPr>
          <p:nvPr userDrawn="1"/>
        </p:nvSpPr>
        <p:spPr bwMode="black">
          <a:xfrm>
            <a:off x="7144851" y="2720823"/>
            <a:ext cx="83415"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47" name="Freeform 46"/>
          <p:cNvSpPr>
            <a:spLocks/>
          </p:cNvSpPr>
          <p:nvPr userDrawn="1"/>
        </p:nvSpPr>
        <p:spPr bwMode="black">
          <a:xfrm>
            <a:off x="7371698" y="2930181"/>
            <a:ext cx="83415"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a:solidFill>
                <a:srgbClr val="0096D6"/>
              </a:solidFill>
              <a:latin typeface="+mj-lt"/>
            </a:endParaRPr>
          </a:p>
        </p:txBody>
      </p:sp>
      <p:sp>
        <p:nvSpPr>
          <p:cNvPr id="50" name="Freeform 49"/>
          <p:cNvSpPr>
            <a:spLocks/>
          </p:cNvSpPr>
          <p:nvPr userDrawn="1"/>
        </p:nvSpPr>
        <p:spPr bwMode="black">
          <a:xfrm>
            <a:off x="7602617" y="3082441"/>
            <a:ext cx="83415"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endParaRPr lang="en-US">
              <a:solidFill>
                <a:srgbClr val="0096D6"/>
              </a:solidFill>
              <a:latin typeface="+mj-lt"/>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700"/>
                                        <p:tgtEl>
                                          <p:spTgt spid="18"/>
                                        </p:tgtEl>
                                      </p:cBhvr>
                                    </p:animEffect>
                                  </p:childTnLst>
                                </p:cTn>
                              </p:par>
                            </p:childTnLst>
                          </p:cTn>
                        </p:par>
                        <p:par>
                          <p:cTn id="8" fill="hold">
                            <p:stCondLst>
                              <p:cond delay="700"/>
                            </p:stCondLst>
                            <p:childTnLst>
                              <p:par>
                                <p:cTn id="9" presetID="10" presetClass="entr" presetSubtype="0" fill="hold" grpId="0" nodeType="afterEffect">
                                  <p:stCondLst>
                                    <p:cond delay="0"/>
                                  </p:stCondLst>
                                  <p:iterate type="lt">
                                    <p:tmPct val="6250"/>
                                  </p:iterate>
                                  <p:childTnLst>
                                    <p:set>
                                      <p:cBhvr>
                                        <p:cTn id="10" dur="1" fill="hold">
                                          <p:stCondLst>
                                            <p:cond delay="0"/>
                                          </p:stCondLst>
                                        </p:cTn>
                                        <p:tgtEl>
                                          <p:spTgt spid="34"/>
                                        </p:tgtEl>
                                        <p:attrNameLst>
                                          <p:attrName>style.visibility</p:attrName>
                                        </p:attrNameLst>
                                      </p:cBhvr>
                                      <p:to>
                                        <p:strVal val="visible"/>
                                      </p:to>
                                    </p:set>
                                    <p:animEffect transition="in" filter="fade">
                                      <p:cBhvr>
                                        <p:cTn id="11" dur="1000"/>
                                        <p:tgtEl>
                                          <p:spTgt spid="34"/>
                                        </p:tgtEl>
                                      </p:cBhvr>
                                    </p:animEffect>
                                  </p:childTnLst>
                                </p:cTn>
                              </p:par>
                            </p:childTnLst>
                          </p:cTn>
                        </p:par>
                        <p:par>
                          <p:cTn id="12" fill="hold">
                            <p:stCondLst>
                              <p:cond delay="2200"/>
                            </p:stCondLst>
                            <p:childTnLst>
                              <p:par>
                                <p:cTn id="13" presetID="10" presetClass="entr" presetSubtype="0" fill="hold" grpId="1" nodeType="after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700"/>
                                        <p:tgtEl>
                                          <p:spTgt spid="40"/>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700"/>
                                        <p:tgtEl>
                                          <p:spTgt spid="41"/>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700"/>
                                        <p:tgtEl>
                                          <p:spTgt spid="42"/>
                                        </p:tgtEl>
                                      </p:cBhvr>
                                    </p:animEffect>
                                  </p:childTnLst>
                                </p:cTn>
                              </p:par>
                              <p:par>
                                <p:cTn id="22" presetID="10" presetClass="entr" presetSubtype="0" fill="hold" grpId="1"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700"/>
                                        <p:tgtEl>
                                          <p:spTgt spid="43"/>
                                        </p:tgtEl>
                                      </p:cBhvr>
                                    </p:animEffect>
                                  </p:childTnLst>
                                </p:cTn>
                              </p:par>
                              <p:par>
                                <p:cTn id="25" presetID="10" presetClass="entr" presetSubtype="0" fill="hold" grpId="1"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700"/>
                                        <p:tgtEl>
                                          <p:spTgt spid="44"/>
                                        </p:tgtEl>
                                      </p:cBhvr>
                                    </p:animEffect>
                                  </p:childTnLst>
                                </p:cTn>
                              </p:par>
                              <p:par>
                                <p:cTn id="28" presetID="10" presetClass="entr" presetSubtype="0" fill="hold" grpId="1"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fade">
                                      <p:cBhvr>
                                        <p:cTn id="30" dur="700"/>
                                        <p:tgtEl>
                                          <p:spTgt spid="45"/>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fade">
                                      <p:cBhvr>
                                        <p:cTn id="33" dur="700"/>
                                        <p:tgtEl>
                                          <p:spTgt spid="46"/>
                                        </p:tgtEl>
                                      </p:cBhvr>
                                    </p:animEffect>
                                  </p:childTnLst>
                                </p:cTn>
                              </p:par>
                              <p:par>
                                <p:cTn id="34" presetID="10" presetClass="entr" presetSubtype="0" fill="hold" grpId="1" nodeType="with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fade">
                                      <p:cBhvr>
                                        <p:cTn id="36" dur="700"/>
                                        <p:tgtEl>
                                          <p:spTgt spid="47"/>
                                        </p:tgtEl>
                                      </p:cBhvr>
                                    </p:animEffect>
                                  </p:childTnLst>
                                </p:cTn>
                              </p:par>
                              <p:par>
                                <p:cTn id="37" presetID="10" presetClass="entr" presetSubtype="0" fill="hold" grpId="1"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fade">
                                      <p:cBhvr>
                                        <p:cTn id="39" dur="700"/>
                                        <p:tgtEl>
                                          <p:spTgt spid="50"/>
                                        </p:tgtEl>
                                      </p:cBhvr>
                                    </p:animEffect>
                                  </p:childTnLst>
                                </p:cTn>
                              </p:par>
                              <p:par>
                                <p:cTn id="40" presetID="42" presetClass="path" presetSubtype="0" accel="50000" decel="50000" fill="hold" grpId="0" nodeType="withEffect">
                                  <p:stCondLst>
                                    <p:cond delay="0"/>
                                  </p:stCondLst>
                                  <p:childTnLst>
                                    <p:animMotion origin="layout" path="M -4.72222E-6 3.7037E-7 L -4.72222E-6 0.09143 " pathEditMode="relative" rAng="0" ptsTypes="AA">
                                      <p:cBhvr>
                                        <p:cTn id="41" dur="700" spd="-100000" fill="hold"/>
                                        <p:tgtEl>
                                          <p:spTgt spid="40"/>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5E-6 3.7037E-6 L 5E-6 0.11157 " pathEditMode="relative" rAng="0" ptsTypes="AA">
                                      <p:cBhvr>
                                        <p:cTn id="43" dur="700" spd="-100000" fill="hold"/>
                                        <p:tgtEl>
                                          <p:spTgt spid="42"/>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4.72222E-6 4.81481E-6 L 4.72222E-6 0.09143 " pathEditMode="relative" rAng="0" ptsTypes="AA">
                                      <p:cBhvr>
                                        <p:cTn id="45" dur="700" spd="-100000" fill="hold"/>
                                        <p:tgtEl>
                                          <p:spTgt spid="44"/>
                                        </p:tgtEl>
                                        <p:attrNameLst>
                                          <p:attrName>ppt_x</p:attrName>
                                          <p:attrName>ppt_y</p:attrName>
                                        </p:attrNameLst>
                                      </p:cBhvr>
                                      <p:rCtr x="0" y="46"/>
                                    </p:animMotion>
                                  </p:childTnLst>
                                </p:cTn>
                              </p:par>
                              <p:par>
                                <p:cTn id="46" presetID="42" presetClass="path" presetSubtype="0" accel="50000" decel="50000" fill="hold" grpId="0" nodeType="withEffect">
                                  <p:stCondLst>
                                    <p:cond delay="0"/>
                                  </p:stCondLst>
                                  <p:childTnLst>
                                    <p:animMotion origin="layout" path="M -2.77778E-6 3.7037E-6 L -2.77778E-6 0.11157 " pathEditMode="relative" rAng="0" ptsTypes="AA">
                                      <p:cBhvr>
                                        <p:cTn id="47" dur="700" spd="-100000" fill="hold"/>
                                        <p:tgtEl>
                                          <p:spTgt spid="46"/>
                                        </p:tgtEl>
                                        <p:attrNameLst>
                                          <p:attrName>ppt_x</p:attrName>
                                          <p:attrName>ppt_y</p:attrName>
                                        </p:attrNameLst>
                                      </p:cBhvr>
                                      <p:rCtr x="0" y="56"/>
                                    </p:animMotion>
                                  </p:childTnLst>
                                </p:cTn>
                              </p:par>
                              <p:par>
                                <p:cTn id="48" presetID="42" presetClass="path" presetSubtype="0" accel="50000" decel="50000" fill="hold" grpId="0" nodeType="withEffect">
                                  <p:stCondLst>
                                    <p:cond delay="0"/>
                                  </p:stCondLst>
                                  <p:childTnLst>
                                    <p:animMotion origin="layout" path="M 5.55556E-7 4.81481E-6 L 5.55556E-7 0.09143 " pathEditMode="relative" rAng="0" ptsTypes="AA">
                                      <p:cBhvr>
                                        <p:cTn id="49" dur="700" spd="-100000" fill="hold"/>
                                        <p:tgtEl>
                                          <p:spTgt spid="50"/>
                                        </p:tgtEl>
                                        <p:attrNameLst>
                                          <p:attrName>ppt_x</p:attrName>
                                          <p:attrName>ppt_y</p:attrName>
                                        </p:attrNameLst>
                                      </p:cBhvr>
                                      <p:rCtr x="0" y="46"/>
                                    </p:animMotion>
                                  </p:childTnLst>
                                </p:cTn>
                              </p:par>
                              <p:par>
                                <p:cTn id="50" presetID="64" presetClass="path" presetSubtype="0" accel="50000" decel="50000" fill="hold" grpId="0" nodeType="withEffect">
                                  <p:stCondLst>
                                    <p:cond delay="0"/>
                                  </p:stCondLst>
                                  <p:childTnLst>
                                    <p:animMotion origin="layout" path="M 4.72222E-6 3.33333E-6 L 4.72222E-6 -0.10764 " pathEditMode="relative" rAng="0" ptsTypes="AA">
                                      <p:cBhvr>
                                        <p:cTn id="51" dur="700" spd="-100000" fill="hold"/>
                                        <p:tgtEl>
                                          <p:spTgt spid="41"/>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4.44444E-6 3.33333E-6 L 4.44444E-6 -0.10764 " pathEditMode="relative" rAng="0" ptsTypes="AA">
                                      <p:cBhvr>
                                        <p:cTn id="53" dur="700" spd="-100000" fill="hold"/>
                                        <p:tgtEl>
                                          <p:spTgt spid="43"/>
                                        </p:tgtEl>
                                        <p:attrNameLst>
                                          <p:attrName>ppt_x</p:attrName>
                                          <p:attrName>ppt_y</p:attrName>
                                        </p:attrNameLst>
                                      </p:cBhvr>
                                      <p:rCtr x="0" y="-54"/>
                                    </p:animMotion>
                                  </p:childTnLst>
                                </p:cTn>
                              </p:par>
                              <p:par>
                                <p:cTn id="54" presetID="64" presetClass="path" presetSubtype="0" accel="50000" decel="50000" fill="hold" grpId="0" nodeType="withEffect">
                                  <p:stCondLst>
                                    <p:cond delay="0"/>
                                  </p:stCondLst>
                                  <p:childTnLst>
                                    <p:animMotion origin="layout" path="M -2.22222E-6 3.33333E-6 L -2.22222E-6 -0.10764 " pathEditMode="relative" rAng="0" ptsTypes="AA">
                                      <p:cBhvr>
                                        <p:cTn id="55" dur="700" spd="-100000" fill="hold"/>
                                        <p:tgtEl>
                                          <p:spTgt spid="45"/>
                                        </p:tgtEl>
                                        <p:attrNameLst>
                                          <p:attrName>ppt_x</p:attrName>
                                          <p:attrName>ppt_y</p:attrName>
                                        </p:attrNameLst>
                                      </p:cBhvr>
                                      <p:rCtr x="0" y="-54"/>
                                    </p:animMotion>
                                  </p:childTnLst>
                                </p:cTn>
                              </p:par>
                              <p:par>
                                <p:cTn id="56" presetID="64" presetClass="path" presetSubtype="0" accel="50000" decel="50000" fill="hold" grpId="0" nodeType="withEffect">
                                  <p:stCondLst>
                                    <p:cond delay="0"/>
                                  </p:stCondLst>
                                  <p:childTnLst>
                                    <p:animMotion origin="layout" path="M 1.11111E-6 3.33333E-6 L 1.11111E-6 -0.10764 " pathEditMode="relative" rAng="0" ptsTypes="AA">
                                      <p:cBhvr>
                                        <p:cTn id="57" dur="700" spd="-100000" fill="hold"/>
                                        <p:tgtEl>
                                          <p:spTgt spid="47"/>
                                        </p:tgtEl>
                                        <p:attrNameLst>
                                          <p:attrName>ppt_x</p:attrName>
                                          <p:attrName>ppt_y</p:attrName>
                                        </p:attrNameLst>
                                      </p:cBhvr>
                                      <p:rCtr x="0" y="-54"/>
                                    </p:animMotion>
                                  </p:childTnLst>
                                </p:cTn>
                              </p:par>
                            </p:childTnLst>
                          </p:cTn>
                        </p:par>
                        <p:par>
                          <p:cTn id="58" fill="hold">
                            <p:stCondLst>
                              <p:cond delay="2900"/>
                            </p:stCondLst>
                            <p:childTnLst>
                              <p:par>
                                <p:cTn id="59" presetID="10" presetClass="entr" presetSubtype="0" fill="hold" grpId="0" nodeType="after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fade">
                                      <p:cBhvr>
                                        <p:cTn id="61" dur="700"/>
                                        <p:tgtEl>
                                          <p:spTgt spid="37"/>
                                        </p:tgtEl>
                                      </p:cBhvr>
                                    </p:animEffect>
                                  </p:childTnLst>
                                </p:cTn>
                              </p:par>
                              <p:par>
                                <p:cTn id="62" presetID="10" presetClass="entr" presetSubtype="0" fill="hold" nodeType="withEffect">
                                  <p:stCondLst>
                                    <p:cond delay="100"/>
                                  </p:stCondLst>
                                  <p:childTnLst>
                                    <p:set>
                                      <p:cBhvr>
                                        <p:cTn id="63" dur="1" fill="hold">
                                          <p:stCondLst>
                                            <p:cond delay="0"/>
                                          </p:stCondLst>
                                        </p:cTn>
                                        <p:tgtEl>
                                          <p:spTgt spid="35"/>
                                        </p:tgtEl>
                                        <p:attrNameLst>
                                          <p:attrName>style.visibility</p:attrName>
                                        </p:attrNameLst>
                                      </p:cBhvr>
                                      <p:to>
                                        <p:strVal val="visible"/>
                                      </p:to>
                                    </p:set>
                                    <p:animEffect transition="in" filter="fade">
                                      <p:cBhvr>
                                        <p:cTn id="64" dur="700"/>
                                        <p:tgtEl>
                                          <p:spTgt spid="35"/>
                                        </p:tgtEl>
                                      </p:cBhvr>
                                    </p:animEffect>
                                  </p:childTnLst>
                                </p:cTn>
                              </p:par>
                              <p:par>
                                <p:cTn id="65" presetID="10" presetClass="entr" presetSubtype="0" fill="hold" nodeType="withEffect">
                                  <p:stCondLst>
                                    <p:cond delay="200"/>
                                  </p:stCondLst>
                                  <p:childTnLst>
                                    <p:set>
                                      <p:cBhvr>
                                        <p:cTn id="66" dur="1" fill="hold">
                                          <p:stCondLst>
                                            <p:cond delay="0"/>
                                          </p:stCondLst>
                                        </p:cTn>
                                        <p:tgtEl>
                                          <p:spTgt spid="39"/>
                                        </p:tgtEl>
                                        <p:attrNameLst>
                                          <p:attrName>style.visibility</p:attrName>
                                        </p:attrNameLst>
                                      </p:cBhvr>
                                      <p:to>
                                        <p:strVal val="visible"/>
                                      </p:to>
                                    </p:set>
                                    <p:animEffect transition="in" filter="fade">
                                      <p:cBhvr>
                                        <p:cTn id="67" dur="700"/>
                                        <p:tgtEl>
                                          <p:spTgt spid="39"/>
                                        </p:tgtEl>
                                      </p:cBhvr>
                                    </p:animEffect>
                                  </p:childTnLst>
                                </p:cTn>
                              </p:par>
                              <p:par>
                                <p:cTn id="68" presetID="10" presetClass="entr" presetSubtype="0" fill="hold" nodeType="withEffect">
                                  <p:stCondLst>
                                    <p:cond delay="300"/>
                                  </p:stCondLst>
                                  <p:childTnLst>
                                    <p:set>
                                      <p:cBhvr>
                                        <p:cTn id="69" dur="1" fill="hold">
                                          <p:stCondLst>
                                            <p:cond delay="0"/>
                                          </p:stCondLst>
                                        </p:cTn>
                                        <p:tgtEl>
                                          <p:spTgt spid="36"/>
                                        </p:tgtEl>
                                        <p:attrNameLst>
                                          <p:attrName>style.visibility</p:attrName>
                                        </p:attrNameLst>
                                      </p:cBhvr>
                                      <p:to>
                                        <p:strVal val="visible"/>
                                      </p:to>
                                    </p:set>
                                    <p:animEffect transition="in" filter="fade">
                                      <p:cBhvr>
                                        <p:cTn id="70" dur="700"/>
                                        <p:tgtEl>
                                          <p:spTgt spid="36"/>
                                        </p:tgtEl>
                                      </p:cBhvr>
                                    </p:animEffect>
                                  </p:childTnLst>
                                </p:cTn>
                              </p:par>
                              <p:par>
                                <p:cTn id="71" presetID="10" presetClass="entr" presetSubtype="0" fill="hold" nodeType="withEffect">
                                  <p:stCondLst>
                                    <p:cond delay="400"/>
                                  </p:stCondLst>
                                  <p:childTnLst>
                                    <p:set>
                                      <p:cBhvr>
                                        <p:cTn id="72" dur="1" fill="hold">
                                          <p:stCondLst>
                                            <p:cond delay="0"/>
                                          </p:stCondLst>
                                        </p:cTn>
                                        <p:tgtEl>
                                          <p:spTgt spid="38"/>
                                        </p:tgtEl>
                                        <p:attrNameLst>
                                          <p:attrName>style.visibility</p:attrName>
                                        </p:attrNameLst>
                                      </p:cBhvr>
                                      <p:to>
                                        <p:strVal val="visible"/>
                                      </p:to>
                                    </p:set>
                                    <p:animEffect transition="in" filter="fade">
                                      <p:cBhvr>
                                        <p:cTn id="73" dur="7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7" grpId="0"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50" grpId="0" animBg="1"/>
      <p:bldP spid="50" grpId="1"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Line Only">
    <p:spTree>
      <p:nvGrpSpPr>
        <p:cNvPr id="1" name=""/>
        <p:cNvGrpSpPr/>
        <p:nvPr/>
      </p:nvGrpSpPr>
      <p:grpSpPr>
        <a:xfrm>
          <a:off x="0" y="0"/>
          <a:ext cx="0" cy="0"/>
          <a:chOff x="0" y="0"/>
          <a:chExt cx="0" cy="0"/>
        </a:xfrm>
      </p:grpSpPr>
      <p:sp>
        <p:nvSpPr>
          <p:cNvPr id="9" name="Title 8"/>
          <p:cNvSpPr>
            <a:spLocks noGrp="1"/>
          </p:cNvSpPr>
          <p:nvPr>
            <p:ph type="title"/>
          </p:nvPr>
        </p:nvSpPr>
        <p:spPr>
          <a:xfrm>
            <a:off x="339725" y="420624"/>
            <a:ext cx="8375650" cy="439737"/>
          </a:xfrm>
          <a:prstGeom prst="rect">
            <a:avLst/>
          </a:prstGeom>
        </p:spPr>
        <p:txBody>
          <a:bodyPr anchorCtr="0"/>
          <a:lstStyle>
            <a:lvl1pPr marL="0" marR="0" indent="0" algn="l" defTabSz="914400" rtl="0" eaLnBrk="1" fontAlgn="auto" latinLnBrk="0" hangingPunct="1">
              <a:lnSpc>
                <a:spcPts val="3300"/>
              </a:lnSpc>
              <a:spcBef>
                <a:spcPct val="0"/>
              </a:spcBef>
              <a:spcAft>
                <a:spcPts val="0"/>
              </a:spcAft>
              <a:buClrTx/>
              <a:buSzTx/>
              <a:buFontTx/>
              <a:buNone/>
              <a:tabLst/>
              <a:defRPr sz="3300" baseline="0">
                <a:solidFill>
                  <a:srgbClr val="000000"/>
                </a:solidFill>
                <a:latin typeface="Futura Bk"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849657157"/>
      </p:ext>
    </p:extLst>
  </p:cSld>
  <p:clrMapOvr>
    <a:masterClrMapping/>
  </p:clrMapOvr>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E65B8443-6C6F-4F0A-A240-C812FD57981E}" type="datetimeFigureOut">
              <a:rPr lang="en-US" smtClean="0"/>
              <a:pPr/>
              <a:t>11/6/2012</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8626AAE-BA67-47C2-99A5-72223179CC35}" type="slidenum">
              <a:rPr lang="en-US" smtClean="0"/>
              <a:pPr/>
              <a:t>‹#›</a:t>
            </a:fld>
            <a:endParaRPr lang="en-US"/>
          </a:p>
        </p:txBody>
      </p:sp>
    </p:spTree>
    <p:extLst>
      <p:ext uri="{BB962C8B-B14F-4D97-AF65-F5344CB8AC3E}">
        <p14:creationId xmlns:p14="http://schemas.microsoft.com/office/powerpoint/2010/main" val="19958580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and Content Blue Gradient">
    <p:spTree>
      <p:nvGrpSpPr>
        <p:cNvPr id="1" name=""/>
        <p:cNvGrpSpPr/>
        <p:nvPr/>
      </p:nvGrpSpPr>
      <p:grpSpPr>
        <a:xfrm>
          <a:off x="0" y="0"/>
          <a:ext cx="0" cy="0"/>
          <a:chOff x="0" y="0"/>
          <a:chExt cx="0" cy="0"/>
        </a:xfrm>
      </p:grpSpPr>
      <p:sp>
        <p:nvSpPr>
          <p:cNvPr id="2" name="Title 1"/>
          <p:cNvSpPr>
            <a:spLocks noGrp="1"/>
          </p:cNvSpPr>
          <p:nvPr>
            <p:ph type="title"/>
          </p:nvPr>
        </p:nvSpPr>
        <p:spPr>
          <a:xfrm>
            <a:off x="657225" y="44450"/>
            <a:ext cx="7435849" cy="838200"/>
          </a:xfrm>
        </p:spPr>
        <p:txBody>
          <a:bodyPr/>
          <a:lstStyle>
            <a:lvl1pPr>
              <a:defRPr>
                <a:solidFill>
                  <a:schemeClr val="accent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44706664"/>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1_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8861" cy="838200"/>
          </a:xfrm>
        </p:spPr>
        <p:txBody>
          <a:bodyPr/>
          <a:lstStyle>
            <a:lvl1pPr>
              <a:defRPr>
                <a:gradFill>
                  <a:gsLst>
                    <a:gs pos="0">
                      <a:schemeClr val="tx1"/>
                    </a:gs>
                    <a:gs pos="44000">
                      <a:srgbClr val="01BBBB"/>
                    </a:gs>
                    <a:gs pos="100000">
                      <a:schemeClr val="accent4"/>
                    </a:gs>
                  </a:gsLst>
                  <a:lin ang="4800000" scaled="0"/>
                </a:gradFill>
                <a:latin typeface="+mj-lt"/>
              </a:defRPr>
            </a:lvl1pPr>
          </a:lstStyle>
          <a:p>
            <a:r>
              <a:rPr lang="en-US" smtClean="0"/>
              <a:t>Click to edit Master title style</a:t>
            </a:r>
            <a:endParaRPr lang="en-US" dirty="0"/>
          </a:p>
        </p:txBody>
      </p:sp>
      <p:sp>
        <p:nvSpPr>
          <p:cNvPr id="3" name="Rectangle 2"/>
          <p:cNvSpPr/>
          <p:nvPr userDrawn="1"/>
        </p:nvSpPr>
        <p:spPr>
          <a:xfrm>
            <a:off x="304800" y="6284686"/>
            <a:ext cx="8592457" cy="29028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latin typeface="Arial"/>
            </a:endParaRPr>
          </a:p>
        </p:txBody>
      </p:sp>
    </p:spTree>
    <p:extLst>
      <p:ext uri="{BB962C8B-B14F-4D97-AF65-F5344CB8AC3E}">
        <p14:creationId xmlns:p14="http://schemas.microsoft.com/office/powerpoint/2010/main" val="1463785777"/>
      </p:ext>
    </p:extLst>
  </p:cSld>
  <p:clrMapOvr>
    <a:masterClrMapping/>
  </p:clrMapOvr>
  <p:transition>
    <p:wipe dir="r"/>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Slide-animated White">
    <p:spTree>
      <p:nvGrpSpPr>
        <p:cNvPr id="1" name=""/>
        <p:cNvGrpSpPr/>
        <p:nvPr/>
      </p:nvGrpSpPr>
      <p:grpSpPr>
        <a:xfrm>
          <a:off x="0" y="0"/>
          <a:ext cx="0" cy="0"/>
          <a:chOff x="0" y="0"/>
          <a:chExt cx="0" cy="0"/>
        </a:xfrm>
      </p:grpSpPr>
      <p:sp>
        <p:nvSpPr>
          <p:cNvPr id="39" name="Rectangle 38"/>
          <p:cNvSpPr/>
          <p:nvPr userDrawn="1"/>
        </p:nvSpPr>
        <p:spPr>
          <a:xfrm>
            <a:off x="3405352" y="5948636"/>
            <a:ext cx="599089" cy="11456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0" name="Rectangle 39"/>
          <p:cNvSpPr/>
          <p:nvPr userDrawn="1"/>
        </p:nvSpPr>
        <p:spPr>
          <a:xfrm>
            <a:off x="1460939" y="5948636"/>
            <a:ext cx="472965" cy="1145627"/>
          </a:xfrm>
          <a:prstGeom prst="rect">
            <a:avLst/>
          </a:prstGeom>
          <a:solidFill>
            <a:srgbClr val="6DB344">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2" name="Rectangle 41"/>
          <p:cNvSpPr/>
          <p:nvPr userDrawn="1"/>
        </p:nvSpPr>
        <p:spPr>
          <a:xfrm>
            <a:off x="4771697" y="5948636"/>
            <a:ext cx="472965" cy="1145627"/>
          </a:xfrm>
          <a:prstGeom prst="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3" name="Rounded Rectangle 42"/>
          <p:cNvSpPr/>
          <p:nvPr userDrawn="1"/>
        </p:nvSpPr>
        <p:spPr>
          <a:xfrm rot="10800000" flipH="1">
            <a:off x="2856506" y="831272"/>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5" name="Rounded Rectangle 44"/>
          <p:cNvSpPr/>
          <p:nvPr userDrawn="1"/>
        </p:nvSpPr>
        <p:spPr>
          <a:xfrm rot="10800000" flipH="1">
            <a:off x="821966" y="4716780"/>
            <a:ext cx="656314" cy="150749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6" name="Rounded Rectangle 45"/>
          <p:cNvSpPr/>
          <p:nvPr userDrawn="1"/>
        </p:nvSpPr>
        <p:spPr>
          <a:xfrm rot="10800000" flipH="1">
            <a:off x="1332506" y="1981200"/>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7" name="Rounded Rectangle 46"/>
          <p:cNvSpPr/>
          <p:nvPr userDrawn="1"/>
        </p:nvSpPr>
        <p:spPr>
          <a:xfrm rot="10800000" flipH="1">
            <a:off x="5869870" y="6614159"/>
            <a:ext cx="780312" cy="3319549"/>
          </a:xfrm>
          <a:prstGeom prst="roundRect">
            <a:avLst>
              <a:gd name="adj" fmla="val 50000"/>
            </a:avLst>
          </a:prstGeom>
          <a:solidFill>
            <a:srgbClr val="1F8BAE">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8" name="Rounded Rectangle 47"/>
          <p:cNvSpPr/>
          <p:nvPr userDrawn="1"/>
        </p:nvSpPr>
        <p:spPr>
          <a:xfrm rot="10800000" flipH="1">
            <a:off x="6933206" y="6614160"/>
            <a:ext cx="656314" cy="150749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9" name="Rounded Rectangle 48"/>
          <p:cNvSpPr/>
          <p:nvPr userDrawn="1"/>
        </p:nvSpPr>
        <p:spPr>
          <a:xfrm rot="10800000" flipH="1">
            <a:off x="2191486" y="6719450"/>
            <a:ext cx="662549" cy="6331065"/>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0" name="Rounded Rectangle 49"/>
          <p:cNvSpPr/>
          <p:nvPr userDrawn="1"/>
        </p:nvSpPr>
        <p:spPr>
          <a:xfrm rot="10800000" flipH="1">
            <a:off x="2794161" y="6668595"/>
            <a:ext cx="779356" cy="5546310"/>
          </a:xfrm>
          <a:prstGeom prst="roundRect">
            <a:avLst>
              <a:gd name="adj" fmla="val 50000"/>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1" name="Rounded Rectangle 50"/>
          <p:cNvSpPr/>
          <p:nvPr userDrawn="1"/>
        </p:nvSpPr>
        <p:spPr>
          <a:xfrm rot="10800000" flipH="1">
            <a:off x="4920834" y="1025236"/>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2" name="Rounded Rectangle 51"/>
          <p:cNvSpPr/>
          <p:nvPr userDrawn="1"/>
        </p:nvSpPr>
        <p:spPr>
          <a:xfrm rot="10800000" flipH="1">
            <a:off x="5391889" y="1731818"/>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3" name="Rounded Rectangle 52"/>
          <p:cNvSpPr/>
          <p:nvPr userDrawn="1"/>
        </p:nvSpPr>
        <p:spPr>
          <a:xfrm rot="10800000" flipH="1">
            <a:off x="341313" y="6708752"/>
            <a:ext cx="780312" cy="3319549"/>
          </a:xfrm>
          <a:prstGeom prst="roundRect">
            <a:avLst>
              <a:gd name="adj" fmla="val 50000"/>
            </a:avLst>
          </a:prstGeom>
          <a:gradFill flip="none" rotWithShape="1">
            <a:gsLst>
              <a:gs pos="0">
                <a:srgbClr val="4DCAFF">
                  <a:shade val="30000"/>
                  <a:satMod val="115000"/>
                  <a:alpha val="26000"/>
                </a:srgbClr>
              </a:gs>
              <a:gs pos="50000">
                <a:srgbClr val="4DCAFF">
                  <a:shade val="67500"/>
                  <a:satMod val="115000"/>
                </a:srgbClr>
              </a:gs>
              <a:gs pos="100000">
                <a:srgbClr val="4DCAFF">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4" name="Rounded Rectangle 53"/>
          <p:cNvSpPr/>
          <p:nvPr userDrawn="1"/>
        </p:nvSpPr>
        <p:spPr>
          <a:xfrm rot="10800000" flipH="1">
            <a:off x="8038251" y="8318268"/>
            <a:ext cx="780312" cy="3319549"/>
          </a:xfrm>
          <a:prstGeom prst="roundRect">
            <a:avLst>
              <a:gd name="adj" fmla="val 50000"/>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5" name="Rounded Rectangle 54"/>
          <p:cNvSpPr/>
          <p:nvPr userDrawn="1"/>
        </p:nvSpPr>
        <p:spPr>
          <a:xfrm rot="10800000" flipH="1">
            <a:off x="8162249" y="1731818"/>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6" name="Rounded Rectangle 55"/>
          <p:cNvSpPr/>
          <p:nvPr userDrawn="1"/>
        </p:nvSpPr>
        <p:spPr>
          <a:xfrm rot="10800000" flipH="1">
            <a:off x="3770906" y="1981200"/>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7" name="Rectangle 56"/>
          <p:cNvSpPr/>
          <p:nvPr userDrawn="1"/>
        </p:nvSpPr>
        <p:spPr>
          <a:xfrm>
            <a:off x="0" y="0"/>
            <a:ext cx="9129008" cy="6378315"/>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nvGrpSpPr>
          <p:cNvPr id="4" name="Group 67"/>
          <p:cNvGrpSpPr/>
          <p:nvPr userDrawn="1"/>
        </p:nvGrpSpPr>
        <p:grpSpPr>
          <a:xfrm>
            <a:off x="341314" y="311151"/>
            <a:ext cx="829170" cy="438358"/>
            <a:chOff x="609600" y="528537"/>
            <a:chExt cx="1444734" cy="763789"/>
          </a:xfrm>
          <a:solidFill>
            <a:schemeClr val="bg1"/>
          </a:solidFill>
        </p:grpSpPr>
        <p:sp>
          <p:nvSpPr>
            <p:cNvPr id="60" name="Rectangle 59"/>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dirty="0">
                <a:solidFill>
                  <a:srgbClr val="0096D6"/>
                </a:solidFill>
              </a:endParaRPr>
            </a:p>
          </p:txBody>
        </p:sp>
        <p:sp>
          <p:nvSpPr>
            <p:cNvPr id="61" name="Freeform 6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dirty="0">
                <a:solidFill>
                  <a:srgbClr val="0096D6"/>
                </a:solidFill>
              </a:endParaRPr>
            </a:p>
          </p:txBody>
        </p:sp>
        <p:sp>
          <p:nvSpPr>
            <p:cNvPr id="62" name="Freeform 6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dirty="0">
                <a:solidFill>
                  <a:srgbClr val="0096D6"/>
                </a:solidFill>
              </a:endParaRPr>
            </a:p>
          </p:txBody>
        </p:sp>
        <p:sp>
          <p:nvSpPr>
            <p:cNvPr id="63" name="Freeform 6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dirty="0">
                <a:solidFill>
                  <a:srgbClr val="0096D6"/>
                </a:solidFill>
              </a:endParaRPr>
            </a:p>
          </p:txBody>
        </p:sp>
        <p:sp>
          <p:nvSpPr>
            <p:cNvPr id="78" name="Freeform 7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dirty="0">
                <a:solidFill>
                  <a:srgbClr val="0096D6"/>
                </a:solidFill>
              </a:endParaRPr>
            </a:p>
          </p:txBody>
        </p:sp>
        <p:sp>
          <p:nvSpPr>
            <p:cNvPr id="79" name="Freeform 7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dirty="0">
                <a:solidFill>
                  <a:srgbClr val="0096D6"/>
                </a:solidFill>
              </a:endParaRPr>
            </a:p>
          </p:txBody>
        </p:sp>
        <p:sp>
          <p:nvSpPr>
            <p:cNvPr id="80" name="Freeform 7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dirty="0">
                <a:solidFill>
                  <a:srgbClr val="0096D6"/>
                </a:solidFill>
              </a:endParaRPr>
            </a:p>
          </p:txBody>
        </p:sp>
        <p:sp>
          <p:nvSpPr>
            <p:cNvPr id="81" name="Freeform 8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dirty="0">
                <a:solidFill>
                  <a:srgbClr val="0096D6"/>
                </a:solidFill>
              </a:endParaRPr>
            </a:p>
          </p:txBody>
        </p:sp>
        <p:sp>
          <p:nvSpPr>
            <p:cNvPr id="82" name="Freeform 8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endParaRPr>
            </a:p>
          </p:txBody>
        </p:sp>
        <p:sp>
          <p:nvSpPr>
            <p:cNvPr id="83" name="Freeform 8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dirty="0">
                <a:solidFill>
                  <a:srgbClr val="0096D6"/>
                </a:solidFill>
              </a:endParaRPr>
            </a:p>
          </p:txBody>
        </p:sp>
        <p:sp>
          <p:nvSpPr>
            <p:cNvPr id="84" name="Freeform 8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endParaRPr>
            </a:p>
          </p:txBody>
        </p:sp>
        <p:sp>
          <p:nvSpPr>
            <p:cNvPr id="85" name="Freeform 8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dirty="0">
                <a:solidFill>
                  <a:srgbClr val="0096D6"/>
                </a:solidFill>
              </a:endParaRPr>
            </a:p>
          </p:txBody>
        </p:sp>
        <p:sp>
          <p:nvSpPr>
            <p:cNvPr id="86" name="Freeform 8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endParaRPr>
            </a:p>
          </p:txBody>
        </p:sp>
        <p:sp>
          <p:nvSpPr>
            <p:cNvPr id="87" name="Freeform 8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dirty="0">
                <a:solidFill>
                  <a:srgbClr val="0096D6"/>
                </a:solidFill>
              </a:endParaRPr>
            </a:p>
          </p:txBody>
        </p:sp>
      </p:grpSp>
      <p:sp>
        <p:nvSpPr>
          <p:cNvPr id="88" name="Rectangle 87"/>
          <p:cNvSpPr/>
          <p:nvPr userDrawn="1"/>
        </p:nvSpPr>
        <p:spPr>
          <a:xfrm>
            <a:off x="1" y="6541294"/>
            <a:ext cx="9129008" cy="316706"/>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9" name="Rectangle 4"/>
          <p:cNvSpPr>
            <a:spLocks noChangeArrowheads="1"/>
          </p:cNvSpPr>
          <p:nvPr userDrawn="1"/>
        </p:nvSpPr>
        <p:spPr bwMode="ltGray">
          <a:xfrm>
            <a:off x="251373" y="6586246"/>
            <a:ext cx="1954803" cy="175257"/>
          </a:xfrm>
          <a:prstGeom prst="rect">
            <a:avLst/>
          </a:prstGeom>
          <a:noFill/>
          <a:ln w="9525">
            <a:noFill/>
            <a:miter lim="800000"/>
            <a:headEnd/>
            <a:tailEnd/>
          </a:ln>
          <a:effectLst/>
        </p:spPr>
        <p:txBody>
          <a:bodyPr wrap="none" lIns="82124" tIns="41061" rIns="82124" bIns="41061" anchor="b" anchorCtr="1">
            <a:spAutoFit/>
          </a:bodyPr>
          <a:lstStyle/>
          <a:p>
            <a:pPr defTabSz="814388"/>
            <a:r>
              <a:rPr lang="en-US" sz="600" dirty="0">
                <a:solidFill>
                  <a:srgbClr val="C0C0C0"/>
                </a:solidFill>
              </a:rPr>
              <a:t>© 2010 Cisco and/or its affiliates. All rights reserved.</a:t>
            </a:r>
          </a:p>
        </p:txBody>
      </p:sp>
      <p:sp>
        <p:nvSpPr>
          <p:cNvPr id="90" name="Rectangle 5"/>
          <p:cNvSpPr>
            <a:spLocks noChangeArrowheads="1"/>
          </p:cNvSpPr>
          <p:nvPr userDrawn="1"/>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rPr>
              <a:t>Cisco Confidential</a:t>
            </a:r>
          </a:p>
        </p:txBody>
      </p:sp>
      <p:sp>
        <p:nvSpPr>
          <p:cNvPr id="91" name="Rectangle 7"/>
          <p:cNvSpPr>
            <a:spLocks noChangeArrowheads="1"/>
          </p:cNvSpPr>
          <p:nvPr userDrawn="1"/>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rPr>
              <a:pPr algn="r" defTabSz="814388"/>
              <a:t>‹#›</a:t>
            </a:fld>
            <a:endParaRPr lang="en-US" sz="600" dirty="0">
              <a:solidFill>
                <a:srgbClr val="C0C0C0"/>
              </a:solidFill>
            </a:endParaRPr>
          </a:p>
        </p:txBody>
      </p:sp>
      <p:sp>
        <p:nvSpPr>
          <p:cNvPr id="2" name="Title 1"/>
          <p:cNvSpPr>
            <a:spLocks noGrp="1"/>
          </p:cNvSpPr>
          <p:nvPr>
            <p:ph type="ctrTitle" hasCustomPrompt="1"/>
          </p:nvPr>
        </p:nvSpPr>
        <p:spPr>
          <a:xfrm>
            <a:off x="221393" y="1236689"/>
            <a:ext cx="8112125" cy="2918779"/>
          </a:xfrm>
        </p:spPr>
        <p:txBody>
          <a:bodyPr/>
          <a:lstStyle>
            <a:lvl1pPr>
              <a:lnSpc>
                <a:spcPct val="90000"/>
              </a:lnSpc>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236383" y="4464068"/>
            <a:ext cx="8112126"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236383" y="4768852"/>
            <a:ext cx="8097838"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236538" y="5232770"/>
            <a:ext cx="8112125"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spTree>
    <p:extLst>
      <p:ext uri="{BB962C8B-B14F-4D97-AF65-F5344CB8AC3E}">
        <p14:creationId xmlns:p14="http://schemas.microsoft.com/office/powerpoint/2010/main" val="127039979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grpId="0" nodeType="withEffect">
                                  <p:stCondLst>
                                    <p:cond delay="3000"/>
                                  </p:stCondLst>
                                  <p:childTnLst>
                                    <p:animMotion origin="layout" path="M -4.44444E-6 4.81481E-6 L -4.44444E-6 0.65879 " pathEditMode="relative" rAng="0" ptsTypes="AA">
                                      <p:cBhvr>
                                        <p:cTn id="6" dur="8300" fill="hold"/>
                                        <p:tgtEl>
                                          <p:spTgt spid="45"/>
                                        </p:tgtEl>
                                        <p:attrNameLst>
                                          <p:attrName>ppt_x</p:attrName>
                                          <p:attrName>ppt_y</p:attrName>
                                        </p:attrNameLst>
                                      </p:cBhvr>
                                      <p:rCtr x="0" y="329"/>
                                    </p:animMotion>
                                  </p:childTnLst>
                                </p:cTn>
                              </p:par>
                              <p:par>
                                <p:cTn id="7" presetID="42" presetClass="path" presetSubtype="0" repeatCount="indefinite" accel="50000" decel="50000" fill="hold" grpId="0" nodeType="withEffect">
                                  <p:stCondLst>
                                    <p:cond delay="0"/>
                                  </p:stCondLst>
                                  <p:childTnLst>
                                    <p:animMotion origin="layout" path="M 2.77778E-6 1.85185E-6 L 2.77778E-6 0.99305 " pathEditMode="relative" rAng="0" ptsTypes="AA">
                                      <p:cBhvr>
                                        <p:cTn id="8" dur="10600" fill="hold"/>
                                        <p:tgtEl>
                                          <p:spTgt spid="46"/>
                                        </p:tgtEl>
                                        <p:attrNameLst>
                                          <p:attrName>ppt_x</p:attrName>
                                          <p:attrName>ppt_y</p:attrName>
                                        </p:attrNameLst>
                                      </p:cBhvr>
                                      <p:rCtr x="0" y="497"/>
                                    </p:animMotion>
                                  </p:childTnLst>
                                </p:cTn>
                              </p:par>
                              <p:par>
                                <p:cTn id="9" presetID="42" presetClass="path" presetSubtype="0" repeatCount="indefinite" accel="50000" decel="50000" fill="hold" grpId="0" nodeType="withEffect">
                                  <p:stCondLst>
                                    <p:cond delay="1100"/>
                                  </p:stCondLst>
                                  <p:endCondLst>
                                    <p:cond evt="onNext" delay="0">
                                      <p:tgtEl>
                                        <p:sldTgt/>
                                      </p:tgtEl>
                                    </p:cond>
                                  </p:endCondLst>
                                  <p:childTnLst>
                                    <p:animMotion origin="layout" path="M 1.94444E-6 0 L 1.94444E-6 -1.0081 " pathEditMode="relative" rAng="0" ptsTypes="AA">
                                      <p:cBhvr>
                                        <p:cTn id="10" dur="16400" fill="hold"/>
                                        <p:tgtEl>
                                          <p:spTgt spid="47"/>
                                        </p:tgtEl>
                                        <p:attrNameLst>
                                          <p:attrName>ppt_x</p:attrName>
                                          <p:attrName>ppt_y</p:attrName>
                                        </p:attrNameLst>
                                      </p:cBhvr>
                                      <p:rCtr x="0" y="-504"/>
                                    </p:animMotion>
                                  </p:childTnLst>
                                </p:cTn>
                              </p:par>
                              <p:par>
                                <p:cTn id="11" presetID="42" presetClass="path" presetSubtype="0" repeatCount="indefinite" accel="50000" decel="50000" fill="hold" grpId="0" nodeType="withEffect">
                                  <p:stCondLst>
                                    <p:cond delay="13700"/>
                                  </p:stCondLst>
                                  <p:childTnLst>
                                    <p:animMotion origin="layout" path="M 2.77778E-6 4.81481E-6 L 2.77778E-6 -0.34561 " pathEditMode="relative" rAng="0" ptsTypes="AA">
                                      <p:cBhvr>
                                        <p:cTn id="12" dur="10900" fill="hold"/>
                                        <p:tgtEl>
                                          <p:spTgt spid="48"/>
                                        </p:tgtEl>
                                        <p:attrNameLst>
                                          <p:attrName>ppt_x</p:attrName>
                                          <p:attrName>ppt_y</p:attrName>
                                        </p:attrNameLst>
                                      </p:cBhvr>
                                      <p:rCtr x="0" y="-173"/>
                                    </p:animMotion>
                                  </p:childTnLst>
                                </p:cTn>
                              </p:par>
                              <p:par>
                                <p:cTn id="13" presetID="42" presetClass="path" presetSubtype="0" repeatCount="indefinite" accel="50000" decel="50000" fill="hold" grpId="0" nodeType="withEffect">
                                  <p:stCondLst>
                                    <p:cond delay="0"/>
                                  </p:stCondLst>
                                  <p:childTnLst>
                                    <p:animMotion origin="layout" path="M -3.88889E-6 4.44444E-6 L -3.88889E-6 1.14467 " pathEditMode="relative" rAng="0" ptsTypes="AA">
                                      <p:cBhvr>
                                        <p:cTn id="14" dur="10400" fill="hold"/>
                                        <p:tgtEl>
                                          <p:spTgt spid="43"/>
                                        </p:tgtEl>
                                        <p:attrNameLst>
                                          <p:attrName>ppt_x</p:attrName>
                                          <p:attrName>ppt_y</p:attrName>
                                        </p:attrNameLst>
                                      </p:cBhvr>
                                      <p:rCtr x="0" y="572"/>
                                    </p:animMotion>
                                  </p:childTnLst>
                                </p:cTn>
                              </p:par>
                              <p:par>
                                <p:cTn id="15" presetID="42" presetClass="path" presetSubtype="0" repeatCount="indefinite" accel="50000" decel="50000" fill="hold" grpId="0" nodeType="withEffect">
                                  <p:stCondLst>
                                    <p:cond delay="700"/>
                                  </p:stCondLst>
                                  <p:childTnLst>
                                    <p:animMotion origin="layout" path="M 4.16667E-6 0.27476 L 4.16667E-6 -1.26019 " pathEditMode="relative" rAng="0" ptsTypes="AA">
                                      <p:cBhvr>
                                        <p:cTn id="16" dur="12100" fill="hold"/>
                                        <p:tgtEl>
                                          <p:spTgt spid="49"/>
                                        </p:tgtEl>
                                        <p:attrNameLst>
                                          <p:attrName>ppt_x</p:attrName>
                                          <p:attrName>ppt_y</p:attrName>
                                        </p:attrNameLst>
                                      </p:cBhvr>
                                      <p:rCtr x="0" y="-768"/>
                                    </p:animMotion>
                                  </p:childTnLst>
                                </p:cTn>
                              </p:par>
                              <p:par>
                                <p:cTn id="17" presetID="42" presetClass="path" presetSubtype="0" repeatCount="indefinite" accel="50000" decel="50000" autoRev="1" fill="hold" grpId="0" nodeType="withEffect">
                                  <p:stCondLst>
                                    <p:cond delay="3600"/>
                                  </p:stCondLst>
                                  <p:endCondLst>
                                    <p:cond evt="onNext" delay="0">
                                      <p:tgtEl>
                                        <p:sldTgt/>
                                      </p:tgtEl>
                                    </p:cond>
                                  </p:endCondLst>
                                  <p:childTnLst>
                                    <p:animMotion origin="layout" path="M 1.94444E-6 0 L 1.94444E-6 -1.0081 " pathEditMode="relative" rAng="0" ptsTypes="AA">
                                      <p:cBhvr>
                                        <p:cTn id="18" dur="8400" fill="hold"/>
                                        <p:tgtEl>
                                          <p:spTgt spid="50"/>
                                        </p:tgtEl>
                                        <p:attrNameLst>
                                          <p:attrName>ppt_x</p:attrName>
                                          <p:attrName>ppt_y</p:attrName>
                                        </p:attrNameLst>
                                      </p:cBhvr>
                                      <p:rCtr x="0" y="-504"/>
                                    </p:animMotion>
                                  </p:childTnLst>
                                </p:cTn>
                              </p:par>
                              <p:par>
                                <p:cTn id="19" presetID="42" presetClass="path" presetSubtype="0" repeatCount="indefinite" accel="50000" decel="50000" fill="hold" grpId="0" nodeType="withEffect">
                                  <p:stCondLst>
                                    <p:cond delay="500"/>
                                  </p:stCondLst>
                                  <p:childTnLst>
                                    <p:animMotion origin="layout" path="M 2.77778E-6 1.85185E-6 L 2.77778E-6 0.99305 " pathEditMode="relative" rAng="0" ptsTypes="AA">
                                      <p:cBhvr>
                                        <p:cTn id="20" dur="19500" fill="hold"/>
                                        <p:tgtEl>
                                          <p:spTgt spid="51"/>
                                        </p:tgtEl>
                                        <p:attrNameLst>
                                          <p:attrName>ppt_x</p:attrName>
                                          <p:attrName>ppt_y</p:attrName>
                                        </p:attrNameLst>
                                      </p:cBhvr>
                                      <p:rCtr x="0" y="497"/>
                                    </p:animMotion>
                                  </p:childTnLst>
                                </p:cTn>
                              </p:par>
                              <p:par>
                                <p:cTn id="21" presetID="42" presetClass="path" presetSubtype="0" repeatCount="indefinite" accel="50000" decel="50000" fill="hold" grpId="0" nodeType="withEffect">
                                  <p:stCondLst>
                                    <p:cond delay="6300"/>
                                  </p:stCondLst>
                                  <p:childTnLst>
                                    <p:animMotion origin="layout" path="M 2.77778E-6 1.85185E-6 L 2.77778E-6 0.99305 " pathEditMode="relative" rAng="0" ptsTypes="AA">
                                      <p:cBhvr>
                                        <p:cTn id="22" dur="8200" fill="hold"/>
                                        <p:tgtEl>
                                          <p:spTgt spid="52"/>
                                        </p:tgtEl>
                                        <p:attrNameLst>
                                          <p:attrName>ppt_x</p:attrName>
                                          <p:attrName>ppt_y</p:attrName>
                                        </p:attrNameLst>
                                      </p:cBhvr>
                                      <p:rCtr x="0" y="497"/>
                                    </p:animMotion>
                                  </p:childTnLst>
                                </p:cTn>
                              </p:par>
                              <p:par>
                                <p:cTn id="23" presetID="42" presetClass="path" presetSubtype="0" repeatCount="indefinite" accel="50000" decel="50000" fill="hold" grpId="0" nodeType="withEffect">
                                  <p:stCondLst>
                                    <p:cond delay="5700"/>
                                  </p:stCondLst>
                                  <p:endCondLst>
                                    <p:cond evt="onNext" delay="0">
                                      <p:tgtEl>
                                        <p:sldTgt/>
                                      </p:tgtEl>
                                    </p:cond>
                                  </p:endCondLst>
                                  <p:childTnLst>
                                    <p:animMotion origin="layout" path="M -4.72222E-6 -2.15822E-6 L -4.72222E-6 -1.32223 " pathEditMode="relative" rAng="0" ptsTypes="AA">
                                      <p:cBhvr>
                                        <p:cTn id="24" dur="11500" fill="hold"/>
                                        <p:tgtEl>
                                          <p:spTgt spid="53"/>
                                        </p:tgtEl>
                                        <p:attrNameLst>
                                          <p:attrName>ppt_x</p:attrName>
                                          <p:attrName>ppt_y</p:attrName>
                                        </p:attrNameLst>
                                      </p:cBhvr>
                                      <p:rCtr x="0" y="-661"/>
                                    </p:animMotion>
                                  </p:childTnLst>
                                </p:cTn>
                              </p:par>
                              <p:par>
                                <p:cTn id="25" presetID="42" presetClass="path" presetSubtype="0" repeatCount="indefinite" accel="50000" decel="50000" fill="hold" grpId="0" nodeType="withEffect">
                                  <p:stCondLst>
                                    <p:cond delay="1300"/>
                                  </p:stCondLst>
                                  <p:endCondLst>
                                    <p:cond evt="onNext" delay="0">
                                      <p:tgtEl>
                                        <p:sldTgt/>
                                      </p:tgtEl>
                                    </p:cond>
                                  </p:endCondLst>
                                  <p:childTnLst>
                                    <p:animMotion origin="layout" path="M 1.94444E-6 0 L 1.94444E-6 -1.0081 " pathEditMode="relative" rAng="0" ptsTypes="AA">
                                      <p:cBhvr>
                                        <p:cTn id="26" dur="7300" fill="hold"/>
                                        <p:tgtEl>
                                          <p:spTgt spid="54"/>
                                        </p:tgtEl>
                                        <p:attrNameLst>
                                          <p:attrName>ppt_x</p:attrName>
                                          <p:attrName>ppt_y</p:attrName>
                                        </p:attrNameLst>
                                      </p:cBhvr>
                                      <p:rCtr x="0" y="-504"/>
                                    </p:animMotion>
                                  </p:childTnLst>
                                </p:cTn>
                              </p:par>
                              <p:par>
                                <p:cTn id="27" presetID="42" presetClass="path" presetSubtype="0" repeatCount="indefinite" accel="50000" decel="50000" fill="hold" grpId="0" nodeType="withEffect">
                                  <p:stCondLst>
                                    <p:cond delay="5300"/>
                                  </p:stCondLst>
                                  <p:childTnLst>
                                    <p:animMotion origin="layout" path="M 2.77778E-6 1.85185E-6 L 2.77778E-6 0.99305 " pathEditMode="relative" rAng="0" ptsTypes="AA">
                                      <p:cBhvr>
                                        <p:cTn id="28" dur="15100" fill="hold"/>
                                        <p:tgtEl>
                                          <p:spTgt spid="55"/>
                                        </p:tgtEl>
                                        <p:attrNameLst>
                                          <p:attrName>ppt_x</p:attrName>
                                          <p:attrName>ppt_y</p:attrName>
                                        </p:attrNameLst>
                                      </p:cBhvr>
                                      <p:rCtr x="0" y="497"/>
                                    </p:animMotion>
                                  </p:childTnLst>
                                </p:cTn>
                              </p:par>
                              <p:par>
                                <p:cTn id="29" presetID="42" presetClass="path" presetSubtype="0" repeatCount="indefinite" accel="50000" decel="50000" fill="hold" grpId="0" nodeType="withEffect">
                                  <p:stCondLst>
                                    <p:cond delay="1000"/>
                                  </p:stCondLst>
                                  <p:childTnLst>
                                    <p:animMotion origin="layout" path="M 2.77778E-6 1.85185E-6 L 2.77778E-6 0.99305 " pathEditMode="relative" rAng="0" ptsTypes="AA">
                                      <p:cBhvr>
                                        <p:cTn id="30" dur="5000" fill="hold"/>
                                        <p:tgtEl>
                                          <p:spTgt spid="56"/>
                                        </p:tgtEl>
                                        <p:attrNameLst>
                                          <p:attrName>ppt_x</p:attrName>
                                          <p:attrName>ppt_y</p:attrName>
                                        </p:attrNameLst>
                                      </p:cBhvr>
                                      <p:rCtr x="0" y="497"/>
                                    </p:animMotion>
                                  </p:childTnLst>
                                </p:cTn>
                              </p:par>
                              <p:par>
                                <p:cTn id="31" presetID="27" presetClass="emph" presetSubtype="0" repeatCount="indefinite" fill="hold" grpId="0" nodeType="withEffect">
                                  <p:stCondLst>
                                    <p:cond delay="0"/>
                                  </p:stCondLst>
                                  <p:childTnLst>
                                    <p:animClr clrSpc="rgb" dir="cw">
                                      <p:cBhvr override="childStyle">
                                        <p:cTn id="32" dur="6650" autoRev="1" fill="hold"/>
                                        <p:tgtEl>
                                          <p:spTgt spid="42"/>
                                        </p:tgtEl>
                                        <p:attrNameLst>
                                          <p:attrName>style.color</p:attrName>
                                        </p:attrNameLst>
                                      </p:cBhvr>
                                      <p:to>
                                        <a:srgbClr val="60CCCC"/>
                                      </p:to>
                                    </p:animClr>
                                    <p:animClr clrSpc="rgb" dir="cw">
                                      <p:cBhvr>
                                        <p:cTn id="33" dur="6650" autoRev="1" fill="hold"/>
                                        <p:tgtEl>
                                          <p:spTgt spid="42"/>
                                        </p:tgtEl>
                                        <p:attrNameLst>
                                          <p:attrName>fillcolor</p:attrName>
                                        </p:attrNameLst>
                                      </p:cBhvr>
                                      <p:to>
                                        <a:srgbClr val="60CCCC"/>
                                      </p:to>
                                    </p:animClr>
                                    <p:set>
                                      <p:cBhvr>
                                        <p:cTn id="34" dur="6650" autoRev="1" fill="hold"/>
                                        <p:tgtEl>
                                          <p:spTgt spid="42"/>
                                        </p:tgtEl>
                                        <p:attrNameLst>
                                          <p:attrName>fill.type</p:attrName>
                                        </p:attrNameLst>
                                      </p:cBhvr>
                                      <p:to>
                                        <p:strVal val="solid"/>
                                      </p:to>
                                    </p:set>
                                    <p:set>
                                      <p:cBhvr>
                                        <p:cTn id="35" dur="6650" autoRev="1" fill="hold"/>
                                        <p:tgtEl>
                                          <p:spTgt spid="42"/>
                                        </p:tgtEl>
                                        <p:attrNameLst>
                                          <p:attrName>fill.on</p:attrName>
                                        </p:attrNameLst>
                                      </p:cBhvr>
                                      <p:to>
                                        <p:strVal val="true"/>
                                      </p:to>
                                    </p:set>
                                  </p:childTnLst>
                                </p:cTn>
                              </p:par>
                              <p:par>
                                <p:cTn id="36" presetID="27" presetClass="emph" presetSubtype="0" repeatCount="indefinite" fill="hold" grpId="0" nodeType="withEffect">
                                  <p:stCondLst>
                                    <p:cond delay="700"/>
                                  </p:stCondLst>
                                  <p:childTnLst>
                                    <p:animClr clrSpc="rgb" dir="cw">
                                      <p:cBhvr override="childStyle">
                                        <p:cTn id="37" dur="5350" autoRev="1" fill="hold"/>
                                        <p:tgtEl>
                                          <p:spTgt spid="40"/>
                                        </p:tgtEl>
                                        <p:attrNameLst>
                                          <p:attrName>style.color</p:attrName>
                                        </p:attrNameLst>
                                      </p:cBhvr>
                                      <p:to>
                                        <a:srgbClr val="60CCCC"/>
                                      </p:to>
                                    </p:animClr>
                                    <p:animClr clrSpc="rgb" dir="cw">
                                      <p:cBhvr>
                                        <p:cTn id="38" dur="5350" autoRev="1" fill="hold"/>
                                        <p:tgtEl>
                                          <p:spTgt spid="40"/>
                                        </p:tgtEl>
                                        <p:attrNameLst>
                                          <p:attrName>fillcolor</p:attrName>
                                        </p:attrNameLst>
                                      </p:cBhvr>
                                      <p:to>
                                        <a:srgbClr val="60CCCC"/>
                                      </p:to>
                                    </p:animClr>
                                    <p:set>
                                      <p:cBhvr>
                                        <p:cTn id="39" dur="5350" autoRev="1" fill="hold"/>
                                        <p:tgtEl>
                                          <p:spTgt spid="40"/>
                                        </p:tgtEl>
                                        <p:attrNameLst>
                                          <p:attrName>fill.type</p:attrName>
                                        </p:attrNameLst>
                                      </p:cBhvr>
                                      <p:to>
                                        <p:strVal val="solid"/>
                                      </p:to>
                                    </p:set>
                                    <p:set>
                                      <p:cBhvr>
                                        <p:cTn id="40" dur="5350" autoRev="1" fill="hold"/>
                                        <p:tgtEl>
                                          <p:spTgt spid="40"/>
                                        </p:tgtEl>
                                        <p:attrNameLst>
                                          <p:attrName>fill.on</p:attrName>
                                        </p:attrNameLst>
                                      </p:cBhvr>
                                      <p:to>
                                        <p:strVal val="true"/>
                                      </p:to>
                                    </p:set>
                                  </p:childTnLst>
                                </p:cTn>
                              </p:par>
                              <p:par>
                                <p:cTn id="41" presetID="27" presetClass="emph" presetSubtype="0" repeatCount="indefinite" fill="hold" grpId="0" nodeType="withEffect">
                                  <p:stCondLst>
                                    <p:cond delay="2100"/>
                                  </p:stCondLst>
                                  <p:childTnLst>
                                    <p:animClr clrSpc="rgb" dir="cw">
                                      <p:cBhvr override="childStyle">
                                        <p:cTn id="42" dur="6650" autoRev="1" fill="hold"/>
                                        <p:tgtEl>
                                          <p:spTgt spid="39"/>
                                        </p:tgtEl>
                                        <p:attrNameLst>
                                          <p:attrName>style.color</p:attrName>
                                        </p:attrNameLst>
                                      </p:cBhvr>
                                      <p:to>
                                        <a:srgbClr val="60CCCC"/>
                                      </p:to>
                                    </p:animClr>
                                    <p:animClr clrSpc="rgb" dir="cw">
                                      <p:cBhvr>
                                        <p:cTn id="43" dur="6650" autoRev="1" fill="hold"/>
                                        <p:tgtEl>
                                          <p:spTgt spid="39"/>
                                        </p:tgtEl>
                                        <p:attrNameLst>
                                          <p:attrName>fillcolor</p:attrName>
                                        </p:attrNameLst>
                                      </p:cBhvr>
                                      <p:to>
                                        <a:srgbClr val="60CCCC"/>
                                      </p:to>
                                    </p:animClr>
                                    <p:set>
                                      <p:cBhvr>
                                        <p:cTn id="44" dur="6650" autoRev="1" fill="hold"/>
                                        <p:tgtEl>
                                          <p:spTgt spid="39"/>
                                        </p:tgtEl>
                                        <p:attrNameLst>
                                          <p:attrName>fill.type</p:attrName>
                                        </p:attrNameLst>
                                      </p:cBhvr>
                                      <p:to>
                                        <p:strVal val="solid"/>
                                      </p:to>
                                    </p:set>
                                    <p:set>
                                      <p:cBhvr>
                                        <p:cTn id="45" dur="6650" autoRev="1" fill="hold"/>
                                        <p:tgtEl>
                                          <p:spTgt spid="3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2" grpId="0" animBg="1"/>
      <p:bldP spid="43"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itle Slide-White">
    <p:spTree>
      <p:nvGrpSpPr>
        <p:cNvPr id="1" name=""/>
        <p:cNvGrpSpPr/>
        <p:nvPr/>
      </p:nvGrpSpPr>
      <p:grpSpPr>
        <a:xfrm>
          <a:off x="0" y="0"/>
          <a:ext cx="0" cy="0"/>
          <a:chOff x="0" y="0"/>
          <a:chExt cx="0" cy="0"/>
        </a:xfrm>
      </p:grpSpPr>
      <p:sp>
        <p:nvSpPr>
          <p:cNvPr id="57" name="Rectangle 56"/>
          <p:cNvSpPr/>
          <p:nvPr userDrawn="1"/>
        </p:nvSpPr>
        <p:spPr>
          <a:xfrm>
            <a:off x="0" y="0"/>
            <a:ext cx="9129008" cy="6378315"/>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nvGrpSpPr>
          <p:cNvPr id="4" name="Group 67"/>
          <p:cNvGrpSpPr/>
          <p:nvPr userDrawn="1"/>
        </p:nvGrpSpPr>
        <p:grpSpPr>
          <a:xfrm>
            <a:off x="341314" y="311151"/>
            <a:ext cx="829170" cy="438358"/>
            <a:chOff x="609600" y="528537"/>
            <a:chExt cx="1444734" cy="763789"/>
          </a:xfrm>
          <a:solidFill>
            <a:schemeClr val="bg1"/>
          </a:solidFill>
        </p:grpSpPr>
        <p:sp>
          <p:nvSpPr>
            <p:cNvPr id="60" name="Rectangle 59"/>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dirty="0">
                <a:solidFill>
                  <a:srgbClr val="0096D6"/>
                </a:solidFill>
              </a:endParaRPr>
            </a:p>
          </p:txBody>
        </p:sp>
        <p:sp>
          <p:nvSpPr>
            <p:cNvPr id="61" name="Freeform 6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dirty="0">
                <a:solidFill>
                  <a:srgbClr val="0096D6"/>
                </a:solidFill>
              </a:endParaRPr>
            </a:p>
          </p:txBody>
        </p:sp>
        <p:sp>
          <p:nvSpPr>
            <p:cNvPr id="62" name="Freeform 6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dirty="0">
                <a:solidFill>
                  <a:srgbClr val="0096D6"/>
                </a:solidFill>
              </a:endParaRPr>
            </a:p>
          </p:txBody>
        </p:sp>
        <p:sp>
          <p:nvSpPr>
            <p:cNvPr id="63" name="Freeform 6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dirty="0">
                <a:solidFill>
                  <a:srgbClr val="0096D6"/>
                </a:solidFill>
              </a:endParaRPr>
            </a:p>
          </p:txBody>
        </p:sp>
        <p:sp>
          <p:nvSpPr>
            <p:cNvPr id="78" name="Freeform 7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dirty="0">
                <a:solidFill>
                  <a:srgbClr val="0096D6"/>
                </a:solidFill>
              </a:endParaRPr>
            </a:p>
          </p:txBody>
        </p:sp>
        <p:sp>
          <p:nvSpPr>
            <p:cNvPr id="79" name="Freeform 7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dirty="0">
                <a:solidFill>
                  <a:srgbClr val="0096D6"/>
                </a:solidFill>
              </a:endParaRPr>
            </a:p>
          </p:txBody>
        </p:sp>
        <p:sp>
          <p:nvSpPr>
            <p:cNvPr id="80" name="Freeform 7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dirty="0">
                <a:solidFill>
                  <a:srgbClr val="0096D6"/>
                </a:solidFill>
              </a:endParaRPr>
            </a:p>
          </p:txBody>
        </p:sp>
        <p:sp>
          <p:nvSpPr>
            <p:cNvPr id="81" name="Freeform 8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dirty="0">
                <a:solidFill>
                  <a:srgbClr val="0096D6"/>
                </a:solidFill>
              </a:endParaRPr>
            </a:p>
          </p:txBody>
        </p:sp>
        <p:sp>
          <p:nvSpPr>
            <p:cNvPr id="82" name="Freeform 8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endParaRPr>
            </a:p>
          </p:txBody>
        </p:sp>
        <p:sp>
          <p:nvSpPr>
            <p:cNvPr id="83" name="Freeform 8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dirty="0">
                <a:solidFill>
                  <a:srgbClr val="0096D6"/>
                </a:solidFill>
              </a:endParaRPr>
            </a:p>
          </p:txBody>
        </p:sp>
        <p:sp>
          <p:nvSpPr>
            <p:cNvPr id="84" name="Freeform 8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endParaRPr>
            </a:p>
          </p:txBody>
        </p:sp>
        <p:sp>
          <p:nvSpPr>
            <p:cNvPr id="85" name="Freeform 8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dirty="0">
                <a:solidFill>
                  <a:srgbClr val="0096D6"/>
                </a:solidFill>
              </a:endParaRPr>
            </a:p>
          </p:txBody>
        </p:sp>
        <p:sp>
          <p:nvSpPr>
            <p:cNvPr id="86" name="Freeform 8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endParaRPr>
            </a:p>
          </p:txBody>
        </p:sp>
        <p:sp>
          <p:nvSpPr>
            <p:cNvPr id="87" name="Freeform 8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dirty="0">
                <a:solidFill>
                  <a:srgbClr val="0096D6"/>
                </a:solidFill>
              </a:endParaRPr>
            </a:p>
          </p:txBody>
        </p:sp>
      </p:grpSp>
      <p:sp>
        <p:nvSpPr>
          <p:cNvPr id="88" name="Rectangle 87"/>
          <p:cNvSpPr/>
          <p:nvPr userDrawn="1"/>
        </p:nvSpPr>
        <p:spPr>
          <a:xfrm>
            <a:off x="1" y="6541294"/>
            <a:ext cx="9129008" cy="316706"/>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89" name="Rectangle 4"/>
          <p:cNvSpPr>
            <a:spLocks noChangeArrowheads="1"/>
          </p:cNvSpPr>
          <p:nvPr userDrawn="1"/>
        </p:nvSpPr>
        <p:spPr bwMode="ltGray">
          <a:xfrm>
            <a:off x="251373" y="6586246"/>
            <a:ext cx="1954803" cy="175257"/>
          </a:xfrm>
          <a:prstGeom prst="rect">
            <a:avLst/>
          </a:prstGeom>
          <a:noFill/>
          <a:ln w="9525">
            <a:noFill/>
            <a:miter lim="800000"/>
            <a:headEnd/>
            <a:tailEnd/>
          </a:ln>
          <a:effectLst/>
        </p:spPr>
        <p:txBody>
          <a:bodyPr wrap="none" lIns="82124" tIns="41061" rIns="82124" bIns="41061" anchor="b" anchorCtr="1">
            <a:spAutoFit/>
          </a:bodyPr>
          <a:lstStyle/>
          <a:p>
            <a:pPr defTabSz="814388"/>
            <a:r>
              <a:rPr lang="en-US" sz="600" dirty="0">
                <a:solidFill>
                  <a:srgbClr val="C0C0C0"/>
                </a:solidFill>
              </a:rPr>
              <a:t>© 2010 Cisco and/or its affiliates. All rights reserved.</a:t>
            </a:r>
          </a:p>
        </p:txBody>
      </p:sp>
      <p:sp>
        <p:nvSpPr>
          <p:cNvPr id="90" name="Rectangle 5"/>
          <p:cNvSpPr>
            <a:spLocks noChangeArrowheads="1"/>
          </p:cNvSpPr>
          <p:nvPr userDrawn="1"/>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rPr>
              <a:t>Cisco Confidential</a:t>
            </a:r>
          </a:p>
        </p:txBody>
      </p:sp>
      <p:sp>
        <p:nvSpPr>
          <p:cNvPr id="91" name="Rectangle 7"/>
          <p:cNvSpPr>
            <a:spLocks noChangeArrowheads="1"/>
          </p:cNvSpPr>
          <p:nvPr userDrawn="1"/>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rPr>
              <a:pPr algn="r" defTabSz="814388"/>
              <a:t>‹#›</a:t>
            </a:fld>
            <a:endParaRPr lang="en-US" sz="600" dirty="0">
              <a:solidFill>
                <a:srgbClr val="C0C0C0"/>
              </a:solidFill>
            </a:endParaRPr>
          </a:p>
        </p:txBody>
      </p:sp>
      <p:sp>
        <p:nvSpPr>
          <p:cNvPr id="2" name="Title 1"/>
          <p:cNvSpPr>
            <a:spLocks noGrp="1"/>
          </p:cNvSpPr>
          <p:nvPr>
            <p:ph type="ctrTitle" hasCustomPrompt="1"/>
          </p:nvPr>
        </p:nvSpPr>
        <p:spPr>
          <a:xfrm>
            <a:off x="221393" y="1236689"/>
            <a:ext cx="8112125" cy="2918779"/>
          </a:xfrm>
        </p:spPr>
        <p:txBody>
          <a:bodyPr/>
          <a:lstStyle>
            <a:lvl1pPr algn="l" defTabSz="914400" rtl="0" eaLnBrk="1" latinLnBrk="0" hangingPunct="1">
              <a:lnSpc>
                <a:spcPct val="90000"/>
              </a:lnSpc>
              <a:spcBef>
                <a:spcPct val="0"/>
              </a:spcBef>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236383" y="4464068"/>
            <a:ext cx="8112126"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236383" y="4768852"/>
            <a:ext cx="8097838"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236538" y="5232770"/>
            <a:ext cx="8112125"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spTree>
    <p:extLst>
      <p:ext uri="{BB962C8B-B14F-4D97-AF65-F5344CB8AC3E}">
        <p14:creationId xmlns:p14="http://schemas.microsoft.com/office/powerpoint/2010/main" val="1565470756"/>
      </p:ext>
    </p:extLst>
  </p:cSld>
  <p:clrMapOvr>
    <a:masterClrMapping/>
  </p:clrMapOvr>
  <p:transition>
    <p:wipe dir="r"/>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Title Slide-animated Gradient">
    <p:spTree>
      <p:nvGrpSpPr>
        <p:cNvPr id="1" name=""/>
        <p:cNvGrpSpPr/>
        <p:nvPr/>
      </p:nvGrpSpPr>
      <p:grpSpPr>
        <a:xfrm>
          <a:off x="0" y="0"/>
          <a:ext cx="0" cy="0"/>
          <a:chOff x="0" y="0"/>
          <a:chExt cx="0" cy="0"/>
        </a:xfrm>
      </p:grpSpPr>
      <p:pic>
        <p:nvPicPr>
          <p:cNvPr id="58"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59" name="Rounded Rectangle 58"/>
          <p:cNvSpPr/>
          <p:nvPr userDrawn="1"/>
        </p:nvSpPr>
        <p:spPr>
          <a:xfrm>
            <a:off x="1823499" y="-3570592"/>
            <a:ext cx="1729740"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4" name="Rounded Rectangle 63"/>
          <p:cNvSpPr/>
          <p:nvPr userDrawn="1"/>
        </p:nvSpPr>
        <p:spPr>
          <a:xfrm>
            <a:off x="0" y="-637720"/>
            <a:ext cx="1729740"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5" name="Rounded Rectangle 64"/>
          <p:cNvSpPr/>
          <p:nvPr userDrawn="1"/>
        </p:nvSpPr>
        <p:spPr>
          <a:xfrm rot="10800000">
            <a:off x="1013791" y="4248605"/>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6" name="Rounded Rectangle 65"/>
          <p:cNvSpPr/>
          <p:nvPr userDrawn="1"/>
        </p:nvSpPr>
        <p:spPr>
          <a:xfrm>
            <a:off x="6585483" y="-2913279"/>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7" name="Rounded Rectangle 66"/>
          <p:cNvSpPr/>
          <p:nvPr userDrawn="1"/>
        </p:nvSpPr>
        <p:spPr>
          <a:xfrm>
            <a:off x="8105451" y="5699195"/>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8" name="Rounded Rectangle 67"/>
          <p:cNvSpPr/>
          <p:nvPr userDrawn="1"/>
        </p:nvSpPr>
        <p:spPr>
          <a:xfrm rot="10800000">
            <a:off x="3036073" y="1516172"/>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9" name="Rectangle 5"/>
          <p:cNvSpPr>
            <a:spLocks noChangeArrowheads="1"/>
          </p:cNvSpPr>
          <p:nvPr userDrawn="1"/>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FFFFFF"/>
                </a:solidFill>
              </a:rPr>
              <a:t>Cisco Confidential</a:t>
            </a:r>
          </a:p>
        </p:txBody>
      </p:sp>
      <p:sp>
        <p:nvSpPr>
          <p:cNvPr id="70" name="Rectangle 4"/>
          <p:cNvSpPr>
            <a:spLocks noChangeArrowheads="1"/>
          </p:cNvSpPr>
          <p:nvPr userDrawn="1"/>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a:solidFill>
                  <a:srgbClr val="FFFFFF"/>
                </a:solidFill>
              </a:rPr>
              <a:t>© 2010 Cisco and/or its affiliates. All rights reserved.</a:t>
            </a:r>
          </a:p>
        </p:txBody>
      </p:sp>
      <p:sp>
        <p:nvSpPr>
          <p:cNvPr id="71" name="Rectangle 7"/>
          <p:cNvSpPr>
            <a:spLocks noChangeArrowheads="1"/>
          </p:cNvSpPr>
          <p:nvPr userDrawn="1"/>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rPr>
              <a:pPr algn="r" defTabSz="814388"/>
              <a:t>‹#›</a:t>
            </a:fld>
            <a:endParaRPr lang="en-US" sz="600" dirty="0">
              <a:solidFill>
                <a:srgbClr val="FFFFFF"/>
              </a:solidFill>
            </a:endParaRPr>
          </a:p>
        </p:txBody>
      </p:sp>
      <p:sp>
        <p:nvSpPr>
          <p:cNvPr id="2" name="Title 1"/>
          <p:cNvSpPr>
            <a:spLocks noGrp="1"/>
          </p:cNvSpPr>
          <p:nvPr>
            <p:ph type="ctrTitle" hasCustomPrompt="1"/>
          </p:nvPr>
        </p:nvSpPr>
        <p:spPr>
          <a:xfrm>
            <a:off x="221393" y="1236689"/>
            <a:ext cx="8112125" cy="2918779"/>
          </a:xfrm>
        </p:spPr>
        <p:txBody>
          <a:bodyPr/>
          <a:lstStyle>
            <a:lvl1pPr>
              <a:lnSpc>
                <a:spcPct val="90000"/>
              </a:lnSpc>
              <a:defRPr lang="en-US" sz="5400" b="0" kern="1200" spc="0" baseline="0" dirty="0">
                <a:solidFill>
                  <a:schemeClr val="bg1"/>
                </a:soli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236383" y="4464068"/>
            <a:ext cx="8112126"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236383" y="4768852"/>
            <a:ext cx="8097838"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236538" y="5232770"/>
            <a:ext cx="8112125"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grpSp>
        <p:nvGrpSpPr>
          <p:cNvPr id="4" name="Group 38"/>
          <p:cNvGrpSpPr/>
          <p:nvPr userDrawn="1"/>
        </p:nvGrpSpPr>
        <p:grpSpPr>
          <a:xfrm>
            <a:off x="341314" y="311151"/>
            <a:ext cx="829170" cy="438358"/>
            <a:chOff x="609600" y="528537"/>
            <a:chExt cx="1444734" cy="763789"/>
          </a:xfrm>
          <a:solidFill>
            <a:schemeClr val="bg1"/>
          </a:solidFill>
        </p:grpSpPr>
        <p:sp>
          <p:nvSpPr>
            <p:cNvPr id="73" name="Rectangle 72"/>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dirty="0">
                <a:solidFill>
                  <a:srgbClr val="0096D6"/>
                </a:solidFill>
              </a:endParaRPr>
            </a:p>
          </p:txBody>
        </p:sp>
        <p:sp>
          <p:nvSpPr>
            <p:cNvPr id="74" name="Freeform 73"/>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dirty="0">
                <a:solidFill>
                  <a:srgbClr val="0096D6"/>
                </a:solidFill>
              </a:endParaRPr>
            </a:p>
          </p:txBody>
        </p:sp>
        <p:sp>
          <p:nvSpPr>
            <p:cNvPr id="75" name="Freeform 74"/>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dirty="0">
                <a:solidFill>
                  <a:srgbClr val="0096D6"/>
                </a:solidFill>
              </a:endParaRPr>
            </a:p>
          </p:txBody>
        </p:sp>
        <p:sp>
          <p:nvSpPr>
            <p:cNvPr id="76" name="Freeform 75"/>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dirty="0">
                <a:solidFill>
                  <a:srgbClr val="0096D6"/>
                </a:solidFill>
              </a:endParaRPr>
            </a:p>
          </p:txBody>
        </p:sp>
        <p:sp>
          <p:nvSpPr>
            <p:cNvPr id="77" name="Freeform 76"/>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dirty="0">
                <a:solidFill>
                  <a:srgbClr val="0096D6"/>
                </a:solidFill>
              </a:endParaRPr>
            </a:p>
          </p:txBody>
        </p:sp>
        <p:sp>
          <p:nvSpPr>
            <p:cNvPr id="92" name="Freeform 91"/>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dirty="0">
                <a:solidFill>
                  <a:srgbClr val="0096D6"/>
                </a:solidFill>
              </a:endParaRPr>
            </a:p>
          </p:txBody>
        </p:sp>
        <p:sp>
          <p:nvSpPr>
            <p:cNvPr id="93" name="Freeform 92"/>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dirty="0">
                <a:solidFill>
                  <a:srgbClr val="0096D6"/>
                </a:solidFill>
              </a:endParaRPr>
            </a:p>
          </p:txBody>
        </p:sp>
        <p:sp>
          <p:nvSpPr>
            <p:cNvPr id="94" name="Freeform 93"/>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dirty="0">
                <a:solidFill>
                  <a:srgbClr val="0096D6"/>
                </a:solidFill>
              </a:endParaRPr>
            </a:p>
          </p:txBody>
        </p:sp>
        <p:sp>
          <p:nvSpPr>
            <p:cNvPr id="95" name="Freeform 94"/>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endParaRPr>
            </a:p>
          </p:txBody>
        </p:sp>
        <p:sp>
          <p:nvSpPr>
            <p:cNvPr id="96" name="Freeform 95"/>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dirty="0">
                <a:solidFill>
                  <a:srgbClr val="0096D6"/>
                </a:solidFill>
              </a:endParaRPr>
            </a:p>
          </p:txBody>
        </p:sp>
        <p:sp>
          <p:nvSpPr>
            <p:cNvPr id="97" name="Freeform 96"/>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endParaRPr>
            </a:p>
          </p:txBody>
        </p:sp>
        <p:sp>
          <p:nvSpPr>
            <p:cNvPr id="98" name="Freeform 97"/>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dirty="0">
                <a:solidFill>
                  <a:srgbClr val="0096D6"/>
                </a:solidFill>
              </a:endParaRPr>
            </a:p>
          </p:txBody>
        </p:sp>
        <p:sp>
          <p:nvSpPr>
            <p:cNvPr id="99" name="Freeform 98"/>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endParaRPr>
            </a:p>
          </p:txBody>
        </p:sp>
        <p:sp>
          <p:nvSpPr>
            <p:cNvPr id="100" name="Freeform 99"/>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dirty="0">
                <a:solidFill>
                  <a:srgbClr val="0096D6"/>
                </a:solidFill>
              </a:endParaRPr>
            </a:p>
          </p:txBody>
        </p:sp>
      </p:grpSp>
    </p:spTree>
    <p:extLst>
      <p:ext uri="{BB962C8B-B14F-4D97-AF65-F5344CB8AC3E}">
        <p14:creationId xmlns:p14="http://schemas.microsoft.com/office/powerpoint/2010/main" val="235004291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autoRev="1" fill="remove" grpId="0" nodeType="withEffect">
                                  <p:stCondLst>
                                    <p:cond delay="1500"/>
                                  </p:stCondLst>
                                  <p:childTnLst>
                                    <p:animMotion origin="layout" path="M -2.77778E-6 -2.22045E-16 L -2.77778E-6 -1.425 " pathEditMode="fixed" rAng="0" ptsTypes="AA">
                                      <p:cBhvr>
                                        <p:cTn id="6" dur="4500" fill="hold"/>
                                        <p:tgtEl>
                                          <p:spTgt spid="67"/>
                                        </p:tgtEl>
                                        <p:attrNameLst>
                                          <p:attrName>ppt_x</p:attrName>
                                          <p:attrName>ppt_y</p:attrName>
                                        </p:attrNameLst>
                                      </p:cBhvr>
                                      <p:rCtr x="0" y="-712"/>
                                    </p:animMotion>
                                  </p:childTnLst>
                                </p:cTn>
                              </p:par>
                              <p:par>
                                <p:cTn id="7" presetID="42" presetClass="path" presetSubtype="0" repeatCount="indefinite" accel="50000" decel="50000" autoRev="1" fill="hold" grpId="0" nodeType="withEffect">
                                  <p:stCondLst>
                                    <p:cond delay="0"/>
                                  </p:stCondLst>
                                  <p:childTnLst>
                                    <p:animMotion origin="layout" path="M 3.05556E-6 -2.96296E-6 L 3.05556E-6 0.88611 " pathEditMode="fixed" rAng="0" ptsTypes="AA">
                                      <p:cBhvr>
                                        <p:cTn id="8" dur="4500" fill="hold"/>
                                        <p:tgtEl>
                                          <p:spTgt spid="66"/>
                                        </p:tgtEl>
                                        <p:attrNameLst>
                                          <p:attrName>ppt_x</p:attrName>
                                          <p:attrName>ppt_y</p:attrName>
                                        </p:attrNameLst>
                                      </p:cBhvr>
                                      <p:rCtr x="0" y="443"/>
                                    </p:animMotion>
                                  </p:childTnLst>
                                </p:cTn>
                              </p:par>
                              <p:par>
                                <p:cTn id="9" presetID="64" presetClass="path" presetSubtype="0" repeatCount="indefinite" accel="50000" decel="50000" autoRev="1" fill="hold" grpId="0" nodeType="withEffect">
                                  <p:stCondLst>
                                    <p:cond delay="1400"/>
                                  </p:stCondLst>
                                  <p:childTnLst>
                                    <p:animMotion origin="layout" path="M -2.5E-6 3.7037E-6 L -2.5E-6 -1.33195 " pathEditMode="fixed" rAng="0" ptsTypes="AA">
                                      <p:cBhvr>
                                        <p:cTn id="10" dur="4500" fill="hold"/>
                                        <p:tgtEl>
                                          <p:spTgt spid="68"/>
                                        </p:tgtEl>
                                        <p:attrNameLst>
                                          <p:attrName>ppt_x</p:attrName>
                                          <p:attrName>ppt_y</p:attrName>
                                        </p:attrNameLst>
                                      </p:cBhvr>
                                      <p:rCtr x="0" y="-666"/>
                                    </p:animMotion>
                                  </p:childTnLst>
                                </p:cTn>
                              </p:par>
                              <p:par>
                                <p:cTn id="11" presetID="64" presetClass="path" presetSubtype="0" repeatCount="indefinite" accel="50000" decel="50000" autoRev="1" fill="hold" grpId="0" nodeType="withEffect">
                                  <p:stCondLst>
                                    <p:cond delay="3600"/>
                                  </p:stCondLst>
                                  <p:childTnLst>
                                    <p:animMotion origin="layout" path="M -1.94444E-6 4.07407E-6 L -1.94444E-6 -1.42084 " pathEditMode="fixed" rAng="0" ptsTypes="AA">
                                      <p:cBhvr>
                                        <p:cTn id="12" dur="4500" fill="hold"/>
                                        <p:tgtEl>
                                          <p:spTgt spid="65"/>
                                        </p:tgtEl>
                                        <p:attrNameLst>
                                          <p:attrName>ppt_x</p:attrName>
                                          <p:attrName>ppt_y</p:attrName>
                                        </p:attrNameLst>
                                      </p:cBhvr>
                                      <p:rCtr x="0" y="-710"/>
                                    </p:animMotion>
                                  </p:childTnLst>
                                </p:cTn>
                              </p:par>
                              <p:par>
                                <p:cTn id="13" presetID="42" presetClass="path" presetSubtype="0" repeatCount="indefinite" accel="50000" decel="50000" autoRev="1" fill="hold" grpId="0" nodeType="withEffect">
                                  <p:stCondLst>
                                    <p:cond delay="900"/>
                                  </p:stCondLst>
                                  <p:childTnLst>
                                    <p:animMotion origin="layout" path="M 1.94444E-6 4.07407E-6 L 1.94444E-6 0.81944 " pathEditMode="fixed" rAng="0" ptsTypes="AA">
                                      <p:cBhvr>
                                        <p:cTn id="14" dur="4500" fill="hold"/>
                                        <p:tgtEl>
                                          <p:spTgt spid="64"/>
                                        </p:tgtEl>
                                        <p:attrNameLst>
                                          <p:attrName>ppt_x</p:attrName>
                                          <p:attrName>ppt_y</p:attrName>
                                        </p:attrNameLst>
                                      </p:cBhvr>
                                      <p:rCtr x="0" y="410"/>
                                    </p:animMotion>
                                  </p:childTnLst>
                                </p:cTn>
                              </p:par>
                              <p:par>
                                <p:cTn id="15" presetID="42" presetClass="path" presetSubtype="0" repeatCount="indefinite" accel="50000" decel="50000" autoRev="1" fill="hold" grpId="0" nodeType="withEffect">
                                  <p:stCondLst>
                                    <p:cond delay="2800"/>
                                  </p:stCondLst>
                                  <p:childTnLst>
                                    <p:animMotion origin="layout" path="M -3.61111E-6 2.59259E-6 L -3.61111E-6 1.19028 " pathEditMode="fixed" rAng="0" ptsTypes="AA">
                                      <p:cBhvr>
                                        <p:cTn id="16" dur="4500" fill="hold"/>
                                        <p:tgtEl>
                                          <p:spTgt spid="59"/>
                                        </p:tgtEl>
                                        <p:attrNameLst>
                                          <p:attrName>ppt_x</p:attrName>
                                          <p:attrName>ppt_y</p:attrName>
                                        </p:attrNameLst>
                                      </p:cBhvr>
                                      <p:rCtr x="0" y="5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4" grpId="0" animBg="1"/>
      <p:bldP spid="65" grpId="0" animBg="1"/>
      <p:bldP spid="66" grpId="0" animBg="1"/>
      <p:bldP spid="67" grpId="0" animBg="1"/>
      <p:bldP spid="68" grpId="0" animBg="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Title Slide Gradient">
    <p:spTree>
      <p:nvGrpSpPr>
        <p:cNvPr id="1" name=""/>
        <p:cNvGrpSpPr/>
        <p:nvPr/>
      </p:nvGrpSpPr>
      <p:grpSpPr>
        <a:xfrm>
          <a:off x="0" y="0"/>
          <a:ext cx="0" cy="0"/>
          <a:chOff x="0" y="0"/>
          <a:chExt cx="0" cy="0"/>
        </a:xfrm>
      </p:grpSpPr>
      <p:grpSp>
        <p:nvGrpSpPr>
          <p:cNvPr id="4" name="Group 30"/>
          <p:cNvGrpSpPr/>
          <p:nvPr userDrawn="1"/>
        </p:nvGrpSpPr>
        <p:grpSpPr>
          <a:xfrm>
            <a:off x="-12700" y="-2056029"/>
            <a:ext cx="9847891" cy="19379146"/>
            <a:chOff x="-12700" y="-2056029"/>
            <a:chExt cx="9847891" cy="19379146"/>
          </a:xfrm>
        </p:grpSpPr>
        <p:pic>
          <p:nvPicPr>
            <p:cNvPr id="32"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33" name="Rounded Rectangle 32"/>
            <p:cNvSpPr/>
            <p:nvPr userDrawn="1"/>
          </p:nvSpPr>
          <p:spPr>
            <a:xfrm>
              <a:off x="1823499" y="3308943"/>
              <a:ext cx="1729740"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4" name="Rounded Rectangle 33"/>
            <p:cNvSpPr/>
            <p:nvPr userDrawn="1"/>
          </p:nvSpPr>
          <p:spPr>
            <a:xfrm>
              <a:off x="0" y="1236689"/>
              <a:ext cx="1729740"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5" name="Rounded Rectangle 34"/>
            <p:cNvSpPr/>
            <p:nvPr userDrawn="1"/>
          </p:nvSpPr>
          <p:spPr>
            <a:xfrm rot="10800000">
              <a:off x="1013791" y="4248605"/>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6" name="Rounded Rectangle 35"/>
            <p:cNvSpPr/>
            <p:nvPr userDrawn="1"/>
          </p:nvSpPr>
          <p:spPr>
            <a:xfrm>
              <a:off x="6585483" y="-2056029"/>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7" name="Rounded Rectangle 36"/>
            <p:cNvSpPr/>
            <p:nvPr userDrawn="1"/>
          </p:nvSpPr>
          <p:spPr>
            <a:xfrm>
              <a:off x="8105451" y="2783785"/>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8" name="Rounded Rectangle 37"/>
            <p:cNvSpPr/>
            <p:nvPr userDrawn="1"/>
          </p:nvSpPr>
          <p:spPr>
            <a:xfrm rot="10800000">
              <a:off x="3036073" y="174390"/>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
        <p:nvSpPr>
          <p:cNvPr id="69" name="Rectangle 5"/>
          <p:cNvSpPr>
            <a:spLocks noChangeArrowheads="1"/>
          </p:cNvSpPr>
          <p:nvPr userDrawn="1"/>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FFFFFF"/>
                </a:solidFill>
              </a:rPr>
              <a:t>Cisco Confidential</a:t>
            </a:r>
          </a:p>
        </p:txBody>
      </p:sp>
      <p:sp>
        <p:nvSpPr>
          <p:cNvPr id="70" name="Rectangle 4"/>
          <p:cNvSpPr>
            <a:spLocks noChangeArrowheads="1"/>
          </p:cNvSpPr>
          <p:nvPr userDrawn="1"/>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a:solidFill>
                  <a:srgbClr val="FFFFFF"/>
                </a:solidFill>
              </a:rPr>
              <a:t>© 2010 Cisco and/or its affiliates. All rights reserved.</a:t>
            </a:r>
          </a:p>
        </p:txBody>
      </p:sp>
      <p:sp>
        <p:nvSpPr>
          <p:cNvPr id="71" name="Rectangle 7"/>
          <p:cNvSpPr>
            <a:spLocks noChangeArrowheads="1"/>
          </p:cNvSpPr>
          <p:nvPr userDrawn="1"/>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rPr>
              <a:pPr algn="r" defTabSz="814388"/>
              <a:t>‹#›</a:t>
            </a:fld>
            <a:endParaRPr lang="en-US" sz="600" dirty="0">
              <a:solidFill>
                <a:srgbClr val="FFFFFF"/>
              </a:solidFill>
            </a:endParaRPr>
          </a:p>
        </p:txBody>
      </p:sp>
      <p:sp>
        <p:nvSpPr>
          <p:cNvPr id="2" name="Title 1"/>
          <p:cNvSpPr>
            <a:spLocks noGrp="1"/>
          </p:cNvSpPr>
          <p:nvPr>
            <p:ph type="ctrTitle" hasCustomPrompt="1"/>
          </p:nvPr>
        </p:nvSpPr>
        <p:spPr>
          <a:xfrm>
            <a:off x="221393" y="1236689"/>
            <a:ext cx="8112125" cy="2918779"/>
          </a:xfrm>
        </p:spPr>
        <p:txBody>
          <a:bodyPr/>
          <a:lstStyle>
            <a:lvl1pPr>
              <a:lnSpc>
                <a:spcPct val="90000"/>
              </a:lnSpc>
              <a:defRPr lang="en-US" sz="5400" b="0" kern="1200" spc="0" baseline="0" dirty="0">
                <a:solidFill>
                  <a:schemeClr val="bg1"/>
                </a:soli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236383" y="4464068"/>
            <a:ext cx="8112126"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236383" y="4768852"/>
            <a:ext cx="8097838"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236538" y="5232770"/>
            <a:ext cx="8112125"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grpSp>
        <p:nvGrpSpPr>
          <p:cNvPr id="5" name="Group 38"/>
          <p:cNvGrpSpPr/>
          <p:nvPr userDrawn="1"/>
        </p:nvGrpSpPr>
        <p:grpSpPr>
          <a:xfrm>
            <a:off x="341314" y="311151"/>
            <a:ext cx="829170" cy="438358"/>
            <a:chOff x="609600" y="528537"/>
            <a:chExt cx="1444734" cy="763789"/>
          </a:xfrm>
          <a:solidFill>
            <a:schemeClr val="bg1"/>
          </a:solidFill>
        </p:grpSpPr>
        <p:sp>
          <p:nvSpPr>
            <p:cNvPr id="73" name="Rectangle 72"/>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dirty="0">
                <a:solidFill>
                  <a:srgbClr val="0096D6"/>
                </a:solidFill>
              </a:endParaRPr>
            </a:p>
          </p:txBody>
        </p:sp>
        <p:sp>
          <p:nvSpPr>
            <p:cNvPr id="74" name="Freeform 73"/>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dirty="0">
                <a:solidFill>
                  <a:srgbClr val="0096D6"/>
                </a:solidFill>
              </a:endParaRPr>
            </a:p>
          </p:txBody>
        </p:sp>
        <p:sp>
          <p:nvSpPr>
            <p:cNvPr id="75" name="Freeform 74"/>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dirty="0">
                <a:solidFill>
                  <a:srgbClr val="0096D6"/>
                </a:solidFill>
              </a:endParaRPr>
            </a:p>
          </p:txBody>
        </p:sp>
        <p:sp>
          <p:nvSpPr>
            <p:cNvPr id="76" name="Freeform 75"/>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dirty="0">
                <a:solidFill>
                  <a:srgbClr val="0096D6"/>
                </a:solidFill>
              </a:endParaRPr>
            </a:p>
          </p:txBody>
        </p:sp>
        <p:sp>
          <p:nvSpPr>
            <p:cNvPr id="77" name="Freeform 76"/>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dirty="0">
                <a:solidFill>
                  <a:srgbClr val="0096D6"/>
                </a:solidFill>
              </a:endParaRPr>
            </a:p>
          </p:txBody>
        </p:sp>
        <p:sp>
          <p:nvSpPr>
            <p:cNvPr id="92" name="Freeform 91"/>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dirty="0">
                <a:solidFill>
                  <a:srgbClr val="0096D6"/>
                </a:solidFill>
              </a:endParaRPr>
            </a:p>
          </p:txBody>
        </p:sp>
        <p:sp>
          <p:nvSpPr>
            <p:cNvPr id="93" name="Freeform 92"/>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dirty="0">
                <a:solidFill>
                  <a:srgbClr val="0096D6"/>
                </a:solidFill>
              </a:endParaRPr>
            </a:p>
          </p:txBody>
        </p:sp>
        <p:sp>
          <p:nvSpPr>
            <p:cNvPr id="94" name="Freeform 93"/>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dirty="0">
                <a:solidFill>
                  <a:srgbClr val="0096D6"/>
                </a:solidFill>
              </a:endParaRPr>
            </a:p>
          </p:txBody>
        </p:sp>
        <p:sp>
          <p:nvSpPr>
            <p:cNvPr id="95" name="Freeform 94"/>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endParaRPr>
            </a:p>
          </p:txBody>
        </p:sp>
        <p:sp>
          <p:nvSpPr>
            <p:cNvPr id="96" name="Freeform 95"/>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dirty="0">
                <a:solidFill>
                  <a:srgbClr val="0096D6"/>
                </a:solidFill>
              </a:endParaRPr>
            </a:p>
          </p:txBody>
        </p:sp>
        <p:sp>
          <p:nvSpPr>
            <p:cNvPr id="97" name="Freeform 96"/>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endParaRPr>
            </a:p>
          </p:txBody>
        </p:sp>
        <p:sp>
          <p:nvSpPr>
            <p:cNvPr id="98" name="Freeform 97"/>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dirty="0">
                <a:solidFill>
                  <a:srgbClr val="0096D6"/>
                </a:solidFill>
              </a:endParaRPr>
            </a:p>
          </p:txBody>
        </p:sp>
        <p:sp>
          <p:nvSpPr>
            <p:cNvPr id="99" name="Freeform 98"/>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endParaRPr>
            </a:p>
          </p:txBody>
        </p:sp>
        <p:sp>
          <p:nvSpPr>
            <p:cNvPr id="100" name="Freeform 99"/>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dirty="0">
                <a:solidFill>
                  <a:srgbClr val="0096D6"/>
                </a:solidFill>
              </a:endParaRPr>
            </a:p>
          </p:txBody>
        </p:sp>
      </p:grpSp>
    </p:spTree>
    <p:extLst>
      <p:ext uri="{BB962C8B-B14F-4D97-AF65-F5344CB8AC3E}">
        <p14:creationId xmlns:p14="http://schemas.microsoft.com/office/powerpoint/2010/main" val="2652527303"/>
      </p:ext>
    </p:extLst>
  </p:cSld>
  <p:clrMapOvr>
    <a:masterClrMapping/>
  </p:clrMapOvr>
  <p:transition>
    <p:wipe dir="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_Title Slide gradient">
    <p:spTree>
      <p:nvGrpSpPr>
        <p:cNvPr id="1" name=""/>
        <p:cNvGrpSpPr/>
        <p:nvPr/>
      </p:nvGrpSpPr>
      <p:grpSpPr>
        <a:xfrm>
          <a:off x="0" y="0"/>
          <a:ext cx="0" cy="0"/>
          <a:chOff x="0" y="0"/>
          <a:chExt cx="0" cy="0"/>
        </a:xfrm>
      </p:grpSpPr>
      <p:pic>
        <p:nvPicPr>
          <p:cNvPr id="35"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grpSp>
        <p:nvGrpSpPr>
          <p:cNvPr id="46" name="Group 45"/>
          <p:cNvGrpSpPr/>
          <p:nvPr userDrawn="1"/>
        </p:nvGrpSpPr>
        <p:grpSpPr>
          <a:xfrm>
            <a:off x="0" y="-2056029"/>
            <a:ext cx="9835191" cy="19379146"/>
            <a:chOff x="0" y="-2056029"/>
            <a:chExt cx="13110173" cy="19379146"/>
          </a:xfrm>
        </p:grpSpPr>
        <p:sp>
          <p:nvSpPr>
            <p:cNvPr id="36" name="Rounded Rectangle 35"/>
            <p:cNvSpPr/>
            <p:nvPr userDrawn="1"/>
          </p:nvSpPr>
          <p:spPr>
            <a:xfrm>
              <a:off x="2430699" y="3308943"/>
              <a:ext cx="2305719"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0" name="Rounded Rectangle 39"/>
            <p:cNvSpPr/>
            <p:nvPr userDrawn="1"/>
          </p:nvSpPr>
          <p:spPr>
            <a:xfrm>
              <a:off x="0" y="1236689"/>
              <a:ext cx="2305719"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2" name="Rounded Rectangle 41"/>
            <p:cNvSpPr/>
            <p:nvPr userDrawn="1"/>
          </p:nvSpPr>
          <p:spPr>
            <a:xfrm rot="10800000">
              <a:off x="1351370" y="4248605"/>
              <a:ext cx="2305719"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j-lt"/>
                <a:ea typeface="+mn-ea"/>
                <a:cs typeface="+mn-cs"/>
              </a:endParaRPr>
            </a:p>
          </p:txBody>
        </p:sp>
        <p:sp>
          <p:nvSpPr>
            <p:cNvPr id="43" name="Rounded Rectangle 42"/>
            <p:cNvSpPr/>
            <p:nvPr userDrawn="1"/>
          </p:nvSpPr>
          <p:spPr>
            <a:xfrm>
              <a:off x="8778358" y="-2056029"/>
              <a:ext cx="2305719"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4" name="Rounded Rectangle 43"/>
            <p:cNvSpPr/>
            <p:nvPr userDrawn="1"/>
          </p:nvSpPr>
          <p:spPr>
            <a:xfrm>
              <a:off x="10804454" y="2783785"/>
              <a:ext cx="2305719"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5" name="Rounded Rectangle 44"/>
            <p:cNvSpPr/>
            <p:nvPr userDrawn="1"/>
          </p:nvSpPr>
          <p:spPr>
            <a:xfrm rot="10800000">
              <a:off x="4047043" y="174390"/>
              <a:ext cx="2305719"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sp>
        <p:nvSpPr>
          <p:cNvPr id="2" name="Title 1"/>
          <p:cNvSpPr>
            <a:spLocks noGrp="1"/>
          </p:cNvSpPr>
          <p:nvPr>
            <p:ph type="ctrTitle" hasCustomPrompt="1"/>
          </p:nvPr>
        </p:nvSpPr>
        <p:spPr>
          <a:xfrm>
            <a:off x="221393" y="1236691"/>
            <a:ext cx="8112125" cy="2918779"/>
          </a:xfrm>
        </p:spPr>
        <p:txBody>
          <a:bodyPr/>
          <a:lstStyle>
            <a:lvl1pPr>
              <a:lnSpc>
                <a:spcPct val="90000"/>
              </a:lnSpc>
              <a:defRPr sz="6000" b="0" spc="0" baseline="0">
                <a:solidFill>
                  <a:schemeClr val="bg1"/>
                </a:solidFill>
                <a:latin typeface="+mj-lt"/>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236383" y="4464070"/>
            <a:ext cx="8112126" cy="384175"/>
          </a:xfrm>
        </p:spPr>
        <p:txBody>
          <a:bodyPr anchor="b" anchorCtr="0">
            <a:noAutofit/>
          </a:bodyPr>
          <a:lstStyle>
            <a:lvl1pPr marL="0" indent="0" algn="l">
              <a:buNone/>
              <a:defRPr sz="2000" b="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58" name="Rectangle 5"/>
          <p:cNvSpPr>
            <a:spLocks noChangeArrowheads="1"/>
          </p:cNvSpPr>
          <p:nvPr/>
        </p:nvSpPr>
        <p:spPr bwMode="ltGray">
          <a:xfrm>
            <a:off x="7784628" y="6584514"/>
            <a:ext cx="791023"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a:solidFill>
                  <a:schemeClr val="bg2"/>
                </a:solidFill>
                <a:latin typeface="+mj-lt"/>
              </a:rPr>
              <a:t>Cisco Confidential</a:t>
            </a:r>
          </a:p>
        </p:txBody>
      </p:sp>
      <p:grpSp>
        <p:nvGrpSpPr>
          <p:cNvPr id="4" name="Group 5"/>
          <p:cNvGrpSpPr>
            <a:grpSpLocks/>
          </p:cNvGrpSpPr>
          <p:nvPr userDrawn="1"/>
        </p:nvGrpSpPr>
        <p:grpSpPr bwMode="auto">
          <a:xfrm>
            <a:off x="341799" y="304800"/>
            <a:ext cx="631526" cy="447676"/>
            <a:chOff x="384" y="331"/>
            <a:chExt cx="912" cy="485"/>
          </a:xfrm>
        </p:grpSpPr>
        <p:sp>
          <p:nvSpPr>
            <p:cNvPr id="54" name="AutoShape 6"/>
            <p:cNvSpPr>
              <a:spLocks noChangeAspect="1" noChangeArrowheads="1" noTextEdit="1"/>
            </p:cNvSpPr>
            <p:nvPr/>
          </p:nvSpPr>
          <p:spPr bwMode="invGray">
            <a:xfrm>
              <a:off x="384" y="331"/>
              <a:ext cx="912" cy="485"/>
            </a:xfrm>
            <a:prstGeom prst="rect">
              <a:avLst/>
            </a:prstGeom>
            <a:noFill/>
            <a:ln w="9525">
              <a:noFill/>
              <a:miter lim="800000"/>
              <a:headEnd/>
              <a:tailEnd/>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55" name="Rectangle 7"/>
            <p:cNvSpPr>
              <a:spLocks noChangeArrowheads="1"/>
            </p:cNvSpPr>
            <p:nvPr/>
          </p:nvSpPr>
          <p:spPr bwMode="invGray">
            <a:xfrm>
              <a:off x="640" y="652"/>
              <a:ext cx="42" cy="158"/>
            </a:xfrm>
            <a:prstGeom prst="rect">
              <a:avLst/>
            </a:prstGeom>
            <a:solidFill>
              <a:srgbClr val="FFFFFF"/>
            </a:solidFill>
            <a:ln w="9525">
              <a:noFill/>
              <a:miter lim="800000"/>
              <a:headEnd/>
              <a:tailEnd/>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56" name="Freeform 8"/>
            <p:cNvSpPr>
              <a:spLocks/>
            </p:cNvSpPr>
            <p:nvPr/>
          </p:nvSpPr>
          <p:spPr bwMode="invGray">
            <a:xfrm>
              <a:off x="882" y="648"/>
              <a:ext cx="120" cy="166"/>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FFFFFF"/>
            </a:solidFill>
            <a:ln w="9525">
              <a:noFill/>
              <a:round/>
              <a:headEnd/>
              <a:tailEnd/>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57" name="Freeform 9"/>
            <p:cNvSpPr>
              <a:spLocks/>
            </p:cNvSpPr>
            <p:nvPr/>
          </p:nvSpPr>
          <p:spPr bwMode="invGray">
            <a:xfrm>
              <a:off x="467" y="648"/>
              <a:ext cx="120" cy="166"/>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FFFFFF"/>
            </a:solidFill>
            <a:ln w="9525">
              <a:noFill/>
              <a:round/>
              <a:headEnd/>
              <a:tailEnd/>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60" name="Freeform 10"/>
            <p:cNvSpPr>
              <a:spLocks noEditPoints="1"/>
            </p:cNvSpPr>
            <p:nvPr/>
          </p:nvSpPr>
          <p:spPr bwMode="invGray">
            <a:xfrm>
              <a:off x="1046" y="648"/>
              <a:ext cx="165" cy="166"/>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FFFFFF"/>
            </a:solidFill>
            <a:ln w="9525">
              <a:noFill/>
              <a:round/>
              <a:headEnd/>
              <a:tailEnd/>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61" name="Freeform 11"/>
            <p:cNvSpPr>
              <a:spLocks/>
            </p:cNvSpPr>
            <p:nvPr/>
          </p:nvSpPr>
          <p:spPr bwMode="invGray">
            <a:xfrm>
              <a:off x="735" y="648"/>
              <a:ext cx="108" cy="166"/>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FFFFFF"/>
            </a:solidFill>
            <a:ln w="9525">
              <a:noFill/>
              <a:round/>
              <a:headEnd/>
              <a:tailEnd/>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62" name="Freeform 12"/>
            <p:cNvSpPr>
              <a:spLocks/>
            </p:cNvSpPr>
            <p:nvPr/>
          </p:nvSpPr>
          <p:spPr bwMode="invGray">
            <a:xfrm>
              <a:off x="384" y="462"/>
              <a:ext cx="39" cy="81"/>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FFFFFF"/>
            </a:solidFill>
            <a:ln w="9525">
              <a:noFill/>
              <a:round/>
              <a:headEnd/>
              <a:tailEnd/>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63" name="Freeform 13"/>
            <p:cNvSpPr>
              <a:spLocks/>
            </p:cNvSpPr>
            <p:nvPr/>
          </p:nvSpPr>
          <p:spPr bwMode="invGray">
            <a:xfrm>
              <a:off x="494"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FFFFFF"/>
            </a:solidFill>
            <a:ln w="9525">
              <a:noFill/>
              <a:round/>
              <a:headEnd/>
              <a:tailEnd/>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78" name="Freeform 14"/>
            <p:cNvSpPr>
              <a:spLocks/>
            </p:cNvSpPr>
            <p:nvPr/>
          </p:nvSpPr>
          <p:spPr bwMode="invGray">
            <a:xfrm>
              <a:off x="601" y="333"/>
              <a:ext cx="39" cy="249"/>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FFFFFF"/>
            </a:solidFill>
            <a:ln w="9525">
              <a:noFill/>
              <a:round/>
              <a:headEnd/>
              <a:tailEnd/>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79" name="Freeform 15"/>
            <p:cNvSpPr>
              <a:spLocks/>
            </p:cNvSpPr>
            <p:nvPr/>
          </p:nvSpPr>
          <p:spPr bwMode="invGray">
            <a:xfrm>
              <a:off x="711" y="407"/>
              <a:ext cx="39" cy="136"/>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FFFFFF"/>
            </a:solidFill>
            <a:ln w="9525">
              <a:noFill/>
              <a:round/>
              <a:headEnd/>
              <a:tailEnd/>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80" name="Freeform 16"/>
            <p:cNvSpPr>
              <a:spLocks/>
            </p:cNvSpPr>
            <p:nvPr/>
          </p:nvSpPr>
          <p:spPr bwMode="invGray">
            <a:xfrm>
              <a:off x="818" y="462"/>
              <a:ext cx="42" cy="8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FFFFFF"/>
            </a:solidFill>
            <a:ln w="9525">
              <a:noFill/>
              <a:round/>
              <a:headEnd/>
              <a:tailEnd/>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81" name="Freeform 17"/>
            <p:cNvSpPr>
              <a:spLocks/>
            </p:cNvSpPr>
            <p:nvPr/>
          </p:nvSpPr>
          <p:spPr bwMode="invGray">
            <a:xfrm>
              <a:off x="928"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FFFFFF"/>
            </a:solidFill>
            <a:ln w="9525">
              <a:noFill/>
              <a:round/>
              <a:headEnd/>
              <a:tailEnd/>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82" name="Freeform 18"/>
            <p:cNvSpPr>
              <a:spLocks/>
            </p:cNvSpPr>
            <p:nvPr/>
          </p:nvSpPr>
          <p:spPr bwMode="invGray">
            <a:xfrm>
              <a:off x="1037" y="333"/>
              <a:ext cx="40" cy="249"/>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FFFFFF"/>
            </a:solidFill>
            <a:ln w="9525">
              <a:noFill/>
              <a:round/>
              <a:headEnd/>
              <a:tailEnd/>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83" name="Freeform 19"/>
            <p:cNvSpPr>
              <a:spLocks/>
            </p:cNvSpPr>
            <p:nvPr/>
          </p:nvSpPr>
          <p:spPr bwMode="invGray">
            <a:xfrm>
              <a:off x="1145" y="407"/>
              <a:ext cx="39" cy="136"/>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FFFFFF"/>
            </a:solidFill>
            <a:ln w="9525">
              <a:noFill/>
              <a:round/>
              <a:headEnd/>
              <a:tailEnd/>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sp>
          <p:nvSpPr>
            <p:cNvPr id="84" name="Freeform 20"/>
            <p:cNvSpPr>
              <a:spLocks/>
            </p:cNvSpPr>
            <p:nvPr/>
          </p:nvSpPr>
          <p:spPr bwMode="invGray">
            <a:xfrm>
              <a:off x="1254" y="462"/>
              <a:ext cx="40" cy="8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FFFFFF"/>
            </a:solidFill>
            <a:ln w="9525">
              <a:noFill/>
              <a:round/>
              <a:headEnd/>
              <a:tailEnd/>
            </a:ln>
          </p:spPr>
          <p:txBody>
            <a:bodyPr/>
            <a:lstStyle/>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FFFFFF"/>
                </a:solidFill>
                <a:effectLst/>
                <a:uLnTx/>
                <a:uFillTx/>
                <a:latin typeface="Arial" charset="0"/>
                <a:ea typeface="+mn-ea"/>
                <a:cs typeface="+mn-cs"/>
              </a:endParaRPr>
            </a:p>
          </p:txBody>
        </p:sp>
      </p:grpSp>
      <p:sp>
        <p:nvSpPr>
          <p:cNvPr id="37" name="Rectangle 4"/>
          <p:cNvSpPr>
            <a:spLocks noChangeArrowheads="1"/>
          </p:cNvSpPr>
          <p:nvPr userDrawn="1"/>
        </p:nvSpPr>
        <p:spPr bwMode="ltGray">
          <a:xfrm>
            <a:off x="265666" y="6586248"/>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chemeClr val="bg2"/>
                </a:solidFill>
                <a:latin typeface="+mj-lt"/>
              </a:rPr>
              <a:t>© 2010 Cisco and/or its affiliates. All rights reserved.</a:t>
            </a:r>
            <a:endParaRPr lang="en-US" sz="600" dirty="0">
              <a:solidFill>
                <a:schemeClr val="bg2"/>
              </a:solidFill>
              <a:latin typeface="+mj-lt"/>
            </a:endParaRPr>
          </a:p>
        </p:txBody>
      </p:sp>
      <p:sp>
        <p:nvSpPr>
          <p:cNvPr id="38" name="Rectangle 7"/>
          <p:cNvSpPr>
            <a:spLocks noChangeArrowheads="1"/>
          </p:cNvSpPr>
          <p:nvPr userDrawn="1"/>
        </p:nvSpPr>
        <p:spPr bwMode="ltGray">
          <a:xfrm>
            <a:off x="8620940" y="6580410"/>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chemeClr val="bg2"/>
                </a:solidFill>
                <a:latin typeface="+mj-lt"/>
              </a:rPr>
              <a:pPr algn="r" defTabSz="814388">
                <a:lnSpc>
                  <a:spcPct val="100000"/>
                </a:lnSpc>
              </a:pPr>
              <a:t>‹#›</a:t>
            </a:fld>
            <a:endParaRPr lang="en-US" sz="600" dirty="0">
              <a:solidFill>
                <a:schemeClr val="bg2"/>
              </a:solidFill>
              <a:latin typeface="+mj-lt"/>
            </a:endParaRPr>
          </a:p>
        </p:txBody>
      </p:sp>
      <p:sp>
        <p:nvSpPr>
          <p:cNvPr id="39" name="Text Placeholder 38"/>
          <p:cNvSpPr>
            <a:spLocks noGrp="1"/>
          </p:cNvSpPr>
          <p:nvPr>
            <p:ph type="body" sz="quarter" idx="10" hasCustomPrompt="1"/>
          </p:nvPr>
        </p:nvSpPr>
        <p:spPr>
          <a:xfrm>
            <a:off x="235805" y="4782758"/>
            <a:ext cx="8112650" cy="384175"/>
          </a:xfrm>
        </p:spPr>
        <p:txBody>
          <a:bodyPr/>
          <a:lstStyle>
            <a:lvl1pPr marL="0" indent="0">
              <a:buFontTx/>
              <a:buNone/>
              <a:defRPr lang="en-US" sz="1800" kern="1200" dirty="0" smtClean="0">
                <a:solidFill>
                  <a:schemeClr val="bg1"/>
                </a:solidFill>
                <a:latin typeface="+mj-lt"/>
                <a:ea typeface="+mn-ea"/>
                <a:cs typeface="+mn-cs"/>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1" name="Text Placeholder 40"/>
          <p:cNvSpPr>
            <a:spLocks noGrp="1"/>
          </p:cNvSpPr>
          <p:nvPr>
            <p:ph type="body" sz="quarter" idx="11" hasCustomPrompt="1"/>
          </p:nvPr>
        </p:nvSpPr>
        <p:spPr>
          <a:xfrm>
            <a:off x="235805" y="5273252"/>
            <a:ext cx="8112650" cy="384175"/>
          </a:xfrm>
        </p:spPr>
        <p:txBody>
          <a:bodyPr/>
          <a:lstStyle>
            <a:lvl1pPr marL="0" indent="0">
              <a:buFontTx/>
              <a:buNone/>
              <a:defRPr lang="en-US" sz="1400" kern="1200" dirty="0" smtClean="0">
                <a:solidFill>
                  <a:schemeClr val="bg1"/>
                </a:solidFill>
                <a:latin typeface="+mj-lt"/>
                <a:ea typeface="+mn-ea"/>
                <a:cs typeface="+mn-cs"/>
              </a:defRPr>
            </a:lvl1pPr>
            <a:lvl2pPr>
              <a:buFontTx/>
              <a:buNone/>
              <a:defRPr lang="en-US" sz="2000" kern="1200" dirty="0" smtClean="0">
                <a:solidFill>
                  <a:schemeClr val="bg1"/>
                </a:solidFill>
                <a:latin typeface="+mj-lt"/>
                <a:ea typeface="+mn-ea"/>
                <a:cs typeface="+mn-cs"/>
              </a:defRPr>
            </a:lvl2pPr>
            <a:lvl3pPr>
              <a:buFontTx/>
              <a:buNone/>
              <a:defRPr lang="en-US" sz="2000" kern="1200" dirty="0" smtClean="0">
                <a:solidFill>
                  <a:schemeClr val="bg1"/>
                </a:solidFill>
                <a:latin typeface="+mj-lt"/>
                <a:ea typeface="+mn-ea"/>
                <a:cs typeface="+mn-cs"/>
              </a:defRPr>
            </a:lvl3pPr>
            <a:lvl4pPr>
              <a:buFontTx/>
              <a:buNone/>
              <a:defRPr lang="en-US" sz="2000" kern="1200" dirty="0" smtClean="0">
                <a:solidFill>
                  <a:schemeClr val="bg1"/>
                </a:solidFill>
                <a:latin typeface="+mj-lt"/>
                <a:ea typeface="+mn-ea"/>
                <a:cs typeface="+mn-cs"/>
              </a:defRPr>
            </a:lvl4pPr>
            <a:lvl5pPr>
              <a:buFontTx/>
              <a:buNone/>
              <a:defRPr lang="en-US" sz="2000" kern="1200" dirty="0" smtClean="0">
                <a:solidFill>
                  <a:schemeClr val="bg1"/>
                </a:solidFill>
                <a:latin typeface="+mj-lt"/>
                <a:ea typeface="+mn-ea"/>
                <a:cs typeface="+mn-cs"/>
              </a:defRPr>
            </a:lvl5pPr>
          </a:lstStyle>
          <a:p>
            <a:pPr lvl="0"/>
            <a:r>
              <a:rPr lang="en-US" dirty="0" smtClean="0"/>
              <a:t>Date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egue">
    <p:spTree>
      <p:nvGrpSpPr>
        <p:cNvPr id="1" name=""/>
        <p:cNvGrpSpPr/>
        <p:nvPr/>
      </p:nvGrpSpPr>
      <p:grpSpPr>
        <a:xfrm>
          <a:off x="0" y="0"/>
          <a:ext cx="0" cy="0"/>
          <a:chOff x="0" y="0"/>
          <a:chExt cx="0" cy="0"/>
        </a:xfrm>
      </p:grpSpPr>
      <p:pic>
        <p:nvPicPr>
          <p:cNvPr id="1026" name="Picture 2" descr="C:\Documents and Settings\contractor\Desktop\Pattern_Half_Page.png"/>
          <p:cNvPicPr>
            <a:picLocks noChangeAspect="1" noChangeArrowheads="1"/>
          </p:cNvPicPr>
          <p:nvPr/>
        </p:nvPicPr>
        <p:blipFill>
          <a:blip r:embed="rId2" cstate="print"/>
          <a:srcRect/>
          <a:stretch>
            <a:fillRect/>
          </a:stretch>
        </p:blipFill>
        <p:spPr bwMode="auto">
          <a:xfrm>
            <a:off x="333375" y="3102726"/>
            <a:ext cx="8477250" cy="3438525"/>
          </a:xfrm>
          <a:prstGeom prst="rect">
            <a:avLst/>
          </a:prstGeom>
          <a:noFill/>
        </p:spPr>
      </p:pic>
      <p:sp>
        <p:nvSpPr>
          <p:cNvPr id="26" name="Rectangle 25"/>
          <p:cNvSpPr/>
          <p:nvPr userDrawn="1"/>
        </p:nvSpPr>
        <p:spPr>
          <a:xfrm>
            <a:off x="217357" y="3020518"/>
            <a:ext cx="8694295" cy="3357797"/>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7" name="Rectangle 3"/>
          <p:cNvSpPr>
            <a:spLocks noChangeArrowheads="1"/>
          </p:cNvSpPr>
          <p:nvPr/>
        </p:nvSpPr>
        <p:spPr bwMode="white">
          <a:xfrm>
            <a:off x="0" y="0"/>
            <a:ext cx="9144000" cy="177800"/>
          </a:xfrm>
          <a:prstGeom prst="rect">
            <a:avLst/>
          </a:prstGeom>
          <a:solidFill>
            <a:schemeClr val="bg2"/>
          </a:solidFill>
          <a:ln w="25400" algn="ctr">
            <a:noFill/>
            <a:miter lim="800000"/>
            <a:headEnd/>
            <a:tailEnd/>
          </a:ln>
          <a:effectLst/>
        </p:spPr>
        <p:txBody>
          <a:bodyPr wrap="none" anchor="ctr"/>
          <a:lstStyle/>
          <a:p>
            <a:endParaRPr lang="en-US" dirty="0">
              <a:solidFill>
                <a:srgbClr val="0096D6"/>
              </a:solidFill>
            </a:endParaRPr>
          </a:p>
        </p:txBody>
      </p:sp>
      <p:sp>
        <p:nvSpPr>
          <p:cNvPr id="2" name="Title 1"/>
          <p:cNvSpPr>
            <a:spLocks noGrp="1"/>
          </p:cNvSpPr>
          <p:nvPr>
            <p:ph type="ctrTitle" hasCustomPrompt="1"/>
          </p:nvPr>
        </p:nvSpPr>
        <p:spPr>
          <a:xfrm>
            <a:off x="221393" y="399143"/>
            <a:ext cx="8112125" cy="2407042"/>
          </a:xfrm>
        </p:spPr>
        <p:txBody>
          <a:bodyPr/>
          <a:lstStyle>
            <a:lvl1pPr algn="l" defTabSz="914400" rtl="0" eaLnBrk="1" latinLnBrk="0" hangingPunct="1">
              <a:lnSpc>
                <a:spcPct val="80000"/>
              </a:lnSpc>
              <a:spcBef>
                <a:spcPct val="0"/>
              </a:spcBef>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 Goes Here</a:t>
            </a:r>
            <a:endParaRPr lang="en-US" dirty="0"/>
          </a:p>
        </p:txBody>
      </p:sp>
      <p:sp>
        <p:nvSpPr>
          <p:cNvPr id="47" name="Rectangle 3"/>
          <p:cNvSpPr>
            <a:spLocks noChangeArrowheads="1"/>
          </p:cNvSpPr>
          <p:nvPr/>
        </p:nvSpPr>
        <p:spPr bwMode="hidden">
          <a:xfrm>
            <a:off x="0" y="0"/>
            <a:ext cx="9144000" cy="177800"/>
          </a:xfrm>
          <a:prstGeom prst="rect">
            <a:avLst/>
          </a:prstGeom>
          <a:solidFill>
            <a:srgbClr val="08252E"/>
          </a:solidFill>
          <a:ln w="25400" algn="ctr">
            <a:noFill/>
            <a:miter lim="800000"/>
            <a:headEnd/>
            <a:tailEnd/>
          </a:ln>
          <a:effectLst/>
        </p:spPr>
        <p:txBody>
          <a:bodyPr wrap="none" anchor="ctr"/>
          <a:lstStyle/>
          <a:p>
            <a:endParaRPr lang="en-US" dirty="0">
              <a:solidFill>
                <a:srgbClr val="0096D6"/>
              </a:solidFill>
            </a:endParaRPr>
          </a:p>
        </p:txBody>
      </p:sp>
    </p:spTree>
    <p:extLst>
      <p:ext uri="{BB962C8B-B14F-4D97-AF65-F5344CB8AC3E}">
        <p14:creationId xmlns:p14="http://schemas.microsoft.com/office/powerpoint/2010/main" val="260565649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p:stCondLst>
                                    <p:cond delay="0"/>
                                  </p:stCondLst>
                                  <p:childTnLst>
                                    <p:animMotion origin="layout" path="M -1.94444E-6 4.81481E-6 L -1.94444E-6 -0.48102 " pathEditMode="relative" rAng="0" ptsTypes="AA">
                                      <p:cBhvr>
                                        <p:cTn id="6" dur="1600" fill="hold"/>
                                        <p:tgtEl>
                                          <p:spTgt spid="26"/>
                                        </p:tgtEl>
                                        <p:attrNameLst>
                                          <p:attrName>ppt_x</p:attrName>
                                          <p:attrName>ppt_y</p:attrName>
                                        </p:attrNameLst>
                                      </p:cBhvr>
                                      <p:rCtr x="0" y="-241"/>
                                    </p:animMotion>
                                  </p:childTnLst>
                                </p:cTn>
                              </p:par>
                              <p:par>
                                <p:cTn id="7" presetID="10" presetClass="entr" presetSubtype="0" fill="hold" grpId="0" nodeType="withEffect">
                                  <p:stCondLst>
                                    <p:cond delay="11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 grpId="0"/>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1_Segue">
    <p:spTree>
      <p:nvGrpSpPr>
        <p:cNvPr id="1" name=""/>
        <p:cNvGrpSpPr/>
        <p:nvPr/>
      </p:nvGrpSpPr>
      <p:grpSpPr>
        <a:xfrm>
          <a:off x="0" y="0"/>
          <a:ext cx="0" cy="0"/>
          <a:chOff x="0" y="0"/>
          <a:chExt cx="0" cy="0"/>
        </a:xfrm>
      </p:grpSpPr>
      <p:pic>
        <p:nvPicPr>
          <p:cNvPr id="1026" name="Picture 2" descr="C:\Documents and Settings\contractor\Desktop\Pattern_Half_Page.png"/>
          <p:cNvPicPr>
            <a:picLocks noChangeAspect="1" noChangeArrowheads="1"/>
          </p:cNvPicPr>
          <p:nvPr/>
        </p:nvPicPr>
        <p:blipFill>
          <a:blip r:embed="rId2" cstate="print"/>
          <a:srcRect/>
          <a:stretch>
            <a:fillRect/>
          </a:stretch>
        </p:blipFill>
        <p:spPr bwMode="auto">
          <a:xfrm>
            <a:off x="333375" y="3102726"/>
            <a:ext cx="8477250" cy="3438525"/>
          </a:xfrm>
          <a:prstGeom prst="rect">
            <a:avLst/>
          </a:prstGeom>
          <a:noFill/>
        </p:spPr>
      </p:pic>
      <p:sp>
        <p:nvSpPr>
          <p:cNvPr id="26" name="Rectangle 25"/>
          <p:cNvSpPr/>
          <p:nvPr userDrawn="1"/>
        </p:nvSpPr>
        <p:spPr>
          <a:xfrm>
            <a:off x="217357" y="3020519"/>
            <a:ext cx="8694295" cy="1757670"/>
          </a:xfrm>
          <a:prstGeom prst="rect">
            <a:avLst/>
          </a:prstGeom>
          <a:solidFill>
            <a:srgbClr val="08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7" name="Rectangle 3"/>
          <p:cNvSpPr>
            <a:spLocks noChangeArrowheads="1"/>
          </p:cNvSpPr>
          <p:nvPr/>
        </p:nvSpPr>
        <p:spPr bwMode="white">
          <a:xfrm>
            <a:off x="0" y="0"/>
            <a:ext cx="9144000" cy="177800"/>
          </a:xfrm>
          <a:prstGeom prst="rect">
            <a:avLst/>
          </a:prstGeom>
          <a:solidFill>
            <a:schemeClr val="bg2"/>
          </a:solidFill>
          <a:ln w="25400" algn="ctr">
            <a:noFill/>
            <a:miter lim="800000"/>
            <a:headEnd/>
            <a:tailEnd/>
          </a:ln>
          <a:effectLst/>
        </p:spPr>
        <p:txBody>
          <a:bodyPr wrap="none" anchor="ctr"/>
          <a:lstStyle/>
          <a:p>
            <a:endParaRPr lang="en-US" dirty="0">
              <a:solidFill>
                <a:srgbClr val="0096D6"/>
              </a:solidFill>
            </a:endParaRPr>
          </a:p>
        </p:txBody>
      </p:sp>
      <p:sp>
        <p:nvSpPr>
          <p:cNvPr id="2" name="Title 1"/>
          <p:cNvSpPr>
            <a:spLocks noGrp="1"/>
          </p:cNvSpPr>
          <p:nvPr>
            <p:ph type="ctrTitle" hasCustomPrompt="1"/>
          </p:nvPr>
        </p:nvSpPr>
        <p:spPr>
          <a:xfrm>
            <a:off x="221393" y="1066800"/>
            <a:ext cx="8112125" cy="2407042"/>
          </a:xfrm>
        </p:spPr>
        <p:txBody>
          <a:bodyPr/>
          <a:lstStyle>
            <a:lvl1pPr algn="l" defTabSz="914400" rtl="0" eaLnBrk="1" latinLnBrk="0" hangingPunct="1">
              <a:lnSpc>
                <a:spcPct val="80000"/>
              </a:lnSpc>
              <a:spcBef>
                <a:spcPct val="0"/>
              </a:spcBef>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 Goes Here</a:t>
            </a:r>
            <a:endParaRPr lang="en-US" dirty="0"/>
          </a:p>
        </p:txBody>
      </p:sp>
      <p:sp>
        <p:nvSpPr>
          <p:cNvPr id="47" name="Rectangle 3"/>
          <p:cNvSpPr>
            <a:spLocks noChangeArrowheads="1"/>
          </p:cNvSpPr>
          <p:nvPr/>
        </p:nvSpPr>
        <p:spPr bwMode="hidden">
          <a:xfrm>
            <a:off x="0" y="0"/>
            <a:ext cx="9144000" cy="177800"/>
          </a:xfrm>
          <a:prstGeom prst="rect">
            <a:avLst/>
          </a:prstGeom>
          <a:solidFill>
            <a:srgbClr val="08252E"/>
          </a:solidFill>
          <a:ln w="25400" algn="ctr">
            <a:noFill/>
            <a:miter lim="800000"/>
            <a:headEnd/>
            <a:tailEnd/>
          </a:ln>
          <a:effectLst/>
        </p:spPr>
        <p:txBody>
          <a:bodyPr wrap="none" anchor="ctr"/>
          <a:lstStyle/>
          <a:p>
            <a:endParaRPr lang="en-US" dirty="0">
              <a:solidFill>
                <a:srgbClr val="0096D6"/>
              </a:solidFill>
            </a:endParaRPr>
          </a:p>
        </p:txBody>
      </p:sp>
      <p:sp>
        <p:nvSpPr>
          <p:cNvPr id="24" name="Rectangle 5"/>
          <p:cNvSpPr>
            <a:spLocks noChangeArrowheads="1"/>
          </p:cNvSpPr>
          <p:nvPr userDrawn="1"/>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rPr>
              <a:t>Cisco Confidential</a:t>
            </a:r>
          </a:p>
        </p:txBody>
      </p:sp>
      <p:sp>
        <p:nvSpPr>
          <p:cNvPr id="10" name="Rectangle 4"/>
          <p:cNvSpPr>
            <a:spLocks noChangeArrowheads="1"/>
          </p:cNvSpPr>
          <p:nvPr userDrawn="1"/>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a:solidFill>
                  <a:srgbClr val="C0C0C0"/>
                </a:solidFill>
              </a:rPr>
              <a:t>© 2010 Cisco and/or its affiliates. All rights reserved.</a:t>
            </a:r>
          </a:p>
        </p:txBody>
      </p:sp>
      <p:sp>
        <p:nvSpPr>
          <p:cNvPr id="11" name="Rectangle 7"/>
          <p:cNvSpPr>
            <a:spLocks noChangeArrowheads="1"/>
          </p:cNvSpPr>
          <p:nvPr userDrawn="1"/>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rPr>
              <a:pPr algn="r" defTabSz="814388"/>
              <a:t>‹#›</a:t>
            </a:fld>
            <a:endParaRPr lang="en-US" sz="600" dirty="0">
              <a:solidFill>
                <a:srgbClr val="C0C0C0"/>
              </a:solidFill>
            </a:endParaRPr>
          </a:p>
        </p:txBody>
      </p:sp>
    </p:spTree>
    <p:extLst>
      <p:ext uri="{BB962C8B-B14F-4D97-AF65-F5344CB8AC3E}">
        <p14:creationId xmlns:p14="http://schemas.microsoft.com/office/powerpoint/2010/main" val="273107916"/>
      </p:ext>
    </p:extLst>
  </p:cSld>
  <p:clrMapOvr>
    <a:masterClrMapping/>
  </p:clrMapOvr>
  <p:transition>
    <p:wipe dir="r"/>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2" name="Title 1"/>
          <p:cNvSpPr>
            <a:spLocks noGrp="1"/>
          </p:cNvSpPr>
          <p:nvPr>
            <p:ph type="title"/>
          </p:nvPr>
        </p:nvSpPr>
        <p:spPr>
          <a:xfrm>
            <a:off x="229702" y="76200"/>
            <a:ext cx="8588861" cy="838200"/>
          </a:xfrm>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565150" y="1066800"/>
            <a:ext cx="8578850" cy="4965192"/>
          </a:xfrm>
        </p:spPr>
        <p:txBody>
          <a:bodyPr/>
          <a:lstStyle>
            <a:lvl1pPr>
              <a:lnSpc>
                <a:spcPct val="95000"/>
              </a:lnSpc>
              <a:spcBef>
                <a:spcPts val="1480"/>
              </a:spcBef>
              <a:defRPr sz="2200">
                <a:solidFill>
                  <a:schemeClr val="bg1"/>
                </a:solidFill>
                <a:latin typeface="+mj-lt"/>
              </a:defRPr>
            </a:lvl1pPr>
            <a:lvl2pPr>
              <a:lnSpc>
                <a:spcPct val="95000"/>
              </a:lnSpc>
              <a:spcBef>
                <a:spcPts val="600"/>
              </a:spcBef>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97667805"/>
      </p:ext>
    </p:extLst>
  </p:cSld>
  <p:clrMapOvr>
    <a:masterClrMapping/>
  </p:clrMapOvr>
  <p:transition>
    <p:wipe dir="r"/>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2" name="Title 1"/>
          <p:cNvSpPr>
            <a:spLocks noGrp="1"/>
          </p:cNvSpPr>
          <p:nvPr>
            <p:ph type="title"/>
          </p:nvPr>
        </p:nvSpPr>
        <p:spPr>
          <a:xfrm>
            <a:off x="229702" y="152400"/>
            <a:ext cx="8588861" cy="838200"/>
          </a:xfrm>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noChangeAspect="1"/>
          </p:cNvSpPr>
          <p:nvPr>
            <p:ph type="body" sz="quarter" idx="10"/>
          </p:nvPr>
        </p:nvSpPr>
        <p:spPr>
          <a:xfrm>
            <a:off x="239713" y="1339745"/>
            <a:ext cx="4122425" cy="4965700"/>
          </a:xfrm>
        </p:spPr>
        <p:txBody>
          <a:bodyPr>
            <a:noAutofit/>
          </a:bodyPr>
          <a:lstStyle>
            <a:lvl1pPr>
              <a:lnSpc>
                <a:spcPct val="95000"/>
              </a:lnSpc>
              <a:spcBef>
                <a:spcPts val="1480"/>
              </a:spcBef>
              <a:defRPr sz="1800">
                <a:solidFill>
                  <a:schemeClr val="bg1"/>
                </a:solidFill>
                <a:latin typeface="+mj-lt"/>
              </a:defRPr>
            </a:lvl1pPr>
            <a:lvl2pPr>
              <a:lnSpc>
                <a:spcPct val="95000"/>
              </a:lnSpc>
              <a:spcBef>
                <a:spcPts val="600"/>
              </a:spcBef>
              <a:defRPr sz="1400">
                <a:solidFill>
                  <a:schemeClr val="bg1"/>
                </a:solidFill>
                <a:latin typeface="+mj-lt"/>
              </a:defRPr>
            </a:lvl2pPr>
            <a:lvl3pPr>
              <a:defRPr sz="1200">
                <a:solidFill>
                  <a:schemeClr val="bg1"/>
                </a:solidFill>
                <a:latin typeface="+mj-lt"/>
              </a:defRPr>
            </a:lvl3pPr>
            <a:lvl4pPr>
              <a:defRPr sz="1100">
                <a:solidFill>
                  <a:schemeClr val="bg1"/>
                </a:solidFill>
                <a:latin typeface="+mj-lt"/>
              </a:defRPr>
            </a:lvl4pPr>
            <a:lvl5pPr>
              <a:defRPr sz="1100">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706781" y="1339745"/>
            <a:ext cx="4122425" cy="4965700"/>
          </a:xfrm>
        </p:spPr>
        <p:txBody>
          <a:bodyPr>
            <a:noAutofit/>
          </a:bodyPr>
          <a:lstStyle>
            <a:lvl1pPr>
              <a:lnSpc>
                <a:spcPct val="95000"/>
              </a:lnSpc>
              <a:spcBef>
                <a:spcPts val="1480"/>
              </a:spcBef>
              <a:defRPr sz="1800">
                <a:solidFill>
                  <a:schemeClr val="bg1"/>
                </a:solidFill>
                <a:latin typeface="+mj-lt"/>
              </a:defRPr>
            </a:lvl1pPr>
            <a:lvl2pPr>
              <a:lnSpc>
                <a:spcPct val="95000"/>
              </a:lnSpc>
              <a:spcBef>
                <a:spcPts val="600"/>
              </a:spcBef>
              <a:defRPr sz="1400">
                <a:solidFill>
                  <a:schemeClr val="bg1"/>
                </a:solidFill>
                <a:latin typeface="+mj-lt"/>
              </a:defRPr>
            </a:lvl2pPr>
            <a:lvl3pPr>
              <a:defRPr sz="1200">
                <a:solidFill>
                  <a:schemeClr val="bg1"/>
                </a:solidFill>
                <a:latin typeface="+mj-lt"/>
              </a:defRPr>
            </a:lvl3pPr>
            <a:lvl4pPr>
              <a:defRPr sz="1100">
                <a:solidFill>
                  <a:schemeClr val="bg1"/>
                </a:solidFill>
                <a:latin typeface="+mj-lt"/>
              </a:defRPr>
            </a:lvl4pPr>
            <a:lvl5pPr>
              <a:defRPr sz="1100">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97087234"/>
      </p:ext>
    </p:extLst>
  </p:cSld>
  <p:clrMapOvr>
    <a:masterClrMapping/>
  </p:clrMapOvr>
  <p:transition>
    <p:wipe dir="r"/>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ullet with pull quot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39713" y="1339745"/>
            <a:ext cx="4103687" cy="4965700"/>
          </a:xfrm>
        </p:spPr>
        <p:txBody>
          <a:bodyPr/>
          <a:lstStyle>
            <a:lvl1pPr>
              <a:lnSpc>
                <a:spcPct val="95000"/>
              </a:lnSpc>
              <a:spcBef>
                <a:spcPts val="1480"/>
              </a:spcBef>
              <a:defRPr sz="2200">
                <a:solidFill>
                  <a:schemeClr val="bg1"/>
                </a:solidFill>
                <a:latin typeface="+mj-lt"/>
              </a:defRPr>
            </a:lvl1pPr>
            <a:lvl2pPr>
              <a:lnSpc>
                <a:spcPct val="95000"/>
              </a:lnSpc>
              <a:spcBef>
                <a:spcPts val="600"/>
              </a:spcBef>
              <a:defRPr>
                <a:solidFill>
                  <a:schemeClr val="bg1"/>
                </a:solidFill>
                <a:latin typeface="+mj-lt"/>
              </a:defRPr>
            </a:lvl2pPr>
            <a:lvl3pPr>
              <a:defRPr>
                <a:solidFill>
                  <a:schemeClr val="bg1"/>
                </a:solidFill>
                <a:latin typeface="+mj-lt"/>
              </a:defRPr>
            </a:lvl3pPr>
            <a:lvl4pPr>
              <a:defRPr>
                <a:solidFill>
                  <a:schemeClr val="bg1"/>
                </a:solidFill>
                <a:latin typeface="+mj-lt"/>
              </a:defRPr>
            </a:lvl4pPr>
            <a:lvl5pPr>
              <a:defRPr>
                <a:solidFill>
                  <a:schemeClr val="bg1"/>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1" hasCustomPrompt="1"/>
          </p:nvPr>
        </p:nvSpPr>
        <p:spPr>
          <a:xfrm>
            <a:off x="5221224" y="1747683"/>
            <a:ext cx="3236976" cy="646331"/>
          </a:xfrm>
        </p:spPr>
        <p:txBody>
          <a:bodyPr>
            <a:noAutofit/>
          </a:bodyPr>
          <a:lstStyle>
            <a:lvl1pPr marL="114300" indent="-114300" algn="l" defTabSz="914400" rtl="0" eaLnBrk="1" latinLnBrk="0" hangingPunct="1">
              <a:lnSpc>
                <a:spcPct val="80000"/>
              </a:lnSpc>
              <a:spcBef>
                <a:spcPct val="0"/>
              </a:spcBef>
              <a:buNone/>
              <a:defRPr lang="en-US" sz="2000" b="0" kern="1200" spc="0" baseline="0" dirty="0" smtClean="0">
                <a:gradFill>
                  <a:gsLst>
                    <a:gs pos="0">
                      <a:srgbClr val="00B2F0"/>
                    </a:gs>
                    <a:gs pos="44000">
                      <a:srgbClr val="40FFFE"/>
                    </a:gs>
                    <a:gs pos="100000">
                      <a:srgbClr val="96CA4B"/>
                    </a:gs>
                  </a:gsLst>
                  <a:lin ang="4800000" scaled="0"/>
                </a:gradFill>
                <a:latin typeface="+mj-lt"/>
                <a:ea typeface="+mj-ea"/>
                <a:cs typeface="+mj-cs"/>
              </a:defRPr>
            </a:lvl1pPr>
            <a:lvl2pPr marL="114300" indent="-114300" algn="l" defTabSz="914400" rtl="0" eaLnBrk="1" latinLnBrk="0" hangingPunct="1">
              <a:defRPr lang="en-US" sz="2000" kern="1200" dirty="0" smtClean="0">
                <a:solidFill>
                  <a:schemeClr val="accent2"/>
                </a:solidFill>
                <a:latin typeface="Ciscolight" pitchFamily="2" charset="0"/>
                <a:ea typeface="+mn-ea"/>
                <a:cs typeface="+mn-cs"/>
              </a:defRPr>
            </a:lvl2pPr>
            <a:lvl3pPr marL="114300" indent="-114300" algn="l" defTabSz="914400" rtl="0" eaLnBrk="1" latinLnBrk="0" hangingPunct="1">
              <a:defRPr lang="en-US" sz="2000" kern="1200" dirty="0" smtClean="0">
                <a:solidFill>
                  <a:schemeClr val="accent2"/>
                </a:solidFill>
                <a:latin typeface="Ciscolight" pitchFamily="2" charset="0"/>
                <a:ea typeface="+mn-ea"/>
                <a:cs typeface="+mn-cs"/>
              </a:defRPr>
            </a:lvl3pPr>
            <a:lvl4pPr marL="114300" indent="-114300" algn="l" defTabSz="914400" rtl="0" eaLnBrk="1" latinLnBrk="0" hangingPunct="1">
              <a:defRPr lang="en-US" sz="2000" kern="1200" dirty="0" smtClean="0">
                <a:solidFill>
                  <a:schemeClr val="accent2"/>
                </a:solidFill>
                <a:latin typeface="Ciscolight" pitchFamily="2" charset="0"/>
                <a:ea typeface="+mn-ea"/>
                <a:cs typeface="+mn-cs"/>
              </a:defRPr>
            </a:lvl4pPr>
            <a:lvl5pPr marL="114300" indent="-114300" algn="l" defTabSz="914400" rtl="0" eaLnBrk="1" latinLnBrk="0" hangingPunct="1">
              <a:defRPr lang="en-US" sz="2000" kern="1200" dirty="0" smtClean="0">
                <a:solidFill>
                  <a:schemeClr val="accent2"/>
                </a:solidFill>
                <a:latin typeface="Ciscolight" pitchFamily="2" charset="0"/>
                <a:ea typeface="+mn-ea"/>
                <a:cs typeface="+mn-cs"/>
              </a:defRPr>
            </a:lvl5pPr>
          </a:lstStyle>
          <a:p>
            <a:pPr lvl="0"/>
            <a:r>
              <a:rPr lang="en-US" dirty="0" smtClean="0"/>
              <a:t>“This is the sample </a:t>
            </a:r>
            <a:br>
              <a:rPr lang="en-US" dirty="0" smtClean="0"/>
            </a:br>
            <a:r>
              <a:rPr lang="en-US" dirty="0" smtClean="0"/>
              <a:t>pull quote.”</a:t>
            </a:r>
          </a:p>
        </p:txBody>
      </p:sp>
      <p:sp>
        <p:nvSpPr>
          <p:cNvPr id="11" name="Rectangle 4"/>
          <p:cNvSpPr>
            <a:spLocks noChangeArrowheads="1"/>
          </p:cNvSpPr>
          <p:nvPr userDrawn="1"/>
        </p:nvSpPr>
        <p:spPr bwMode="ltGray">
          <a:xfrm>
            <a:off x="251373" y="6586246"/>
            <a:ext cx="2568027"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a:solidFill>
                  <a:srgbClr val="C0C0C0"/>
                </a:solidFill>
              </a:rPr>
              <a:t>© 2010 Cisco and/or its affiliates. All rights reserved.</a:t>
            </a:r>
          </a:p>
        </p:txBody>
      </p:sp>
      <p:sp>
        <p:nvSpPr>
          <p:cNvPr id="14" name="Rectangle 5"/>
          <p:cNvSpPr>
            <a:spLocks noChangeArrowheads="1"/>
          </p:cNvSpPr>
          <p:nvPr userDrawn="1"/>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rPr>
              <a:t>Cisco Confidential</a:t>
            </a:r>
          </a:p>
        </p:txBody>
      </p:sp>
      <p:sp>
        <p:nvSpPr>
          <p:cNvPr id="13" name="Rectangle 7"/>
          <p:cNvSpPr>
            <a:spLocks noChangeArrowheads="1"/>
          </p:cNvSpPr>
          <p:nvPr userDrawn="1"/>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rPr>
              <a:pPr algn="r" defTabSz="814388"/>
              <a:t>‹#›</a:t>
            </a:fld>
            <a:endParaRPr lang="en-US" sz="600" dirty="0">
              <a:solidFill>
                <a:srgbClr val="C0C0C0"/>
              </a:solidFill>
            </a:endParaRPr>
          </a:p>
        </p:txBody>
      </p:sp>
      <p:sp>
        <p:nvSpPr>
          <p:cNvPr id="16" name="Title 15"/>
          <p:cNvSpPr>
            <a:spLocks noGrp="1"/>
          </p:cNvSpPr>
          <p:nvPr>
            <p:ph type="title"/>
          </p:nvPr>
        </p:nvSpPr>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
        <p:nvSpPr>
          <p:cNvPr id="20" name="Text Placeholder 19"/>
          <p:cNvSpPr>
            <a:spLocks noGrp="1"/>
          </p:cNvSpPr>
          <p:nvPr>
            <p:ph type="body" sz="quarter" idx="14" hasCustomPrompt="1"/>
          </p:nvPr>
        </p:nvSpPr>
        <p:spPr>
          <a:xfrm>
            <a:off x="5334000" y="4876800"/>
            <a:ext cx="3200400" cy="457200"/>
          </a:xfrm>
        </p:spPr>
        <p:txBody>
          <a:bodyPr anchor="t">
            <a:noAutofit/>
          </a:bodyPr>
          <a:lstStyle>
            <a:lvl1pPr marL="0" indent="0">
              <a:buFontTx/>
              <a:buNone/>
              <a:defRPr sz="1600">
                <a:solidFill>
                  <a:schemeClr val="bg2">
                    <a:lumMod val="85000"/>
                  </a:schemeClr>
                </a:solidFill>
              </a:defRPr>
            </a:lvl1pPr>
          </a:lstStyle>
          <a:p>
            <a:pPr lvl="0"/>
            <a:r>
              <a:rPr lang="en-US" dirty="0" smtClean="0"/>
              <a:t>Source Name</a:t>
            </a:r>
            <a:endParaRPr lang="en-US" dirty="0"/>
          </a:p>
        </p:txBody>
      </p:sp>
    </p:spTree>
    <p:extLst>
      <p:ext uri="{BB962C8B-B14F-4D97-AF65-F5344CB8AC3E}">
        <p14:creationId xmlns:p14="http://schemas.microsoft.com/office/powerpoint/2010/main" val="3220806732"/>
      </p:ext>
    </p:extLst>
  </p:cSld>
  <p:clrMapOvr>
    <a:masterClrMapping/>
  </p:clrMapOvr>
  <p:transition>
    <p:wipe dir="r"/>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9702" y="76200"/>
            <a:ext cx="8588861" cy="838200"/>
          </a:xfrm>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smtClean="0"/>
              <a:t>Click to edit Master title style</a:t>
            </a:r>
            <a:endParaRPr lang="en-US" dirty="0"/>
          </a:p>
        </p:txBody>
      </p:sp>
    </p:spTree>
    <p:extLst>
      <p:ext uri="{BB962C8B-B14F-4D97-AF65-F5344CB8AC3E}">
        <p14:creationId xmlns:p14="http://schemas.microsoft.com/office/powerpoint/2010/main" val="4041524006"/>
      </p:ext>
    </p:extLst>
  </p:cSld>
  <p:clrMapOvr>
    <a:masterClrMapping/>
  </p:clrMapOvr>
  <p:transition>
    <p:wipe dir="r"/>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3" name="Rectangle 5"/>
          <p:cNvSpPr>
            <a:spLocks noChangeArrowheads="1"/>
          </p:cNvSpPr>
          <p:nvPr/>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rPr>
              <a:t>Cisco Confidential</a:t>
            </a:r>
          </a:p>
        </p:txBody>
      </p:sp>
      <p:sp>
        <p:nvSpPr>
          <p:cNvPr id="5" name="Rectangle 4"/>
          <p:cNvSpPr>
            <a:spLocks noChangeArrowheads="1"/>
          </p:cNvSpPr>
          <p:nvPr/>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rPr>
              <a:t>© 2010 Cisco and/or its affiliates. All rights reserved.</a:t>
            </a:r>
            <a:endParaRPr lang="en-US" sz="600" dirty="0">
              <a:solidFill>
                <a:srgbClr val="C0C0C0"/>
              </a:solidFill>
            </a:endParaRPr>
          </a:p>
        </p:txBody>
      </p:sp>
      <p:sp>
        <p:nvSpPr>
          <p:cNvPr id="6" name="Rectangle 7"/>
          <p:cNvSpPr>
            <a:spLocks noChangeArrowheads="1"/>
          </p:cNvSpPr>
          <p:nvPr/>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rPr>
              <a:pPr algn="r" defTabSz="814388"/>
              <a:t>‹#›</a:t>
            </a:fld>
            <a:endParaRPr lang="en-US" sz="600" dirty="0">
              <a:solidFill>
                <a:srgbClr val="C0C0C0"/>
              </a:solidFill>
            </a:endParaRPr>
          </a:p>
        </p:txBody>
      </p:sp>
      <p:sp>
        <p:nvSpPr>
          <p:cNvPr id="7" name="Title 1"/>
          <p:cNvSpPr>
            <a:spLocks noGrp="1"/>
          </p:cNvSpPr>
          <p:nvPr>
            <p:ph type="title"/>
          </p:nvPr>
        </p:nvSpPr>
        <p:spPr>
          <a:xfrm>
            <a:off x="229702" y="76200"/>
            <a:ext cx="8588861" cy="838200"/>
          </a:xfrm>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Click to edit Master title style</a:t>
            </a:r>
            <a:endParaRPr lang="en-US" dirty="0"/>
          </a:p>
        </p:txBody>
      </p:sp>
    </p:spTree>
    <p:extLst>
      <p:ext uri="{BB962C8B-B14F-4D97-AF65-F5344CB8AC3E}">
        <p14:creationId xmlns:p14="http://schemas.microsoft.com/office/powerpoint/2010/main" val="444188086"/>
      </p:ext>
    </p:extLst>
  </p:cSld>
  <p:clrMapOvr>
    <a:masterClrMapping/>
  </p:clrMapOvr>
  <p:transition>
    <p:wipe dir="r"/>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ullet_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2" y="295275"/>
            <a:ext cx="4123944" cy="838200"/>
          </a:xfrm>
        </p:spPr>
        <p:txBody>
          <a:bodyPr vert="horz" lIns="82296" tIns="45720" rIns="82296" bIns="45720" rtlCol="0" anchor="t" anchorCtr="0">
            <a:noAutofit/>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Two Column</a:t>
            </a:r>
            <a:br>
              <a:rPr lang="en-US" dirty="0" smtClean="0"/>
            </a:br>
            <a:r>
              <a:rPr lang="en-US" dirty="0" smtClean="0"/>
              <a:t>Title Left</a:t>
            </a:r>
            <a:endParaRPr lang="en-US" dirty="0"/>
          </a:p>
        </p:txBody>
      </p:sp>
      <p:sp>
        <p:nvSpPr>
          <p:cNvPr id="9" name="Text Placeholder 8"/>
          <p:cNvSpPr>
            <a:spLocks noGrp="1"/>
          </p:cNvSpPr>
          <p:nvPr>
            <p:ph type="body" sz="quarter" idx="11" hasCustomPrompt="1"/>
          </p:nvPr>
        </p:nvSpPr>
        <p:spPr>
          <a:xfrm>
            <a:off x="219455" y="1600200"/>
            <a:ext cx="4142232" cy="4526280"/>
          </a:xfrm>
        </p:spPr>
        <p:txBody>
          <a:bodyPr/>
          <a:lstStyle>
            <a:lvl1pPr marL="0" indent="0">
              <a:buNone/>
              <a:defRPr>
                <a:solidFill>
                  <a:schemeClr val="bg1"/>
                </a:solidFill>
                <a:latin typeface="+mj-lt"/>
              </a:defRPr>
            </a:lvl1pPr>
            <a:lvl2pPr marL="635000" indent="-228600">
              <a:buClr>
                <a:srgbClr val="96CA4B"/>
              </a:buClr>
              <a:buFont typeface="Arial" pitchFamily="34" charset="0"/>
              <a:buChar char="•"/>
              <a:tabLst/>
              <a:defRPr>
                <a:solidFill>
                  <a:schemeClr val="bg1"/>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a:t>
            </a:r>
            <a:br>
              <a:rPr lang="en-US" dirty="0" smtClean="0"/>
            </a:br>
            <a:r>
              <a:rPr lang="en-US" dirty="0" smtClean="0"/>
              <a:t>do not italicize; use yellow on the </a:t>
            </a:r>
            <a:br>
              <a:rPr lang="en-US" dirty="0" smtClean="0"/>
            </a:br>
            <a:r>
              <a:rPr lang="en-US" dirty="0" smtClean="0"/>
              <a:t>black template and red for the white template</a:t>
            </a:r>
          </a:p>
        </p:txBody>
      </p:sp>
      <p:sp>
        <p:nvSpPr>
          <p:cNvPr id="12" name="Text Placeholder 11"/>
          <p:cNvSpPr>
            <a:spLocks noGrp="1"/>
          </p:cNvSpPr>
          <p:nvPr>
            <p:ph type="body" sz="quarter" idx="12" hasCustomPrompt="1"/>
          </p:nvPr>
        </p:nvSpPr>
        <p:spPr>
          <a:xfrm>
            <a:off x="4818888" y="1600200"/>
            <a:ext cx="4005072" cy="4526280"/>
          </a:xfrm>
        </p:spPr>
        <p:txBody>
          <a:bodyPr/>
          <a:lstStyle>
            <a:lvl1pPr marL="0" indent="0">
              <a:buFontTx/>
              <a:buNone/>
              <a:defRPr>
                <a:solidFill>
                  <a:schemeClr val="bg1"/>
                </a:solidFill>
                <a:latin typeface="+mj-lt"/>
              </a:defRPr>
            </a:lvl1pPr>
            <a:lvl2pPr marL="635000" indent="-228600">
              <a:buClr>
                <a:srgbClr val="96CA4B"/>
              </a:buClr>
              <a:buFont typeface="Arial" pitchFamily="34" charset="0"/>
              <a:buChar char="•"/>
              <a:defRPr>
                <a:solidFill>
                  <a:schemeClr val="bg1"/>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do not italicize; use yellow on the black template and red for the white template</a:t>
            </a:r>
          </a:p>
        </p:txBody>
      </p:sp>
      <p:sp>
        <p:nvSpPr>
          <p:cNvPr id="14" name="Text Placeholder 13"/>
          <p:cNvSpPr>
            <a:spLocks noGrp="1"/>
          </p:cNvSpPr>
          <p:nvPr>
            <p:ph type="body" sz="quarter" idx="13" hasCustomPrompt="1"/>
          </p:nvPr>
        </p:nvSpPr>
        <p:spPr>
          <a:xfrm>
            <a:off x="4824413" y="295275"/>
            <a:ext cx="4122737" cy="838200"/>
          </a:xfrm>
        </p:spPr>
        <p:txBody>
          <a:bodyPr lIns="82296" rIns="82296"/>
          <a:lstStyle>
            <a:lvl1pPr marL="0" indent="0">
              <a:lnSpc>
                <a:spcPct val="80000"/>
              </a:lnSpc>
              <a:spcBef>
                <a:spcPts val="0"/>
              </a:spcBef>
              <a:buFontTx/>
              <a:buNone/>
              <a:defRPr lang="en-US" sz="3600" b="0" kern="1200" spc="0" baseline="0" dirty="0" smtClean="0">
                <a:gradFill>
                  <a:gsLst>
                    <a:gs pos="0">
                      <a:srgbClr val="00B2F0"/>
                    </a:gs>
                    <a:gs pos="44000">
                      <a:srgbClr val="40FFFE"/>
                    </a:gs>
                    <a:gs pos="100000">
                      <a:srgbClr val="96CA4B"/>
                    </a:gs>
                  </a:gsLst>
                  <a:lin ang="4800000" scaled="0"/>
                </a:gradFill>
                <a:latin typeface="+mj-lt"/>
                <a:ea typeface="+mj-ea"/>
                <a:cs typeface="+mj-cs"/>
              </a:defRPr>
            </a:lvl1pPr>
          </a:lstStyle>
          <a:p>
            <a:pPr lvl="0"/>
            <a:r>
              <a:rPr kumimoji="0" lang="en-US" sz="3600" b="0" i="0" u="none" strike="noStrike" kern="1200" cap="none" spc="0" normalizeH="0" baseline="0" noProof="0" dirty="0" smtClean="0">
                <a:ln>
                  <a:noFill/>
                </a:ln>
                <a:gradFill>
                  <a:gsLst>
                    <a:gs pos="0">
                      <a:srgbClr val="00B2F0"/>
                    </a:gs>
                    <a:gs pos="44000">
                      <a:srgbClr val="40FFFE"/>
                    </a:gs>
                    <a:gs pos="100000">
                      <a:srgbClr val="96CA4B"/>
                    </a:gs>
                  </a:gsLst>
                  <a:lin ang="4800000" scaled="0"/>
                </a:gradFill>
                <a:effectLst/>
                <a:uLnTx/>
                <a:uFillTx/>
                <a:latin typeface="+mj-lt"/>
                <a:ea typeface="+mj-ea"/>
                <a:cs typeface="+mj-cs"/>
              </a:rPr>
              <a:t>Two Column</a:t>
            </a:r>
            <a:br>
              <a:rPr kumimoji="0" lang="en-US" sz="3600" b="0" i="0" u="none" strike="noStrike" kern="1200" cap="none" spc="0" normalizeH="0" baseline="0" noProof="0" dirty="0" smtClean="0">
                <a:ln>
                  <a:noFill/>
                </a:ln>
                <a:gradFill>
                  <a:gsLst>
                    <a:gs pos="0">
                      <a:srgbClr val="00B2F0"/>
                    </a:gs>
                    <a:gs pos="44000">
                      <a:srgbClr val="40FFFE"/>
                    </a:gs>
                    <a:gs pos="100000">
                      <a:srgbClr val="96CA4B"/>
                    </a:gs>
                  </a:gsLst>
                  <a:lin ang="4800000" scaled="0"/>
                </a:gradFill>
                <a:effectLst/>
                <a:uLnTx/>
                <a:uFillTx/>
                <a:latin typeface="+mj-lt"/>
                <a:ea typeface="+mj-ea"/>
                <a:cs typeface="+mj-cs"/>
              </a:rPr>
            </a:br>
            <a:r>
              <a:rPr kumimoji="0" lang="en-US" sz="3600" b="0" i="0" u="none" strike="noStrike" kern="1200" cap="none" spc="0" normalizeH="0" baseline="0" noProof="0" dirty="0" smtClean="0">
                <a:ln>
                  <a:noFill/>
                </a:ln>
                <a:gradFill>
                  <a:gsLst>
                    <a:gs pos="0">
                      <a:srgbClr val="00B2F0"/>
                    </a:gs>
                    <a:gs pos="44000">
                      <a:srgbClr val="40FFFE"/>
                    </a:gs>
                    <a:gs pos="100000">
                      <a:srgbClr val="96CA4B"/>
                    </a:gs>
                  </a:gsLst>
                  <a:lin ang="4800000" scaled="0"/>
                </a:gradFill>
                <a:effectLst/>
                <a:uLnTx/>
                <a:uFillTx/>
                <a:latin typeface="+mj-lt"/>
                <a:ea typeface="+mj-ea"/>
                <a:cs typeface="+mj-cs"/>
              </a:rPr>
              <a:t>Title Right</a:t>
            </a:r>
            <a:endParaRPr lang="en-US" dirty="0"/>
          </a:p>
        </p:txBody>
      </p:sp>
    </p:spTree>
    <p:extLst>
      <p:ext uri="{BB962C8B-B14F-4D97-AF65-F5344CB8AC3E}">
        <p14:creationId xmlns:p14="http://schemas.microsoft.com/office/powerpoint/2010/main" val="4229716574"/>
      </p:ext>
    </p:extLst>
  </p:cSld>
  <p:clrMapOvr>
    <a:masterClrMapping/>
  </p:clrMapOvr>
  <p:transition>
    <p:wipe dir="r"/>
  </p:transition>
  <p:timing>
    <p:tnLst>
      <p:par>
        <p:cTn id="1" dur="indefinite" restart="never" nodeType="tmRoot"/>
      </p:par>
    </p:tnLst>
  </p:timing>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sp>
        <p:nvSpPr>
          <p:cNvPr id="13" name="Text Placeholder 12"/>
          <p:cNvSpPr>
            <a:spLocks noGrp="1"/>
          </p:cNvSpPr>
          <p:nvPr>
            <p:ph type="body" sz="quarter" idx="14"/>
          </p:nvPr>
        </p:nvSpPr>
        <p:spPr>
          <a:xfrm>
            <a:off x="244475" y="1600200"/>
            <a:ext cx="2622550" cy="4391025"/>
          </a:xfrm>
        </p:spPr>
        <p:txBody>
          <a:bodyPr/>
          <a:lstStyle>
            <a:lvl1pPr>
              <a:defRPr>
                <a:solidFill>
                  <a:schemeClr val="bg1"/>
                </a:solidFill>
                <a:latin typeface="+mj-lt"/>
                <a:cs typeface="Arial" pitchFamily="34" charset="0"/>
              </a:defRPr>
            </a:lvl1pPr>
            <a:lvl2pPr>
              <a:defRPr>
                <a:solidFill>
                  <a:schemeClr val="bg1"/>
                </a:solidFill>
                <a:latin typeface="+mj-lt"/>
                <a:cs typeface="Arial" pitchFamily="34" charset="0"/>
              </a:defRPr>
            </a:lvl2pPr>
            <a:lvl3pPr>
              <a:defRPr>
                <a:solidFill>
                  <a:schemeClr val="bg1"/>
                </a:solidFill>
                <a:latin typeface="+mj-lt"/>
                <a:cs typeface="Arial" pitchFamily="34" charset="0"/>
              </a:defRPr>
            </a:lvl3pPr>
            <a:lvl4pPr>
              <a:defRPr>
                <a:solidFill>
                  <a:schemeClr val="bg1"/>
                </a:solidFill>
                <a:latin typeface="+mj-lt"/>
                <a:cs typeface="Arial" pitchFamily="34" charset="0"/>
              </a:defRPr>
            </a:lvl4pPr>
            <a:lvl5pPr>
              <a:defRPr>
                <a:solidFill>
                  <a:schemeClr val="bg1"/>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12"/>
          <p:cNvSpPr>
            <a:spLocks noGrp="1"/>
          </p:cNvSpPr>
          <p:nvPr>
            <p:ph type="body" sz="quarter" idx="15"/>
          </p:nvPr>
        </p:nvSpPr>
        <p:spPr>
          <a:xfrm>
            <a:off x="3292474" y="1600200"/>
            <a:ext cx="2593975" cy="4362450"/>
          </a:xfrm>
        </p:spPr>
        <p:txBody>
          <a:bodyPr/>
          <a:lstStyle>
            <a:lvl1pPr>
              <a:defRPr>
                <a:solidFill>
                  <a:schemeClr val="bg1"/>
                </a:solidFill>
                <a:latin typeface="+mj-lt"/>
                <a:cs typeface="Arial" pitchFamily="34" charset="0"/>
              </a:defRPr>
            </a:lvl1pPr>
            <a:lvl2pPr>
              <a:defRPr>
                <a:solidFill>
                  <a:schemeClr val="bg1"/>
                </a:solidFill>
                <a:latin typeface="+mj-lt"/>
                <a:cs typeface="Arial" pitchFamily="34" charset="0"/>
              </a:defRPr>
            </a:lvl2pPr>
            <a:lvl3pPr>
              <a:defRPr>
                <a:solidFill>
                  <a:schemeClr val="bg1"/>
                </a:solidFill>
                <a:latin typeface="+mj-lt"/>
                <a:cs typeface="Arial" pitchFamily="34" charset="0"/>
              </a:defRPr>
            </a:lvl3pPr>
            <a:lvl4pPr>
              <a:defRPr>
                <a:solidFill>
                  <a:schemeClr val="bg1"/>
                </a:solidFill>
                <a:latin typeface="+mj-lt"/>
                <a:cs typeface="Arial" pitchFamily="34" charset="0"/>
              </a:defRPr>
            </a:lvl4pPr>
            <a:lvl5pPr>
              <a:defRPr>
                <a:solidFill>
                  <a:schemeClr val="bg1"/>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12"/>
          <p:cNvSpPr>
            <a:spLocks noGrp="1"/>
          </p:cNvSpPr>
          <p:nvPr>
            <p:ph type="body" sz="quarter" idx="16"/>
          </p:nvPr>
        </p:nvSpPr>
        <p:spPr>
          <a:xfrm>
            <a:off x="6300788" y="1600200"/>
            <a:ext cx="2633662" cy="4333875"/>
          </a:xfrm>
        </p:spPr>
        <p:txBody>
          <a:bodyPr/>
          <a:lstStyle>
            <a:lvl1pPr>
              <a:defRPr>
                <a:solidFill>
                  <a:schemeClr val="bg1"/>
                </a:solidFill>
                <a:latin typeface="+mj-lt"/>
                <a:cs typeface="Arial" pitchFamily="34" charset="0"/>
              </a:defRPr>
            </a:lvl1pPr>
            <a:lvl2pPr>
              <a:defRPr>
                <a:solidFill>
                  <a:schemeClr val="bg1"/>
                </a:solidFill>
                <a:latin typeface="+mj-lt"/>
                <a:cs typeface="Arial" pitchFamily="34" charset="0"/>
              </a:defRPr>
            </a:lvl2pPr>
            <a:lvl3pPr>
              <a:defRPr>
                <a:solidFill>
                  <a:schemeClr val="bg1"/>
                </a:solidFill>
                <a:latin typeface="+mj-lt"/>
                <a:cs typeface="Arial" pitchFamily="34" charset="0"/>
              </a:defRPr>
            </a:lvl3pPr>
            <a:lvl4pPr>
              <a:defRPr>
                <a:solidFill>
                  <a:schemeClr val="bg1"/>
                </a:solidFill>
                <a:latin typeface="+mj-lt"/>
                <a:cs typeface="Arial" pitchFamily="34" charset="0"/>
              </a:defRPr>
            </a:lvl4pPr>
            <a:lvl5pPr>
              <a:defRPr>
                <a:solidFill>
                  <a:schemeClr val="bg1"/>
                </a:solidFill>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1" name="Text Placeholder 20"/>
          <p:cNvSpPr>
            <a:spLocks noGrp="1" noChangeAspect="1"/>
          </p:cNvSpPr>
          <p:nvPr>
            <p:ph type="body" sz="quarter" idx="17"/>
          </p:nvPr>
        </p:nvSpPr>
        <p:spPr>
          <a:xfrm>
            <a:off x="219456" y="100584"/>
            <a:ext cx="2670048" cy="1152144"/>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3000" b="0" kern="1200" spc="0" baseline="0" dirty="0" smtClean="0">
                <a:gradFill>
                  <a:gsLst>
                    <a:gs pos="0">
                      <a:srgbClr val="00B2F0"/>
                    </a:gs>
                    <a:gs pos="44000">
                      <a:srgbClr val="40FFFE"/>
                    </a:gs>
                    <a:gs pos="100000">
                      <a:srgbClr val="96CA4B"/>
                    </a:gs>
                  </a:gsLst>
                  <a:lin ang="4800000" scaled="0"/>
                </a:gra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2" name="Text Placeholder 20"/>
          <p:cNvSpPr>
            <a:spLocks noGrp="1"/>
          </p:cNvSpPr>
          <p:nvPr>
            <p:ph type="body" sz="quarter" idx="18"/>
          </p:nvPr>
        </p:nvSpPr>
        <p:spPr>
          <a:xfrm>
            <a:off x="3255264" y="100584"/>
            <a:ext cx="2670048" cy="1152144"/>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3000" b="0" kern="1200" spc="0" baseline="0" smtClean="0">
                <a:gradFill>
                  <a:gsLst>
                    <a:gs pos="0">
                      <a:srgbClr val="00B2F0"/>
                    </a:gs>
                    <a:gs pos="44000">
                      <a:srgbClr val="40FFFE"/>
                    </a:gs>
                    <a:gs pos="100000">
                      <a:srgbClr val="96CA4B"/>
                    </a:gs>
                  </a:gsLst>
                  <a:lin ang="4800000" scaled="0"/>
                </a:gra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4" name="Text Placeholder 20"/>
          <p:cNvSpPr>
            <a:spLocks noGrp="1" noChangeAspect="1"/>
          </p:cNvSpPr>
          <p:nvPr>
            <p:ph type="body" sz="quarter" idx="19"/>
          </p:nvPr>
        </p:nvSpPr>
        <p:spPr>
          <a:xfrm>
            <a:off x="6273302" y="100584"/>
            <a:ext cx="2670048" cy="1152144"/>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lang="en-US" sz="3000" b="0" kern="1200" spc="0" baseline="0" smtClean="0">
                <a:gradFill>
                  <a:gsLst>
                    <a:gs pos="0">
                      <a:srgbClr val="00B2F0"/>
                    </a:gs>
                    <a:gs pos="44000">
                      <a:srgbClr val="40FFFE"/>
                    </a:gs>
                    <a:gs pos="100000">
                      <a:srgbClr val="96CA4B"/>
                    </a:gs>
                  </a:gsLst>
                  <a:lin ang="4800000" scaled="0"/>
                </a:gra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Tree>
    <p:extLst>
      <p:ext uri="{BB962C8B-B14F-4D97-AF65-F5344CB8AC3E}">
        <p14:creationId xmlns:p14="http://schemas.microsoft.com/office/powerpoint/2010/main" val="3067652026"/>
      </p:ext>
    </p:extLst>
  </p:cSld>
  <p:clrMapOvr>
    <a:masterClrMapping/>
  </p:clrMapOvr>
  <p:transition>
    <p:wipe dir="r"/>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39" name="Title 1"/>
          <p:cNvSpPr>
            <a:spLocks noGrp="1"/>
          </p:cNvSpPr>
          <p:nvPr>
            <p:ph type="title" hasCustomPrompt="1"/>
          </p:nvPr>
        </p:nvSpPr>
        <p:spPr>
          <a:xfrm>
            <a:off x="246972" y="152400"/>
            <a:ext cx="8567244" cy="838200"/>
          </a:xfrm>
        </p:spPr>
        <p:txBody>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Slide Title Goes Here</a:t>
            </a:r>
            <a:endParaRPr lang="en-US" dirty="0"/>
          </a:p>
        </p:txBody>
      </p:sp>
      <p:sp>
        <p:nvSpPr>
          <p:cNvPr id="36" name="Chart Placeholder 35"/>
          <p:cNvSpPr>
            <a:spLocks noGrp="1"/>
          </p:cNvSpPr>
          <p:nvPr>
            <p:ph type="chart" sz="quarter" idx="10"/>
          </p:nvPr>
        </p:nvSpPr>
        <p:spPr>
          <a:xfrm>
            <a:off x="359764" y="1476375"/>
            <a:ext cx="8439461" cy="4305300"/>
          </a:xfrm>
        </p:spPr>
        <p:txBody>
          <a:bodyPr anchor="ctr" anchorCtr="1"/>
          <a:lstStyle>
            <a:lvl1pPr>
              <a:buNone/>
              <a:defRPr>
                <a:latin typeface="+mj-lt"/>
              </a:defRPr>
            </a:lvl1pPr>
          </a:lstStyle>
          <a:p>
            <a:r>
              <a:rPr lang="en-US" dirty="0" smtClean="0"/>
              <a:t>Click icon to add chart</a:t>
            </a:r>
            <a:endParaRPr lang="en-US" dirty="0"/>
          </a:p>
        </p:txBody>
      </p:sp>
      <p:sp>
        <p:nvSpPr>
          <p:cNvPr id="4" name="Text Placeholder 9"/>
          <p:cNvSpPr>
            <a:spLocks noGrp="1"/>
          </p:cNvSpPr>
          <p:nvPr>
            <p:ph type="body" sz="quarter" idx="11" hasCustomPrompt="1"/>
          </p:nvPr>
        </p:nvSpPr>
        <p:spPr>
          <a:xfrm>
            <a:off x="249466" y="6062114"/>
            <a:ext cx="7461250" cy="276999"/>
          </a:xfrm>
        </p:spPr>
        <p:txBody>
          <a:bodyPr wrap="square" anchor="b" anchorCtr="0">
            <a:noAutofit/>
          </a:bodyPr>
          <a:lstStyle>
            <a:lvl1pPr algn="l" defTabSz="804863">
              <a:lnSpc>
                <a:spcPct val="100000"/>
              </a:lnSpc>
              <a:spcBef>
                <a:spcPct val="50000"/>
              </a:spcBef>
              <a:buNone/>
              <a:defRPr sz="1200">
                <a:solidFill>
                  <a:schemeClr val="bg2">
                    <a:lumMod val="85000"/>
                  </a:schemeClr>
                </a:solidFill>
                <a:latin typeface="+mj-lt"/>
              </a:defRPr>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smtClean="0"/>
              <a:t>Source: Placeholder for Notes Is 12 Points</a:t>
            </a:r>
          </a:p>
        </p:txBody>
      </p:sp>
    </p:spTree>
    <p:extLst>
      <p:ext uri="{BB962C8B-B14F-4D97-AF65-F5344CB8AC3E}">
        <p14:creationId xmlns:p14="http://schemas.microsoft.com/office/powerpoint/2010/main" val="501550673"/>
      </p:ext>
    </p:extLst>
  </p:cSld>
  <p:clrMapOvr>
    <a:masterClrMapping/>
  </p:clrMapOvr>
  <p:transition>
    <p:wipe dir="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Segue">
    <p:spTree>
      <p:nvGrpSpPr>
        <p:cNvPr id="1" name=""/>
        <p:cNvGrpSpPr/>
        <p:nvPr/>
      </p:nvGrpSpPr>
      <p:grpSpPr>
        <a:xfrm>
          <a:off x="0" y="0"/>
          <a:ext cx="0" cy="0"/>
          <a:chOff x="0" y="0"/>
          <a:chExt cx="0" cy="0"/>
        </a:xfrm>
      </p:grpSpPr>
      <p:pic>
        <p:nvPicPr>
          <p:cNvPr id="11" name="Picture 10" descr="segue texture.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333375" y="3106740"/>
            <a:ext cx="8477250" cy="3438525"/>
          </a:xfrm>
          <a:prstGeom prst="rect">
            <a:avLst/>
          </a:prstGeom>
        </p:spPr>
      </p:pic>
      <p:sp>
        <p:nvSpPr>
          <p:cNvPr id="27" name="Rectangle 3"/>
          <p:cNvSpPr>
            <a:spLocks noChangeArrowheads="1"/>
          </p:cNvSpPr>
          <p:nvPr userDrawn="1"/>
        </p:nvSpPr>
        <p:spPr bwMode="white">
          <a:xfrm>
            <a:off x="0" y="0"/>
            <a:ext cx="9144000" cy="177800"/>
          </a:xfrm>
          <a:prstGeom prst="rect">
            <a:avLst/>
          </a:prstGeom>
          <a:solidFill>
            <a:schemeClr val="bg2"/>
          </a:solidFill>
          <a:ln w="25400" algn="ctr">
            <a:noFill/>
            <a:miter lim="800000"/>
            <a:headEnd/>
            <a:tailEnd/>
          </a:ln>
          <a:effectLst/>
        </p:spPr>
        <p:txBody>
          <a:bodyPr wrap="none" anchor="ctr"/>
          <a:lstStyle/>
          <a:p>
            <a:endParaRPr lang="en-US">
              <a:latin typeface="+mj-lt"/>
            </a:endParaRPr>
          </a:p>
        </p:txBody>
      </p:sp>
      <p:sp>
        <p:nvSpPr>
          <p:cNvPr id="47" name="Rectangle 3"/>
          <p:cNvSpPr>
            <a:spLocks noChangeArrowheads="1"/>
          </p:cNvSpPr>
          <p:nvPr userDrawn="1"/>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endParaRPr lang="en-US">
              <a:latin typeface="+mj-lt"/>
            </a:endParaRPr>
          </a:p>
        </p:txBody>
      </p:sp>
      <p:sp>
        <p:nvSpPr>
          <p:cNvPr id="24" name="Rectangle 5"/>
          <p:cNvSpPr>
            <a:spLocks noChangeArrowheads="1"/>
          </p:cNvSpPr>
          <p:nvPr userDrawn="1"/>
        </p:nvSpPr>
        <p:spPr bwMode="ltGray">
          <a:xfrm>
            <a:off x="7784628" y="6584514"/>
            <a:ext cx="791023"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a:solidFill>
                  <a:srgbClr val="C0C0C0"/>
                </a:solidFill>
                <a:latin typeface="+mj-lt"/>
              </a:rPr>
              <a:t>Cisco Confidential</a:t>
            </a:r>
          </a:p>
        </p:txBody>
      </p:sp>
      <p:sp>
        <p:nvSpPr>
          <p:cNvPr id="12" name="Rectangle 4"/>
          <p:cNvSpPr>
            <a:spLocks noChangeArrowheads="1"/>
          </p:cNvSpPr>
          <p:nvPr userDrawn="1"/>
        </p:nvSpPr>
        <p:spPr bwMode="ltGray">
          <a:xfrm>
            <a:off x="265666" y="6586248"/>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C0C0C0"/>
                </a:solidFill>
                <a:latin typeface="+mj-lt"/>
              </a:rPr>
              <a:t>© 2010 Cisco and/or its affiliates. All rights reserved.</a:t>
            </a:r>
            <a:endParaRPr lang="en-US" sz="600" dirty="0">
              <a:solidFill>
                <a:srgbClr val="C0C0C0"/>
              </a:solidFill>
              <a:latin typeface="+mj-lt"/>
            </a:endParaRPr>
          </a:p>
        </p:txBody>
      </p:sp>
      <p:sp>
        <p:nvSpPr>
          <p:cNvPr id="13" name="Rectangle 7"/>
          <p:cNvSpPr>
            <a:spLocks noChangeArrowheads="1"/>
          </p:cNvSpPr>
          <p:nvPr userDrawn="1"/>
        </p:nvSpPr>
        <p:spPr bwMode="ltGray">
          <a:xfrm>
            <a:off x="8620940" y="6580410"/>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C0C0C0"/>
                </a:solidFill>
                <a:latin typeface="+mj-lt"/>
              </a:rPr>
              <a:pPr algn="r" defTabSz="814388">
                <a:lnSpc>
                  <a:spcPct val="100000"/>
                </a:lnSpc>
              </a:pPr>
              <a:t>‹#›</a:t>
            </a:fld>
            <a:endParaRPr lang="en-US" sz="600" dirty="0">
              <a:solidFill>
                <a:srgbClr val="C0C0C0"/>
              </a:solidFill>
              <a:latin typeface="+mj-lt"/>
            </a:endParaRPr>
          </a:p>
        </p:txBody>
      </p:sp>
      <p:pic>
        <p:nvPicPr>
          <p:cNvPr id="16" name="Picture 15" descr="segue texture.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333375" y="6381456"/>
            <a:ext cx="8477250" cy="163808"/>
          </a:xfrm>
          <a:prstGeom prst="rect">
            <a:avLst/>
          </a:prstGeom>
        </p:spPr>
      </p:pic>
      <p:sp>
        <p:nvSpPr>
          <p:cNvPr id="31" name="Rectangle 30"/>
          <p:cNvSpPr/>
          <p:nvPr userDrawn="1"/>
        </p:nvSpPr>
        <p:spPr>
          <a:xfrm>
            <a:off x="217358" y="3022901"/>
            <a:ext cx="8694295" cy="3357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 name="Title 1"/>
          <p:cNvSpPr>
            <a:spLocks noGrp="1"/>
          </p:cNvSpPr>
          <p:nvPr>
            <p:ph type="ctrTitle" hasCustomPrompt="1"/>
          </p:nvPr>
        </p:nvSpPr>
        <p:spPr>
          <a:xfrm>
            <a:off x="221393" y="417121"/>
            <a:ext cx="8112125" cy="2407042"/>
          </a:xfrm>
        </p:spPr>
        <p:txBody>
          <a:bodyPr/>
          <a:lstStyle>
            <a:lvl1pPr algn="l" defTabSz="914400" rtl="0" eaLnBrk="1" latinLnBrk="0" hangingPunct="1">
              <a:lnSpc>
                <a:spcPct val="85000"/>
              </a:lnSpc>
              <a:spcBef>
                <a:spcPct val="0"/>
              </a:spcBef>
              <a:buNone/>
              <a:defRPr lang="en-US" sz="5400" b="0" kern="1200" spc="0" baseline="0" dirty="0">
                <a:gradFill flip="none" rotWithShape="1">
                  <a:gsLst>
                    <a:gs pos="0">
                      <a:srgbClr val="55E6ED"/>
                    </a:gs>
                    <a:gs pos="80000">
                      <a:srgbClr val="009249"/>
                    </a:gs>
                  </a:gsLst>
                  <a:lin ang="12000000" scaled="0"/>
                  <a:tileRect/>
                </a:gradFill>
                <a:latin typeface="+mj-lt"/>
                <a:ea typeface="+mj-ea"/>
                <a:cs typeface="+mj-cs"/>
              </a:defRPr>
            </a:lvl1pPr>
          </a:lstStyle>
          <a:p>
            <a:r>
              <a:rPr lang="en-US" dirty="0" smtClean="0"/>
              <a:t>Presentation Title Goes Here</a:t>
            </a:r>
            <a:endParaRPr lang="en-US" dirty="0"/>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1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4" presetClass="path" presetSubtype="0" accel="50000" decel="50000" fill="hold" grpId="0" nodeType="withEffect">
                                  <p:stCondLst>
                                    <p:cond delay="0"/>
                                  </p:stCondLst>
                                  <p:childTnLst>
                                    <p:animMotion origin="layout" path="M -1.94444E-6 4.81481E-6 L -1.94444E-6 -0.48102 " pathEditMode="relative" rAng="0" ptsTypes="AA">
                                      <p:cBhvr>
                                        <p:cTn id="9" dur="1600" fill="hold"/>
                                        <p:tgtEl>
                                          <p:spTgt spid="31"/>
                                        </p:tgtEl>
                                        <p:attrNameLst>
                                          <p:attrName>ppt_x</p:attrName>
                                          <p:attrName>ppt_y</p:attrName>
                                        </p:attrNameLst>
                                      </p:cBhvr>
                                      <p:rCtr x="0" y="-2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2" grpId="0"/>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2" y="5430244"/>
            <a:ext cx="8558698" cy="838200"/>
          </a:xfr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Slide Title Goes Here</a:t>
            </a:r>
            <a:endParaRPr lang="en-US" dirty="0"/>
          </a:p>
        </p:txBody>
      </p:sp>
      <p:sp>
        <p:nvSpPr>
          <p:cNvPr id="4" name="Text Placeholder 3"/>
          <p:cNvSpPr>
            <a:spLocks noGrp="1"/>
          </p:cNvSpPr>
          <p:nvPr>
            <p:ph type="body" sz="quarter" idx="10" hasCustomPrompt="1"/>
          </p:nvPr>
        </p:nvSpPr>
        <p:spPr>
          <a:xfrm>
            <a:off x="246888" y="1600200"/>
            <a:ext cx="4005072" cy="3749040"/>
          </a:xfrm>
        </p:spPr>
        <p:txBody>
          <a:bodyPr anchor="ctr" anchorCtr="0">
            <a:noAutofit/>
          </a:bodyPr>
          <a:lstStyle>
            <a:lvl1pPr marL="0" indent="0" algn="l" defTabSz="914400" rtl="0" eaLnBrk="1" latinLnBrk="0" hangingPunct="1">
              <a:lnSpc>
                <a:spcPct val="80000"/>
              </a:lnSpc>
              <a:spcBef>
                <a:spcPct val="0"/>
              </a:spcBef>
              <a:buFontTx/>
              <a:buNone/>
              <a:defRPr lang="en-US" sz="2400" b="0" kern="1200" spc="0" baseline="0" dirty="0" smtClean="0">
                <a:solidFill>
                  <a:schemeClr val="bg2"/>
                </a:solidFill>
                <a:latin typeface="+mj-lt"/>
                <a:ea typeface="+mj-ea"/>
                <a:cs typeface="+mj-cs"/>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Simple text goes here and can wrap to accommodate more lines of information</a:t>
            </a:r>
          </a:p>
        </p:txBody>
      </p:sp>
      <p:sp>
        <p:nvSpPr>
          <p:cNvPr id="6" name="Picture Placeholder 5"/>
          <p:cNvSpPr>
            <a:spLocks noGrp="1"/>
          </p:cNvSpPr>
          <p:nvPr>
            <p:ph type="pic" sz="quarter" idx="11" hasCustomPrompt="1"/>
          </p:nvPr>
        </p:nvSpPr>
        <p:spPr>
          <a:xfrm>
            <a:off x="4873752" y="1947672"/>
            <a:ext cx="3429000" cy="2990088"/>
          </a:xfrm>
        </p:spPr>
        <p:txBody>
          <a:bodyPr anchor="ctr" anchorCtr="1"/>
          <a:lstStyle>
            <a:lvl1pPr algn="ctr">
              <a:buFontTx/>
              <a:buNone/>
              <a:defRPr>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11902672"/>
      </p:ext>
    </p:extLst>
  </p:cSld>
  <p:clrMapOvr>
    <a:masterClrMapping/>
  </p:clrMapOvr>
  <p:transition>
    <p:wipe dir="r"/>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Bottom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2" y="5430244"/>
            <a:ext cx="8558698" cy="838200"/>
          </a:xfr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Slide Title Goes Here</a:t>
            </a:r>
            <a:endParaRPr lang="en-US" dirty="0"/>
          </a:p>
        </p:txBody>
      </p:sp>
    </p:spTree>
    <p:extLst>
      <p:ext uri="{BB962C8B-B14F-4D97-AF65-F5344CB8AC3E}">
        <p14:creationId xmlns:p14="http://schemas.microsoft.com/office/powerpoint/2010/main" val="1014910894"/>
      </p:ext>
    </p:extLst>
  </p:cSld>
  <p:clrMapOvr>
    <a:masterClrMapping/>
  </p:clrMapOvr>
  <p:transition>
    <p:wipe dir="r"/>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65201" y="5842635"/>
            <a:ext cx="8112126" cy="384175"/>
          </a:xfrm>
        </p:spPr>
        <p:txBody>
          <a:bodyPr anchor="b" anchorCtr="0">
            <a:no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accent2"/>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and Title Go Here</a:t>
            </a:r>
            <a:endParaRPr lang="en-US" dirty="0"/>
          </a:p>
        </p:txBody>
      </p:sp>
      <p:sp>
        <p:nvSpPr>
          <p:cNvPr id="27" name="Rectangle 3"/>
          <p:cNvSpPr>
            <a:spLocks noChangeArrowheads="1"/>
          </p:cNvSpPr>
          <p:nvPr/>
        </p:nvSpPr>
        <p:spPr bwMode="white">
          <a:xfrm>
            <a:off x="0" y="0"/>
            <a:ext cx="9144000" cy="177800"/>
          </a:xfrm>
          <a:prstGeom prst="rect">
            <a:avLst/>
          </a:prstGeom>
          <a:solidFill>
            <a:schemeClr val="bg2"/>
          </a:solidFill>
          <a:ln w="25400" algn="ctr">
            <a:noFill/>
            <a:miter lim="800000"/>
            <a:headEnd/>
            <a:tailEnd/>
          </a:ln>
          <a:effectLst/>
        </p:spPr>
        <p:txBody>
          <a:bodyPr wrap="none" anchor="ctr"/>
          <a:lstStyle/>
          <a:p>
            <a:endParaRPr lang="en-US" dirty="0">
              <a:solidFill>
                <a:srgbClr val="0096D6"/>
              </a:solidFill>
            </a:endParaRPr>
          </a:p>
        </p:txBody>
      </p:sp>
      <p:sp>
        <p:nvSpPr>
          <p:cNvPr id="2" name="Title 1"/>
          <p:cNvSpPr>
            <a:spLocks noGrp="1"/>
          </p:cNvSpPr>
          <p:nvPr>
            <p:ph type="ctrTitle" hasCustomPrompt="1"/>
          </p:nvPr>
        </p:nvSpPr>
        <p:spPr>
          <a:xfrm>
            <a:off x="219456" y="649224"/>
            <a:ext cx="8112125" cy="4480560"/>
          </a:xfrm>
        </p:spPr>
        <p:txBody>
          <a:bodyPr/>
          <a:lstStyle>
            <a:lvl1pPr marL="0" indent="0" algn="l" defTabSz="914400" rtl="0" eaLnBrk="1" latinLnBrk="0" hangingPunct="1">
              <a:lnSpc>
                <a:spcPct val="80000"/>
              </a:lnSpc>
              <a:spcBef>
                <a:spcPct val="0"/>
              </a:spcBef>
              <a:buClr>
                <a:schemeClr val="tx1"/>
              </a:buClr>
              <a:buFont typeface="Arial" pitchFamily="34" charset="0"/>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Presentation Title</a:t>
            </a:r>
            <a:br>
              <a:rPr lang="en-US" dirty="0" smtClean="0"/>
            </a:br>
            <a:r>
              <a:rPr lang="en-US" dirty="0" smtClean="0"/>
              <a:t>Goes Here</a:t>
            </a:r>
            <a:endParaRPr lang="en-US" dirty="0"/>
          </a:p>
        </p:txBody>
      </p:sp>
      <p:sp>
        <p:nvSpPr>
          <p:cNvPr id="49" name="Rectangle 3"/>
          <p:cNvSpPr>
            <a:spLocks noChangeArrowheads="1"/>
          </p:cNvSpPr>
          <p:nvPr/>
        </p:nvSpPr>
        <p:spPr bwMode="hidden">
          <a:xfrm>
            <a:off x="0" y="0"/>
            <a:ext cx="9144000" cy="177800"/>
          </a:xfrm>
          <a:prstGeom prst="rect">
            <a:avLst/>
          </a:prstGeom>
          <a:solidFill>
            <a:srgbClr val="08252E"/>
          </a:solidFill>
          <a:ln w="25400" algn="ctr">
            <a:noFill/>
            <a:miter lim="800000"/>
            <a:headEnd/>
            <a:tailEnd/>
          </a:ln>
          <a:effectLst/>
        </p:spPr>
        <p:txBody>
          <a:bodyPr wrap="none" anchor="ctr"/>
          <a:lstStyle/>
          <a:p>
            <a:endParaRPr lang="en-US" dirty="0">
              <a:solidFill>
                <a:srgbClr val="0096D6"/>
              </a:solidFill>
            </a:endParaRPr>
          </a:p>
        </p:txBody>
      </p:sp>
    </p:spTree>
    <p:extLst>
      <p:ext uri="{BB962C8B-B14F-4D97-AF65-F5344CB8AC3E}">
        <p14:creationId xmlns:p14="http://schemas.microsoft.com/office/powerpoint/2010/main" val="396792739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8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800"/>
                                        <p:tgtEl>
                                          <p:spTgt spid="2"/>
                                        </p:tgtEl>
                                      </p:cBhvr>
                                    </p:animEffect>
                                  </p:childTnLst>
                                </p:cTn>
                              </p:par>
                              <p:par>
                                <p:cTn id="8" presetID="22" presetClass="entr" presetSubtype="4" fill="hold" grpId="0" nodeType="withEffect">
                                  <p:stCondLst>
                                    <p:cond delay="3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2" presetClass="entr" presetSubtype="4"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Effect transition="in" filter="wipe(down)">
                      <p:cBhvr>
                        <p:cTn dur="400"/>
                        <p:tgtEl>
                          <p:spTgt spid="3"/>
                        </p:tgtEl>
                      </p:cBhvr>
                    </p:animEffect>
                  </p:childTnLst>
                </p:cTn>
              </p:par>
            </p:tnLst>
          </p:tmpl>
        </p:tmplLst>
      </p:bldP>
      <p:bldP spid="2" grpId="0"/>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29702" y="1918741"/>
            <a:ext cx="4117446" cy="3020518"/>
          </a:xfrm>
        </p:spPr>
        <p:txBody>
          <a:bodyPr vert="horz" lIns="82296" tIns="45720" rIns="82296" bIns="45720" rtlCol="0" anchor="ctr"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4922519" y="310896"/>
            <a:ext cx="3895344" cy="6208776"/>
          </a:xfrm>
        </p:spPr>
        <p:txBody>
          <a:bodyPr anchor="ctr" anchorCtr="0">
            <a:noAutofit/>
          </a:bodyPr>
          <a:lstStyle>
            <a:lvl1pPr marL="0" indent="0">
              <a:buFontTx/>
              <a:buNone/>
              <a:defRPr sz="2000" baseline="0">
                <a:solidFill>
                  <a:schemeClr val="bg2"/>
                </a:solidFill>
                <a:latin typeface="+mj-lt"/>
              </a:defRPr>
            </a:lvl1pPr>
            <a:lvl2pPr>
              <a:defRPr sz="2000"/>
            </a:lvl2pPr>
            <a:lvl3pPr>
              <a:defRPr sz="2000"/>
            </a:lvl3pPr>
            <a:lvl4pPr>
              <a:defRPr sz="2000"/>
            </a:lvl4pPr>
            <a:lvl5pPr>
              <a:defRPr sz="2000"/>
            </a:lvl5pPr>
          </a:lstStyle>
          <a:p>
            <a:pPr lvl="0"/>
            <a:r>
              <a:rPr lang="en-US" dirty="0" smtClean="0"/>
              <a:t>Tell your story here</a:t>
            </a:r>
            <a:endParaRPr lang="en-US" dirty="0"/>
          </a:p>
        </p:txBody>
      </p:sp>
      <p:pic>
        <p:nvPicPr>
          <p:cNvPr id="12" name="Picture 11" descr="verticalbar.png"/>
          <p:cNvPicPr>
            <a:picLocks noChangeAspect="1"/>
          </p:cNvPicPr>
          <p:nvPr userDrawn="1"/>
        </p:nvPicPr>
        <p:blipFill>
          <a:blip r:embed="rId2" cstate="print"/>
          <a:stretch>
            <a:fillRect/>
          </a:stretch>
        </p:blipFill>
        <p:spPr>
          <a:xfrm>
            <a:off x="4441927" y="777667"/>
            <a:ext cx="89319" cy="5287676"/>
          </a:xfrm>
          <a:prstGeom prst="rect">
            <a:avLst/>
          </a:prstGeom>
          <a:noFill/>
          <a:ln>
            <a:noFill/>
          </a:ln>
        </p:spPr>
      </p:pic>
    </p:spTree>
    <p:extLst>
      <p:ext uri="{BB962C8B-B14F-4D97-AF65-F5344CB8AC3E}">
        <p14:creationId xmlns:p14="http://schemas.microsoft.com/office/powerpoint/2010/main" val="253709933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00"/>
                                        <p:tgtEl>
                                          <p:spTgt spid="4"/>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1100"/>
                                        <p:tgtEl>
                                          <p:spTgt spid="9">
                                            <p:txEl>
                                              <p:pRg st="0" end="0"/>
                                            </p:txEl>
                                          </p:spTgt>
                                        </p:tgtEl>
                                      </p:cBhvr>
                                    </p:animEffect>
                                  </p:childTnLst>
                                </p:cTn>
                              </p:par>
                              <p:par>
                                <p:cTn id="11" presetID="2" presetClass="entr" presetSubtype="8"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000" fill="hold"/>
                                        <p:tgtEl>
                                          <p:spTgt spid="12"/>
                                        </p:tgtEl>
                                        <p:attrNameLst>
                                          <p:attrName>ppt_x</p:attrName>
                                        </p:attrNameLst>
                                      </p:cBhvr>
                                      <p:tavLst>
                                        <p:tav tm="0">
                                          <p:val>
                                            <p:strVal val="0-#ppt_w/2"/>
                                          </p:val>
                                        </p:tav>
                                        <p:tav tm="100000">
                                          <p:val>
                                            <p:strVal val="#ppt_x"/>
                                          </p:val>
                                        </p:tav>
                                      </p:tavLst>
                                    </p:anim>
                                    <p:anim calcmode="lin" valueType="num">
                                      <p:cBhvr additive="base">
                                        <p:cTn id="14"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build="p">
        <p:tmplLst>
          <p:tmpl lvl="1">
            <p:tnLst>
              <p:par>
                <p:cTn presetID="10" presetClass="entr" presetSubtype="0" fill="hold" nodeType="withEffect">
                  <p:stCondLst>
                    <p:cond delay="400"/>
                  </p:stCondLst>
                  <p:childTnLst>
                    <p:set>
                      <p:cBhvr>
                        <p:cTn dur="1" fill="hold">
                          <p:stCondLst>
                            <p:cond delay="0"/>
                          </p:stCondLst>
                        </p:cTn>
                        <p:tgtEl>
                          <p:spTgt spid="9"/>
                        </p:tgtEl>
                        <p:attrNameLst>
                          <p:attrName>style.visibility</p:attrName>
                        </p:attrNameLst>
                      </p:cBhvr>
                      <p:to>
                        <p:strVal val="visible"/>
                      </p:to>
                    </p:set>
                    <p:animEffect transition="in" filter="fade">
                      <p:cBhvr>
                        <p:cTn dur="1100"/>
                        <p:tgtEl>
                          <p:spTgt spid="9"/>
                        </p:tgtEl>
                      </p:cBhvr>
                    </p:animEffect>
                  </p:childTnLst>
                </p:cTn>
              </p:par>
            </p:tnLst>
          </p:tmpl>
        </p:tmplLst>
      </p:bldP>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1_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29702" y="1918741"/>
            <a:ext cx="4117446" cy="3020518"/>
          </a:xfrm>
        </p:spPr>
        <p:txBody>
          <a:bodyPr vert="horz" lIns="82296" tIns="45720" rIns="82296" bIns="45720" rtlCol="0" anchor="ctr"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4922519" y="310896"/>
            <a:ext cx="3895344" cy="6208776"/>
          </a:xfrm>
        </p:spPr>
        <p:txBody>
          <a:bodyPr anchor="ctr" anchorCtr="0">
            <a:noAutofit/>
          </a:bodyPr>
          <a:lstStyle>
            <a:lvl1pPr marL="0" indent="0">
              <a:buFontTx/>
              <a:buNone/>
              <a:defRPr sz="2000" baseline="0">
                <a:solidFill>
                  <a:schemeClr val="bg2"/>
                </a:solidFill>
                <a:latin typeface="+mj-lt"/>
              </a:defRPr>
            </a:lvl1pPr>
            <a:lvl2pPr>
              <a:defRPr sz="2000"/>
            </a:lvl2pPr>
            <a:lvl3pPr>
              <a:defRPr sz="2000"/>
            </a:lvl3pPr>
            <a:lvl4pPr>
              <a:defRPr sz="2000"/>
            </a:lvl4pPr>
            <a:lvl5pPr>
              <a:defRPr sz="2000"/>
            </a:lvl5pPr>
          </a:lstStyle>
          <a:p>
            <a:pPr lvl="0"/>
            <a:r>
              <a:rPr lang="en-US" dirty="0" smtClean="0"/>
              <a:t>Tell your story here</a:t>
            </a:r>
            <a:endParaRPr lang="en-US" dirty="0"/>
          </a:p>
        </p:txBody>
      </p:sp>
    </p:spTree>
    <p:extLst>
      <p:ext uri="{BB962C8B-B14F-4D97-AF65-F5344CB8AC3E}">
        <p14:creationId xmlns:p14="http://schemas.microsoft.com/office/powerpoint/2010/main" val="4000011730"/>
      </p:ext>
    </p:extLst>
  </p:cSld>
  <p:clrMapOvr>
    <a:masterClrMapping/>
  </p:clrMapOvr>
  <p:transition>
    <p:wipe dir="r"/>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36383" y="4279392"/>
            <a:ext cx="4684867" cy="384175"/>
          </a:xfrm>
        </p:spPr>
        <p:txBody>
          <a:bodyPr vert="horz" lIns="91440" tIns="45720" rIns="91440" bIns="45720" rtlCol="0">
            <a:no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rgbClr val="6DB344"/>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Presenter Name and Title Go Here</a:t>
            </a:r>
            <a:endParaRPr lang="en-US" dirty="0"/>
          </a:p>
        </p:txBody>
      </p:sp>
      <p:grpSp>
        <p:nvGrpSpPr>
          <p:cNvPr id="4" name="Group 38"/>
          <p:cNvGrpSpPr/>
          <p:nvPr userDrawn="1"/>
        </p:nvGrpSpPr>
        <p:grpSpPr>
          <a:xfrm>
            <a:off x="341313" y="311150"/>
            <a:ext cx="908367" cy="480227"/>
            <a:chOff x="609600" y="528537"/>
            <a:chExt cx="1444734" cy="763789"/>
          </a:xfrm>
          <a:solidFill>
            <a:schemeClr val="bg1"/>
          </a:solidFill>
        </p:grpSpPr>
        <p:sp>
          <p:nvSpPr>
            <p:cNvPr id="10" name="Rectangle 9"/>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dirty="0">
                <a:solidFill>
                  <a:srgbClr val="FFFFFF"/>
                </a:solidFill>
              </a:endParaRPr>
            </a:p>
          </p:txBody>
        </p:sp>
        <p:sp>
          <p:nvSpPr>
            <p:cNvPr id="11" name="Freeform 1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dirty="0">
                <a:solidFill>
                  <a:srgbClr val="FFFFFF"/>
                </a:solidFill>
              </a:endParaRPr>
            </a:p>
          </p:txBody>
        </p:sp>
        <p:sp>
          <p:nvSpPr>
            <p:cNvPr id="12" name="Freeform 1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dirty="0">
                <a:solidFill>
                  <a:srgbClr val="FFFFFF"/>
                </a:solidFill>
              </a:endParaRPr>
            </a:p>
          </p:txBody>
        </p:sp>
        <p:sp>
          <p:nvSpPr>
            <p:cNvPr id="13" name="Freeform 1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dirty="0">
                <a:solidFill>
                  <a:srgbClr val="FFFFFF"/>
                </a:solidFill>
              </a:endParaRPr>
            </a:p>
          </p:txBody>
        </p:sp>
        <p:sp>
          <p:nvSpPr>
            <p:cNvPr id="14" name="Freeform 13"/>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dirty="0">
                <a:solidFill>
                  <a:srgbClr val="FFFFFF"/>
                </a:solidFill>
              </a:endParaRPr>
            </a:p>
          </p:txBody>
        </p:sp>
        <p:sp>
          <p:nvSpPr>
            <p:cNvPr id="15" name="Freeform 14"/>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dirty="0">
                <a:solidFill>
                  <a:srgbClr val="FFFFFF"/>
                </a:solidFill>
              </a:endParaRPr>
            </a:p>
          </p:txBody>
        </p:sp>
        <p:sp>
          <p:nvSpPr>
            <p:cNvPr id="16" name="Freeform 15"/>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dirty="0">
                <a:solidFill>
                  <a:srgbClr val="FFFFFF"/>
                </a:solidFill>
              </a:endParaRPr>
            </a:p>
          </p:txBody>
        </p:sp>
        <p:sp>
          <p:nvSpPr>
            <p:cNvPr id="17" name="Freeform 16"/>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dirty="0">
                <a:solidFill>
                  <a:srgbClr val="FFFFFF"/>
                </a:solidFill>
              </a:endParaRPr>
            </a:p>
          </p:txBody>
        </p:sp>
        <p:sp>
          <p:nvSpPr>
            <p:cNvPr id="18" name="Freeform 17"/>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dirty="0">
                <a:solidFill>
                  <a:srgbClr val="FFFFFF"/>
                </a:solidFill>
              </a:endParaRPr>
            </a:p>
          </p:txBody>
        </p:sp>
        <p:sp>
          <p:nvSpPr>
            <p:cNvPr id="19" name="Freeform 18"/>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dirty="0">
                <a:solidFill>
                  <a:srgbClr val="FFFFFF"/>
                </a:solidFill>
              </a:endParaRPr>
            </a:p>
          </p:txBody>
        </p:sp>
        <p:sp>
          <p:nvSpPr>
            <p:cNvPr id="20" name="Freeform 19"/>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dirty="0">
                <a:solidFill>
                  <a:srgbClr val="FFFFFF"/>
                </a:solidFill>
              </a:endParaRPr>
            </a:p>
          </p:txBody>
        </p:sp>
        <p:sp>
          <p:nvSpPr>
            <p:cNvPr id="21" name="Freeform 20"/>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dirty="0">
                <a:solidFill>
                  <a:srgbClr val="FFFFFF"/>
                </a:solidFill>
              </a:endParaRPr>
            </a:p>
          </p:txBody>
        </p:sp>
        <p:sp>
          <p:nvSpPr>
            <p:cNvPr id="22" name="Freeform 21"/>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dirty="0">
                <a:solidFill>
                  <a:srgbClr val="FFFFFF"/>
                </a:solidFill>
              </a:endParaRPr>
            </a:p>
          </p:txBody>
        </p:sp>
        <p:sp>
          <p:nvSpPr>
            <p:cNvPr id="23" name="Freeform 22"/>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dirty="0">
                <a:solidFill>
                  <a:srgbClr val="FFFFFF"/>
                </a:solidFill>
              </a:endParaRPr>
            </a:p>
          </p:txBody>
        </p:sp>
      </p:grpSp>
      <p:sp>
        <p:nvSpPr>
          <p:cNvPr id="2" name="Title 1"/>
          <p:cNvSpPr>
            <a:spLocks noGrp="1"/>
          </p:cNvSpPr>
          <p:nvPr>
            <p:ph type="ctrTitle" hasCustomPrompt="1"/>
          </p:nvPr>
        </p:nvSpPr>
        <p:spPr>
          <a:xfrm>
            <a:off x="208693" y="3282696"/>
            <a:ext cx="4712557" cy="1022350"/>
          </a:xfrm>
        </p:spPr>
        <p:txBody>
          <a:bodyPr vert="horz" lIns="82296" tIns="45720" rIns="82296" bIns="45720" rtlCol="0" anchor="b"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0" baseline="0" dirty="0">
                <a:gradFill>
                  <a:gsLst>
                    <a:gs pos="0">
                      <a:srgbClr val="00B2F0"/>
                    </a:gs>
                    <a:gs pos="44000">
                      <a:srgbClr val="40FFFE"/>
                    </a:gs>
                    <a:gs pos="100000">
                      <a:srgbClr val="96CA4B"/>
                    </a:gs>
                  </a:gsLst>
                  <a:lin ang="4800000" scaled="0"/>
                </a:gradFill>
                <a:latin typeface="+mj-lt"/>
                <a:ea typeface="+mj-ea"/>
                <a:cs typeface="+mj-cs"/>
              </a:defRPr>
            </a:lvl1pPr>
          </a:lstStyle>
          <a:p>
            <a:r>
              <a:rPr lang="en-US" dirty="0" smtClean="0"/>
              <a:t>Demo Title</a:t>
            </a:r>
            <a:endParaRPr lang="en-US" dirty="0"/>
          </a:p>
        </p:txBody>
      </p:sp>
      <p:sp>
        <p:nvSpPr>
          <p:cNvPr id="31" name="Picture Placeholder 30"/>
          <p:cNvSpPr>
            <a:spLocks noGrp="1"/>
          </p:cNvSpPr>
          <p:nvPr>
            <p:ph type="pic" sz="quarter" idx="10" hasCustomPrompt="1"/>
          </p:nvPr>
        </p:nvSpPr>
        <p:spPr>
          <a:xfrm>
            <a:off x="5540375" y="1917700"/>
            <a:ext cx="2676525" cy="2889250"/>
          </a:xfrm>
        </p:spPr>
        <p:txBody>
          <a:bodyPr anchor="ctr" anchorCtr="1"/>
          <a:lstStyle>
            <a:lvl1pPr algn="ctr">
              <a:defRPr>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1989100028"/>
      </p:ext>
    </p:extLst>
  </p:cSld>
  <p:clrMapOvr>
    <a:masterClrMapping/>
  </p:clrMapOvr>
  <p:transition>
    <p:wipe dir="r"/>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Big Statement">
    <p:spTree>
      <p:nvGrpSpPr>
        <p:cNvPr id="1" name=""/>
        <p:cNvGrpSpPr/>
        <p:nvPr/>
      </p:nvGrpSpPr>
      <p:grpSpPr>
        <a:xfrm>
          <a:off x="0" y="0"/>
          <a:ext cx="0" cy="0"/>
          <a:chOff x="0" y="0"/>
          <a:chExt cx="0" cy="0"/>
        </a:xfrm>
      </p:grpSpPr>
      <p:pic>
        <p:nvPicPr>
          <p:cNvPr id="17"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9" name="Rounded Rectangle 8"/>
          <p:cNvSpPr/>
          <p:nvPr userDrawn="1"/>
        </p:nvSpPr>
        <p:spPr>
          <a:xfrm>
            <a:off x="1823499" y="-3578087"/>
            <a:ext cx="1729740"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 name="Rounded Rectangle 9"/>
          <p:cNvSpPr/>
          <p:nvPr userDrawn="1"/>
        </p:nvSpPr>
        <p:spPr>
          <a:xfrm>
            <a:off x="0" y="-645215"/>
            <a:ext cx="1729740"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1" name="Rounded Rectangle 10"/>
          <p:cNvSpPr/>
          <p:nvPr userDrawn="1"/>
        </p:nvSpPr>
        <p:spPr>
          <a:xfrm rot="10800000">
            <a:off x="1013791" y="-645215"/>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Rounded Rectangle 11"/>
          <p:cNvSpPr/>
          <p:nvPr/>
        </p:nvSpPr>
        <p:spPr>
          <a:xfrm>
            <a:off x="6375620" y="1711187"/>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3" name="Rounded Rectangle 12"/>
          <p:cNvSpPr/>
          <p:nvPr/>
        </p:nvSpPr>
        <p:spPr>
          <a:xfrm>
            <a:off x="8105451" y="834887"/>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4" name="Rounded Rectangle 13"/>
          <p:cNvSpPr/>
          <p:nvPr/>
        </p:nvSpPr>
        <p:spPr>
          <a:xfrm rot="10800000">
            <a:off x="3036073" y="-3377648"/>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hasCustomPrompt="1"/>
          </p:nvPr>
        </p:nvSpPr>
        <p:spPr>
          <a:xfrm>
            <a:off x="237744" y="484632"/>
            <a:ext cx="8755128" cy="4372131"/>
          </a:xfrm>
        </p:spPr>
        <p:txBody>
          <a:bodyPr anchor="b" anchorCtr="0"/>
          <a:lstStyle>
            <a:lvl1pPr marL="228600" indent="-228600">
              <a:buFont typeface="Arial" pitchFamily="34" charset="0"/>
              <a:buChar char="“"/>
              <a:defRPr sz="6000" spc="0" baseline="0">
                <a:solidFill>
                  <a:schemeClr val="bg1"/>
                </a:solidFill>
                <a:latin typeface="+mj-lt"/>
              </a:defRPr>
            </a:lvl1pPr>
          </a:lstStyle>
          <a:p>
            <a:r>
              <a:rPr lang="en-US" dirty="0" smtClean="0"/>
              <a:t>Click to edit Master</a:t>
            </a:r>
            <a:br>
              <a:rPr lang="en-US" dirty="0" smtClean="0"/>
            </a:br>
            <a:r>
              <a:rPr lang="en-US" dirty="0" smtClean="0"/>
              <a:t>title style”</a:t>
            </a:r>
            <a:endParaRPr lang="en-US" dirty="0"/>
          </a:p>
        </p:txBody>
      </p:sp>
      <p:sp>
        <p:nvSpPr>
          <p:cNvPr id="28" name="Rectangle 5"/>
          <p:cNvSpPr>
            <a:spLocks noChangeArrowheads="1"/>
          </p:cNvSpPr>
          <p:nvPr/>
        </p:nvSpPr>
        <p:spPr bwMode="ltGray">
          <a:xfrm>
            <a:off x="7762659" y="6584513"/>
            <a:ext cx="812991"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rPr>
              <a:t>Cisco Confidential</a:t>
            </a:r>
          </a:p>
        </p:txBody>
      </p:sp>
      <p:sp>
        <p:nvSpPr>
          <p:cNvPr id="19" name="Rectangle 5"/>
          <p:cNvSpPr>
            <a:spLocks noChangeArrowheads="1"/>
          </p:cNvSpPr>
          <p:nvPr userDrawn="1"/>
        </p:nvSpPr>
        <p:spPr bwMode="ltGray">
          <a:xfrm>
            <a:off x="7762659" y="6584513"/>
            <a:ext cx="812991"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rPr>
              <a:t>Cisco Confidential</a:t>
            </a:r>
          </a:p>
        </p:txBody>
      </p:sp>
      <p:sp>
        <p:nvSpPr>
          <p:cNvPr id="7" name="Text Placeholder 4"/>
          <p:cNvSpPr>
            <a:spLocks noGrp="1"/>
          </p:cNvSpPr>
          <p:nvPr>
            <p:ph type="body" sz="quarter" idx="11" hasCustomPrompt="1"/>
          </p:nvPr>
        </p:nvSpPr>
        <p:spPr>
          <a:xfrm>
            <a:off x="460248" y="5358903"/>
            <a:ext cx="8574685" cy="614362"/>
          </a:xfrm>
        </p:spPr>
        <p:txBody>
          <a:bodyPr vert="horz" lIns="91440" tIns="45720" rIns="91440" bIns="45720" rtlCol="0">
            <a:normAutofit/>
          </a:bodyPr>
          <a:lstStyle>
            <a:lvl1pPr marL="0" indent="0">
              <a:buNone/>
              <a:defRPr lang="en-US" sz="2400" kern="1200" dirty="0" smtClean="0">
                <a:solidFill>
                  <a:schemeClr val="bg1"/>
                </a:solidFill>
                <a:latin typeface="+mj-lt"/>
                <a:ea typeface="+mn-ea"/>
                <a:cs typeface="+mn-cs"/>
              </a:defRPr>
            </a:lvl1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Source</a:t>
            </a:r>
            <a:endParaRPr lang="en-US" dirty="0"/>
          </a:p>
        </p:txBody>
      </p:sp>
      <p:sp>
        <p:nvSpPr>
          <p:cNvPr id="21" name="Rectangle 4"/>
          <p:cNvSpPr>
            <a:spLocks noChangeArrowheads="1"/>
          </p:cNvSpPr>
          <p:nvPr userDrawn="1"/>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a:solidFill>
                  <a:srgbClr val="FFFFFF"/>
                </a:solidFill>
              </a:rPr>
              <a:t>© 2010 Cisco and/or its affiliates. All rights reserved.</a:t>
            </a:r>
          </a:p>
        </p:txBody>
      </p:sp>
      <p:sp>
        <p:nvSpPr>
          <p:cNvPr id="22" name="Rectangle 7"/>
          <p:cNvSpPr>
            <a:spLocks noChangeArrowheads="1"/>
          </p:cNvSpPr>
          <p:nvPr userDrawn="1"/>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rPr>
              <a:pPr algn="r" defTabSz="814388"/>
              <a:t>‹#›</a:t>
            </a:fld>
            <a:endParaRPr lang="en-US" sz="600" dirty="0">
              <a:solidFill>
                <a:srgbClr val="FFFFFF"/>
              </a:solidFill>
            </a:endParaRPr>
          </a:p>
        </p:txBody>
      </p:sp>
    </p:spTree>
    <p:extLst>
      <p:ext uri="{BB962C8B-B14F-4D97-AF65-F5344CB8AC3E}">
        <p14:creationId xmlns:p14="http://schemas.microsoft.com/office/powerpoint/2010/main" val="284887880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6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ppt_x"/>
                                          </p:val>
                                        </p:tav>
                                        <p:tav tm="100000">
                                          <p:val>
                                            <p:strVal val="#ppt_x"/>
                                          </p:val>
                                        </p:tav>
                                      </p:tavLst>
                                    </p:anim>
                                    <p:anim calcmode="lin" valueType="num">
                                      <p:cBhvr additive="base">
                                        <p:cTn id="8" dur="2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2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0" fill="hold"/>
                                        <p:tgtEl>
                                          <p:spTgt spid="9"/>
                                        </p:tgtEl>
                                        <p:attrNameLst>
                                          <p:attrName>ppt_x</p:attrName>
                                        </p:attrNameLst>
                                      </p:cBhvr>
                                      <p:tavLst>
                                        <p:tav tm="0">
                                          <p:val>
                                            <p:strVal val="#ppt_x"/>
                                          </p:val>
                                        </p:tav>
                                        <p:tav tm="100000">
                                          <p:val>
                                            <p:strVal val="#ppt_x"/>
                                          </p:val>
                                        </p:tav>
                                      </p:tavLst>
                                    </p:anim>
                                    <p:anim calcmode="lin" valueType="num">
                                      <p:cBhvr additive="base">
                                        <p:cTn id="12" dur="2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1" fill="hold" grpId="0" nodeType="withEffect">
                                  <p:stCondLst>
                                    <p:cond delay="15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ppt_x"/>
                                          </p:val>
                                        </p:tav>
                                        <p:tav tm="100000">
                                          <p:val>
                                            <p:strVal val="#ppt_x"/>
                                          </p:val>
                                        </p:tav>
                                      </p:tavLst>
                                    </p:anim>
                                    <p:anim calcmode="lin" valueType="num">
                                      <p:cBhvr additive="base">
                                        <p:cTn id="16" dur="10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9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2000" fill="hold"/>
                                        <p:tgtEl>
                                          <p:spTgt spid="14"/>
                                        </p:tgtEl>
                                        <p:attrNameLst>
                                          <p:attrName>ppt_x</p:attrName>
                                        </p:attrNameLst>
                                      </p:cBhvr>
                                      <p:tavLst>
                                        <p:tav tm="0">
                                          <p:val>
                                            <p:strVal val="#ppt_x"/>
                                          </p:val>
                                        </p:tav>
                                        <p:tav tm="100000">
                                          <p:val>
                                            <p:strVal val="#ppt_x"/>
                                          </p:val>
                                        </p:tav>
                                      </p:tavLst>
                                    </p:anim>
                                    <p:anim calcmode="lin" valueType="num">
                                      <p:cBhvr additive="base">
                                        <p:cTn id="20" dur="2000" fill="hold"/>
                                        <p:tgtEl>
                                          <p:spTgt spid="14"/>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stCondLst>
                                    <p:cond delay="90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2000" fill="hold"/>
                                        <p:tgtEl>
                                          <p:spTgt spid="12"/>
                                        </p:tgtEl>
                                        <p:attrNameLst>
                                          <p:attrName>ppt_x</p:attrName>
                                        </p:attrNameLst>
                                      </p:cBhvr>
                                      <p:tavLst>
                                        <p:tav tm="0">
                                          <p:val>
                                            <p:strVal val="#ppt_x"/>
                                          </p:val>
                                        </p:tav>
                                        <p:tav tm="100000">
                                          <p:val>
                                            <p:strVal val="#ppt_x"/>
                                          </p:val>
                                        </p:tav>
                                      </p:tavLst>
                                    </p:anim>
                                    <p:anim calcmode="lin" valueType="num">
                                      <p:cBhvr additive="base">
                                        <p:cTn id="24" dur="20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15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1100" fill="hold"/>
                                        <p:tgtEl>
                                          <p:spTgt spid="13"/>
                                        </p:tgtEl>
                                        <p:attrNameLst>
                                          <p:attrName>ppt_x</p:attrName>
                                        </p:attrNameLst>
                                      </p:cBhvr>
                                      <p:tavLst>
                                        <p:tav tm="0">
                                          <p:val>
                                            <p:strVal val="#ppt_x"/>
                                          </p:val>
                                        </p:tav>
                                        <p:tav tm="100000">
                                          <p:val>
                                            <p:strVal val="#ppt_x"/>
                                          </p:val>
                                        </p:tav>
                                      </p:tavLst>
                                    </p:anim>
                                    <p:anim calcmode="lin" valueType="num">
                                      <p:cBhvr additive="base">
                                        <p:cTn id="28" dur="1100" fill="hold"/>
                                        <p:tgtEl>
                                          <p:spTgt spid="13"/>
                                        </p:tgtEl>
                                        <p:attrNameLst>
                                          <p:attrName>ppt_y</p:attrName>
                                        </p:attrNameLst>
                                      </p:cBhvr>
                                      <p:tavLst>
                                        <p:tav tm="0">
                                          <p:val>
                                            <p:strVal val="1+#ppt_h/2"/>
                                          </p:val>
                                        </p:tav>
                                        <p:tav tm="100000">
                                          <p:val>
                                            <p:strVal val="#ppt_y"/>
                                          </p:val>
                                        </p:tav>
                                      </p:tavLst>
                                    </p:anim>
                                  </p:childTnLst>
                                </p:cTn>
                              </p:par>
                              <p:par>
                                <p:cTn id="29" presetID="10" presetClass="entr" presetSubtype="0" fill="hold" grpId="0" nodeType="withEffect">
                                  <p:stCondLst>
                                    <p:cond delay="150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childTnLst>
                                </p:cTn>
                              </p:par>
                              <p:par>
                                <p:cTn id="32" presetID="10" presetClass="entr" presetSubtype="0" fill="hold" grpId="0" nodeType="withEffect">
                                  <p:stCondLst>
                                    <p:cond delay="200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fade">
                                      <p:cBhvr>
                                        <p:cTn id="34"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2" grpId="0"/>
      <p:bldP spid="7" grpId="0" build="p">
        <p:tmplLst>
          <p:tmpl lvl="1">
            <p:tnLst>
              <p:par>
                <p:cTn presetID="10" presetClass="entr" presetSubtype="0" fill="hold" nodeType="withEffect">
                  <p:stCondLst>
                    <p:cond delay="2000"/>
                  </p:stCondLst>
                  <p:childTnLst>
                    <p:set>
                      <p:cBhvr>
                        <p:cTn dur="1" fill="hold">
                          <p:stCondLst>
                            <p:cond delay="0"/>
                          </p:stCondLst>
                        </p:cTn>
                        <p:tgtEl>
                          <p:spTgt spid="7"/>
                        </p:tgtEl>
                        <p:attrNameLst>
                          <p:attrName>style.visibility</p:attrName>
                        </p:attrNameLst>
                      </p:cBhvr>
                      <p:to>
                        <p:strVal val="visible"/>
                      </p:to>
                    </p:set>
                    <p:animEffect transition="in" filter="fade">
                      <p:cBhvr>
                        <p:cTn dur="1000"/>
                        <p:tgtEl>
                          <p:spTgt spid="7"/>
                        </p:tgtEl>
                      </p:cBhvr>
                    </p:animEffect>
                  </p:childTnLst>
                </p:cTn>
              </p:par>
            </p:tnLst>
          </p:tmpl>
        </p:tmplLst>
      </p:bldP>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single photo with caption">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29" name="Rectangle 28"/>
          <p:cNvSpPr/>
          <p:nvPr/>
        </p:nvSpPr>
        <p:spPr>
          <a:xfrm>
            <a:off x="1891875" y="795528"/>
            <a:ext cx="5349240" cy="400507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3" name="Rectangle 22"/>
          <p:cNvSpPr/>
          <p:nvPr userDrawn="1"/>
        </p:nvSpPr>
        <p:spPr>
          <a:xfrm>
            <a:off x="1891874" y="4794352"/>
            <a:ext cx="5347552" cy="996372"/>
          </a:xfrm>
          <a:prstGeom prst="rect">
            <a:avLst/>
          </a:prstGeom>
          <a:solidFill>
            <a:schemeClr val="bg1"/>
          </a:solid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6" name="Picture Placeholder 25"/>
          <p:cNvSpPr>
            <a:spLocks noGrp="1"/>
          </p:cNvSpPr>
          <p:nvPr>
            <p:ph type="pic" sz="quarter" idx="10" hasCustomPrompt="1"/>
          </p:nvPr>
        </p:nvSpPr>
        <p:spPr>
          <a:xfrm>
            <a:off x="1900238" y="795528"/>
            <a:ext cx="5329238" cy="4005072"/>
          </a:xfrm>
          <a:solidFill>
            <a:schemeClr val="bg1">
              <a:alpha val="30000"/>
            </a:schemeClr>
          </a:solidFill>
          <a:ln>
            <a:solidFill>
              <a:schemeClr val="bg2"/>
            </a:solidFill>
          </a:ln>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11" name="Title 10"/>
          <p:cNvSpPr>
            <a:spLocks noGrp="1"/>
          </p:cNvSpPr>
          <p:nvPr>
            <p:ph type="title"/>
          </p:nvPr>
        </p:nvSpPr>
        <p:spPr>
          <a:xfrm>
            <a:off x="2065871" y="4873438"/>
            <a:ext cx="5074070" cy="838200"/>
          </a:xfrm>
        </p:spPr>
        <p:txBody>
          <a:bodyPr anchor="ctr"/>
          <a:lstStyle>
            <a:lvl1pPr>
              <a:defRPr sz="2600">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54456893"/>
      </p:ext>
    </p:extLst>
  </p:cSld>
  <p:clrMapOvr>
    <a:masterClrMapping/>
  </p:clrMapOvr>
  <p:transition>
    <p:wipe dir="r"/>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Small photo_top left">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32" name="Rectangle 31"/>
          <p:cNvSpPr/>
          <p:nvPr/>
        </p:nvSpPr>
        <p:spPr>
          <a:xfrm>
            <a:off x="338328" y="310896"/>
            <a:ext cx="3273552" cy="245973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6" name="Picture Placeholder 25"/>
          <p:cNvSpPr>
            <a:spLocks noGrp="1"/>
          </p:cNvSpPr>
          <p:nvPr>
            <p:ph type="pic" sz="quarter" idx="10" hasCustomPrompt="1"/>
          </p:nvPr>
        </p:nvSpPr>
        <p:spPr>
          <a:xfrm>
            <a:off x="338328" y="310896"/>
            <a:ext cx="3273552" cy="2459736"/>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9" name="Title 8"/>
          <p:cNvSpPr>
            <a:spLocks noGrp="1"/>
          </p:cNvSpPr>
          <p:nvPr>
            <p:ph type="title" hasCustomPrompt="1"/>
          </p:nvPr>
        </p:nvSpPr>
        <p:spPr>
          <a:xfrm>
            <a:off x="229703" y="3429000"/>
            <a:ext cx="7009298" cy="1421928"/>
          </a:xfrm>
        </p:spPr>
        <p:txBody>
          <a:bodyPr anchor="t">
            <a:noAutofit/>
          </a:bodyPr>
          <a:lstStyle>
            <a:lvl1pPr marL="0" marR="0" indent="0" algn="l" defTabSz="914400" rtl="0" eaLnBrk="1" fontAlgn="auto" latinLnBrk="0" hangingPunct="1">
              <a:lnSpc>
                <a:spcPct val="80000"/>
              </a:lnSpc>
              <a:spcBef>
                <a:spcPct val="0"/>
              </a:spcBef>
              <a:spcAft>
                <a:spcPts val="0"/>
              </a:spcAft>
              <a:buClrTx/>
              <a:buSzTx/>
              <a:buFontTx/>
              <a:buNone/>
              <a:tabLst/>
              <a:defRPr sz="5400">
                <a:solidFill>
                  <a:schemeClr val="bg1"/>
                </a:solidFill>
                <a:latin typeface="+mj-lt"/>
              </a:defRPr>
            </a:lvl1pPr>
          </a:lstStyle>
          <a:p>
            <a:r>
              <a:rPr lang="en-US" dirty="0" smtClean="0"/>
              <a:t>Large photo </a:t>
            </a:r>
            <a:br>
              <a:rPr lang="en-US" dirty="0" smtClean="0"/>
            </a:br>
            <a:r>
              <a:rPr lang="en-US" dirty="0" smtClean="0"/>
              <a:t>caption here.</a:t>
            </a:r>
          </a:p>
        </p:txBody>
      </p:sp>
    </p:spTree>
    <p:extLst>
      <p:ext uri="{BB962C8B-B14F-4D97-AF65-F5344CB8AC3E}">
        <p14:creationId xmlns:p14="http://schemas.microsoft.com/office/powerpoint/2010/main" val="3780092082"/>
      </p:ext>
    </p:extLst>
  </p:cSld>
  <p:clrMapOvr>
    <a:masterClrMapping/>
  </p:clrMapOvr>
  <p:transition>
    <p:wipe dir="r"/>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Portrait photo_right side">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40" name="Rectangle 39"/>
          <p:cNvSpPr/>
          <p:nvPr/>
        </p:nvSpPr>
        <p:spPr>
          <a:xfrm>
            <a:off x="4992624" y="859536"/>
            <a:ext cx="3630168" cy="5029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6" name="Picture Placeholder 25"/>
          <p:cNvSpPr>
            <a:spLocks noGrp="1"/>
          </p:cNvSpPr>
          <p:nvPr>
            <p:ph type="pic" sz="quarter" idx="10" hasCustomPrompt="1"/>
          </p:nvPr>
        </p:nvSpPr>
        <p:spPr>
          <a:xfrm>
            <a:off x="4992624" y="859536"/>
            <a:ext cx="3630168" cy="5029200"/>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9" name="Title 8"/>
          <p:cNvSpPr>
            <a:spLocks noGrp="1"/>
          </p:cNvSpPr>
          <p:nvPr>
            <p:ph type="title"/>
          </p:nvPr>
        </p:nvSpPr>
        <p:spPr>
          <a:xfrm>
            <a:off x="229703" y="728972"/>
            <a:ext cx="4349918" cy="1089529"/>
          </a:xfrm>
        </p:spPr>
        <p:txBody>
          <a:bodyPr anchor="t">
            <a:noAutofit/>
          </a:bodyPr>
          <a:lstStyle>
            <a:lvl1pPr>
              <a:lnSpc>
                <a:spcPct val="90000"/>
              </a:lnSpc>
              <a:defRPr>
                <a:solidFill>
                  <a:schemeClr val="bg1"/>
                </a:solidFill>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3785950067"/>
      </p:ext>
    </p:extLst>
  </p:cSld>
  <p:clrMapOvr>
    <a:masterClrMapping/>
  </p:clrMapOvr>
  <p:transition>
    <p:wipe dir="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1_Segue">
    <p:spTree>
      <p:nvGrpSpPr>
        <p:cNvPr id="1" name=""/>
        <p:cNvGrpSpPr/>
        <p:nvPr/>
      </p:nvGrpSpPr>
      <p:grpSpPr>
        <a:xfrm>
          <a:off x="0" y="0"/>
          <a:ext cx="0" cy="0"/>
          <a:chOff x="0" y="0"/>
          <a:chExt cx="0" cy="0"/>
        </a:xfrm>
      </p:grpSpPr>
      <p:pic>
        <p:nvPicPr>
          <p:cNvPr id="11" name="Picture 10" descr="segue texture.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333375" y="3106740"/>
            <a:ext cx="8477250" cy="3438525"/>
          </a:xfrm>
          <a:prstGeom prst="rect">
            <a:avLst/>
          </a:prstGeom>
        </p:spPr>
      </p:pic>
      <p:sp>
        <p:nvSpPr>
          <p:cNvPr id="27" name="Rectangle 3"/>
          <p:cNvSpPr>
            <a:spLocks noChangeArrowheads="1"/>
          </p:cNvSpPr>
          <p:nvPr userDrawn="1"/>
        </p:nvSpPr>
        <p:spPr bwMode="white">
          <a:xfrm>
            <a:off x="0" y="0"/>
            <a:ext cx="9144000" cy="177800"/>
          </a:xfrm>
          <a:prstGeom prst="rect">
            <a:avLst/>
          </a:prstGeom>
          <a:solidFill>
            <a:schemeClr val="bg2"/>
          </a:solidFill>
          <a:ln w="25400" algn="ctr">
            <a:noFill/>
            <a:miter lim="800000"/>
            <a:headEnd/>
            <a:tailEnd/>
          </a:ln>
          <a:effectLst/>
        </p:spPr>
        <p:txBody>
          <a:bodyPr wrap="none" anchor="ctr"/>
          <a:lstStyle/>
          <a:p>
            <a:endParaRPr lang="en-US">
              <a:latin typeface="+mj-lt"/>
            </a:endParaRPr>
          </a:p>
        </p:txBody>
      </p:sp>
      <p:sp>
        <p:nvSpPr>
          <p:cNvPr id="47" name="Rectangle 3"/>
          <p:cNvSpPr>
            <a:spLocks noChangeArrowheads="1"/>
          </p:cNvSpPr>
          <p:nvPr userDrawn="1"/>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endParaRPr lang="en-US">
              <a:latin typeface="+mj-lt"/>
            </a:endParaRPr>
          </a:p>
        </p:txBody>
      </p:sp>
      <p:sp>
        <p:nvSpPr>
          <p:cNvPr id="24" name="Rectangle 5"/>
          <p:cNvSpPr>
            <a:spLocks noChangeArrowheads="1"/>
          </p:cNvSpPr>
          <p:nvPr userDrawn="1"/>
        </p:nvSpPr>
        <p:spPr bwMode="ltGray">
          <a:xfrm>
            <a:off x="7784628" y="6584514"/>
            <a:ext cx="791023"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a:solidFill>
                  <a:srgbClr val="C0C0C0"/>
                </a:solidFill>
                <a:latin typeface="+mj-lt"/>
              </a:rPr>
              <a:t>Cisco Confidential</a:t>
            </a:r>
          </a:p>
        </p:txBody>
      </p:sp>
      <p:sp>
        <p:nvSpPr>
          <p:cNvPr id="12" name="Rectangle 4"/>
          <p:cNvSpPr>
            <a:spLocks noChangeArrowheads="1"/>
          </p:cNvSpPr>
          <p:nvPr userDrawn="1"/>
        </p:nvSpPr>
        <p:spPr bwMode="ltGray">
          <a:xfrm>
            <a:off x="265666" y="6586248"/>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C0C0C0"/>
                </a:solidFill>
                <a:latin typeface="+mj-lt"/>
              </a:rPr>
              <a:t>© 2010 Cisco and/or its affiliates. All rights reserved.</a:t>
            </a:r>
            <a:endParaRPr lang="en-US" sz="600" dirty="0">
              <a:solidFill>
                <a:srgbClr val="C0C0C0"/>
              </a:solidFill>
              <a:latin typeface="+mj-lt"/>
            </a:endParaRPr>
          </a:p>
        </p:txBody>
      </p:sp>
      <p:sp>
        <p:nvSpPr>
          <p:cNvPr id="13" name="Rectangle 7"/>
          <p:cNvSpPr>
            <a:spLocks noChangeArrowheads="1"/>
          </p:cNvSpPr>
          <p:nvPr userDrawn="1"/>
        </p:nvSpPr>
        <p:spPr bwMode="ltGray">
          <a:xfrm>
            <a:off x="8620940" y="6580410"/>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C0C0C0"/>
                </a:solidFill>
                <a:latin typeface="+mj-lt"/>
              </a:rPr>
              <a:pPr algn="r" defTabSz="814388">
                <a:lnSpc>
                  <a:spcPct val="100000"/>
                </a:lnSpc>
              </a:pPr>
              <a:t>‹#›</a:t>
            </a:fld>
            <a:endParaRPr lang="en-US" sz="600" dirty="0">
              <a:solidFill>
                <a:srgbClr val="C0C0C0"/>
              </a:solidFill>
              <a:latin typeface="+mj-lt"/>
            </a:endParaRPr>
          </a:p>
        </p:txBody>
      </p:sp>
      <p:pic>
        <p:nvPicPr>
          <p:cNvPr id="16" name="Picture 15" descr="segue texture.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a:xfrm>
            <a:off x="333375" y="6381456"/>
            <a:ext cx="8477250" cy="163808"/>
          </a:xfrm>
          <a:prstGeom prst="rect">
            <a:avLst/>
          </a:prstGeom>
        </p:spPr>
      </p:pic>
      <p:sp>
        <p:nvSpPr>
          <p:cNvPr id="31" name="Rectangle 30"/>
          <p:cNvSpPr/>
          <p:nvPr userDrawn="1"/>
        </p:nvSpPr>
        <p:spPr>
          <a:xfrm>
            <a:off x="217358" y="3022900"/>
            <a:ext cx="8694295" cy="1720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 name="Title 1"/>
          <p:cNvSpPr>
            <a:spLocks noGrp="1"/>
          </p:cNvSpPr>
          <p:nvPr>
            <p:ph type="ctrTitle" hasCustomPrompt="1"/>
          </p:nvPr>
        </p:nvSpPr>
        <p:spPr>
          <a:xfrm>
            <a:off x="221393" y="1774540"/>
            <a:ext cx="8112125" cy="2407042"/>
          </a:xfrm>
        </p:spPr>
        <p:txBody>
          <a:bodyPr/>
          <a:lstStyle>
            <a:lvl1pPr algn="l" defTabSz="914400" rtl="0" eaLnBrk="1" latinLnBrk="0" hangingPunct="1">
              <a:lnSpc>
                <a:spcPct val="85000"/>
              </a:lnSpc>
              <a:spcBef>
                <a:spcPct val="0"/>
              </a:spcBef>
              <a:buNone/>
              <a:defRPr lang="en-US" sz="5400" b="0" kern="1200" spc="0" baseline="0" dirty="0">
                <a:gradFill flip="none" rotWithShape="1">
                  <a:gsLst>
                    <a:gs pos="0">
                      <a:srgbClr val="55E6ED"/>
                    </a:gs>
                    <a:gs pos="80000">
                      <a:srgbClr val="009249"/>
                    </a:gs>
                  </a:gsLst>
                  <a:lin ang="12000000" scaled="0"/>
                  <a:tileRect/>
                </a:gradFill>
                <a:latin typeface="+mj-lt"/>
                <a:ea typeface="+mj-ea"/>
                <a:cs typeface="+mj-cs"/>
              </a:defRPr>
            </a:lvl1pPr>
          </a:lstStyle>
          <a:p>
            <a:r>
              <a:rPr lang="en-US" dirty="0" smtClean="0"/>
              <a:t>Presentation Title Goes Here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Multiple photo">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48" name="Rectangle 47"/>
          <p:cNvSpPr/>
          <p:nvPr/>
        </p:nvSpPr>
        <p:spPr>
          <a:xfrm>
            <a:off x="3668713" y="311149"/>
            <a:ext cx="3268136"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9" name="Picture Placeholder 25"/>
          <p:cNvSpPr>
            <a:spLocks noGrp="1"/>
          </p:cNvSpPr>
          <p:nvPr>
            <p:ph type="pic" sz="quarter" idx="11" hasCustomPrompt="1"/>
          </p:nvPr>
        </p:nvSpPr>
        <p:spPr>
          <a:xfrm>
            <a:off x="3668989" y="311149"/>
            <a:ext cx="3267861"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29" name="Rectangle 28"/>
          <p:cNvSpPr/>
          <p:nvPr/>
        </p:nvSpPr>
        <p:spPr>
          <a:xfrm>
            <a:off x="334963" y="311149"/>
            <a:ext cx="3258612"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6" name="Picture Placeholder 25"/>
          <p:cNvSpPr>
            <a:spLocks noGrp="1"/>
          </p:cNvSpPr>
          <p:nvPr>
            <p:ph type="pic" sz="quarter" idx="10" hasCustomPrompt="1"/>
          </p:nvPr>
        </p:nvSpPr>
        <p:spPr>
          <a:xfrm>
            <a:off x="320824" y="311149"/>
            <a:ext cx="3272751"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0" name="Rectangle 49"/>
          <p:cNvSpPr/>
          <p:nvPr/>
        </p:nvSpPr>
        <p:spPr>
          <a:xfrm>
            <a:off x="7011988" y="311149"/>
            <a:ext cx="1806574" cy="13081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1" name="Picture Placeholder 25"/>
          <p:cNvSpPr>
            <a:spLocks noGrp="1"/>
          </p:cNvSpPr>
          <p:nvPr>
            <p:ph type="pic" sz="quarter" idx="12" hasCustomPrompt="1"/>
          </p:nvPr>
        </p:nvSpPr>
        <p:spPr>
          <a:xfrm>
            <a:off x="7011988" y="311149"/>
            <a:ext cx="1806573" cy="1308101"/>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2" name="Rectangle 51"/>
          <p:cNvSpPr/>
          <p:nvPr/>
        </p:nvSpPr>
        <p:spPr>
          <a:xfrm>
            <a:off x="334963" y="3028951"/>
            <a:ext cx="2501965" cy="345893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3" name="Picture Placeholder 25"/>
          <p:cNvSpPr>
            <a:spLocks noGrp="1"/>
          </p:cNvSpPr>
          <p:nvPr>
            <p:ph type="pic" sz="quarter" idx="13" hasCustomPrompt="1"/>
          </p:nvPr>
        </p:nvSpPr>
        <p:spPr>
          <a:xfrm>
            <a:off x="320824" y="3028951"/>
            <a:ext cx="2516104" cy="3458934"/>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4" name="Rectangle 53"/>
          <p:cNvSpPr/>
          <p:nvPr/>
        </p:nvSpPr>
        <p:spPr>
          <a:xfrm>
            <a:off x="2911476" y="3028951"/>
            <a:ext cx="4025374" cy="345893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5" name="Picture Placeholder 25"/>
          <p:cNvSpPr>
            <a:spLocks noGrp="1"/>
          </p:cNvSpPr>
          <p:nvPr>
            <p:ph type="pic" sz="quarter" idx="14" hasCustomPrompt="1"/>
          </p:nvPr>
        </p:nvSpPr>
        <p:spPr>
          <a:xfrm>
            <a:off x="2908334" y="3028951"/>
            <a:ext cx="4028516" cy="3458934"/>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6" name="Rectangle 55"/>
          <p:cNvSpPr/>
          <p:nvPr/>
        </p:nvSpPr>
        <p:spPr>
          <a:xfrm>
            <a:off x="7011988" y="1683657"/>
            <a:ext cx="1806574" cy="344215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7" name="Picture Placeholder 25"/>
          <p:cNvSpPr>
            <a:spLocks noGrp="1"/>
          </p:cNvSpPr>
          <p:nvPr>
            <p:ph type="pic" sz="quarter" idx="15" hasCustomPrompt="1"/>
          </p:nvPr>
        </p:nvSpPr>
        <p:spPr>
          <a:xfrm>
            <a:off x="7011988" y="1676400"/>
            <a:ext cx="1806573" cy="3449410"/>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8" name="Rectangle 57"/>
          <p:cNvSpPr/>
          <p:nvPr/>
        </p:nvSpPr>
        <p:spPr>
          <a:xfrm>
            <a:off x="7011988" y="5182960"/>
            <a:ext cx="1806574" cy="130492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9" name="Picture Placeholder 25"/>
          <p:cNvSpPr>
            <a:spLocks noGrp="1"/>
          </p:cNvSpPr>
          <p:nvPr>
            <p:ph type="pic" sz="quarter" idx="16" hasCustomPrompt="1"/>
          </p:nvPr>
        </p:nvSpPr>
        <p:spPr>
          <a:xfrm>
            <a:off x="7011988" y="5182960"/>
            <a:ext cx="1806573" cy="1304925"/>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Tree>
    <p:extLst>
      <p:ext uri="{BB962C8B-B14F-4D97-AF65-F5344CB8AC3E}">
        <p14:creationId xmlns:p14="http://schemas.microsoft.com/office/powerpoint/2010/main" val="2153867413"/>
      </p:ext>
    </p:extLst>
  </p:cSld>
  <p:clrMapOvr>
    <a:masterClrMapping/>
  </p:clrMapOvr>
  <p:transition>
    <p:wipe dir="r"/>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Large photo with bottom bar">
    <p:spTree>
      <p:nvGrpSpPr>
        <p:cNvPr id="1" name=""/>
        <p:cNvGrpSpPr/>
        <p:nvPr/>
      </p:nvGrpSpPr>
      <p:grpSpPr>
        <a:xfrm>
          <a:off x="0" y="0"/>
          <a:ext cx="0" cy="0"/>
          <a:chOff x="0" y="0"/>
          <a:chExt cx="0" cy="0"/>
        </a:xfrm>
      </p:grpSpPr>
      <p:sp>
        <p:nvSpPr>
          <p:cNvPr id="7" name="Rectangle 6"/>
          <p:cNvSpPr/>
          <p:nvPr/>
        </p:nvSpPr>
        <p:spPr>
          <a:xfrm>
            <a:off x="338328" y="310896"/>
            <a:ext cx="8476488" cy="6075390"/>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 name="Picture Placeholder 4"/>
          <p:cNvSpPr>
            <a:spLocks noGrp="1"/>
          </p:cNvSpPr>
          <p:nvPr>
            <p:ph type="pic" sz="quarter" idx="10" hasCustomPrompt="1"/>
          </p:nvPr>
        </p:nvSpPr>
        <p:spPr>
          <a:xfrm>
            <a:off x="333375" y="310896"/>
            <a:ext cx="8474869" cy="6054185"/>
          </a:xfrm>
          <a:ln>
            <a:solidFill>
              <a:srgbClr val="08252E"/>
            </a:solidFill>
          </a:ln>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baseline="0" dirty="0">
                <a:solidFill>
                  <a:srgbClr val="546568"/>
                </a:solidFill>
                <a:latin typeface="+mn-lt"/>
                <a:ea typeface="+mn-ea"/>
                <a:cs typeface="+mn-cs"/>
              </a:defRPr>
            </a:lvl1pPr>
          </a:lstStyle>
          <a:p>
            <a:r>
              <a:rPr lang="en-US" dirty="0" smtClean="0"/>
              <a:t>Photo placeholder</a:t>
            </a:r>
            <a:endParaRPr lang="en-US" dirty="0"/>
          </a:p>
        </p:txBody>
      </p:sp>
      <p:pic>
        <p:nvPicPr>
          <p:cNvPr id="3" name="Picture 2" descr="bottom bar.jpg"/>
          <p:cNvPicPr>
            <a:picLocks noChangeAspect="1"/>
          </p:cNvPicPr>
          <p:nvPr userDrawn="1"/>
        </p:nvPicPr>
        <p:blipFill>
          <a:blip r:embed="rId2" cstate="print"/>
          <a:stretch>
            <a:fillRect/>
          </a:stretch>
        </p:blipFill>
        <p:spPr>
          <a:xfrm>
            <a:off x="333375" y="6374862"/>
            <a:ext cx="8477250" cy="171450"/>
          </a:xfrm>
          <a:prstGeom prst="rect">
            <a:avLst/>
          </a:prstGeom>
        </p:spPr>
      </p:pic>
      <p:sp>
        <p:nvSpPr>
          <p:cNvPr id="11" name="Rectangle 5"/>
          <p:cNvSpPr>
            <a:spLocks noChangeArrowheads="1"/>
          </p:cNvSpPr>
          <p:nvPr userDrawn="1"/>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rPr>
              <a:t>Cisco Confidential</a:t>
            </a:r>
          </a:p>
        </p:txBody>
      </p:sp>
      <p:sp>
        <p:nvSpPr>
          <p:cNvPr id="8" name="Rectangle 4"/>
          <p:cNvSpPr>
            <a:spLocks noChangeArrowheads="1"/>
          </p:cNvSpPr>
          <p:nvPr userDrawn="1"/>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a:solidFill>
                  <a:srgbClr val="C0C0C0"/>
                </a:solidFill>
              </a:rPr>
              <a:t>© 2010 Cisco and/or its affiliates. All rights reserved.</a:t>
            </a:r>
          </a:p>
        </p:txBody>
      </p:sp>
      <p:sp>
        <p:nvSpPr>
          <p:cNvPr id="10" name="Rectangle 7"/>
          <p:cNvSpPr>
            <a:spLocks noChangeArrowheads="1"/>
          </p:cNvSpPr>
          <p:nvPr userDrawn="1"/>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rPr>
              <a:pPr algn="r" defTabSz="814388"/>
              <a:t>‹#›</a:t>
            </a:fld>
            <a:endParaRPr lang="en-US" sz="600" dirty="0">
              <a:solidFill>
                <a:srgbClr val="C0C0C0"/>
              </a:solidFill>
            </a:endParaRPr>
          </a:p>
        </p:txBody>
      </p:sp>
    </p:spTree>
    <p:extLst>
      <p:ext uri="{BB962C8B-B14F-4D97-AF65-F5344CB8AC3E}">
        <p14:creationId xmlns:p14="http://schemas.microsoft.com/office/powerpoint/2010/main" val="2106129041"/>
      </p:ext>
    </p:extLst>
  </p:cSld>
  <p:clrMapOvr>
    <a:masterClrMapping/>
  </p:clrMapOvr>
  <p:transition>
    <p:wipe dir="r"/>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9144000" cy="6858000"/>
          </a:xfrm>
        </p:spPr>
        <p:txBody>
          <a:bodyPr anchor="ctr" anchorCtr="1">
            <a:noAutofit/>
          </a:bodyPr>
          <a:lstStyle>
            <a:lvl1pPr algn="ctr">
              <a:buNone/>
              <a:defRPr>
                <a:latin typeface="+mj-lt"/>
              </a:defRPr>
            </a:lvl1pPr>
          </a:lstStyle>
          <a:p>
            <a:r>
              <a:rPr lang="en-US" dirty="0" smtClean="0"/>
              <a:t>Full bleed image placeholder</a:t>
            </a:r>
            <a:endParaRPr lang="en-US" dirty="0"/>
          </a:p>
        </p:txBody>
      </p:sp>
    </p:spTree>
    <p:extLst>
      <p:ext uri="{BB962C8B-B14F-4D97-AF65-F5344CB8AC3E}">
        <p14:creationId xmlns:p14="http://schemas.microsoft.com/office/powerpoint/2010/main" val="219551499"/>
      </p:ext>
    </p:extLst>
  </p:cSld>
  <p:clrMapOvr>
    <a:masterClrMapping/>
  </p:clrMapOvr>
  <p:transition>
    <p:wipe dir="r"/>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Wide screen video">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22" name="Rectangle 21"/>
          <p:cNvSpPr/>
          <p:nvPr userDrawn="1"/>
        </p:nvSpPr>
        <p:spPr>
          <a:xfrm>
            <a:off x="0" y="0"/>
            <a:ext cx="9144000" cy="6858000"/>
          </a:xfrm>
          <a:prstGeom prst="rect">
            <a:avLst/>
          </a:prstGeom>
          <a:blipFill dpi="0" rotWithShape="1">
            <a:blip r:embed="rId3" cstate="print">
              <a:alphaModFix amt="2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nvGrpSpPr>
          <p:cNvPr id="2" name="Group 3"/>
          <p:cNvGrpSpPr/>
          <p:nvPr userDrawn="1"/>
        </p:nvGrpSpPr>
        <p:grpSpPr>
          <a:xfrm>
            <a:off x="341314" y="6124575"/>
            <a:ext cx="787133" cy="416134"/>
            <a:chOff x="609600" y="528537"/>
            <a:chExt cx="1444734" cy="763789"/>
          </a:xfrm>
          <a:solidFill>
            <a:schemeClr val="bg1"/>
          </a:solidFill>
        </p:grpSpPr>
        <p:sp>
          <p:nvSpPr>
            <p:cNvPr id="5" name="Rectangle 4"/>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dirty="0">
                <a:solidFill>
                  <a:srgbClr val="0096D6"/>
                </a:solidFill>
              </a:endParaRPr>
            </a:p>
          </p:txBody>
        </p:sp>
        <p:sp>
          <p:nvSpPr>
            <p:cNvPr id="6" name="Freeform 5"/>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dirty="0">
                <a:solidFill>
                  <a:srgbClr val="0096D6"/>
                </a:solidFill>
              </a:endParaRPr>
            </a:p>
          </p:txBody>
        </p:sp>
        <p:sp>
          <p:nvSpPr>
            <p:cNvPr id="7" name="Freeform 6"/>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dirty="0">
                <a:solidFill>
                  <a:srgbClr val="0096D6"/>
                </a:solidFill>
              </a:endParaRPr>
            </a:p>
          </p:txBody>
        </p:sp>
        <p:sp>
          <p:nvSpPr>
            <p:cNvPr id="8" name="Freeform 7"/>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dirty="0">
                <a:solidFill>
                  <a:srgbClr val="0096D6"/>
                </a:solidFill>
              </a:endParaRPr>
            </a:p>
          </p:txBody>
        </p:sp>
        <p:sp>
          <p:nvSpPr>
            <p:cNvPr id="9" name="Freeform 8"/>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dirty="0">
                <a:solidFill>
                  <a:srgbClr val="0096D6"/>
                </a:solidFill>
              </a:endParaRPr>
            </a:p>
          </p:txBody>
        </p:sp>
        <p:sp>
          <p:nvSpPr>
            <p:cNvPr id="10" name="Freeform 9"/>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dirty="0">
                <a:solidFill>
                  <a:srgbClr val="0096D6"/>
                </a:solidFill>
              </a:endParaRPr>
            </a:p>
          </p:txBody>
        </p:sp>
        <p:sp>
          <p:nvSpPr>
            <p:cNvPr id="11" name="Freeform 10"/>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dirty="0">
                <a:solidFill>
                  <a:srgbClr val="0096D6"/>
                </a:solidFill>
              </a:endParaRPr>
            </a:p>
          </p:txBody>
        </p:sp>
        <p:sp>
          <p:nvSpPr>
            <p:cNvPr id="12" name="Freeform 11"/>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dirty="0">
                <a:solidFill>
                  <a:srgbClr val="0096D6"/>
                </a:solidFill>
              </a:endParaRPr>
            </a:p>
          </p:txBody>
        </p:sp>
        <p:sp>
          <p:nvSpPr>
            <p:cNvPr id="13" name="Freeform 12"/>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endParaRPr>
            </a:p>
          </p:txBody>
        </p:sp>
        <p:sp>
          <p:nvSpPr>
            <p:cNvPr id="14" name="Freeform 13"/>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dirty="0">
                <a:solidFill>
                  <a:srgbClr val="0096D6"/>
                </a:solidFill>
              </a:endParaRPr>
            </a:p>
          </p:txBody>
        </p:sp>
        <p:sp>
          <p:nvSpPr>
            <p:cNvPr id="15" name="Freeform 14"/>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endParaRPr>
            </a:p>
          </p:txBody>
        </p:sp>
        <p:sp>
          <p:nvSpPr>
            <p:cNvPr id="16" name="Freeform 15"/>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dirty="0">
                <a:solidFill>
                  <a:srgbClr val="0096D6"/>
                </a:solidFill>
              </a:endParaRPr>
            </a:p>
          </p:txBody>
        </p:sp>
        <p:sp>
          <p:nvSpPr>
            <p:cNvPr id="17" name="Freeform 16"/>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endParaRPr>
            </a:p>
          </p:txBody>
        </p:sp>
        <p:sp>
          <p:nvSpPr>
            <p:cNvPr id="18" name="Freeform 17"/>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dirty="0">
                <a:solidFill>
                  <a:srgbClr val="0096D6"/>
                </a:solidFill>
              </a:endParaRPr>
            </a:p>
          </p:txBody>
        </p:sp>
      </p:grpSp>
      <p:sp>
        <p:nvSpPr>
          <p:cNvPr id="40" name="Media Placeholder 39"/>
          <p:cNvSpPr>
            <a:spLocks noGrp="1"/>
          </p:cNvSpPr>
          <p:nvPr>
            <p:ph type="media" sz="quarter" idx="11" hasCustomPrompt="1"/>
          </p:nvPr>
        </p:nvSpPr>
        <p:spPr>
          <a:xfrm>
            <a:off x="673957" y="777240"/>
            <a:ext cx="7863840" cy="4425696"/>
          </a:xfrm>
          <a:solidFill>
            <a:schemeClr val="tx1">
              <a:lumMod val="50000"/>
            </a:schemeClr>
          </a:solidFill>
          <a:ln>
            <a:noFill/>
          </a:ln>
          <a:effectLst>
            <a:innerShdw blurRad="4191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1800" kern="1200" baseline="0" smtClean="0">
                <a:solidFill>
                  <a:schemeClr val="lt1"/>
                </a:solidFill>
                <a:latin typeface="+mj-lt"/>
                <a:ea typeface="+mn-ea"/>
                <a:cs typeface="+mn-cs"/>
              </a:defRPr>
            </a:lvl1pPr>
          </a:lstStyle>
          <a:p>
            <a:r>
              <a:rPr lang="en-US" dirty="0" smtClean="0"/>
              <a:t>Click icon to add video</a:t>
            </a:r>
            <a:endParaRPr lang="en-US" dirty="0"/>
          </a:p>
        </p:txBody>
      </p:sp>
    </p:spTree>
    <p:extLst>
      <p:ext uri="{BB962C8B-B14F-4D97-AF65-F5344CB8AC3E}">
        <p14:creationId xmlns:p14="http://schemas.microsoft.com/office/powerpoint/2010/main" val="938685210"/>
      </p:ext>
    </p:extLst>
  </p:cSld>
  <p:clrMapOvr>
    <a:masterClrMapping/>
  </p:clrMapOvr>
  <p:transition>
    <p:wipe dir="r"/>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tandard video">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22" name="Rectangle 21"/>
          <p:cNvSpPr/>
          <p:nvPr userDrawn="1"/>
        </p:nvSpPr>
        <p:spPr>
          <a:xfrm>
            <a:off x="0" y="0"/>
            <a:ext cx="9144000" cy="6858000"/>
          </a:xfrm>
          <a:prstGeom prst="rect">
            <a:avLst/>
          </a:prstGeom>
          <a:blipFill dpi="0" rotWithShape="1">
            <a:blip r:embed="rId3" cstate="print">
              <a:alphaModFix amt="2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nvGrpSpPr>
          <p:cNvPr id="2" name="Group 3"/>
          <p:cNvGrpSpPr/>
          <p:nvPr userDrawn="1"/>
        </p:nvGrpSpPr>
        <p:grpSpPr>
          <a:xfrm>
            <a:off x="341314" y="6124575"/>
            <a:ext cx="787133" cy="416134"/>
            <a:chOff x="609600" y="528537"/>
            <a:chExt cx="1444734" cy="763789"/>
          </a:xfrm>
          <a:solidFill>
            <a:schemeClr val="bg1"/>
          </a:solidFill>
        </p:grpSpPr>
        <p:sp>
          <p:nvSpPr>
            <p:cNvPr id="40" name="Rectangle 39"/>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dirty="0">
                <a:solidFill>
                  <a:srgbClr val="0096D6"/>
                </a:solidFill>
              </a:endParaRPr>
            </a:p>
          </p:txBody>
        </p:sp>
        <p:sp>
          <p:nvSpPr>
            <p:cNvPr id="41" name="Freeform 4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dirty="0">
                <a:solidFill>
                  <a:srgbClr val="0096D6"/>
                </a:solidFill>
              </a:endParaRPr>
            </a:p>
          </p:txBody>
        </p:sp>
        <p:sp>
          <p:nvSpPr>
            <p:cNvPr id="42" name="Freeform 4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dirty="0">
                <a:solidFill>
                  <a:srgbClr val="0096D6"/>
                </a:solidFill>
              </a:endParaRPr>
            </a:p>
          </p:txBody>
        </p:sp>
        <p:sp>
          <p:nvSpPr>
            <p:cNvPr id="43" name="Freeform 4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dirty="0">
                <a:solidFill>
                  <a:srgbClr val="0096D6"/>
                </a:solidFill>
              </a:endParaRPr>
            </a:p>
          </p:txBody>
        </p:sp>
        <p:sp>
          <p:nvSpPr>
            <p:cNvPr id="44" name="Freeform 43"/>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dirty="0">
                <a:solidFill>
                  <a:srgbClr val="0096D6"/>
                </a:solidFill>
              </a:endParaRPr>
            </a:p>
          </p:txBody>
        </p:sp>
        <p:sp>
          <p:nvSpPr>
            <p:cNvPr id="45" name="Freeform 44"/>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dirty="0">
                <a:solidFill>
                  <a:srgbClr val="0096D6"/>
                </a:solidFill>
              </a:endParaRPr>
            </a:p>
          </p:txBody>
        </p:sp>
        <p:sp>
          <p:nvSpPr>
            <p:cNvPr id="46" name="Freeform 45"/>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dirty="0">
                <a:solidFill>
                  <a:srgbClr val="0096D6"/>
                </a:solidFill>
              </a:endParaRPr>
            </a:p>
          </p:txBody>
        </p:sp>
        <p:sp>
          <p:nvSpPr>
            <p:cNvPr id="47" name="Freeform 46"/>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dirty="0">
                <a:solidFill>
                  <a:srgbClr val="0096D6"/>
                </a:solidFill>
              </a:endParaRPr>
            </a:p>
          </p:txBody>
        </p:sp>
        <p:sp>
          <p:nvSpPr>
            <p:cNvPr id="48" name="Freeform 47"/>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endParaRPr>
            </a:p>
          </p:txBody>
        </p:sp>
        <p:sp>
          <p:nvSpPr>
            <p:cNvPr id="49" name="Freeform 48"/>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dirty="0">
                <a:solidFill>
                  <a:srgbClr val="0096D6"/>
                </a:solidFill>
              </a:endParaRPr>
            </a:p>
          </p:txBody>
        </p:sp>
        <p:sp>
          <p:nvSpPr>
            <p:cNvPr id="50" name="Freeform 49"/>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endParaRPr>
            </a:p>
          </p:txBody>
        </p:sp>
        <p:sp>
          <p:nvSpPr>
            <p:cNvPr id="51" name="Freeform 50"/>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dirty="0">
                <a:solidFill>
                  <a:srgbClr val="0096D6"/>
                </a:solidFill>
              </a:endParaRPr>
            </a:p>
          </p:txBody>
        </p:sp>
        <p:sp>
          <p:nvSpPr>
            <p:cNvPr id="52" name="Freeform 51"/>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endParaRPr>
            </a:p>
          </p:txBody>
        </p:sp>
        <p:sp>
          <p:nvSpPr>
            <p:cNvPr id="53" name="Freeform 52"/>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dirty="0">
                <a:solidFill>
                  <a:srgbClr val="0096D6"/>
                </a:solidFill>
              </a:endParaRPr>
            </a:p>
          </p:txBody>
        </p:sp>
      </p:grpSp>
      <p:sp>
        <p:nvSpPr>
          <p:cNvPr id="21" name="Media Placeholder 20"/>
          <p:cNvSpPr>
            <a:spLocks noGrp="1"/>
          </p:cNvSpPr>
          <p:nvPr>
            <p:ph type="media" sz="quarter" idx="10" hasCustomPrompt="1"/>
          </p:nvPr>
        </p:nvSpPr>
        <p:spPr>
          <a:xfrm>
            <a:off x="2639917" y="778669"/>
            <a:ext cx="5897880" cy="4425696"/>
          </a:xfrm>
          <a:solidFill>
            <a:schemeClr val="tx1">
              <a:lumMod val="50000"/>
            </a:schemeClr>
          </a:solidFill>
          <a:ln>
            <a:noFill/>
          </a:ln>
          <a:effectLst>
            <a:innerShdw blurRad="4191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1800" kern="1200">
                <a:solidFill>
                  <a:schemeClr val="lt1"/>
                </a:solidFill>
                <a:latin typeface="+mj-lt"/>
                <a:ea typeface="+mn-ea"/>
                <a:cs typeface="+mn-cs"/>
              </a:defRPr>
            </a:lvl1pPr>
          </a:lstStyle>
          <a:p>
            <a:r>
              <a:rPr lang="en-US" dirty="0" smtClean="0"/>
              <a:t>Click icon to add video</a:t>
            </a:r>
            <a:endParaRPr lang="en-US" dirty="0"/>
          </a:p>
        </p:txBody>
      </p:sp>
    </p:spTree>
    <p:extLst>
      <p:ext uri="{BB962C8B-B14F-4D97-AF65-F5344CB8AC3E}">
        <p14:creationId xmlns:p14="http://schemas.microsoft.com/office/powerpoint/2010/main" val="2379391075"/>
      </p:ext>
    </p:extLst>
  </p:cSld>
  <p:clrMapOvr>
    <a:masterClrMapping/>
  </p:clrMapOvr>
  <p:transition>
    <p:wipe dir="r"/>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rPr>
              <a:t>Cisco Confidential</a:t>
            </a:r>
          </a:p>
        </p:txBody>
      </p:sp>
      <p:sp>
        <p:nvSpPr>
          <p:cNvPr id="5" name="Rectangle 4"/>
          <p:cNvSpPr>
            <a:spLocks noChangeArrowheads="1"/>
          </p:cNvSpPr>
          <p:nvPr userDrawn="1"/>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a:solidFill>
                  <a:srgbClr val="C0C0C0"/>
                </a:solidFill>
              </a:rPr>
              <a:t>© 2010 Cisco and/or its affiliates. All rights reserved.</a:t>
            </a:r>
          </a:p>
        </p:txBody>
      </p:sp>
      <p:sp>
        <p:nvSpPr>
          <p:cNvPr id="6" name="Rectangle 7"/>
          <p:cNvSpPr>
            <a:spLocks noChangeArrowheads="1"/>
          </p:cNvSpPr>
          <p:nvPr userDrawn="1"/>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rPr>
              <a:pPr algn="r" defTabSz="814388"/>
              <a:t>‹#›</a:t>
            </a:fld>
            <a:endParaRPr lang="en-US" sz="600" dirty="0">
              <a:solidFill>
                <a:srgbClr val="C0C0C0"/>
              </a:solidFill>
            </a:endParaRPr>
          </a:p>
        </p:txBody>
      </p:sp>
    </p:spTree>
    <p:extLst>
      <p:ext uri="{BB962C8B-B14F-4D97-AF65-F5344CB8AC3E}">
        <p14:creationId xmlns:p14="http://schemas.microsoft.com/office/powerpoint/2010/main" val="3425868122"/>
      </p:ext>
    </p:extLst>
  </p:cSld>
  <p:clrMapOvr>
    <a:masterClrMapping/>
  </p:clrMapOvr>
  <p:transition>
    <p:wipe dir="r"/>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707FFF5-2948-4E45-AE8A-CFE3439C4F32}" type="datetimeFigureOut">
              <a:rPr lang="en-US">
                <a:solidFill>
                  <a:prstClr val="black"/>
                </a:solidFill>
              </a:rPr>
              <a:pPr/>
              <a:t>11/6/2012</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1FD57EC-40DB-6C43-B3E1-35F43D9A7FE7}"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680334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1_Title Slide-animated White">
    <p:spTree>
      <p:nvGrpSpPr>
        <p:cNvPr id="1" name=""/>
        <p:cNvGrpSpPr/>
        <p:nvPr/>
      </p:nvGrpSpPr>
      <p:grpSpPr>
        <a:xfrm>
          <a:off x="0" y="0"/>
          <a:ext cx="0" cy="0"/>
          <a:chOff x="0" y="0"/>
          <a:chExt cx="0" cy="0"/>
        </a:xfrm>
      </p:grpSpPr>
      <p:pic>
        <p:nvPicPr>
          <p:cNvPr id="38" name="Picture 37" descr="bottom bar.jpg"/>
          <p:cNvPicPr>
            <a:picLocks noChangeAspect="1"/>
          </p:cNvPicPr>
          <p:nvPr userDrawn="1"/>
        </p:nvPicPr>
        <p:blipFill>
          <a:blip r:embed="rId2" cstate="print"/>
          <a:stretch>
            <a:fillRect/>
          </a:stretch>
        </p:blipFill>
        <p:spPr>
          <a:xfrm>
            <a:off x="333375" y="6378339"/>
            <a:ext cx="8477250" cy="162912"/>
          </a:xfrm>
          <a:prstGeom prst="rect">
            <a:avLst/>
          </a:prstGeom>
        </p:spPr>
      </p:pic>
      <p:sp>
        <p:nvSpPr>
          <p:cNvPr id="39" name="Rectangle 38"/>
          <p:cNvSpPr/>
          <p:nvPr userDrawn="1"/>
        </p:nvSpPr>
        <p:spPr>
          <a:xfrm>
            <a:off x="3405352" y="5948636"/>
            <a:ext cx="599089" cy="114562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0" name="Rectangle 39"/>
          <p:cNvSpPr/>
          <p:nvPr userDrawn="1"/>
        </p:nvSpPr>
        <p:spPr>
          <a:xfrm>
            <a:off x="1460939" y="5948636"/>
            <a:ext cx="472965" cy="1145627"/>
          </a:xfrm>
          <a:prstGeom prst="rect">
            <a:avLst/>
          </a:prstGeom>
          <a:solidFill>
            <a:srgbClr val="6DB344">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2" name="Rectangle 41"/>
          <p:cNvSpPr/>
          <p:nvPr userDrawn="1"/>
        </p:nvSpPr>
        <p:spPr>
          <a:xfrm>
            <a:off x="4771697" y="5948636"/>
            <a:ext cx="472965" cy="1145627"/>
          </a:xfrm>
          <a:prstGeom prst="rect">
            <a:avLst/>
          </a:prstGeom>
          <a:solidFill>
            <a:srgbClr val="0096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3" name="Rounded Rectangle 42"/>
          <p:cNvSpPr/>
          <p:nvPr userDrawn="1"/>
        </p:nvSpPr>
        <p:spPr>
          <a:xfrm rot="10800000" flipH="1">
            <a:off x="2856506" y="831272"/>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5" name="Rounded Rectangle 44"/>
          <p:cNvSpPr/>
          <p:nvPr userDrawn="1"/>
        </p:nvSpPr>
        <p:spPr>
          <a:xfrm rot="10800000" flipH="1">
            <a:off x="821966" y="4716780"/>
            <a:ext cx="656314" cy="150749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6" name="Rounded Rectangle 45"/>
          <p:cNvSpPr/>
          <p:nvPr userDrawn="1"/>
        </p:nvSpPr>
        <p:spPr>
          <a:xfrm rot="10800000" flipH="1">
            <a:off x="1332506" y="1981200"/>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7" name="Rounded Rectangle 46"/>
          <p:cNvSpPr/>
          <p:nvPr userDrawn="1"/>
        </p:nvSpPr>
        <p:spPr>
          <a:xfrm rot="10800000" flipH="1">
            <a:off x="5869870" y="6614159"/>
            <a:ext cx="780312" cy="3319549"/>
          </a:xfrm>
          <a:prstGeom prst="roundRect">
            <a:avLst>
              <a:gd name="adj" fmla="val 50000"/>
            </a:avLst>
          </a:prstGeom>
          <a:solidFill>
            <a:srgbClr val="1F8BAE">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8" name="Rounded Rectangle 47"/>
          <p:cNvSpPr/>
          <p:nvPr userDrawn="1"/>
        </p:nvSpPr>
        <p:spPr>
          <a:xfrm rot="10800000" flipH="1">
            <a:off x="6933206" y="6614160"/>
            <a:ext cx="656314" cy="150749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9" name="Rounded Rectangle 48"/>
          <p:cNvSpPr/>
          <p:nvPr userDrawn="1"/>
        </p:nvSpPr>
        <p:spPr>
          <a:xfrm rot="10800000" flipH="1">
            <a:off x="2191486" y="6719450"/>
            <a:ext cx="662549" cy="6331065"/>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0" name="Rounded Rectangle 49"/>
          <p:cNvSpPr/>
          <p:nvPr userDrawn="1"/>
        </p:nvSpPr>
        <p:spPr>
          <a:xfrm rot="10800000" flipH="1">
            <a:off x="2794161" y="6668595"/>
            <a:ext cx="779356" cy="5546310"/>
          </a:xfrm>
          <a:prstGeom prst="roundRect">
            <a:avLst>
              <a:gd name="adj" fmla="val 50000"/>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1" name="Rounded Rectangle 50"/>
          <p:cNvSpPr/>
          <p:nvPr userDrawn="1"/>
        </p:nvSpPr>
        <p:spPr>
          <a:xfrm rot="10800000" flipH="1">
            <a:off x="4920834" y="1025236"/>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2" name="Rounded Rectangle 51"/>
          <p:cNvSpPr/>
          <p:nvPr userDrawn="1"/>
        </p:nvSpPr>
        <p:spPr>
          <a:xfrm rot="10800000" flipH="1">
            <a:off x="5391889" y="1731818"/>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3" name="Rounded Rectangle 52"/>
          <p:cNvSpPr/>
          <p:nvPr userDrawn="1"/>
        </p:nvSpPr>
        <p:spPr>
          <a:xfrm rot="10800000" flipH="1">
            <a:off x="341313" y="6708752"/>
            <a:ext cx="780312" cy="3319549"/>
          </a:xfrm>
          <a:prstGeom prst="roundRect">
            <a:avLst>
              <a:gd name="adj" fmla="val 50000"/>
            </a:avLst>
          </a:prstGeom>
          <a:gradFill flip="none" rotWithShape="1">
            <a:gsLst>
              <a:gs pos="0">
                <a:srgbClr val="4DCAFF">
                  <a:shade val="30000"/>
                  <a:satMod val="115000"/>
                  <a:alpha val="26000"/>
                </a:srgbClr>
              </a:gs>
              <a:gs pos="50000">
                <a:srgbClr val="4DCAFF">
                  <a:shade val="67500"/>
                  <a:satMod val="115000"/>
                </a:srgbClr>
              </a:gs>
              <a:gs pos="100000">
                <a:srgbClr val="4DCAFF">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4" name="Rounded Rectangle 53"/>
          <p:cNvSpPr/>
          <p:nvPr userDrawn="1"/>
        </p:nvSpPr>
        <p:spPr>
          <a:xfrm rot="10800000" flipH="1">
            <a:off x="8038251" y="8318268"/>
            <a:ext cx="780312" cy="3319549"/>
          </a:xfrm>
          <a:prstGeom prst="roundRect">
            <a:avLst>
              <a:gd name="adj" fmla="val 50000"/>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5" name="Rounded Rectangle 54"/>
          <p:cNvSpPr/>
          <p:nvPr userDrawn="1"/>
        </p:nvSpPr>
        <p:spPr>
          <a:xfrm rot="10800000" flipH="1">
            <a:off x="8162249" y="1731818"/>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6" name="Rounded Rectangle 55"/>
          <p:cNvSpPr/>
          <p:nvPr userDrawn="1"/>
        </p:nvSpPr>
        <p:spPr>
          <a:xfrm rot="10800000" flipH="1">
            <a:off x="3770906" y="1981200"/>
            <a:ext cx="656314" cy="424307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7" name="Rectangle 56"/>
          <p:cNvSpPr/>
          <p:nvPr userDrawn="1"/>
        </p:nvSpPr>
        <p:spPr>
          <a:xfrm>
            <a:off x="0" y="0"/>
            <a:ext cx="9129008" cy="6378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59" name="Group 67"/>
          <p:cNvGrpSpPr/>
          <p:nvPr userDrawn="1"/>
        </p:nvGrpSpPr>
        <p:grpSpPr>
          <a:xfrm>
            <a:off x="341314" y="311151"/>
            <a:ext cx="829170" cy="438358"/>
            <a:chOff x="609600" y="528537"/>
            <a:chExt cx="1444734" cy="763789"/>
          </a:xfrm>
          <a:gradFill flip="none" rotWithShape="1">
            <a:gsLst>
              <a:gs pos="11000">
                <a:schemeClr val="accent2"/>
              </a:gs>
              <a:gs pos="100000">
                <a:schemeClr val="accent5"/>
              </a:gs>
            </a:gsLst>
            <a:lin ang="2700000" scaled="1"/>
            <a:tileRect/>
          </a:gradFill>
        </p:grpSpPr>
        <p:sp>
          <p:nvSpPr>
            <p:cNvPr id="60" name="Rectangle 59"/>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a:solidFill>
                  <a:srgbClr val="0096D6"/>
                </a:solidFill>
              </a:endParaRPr>
            </a:p>
          </p:txBody>
        </p:sp>
        <p:sp>
          <p:nvSpPr>
            <p:cNvPr id="61" name="Freeform 6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solidFill>
                  <a:srgbClr val="0096D6"/>
                </a:solidFill>
              </a:endParaRPr>
            </a:p>
          </p:txBody>
        </p:sp>
        <p:sp>
          <p:nvSpPr>
            <p:cNvPr id="62" name="Freeform 6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solidFill>
                  <a:srgbClr val="0096D6"/>
                </a:solidFill>
              </a:endParaRPr>
            </a:p>
          </p:txBody>
        </p:sp>
        <p:sp>
          <p:nvSpPr>
            <p:cNvPr id="63" name="Freeform 6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solidFill>
                  <a:srgbClr val="0096D6"/>
                </a:solidFill>
              </a:endParaRPr>
            </a:p>
          </p:txBody>
        </p:sp>
        <p:sp>
          <p:nvSpPr>
            <p:cNvPr id="78" name="Freeform 7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solidFill>
                  <a:srgbClr val="0096D6"/>
                </a:solidFill>
              </a:endParaRPr>
            </a:p>
          </p:txBody>
        </p:sp>
        <p:sp>
          <p:nvSpPr>
            <p:cNvPr id="79" name="Freeform 7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solidFill>
                  <a:srgbClr val="0096D6"/>
                </a:solidFill>
              </a:endParaRPr>
            </a:p>
          </p:txBody>
        </p:sp>
        <p:sp>
          <p:nvSpPr>
            <p:cNvPr id="80" name="Freeform 7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solidFill>
                  <a:srgbClr val="0096D6"/>
                </a:solidFill>
              </a:endParaRPr>
            </a:p>
          </p:txBody>
        </p:sp>
        <p:sp>
          <p:nvSpPr>
            <p:cNvPr id="81" name="Freeform 8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solidFill>
                  <a:srgbClr val="0096D6"/>
                </a:solidFill>
              </a:endParaRPr>
            </a:p>
          </p:txBody>
        </p:sp>
        <p:sp>
          <p:nvSpPr>
            <p:cNvPr id="82" name="Freeform 8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endParaRPr>
            </a:p>
          </p:txBody>
        </p:sp>
        <p:sp>
          <p:nvSpPr>
            <p:cNvPr id="83" name="Freeform 8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solidFill>
                  <a:srgbClr val="0096D6"/>
                </a:solidFill>
              </a:endParaRPr>
            </a:p>
          </p:txBody>
        </p:sp>
        <p:sp>
          <p:nvSpPr>
            <p:cNvPr id="84" name="Freeform 8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endParaRPr>
            </a:p>
          </p:txBody>
        </p:sp>
        <p:sp>
          <p:nvSpPr>
            <p:cNvPr id="85" name="Freeform 8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solidFill>
                  <a:srgbClr val="0096D6"/>
                </a:solidFill>
              </a:endParaRPr>
            </a:p>
          </p:txBody>
        </p:sp>
        <p:sp>
          <p:nvSpPr>
            <p:cNvPr id="86" name="Freeform 8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endParaRPr>
            </a:p>
          </p:txBody>
        </p:sp>
        <p:sp>
          <p:nvSpPr>
            <p:cNvPr id="87" name="Freeform 8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solidFill>
                  <a:srgbClr val="0096D6"/>
                </a:solidFill>
              </a:endParaRPr>
            </a:p>
          </p:txBody>
        </p:sp>
      </p:grpSp>
      <p:sp>
        <p:nvSpPr>
          <p:cNvPr id="88" name="Rectangle 87"/>
          <p:cNvSpPr/>
          <p:nvPr userDrawn="1"/>
        </p:nvSpPr>
        <p:spPr>
          <a:xfrm>
            <a:off x="1" y="6541294"/>
            <a:ext cx="9129008" cy="316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9" name="Rectangle 4"/>
          <p:cNvSpPr>
            <a:spLocks noChangeArrowheads="1"/>
          </p:cNvSpPr>
          <p:nvPr userDrawn="1"/>
        </p:nvSpPr>
        <p:spPr bwMode="ltGray">
          <a:xfrm>
            <a:off x="251373" y="6586246"/>
            <a:ext cx="1954803" cy="175257"/>
          </a:xfrm>
          <a:prstGeom prst="rect">
            <a:avLst/>
          </a:prstGeom>
          <a:noFill/>
          <a:ln w="9525">
            <a:noFill/>
            <a:miter lim="800000"/>
            <a:headEnd/>
            <a:tailEnd/>
          </a:ln>
          <a:effectLst/>
        </p:spPr>
        <p:txBody>
          <a:bodyPr wrap="none" lIns="82124" tIns="41061" rIns="82124" bIns="41061" anchor="b" anchorCtr="1">
            <a:spAutoFit/>
          </a:bodyPr>
          <a:lstStyle/>
          <a:p>
            <a:pPr defTabSz="814388"/>
            <a:r>
              <a:rPr lang="en-US" sz="600" dirty="0" smtClean="0">
                <a:solidFill>
                  <a:srgbClr val="C0C0C0"/>
                </a:solidFill>
              </a:rPr>
              <a:t>© 2012 Cisco and/or its affiliates. All rights reserved.</a:t>
            </a:r>
            <a:endParaRPr lang="en-US" sz="600" dirty="0">
              <a:solidFill>
                <a:srgbClr val="C0C0C0"/>
              </a:solidFill>
            </a:endParaRPr>
          </a:p>
        </p:txBody>
      </p:sp>
      <p:sp>
        <p:nvSpPr>
          <p:cNvPr id="90" name="Rectangle 5"/>
          <p:cNvSpPr>
            <a:spLocks noChangeArrowheads="1"/>
          </p:cNvSpPr>
          <p:nvPr userDrawn="1"/>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rPr>
              <a:t>Cisco Confidential</a:t>
            </a:r>
          </a:p>
        </p:txBody>
      </p:sp>
      <p:sp>
        <p:nvSpPr>
          <p:cNvPr id="91" name="Rectangle 7"/>
          <p:cNvSpPr>
            <a:spLocks noChangeArrowheads="1"/>
          </p:cNvSpPr>
          <p:nvPr userDrawn="1"/>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rPr>
              <a:pPr algn="r" defTabSz="814388"/>
              <a:t>‹#›</a:t>
            </a:fld>
            <a:endParaRPr lang="en-US" sz="600" dirty="0">
              <a:solidFill>
                <a:srgbClr val="C0C0C0"/>
              </a:solidFill>
            </a:endParaRPr>
          </a:p>
        </p:txBody>
      </p:sp>
      <p:sp>
        <p:nvSpPr>
          <p:cNvPr id="2" name="Title 1"/>
          <p:cNvSpPr>
            <a:spLocks noGrp="1"/>
          </p:cNvSpPr>
          <p:nvPr>
            <p:ph type="ctrTitle" hasCustomPrompt="1"/>
          </p:nvPr>
        </p:nvSpPr>
        <p:spPr>
          <a:xfrm>
            <a:off x="221393" y="1236689"/>
            <a:ext cx="8112125" cy="2918779"/>
          </a:xfrm>
        </p:spPr>
        <p:txBody>
          <a:bodyPr/>
          <a:lstStyle>
            <a:lvl1pPr>
              <a:lnSpc>
                <a:spcPct val="90000"/>
              </a:lnSpc>
              <a:defRPr lang="en-US" sz="5400" b="0" kern="1200" spc="-200" baseline="0" dirty="0">
                <a:gradFill flip="none" rotWithShape="1">
                  <a:gsLst>
                    <a:gs pos="0">
                      <a:srgbClr val="55E6ED"/>
                    </a:gs>
                    <a:gs pos="80000">
                      <a:srgbClr val="009249"/>
                    </a:gs>
                  </a:gsLst>
                  <a:lin ang="12000000" scaled="0"/>
                  <a:tileRect/>
                </a:gra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236383" y="4464068"/>
            <a:ext cx="8112126" cy="384175"/>
          </a:xfrm>
        </p:spPr>
        <p:txBody>
          <a:bodyPr anchor="b" anchorCtr="0">
            <a:noAutofit/>
          </a:bodyPr>
          <a:lstStyle>
            <a:lvl1pPr marL="0" indent="0" algn="l">
              <a:buNone/>
              <a:defRPr lang="en-US" sz="2000" b="0" kern="1200" dirty="0">
                <a:solidFill>
                  <a:srgbClr val="6DB344"/>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236383" y="4768852"/>
            <a:ext cx="8097838" cy="384175"/>
          </a:xfrm>
        </p:spPr>
        <p:txBody>
          <a:bodyPr/>
          <a:lstStyle>
            <a:lvl1pPr marL="0" indent="0">
              <a:buFontTx/>
              <a:buNone/>
              <a:defRPr lang="en-US" sz="1800" b="0" kern="1200" dirty="0">
                <a:solidFill>
                  <a:srgbClr val="6DB344"/>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236538" y="5232770"/>
            <a:ext cx="8112125" cy="384175"/>
          </a:xfrm>
        </p:spPr>
        <p:txBody>
          <a:bodyPr/>
          <a:lstStyle>
            <a:lvl1pPr marL="0" indent="0">
              <a:buFontTx/>
              <a:buNone/>
              <a:defRPr lang="en-US" sz="1400" b="0" kern="1200" dirty="0">
                <a:solidFill>
                  <a:srgbClr val="6DB344"/>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spTree>
    <p:extLst>
      <p:ext uri="{BB962C8B-B14F-4D97-AF65-F5344CB8AC3E}">
        <p14:creationId xmlns:p14="http://schemas.microsoft.com/office/powerpoint/2010/main" val="13974273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grpId="0" nodeType="withEffect">
                                  <p:stCondLst>
                                    <p:cond delay="3000"/>
                                  </p:stCondLst>
                                  <p:childTnLst>
                                    <p:animMotion origin="layout" path="M -4.44444E-6 4.81481E-6 L -4.44444E-6 0.65879 " pathEditMode="relative" rAng="0" ptsTypes="AA">
                                      <p:cBhvr>
                                        <p:cTn id="6" dur="8300" fill="hold"/>
                                        <p:tgtEl>
                                          <p:spTgt spid="45"/>
                                        </p:tgtEl>
                                        <p:attrNameLst>
                                          <p:attrName>ppt_x</p:attrName>
                                          <p:attrName>ppt_y</p:attrName>
                                        </p:attrNameLst>
                                      </p:cBhvr>
                                      <p:rCtr x="0" y="329"/>
                                    </p:animMotion>
                                  </p:childTnLst>
                                </p:cTn>
                              </p:par>
                              <p:par>
                                <p:cTn id="7" presetID="42" presetClass="path" presetSubtype="0" repeatCount="indefinite" accel="50000" decel="50000" fill="hold" grpId="0" nodeType="withEffect">
                                  <p:stCondLst>
                                    <p:cond delay="0"/>
                                  </p:stCondLst>
                                  <p:childTnLst>
                                    <p:animMotion origin="layout" path="M 2.77778E-6 1.85185E-6 L 2.77778E-6 0.99305 " pathEditMode="relative" rAng="0" ptsTypes="AA">
                                      <p:cBhvr>
                                        <p:cTn id="8" dur="10600" fill="hold"/>
                                        <p:tgtEl>
                                          <p:spTgt spid="46"/>
                                        </p:tgtEl>
                                        <p:attrNameLst>
                                          <p:attrName>ppt_x</p:attrName>
                                          <p:attrName>ppt_y</p:attrName>
                                        </p:attrNameLst>
                                      </p:cBhvr>
                                      <p:rCtr x="0" y="497"/>
                                    </p:animMotion>
                                  </p:childTnLst>
                                </p:cTn>
                              </p:par>
                              <p:par>
                                <p:cTn id="9" presetID="42" presetClass="path" presetSubtype="0" repeatCount="indefinite" accel="50000" decel="50000" fill="hold" grpId="0" nodeType="withEffect">
                                  <p:stCondLst>
                                    <p:cond delay="1100"/>
                                  </p:stCondLst>
                                  <p:endCondLst>
                                    <p:cond evt="onNext" delay="0">
                                      <p:tgtEl>
                                        <p:sldTgt/>
                                      </p:tgtEl>
                                    </p:cond>
                                  </p:endCondLst>
                                  <p:childTnLst>
                                    <p:animMotion origin="layout" path="M 1.94444E-6 0 L 1.94444E-6 -1.0081 " pathEditMode="relative" rAng="0" ptsTypes="AA">
                                      <p:cBhvr>
                                        <p:cTn id="10" dur="16400" fill="hold"/>
                                        <p:tgtEl>
                                          <p:spTgt spid="47"/>
                                        </p:tgtEl>
                                        <p:attrNameLst>
                                          <p:attrName>ppt_x</p:attrName>
                                          <p:attrName>ppt_y</p:attrName>
                                        </p:attrNameLst>
                                      </p:cBhvr>
                                      <p:rCtr x="0" y="-504"/>
                                    </p:animMotion>
                                  </p:childTnLst>
                                </p:cTn>
                              </p:par>
                              <p:par>
                                <p:cTn id="11" presetID="42" presetClass="path" presetSubtype="0" repeatCount="indefinite" accel="50000" decel="50000" fill="hold" grpId="0" nodeType="withEffect">
                                  <p:stCondLst>
                                    <p:cond delay="13700"/>
                                  </p:stCondLst>
                                  <p:childTnLst>
                                    <p:animMotion origin="layout" path="M 2.77778E-6 4.81481E-6 L 2.77778E-6 -0.34561 " pathEditMode="relative" rAng="0" ptsTypes="AA">
                                      <p:cBhvr>
                                        <p:cTn id="12" dur="10900" fill="hold"/>
                                        <p:tgtEl>
                                          <p:spTgt spid="48"/>
                                        </p:tgtEl>
                                        <p:attrNameLst>
                                          <p:attrName>ppt_x</p:attrName>
                                          <p:attrName>ppt_y</p:attrName>
                                        </p:attrNameLst>
                                      </p:cBhvr>
                                      <p:rCtr x="0" y="-173"/>
                                    </p:animMotion>
                                  </p:childTnLst>
                                </p:cTn>
                              </p:par>
                              <p:par>
                                <p:cTn id="13" presetID="42" presetClass="path" presetSubtype="0" repeatCount="indefinite" accel="50000" decel="50000" fill="hold" grpId="0" nodeType="withEffect">
                                  <p:stCondLst>
                                    <p:cond delay="0"/>
                                  </p:stCondLst>
                                  <p:childTnLst>
                                    <p:animMotion origin="layout" path="M -3.88889E-6 4.44444E-6 L -3.88889E-6 1.14467 " pathEditMode="relative" rAng="0" ptsTypes="AA">
                                      <p:cBhvr>
                                        <p:cTn id="14" dur="10400" fill="hold"/>
                                        <p:tgtEl>
                                          <p:spTgt spid="43"/>
                                        </p:tgtEl>
                                        <p:attrNameLst>
                                          <p:attrName>ppt_x</p:attrName>
                                          <p:attrName>ppt_y</p:attrName>
                                        </p:attrNameLst>
                                      </p:cBhvr>
                                      <p:rCtr x="0" y="572"/>
                                    </p:animMotion>
                                  </p:childTnLst>
                                </p:cTn>
                              </p:par>
                              <p:par>
                                <p:cTn id="15" presetID="42" presetClass="path" presetSubtype="0" repeatCount="indefinite" accel="50000" decel="50000" fill="hold" grpId="0" nodeType="withEffect">
                                  <p:stCondLst>
                                    <p:cond delay="700"/>
                                  </p:stCondLst>
                                  <p:childTnLst>
                                    <p:animMotion origin="layout" path="M 4.16667E-6 0.27476 L 4.16667E-6 -1.26019 " pathEditMode="relative" rAng="0" ptsTypes="AA">
                                      <p:cBhvr>
                                        <p:cTn id="16" dur="12100" fill="hold"/>
                                        <p:tgtEl>
                                          <p:spTgt spid="49"/>
                                        </p:tgtEl>
                                        <p:attrNameLst>
                                          <p:attrName>ppt_x</p:attrName>
                                          <p:attrName>ppt_y</p:attrName>
                                        </p:attrNameLst>
                                      </p:cBhvr>
                                      <p:rCtr x="0" y="-768"/>
                                    </p:animMotion>
                                  </p:childTnLst>
                                </p:cTn>
                              </p:par>
                              <p:par>
                                <p:cTn id="17" presetID="42" presetClass="path" presetSubtype="0" repeatCount="indefinite" accel="50000" decel="50000" autoRev="1" fill="hold" grpId="0" nodeType="withEffect">
                                  <p:stCondLst>
                                    <p:cond delay="3600"/>
                                  </p:stCondLst>
                                  <p:endCondLst>
                                    <p:cond evt="onNext" delay="0">
                                      <p:tgtEl>
                                        <p:sldTgt/>
                                      </p:tgtEl>
                                    </p:cond>
                                  </p:endCondLst>
                                  <p:childTnLst>
                                    <p:animMotion origin="layout" path="M 1.94444E-6 0 L 1.94444E-6 -1.0081 " pathEditMode="relative" rAng="0" ptsTypes="AA">
                                      <p:cBhvr>
                                        <p:cTn id="18" dur="8400" fill="hold"/>
                                        <p:tgtEl>
                                          <p:spTgt spid="50"/>
                                        </p:tgtEl>
                                        <p:attrNameLst>
                                          <p:attrName>ppt_x</p:attrName>
                                          <p:attrName>ppt_y</p:attrName>
                                        </p:attrNameLst>
                                      </p:cBhvr>
                                      <p:rCtr x="0" y="-504"/>
                                    </p:animMotion>
                                  </p:childTnLst>
                                </p:cTn>
                              </p:par>
                              <p:par>
                                <p:cTn id="19" presetID="42" presetClass="path" presetSubtype="0" repeatCount="indefinite" accel="50000" decel="50000" fill="hold" grpId="0" nodeType="withEffect">
                                  <p:stCondLst>
                                    <p:cond delay="500"/>
                                  </p:stCondLst>
                                  <p:childTnLst>
                                    <p:animMotion origin="layout" path="M 2.77778E-6 1.85185E-6 L 2.77778E-6 0.99305 " pathEditMode="relative" rAng="0" ptsTypes="AA">
                                      <p:cBhvr>
                                        <p:cTn id="20" dur="19500" fill="hold"/>
                                        <p:tgtEl>
                                          <p:spTgt spid="51"/>
                                        </p:tgtEl>
                                        <p:attrNameLst>
                                          <p:attrName>ppt_x</p:attrName>
                                          <p:attrName>ppt_y</p:attrName>
                                        </p:attrNameLst>
                                      </p:cBhvr>
                                      <p:rCtr x="0" y="497"/>
                                    </p:animMotion>
                                  </p:childTnLst>
                                </p:cTn>
                              </p:par>
                              <p:par>
                                <p:cTn id="21" presetID="42" presetClass="path" presetSubtype="0" repeatCount="indefinite" accel="50000" decel="50000" fill="hold" grpId="0" nodeType="withEffect">
                                  <p:stCondLst>
                                    <p:cond delay="6300"/>
                                  </p:stCondLst>
                                  <p:childTnLst>
                                    <p:animMotion origin="layout" path="M 2.77778E-6 1.85185E-6 L 2.77778E-6 0.99305 " pathEditMode="relative" rAng="0" ptsTypes="AA">
                                      <p:cBhvr>
                                        <p:cTn id="22" dur="8200" fill="hold"/>
                                        <p:tgtEl>
                                          <p:spTgt spid="52"/>
                                        </p:tgtEl>
                                        <p:attrNameLst>
                                          <p:attrName>ppt_x</p:attrName>
                                          <p:attrName>ppt_y</p:attrName>
                                        </p:attrNameLst>
                                      </p:cBhvr>
                                      <p:rCtr x="0" y="497"/>
                                    </p:animMotion>
                                  </p:childTnLst>
                                </p:cTn>
                              </p:par>
                              <p:par>
                                <p:cTn id="23" presetID="42" presetClass="path" presetSubtype="0" repeatCount="indefinite" accel="50000" decel="50000" fill="hold" grpId="0" nodeType="withEffect">
                                  <p:stCondLst>
                                    <p:cond delay="5700"/>
                                  </p:stCondLst>
                                  <p:endCondLst>
                                    <p:cond evt="onNext" delay="0">
                                      <p:tgtEl>
                                        <p:sldTgt/>
                                      </p:tgtEl>
                                    </p:cond>
                                  </p:endCondLst>
                                  <p:childTnLst>
                                    <p:animMotion origin="layout" path="M -4.72222E-6 -2.15822E-6 L -4.72222E-6 -1.32223 " pathEditMode="relative" rAng="0" ptsTypes="AA">
                                      <p:cBhvr>
                                        <p:cTn id="24" dur="11500" fill="hold"/>
                                        <p:tgtEl>
                                          <p:spTgt spid="53"/>
                                        </p:tgtEl>
                                        <p:attrNameLst>
                                          <p:attrName>ppt_x</p:attrName>
                                          <p:attrName>ppt_y</p:attrName>
                                        </p:attrNameLst>
                                      </p:cBhvr>
                                      <p:rCtr x="0" y="-661"/>
                                    </p:animMotion>
                                  </p:childTnLst>
                                </p:cTn>
                              </p:par>
                              <p:par>
                                <p:cTn id="25" presetID="42" presetClass="path" presetSubtype="0" repeatCount="indefinite" accel="50000" decel="50000" fill="hold" grpId="0" nodeType="withEffect">
                                  <p:stCondLst>
                                    <p:cond delay="1300"/>
                                  </p:stCondLst>
                                  <p:endCondLst>
                                    <p:cond evt="onNext" delay="0">
                                      <p:tgtEl>
                                        <p:sldTgt/>
                                      </p:tgtEl>
                                    </p:cond>
                                  </p:endCondLst>
                                  <p:childTnLst>
                                    <p:animMotion origin="layout" path="M 1.94444E-6 0 L 1.94444E-6 -1.0081 " pathEditMode="relative" rAng="0" ptsTypes="AA">
                                      <p:cBhvr>
                                        <p:cTn id="26" dur="7300" fill="hold"/>
                                        <p:tgtEl>
                                          <p:spTgt spid="54"/>
                                        </p:tgtEl>
                                        <p:attrNameLst>
                                          <p:attrName>ppt_x</p:attrName>
                                          <p:attrName>ppt_y</p:attrName>
                                        </p:attrNameLst>
                                      </p:cBhvr>
                                      <p:rCtr x="0" y="-504"/>
                                    </p:animMotion>
                                  </p:childTnLst>
                                </p:cTn>
                              </p:par>
                              <p:par>
                                <p:cTn id="27" presetID="42" presetClass="path" presetSubtype="0" repeatCount="indefinite" accel="50000" decel="50000" fill="hold" grpId="0" nodeType="withEffect">
                                  <p:stCondLst>
                                    <p:cond delay="5300"/>
                                  </p:stCondLst>
                                  <p:childTnLst>
                                    <p:animMotion origin="layout" path="M 2.77778E-6 1.85185E-6 L 2.77778E-6 0.99305 " pathEditMode="relative" rAng="0" ptsTypes="AA">
                                      <p:cBhvr>
                                        <p:cTn id="28" dur="15100" fill="hold"/>
                                        <p:tgtEl>
                                          <p:spTgt spid="55"/>
                                        </p:tgtEl>
                                        <p:attrNameLst>
                                          <p:attrName>ppt_x</p:attrName>
                                          <p:attrName>ppt_y</p:attrName>
                                        </p:attrNameLst>
                                      </p:cBhvr>
                                      <p:rCtr x="0" y="497"/>
                                    </p:animMotion>
                                  </p:childTnLst>
                                </p:cTn>
                              </p:par>
                              <p:par>
                                <p:cTn id="29" presetID="42" presetClass="path" presetSubtype="0" repeatCount="indefinite" accel="50000" decel="50000" fill="hold" grpId="0" nodeType="withEffect">
                                  <p:stCondLst>
                                    <p:cond delay="1000"/>
                                  </p:stCondLst>
                                  <p:childTnLst>
                                    <p:animMotion origin="layout" path="M 2.77778E-6 1.85185E-6 L 2.77778E-6 0.99305 " pathEditMode="relative" rAng="0" ptsTypes="AA">
                                      <p:cBhvr>
                                        <p:cTn id="30" dur="5000" fill="hold"/>
                                        <p:tgtEl>
                                          <p:spTgt spid="56"/>
                                        </p:tgtEl>
                                        <p:attrNameLst>
                                          <p:attrName>ppt_x</p:attrName>
                                          <p:attrName>ppt_y</p:attrName>
                                        </p:attrNameLst>
                                      </p:cBhvr>
                                      <p:rCtr x="0" y="497"/>
                                    </p:animMotion>
                                  </p:childTnLst>
                                </p:cTn>
                              </p:par>
                              <p:par>
                                <p:cTn id="31" presetID="27" presetClass="emph" presetSubtype="0" repeatCount="indefinite" fill="hold" grpId="0" nodeType="withEffect">
                                  <p:stCondLst>
                                    <p:cond delay="0"/>
                                  </p:stCondLst>
                                  <p:childTnLst>
                                    <p:animClr clrSpc="rgb" dir="cw">
                                      <p:cBhvr override="childStyle">
                                        <p:cTn id="32" dur="6650" autoRev="1" fill="hold"/>
                                        <p:tgtEl>
                                          <p:spTgt spid="42"/>
                                        </p:tgtEl>
                                        <p:attrNameLst>
                                          <p:attrName>style.color</p:attrName>
                                        </p:attrNameLst>
                                      </p:cBhvr>
                                      <p:to>
                                        <a:srgbClr val="60CCCC"/>
                                      </p:to>
                                    </p:animClr>
                                    <p:animClr clrSpc="rgb" dir="cw">
                                      <p:cBhvr>
                                        <p:cTn id="33" dur="6650" autoRev="1" fill="hold"/>
                                        <p:tgtEl>
                                          <p:spTgt spid="42"/>
                                        </p:tgtEl>
                                        <p:attrNameLst>
                                          <p:attrName>fillcolor</p:attrName>
                                        </p:attrNameLst>
                                      </p:cBhvr>
                                      <p:to>
                                        <a:srgbClr val="60CCCC"/>
                                      </p:to>
                                    </p:animClr>
                                    <p:set>
                                      <p:cBhvr>
                                        <p:cTn id="34" dur="6650" autoRev="1" fill="hold"/>
                                        <p:tgtEl>
                                          <p:spTgt spid="42"/>
                                        </p:tgtEl>
                                        <p:attrNameLst>
                                          <p:attrName>fill.type</p:attrName>
                                        </p:attrNameLst>
                                      </p:cBhvr>
                                      <p:to>
                                        <p:strVal val="solid"/>
                                      </p:to>
                                    </p:set>
                                    <p:set>
                                      <p:cBhvr>
                                        <p:cTn id="35" dur="6650" autoRev="1" fill="hold"/>
                                        <p:tgtEl>
                                          <p:spTgt spid="42"/>
                                        </p:tgtEl>
                                        <p:attrNameLst>
                                          <p:attrName>fill.on</p:attrName>
                                        </p:attrNameLst>
                                      </p:cBhvr>
                                      <p:to>
                                        <p:strVal val="true"/>
                                      </p:to>
                                    </p:set>
                                  </p:childTnLst>
                                </p:cTn>
                              </p:par>
                              <p:par>
                                <p:cTn id="36" presetID="27" presetClass="emph" presetSubtype="0" repeatCount="indefinite" fill="hold" grpId="0" nodeType="withEffect">
                                  <p:stCondLst>
                                    <p:cond delay="700"/>
                                  </p:stCondLst>
                                  <p:childTnLst>
                                    <p:animClr clrSpc="rgb" dir="cw">
                                      <p:cBhvr override="childStyle">
                                        <p:cTn id="37" dur="5350" autoRev="1" fill="hold"/>
                                        <p:tgtEl>
                                          <p:spTgt spid="40"/>
                                        </p:tgtEl>
                                        <p:attrNameLst>
                                          <p:attrName>style.color</p:attrName>
                                        </p:attrNameLst>
                                      </p:cBhvr>
                                      <p:to>
                                        <a:srgbClr val="60CCCC"/>
                                      </p:to>
                                    </p:animClr>
                                    <p:animClr clrSpc="rgb" dir="cw">
                                      <p:cBhvr>
                                        <p:cTn id="38" dur="5350" autoRev="1" fill="hold"/>
                                        <p:tgtEl>
                                          <p:spTgt spid="40"/>
                                        </p:tgtEl>
                                        <p:attrNameLst>
                                          <p:attrName>fillcolor</p:attrName>
                                        </p:attrNameLst>
                                      </p:cBhvr>
                                      <p:to>
                                        <a:srgbClr val="60CCCC"/>
                                      </p:to>
                                    </p:animClr>
                                    <p:set>
                                      <p:cBhvr>
                                        <p:cTn id="39" dur="5350" autoRev="1" fill="hold"/>
                                        <p:tgtEl>
                                          <p:spTgt spid="40"/>
                                        </p:tgtEl>
                                        <p:attrNameLst>
                                          <p:attrName>fill.type</p:attrName>
                                        </p:attrNameLst>
                                      </p:cBhvr>
                                      <p:to>
                                        <p:strVal val="solid"/>
                                      </p:to>
                                    </p:set>
                                    <p:set>
                                      <p:cBhvr>
                                        <p:cTn id="40" dur="5350" autoRev="1" fill="hold"/>
                                        <p:tgtEl>
                                          <p:spTgt spid="40"/>
                                        </p:tgtEl>
                                        <p:attrNameLst>
                                          <p:attrName>fill.on</p:attrName>
                                        </p:attrNameLst>
                                      </p:cBhvr>
                                      <p:to>
                                        <p:strVal val="true"/>
                                      </p:to>
                                    </p:set>
                                  </p:childTnLst>
                                </p:cTn>
                              </p:par>
                              <p:par>
                                <p:cTn id="41" presetID="27" presetClass="emph" presetSubtype="0" repeatCount="indefinite" fill="hold" grpId="0" nodeType="withEffect">
                                  <p:stCondLst>
                                    <p:cond delay="2100"/>
                                  </p:stCondLst>
                                  <p:childTnLst>
                                    <p:animClr clrSpc="rgb" dir="cw">
                                      <p:cBhvr override="childStyle">
                                        <p:cTn id="42" dur="6650" autoRev="1" fill="hold"/>
                                        <p:tgtEl>
                                          <p:spTgt spid="39"/>
                                        </p:tgtEl>
                                        <p:attrNameLst>
                                          <p:attrName>style.color</p:attrName>
                                        </p:attrNameLst>
                                      </p:cBhvr>
                                      <p:to>
                                        <a:srgbClr val="60CCCC"/>
                                      </p:to>
                                    </p:animClr>
                                    <p:animClr clrSpc="rgb" dir="cw">
                                      <p:cBhvr>
                                        <p:cTn id="43" dur="6650" autoRev="1" fill="hold"/>
                                        <p:tgtEl>
                                          <p:spTgt spid="39"/>
                                        </p:tgtEl>
                                        <p:attrNameLst>
                                          <p:attrName>fillcolor</p:attrName>
                                        </p:attrNameLst>
                                      </p:cBhvr>
                                      <p:to>
                                        <a:srgbClr val="60CCCC"/>
                                      </p:to>
                                    </p:animClr>
                                    <p:set>
                                      <p:cBhvr>
                                        <p:cTn id="44" dur="6650" autoRev="1" fill="hold"/>
                                        <p:tgtEl>
                                          <p:spTgt spid="39"/>
                                        </p:tgtEl>
                                        <p:attrNameLst>
                                          <p:attrName>fill.type</p:attrName>
                                        </p:attrNameLst>
                                      </p:cBhvr>
                                      <p:to>
                                        <p:strVal val="solid"/>
                                      </p:to>
                                    </p:set>
                                    <p:set>
                                      <p:cBhvr>
                                        <p:cTn id="45" dur="6650" autoRev="1" fill="hold"/>
                                        <p:tgtEl>
                                          <p:spTgt spid="3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2" grpId="0" animBg="1"/>
      <p:bldP spid="43"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2_Title Slide-White">
    <p:spTree>
      <p:nvGrpSpPr>
        <p:cNvPr id="1" name=""/>
        <p:cNvGrpSpPr/>
        <p:nvPr/>
      </p:nvGrpSpPr>
      <p:grpSpPr>
        <a:xfrm>
          <a:off x="0" y="0"/>
          <a:ext cx="0" cy="0"/>
          <a:chOff x="0" y="0"/>
          <a:chExt cx="0" cy="0"/>
        </a:xfrm>
      </p:grpSpPr>
      <p:pic>
        <p:nvPicPr>
          <p:cNvPr id="38" name="Picture 37" descr="bottom bar.jpg"/>
          <p:cNvPicPr>
            <a:picLocks noChangeAspect="1"/>
          </p:cNvPicPr>
          <p:nvPr userDrawn="1"/>
        </p:nvPicPr>
        <p:blipFill>
          <a:blip r:embed="rId2" cstate="print"/>
          <a:stretch>
            <a:fillRect/>
          </a:stretch>
        </p:blipFill>
        <p:spPr>
          <a:xfrm>
            <a:off x="333375" y="6378339"/>
            <a:ext cx="8477250" cy="162912"/>
          </a:xfrm>
          <a:prstGeom prst="rect">
            <a:avLst/>
          </a:prstGeom>
        </p:spPr>
      </p:pic>
      <p:sp>
        <p:nvSpPr>
          <p:cNvPr id="57" name="Rectangle 56"/>
          <p:cNvSpPr/>
          <p:nvPr userDrawn="1"/>
        </p:nvSpPr>
        <p:spPr>
          <a:xfrm>
            <a:off x="0" y="0"/>
            <a:ext cx="9129008" cy="6378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4" name="Group 67"/>
          <p:cNvGrpSpPr/>
          <p:nvPr userDrawn="1"/>
        </p:nvGrpSpPr>
        <p:grpSpPr>
          <a:xfrm>
            <a:off x="341314" y="311151"/>
            <a:ext cx="829170" cy="438358"/>
            <a:chOff x="609600" y="528537"/>
            <a:chExt cx="1444734" cy="763789"/>
          </a:xfrm>
          <a:gradFill flip="none" rotWithShape="1">
            <a:gsLst>
              <a:gs pos="11000">
                <a:schemeClr val="accent2"/>
              </a:gs>
              <a:gs pos="100000">
                <a:schemeClr val="accent5"/>
              </a:gs>
            </a:gsLst>
            <a:lin ang="2700000" scaled="1"/>
            <a:tileRect/>
          </a:gradFill>
        </p:grpSpPr>
        <p:sp>
          <p:nvSpPr>
            <p:cNvPr id="60" name="Rectangle 59"/>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a:solidFill>
                  <a:srgbClr val="0096D6"/>
                </a:solidFill>
              </a:endParaRPr>
            </a:p>
          </p:txBody>
        </p:sp>
        <p:sp>
          <p:nvSpPr>
            <p:cNvPr id="61" name="Freeform 6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a:solidFill>
                  <a:srgbClr val="0096D6"/>
                </a:solidFill>
              </a:endParaRPr>
            </a:p>
          </p:txBody>
        </p:sp>
        <p:sp>
          <p:nvSpPr>
            <p:cNvPr id="62" name="Freeform 6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a:solidFill>
                  <a:srgbClr val="0096D6"/>
                </a:solidFill>
              </a:endParaRPr>
            </a:p>
          </p:txBody>
        </p:sp>
        <p:sp>
          <p:nvSpPr>
            <p:cNvPr id="63" name="Freeform 6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a:solidFill>
                  <a:srgbClr val="0096D6"/>
                </a:solidFill>
              </a:endParaRPr>
            </a:p>
          </p:txBody>
        </p:sp>
        <p:sp>
          <p:nvSpPr>
            <p:cNvPr id="78" name="Freeform 77"/>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a:solidFill>
                  <a:srgbClr val="0096D6"/>
                </a:solidFill>
              </a:endParaRPr>
            </a:p>
          </p:txBody>
        </p:sp>
        <p:sp>
          <p:nvSpPr>
            <p:cNvPr id="79" name="Freeform 78"/>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a:solidFill>
                  <a:srgbClr val="0096D6"/>
                </a:solidFill>
              </a:endParaRPr>
            </a:p>
          </p:txBody>
        </p:sp>
        <p:sp>
          <p:nvSpPr>
            <p:cNvPr id="80" name="Freeform 79"/>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a:solidFill>
                  <a:srgbClr val="0096D6"/>
                </a:solidFill>
              </a:endParaRPr>
            </a:p>
          </p:txBody>
        </p:sp>
        <p:sp>
          <p:nvSpPr>
            <p:cNvPr id="81" name="Freeform 80"/>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a:solidFill>
                  <a:srgbClr val="0096D6"/>
                </a:solidFill>
              </a:endParaRPr>
            </a:p>
          </p:txBody>
        </p:sp>
        <p:sp>
          <p:nvSpPr>
            <p:cNvPr id="82" name="Freeform 81"/>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endParaRPr>
            </a:p>
          </p:txBody>
        </p:sp>
        <p:sp>
          <p:nvSpPr>
            <p:cNvPr id="83" name="Freeform 82"/>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a:solidFill>
                  <a:srgbClr val="0096D6"/>
                </a:solidFill>
              </a:endParaRPr>
            </a:p>
          </p:txBody>
        </p:sp>
        <p:sp>
          <p:nvSpPr>
            <p:cNvPr id="84" name="Freeform 83"/>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endParaRPr>
            </a:p>
          </p:txBody>
        </p:sp>
        <p:sp>
          <p:nvSpPr>
            <p:cNvPr id="85" name="Freeform 84"/>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a:solidFill>
                  <a:srgbClr val="0096D6"/>
                </a:solidFill>
              </a:endParaRPr>
            </a:p>
          </p:txBody>
        </p:sp>
        <p:sp>
          <p:nvSpPr>
            <p:cNvPr id="86" name="Freeform 85"/>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a:solidFill>
                  <a:srgbClr val="0096D6"/>
                </a:solidFill>
              </a:endParaRPr>
            </a:p>
          </p:txBody>
        </p:sp>
        <p:sp>
          <p:nvSpPr>
            <p:cNvPr id="87" name="Freeform 86"/>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a:solidFill>
                  <a:srgbClr val="0096D6"/>
                </a:solidFill>
              </a:endParaRPr>
            </a:p>
          </p:txBody>
        </p:sp>
      </p:grpSp>
      <p:sp>
        <p:nvSpPr>
          <p:cNvPr id="88" name="Rectangle 87"/>
          <p:cNvSpPr/>
          <p:nvPr userDrawn="1"/>
        </p:nvSpPr>
        <p:spPr>
          <a:xfrm>
            <a:off x="1" y="6541294"/>
            <a:ext cx="9129008" cy="316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9" name="Rectangle 4"/>
          <p:cNvSpPr>
            <a:spLocks noChangeArrowheads="1"/>
          </p:cNvSpPr>
          <p:nvPr userDrawn="1"/>
        </p:nvSpPr>
        <p:spPr bwMode="ltGray">
          <a:xfrm>
            <a:off x="251373" y="6586246"/>
            <a:ext cx="1954803" cy="175257"/>
          </a:xfrm>
          <a:prstGeom prst="rect">
            <a:avLst/>
          </a:prstGeom>
          <a:noFill/>
          <a:ln w="9525">
            <a:noFill/>
            <a:miter lim="800000"/>
            <a:headEnd/>
            <a:tailEnd/>
          </a:ln>
          <a:effectLst/>
        </p:spPr>
        <p:txBody>
          <a:bodyPr wrap="none" lIns="82124" tIns="41061" rIns="82124" bIns="41061" anchor="b" anchorCtr="1">
            <a:spAutoFit/>
          </a:bodyPr>
          <a:lstStyle/>
          <a:p>
            <a:pPr defTabSz="814388"/>
            <a:r>
              <a:rPr lang="en-US" sz="600" dirty="0" smtClean="0">
                <a:solidFill>
                  <a:srgbClr val="C0C0C0"/>
                </a:solidFill>
              </a:rPr>
              <a:t>© 2012 Cisco and/or its affiliates. All rights reserved.</a:t>
            </a:r>
            <a:endParaRPr lang="en-US" sz="600" dirty="0">
              <a:solidFill>
                <a:srgbClr val="C0C0C0"/>
              </a:solidFill>
            </a:endParaRPr>
          </a:p>
        </p:txBody>
      </p:sp>
      <p:sp>
        <p:nvSpPr>
          <p:cNvPr id="90" name="Rectangle 5"/>
          <p:cNvSpPr>
            <a:spLocks noChangeArrowheads="1"/>
          </p:cNvSpPr>
          <p:nvPr userDrawn="1"/>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rPr>
              <a:t>Cisco Confidential</a:t>
            </a:r>
          </a:p>
        </p:txBody>
      </p:sp>
      <p:sp>
        <p:nvSpPr>
          <p:cNvPr id="91" name="Rectangle 7"/>
          <p:cNvSpPr>
            <a:spLocks noChangeArrowheads="1"/>
          </p:cNvSpPr>
          <p:nvPr userDrawn="1"/>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rPr>
              <a:pPr algn="r" defTabSz="814388"/>
              <a:t>‹#›</a:t>
            </a:fld>
            <a:endParaRPr lang="en-US" sz="600" dirty="0">
              <a:solidFill>
                <a:srgbClr val="C0C0C0"/>
              </a:solidFill>
            </a:endParaRPr>
          </a:p>
        </p:txBody>
      </p:sp>
      <p:sp>
        <p:nvSpPr>
          <p:cNvPr id="2" name="Title 1"/>
          <p:cNvSpPr>
            <a:spLocks noGrp="1"/>
          </p:cNvSpPr>
          <p:nvPr>
            <p:ph type="ctrTitle" hasCustomPrompt="1"/>
          </p:nvPr>
        </p:nvSpPr>
        <p:spPr>
          <a:xfrm>
            <a:off x="221393" y="1236689"/>
            <a:ext cx="8112125" cy="2918779"/>
          </a:xfrm>
        </p:spPr>
        <p:txBody>
          <a:bodyPr/>
          <a:lstStyle>
            <a:lvl1pPr>
              <a:lnSpc>
                <a:spcPct val="90000"/>
              </a:lnSpc>
              <a:defRPr lang="en-US" sz="5400" b="0" kern="1200" spc="-200" baseline="0" dirty="0">
                <a:gradFill flip="none" rotWithShape="1">
                  <a:gsLst>
                    <a:gs pos="0">
                      <a:srgbClr val="55E6ED"/>
                    </a:gs>
                    <a:gs pos="80000">
                      <a:srgbClr val="009249"/>
                    </a:gs>
                  </a:gsLst>
                  <a:lin ang="12000000" scaled="0"/>
                  <a:tileRect/>
                </a:gra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236383" y="4464068"/>
            <a:ext cx="8112126" cy="384175"/>
          </a:xfrm>
        </p:spPr>
        <p:txBody>
          <a:bodyPr anchor="b" anchorCtr="0">
            <a:noAutofit/>
          </a:bodyPr>
          <a:lstStyle>
            <a:lvl1pPr marL="0" indent="0" algn="l">
              <a:buNone/>
              <a:defRPr lang="en-US" sz="2000" b="0" kern="1200" dirty="0">
                <a:solidFill>
                  <a:srgbClr val="6DB344"/>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236383" y="4768852"/>
            <a:ext cx="8097838" cy="384175"/>
          </a:xfrm>
        </p:spPr>
        <p:txBody>
          <a:bodyPr/>
          <a:lstStyle>
            <a:lvl1pPr marL="0" indent="0">
              <a:buFontTx/>
              <a:buNone/>
              <a:defRPr lang="en-US" sz="1800" b="0" kern="1200" dirty="0">
                <a:solidFill>
                  <a:srgbClr val="6DB344"/>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236538" y="5232770"/>
            <a:ext cx="8112125" cy="384175"/>
          </a:xfrm>
        </p:spPr>
        <p:txBody>
          <a:bodyPr/>
          <a:lstStyle>
            <a:lvl1pPr marL="0" indent="0">
              <a:buFontTx/>
              <a:buNone/>
              <a:defRPr lang="en-US" sz="1400" b="0" kern="1200" dirty="0">
                <a:solidFill>
                  <a:srgbClr val="6DB344"/>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spTree>
    <p:extLst>
      <p:ext uri="{BB962C8B-B14F-4D97-AF65-F5344CB8AC3E}">
        <p14:creationId xmlns:p14="http://schemas.microsoft.com/office/powerpoint/2010/main" val="1558432317"/>
      </p:ext>
    </p:extLst>
  </p:cSld>
  <p:clrMapOvr>
    <a:masterClrMapping/>
  </p:clrMapOvr>
  <p:transition>
    <p:wipe dir="r"/>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spTree>
      <p:nvGrpSpPr>
        <p:cNvPr id="1" name=""/>
        <p:cNvGrpSpPr/>
        <p:nvPr/>
      </p:nvGrpSpPr>
      <p:grpSpPr>
        <a:xfrm>
          <a:off x="0" y="0"/>
          <a:ext cx="0" cy="0"/>
          <a:chOff x="0" y="0"/>
          <a:chExt cx="0" cy="0"/>
        </a:xfrm>
      </p:grpSpPr>
      <p:pic>
        <p:nvPicPr>
          <p:cNvPr id="58"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59" name="Rounded Rectangle 58"/>
          <p:cNvSpPr/>
          <p:nvPr userDrawn="1"/>
        </p:nvSpPr>
        <p:spPr>
          <a:xfrm>
            <a:off x="1823499" y="-3570592"/>
            <a:ext cx="1729740"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4" name="Rounded Rectangle 63"/>
          <p:cNvSpPr/>
          <p:nvPr userDrawn="1"/>
        </p:nvSpPr>
        <p:spPr>
          <a:xfrm>
            <a:off x="0" y="-637720"/>
            <a:ext cx="1729740"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5" name="Rounded Rectangle 64"/>
          <p:cNvSpPr/>
          <p:nvPr userDrawn="1"/>
        </p:nvSpPr>
        <p:spPr>
          <a:xfrm rot="10800000">
            <a:off x="1013791" y="4248605"/>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6" name="Rounded Rectangle 65"/>
          <p:cNvSpPr/>
          <p:nvPr userDrawn="1"/>
        </p:nvSpPr>
        <p:spPr>
          <a:xfrm>
            <a:off x="6585483" y="-2913279"/>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7" name="Rounded Rectangle 66"/>
          <p:cNvSpPr/>
          <p:nvPr userDrawn="1"/>
        </p:nvSpPr>
        <p:spPr>
          <a:xfrm>
            <a:off x="8105451" y="5699195"/>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8" name="Rounded Rectangle 67"/>
          <p:cNvSpPr/>
          <p:nvPr userDrawn="1"/>
        </p:nvSpPr>
        <p:spPr>
          <a:xfrm rot="10800000">
            <a:off x="3036073" y="1516172"/>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9" name="Rectangle 5"/>
          <p:cNvSpPr>
            <a:spLocks noChangeArrowheads="1"/>
          </p:cNvSpPr>
          <p:nvPr userDrawn="1"/>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FFFFFF"/>
                </a:solidFill>
              </a:rPr>
              <a:t>Cisco Confidential</a:t>
            </a:r>
          </a:p>
        </p:txBody>
      </p:sp>
      <p:sp>
        <p:nvSpPr>
          <p:cNvPr id="70" name="Rectangle 4"/>
          <p:cNvSpPr>
            <a:spLocks noChangeArrowheads="1"/>
          </p:cNvSpPr>
          <p:nvPr userDrawn="1"/>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rPr>
              <a:t>© 2012 Cisco and/or its affiliates. All rights reserved.</a:t>
            </a:r>
            <a:endParaRPr lang="en-US" sz="600" dirty="0">
              <a:solidFill>
                <a:srgbClr val="FFFFFF"/>
              </a:solidFill>
            </a:endParaRPr>
          </a:p>
        </p:txBody>
      </p:sp>
      <p:sp>
        <p:nvSpPr>
          <p:cNvPr id="71" name="Rectangle 7"/>
          <p:cNvSpPr>
            <a:spLocks noChangeArrowheads="1"/>
          </p:cNvSpPr>
          <p:nvPr userDrawn="1"/>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rPr>
              <a:pPr algn="r" defTabSz="814388"/>
              <a:t>‹#›</a:t>
            </a:fld>
            <a:endParaRPr lang="en-US" sz="600" dirty="0">
              <a:solidFill>
                <a:srgbClr val="FFFFFF"/>
              </a:solidFill>
            </a:endParaRPr>
          </a:p>
        </p:txBody>
      </p:sp>
      <p:sp>
        <p:nvSpPr>
          <p:cNvPr id="2" name="Title 1"/>
          <p:cNvSpPr>
            <a:spLocks noGrp="1"/>
          </p:cNvSpPr>
          <p:nvPr>
            <p:ph type="ctrTitle" hasCustomPrompt="1"/>
          </p:nvPr>
        </p:nvSpPr>
        <p:spPr>
          <a:xfrm>
            <a:off x="221393" y="1236689"/>
            <a:ext cx="8112125" cy="2918779"/>
          </a:xfrm>
        </p:spPr>
        <p:txBody>
          <a:bodyPr/>
          <a:lstStyle>
            <a:lvl1pPr>
              <a:lnSpc>
                <a:spcPct val="90000"/>
              </a:lnSpc>
              <a:defRPr lang="en-US" sz="5400" b="0" kern="1200" spc="-200" baseline="0" dirty="0">
                <a:solidFill>
                  <a:schemeClr val="bg1"/>
                </a:soli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236383" y="4464068"/>
            <a:ext cx="8112126"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236383" y="4768852"/>
            <a:ext cx="8097838"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236538" y="5232770"/>
            <a:ext cx="8112125"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grpSp>
        <p:nvGrpSpPr>
          <p:cNvPr id="72" name="Group 38"/>
          <p:cNvGrpSpPr/>
          <p:nvPr userDrawn="1"/>
        </p:nvGrpSpPr>
        <p:grpSpPr>
          <a:xfrm>
            <a:off x="341314" y="311151"/>
            <a:ext cx="829170" cy="438358"/>
            <a:chOff x="609600" y="528537"/>
            <a:chExt cx="1444734" cy="763789"/>
          </a:xfrm>
          <a:solidFill>
            <a:schemeClr val="bg1"/>
          </a:solidFill>
        </p:grpSpPr>
        <p:sp>
          <p:nvSpPr>
            <p:cNvPr id="73" name="Rectangle 72"/>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dirty="0">
                <a:solidFill>
                  <a:srgbClr val="0096D6"/>
                </a:solidFill>
              </a:endParaRPr>
            </a:p>
          </p:txBody>
        </p:sp>
        <p:sp>
          <p:nvSpPr>
            <p:cNvPr id="74" name="Freeform 73"/>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dirty="0">
                <a:solidFill>
                  <a:srgbClr val="0096D6"/>
                </a:solidFill>
              </a:endParaRPr>
            </a:p>
          </p:txBody>
        </p:sp>
        <p:sp>
          <p:nvSpPr>
            <p:cNvPr id="75" name="Freeform 74"/>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dirty="0">
                <a:solidFill>
                  <a:srgbClr val="0096D6"/>
                </a:solidFill>
              </a:endParaRPr>
            </a:p>
          </p:txBody>
        </p:sp>
        <p:sp>
          <p:nvSpPr>
            <p:cNvPr id="76" name="Freeform 75"/>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dirty="0">
                <a:solidFill>
                  <a:srgbClr val="0096D6"/>
                </a:solidFill>
              </a:endParaRPr>
            </a:p>
          </p:txBody>
        </p:sp>
        <p:sp>
          <p:nvSpPr>
            <p:cNvPr id="77" name="Freeform 76"/>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dirty="0">
                <a:solidFill>
                  <a:srgbClr val="0096D6"/>
                </a:solidFill>
              </a:endParaRPr>
            </a:p>
          </p:txBody>
        </p:sp>
        <p:sp>
          <p:nvSpPr>
            <p:cNvPr id="92" name="Freeform 91"/>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dirty="0">
                <a:solidFill>
                  <a:srgbClr val="0096D6"/>
                </a:solidFill>
              </a:endParaRPr>
            </a:p>
          </p:txBody>
        </p:sp>
        <p:sp>
          <p:nvSpPr>
            <p:cNvPr id="93" name="Freeform 92"/>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dirty="0">
                <a:solidFill>
                  <a:srgbClr val="0096D6"/>
                </a:solidFill>
              </a:endParaRPr>
            </a:p>
          </p:txBody>
        </p:sp>
        <p:sp>
          <p:nvSpPr>
            <p:cNvPr id="94" name="Freeform 93"/>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dirty="0">
                <a:solidFill>
                  <a:srgbClr val="0096D6"/>
                </a:solidFill>
              </a:endParaRPr>
            </a:p>
          </p:txBody>
        </p:sp>
        <p:sp>
          <p:nvSpPr>
            <p:cNvPr id="95" name="Freeform 94"/>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endParaRPr>
            </a:p>
          </p:txBody>
        </p:sp>
        <p:sp>
          <p:nvSpPr>
            <p:cNvPr id="96" name="Freeform 95"/>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dirty="0">
                <a:solidFill>
                  <a:srgbClr val="0096D6"/>
                </a:solidFill>
              </a:endParaRPr>
            </a:p>
          </p:txBody>
        </p:sp>
        <p:sp>
          <p:nvSpPr>
            <p:cNvPr id="97" name="Freeform 96"/>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endParaRPr>
            </a:p>
          </p:txBody>
        </p:sp>
        <p:sp>
          <p:nvSpPr>
            <p:cNvPr id="98" name="Freeform 97"/>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dirty="0">
                <a:solidFill>
                  <a:srgbClr val="0096D6"/>
                </a:solidFill>
              </a:endParaRPr>
            </a:p>
          </p:txBody>
        </p:sp>
        <p:sp>
          <p:nvSpPr>
            <p:cNvPr id="99" name="Freeform 98"/>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endParaRPr>
            </a:p>
          </p:txBody>
        </p:sp>
        <p:sp>
          <p:nvSpPr>
            <p:cNvPr id="100" name="Freeform 99"/>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dirty="0">
                <a:solidFill>
                  <a:srgbClr val="0096D6"/>
                </a:solidFill>
              </a:endParaRPr>
            </a:p>
          </p:txBody>
        </p:sp>
      </p:grpSp>
    </p:spTree>
    <p:extLst>
      <p:ext uri="{BB962C8B-B14F-4D97-AF65-F5344CB8AC3E}">
        <p14:creationId xmlns:p14="http://schemas.microsoft.com/office/powerpoint/2010/main" val="186239250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autoRev="1" fill="remove" grpId="0" nodeType="withEffect">
                                  <p:stCondLst>
                                    <p:cond delay="1500"/>
                                  </p:stCondLst>
                                  <p:childTnLst>
                                    <p:animMotion origin="layout" path="M -2.77778E-6 -2.22045E-16 L -2.77778E-6 -1.425 " pathEditMode="fixed" rAng="0" ptsTypes="AA">
                                      <p:cBhvr>
                                        <p:cTn id="6" dur="4500" fill="hold"/>
                                        <p:tgtEl>
                                          <p:spTgt spid="67"/>
                                        </p:tgtEl>
                                        <p:attrNameLst>
                                          <p:attrName>ppt_x</p:attrName>
                                          <p:attrName>ppt_y</p:attrName>
                                        </p:attrNameLst>
                                      </p:cBhvr>
                                      <p:rCtr x="0" y="-712"/>
                                    </p:animMotion>
                                  </p:childTnLst>
                                </p:cTn>
                              </p:par>
                              <p:par>
                                <p:cTn id="7" presetID="42" presetClass="path" presetSubtype="0" repeatCount="indefinite" accel="50000" decel="50000" autoRev="1" fill="hold" grpId="0" nodeType="withEffect">
                                  <p:stCondLst>
                                    <p:cond delay="0"/>
                                  </p:stCondLst>
                                  <p:childTnLst>
                                    <p:animMotion origin="layout" path="M 3.05556E-6 -2.96296E-6 L 3.05556E-6 0.88611 " pathEditMode="fixed" rAng="0" ptsTypes="AA">
                                      <p:cBhvr>
                                        <p:cTn id="8" dur="4500" fill="hold"/>
                                        <p:tgtEl>
                                          <p:spTgt spid="66"/>
                                        </p:tgtEl>
                                        <p:attrNameLst>
                                          <p:attrName>ppt_x</p:attrName>
                                          <p:attrName>ppt_y</p:attrName>
                                        </p:attrNameLst>
                                      </p:cBhvr>
                                      <p:rCtr x="0" y="443"/>
                                    </p:animMotion>
                                  </p:childTnLst>
                                </p:cTn>
                              </p:par>
                              <p:par>
                                <p:cTn id="9" presetID="64" presetClass="path" presetSubtype="0" repeatCount="indefinite" accel="50000" decel="50000" autoRev="1" fill="hold" grpId="0" nodeType="withEffect">
                                  <p:stCondLst>
                                    <p:cond delay="1400"/>
                                  </p:stCondLst>
                                  <p:childTnLst>
                                    <p:animMotion origin="layout" path="M -2.5E-6 3.7037E-6 L -2.5E-6 -1.33195 " pathEditMode="fixed" rAng="0" ptsTypes="AA">
                                      <p:cBhvr>
                                        <p:cTn id="10" dur="4500" fill="hold"/>
                                        <p:tgtEl>
                                          <p:spTgt spid="68"/>
                                        </p:tgtEl>
                                        <p:attrNameLst>
                                          <p:attrName>ppt_x</p:attrName>
                                          <p:attrName>ppt_y</p:attrName>
                                        </p:attrNameLst>
                                      </p:cBhvr>
                                      <p:rCtr x="0" y="-666"/>
                                    </p:animMotion>
                                  </p:childTnLst>
                                </p:cTn>
                              </p:par>
                              <p:par>
                                <p:cTn id="11" presetID="64" presetClass="path" presetSubtype="0" repeatCount="indefinite" accel="50000" decel="50000" autoRev="1" fill="hold" grpId="0" nodeType="withEffect">
                                  <p:stCondLst>
                                    <p:cond delay="3600"/>
                                  </p:stCondLst>
                                  <p:childTnLst>
                                    <p:animMotion origin="layout" path="M -1.94444E-6 4.07407E-6 L -1.94444E-6 -1.42084 " pathEditMode="fixed" rAng="0" ptsTypes="AA">
                                      <p:cBhvr>
                                        <p:cTn id="12" dur="4500" fill="hold"/>
                                        <p:tgtEl>
                                          <p:spTgt spid="65"/>
                                        </p:tgtEl>
                                        <p:attrNameLst>
                                          <p:attrName>ppt_x</p:attrName>
                                          <p:attrName>ppt_y</p:attrName>
                                        </p:attrNameLst>
                                      </p:cBhvr>
                                      <p:rCtr x="0" y="-710"/>
                                    </p:animMotion>
                                  </p:childTnLst>
                                </p:cTn>
                              </p:par>
                              <p:par>
                                <p:cTn id="13" presetID="42" presetClass="path" presetSubtype="0" repeatCount="indefinite" accel="50000" decel="50000" autoRev="1" fill="hold" grpId="0" nodeType="withEffect">
                                  <p:stCondLst>
                                    <p:cond delay="900"/>
                                  </p:stCondLst>
                                  <p:childTnLst>
                                    <p:animMotion origin="layout" path="M 1.94444E-6 4.07407E-6 L 1.94444E-6 0.81944 " pathEditMode="fixed" rAng="0" ptsTypes="AA">
                                      <p:cBhvr>
                                        <p:cTn id="14" dur="4500" fill="hold"/>
                                        <p:tgtEl>
                                          <p:spTgt spid="64"/>
                                        </p:tgtEl>
                                        <p:attrNameLst>
                                          <p:attrName>ppt_x</p:attrName>
                                          <p:attrName>ppt_y</p:attrName>
                                        </p:attrNameLst>
                                      </p:cBhvr>
                                      <p:rCtr x="0" y="410"/>
                                    </p:animMotion>
                                  </p:childTnLst>
                                </p:cTn>
                              </p:par>
                              <p:par>
                                <p:cTn id="15" presetID="42" presetClass="path" presetSubtype="0" repeatCount="indefinite" accel="50000" decel="50000" autoRev="1" fill="hold" grpId="0" nodeType="withEffect">
                                  <p:stCondLst>
                                    <p:cond delay="2800"/>
                                  </p:stCondLst>
                                  <p:childTnLst>
                                    <p:animMotion origin="layout" path="M -3.61111E-6 2.59259E-6 L -3.61111E-6 1.19028 " pathEditMode="fixed" rAng="0" ptsTypes="AA">
                                      <p:cBhvr>
                                        <p:cTn id="16" dur="4500" fill="hold"/>
                                        <p:tgtEl>
                                          <p:spTgt spid="59"/>
                                        </p:tgtEl>
                                        <p:attrNameLst>
                                          <p:attrName>ppt_x</p:attrName>
                                          <p:attrName>ppt_y</p:attrName>
                                        </p:attrNameLst>
                                      </p:cBhvr>
                                      <p:rCtr x="0" y="5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4" grpId="0" animBg="1"/>
      <p:bldP spid="65" grpId="0" animBg="1"/>
      <p:bldP spid="66" grpId="0" animBg="1"/>
      <p:bldP spid="67" grpId="0" animBg="1"/>
      <p:bldP spid="68"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0923" cy="838200"/>
          </a:xfrm>
        </p:spPr>
        <p:txBody>
          <a:bodyPr/>
          <a:lstStyle>
            <a:lvl1pPr algn="l" defTabSz="914400" rtl="0" eaLnBrk="1" latinLnBrk="0" hangingPunct="1">
              <a:lnSpc>
                <a:spcPct val="80000"/>
              </a:lnSpc>
              <a:spcBef>
                <a:spcPct val="0"/>
              </a:spcBef>
              <a:buNone/>
              <a:defRPr lang="en-US" sz="3600" b="0" kern="1200" spc="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33232" y="1344168"/>
            <a:ext cx="8570912" cy="4965192"/>
          </a:xfrm>
        </p:spPr>
        <p:txBody>
          <a:bodyPr>
            <a:noAutofit/>
          </a:bodyPr>
          <a:lstStyle>
            <a:lvl1pPr>
              <a:lnSpc>
                <a:spcPct val="95000"/>
              </a:lnSpc>
              <a:spcBef>
                <a:spcPts val="1480"/>
              </a:spcBef>
              <a:defRPr sz="2200">
                <a:solidFill>
                  <a:srgbClr val="435153"/>
                </a:solidFill>
                <a:latin typeface="+mj-lt"/>
              </a:defRPr>
            </a:lvl1pPr>
            <a:lvl2pPr>
              <a:lnSpc>
                <a:spcPct val="95000"/>
              </a:lnSpc>
              <a:spcBef>
                <a:spcPts val="600"/>
              </a:spcBef>
              <a:defRPr>
                <a:solidFill>
                  <a:srgbClr val="435153"/>
                </a:solidFill>
                <a:latin typeface="+mj-lt"/>
              </a:defRPr>
            </a:lvl2pPr>
            <a:lvl3pPr>
              <a:defRPr>
                <a:solidFill>
                  <a:srgbClr val="435153"/>
                </a:solidFill>
                <a:latin typeface="+mj-lt"/>
              </a:defRPr>
            </a:lvl3pPr>
            <a:lvl4pPr>
              <a:defRPr>
                <a:solidFill>
                  <a:srgbClr val="435153"/>
                </a:solidFill>
                <a:latin typeface="+mj-lt"/>
              </a:defRPr>
            </a:lvl4pPr>
            <a:lvl5pPr>
              <a:defRPr>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4_Title Slide Gradient">
    <p:spTree>
      <p:nvGrpSpPr>
        <p:cNvPr id="1" name=""/>
        <p:cNvGrpSpPr/>
        <p:nvPr/>
      </p:nvGrpSpPr>
      <p:grpSpPr>
        <a:xfrm>
          <a:off x="0" y="0"/>
          <a:ext cx="0" cy="0"/>
          <a:chOff x="0" y="0"/>
          <a:chExt cx="0" cy="0"/>
        </a:xfrm>
      </p:grpSpPr>
      <p:grpSp>
        <p:nvGrpSpPr>
          <p:cNvPr id="31" name="Group 30"/>
          <p:cNvGrpSpPr/>
          <p:nvPr userDrawn="1"/>
        </p:nvGrpSpPr>
        <p:grpSpPr>
          <a:xfrm>
            <a:off x="-12700" y="-2056029"/>
            <a:ext cx="9847891" cy="19379146"/>
            <a:chOff x="-12700" y="-2056029"/>
            <a:chExt cx="9847891" cy="19379146"/>
          </a:xfrm>
        </p:grpSpPr>
        <p:pic>
          <p:nvPicPr>
            <p:cNvPr id="32"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33" name="Rounded Rectangle 32"/>
            <p:cNvSpPr/>
            <p:nvPr userDrawn="1"/>
          </p:nvSpPr>
          <p:spPr>
            <a:xfrm>
              <a:off x="1823499" y="3308943"/>
              <a:ext cx="1729740"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4" name="Rounded Rectangle 33"/>
            <p:cNvSpPr/>
            <p:nvPr userDrawn="1"/>
          </p:nvSpPr>
          <p:spPr>
            <a:xfrm>
              <a:off x="0" y="1236689"/>
              <a:ext cx="1729740"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5" name="Rounded Rectangle 34"/>
            <p:cNvSpPr/>
            <p:nvPr userDrawn="1"/>
          </p:nvSpPr>
          <p:spPr>
            <a:xfrm rot="10800000">
              <a:off x="1013791" y="4248605"/>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6" name="Rounded Rectangle 35"/>
            <p:cNvSpPr/>
            <p:nvPr userDrawn="1"/>
          </p:nvSpPr>
          <p:spPr>
            <a:xfrm>
              <a:off x="6585483" y="-2056029"/>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7" name="Rounded Rectangle 36"/>
            <p:cNvSpPr/>
            <p:nvPr userDrawn="1"/>
          </p:nvSpPr>
          <p:spPr>
            <a:xfrm>
              <a:off x="8105451" y="2783785"/>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8" name="Rounded Rectangle 37"/>
            <p:cNvSpPr/>
            <p:nvPr userDrawn="1"/>
          </p:nvSpPr>
          <p:spPr>
            <a:xfrm rot="10800000">
              <a:off x="3036073" y="174390"/>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
        <p:nvSpPr>
          <p:cNvPr id="69" name="Rectangle 5"/>
          <p:cNvSpPr>
            <a:spLocks noChangeArrowheads="1"/>
          </p:cNvSpPr>
          <p:nvPr userDrawn="1"/>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FFFFFF"/>
                </a:solidFill>
              </a:rPr>
              <a:t>Cisco Confidential</a:t>
            </a:r>
          </a:p>
        </p:txBody>
      </p:sp>
      <p:sp>
        <p:nvSpPr>
          <p:cNvPr id="70" name="Rectangle 4"/>
          <p:cNvSpPr>
            <a:spLocks noChangeArrowheads="1"/>
          </p:cNvSpPr>
          <p:nvPr userDrawn="1"/>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rPr>
              <a:t>© 2012 Cisco and/or its affiliates. All rights reserved.</a:t>
            </a:r>
            <a:endParaRPr lang="en-US" sz="600" dirty="0">
              <a:solidFill>
                <a:srgbClr val="FFFFFF"/>
              </a:solidFill>
            </a:endParaRPr>
          </a:p>
        </p:txBody>
      </p:sp>
      <p:sp>
        <p:nvSpPr>
          <p:cNvPr id="71" name="Rectangle 7"/>
          <p:cNvSpPr>
            <a:spLocks noChangeArrowheads="1"/>
          </p:cNvSpPr>
          <p:nvPr userDrawn="1"/>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rPr>
              <a:pPr algn="r" defTabSz="814388"/>
              <a:t>‹#›</a:t>
            </a:fld>
            <a:endParaRPr lang="en-US" sz="600" dirty="0">
              <a:solidFill>
                <a:srgbClr val="FFFFFF"/>
              </a:solidFill>
            </a:endParaRPr>
          </a:p>
        </p:txBody>
      </p:sp>
      <p:sp>
        <p:nvSpPr>
          <p:cNvPr id="2" name="Title 1"/>
          <p:cNvSpPr>
            <a:spLocks noGrp="1"/>
          </p:cNvSpPr>
          <p:nvPr>
            <p:ph type="ctrTitle" hasCustomPrompt="1"/>
          </p:nvPr>
        </p:nvSpPr>
        <p:spPr>
          <a:xfrm>
            <a:off x="221393" y="1236689"/>
            <a:ext cx="8112125" cy="2918779"/>
          </a:xfrm>
        </p:spPr>
        <p:txBody>
          <a:bodyPr/>
          <a:lstStyle>
            <a:lvl1pPr>
              <a:lnSpc>
                <a:spcPct val="90000"/>
              </a:lnSpc>
              <a:defRPr lang="en-US" sz="5400" b="0" kern="1200" spc="-200" baseline="0" dirty="0">
                <a:solidFill>
                  <a:schemeClr val="bg1"/>
                </a:solidFill>
                <a:latin typeface="+mj-lt"/>
                <a:ea typeface="+mj-ea"/>
                <a:cs typeface="+mj-cs"/>
              </a:defRPr>
            </a:lvl1pPr>
          </a:lstStyle>
          <a:p>
            <a:r>
              <a:rPr lang="en-US" dirty="0" smtClean="0"/>
              <a:t>Presentation Title Goes Here</a:t>
            </a:r>
            <a:endParaRPr lang="en-US" dirty="0"/>
          </a:p>
        </p:txBody>
      </p:sp>
      <p:sp>
        <p:nvSpPr>
          <p:cNvPr id="3" name="Subtitle 2"/>
          <p:cNvSpPr>
            <a:spLocks noGrp="1"/>
          </p:cNvSpPr>
          <p:nvPr>
            <p:ph type="subTitle" idx="1" hasCustomPrompt="1"/>
          </p:nvPr>
        </p:nvSpPr>
        <p:spPr>
          <a:xfrm>
            <a:off x="236383" y="4464068"/>
            <a:ext cx="8112126" cy="384175"/>
          </a:xfrm>
        </p:spPr>
        <p:txBody>
          <a:bodyPr anchor="b" anchorCtr="0">
            <a:noAutofit/>
          </a:bodyPr>
          <a:lstStyle>
            <a:lvl1pPr marL="0" indent="0" algn="l">
              <a:buNone/>
              <a:defRPr lang="en-US" sz="2000" b="0" kern="1200" dirty="0">
                <a:solidFill>
                  <a:schemeClr val="bg1"/>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a:t>
            </a:r>
            <a:endParaRPr lang="en-US" dirty="0"/>
          </a:p>
        </p:txBody>
      </p:sp>
      <p:sp>
        <p:nvSpPr>
          <p:cNvPr id="41" name="Text Placeholder 40"/>
          <p:cNvSpPr>
            <a:spLocks noGrp="1"/>
          </p:cNvSpPr>
          <p:nvPr>
            <p:ph type="body" sz="quarter" idx="10" hasCustomPrompt="1"/>
          </p:nvPr>
        </p:nvSpPr>
        <p:spPr>
          <a:xfrm>
            <a:off x="236383" y="4768852"/>
            <a:ext cx="8097838" cy="384175"/>
          </a:xfrm>
        </p:spPr>
        <p:txBody>
          <a:bodyPr/>
          <a:lstStyle>
            <a:lvl1pPr marL="0" indent="0">
              <a:buFontTx/>
              <a:buNone/>
              <a:defRPr lang="en-US" sz="1800" b="0" kern="1200" dirty="0">
                <a:solidFill>
                  <a:schemeClr val="bg1"/>
                </a:solidFill>
                <a:latin typeface="+mj-lt"/>
                <a:ea typeface="+mn-ea"/>
                <a:cs typeface="+mn-cs"/>
              </a:defRPr>
            </a:lvl1pPr>
            <a:lvl2pPr marL="0" indent="0">
              <a:buFontTx/>
              <a:buNone/>
              <a:defRPr lang="en-US" sz="2000" kern="1200" dirty="0" smtClean="0">
                <a:solidFill>
                  <a:schemeClr val="bg1"/>
                </a:solidFill>
                <a:latin typeface="+mj-lt"/>
                <a:ea typeface="+mn-ea"/>
                <a:cs typeface="+mn-cs"/>
              </a:defRPr>
            </a:lvl2pPr>
            <a:lvl3pPr marL="0" indent="0">
              <a:buFontTx/>
              <a:buNone/>
              <a:defRPr lang="en-US" sz="2000" kern="1200" dirty="0" smtClean="0">
                <a:solidFill>
                  <a:schemeClr val="bg1"/>
                </a:solidFill>
                <a:latin typeface="+mj-lt"/>
                <a:ea typeface="+mn-ea"/>
                <a:cs typeface="+mn-cs"/>
              </a:defRPr>
            </a:lvl3pPr>
            <a:lvl4pPr marL="0" indent="0">
              <a:buFontTx/>
              <a:buNone/>
              <a:defRPr lang="en-US" sz="2000" kern="1200" dirty="0" smtClean="0">
                <a:solidFill>
                  <a:schemeClr val="bg1"/>
                </a:solidFill>
                <a:latin typeface="+mj-lt"/>
                <a:ea typeface="+mn-ea"/>
                <a:cs typeface="+mn-cs"/>
              </a:defRPr>
            </a:lvl4pPr>
            <a:lvl5pPr marL="0" indent="0">
              <a:buFontTx/>
              <a:buNone/>
              <a:defRPr lang="en-US" sz="2000" kern="1200" dirty="0" smtClean="0">
                <a:solidFill>
                  <a:schemeClr val="bg1"/>
                </a:solidFill>
                <a:latin typeface="+mj-lt"/>
                <a:ea typeface="+mn-ea"/>
                <a:cs typeface="+mn-cs"/>
              </a:defRPr>
            </a:lvl5pPr>
          </a:lstStyle>
          <a:p>
            <a:pPr lvl="0"/>
            <a:r>
              <a:rPr lang="en-US" dirty="0" smtClean="0"/>
              <a:t>Presenter Title</a:t>
            </a:r>
            <a:endParaRPr lang="en-US" dirty="0"/>
          </a:p>
        </p:txBody>
      </p:sp>
      <p:sp>
        <p:nvSpPr>
          <p:cNvPr id="44" name="Text Placeholder 43"/>
          <p:cNvSpPr>
            <a:spLocks noGrp="1"/>
          </p:cNvSpPr>
          <p:nvPr>
            <p:ph type="body" sz="quarter" idx="11" hasCustomPrompt="1"/>
          </p:nvPr>
        </p:nvSpPr>
        <p:spPr>
          <a:xfrm>
            <a:off x="236538" y="5232770"/>
            <a:ext cx="8112125" cy="384175"/>
          </a:xfrm>
        </p:spPr>
        <p:txBody>
          <a:bodyPr/>
          <a:lstStyle>
            <a:lvl1pPr marL="0" indent="0">
              <a:buFontTx/>
              <a:buNone/>
              <a:defRPr lang="en-US" sz="1400" b="0" kern="1200" dirty="0">
                <a:solidFill>
                  <a:schemeClr val="bg1"/>
                </a:solidFill>
                <a:latin typeface="+mj-lt"/>
                <a:ea typeface="+mn-ea"/>
                <a:cs typeface="+mn-cs"/>
              </a:defRPr>
            </a:lvl1pPr>
            <a:lvl2pPr>
              <a:defRPr lang="en-US" sz="2000" kern="1200" dirty="0" smtClean="0">
                <a:solidFill>
                  <a:schemeClr val="bg1"/>
                </a:solidFill>
                <a:latin typeface="+mj-lt"/>
                <a:ea typeface="+mn-ea"/>
                <a:cs typeface="+mn-cs"/>
              </a:defRPr>
            </a:lvl2pPr>
            <a:lvl3pPr>
              <a:defRPr lang="en-US" sz="2000" kern="1200" dirty="0" smtClean="0">
                <a:solidFill>
                  <a:schemeClr val="bg1"/>
                </a:solidFill>
                <a:latin typeface="+mj-lt"/>
                <a:ea typeface="+mn-ea"/>
                <a:cs typeface="+mn-cs"/>
              </a:defRPr>
            </a:lvl3pPr>
            <a:lvl4pPr>
              <a:defRPr lang="en-US" sz="2000" kern="1200" dirty="0" smtClean="0">
                <a:solidFill>
                  <a:schemeClr val="bg1"/>
                </a:solidFill>
                <a:latin typeface="+mj-lt"/>
                <a:ea typeface="+mn-ea"/>
                <a:cs typeface="+mn-cs"/>
              </a:defRPr>
            </a:lvl4pPr>
            <a:lvl5pPr>
              <a:defRPr lang="en-US" sz="2000" kern="1200" dirty="0" smtClean="0">
                <a:solidFill>
                  <a:schemeClr val="bg1"/>
                </a:solidFill>
                <a:latin typeface="+mj-lt"/>
                <a:ea typeface="+mn-ea"/>
                <a:cs typeface="+mn-cs"/>
              </a:defRPr>
            </a:lvl5pPr>
          </a:lstStyle>
          <a:p>
            <a:pPr lvl="0"/>
            <a:r>
              <a:rPr lang="en-US" dirty="0" smtClean="0"/>
              <a:t>Date</a:t>
            </a:r>
            <a:endParaRPr lang="en-US" dirty="0"/>
          </a:p>
        </p:txBody>
      </p:sp>
      <p:grpSp>
        <p:nvGrpSpPr>
          <p:cNvPr id="4" name="Group 38"/>
          <p:cNvGrpSpPr/>
          <p:nvPr userDrawn="1"/>
        </p:nvGrpSpPr>
        <p:grpSpPr>
          <a:xfrm>
            <a:off x="341314" y="311151"/>
            <a:ext cx="829170" cy="438358"/>
            <a:chOff x="609600" y="528537"/>
            <a:chExt cx="1444734" cy="763789"/>
          </a:xfrm>
          <a:solidFill>
            <a:schemeClr val="bg1"/>
          </a:solidFill>
        </p:grpSpPr>
        <p:sp>
          <p:nvSpPr>
            <p:cNvPr id="73" name="Rectangle 72"/>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dirty="0">
                <a:solidFill>
                  <a:srgbClr val="0096D6"/>
                </a:solidFill>
              </a:endParaRPr>
            </a:p>
          </p:txBody>
        </p:sp>
        <p:sp>
          <p:nvSpPr>
            <p:cNvPr id="74" name="Freeform 73"/>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dirty="0">
                <a:solidFill>
                  <a:srgbClr val="0096D6"/>
                </a:solidFill>
              </a:endParaRPr>
            </a:p>
          </p:txBody>
        </p:sp>
        <p:sp>
          <p:nvSpPr>
            <p:cNvPr id="75" name="Freeform 74"/>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dirty="0">
                <a:solidFill>
                  <a:srgbClr val="0096D6"/>
                </a:solidFill>
              </a:endParaRPr>
            </a:p>
          </p:txBody>
        </p:sp>
        <p:sp>
          <p:nvSpPr>
            <p:cNvPr id="76" name="Freeform 75"/>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dirty="0">
                <a:solidFill>
                  <a:srgbClr val="0096D6"/>
                </a:solidFill>
              </a:endParaRPr>
            </a:p>
          </p:txBody>
        </p:sp>
        <p:sp>
          <p:nvSpPr>
            <p:cNvPr id="77" name="Freeform 76"/>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dirty="0">
                <a:solidFill>
                  <a:srgbClr val="0096D6"/>
                </a:solidFill>
              </a:endParaRPr>
            </a:p>
          </p:txBody>
        </p:sp>
        <p:sp>
          <p:nvSpPr>
            <p:cNvPr id="92" name="Freeform 91"/>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dirty="0">
                <a:solidFill>
                  <a:srgbClr val="0096D6"/>
                </a:solidFill>
              </a:endParaRPr>
            </a:p>
          </p:txBody>
        </p:sp>
        <p:sp>
          <p:nvSpPr>
            <p:cNvPr id="93" name="Freeform 92"/>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dirty="0">
                <a:solidFill>
                  <a:srgbClr val="0096D6"/>
                </a:solidFill>
              </a:endParaRPr>
            </a:p>
          </p:txBody>
        </p:sp>
        <p:sp>
          <p:nvSpPr>
            <p:cNvPr id="94" name="Freeform 93"/>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dirty="0">
                <a:solidFill>
                  <a:srgbClr val="0096D6"/>
                </a:solidFill>
              </a:endParaRPr>
            </a:p>
          </p:txBody>
        </p:sp>
        <p:sp>
          <p:nvSpPr>
            <p:cNvPr id="95" name="Freeform 94"/>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endParaRPr>
            </a:p>
          </p:txBody>
        </p:sp>
        <p:sp>
          <p:nvSpPr>
            <p:cNvPr id="96" name="Freeform 95"/>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dirty="0">
                <a:solidFill>
                  <a:srgbClr val="0096D6"/>
                </a:solidFill>
              </a:endParaRPr>
            </a:p>
          </p:txBody>
        </p:sp>
        <p:sp>
          <p:nvSpPr>
            <p:cNvPr id="97" name="Freeform 96"/>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endParaRPr>
            </a:p>
          </p:txBody>
        </p:sp>
        <p:sp>
          <p:nvSpPr>
            <p:cNvPr id="98" name="Freeform 97"/>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dirty="0">
                <a:solidFill>
                  <a:srgbClr val="0096D6"/>
                </a:solidFill>
              </a:endParaRPr>
            </a:p>
          </p:txBody>
        </p:sp>
        <p:sp>
          <p:nvSpPr>
            <p:cNvPr id="99" name="Freeform 98"/>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endParaRPr>
            </a:p>
          </p:txBody>
        </p:sp>
        <p:sp>
          <p:nvSpPr>
            <p:cNvPr id="100" name="Freeform 99"/>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dirty="0">
                <a:solidFill>
                  <a:srgbClr val="0096D6"/>
                </a:solidFill>
              </a:endParaRPr>
            </a:p>
          </p:txBody>
        </p:sp>
      </p:grpSp>
    </p:spTree>
    <p:extLst>
      <p:ext uri="{BB962C8B-B14F-4D97-AF65-F5344CB8AC3E}">
        <p14:creationId xmlns:p14="http://schemas.microsoft.com/office/powerpoint/2010/main" val="3779976190"/>
      </p:ext>
    </p:extLst>
  </p:cSld>
  <p:clrMapOvr>
    <a:masterClrMapping/>
  </p:clrMapOvr>
  <p:transition>
    <p:wipe dir="r"/>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Segue">
    <p:spTree>
      <p:nvGrpSpPr>
        <p:cNvPr id="1" name=""/>
        <p:cNvGrpSpPr/>
        <p:nvPr/>
      </p:nvGrpSpPr>
      <p:grpSpPr>
        <a:xfrm>
          <a:off x="0" y="0"/>
          <a:ext cx="0" cy="0"/>
          <a:chOff x="0" y="0"/>
          <a:chExt cx="0" cy="0"/>
        </a:xfrm>
      </p:grpSpPr>
      <p:pic>
        <p:nvPicPr>
          <p:cNvPr id="1026" name="Picture 2" descr="C:\Documents and Settings\contractor\Desktop\Pattern_Half_Page.png"/>
          <p:cNvPicPr>
            <a:picLocks noChangeAspect="1" noChangeArrowheads="1"/>
          </p:cNvPicPr>
          <p:nvPr/>
        </p:nvPicPr>
        <p:blipFill>
          <a:blip r:embed="rId2" cstate="print"/>
          <a:srcRect/>
          <a:stretch>
            <a:fillRect/>
          </a:stretch>
        </p:blipFill>
        <p:spPr bwMode="auto">
          <a:xfrm>
            <a:off x="333375" y="3102726"/>
            <a:ext cx="8477250" cy="3438525"/>
          </a:xfrm>
          <a:prstGeom prst="rect">
            <a:avLst/>
          </a:prstGeom>
          <a:noFill/>
        </p:spPr>
      </p:pic>
      <p:sp>
        <p:nvSpPr>
          <p:cNvPr id="26" name="Rectangle 25"/>
          <p:cNvSpPr/>
          <p:nvPr userDrawn="1"/>
        </p:nvSpPr>
        <p:spPr>
          <a:xfrm>
            <a:off x="217357" y="3020518"/>
            <a:ext cx="8694295" cy="3357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7" name="Rectangle 3"/>
          <p:cNvSpPr>
            <a:spLocks noChangeArrowheads="1"/>
          </p:cNvSpPr>
          <p:nvPr/>
        </p:nvSpPr>
        <p:spPr bwMode="white">
          <a:xfrm>
            <a:off x="0" y="0"/>
            <a:ext cx="9144000" cy="177800"/>
          </a:xfrm>
          <a:prstGeom prst="rect">
            <a:avLst/>
          </a:prstGeom>
          <a:solidFill>
            <a:schemeClr val="bg2"/>
          </a:solidFill>
          <a:ln w="25400" algn="ctr">
            <a:noFill/>
            <a:miter lim="800000"/>
            <a:headEnd/>
            <a:tailEnd/>
          </a:ln>
          <a:effectLst/>
        </p:spPr>
        <p:txBody>
          <a:bodyPr wrap="none" anchor="ctr"/>
          <a:lstStyle/>
          <a:p>
            <a:endParaRPr lang="en-US" dirty="0">
              <a:solidFill>
                <a:srgbClr val="0096D6"/>
              </a:solidFill>
            </a:endParaRPr>
          </a:p>
        </p:txBody>
      </p:sp>
      <p:sp>
        <p:nvSpPr>
          <p:cNvPr id="2" name="Title 1"/>
          <p:cNvSpPr>
            <a:spLocks noGrp="1"/>
          </p:cNvSpPr>
          <p:nvPr>
            <p:ph type="ctrTitle" hasCustomPrompt="1"/>
          </p:nvPr>
        </p:nvSpPr>
        <p:spPr>
          <a:xfrm>
            <a:off x="221393" y="399143"/>
            <a:ext cx="8112125" cy="2407042"/>
          </a:xfrm>
        </p:spPr>
        <p:txBody>
          <a:bodyPr/>
          <a:lstStyle>
            <a:lvl1pPr algn="l" defTabSz="914400" rtl="0" eaLnBrk="1" latinLnBrk="0" hangingPunct="1">
              <a:lnSpc>
                <a:spcPct val="85000"/>
              </a:lnSpc>
              <a:spcBef>
                <a:spcPct val="0"/>
              </a:spcBef>
              <a:buNone/>
              <a:defRPr lang="en-US" sz="5400" b="0" kern="1200" spc="-150" baseline="0" dirty="0">
                <a:gradFill flip="none" rotWithShape="1">
                  <a:gsLst>
                    <a:gs pos="0">
                      <a:srgbClr val="55E6ED"/>
                    </a:gs>
                    <a:gs pos="80000">
                      <a:srgbClr val="009249"/>
                    </a:gs>
                  </a:gsLst>
                  <a:lin ang="12000000" scaled="0"/>
                  <a:tileRect/>
                </a:gradFill>
                <a:latin typeface="+mj-lt"/>
                <a:ea typeface="+mj-ea"/>
                <a:cs typeface="+mj-cs"/>
              </a:defRPr>
            </a:lvl1pPr>
          </a:lstStyle>
          <a:p>
            <a:r>
              <a:rPr lang="en-US" dirty="0" smtClean="0"/>
              <a:t>Presentation Title Goes Here</a:t>
            </a:r>
            <a:endParaRPr lang="en-US" dirty="0"/>
          </a:p>
        </p:txBody>
      </p:sp>
      <p:sp>
        <p:nvSpPr>
          <p:cNvPr id="47"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endParaRPr lang="en-US" dirty="0">
              <a:solidFill>
                <a:srgbClr val="0096D6"/>
              </a:solidFill>
            </a:endParaRPr>
          </a:p>
        </p:txBody>
      </p:sp>
      <p:sp>
        <p:nvSpPr>
          <p:cNvPr id="24" name="Rectangle 5"/>
          <p:cNvSpPr>
            <a:spLocks noChangeArrowheads="1"/>
          </p:cNvSpPr>
          <p:nvPr userDrawn="1"/>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rPr>
              <a:t>Cisco Confidential</a:t>
            </a:r>
          </a:p>
        </p:txBody>
      </p:sp>
      <p:sp>
        <p:nvSpPr>
          <p:cNvPr id="10" name="Rectangle 4"/>
          <p:cNvSpPr>
            <a:spLocks noChangeArrowheads="1"/>
          </p:cNvSpPr>
          <p:nvPr userDrawn="1"/>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rPr>
              <a:t>© 2012 Cisco and/or its affiliates. All rights reserved.</a:t>
            </a:r>
            <a:endParaRPr lang="en-US" sz="600" dirty="0">
              <a:solidFill>
                <a:srgbClr val="C0C0C0"/>
              </a:solidFill>
            </a:endParaRPr>
          </a:p>
        </p:txBody>
      </p:sp>
      <p:sp>
        <p:nvSpPr>
          <p:cNvPr id="11" name="Rectangle 7"/>
          <p:cNvSpPr>
            <a:spLocks noChangeArrowheads="1"/>
          </p:cNvSpPr>
          <p:nvPr userDrawn="1"/>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rPr>
              <a:pPr algn="r" defTabSz="814388"/>
              <a:t>‹#›</a:t>
            </a:fld>
            <a:endParaRPr lang="en-US" sz="600" dirty="0">
              <a:solidFill>
                <a:srgbClr val="C0C0C0"/>
              </a:solidFill>
            </a:endParaRPr>
          </a:p>
        </p:txBody>
      </p:sp>
      <p:pic>
        <p:nvPicPr>
          <p:cNvPr id="13" name="Picture 12" descr="bottom bar.jpg"/>
          <p:cNvPicPr>
            <a:picLocks noChangeAspect="1"/>
          </p:cNvPicPr>
          <p:nvPr userDrawn="1"/>
        </p:nvPicPr>
        <p:blipFill>
          <a:blip r:embed="rId3" cstate="print"/>
          <a:stretch>
            <a:fillRect/>
          </a:stretch>
        </p:blipFill>
        <p:spPr>
          <a:xfrm>
            <a:off x="333375" y="6378339"/>
            <a:ext cx="8477250" cy="162912"/>
          </a:xfrm>
          <a:prstGeom prst="rect">
            <a:avLst/>
          </a:prstGeom>
        </p:spPr>
      </p:pic>
    </p:spTree>
    <p:extLst>
      <p:ext uri="{BB962C8B-B14F-4D97-AF65-F5344CB8AC3E}">
        <p14:creationId xmlns:p14="http://schemas.microsoft.com/office/powerpoint/2010/main" val="330583095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p:stCondLst>
                                    <p:cond delay="0"/>
                                  </p:stCondLst>
                                  <p:childTnLst>
                                    <p:animMotion origin="layout" path="M -1.94444E-6 4.81481E-6 L -1.94444E-6 -0.48102 " pathEditMode="relative" rAng="0" ptsTypes="AA">
                                      <p:cBhvr>
                                        <p:cTn id="6" dur="1600" fill="hold"/>
                                        <p:tgtEl>
                                          <p:spTgt spid="26"/>
                                        </p:tgtEl>
                                        <p:attrNameLst>
                                          <p:attrName>ppt_x</p:attrName>
                                          <p:attrName>ppt_y</p:attrName>
                                        </p:attrNameLst>
                                      </p:cBhvr>
                                      <p:rCtr x="0" y="-241"/>
                                    </p:animMotion>
                                  </p:childTnLst>
                                </p:cTn>
                              </p:par>
                              <p:par>
                                <p:cTn id="7" presetID="10" presetClass="entr" presetSubtype="0" fill="hold" grpId="0" nodeType="withEffect">
                                  <p:stCondLst>
                                    <p:cond delay="110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 grpId="0"/>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1_Segue">
    <p:spTree>
      <p:nvGrpSpPr>
        <p:cNvPr id="1" name=""/>
        <p:cNvGrpSpPr/>
        <p:nvPr/>
      </p:nvGrpSpPr>
      <p:grpSpPr>
        <a:xfrm>
          <a:off x="0" y="0"/>
          <a:ext cx="0" cy="0"/>
          <a:chOff x="0" y="0"/>
          <a:chExt cx="0" cy="0"/>
        </a:xfrm>
      </p:grpSpPr>
      <p:pic>
        <p:nvPicPr>
          <p:cNvPr id="1026" name="Picture 2" descr="C:\Documents and Settings\contractor\Desktop\Pattern_Half_Page.png"/>
          <p:cNvPicPr>
            <a:picLocks noChangeAspect="1" noChangeArrowheads="1"/>
          </p:cNvPicPr>
          <p:nvPr/>
        </p:nvPicPr>
        <p:blipFill>
          <a:blip r:embed="rId2" cstate="print"/>
          <a:srcRect/>
          <a:stretch>
            <a:fillRect/>
          </a:stretch>
        </p:blipFill>
        <p:spPr bwMode="auto">
          <a:xfrm>
            <a:off x="333375" y="3102726"/>
            <a:ext cx="8477250" cy="3438525"/>
          </a:xfrm>
          <a:prstGeom prst="rect">
            <a:avLst/>
          </a:prstGeom>
          <a:noFill/>
        </p:spPr>
      </p:pic>
      <p:sp>
        <p:nvSpPr>
          <p:cNvPr id="26" name="Rectangle 25"/>
          <p:cNvSpPr/>
          <p:nvPr userDrawn="1"/>
        </p:nvSpPr>
        <p:spPr>
          <a:xfrm>
            <a:off x="217357" y="3020519"/>
            <a:ext cx="8694295" cy="17576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7" name="Rectangle 3"/>
          <p:cNvSpPr>
            <a:spLocks noChangeArrowheads="1"/>
          </p:cNvSpPr>
          <p:nvPr/>
        </p:nvSpPr>
        <p:spPr bwMode="white">
          <a:xfrm>
            <a:off x="0" y="0"/>
            <a:ext cx="9144000" cy="177800"/>
          </a:xfrm>
          <a:prstGeom prst="rect">
            <a:avLst/>
          </a:prstGeom>
          <a:solidFill>
            <a:schemeClr val="bg2"/>
          </a:solidFill>
          <a:ln w="25400" algn="ctr">
            <a:noFill/>
            <a:miter lim="800000"/>
            <a:headEnd/>
            <a:tailEnd/>
          </a:ln>
          <a:effectLst/>
        </p:spPr>
        <p:txBody>
          <a:bodyPr wrap="none" anchor="ctr"/>
          <a:lstStyle/>
          <a:p>
            <a:endParaRPr lang="en-US" dirty="0">
              <a:solidFill>
                <a:srgbClr val="0096D6"/>
              </a:solidFill>
            </a:endParaRPr>
          </a:p>
        </p:txBody>
      </p:sp>
      <p:sp>
        <p:nvSpPr>
          <p:cNvPr id="2" name="Title 1"/>
          <p:cNvSpPr>
            <a:spLocks noGrp="1"/>
          </p:cNvSpPr>
          <p:nvPr>
            <p:ph type="ctrTitle" hasCustomPrompt="1"/>
          </p:nvPr>
        </p:nvSpPr>
        <p:spPr>
          <a:xfrm>
            <a:off x="221393" y="1967967"/>
            <a:ext cx="8112125" cy="2407042"/>
          </a:xfrm>
        </p:spPr>
        <p:txBody>
          <a:bodyPr/>
          <a:lstStyle>
            <a:lvl1pPr algn="l" defTabSz="914400" rtl="0" eaLnBrk="1" latinLnBrk="0" hangingPunct="1">
              <a:lnSpc>
                <a:spcPct val="85000"/>
              </a:lnSpc>
              <a:spcBef>
                <a:spcPct val="0"/>
              </a:spcBef>
              <a:buNone/>
              <a:defRPr lang="en-US" sz="5400" b="0" kern="1200" spc="-150" baseline="0" dirty="0">
                <a:gradFill flip="none" rotWithShape="1">
                  <a:gsLst>
                    <a:gs pos="0">
                      <a:srgbClr val="55E6ED"/>
                    </a:gs>
                    <a:gs pos="80000">
                      <a:srgbClr val="009249"/>
                    </a:gs>
                  </a:gsLst>
                  <a:lin ang="12000000" scaled="0"/>
                  <a:tileRect/>
                </a:gradFill>
                <a:latin typeface="+mj-lt"/>
                <a:ea typeface="+mj-ea"/>
                <a:cs typeface="+mj-cs"/>
              </a:defRPr>
            </a:lvl1pPr>
          </a:lstStyle>
          <a:p>
            <a:r>
              <a:rPr lang="en-US" dirty="0" smtClean="0"/>
              <a:t>Presentation Title Goes Here</a:t>
            </a:r>
            <a:endParaRPr lang="en-US" dirty="0"/>
          </a:p>
        </p:txBody>
      </p:sp>
      <p:sp>
        <p:nvSpPr>
          <p:cNvPr id="47"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endParaRPr lang="en-US" dirty="0">
              <a:solidFill>
                <a:srgbClr val="0096D6"/>
              </a:solidFill>
            </a:endParaRPr>
          </a:p>
        </p:txBody>
      </p:sp>
      <p:sp>
        <p:nvSpPr>
          <p:cNvPr id="24" name="Rectangle 5"/>
          <p:cNvSpPr>
            <a:spLocks noChangeArrowheads="1"/>
          </p:cNvSpPr>
          <p:nvPr userDrawn="1"/>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rPr>
              <a:t>Cisco Confidential</a:t>
            </a:r>
          </a:p>
        </p:txBody>
      </p:sp>
      <p:sp>
        <p:nvSpPr>
          <p:cNvPr id="10" name="Rectangle 4"/>
          <p:cNvSpPr>
            <a:spLocks noChangeArrowheads="1"/>
          </p:cNvSpPr>
          <p:nvPr userDrawn="1"/>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rPr>
              <a:t>© 2012 Cisco and/or its affiliates. All rights reserved.</a:t>
            </a:r>
            <a:endParaRPr lang="en-US" sz="600" dirty="0">
              <a:solidFill>
                <a:srgbClr val="C0C0C0"/>
              </a:solidFill>
            </a:endParaRPr>
          </a:p>
        </p:txBody>
      </p:sp>
      <p:sp>
        <p:nvSpPr>
          <p:cNvPr id="11" name="Rectangle 7"/>
          <p:cNvSpPr>
            <a:spLocks noChangeArrowheads="1"/>
          </p:cNvSpPr>
          <p:nvPr userDrawn="1"/>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rPr>
              <a:pPr algn="r" defTabSz="814388"/>
              <a:t>‹#›</a:t>
            </a:fld>
            <a:endParaRPr lang="en-US" sz="600" dirty="0">
              <a:solidFill>
                <a:srgbClr val="C0C0C0"/>
              </a:solidFill>
            </a:endParaRPr>
          </a:p>
        </p:txBody>
      </p:sp>
      <p:pic>
        <p:nvPicPr>
          <p:cNvPr id="13" name="Picture 12" descr="bottom bar.jpg"/>
          <p:cNvPicPr>
            <a:picLocks noChangeAspect="1"/>
          </p:cNvPicPr>
          <p:nvPr userDrawn="1"/>
        </p:nvPicPr>
        <p:blipFill>
          <a:blip r:embed="rId3" cstate="print"/>
          <a:stretch>
            <a:fillRect/>
          </a:stretch>
        </p:blipFill>
        <p:spPr>
          <a:xfrm>
            <a:off x="333375" y="6378339"/>
            <a:ext cx="8477250" cy="162912"/>
          </a:xfrm>
          <a:prstGeom prst="rect">
            <a:avLst/>
          </a:prstGeom>
        </p:spPr>
      </p:pic>
    </p:spTree>
    <p:extLst>
      <p:ext uri="{BB962C8B-B14F-4D97-AF65-F5344CB8AC3E}">
        <p14:creationId xmlns:p14="http://schemas.microsoft.com/office/powerpoint/2010/main" val="2091331862"/>
      </p:ext>
    </p:extLst>
  </p:cSld>
  <p:clrMapOvr>
    <a:masterClrMapping/>
  </p:clrMapOvr>
  <p:transition>
    <p:wipe dir="r"/>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Bullet">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8861" cy="838200"/>
          </a:xfrm>
        </p:spPr>
        <p:txBody>
          <a:bodyPr/>
          <a:lstStyle>
            <a:lvl1pPr algn="l" defTabSz="914400" rtl="0" eaLnBrk="1" latinLnBrk="0" hangingPunct="1">
              <a:lnSpc>
                <a:spcPct val="80000"/>
              </a:lnSpc>
              <a:spcBef>
                <a:spcPct val="0"/>
              </a:spcBef>
              <a:buNone/>
              <a:defRPr lang="en-US" sz="3600" b="0" kern="1200" spc="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39713" y="1344168"/>
            <a:ext cx="8578850" cy="4965192"/>
          </a:xfrm>
        </p:spPr>
        <p:txBody>
          <a:bodyPr/>
          <a:lstStyle>
            <a:lvl1pPr>
              <a:lnSpc>
                <a:spcPct val="95000"/>
              </a:lnSpc>
              <a:spcBef>
                <a:spcPts val="1480"/>
              </a:spcBef>
              <a:defRPr sz="2200">
                <a:solidFill>
                  <a:srgbClr val="435153"/>
                </a:solidFill>
                <a:latin typeface="+mj-lt"/>
              </a:defRPr>
            </a:lvl1pPr>
            <a:lvl2pPr>
              <a:lnSpc>
                <a:spcPct val="95000"/>
              </a:lnSpc>
              <a:spcBef>
                <a:spcPts val="600"/>
              </a:spcBef>
              <a:defRPr>
                <a:solidFill>
                  <a:srgbClr val="435153"/>
                </a:solidFill>
                <a:latin typeface="+mj-lt"/>
              </a:defRPr>
            </a:lvl2pPr>
            <a:lvl3pPr>
              <a:defRPr>
                <a:solidFill>
                  <a:srgbClr val="435153"/>
                </a:solidFill>
                <a:latin typeface="+mj-lt"/>
              </a:defRPr>
            </a:lvl3pPr>
            <a:lvl4pPr>
              <a:defRPr>
                <a:solidFill>
                  <a:srgbClr val="435153"/>
                </a:solidFill>
                <a:latin typeface="+mj-lt"/>
              </a:defRPr>
            </a:lvl4pPr>
            <a:lvl5pPr>
              <a:defRPr>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20671167"/>
      </p:ext>
    </p:extLst>
  </p:cSld>
  <p:clrMapOvr>
    <a:masterClrMapping/>
  </p:clrMapOvr>
  <p:transition>
    <p:wipe dir="r"/>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Bullet_Heavy Text">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8861" cy="838200"/>
          </a:xfrm>
        </p:spPr>
        <p:txBody>
          <a:bodyPr/>
          <a:lstStyle>
            <a:lvl1pPr algn="l" defTabSz="914400" rtl="0" eaLnBrk="1" latinLnBrk="0" hangingPunct="1">
              <a:lnSpc>
                <a:spcPct val="80000"/>
              </a:lnSpc>
              <a:spcBef>
                <a:spcPct val="0"/>
              </a:spcBef>
              <a:buNone/>
              <a:defRPr lang="en-US" sz="3600" b="0" kern="1200" spc="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noChangeAspect="1"/>
          </p:cNvSpPr>
          <p:nvPr>
            <p:ph type="body" sz="quarter" idx="10"/>
          </p:nvPr>
        </p:nvSpPr>
        <p:spPr>
          <a:xfrm>
            <a:off x="239713" y="1339745"/>
            <a:ext cx="4122425" cy="4965700"/>
          </a:xfrm>
        </p:spPr>
        <p:txBody>
          <a:bodyPr>
            <a:noAutofit/>
          </a:bodyPr>
          <a:lstStyle>
            <a:lvl1pPr>
              <a:lnSpc>
                <a:spcPct val="95000"/>
              </a:lnSpc>
              <a:spcBef>
                <a:spcPts val="1480"/>
              </a:spcBef>
              <a:defRPr sz="1800">
                <a:solidFill>
                  <a:srgbClr val="435153"/>
                </a:solidFill>
                <a:latin typeface="+mj-lt"/>
              </a:defRPr>
            </a:lvl1pPr>
            <a:lvl2pPr>
              <a:lnSpc>
                <a:spcPct val="95000"/>
              </a:lnSpc>
              <a:spcBef>
                <a:spcPts val="600"/>
              </a:spcBef>
              <a:defRPr sz="1400">
                <a:solidFill>
                  <a:srgbClr val="435153"/>
                </a:solidFill>
                <a:latin typeface="+mj-lt"/>
              </a:defRPr>
            </a:lvl2pPr>
            <a:lvl3pPr>
              <a:defRPr sz="1200">
                <a:solidFill>
                  <a:srgbClr val="435153"/>
                </a:solidFill>
                <a:latin typeface="+mj-lt"/>
              </a:defRPr>
            </a:lvl3pPr>
            <a:lvl4pPr>
              <a:defRPr sz="1100">
                <a:solidFill>
                  <a:srgbClr val="435153"/>
                </a:solidFill>
                <a:latin typeface="+mj-lt"/>
              </a:defRPr>
            </a:lvl4pPr>
            <a:lvl5pPr>
              <a:defRPr sz="1100">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706781" y="1339745"/>
            <a:ext cx="4122425" cy="4965700"/>
          </a:xfrm>
        </p:spPr>
        <p:txBody>
          <a:bodyPr>
            <a:noAutofit/>
          </a:bodyPr>
          <a:lstStyle>
            <a:lvl1pPr>
              <a:lnSpc>
                <a:spcPct val="95000"/>
              </a:lnSpc>
              <a:spcBef>
                <a:spcPts val="1480"/>
              </a:spcBef>
              <a:defRPr sz="1800">
                <a:solidFill>
                  <a:srgbClr val="435153"/>
                </a:solidFill>
                <a:latin typeface="+mj-lt"/>
              </a:defRPr>
            </a:lvl1pPr>
            <a:lvl2pPr>
              <a:lnSpc>
                <a:spcPct val="95000"/>
              </a:lnSpc>
              <a:spcBef>
                <a:spcPts val="600"/>
              </a:spcBef>
              <a:defRPr sz="1400">
                <a:solidFill>
                  <a:srgbClr val="435153"/>
                </a:solidFill>
                <a:latin typeface="+mj-lt"/>
              </a:defRPr>
            </a:lvl2pPr>
            <a:lvl3pPr>
              <a:defRPr sz="1200">
                <a:solidFill>
                  <a:srgbClr val="435153"/>
                </a:solidFill>
                <a:latin typeface="+mj-lt"/>
              </a:defRPr>
            </a:lvl3pPr>
            <a:lvl4pPr>
              <a:defRPr sz="1100">
                <a:solidFill>
                  <a:srgbClr val="435153"/>
                </a:solidFill>
                <a:latin typeface="+mj-lt"/>
              </a:defRPr>
            </a:lvl4pPr>
            <a:lvl5pPr>
              <a:defRPr sz="1100">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01663662"/>
      </p:ext>
    </p:extLst>
  </p:cSld>
  <p:clrMapOvr>
    <a:masterClrMapping/>
  </p:clrMapOvr>
  <p:transition>
    <p:wipe dir="r"/>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Bullet with pull quot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39713" y="1339745"/>
            <a:ext cx="4103687" cy="4965700"/>
          </a:xfrm>
        </p:spPr>
        <p:txBody>
          <a:bodyPr/>
          <a:lstStyle>
            <a:lvl1pPr>
              <a:lnSpc>
                <a:spcPct val="95000"/>
              </a:lnSpc>
              <a:spcBef>
                <a:spcPts val="1480"/>
              </a:spcBef>
              <a:defRPr sz="2200">
                <a:solidFill>
                  <a:srgbClr val="435153"/>
                </a:solidFill>
                <a:latin typeface="+mj-lt"/>
              </a:defRPr>
            </a:lvl1pPr>
            <a:lvl2pPr>
              <a:lnSpc>
                <a:spcPct val="95000"/>
              </a:lnSpc>
              <a:spcBef>
                <a:spcPts val="600"/>
              </a:spcBef>
              <a:defRPr>
                <a:solidFill>
                  <a:srgbClr val="435153"/>
                </a:solidFill>
                <a:latin typeface="+mj-lt"/>
              </a:defRPr>
            </a:lvl2pPr>
            <a:lvl3pPr>
              <a:defRPr>
                <a:solidFill>
                  <a:srgbClr val="435153"/>
                </a:solidFill>
                <a:latin typeface="+mj-lt"/>
              </a:defRPr>
            </a:lvl3pPr>
            <a:lvl4pPr>
              <a:defRPr>
                <a:solidFill>
                  <a:srgbClr val="435153"/>
                </a:solidFill>
                <a:latin typeface="+mj-lt"/>
              </a:defRPr>
            </a:lvl4pPr>
            <a:lvl5pPr>
              <a:defRPr>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1" hasCustomPrompt="1"/>
          </p:nvPr>
        </p:nvSpPr>
        <p:spPr>
          <a:xfrm>
            <a:off x="5221224" y="1747683"/>
            <a:ext cx="3236976" cy="646331"/>
          </a:xfrm>
        </p:spPr>
        <p:txBody>
          <a:bodyPr>
            <a:noAutofit/>
          </a:bodyPr>
          <a:lstStyle>
            <a:lvl1pPr marL="114300" indent="-114300" algn="l" defTabSz="914400" rtl="0" eaLnBrk="1" latinLnBrk="0" hangingPunct="1">
              <a:lnSpc>
                <a:spcPct val="90000"/>
              </a:lnSpc>
              <a:spcBef>
                <a:spcPts val="0"/>
              </a:spcBef>
              <a:buNone/>
              <a:defRPr lang="en-US" sz="2000" kern="1200" dirty="0" smtClean="0">
                <a:gradFill>
                  <a:gsLst>
                    <a:gs pos="0">
                      <a:schemeClr val="tx1"/>
                    </a:gs>
                    <a:gs pos="47000">
                      <a:schemeClr val="accent2"/>
                    </a:gs>
                    <a:gs pos="100000">
                      <a:schemeClr val="accent4"/>
                    </a:gs>
                  </a:gsLst>
                  <a:lin ang="3600000" scaled="0"/>
                </a:gradFill>
                <a:latin typeface="+mj-lt"/>
                <a:ea typeface="+mn-ea"/>
                <a:cs typeface="+mn-cs"/>
              </a:defRPr>
            </a:lvl1pPr>
            <a:lvl2pPr marL="114300" indent="-114300" algn="l" defTabSz="914400" rtl="0" eaLnBrk="1" latinLnBrk="0" hangingPunct="1">
              <a:defRPr lang="en-US" sz="2000" kern="1200" dirty="0" smtClean="0">
                <a:solidFill>
                  <a:schemeClr val="accent2"/>
                </a:solidFill>
                <a:latin typeface="Ciscolight" pitchFamily="2" charset="0"/>
                <a:ea typeface="+mn-ea"/>
                <a:cs typeface="+mn-cs"/>
              </a:defRPr>
            </a:lvl2pPr>
            <a:lvl3pPr marL="114300" indent="-114300" algn="l" defTabSz="914400" rtl="0" eaLnBrk="1" latinLnBrk="0" hangingPunct="1">
              <a:defRPr lang="en-US" sz="2000" kern="1200" dirty="0" smtClean="0">
                <a:solidFill>
                  <a:schemeClr val="accent2"/>
                </a:solidFill>
                <a:latin typeface="Ciscolight" pitchFamily="2" charset="0"/>
                <a:ea typeface="+mn-ea"/>
                <a:cs typeface="+mn-cs"/>
              </a:defRPr>
            </a:lvl3pPr>
            <a:lvl4pPr marL="114300" indent="-114300" algn="l" defTabSz="914400" rtl="0" eaLnBrk="1" latinLnBrk="0" hangingPunct="1">
              <a:defRPr lang="en-US" sz="2000" kern="1200" dirty="0" smtClean="0">
                <a:solidFill>
                  <a:schemeClr val="accent2"/>
                </a:solidFill>
                <a:latin typeface="Ciscolight" pitchFamily="2" charset="0"/>
                <a:ea typeface="+mn-ea"/>
                <a:cs typeface="+mn-cs"/>
              </a:defRPr>
            </a:lvl4pPr>
            <a:lvl5pPr marL="114300" indent="-114300" algn="l" defTabSz="914400" rtl="0" eaLnBrk="1" latinLnBrk="0" hangingPunct="1">
              <a:defRPr lang="en-US" sz="2000" kern="1200" dirty="0" smtClean="0">
                <a:solidFill>
                  <a:schemeClr val="accent2"/>
                </a:solidFill>
                <a:latin typeface="Ciscolight" pitchFamily="2" charset="0"/>
                <a:ea typeface="+mn-ea"/>
                <a:cs typeface="+mn-cs"/>
              </a:defRPr>
            </a:lvl5pPr>
          </a:lstStyle>
          <a:p>
            <a:pPr lvl="0"/>
            <a:r>
              <a:rPr lang="en-US" dirty="0" smtClean="0"/>
              <a:t>“This is the sample </a:t>
            </a:r>
            <a:br>
              <a:rPr lang="en-US" dirty="0" smtClean="0"/>
            </a:br>
            <a:r>
              <a:rPr lang="en-US" dirty="0" smtClean="0"/>
              <a:t>pull quote.”</a:t>
            </a:r>
          </a:p>
        </p:txBody>
      </p:sp>
      <p:sp>
        <p:nvSpPr>
          <p:cNvPr id="11" name="Rectangle 4"/>
          <p:cNvSpPr>
            <a:spLocks noChangeArrowheads="1"/>
          </p:cNvSpPr>
          <p:nvPr userDrawn="1"/>
        </p:nvSpPr>
        <p:spPr bwMode="ltGray">
          <a:xfrm>
            <a:off x="251373" y="6586246"/>
            <a:ext cx="2568027"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rPr>
              <a:t>© 2012 Cisco and/or its affiliates. All rights reserved.</a:t>
            </a:r>
            <a:endParaRPr lang="en-US" sz="600" dirty="0">
              <a:solidFill>
                <a:srgbClr val="C0C0C0"/>
              </a:solidFill>
            </a:endParaRPr>
          </a:p>
        </p:txBody>
      </p:sp>
      <p:sp>
        <p:nvSpPr>
          <p:cNvPr id="14" name="Rectangle 5"/>
          <p:cNvSpPr>
            <a:spLocks noChangeArrowheads="1"/>
          </p:cNvSpPr>
          <p:nvPr userDrawn="1"/>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rPr>
              <a:t>Cisco Confidential</a:t>
            </a:r>
          </a:p>
        </p:txBody>
      </p:sp>
      <p:sp>
        <p:nvSpPr>
          <p:cNvPr id="13" name="Rectangle 7"/>
          <p:cNvSpPr>
            <a:spLocks noChangeArrowheads="1"/>
          </p:cNvSpPr>
          <p:nvPr userDrawn="1"/>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rPr>
              <a:pPr algn="r" defTabSz="814388"/>
              <a:t>‹#›</a:t>
            </a:fld>
            <a:endParaRPr lang="en-US" sz="600" dirty="0">
              <a:solidFill>
                <a:srgbClr val="C0C0C0"/>
              </a:solidFill>
            </a:endParaRPr>
          </a:p>
        </p:txBody>
      </p:sp>
      <p:sp>
        <p:nvSpPr>
          <p:cNvPr id="16" name="Title 15"/>
          <p:cNvSpPr>
            <a:spLocks noGrp="1"/>
          </p:cNvSpPr>
          <p:nvPr>
            <p:ph type="title"/>
          </p:nvPr>
        </p:nvSpPr>
        <p:spPr/>
        <p:txBody>
          <a:bodyPr/>
          <a:lstStyle/>
          <a:p>
            <a:r>
              <a:rPr lang="en-US" smtClean="0"/>
              <a:t>Click to edit Master title style</a:t>
            </a:r>
            <a:endParaRPr lang="en-US" dirty="0"/>
          </a:p>
        </p:txBody>
      </p:sp>
      <p:sp>
        <p:nvSpPr>
          <p:cNvPr id="20" name="Text Placeholder 19"/>
          <p:cNvSpPr>
            <a:spLocks noGrp="1"/>
          </p:cNvSpPr>
          <p:nvPr>
            <p:ph type="body" sz="quarter" idx="14" hasCustomPrompt="1"/>
          </p:nvPr>
        </p:nvSpPr>
        <p:spPr>
          <a:xfrm>
            <a:off x="5334000" y="4876800"/>
            <a:ext cx="3200400" cy="457200"/>
          </a:xfrm>
        </p:spPr>
        <p:txBody>
          <a:bodyPr anchor="t">
            <a:noAutofit/>
          </a:bodyPr>
          <a:lstStyle>
            <a:lvl1pPr marL="0" indent="0">
              <a:buFontTx/>
              <a:buNone/>
              <a:defRPr sz="1600">
                <a:solidFill>
                  <a:schemeClr val="bg2">
                    <a:lumMod val="50000"/>
                  </a:schemeClr>
                </a:solidFill>
              </a:defRPr>
            </a:lvl1pPr>
          </a:lstStyle>
          <a:p>
            <a:pPr lvl="0"/>
            <a:r>
              <a:rPr lang="en-US" dirty="0" smtClean="0"/>
              <a:t>Source Name</a:t>
            </a:r>
            <a:endParaRPr lang="en-US" dirty="0"/>
          </a:p>
        </p:txBody>
      </p:sp>
      <p:pic>
        <p:nvPicPr>
          <p:cNvPr id="9" name="Picture 8" descr="bottom bar.jpg"/>
          <p:cNvPicPr>
            <a:picLocks noChangeAspect="1"/>
          </p:cNvPicPr>
          <p:nvPr userDrawn="1"/>
        </p:nvPicPr>
        <p:blipFill>
          <a:blip r:embed="rId2" cstate="print"/>
          <a:stretch>
            <a:fillRect/>
          </a:stretch>
        </p:blipFill>
        <p:spPr>
          <a:xfrm>
            <a:off x="333375" y="6378339"/>
            <a:ext cx="8477250" cy="162912"/>
          </a:xfrm>
          <a:prstGeom prst="rect">
            <a:avLst/>
          </a:prstGeom>
        </p:spPr>
      </p:pic>
    </p:spTree>
    <p:extLst>
      <p:ext uri="{BB962C8B-B14F-4D97-AF65-F5344CB8AC3E}">
        <p14:creationId xmlns:p14="http://schemas.microsoft.com/office/powerpoint/2010/main" val="276847163"/>
      </p:ext>
    </p:extLst>
  </p:cSld>
  <p:clrMapOvr>
    <a:masterClrMapping/>
  </p:clrMapOvr>
  <p:transition>
    <p:wipe dir="r"/>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Bullet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9702" y="432215"/>
            <a:ext cx="8588861" cy="838200"/>
          </a:xfrm>
        </p:spPr>
        <p:txBody>
          <a:bodyPr/>
          <a:lstStyle>
            <a:lvl1pPr>
              <a:defRPr>
                <a:gradFill>
                  <a:gsLst>
                    <a:gs pos="0">
                      <a:schemeClr val="tx1"/>
                    </a:gs>
                    <a:gs pos="44000">
                      <a:srgbClr val="01BBBB"/>
                    </a:gs>
                    <a:gs pos="100000">
                      <a:schemeClr val="accent4"/>
                    </a:gs>
                  </a:gsLst>
                  <a:lin ang="4800000" scaled="0"/>
                </a:gradFill>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3872451280"/>
      </p:ext>
    </p:extLst>
  </p:cSld>
  <p:clrMapOvr>
    <a:masterClrMapping/>
  </p:clrMapOvr>
  <p:transition>
    <p:wipe dir="r"/>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Bullet_2-Column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2" y="295275"/>
            <a:ext cx="4123944" cy="838200"/>
          </a:xfrm>
        </p:spPr>
        <p:txBody>
          <a:bodyPr vert="horz" lIns="82296" tIns="45720" rIns="82296" bIns="45720" rtlCol="0" anchor="t" anchorCtr="0">
            <a:noAutofit/>
          </a:bodyPr>
          <a:lstStyle>
            <a:lvl1pPr algn="l" defTabSz="914400" rtl="0" eaLnBrk="1" latinLnBrk="0" hangingPunct="1">
              <a:lnSpc>
                <a:spcPct val="80000"/>
              </a:lnSpc>
              <a:spcBef>
                <a:spcPct val="0"/>
              </a:spcBef>
              <a:buNone/>
              <a:defRPr lang="en-US" sz="3600" b="0" kern="1200" spc="-100" baseline="0" dirty="0" smtClean="0">
                <a:gradFill>
                  <a:gsLst>
                    <a:gs pos="0">
                      <a:schemeClr val="tx1"/>
                    </a:gs>
                    <a:gs pos="100000">
                      <a:srgbClr val="01BBBB"/>
                    </a:gs>
                  </a:gsLst>
                  <a:lin ang="2400000" scaled="0"/>
                </a:gradFill>
                <a:latin typeface="+mj-lt"/>
                <a:ea typeface="+mj-ea"/>
                <a:cs typeface="+mj-cs"/>
              </a:defRPr>
            </a:lvl1pPr>
          </a:lstStyle>
          <a:p>
            <a:r>
              <a:rPr lang="en-US" dirty="0" smtClean="0"/>
              <a:t>Two Column</a:t>
            </a:r>
            <a:br>
              <a:rPr lang="en-US" dirty="0" smtClean="0"/>
            </a:br>
            <a:r>
              <a:rPr lang="en-US" dirty="0" smtClean="0"/>
              <a:t>Title Left</a:t>
            </a:r>
            <a:endParaRPr lang="en-US" dirty="0"/>
          </a:p>
        </p:txBody>
      </p:sp>
      <p:sp>
        <p:nvSpPr>
          <p:cNvPr id="9" name="Text Placeholder 8"/>
          <p:cNvSpPr>
            <a:spLocks noGrp="1"/>
          </p:cNvSpPr>
          <p:nvPr>
            <p:ph type="body" sz="quarter" idx="11" hasCustomPrompt="1"/>
          </p:nvPr>
        </p:nvSpPr>
        <p:spPr>
          <a:xfrm>
            <a:off x="219455" y="1600200"/>
            <a:ext cx="4142232" cy="4526280"/>
          </a:xfrm>
        </p:spPr>
        <p:txBody>
          <a:bodyPr/>
          <a:lstStyle>
            <a:lvl1pPr marL="0" indent="0">
              <a:buNone/>
              <a:defRPr>
                <a:solidFill>
                  <a:schemeClr val="tx2"/>
                </a:solidFill>
                <a:latin typeface="+mj-lt"/>
              </a:defRPr>
            </a:lvl1pPr>
            <a:lvl2pPr marL="635000" indent="-228600">
              <a:buClr>
                <a:schemeClr val="accent5"/>
              </a:buClr>
              <a:buFont typeface="Arial" pitchFamily="34" charset="0"/>
              <a:buChar char="•"/>
              <a:tabLst/>
              <a:defRPr>
                <a:solidFill>
                  <a:schemeClr val="tx2"/>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a:t>
            </a:r>
            <a:br>
              <a:rPr lang="en-US" dirty="0" smtClean="0"/>
            </a:br>
            <a:r>
              <a:rPr lang="en-US" dirty="0" smtClean="0"/>
              <a:t>do not italicize; use yellow on the </a:t>
            </a:r>
            <a:br>
              <a:rPr lang="en-US" dirty="0" smtClean="0"/>
            </a:br>
            <a:r>
              <a:rPr lang="en-US" dirty="0" smtClean="0"/>
              <a:t>black template and red for the white template</a:t>
            </a:r>
          </a:p>
        </p:txBody>
      </p:sp>
      <p:sp>
        <p:nvSpPr>
          <p:cNvPr id="12" name="Text Placeholder 11"/>
          <p:cNvSpPr>
            <a:spLocks noGrp="1"/>
          </p:cNvSpPr>
          <p:nvPr>
            <p:ph type="body" sz="quarter" idx="12" hasCustomPrompt="1"/>
          </p:nvPr>
        </p:nvSpPr>
        <p:spPr>
          <a:xfrm>
            <a:off x="4818888" y="1600200"/>
            <a:ext cx="4005072" cy="4526280"/>
          </a:xfrm>
        </p:spPr>
        <p:txBody>
          <a:bodyPr/>
          <a:lstStyle>
            <a:lvl1pPr marL="0" indent="0">
              <a:buFontTx/>
              <a:buNone/>
              <a:defRPr>
                <a:solidFill>
                  <a:schemeClr val="accent1"/>
                </a:solidFill>
                <a:latin typeface="+mj-lt"/>
              </a:defRPr>
            </a:lvl1pPr>
            <a:lvl2pPr marL="635000" indent="-228600">
              <a:buClr>
                <a:schemeClr val="accent1">
                  <a:lumMod val="40000"/>
                  <a:lumOff val="60000"/>
                </a:schemeClr>
              </a:buClr>
              <a:buFont typeface="Arial" pitchFamily="34" charset="0"/>
              <a:buChar char="•"/>
              <a:defRPr>
                <a:solidFill>
                  <a:schemeClr val="accent1"/>
                </a:solidFill>
                <a:latin typeface="+mj-lt"/>
              </a:defRPr>
            </a:lvl2pPr>
          </a:lstStyle>
          <a:p>
            <a:pPr lvl="0"/>
            <a:r>
              <a:rPr lang="en-US" dirty="0" smtClean="0"/>
              <a:t>Body copy uses sentence capital letters only, size 20, left aligned</a:t>
            </a:r>
          </a:p>
          <a:p>
            <a:pPr lvl="1"/>
            <a:r>
              <a:rPr lang="en-US" dirty="0" smtClean="0"/>
              <a:t>Sub-bullets are size 18 </a:t>
            </a:r>
            <a:br>
              <a:rPr lang="en-US" dirty="0" smtClean="0"/>
            </a:br>
            <a:r>
              <a:rPr lang="en-US" dirty="0" smtClean="0"/>
              <a:t>and indented</a:t>
            </a:r>
          </a:p>
          <a:p>
            <a:pPr lvl="1"/>
            <a:r>
              <a:rPr lang="en-US" dirty="0" smtClean="0"/>
              <a:t>Hyperlink: www.cisco.com </a:t>
            </a:r>
          </a:p>
          <a:p>
            <a:pPr lvl="0"/>
            <a:r>
              <a:rPr lang="en-US" dirty="0" smtClean="0"/>
              <a:t>Use Cisco highlight color, bold, or both when emphasizing words, do not italicize; use yellow on the black template and red for the white template</a:t>
            </a:r>
          </a:p>
        </p:txBody>
      </p:sp>
      <p:sp>
        <p:nvSpPr>
          <p:cNvPr id="22" name="Rectangle 5"/>
          <p:cNvSpPr>
            <a:spLocks noChangeArrowheads="1"/>
          </p:cNvSpPr>
          <p:nvPr/>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rPr>
              <a:t>Cisco Confidential</a:t>
            </a:r>
          </a:p>
        </p:txBody>
      </p:sp>
      <p:sp>
        <p:nvSpPr>
          <p:cNvPr id="10" name="Rectangle 4"/>
          <p:cNvSpPr>
            <a:spLocks noChangeArrowheads="1"/>
          </p:cNvSpPr>
          <p:nvPr userDrawn="1"/>
        </p:nvSpPr>
        <p:spPr bwMode="ltGray">
          <a:xfrm>
            <a:off x="251373" y="6586246"/>
            <a:ext cx="2568027"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rPr>
              <a:t>© 2012 Cisco and/or its affiliates. All rights reserved.</a:t>
            </a:r>
            <a:endParaRPr lang="en-US" sz="600" dirty="0">
              <a:solidFill>
                <a:srgbClr val="C0C0C0"/>
              </a:solidFill>
            </a:endParaRPr>
          </a:p>
        </p:txBody>
      </p:sp>
      <p:sp>
        <p:nvSpPr>
          <p:cNvPr id="11" name="Rectangle 7"/>
          <p:cNvSpPr>
            <a:spLocks noChangeArrowheads="1"/>
          </p:cNvSpPr>
          <p:nvPr userDrawn="1"/>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rPr>
              <a:pPr algn="r" defTabSz="814388"/>
              <a:t>‹#›</a:t>
            </a:fld>
            <a:endParaRPr lang="en-US" sz="600" dirty="0">
              <a:solidFill>
                <a:srgbClr val="C0C0C0"/>
              </a:solidFill>
            </a:endParaRPr>
          </a:p>
        </p:txBody>
      </p:sp>
      <p:sp>
        <p:nvSpPr>
          <p:cNvPr id="16" name="Text Placeholder 15"/>
          <p:cNvSpPr>
            <a:spLocks noGrp="1"/>
          </p:cNvSpPr>
          <p:nvPr>
            <p:ph type="body" sz="quarter" idx="13" hasCustomPrompt="1"/>
          </p:nvPr>
        </p:nvSpPr>
        <p:spPr>
          <a:xfrm>
            <a:off x="4830903" y="295275"/>
            <a:ext cx="4132262" cy="838200"/>
          </a:xfrm>
        </p:spPr>
        <p:txBody>
          <a:bodyPr lIns="82296" rIns="82296"/>
          <a:lstStyle>
            <a:lvl1pPr marL="0" indent="0" algn="l" defTabSz="914400" rtl="0" eaLnBrk="1" latinLnBrk="0" hangingPunct="1">
              <a:lnSpc>
                <a:spcPct val="80000"/>
              </a:lnSpc>
              <a:spcBef>
                <a:spcPct val="0"/>
              </a:spcBef>
              <a:buFontTx/>
              <a:buNone/>
              <a:defRPr lang="en-US" sz="3600" b="0" kern="1200" spc="-100" baseline="0" dirty="0" smtClean="0">
                <a:gradFill>
                  <a:gsLst>
                    <a:gs pos="0">
                      <a:schemeClr val="tx1"/>
                    </a:gs>
                    <a:gs pos="100000">
                      <a:srgbClr val="01BBBB"/>
                    </a:gs>
                  </a:gsLst>
                  <a:lin ang="2400000" scaled="0"/>
                </a:gradFill>
                <a:latin typeface="+mj-lt"/>
                <a:ea typeface="+mj-ea"/>
                <a:cs typeface="+mj-cs"/>
              </a:defRPr>
            </a:lvl1pPr>
          </a:lstStyle>
          <a:p>
            <a:pPr lvl="0"/>
            <a:r>
              <a:rPr kumimoji="0" lang="en-US" sz="3600" b="0" i="0" u="none" strike="noStrike" kern="1200" cap="none" spc="-100" normalizeH="0" baseline="0" noProof="0" dirty="0" smtClean="0">
                <a:ln>
                  <a:noFill/>
                </a:ln>
                <a:gradFill>
                  <a:gsLst>
                    <a:gs pos="0">
                      <a:srgbClr val="0096D6"/>
                    </a:gs>
                    <a:gs pos="44000">
                      <a:srgbClr val="01BBBB"/>
                    </a:gs>
                    <a:gs pos="100000">
                      <a:srgbClr val="008041"/>
                    </a:gs>
                  </a:gsLst>
                  <a:lin ang="4800000" scaled="0"/>
                </a:gradFill>
                <a:effectLst/>
                <a:uLnTx/>
                <a:uFillTx/>
                <a:latin typeface="+mj-lt"/>
                <a:ea typeface="+mj-ea"/>
                <a:cs typeface="+mj-cs"/>
              </a:rPr>
              <a:t>Two Column</a:t>
            </a:r>
            <a:br>
              <a:rPr kumimoji="0" lang="en-US" sz="3600" b="0" i="0" u="none" strike="noStrike" kern="1200" cap="none" spc="-100" normalizeH="0" baseline="0" noProof="0" dirty="0" smtClean="0">
                <a:ln>
                  <a:noFill/>
                </a:ln>
                <a:gradFill>
                  <a:gsLst>
                    <a:gs pos="0">
                      <a:srgbClr val="0096D6"/>
                    </a:gs>
                    <a:gs pos="44000">
                      <a:srgbClr val="01BBBB"/>
                    </a:gs>
                    <a:gs pos="100000">
                      <a:srgbClr val="008041"/>
                    </a:gs>
                  </a:gsLst>
                  <a:lin ang="4800000" scaled="0"/>
                </a:gradFill>
                <a:effectLst/>
                <a:uLnTx/>
                <a:uFillTx/>
                <a:latin typeface="+mj-lt"/>
                <a:ea typeface="+mj-ea"/>
                <a:cs typeface="+mj-cs"/>
              </a:rPr>
            </a:br>
            <a:r>
              <a:rPr kumimoji="0" lang="en-US" sz="3600" b="0" i="0" u="none" strike="noStrike" kern="1200" cap="none" spc="-100" normalizeH="0" baseline="0" noProof="0" dirty="0" smtClean="0">
                <a:ln>
                  <a:noFill/>
                </a:ln>
                <a:gradFill>
                  <a:gsLst>
                    <a:gs pos="0">
                      <a:srgbClr val="0096D6"/>
                    </a:gs>
                    <a:gs pos="44000">
                      <a:srgbClr val="01BBBB"/>
                    </a:gs>
                    <a:gs pos="100000">
                      <a:srgbClr val="008041"/>
                    </a:gs>
                  </a:gsLst>
                  <a:lin ang="4800000" scaled="0"/>
                </a:gradFill>
                <a:effectLst/>
                <a:uLnTx/>
                <a:uFillTx/>
                <a:latin typeface="+mj-lt"/>
                <a:ea typeface="+mj-ea"/>
                <a:cs typeface="+mj-cs"/>
              </a:rPr>
              <a:t>Title Right</a:t>
            </a:r>
            <a:endParaRPr lang="en-US" dirty="0"/>
          </a:p>
        </p:txBody>
      </p:sp>
      <p:pic>
        <p:nvPicPr>
          <p:cNvPr id="13" name="Picture 12" descr="bottom bar.jpg"/>
          <p:cNvPicPr>
            <a:picLocks noChangeAspect="1"/>
          </p:cNvPicPr>
          <p:nvPr userDrawn="1"/>
        </p:nvPicPr>
        <p:blipFill>
          <a:blip r:embed="rId2" cstate="print"/>
          <a:stretch>
            <a:fillRect/>
          </a:stretch>
        </p:blipFill>
        <p:spPr>
          <a:xfrm>
            <a:off x="333375" y="6378339"/>
            <a:ext cx="8477250" cy="162912"/>
          </a:xfrm>
          <a:prstGeom prst="rect">
            <a:avLst/>
          </a:prstGeom>
        </p:spPr>
      </p:pic>
    </p:spTree>
    <p:extLst>
      <p:ext uri="{BB962C8B-B14F-4D97-AF65-F5344CB8AC3E}">
        <p14:creationId xmlns:p14="http://schemas.microsoft.com/office/powerpoint/2010/main" val="60239159"/>
      </p:ext>
    </p:extLst>
  </p:cSld>
  <p:clrMapOvr>
    <a:masterClrMapping/>
  </p:clrMapOvr>
  <p:transition>
    <p:wipe dir="r"/>
  </p:transition>
  <p:timing>
    <p:tnLst>
      <p:par>
        <p:cTn id="1" dur="indefinite" restart="never" nodeType="tmRoot"/>
      </p:par>
    </p:tnLst>
  </p:timing>
  <p:hf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ullet_3-Column Layout No Bottom Bar">
    <p:spTree>
      <p:nvGrpSpPr>
        <p:cNvPr id="1" name=""/>
        <p:cNvGrpSpPr/>
        <p:nvPr/>
      </p:nvGrpSpPr>
      <p:grpSpPr>
        <a:xfrm>
          <a:off x="0" y="0"/>
          <a:ext cx="0" cy="0"/>
          <a:chOff x="0" y="0"/>
          <a:chExt cx="0" cy="0"/>
        </a:xfrm>
      </p:grpSpPr>
      <p:sp>
        <p:nvSpPr>
          <p:cNvPr id="13" name="Text Placeholder 12"/>
          <p:cNvSpPr>
            <a:spLocks noGrp="1"/>
          </p:cNvSpPr>
          <p:nvPr>
            <p:ph type="body" sz="quarter" idx="14"/>
          </p:nvPr>
        </p:nvSpPr>
        <p:spPr>
          <a:xfrm>
            <a:off x="244475" y="1600200"/>
            <a:ext cx="2622550" cy="4391025"/>
          </a:xfrm>
        </p:spPr>
        <p:txBody>
          <a:bodyPr/>
          <a:lstStyle>
            <a:lvl1pPr>
              <a:defRPr>
                <a:solidFill>
                  <a:schemeClr val="tx2"/>
                </a:solidFill>
                <a:latin typeface="+mj-lt"/>
                <a:cs typeface="Arial" pitchFamily="34" charset="0"/>
              </a:defRPr>
            </a:lvl1pPr>
            <a:lvl2pPr>
              <a:defRPr>
                <a:latin typeface="+mj-lt"/>
                <a:cs typeface="Arial" pitchFamily="34" charset="0"/>
              </a:defRPr>
            </a:lvl2pPr>
            <a:lvl3pPr>
              <a:defRPr>
                <a:latin typeface="+mj-lt"/>
                <a:cs typeface="Arial" pitchFamily="34" charset="0"/>
              </a:defRPr>
            </a:lvl3pPr>
            <a:lvl4pPr>
              <a:defRPr>
                <a:latin typeface="+mj-lt"/>
                <a:cs typeface="Arial" pitchFamily="34" charset="0"/>
              </a:defRPr>
            </a:lvl4pPr>
            <a:lvl5pPr>
              <a:defRPr>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ext Placeholder 12"/>
          <p:cNvSpPr>
            <a:spLocks noGrp="1"/>
          </p:cNvSpPr>
          <p:nvPr>
            <p:ph type="body" sz="quarter" idx="15"/>
          </p:nvPr>
        </p:nvSpPr>
        <p:spPr>
          <a:xfrm>
            <a:off x="3292474" y="1600200"/>
            <a:ext cx="2593975" cy="4362450"/>
          </a:xfrm>
        </p:spPr>
        <p:txBody>
          <a:bodyPr/>
          <a:lstStyle>
            <a:lvl1pPr>
              <a:defRPr>
                <a:solidFill>
                  <a:schemeClr val="accent2"/>
                </a:solidFill>
                <a:latin typeface="+mj-lt"/>
                <a:cs typeface="Arial" pitchFamily="34" charset="0"/>
              </a:defRPr>
            </a:lvl1pPr>
            <a:lvl2pPr>
              <a:defRPr>
                <a:latin typeface="+mj-lt"/>
                <a:cs typeface="Arial" pitchFamily="34" charset="0"/>
              </a:defRPr>
            </a:lvl2pPr>
            <a:lvl3pPr>
              <a:defRPr>
                <a:latin typeface="+mj-lt"/>
                <a:cs typeface="Arial" pitchFamily="34" charset="0"/>
              </a:defRPr>
            </a:lvl3pPr>
            <a:lvl4pPr>
              <a:defRPr>
                <a:latin typeface="+mj-lt"/>
                <a:cs typeface="Arial" pitchFamily="34" charset="0"/>
              </a:defRPr>
            </a:lvl4pPr>
            <a:lvl5pPr>
              <a:defRPr>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Text Placeholder 12"/>
          <p:cNvSpPr>
            <a:spLocks noGrp="1"/>
          </p:cNvSpPr>
          <p:nvPr>
            <p:ph type="body" sz="quarter" idx="16"/>
          </p:nvPr>
        </p:nvSpPr>
        <p:spPr>
          <a:xfrm>
            <a:off x="6300788" y="1600200"/>
            <a:ext cx="2633662" cy="4333875"/>
          </a:xfrm>
        </p:spPr>
        <p:txBody>
          <a:bodyPr/>
          <a:lstStyle>
            <a:lvl1pPr>
              <a:defRPr>
                <a:solidFill>
                  <a:schemeClr val="accent2"/>
                </a:solidFill>
                <a:latin typeface="+mj-lt"/>
                <a:cs typeface="Arial" pitchFamily="34" charset="0"/>
              </a:defRPr>
            </a:lvl1pPr>
            <a:lvl2pPr>
              <a:defRPr>
                <a:latin typeface="+mj-lt"/>
                <a:cs typeface="Arial" pitchFamily="34" charset="0"/>
              </a:defRPr>
            </a:lvl2pPr>
            <a:lvl3pPr>
              <a:defRPr>
                <a:latin typeface="+mj-lt"/>
                <a:cs typeface="Arial" pitchFamily="34" charset="0"/>
              </a:defRPr>
            </a:lvl3pPr>
            <a:lvl4pPr>
              <a:defRPr>
                <a:latin typeface="+mj-lt"/>
                <a:cs typeface="Arial" pitchFamily="34" charset="0"/>
              </a:defRPr>
            </a:lvl4pPr>
            <a:lvl5pPr>
              <a:defRPr>
                <a:latin typeface="+mj-lt"/>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1" name="Text Placeholder 20"/>
          <p:cNvSpPr>
            <a:spLocks noGrp="1" noChangeAspect="1"/>
          </p:cNvSpPr>
          <p:nvPr>
            <p:ph type="body" sz="quarter" idx="17"/>
          </p:nvPr>
        </p:nvSpPr>
        <p:spPr>
          <a:xfrm>
            <a:off x="219456" y="100584"/>
            <a:ext cx="2670048" cy="1152144"/>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kumimoji="0" lang="en-US" sz="3000" b="0" i="0" u="none" strike="noStrike" kern="1200" cap="none" spc="-100" normalizeH="0" baseline="0" noProof="0" dirty="0" smtClean="0">
                <a:ln>
                  <a:noFill/>
                </a:ln>
                <a:gradFill>
                  <a:gsLst>
                    <a:gs pos="0">
                      <a:schemeClr val="tx1"/>
                    </a:gs>
                    <a:gs pos="100000">
                      <a:srgbClr val="01BBBB"/>
                    </a:gs>
                  </a:gsLst>
                  <a:lin ang="2400000" scaled="0"/>
                </a:gradFill>
                <a:effectLst/>
                <a:uLnTx/>
                <a:uFillTx/>
                <a:latin typeface="+mj-lt"/>
                <a:ea typeface="+mj-ea"/>
                <a:cs typeface="Arial"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2" name="Text Placeholder 20"/>
          <p:cNvSpPr>
            <a:spLocks noGrp="1"/>
          </p:cNvSpPr>
          <p:nvPr>
            <p:ph type="body" sz="quarter" idx="18"/>
          </p:nvPr>
        </p:nvSpPr>
        <p:spPr>
          <a:xfrm>
            <a:off x="3255264" y="100584"/>
            <a:ext cx="2670048" cy="1152144"/>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kumimoji="0" lang="en-US" sz="3000" b="0" i="0" u="none" strike="noStrike" kern="1200" cap="none" spc="-100" normalizeH="0" baseline="0" noProof="0" dirty="0" smtClean="0">
                <a:ln>
                  <a:noFill/>
                </a:ln>
                <a:gradFill>
                  <a:gsLst>
                    <a:gs pos="0">
                      <a:schemeClr val="tx1"/>
                    </a:gs>
                    <a:gs pos="100000">
                      <a:srgbClr val="01BBBB"/>
                    </a:gs>
                  </a:gsLst>
                  <a:lin ang="2400000" scaled="0"/>
                </a:gradFill>
                <a:effectLst/>
                <a:uLnTx/>
                <a:uFillTx/>
                <a:latin typeface="+mj-lt"/>
                <a:ea typeface="+mj-ea"/>
                <a:cs typeface="Arial"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
        <p:nvSpPr>
          <p:cNvPr id="24" name="Text Placeholder 20"/>
          <p:cNvSpPr>
            <a:spLocks noGrp="1" noChangeAspect="1"/>
          </p:cNvSpPr>
          <p:nvPr>
            <p:ph type="body" sz="quarter" idx="19"/>
          </p:nvPr>
        </p:nvSpPr>
        <p:spPr>
          <a:xfrm>
            <a:off x="6273302" y="100584"/>
            <a:ext cx="2670048" cy="1152144"/>
          </a:xfrm>
        </p:spPr>
        <p:txBody>
          <a:bodyPr anchor="b" anchorCtr="0">
            <a:noAutofit/>
          </a:bodyPr>
          <a:lstStyle>
            <a:lvl1pPr marL="0" marR="0" indent="0" algn="l" defTabSz="914400" rtl="0" eaLnBrk="1" fontAlgn="auto" latinLnBrk="0" hangingPunct="1">
              <a:lnSpc>
                <a:spcPct val="80000"/>
              </a:lnSpc>
              <a:spcBef>
                <a:spcPct val="0"/>
              </a:spcBef>
              <a:spcAft>
                <a:spcPts val="0"/>
              </a:spcAft>
              <a:buClrTx/>
              <a:buSzTx/>
              <a:buFontTx/>
              <a:buNone/>
              <a:tabLst/>
              <a:defRPr kumimoji="0" lang="en-US" sz="3000" b="0" i="0" u="none" strike="noStrike" kern="1200" cap="none" spc="-100" normalizeH="0" baseline="0" noProof="0" dirty="0" smtClean="0">
                <a:ln>
                  <a:noFill/>
                </a:ln>
                <a:gradFill>
                  <a:gsLst>
                    <a:gs pos="0">
                      <a:schemeClr val="tx1"/>
                    </a:gs>
                    <a:gs pos="100000">
                      <a:srgbClr val="01BBBB"/>
                    </a:gs>
                  </a:gsLst>
                  <a:lin ang="2400000" scaled="0"/>
                </a:gradFill>
                <a:effectLst/>
                <a:uLnTx/>
                <a:uFillTx/>
                <a:latin typeface="+mj-lt"/>
                <a:ea typeface="+mj-ea"/>
                <a:cs typeface="Arial" pitchFamily="34" charset="0"/>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lang="en-US" smtClean="0"/>
              <a:t>Click to edit Master text styles</a:t>
            </a:r>
          </a:p>
        </p:txBody>
      </p:sp>
    </p:spTree>
    <p:extLst>
      <p:ext uri="{BB962C8B-B14F-4D97-AF65-F5344CB8AC3E}">
        <p14:creationId xmlns:p14="http://schemas.microsoft.com/office/powerpoint/2010/main" val="2428727551"/>
      </p:ext>
    </p:extLst>
  </p:cSld>
  <p:clrMapOvr>
    <a:masterClrMapping/>
  </p:clrMapOvr>
  <p:transition>
    <p:wipe dir="r"/>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itle and Chart">
    <p:spTree>
      <p:nvGrpSpPr>
        <p:cNvPr id="1" name=""/>
        <p:cNvGrpSpPr/>
        <p:nvPr/>
      </p:nvGrpSpPr>
      <p:grpSpPr>
        <a:xfrm>
          <a:off x="0" y="0"/>
          <a:ext cx="0" cy="0"/>
          <a:chOff x="0" y="0"/>
          <a:chExt cx="0" cy="0"/>
        </a:xfrm>
      </p:grpSpPr>
      <p:sp>
        <p:nvSpPr>
          <p:cNvPr id="39" name="Title 1"/>
          <p:cNvSpPr>
            <a:spLocks noGrp="1"/>
          </p:cNvSpPr>
          <p:nvPr>
            <p:ph type="title" hasCustomPrompt="1"/>
          </p:nvPr>
        </p:nvSpPr>
        <p:spPr>
          <a:xfrm>
            <a:off x="246972" y="439710"/>
            <a:ext cx="8567244" cy="838200"/>
          </a:xfrm>
        </p:spPr>
        <p:txBody>
          <a:bodyPr/>
          <a:lstStyle>
            <a:lvl1pPr algn="l" defTabSz="914400" rtl="0" eaLnBrk="1" latinLnBrk="0" hangingPunct="1">
              <a:lnSpc>
                <a:spcPct val="80000"/>
              </a:lnSpc>
              <a:spcBef>
                <a:spcPct val="0"/>
              </a:spcBef>
              <a:buNone/>
              <a:defRPr lang="en-US" sz="3600" b="0" kern="1200" spc="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dirty="0" smtClean="0"/>
              <a:t>Slide Title Goes Here</a:t>
            </a:r>
            <a:endParaRPr lang="en-US" dirty="0"/>
          </a:p>
        </p:txBody>
      </p:sp>
      <p:sp>
        <p:nvSpPr>
          <p:cNvPr id="36" name="Chart Placeholder 35"/>
          <p:cNvSpPr>
            <a:spLocks noGrp="1"/>
          </p:cNvSpPr>
          <p:nvPr>
            <p:ph type="chart" sz="quarter" idx="10"/>
          </p:nvPr>
        </p:nvSpPr>
        <p:spPr>
          <a:xfrm>
            <a:off x="359764" y="1476375"/>
            <a:ext cx="8439461" cy="4305300"/>
          </a:xfrm>
        </p:spPr>
        <p:txBody>
          <a:bodyPr anchor="ctr" anchorCtr="1"/>
          <a:lstStyle>
            <a:lvl1pPr>
              <a:buNone/>
              <a:defRPr>
                <a:latin typeface="+mj-lt"/>
              </a:defRPr>
            </a:lvl1pPr>
          </a:lstStyle>
          <a:p>
            <a:r>
              <a:rPr lang="en-US" smtClean="0"/>
              <a:t>Click icon to add chart</a:t>
            </a:r>
            <a:endParaRPr lang="en-US" dirty="0"/>
          </a:p>
        </p:txBody>
      </p:sp>
      <p:sp>
        <p:nvSpPr>
          <p:cNvPr id="4" name="Text Placeholder 9"/>
          <p:cNvSpPr>
            <a:spLocks noGrp="1"/>
          </p:cNvSpPr>
          <p:nvPr>
            <p:ph type="body" sz="quarter" idx="11" hasCustomPrompt="1"/>
          </p:nvPr>
        </p:nvSpPr>
        <p:spPr>
          <a:xfrm>
            <a:off x="249466" y="6062114"/>
            <a:ext cx="7461250" cy="276999"/>
          </a:xfrm>
        </p:spPr>
        <p:txBody>
          <a:bodyPr wrap="square" anchor="b" anchorCtr="0">
            <a:noAutofit/>
          </a:bodyPr>
          <a:lstStyle>
            <a:lvl1pPr algn="l" defTabSz="804863">
              <a:lnSpc>
                <a:spcPct val="100000"/>
              </a:lnSpc>
              <a:spcBef>
                <a:spcPct val="50000"/>
              </a:spcBef>
              <a:buNone/>
              <a:defRPr sz="1200">
                <a:solidFill>
                  <a:schemeClr val="bg1">
                    <a:lumMod val="50000"/>
                  </a:schemeClr>
                </a:solidFill>
                <a:latin typeface="+mj-lt"/>
              </a:defRPr>
            </a:lvl1pPr>
            <a:lvl2pPr>
              <a:buFont typeface="Arial" pitchFamily="34" charset="0"/>
              <a:buNone/>
              <a:defRPr sz="1400"/>
            </a:lvl2pPr>
            <a:lvl3pPr>
              <a:buFont typeface="Arial" pitchFamily="34" charset="0"/>
              <a:buNone/>
              <a:defRPr sz="1400"/>
            </a:lvl3pPr>
            <a:lvl4pPr>
              <a:buFont typeface="Arial" pitchFamily="34" charset="0"/>
              <a:buNone/>
              <a:defRPr sz="1400"/>
            </a:lvl4pPr>
            <a:lvl5pPr>
              <a:buFont typeface="Arial" pitchFamily="34" charset="0"/>
              <a:buNone/>
              <a:defRPr sz="1400"/>
            </a:lvl5pPr>
          </a:lstStyle>
          <a:p>
            <a:pPr lvl="0"/>
            <a:r>
              <a:rPr lang="en-US" dirty="0" smtClean="0"/>
              <a:t>Source: Placeholder for Notes Is 12 Points</a:t>
            </a:r>
          </a:p>
        </p:txBody>
      </p:sp>
    </p:spTree>
    <p:extLst>
      <p:ext uri="{BB962C8B-B14F-4D97-AF65-F5344CB8AC3E}">
        <p14:creationId xmlns:p14="http://schemas.microsoft.com/office/powerpoint/2010/main" val="4008446175"/>
      </p:ext>
    </p:extLst>
  </p:cSld>
  <p:clrMapOvr>
    <a:masterClrMapping/>
  </p:clrMapOvr>
  <p:transition>
    <p:wipe dir="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_Heavy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29702" y="1339745"/>
            <a:ext cx="4021116" cy="4965700"/>
          </a:xfrm>
        </p:spPr>
        <p:txBody>
          <a:bodyPr>
            <a:noAutofit/>
          </a:bodyPr>
          <a:lstStyle>
            <a:lvl1pPr>
              <a:lnSpc>
                <a:spcPct val="95000"/>
              </a:lnSpc>
              <a:spcBef>
                <a:spcPts val="1480"/>
              </a:spcBef>
              <a:defRPr sz="1800">
                <a:solidFill>
                  <a:srgbClr val="435153"/>
                </a:solidFill>
                <a:latin typeface="+mj-lt"/>
              </a:defRPr>
            </a:lvl1pPr>
            <a:lvl2pPr>
              <a:lnSpc>
                <a:spcPct val="95000"/>
              </a:lnSpc>
              <a:spcBef>
                <a:spcPts val="600"/>
              </a:spcBef>
              <a:defRPr sz="1400">
                <a:solidFill>
                  <a:srgbClr val="435153"/>
                </a:solidFill>
                <a:latin typeface="+mj-lt"/>
              </a:defRPr>
            </a:lvl2pPr>
            <a:lvl3pPr>
              <a:defRPr sz="1200">
                <a:solidFill>
                  <a:srgbClr val="435153"/>
                </a:solidFill>
                <a:latin typeface="+mj-lt"/>
              </a:defRPr>
            </a:lvl3pPr>
            <a:lvl4pPr>
              <a:defRPr sz="1100">
                <a:solidFill>
                  <a:srgbClr val="435153"/>
                </a:solidFill>
                <a:latin typeface="+mj-lt"/>
              </a:defRPr>
            </a:lvl4pPr>
            <a:lvl5pPr>
              <a:defRPr sz="1100">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4588185" y="1339745"/>
            <a:ext cx="4222440" cy="4965700"/>
          </a:xfrm>
        </p:spPr>
        <p:txBody>
          <a:bodyPr>
            <a:noAutofit/>
          </a:bodyPr>
          <a:lstStyle>
            <a:lvl1pPr>
              <a:lnSpc>
                <a:spcPct val="95000"/>
              </a:lnSpc>
              <a:spcBef>
                <a:spcPts val="1480"/>
              </a:spcBef>
              <a:defRPr sz="1800">
                <a:solidFill>
                  <a:srgbClr val="435153"/>
                </a:solidFill>
                <a:latin typeface="+mj-lt"/>
              </a:defRPr>
            </a:lvl1pPr>
            <a:lvl2pPr>
              <a:lnSpc>
                <a:spcPct val="95000"/>
              </a:lnSpc>
              <a:spcBef>
                <a:spcPts val="600"/>
              </a:spcBef>
              <a:defRPr sz="1400">
                <a:solidFill>
                  <a:srgbClr val="435153"/>
                </a:solidFill>
                <a:latin typeface="+mj-lt"/>
              </a:defRPr>
            </a:lvl2pPr>
            <a:lvl3pPr>
              <a:defRPr sz="1200">
                <a:solidFill>
                  <a:srgbClr val="435153"/>
                </a:solidFill>
                <a:latin typeface="+mj-lt"/>
              </a:defRPr>
            </a:lvl3pPr>
            <a:lvl4pPr>
              <a:defRPr sz="1100">
                <a:solidFill>
                  <a:srgbClr val="435153"/>
                </a:solidFill>
                <a:latin typeface="+mj-lt"/>
              </a:defRPr>
            </a:lvl4pPr>
            <a:lvl5pPr>
              <a:defRPr sz="1100">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1"/>
          <p:cNvSpPr>
            <a:spLocks noGrp="1"/>
          </p:cNvSpPr>
          <p:nvPr>
            <p:ph type="title"/>
          </p:nvPr>
        </p:nvSpPr>
        <p:spPr>
          <a:xfrm>
            <a:off x="229702" y="432215"/>
            <a:ext cx="8580923" cy="838200"/>
          </a:xfrm>
        </p:spPr>
        <p:txBody>
          <a:bodyPr/>
          <a:lstStyle>
            <a:lvl1pPr algn="l" defTabSz="914400" rtl="0" eaLnBrk="1" latinLnBrk="0" hangingPunct="1">
              <a:lnSpc>
                <a:spcPct val="80000"/>
              </a:lnSpc>
              <a:spcBef>
                <a:spcPct val="0"/>
              </a:spcBef>
              <a:buNone/>
              <a:defRPr lang="en-US" sz="3600" b="0" kern="1200" spc="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spTree>
  </p:cSld>
  <p:clrMapOvr>
    <a:masterClrMapping/>
  </p:clrMapOvr>
  <p:transition>
    <p:wipe dir="r"/>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Bottom title_photo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2" y="5430244"/>
            <a:ext cx="8558698" cy="838200"/>
          </a:xfr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dirty="0" smtClean="0"/>
              <a:t>Slide Title Goes Here</a:t>
            </a:r>
            <a:endParaRPr lang="en-US" dirty="0"/>
          </a:p>
        </p:txBody>
      </p:sp>
      <p:sp>
        <p:nvSpPr>
          <p:cNvPr id="4" name="Text Placeholder 3"/>
          <p:cNvSpPr>
            <a:spLocks noGrp="1"/>
          </p:cNvSpPr>
          <p:nvPr>
            <p:ph type="body" sz="quarter" idx="10" hasCustomPrompt="1"/>
          </p:nvPr>
        </p:nvSpPr>
        <p:spPr>
          <a:xfrm>
            <a:off x="246888" y="1600200"/>
            <a:ext cx="4005072" cy="3749040"/>
          </a:xfrm>
        </p:spPr>
        <p:txBody>
          <a:bodyPr anchor="ctr" anchorCtr="0">
            <a:noAutofit/>
          </a:bodyPr>
          <a:lstStyle>
            <a:lvl1pPr marL="0" indent="0">
              <a:buFontTx/>
              <a:buNone/>
              <a:defRPr sz="2400" baseline="0">
                <a:solidFill>
                  <a:schemeClr val="tx1"/>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smtClean="0"/>
              <a:t>Simple text goes here and can wrap to accommodate more lines of information</a:t>
            </a:r>
          </a:p>
        </p:txBody>
      </p:sp>
      <p:sp>
        <p:nvSpPr>
          <p:cNvPr id="6" name="Picture Placeholder 5"/>
          <p:cNvSpPr>
            <a:spLocks noGrp="1"/>
          </p:cNvSpPr>
          <p:nvPr>
            <p:ph type="pic" sz="quarter" idx="11" hasCustomPrompt="1"/>
          </p:nvPr>
        </p:nvSpPr>
        <p:spPr>
          <a:xfrm>
            <a:off x="4873752" y="1947672"/>
            <a:ext cx="3429000" cy="2990088"/>
          </a:xfrm>
        </p:spPr>
        <p:txBody>
          <a:bodyPr anchor="ctr" anchorCtr="1"/>
          <a:lstStyle>
            <a:lvl1pPr algn="ctr">
              <a:buFontTx/>
              <a:buNone/>
              <a:defRPr>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1987143790"/>
      </p:ext>
    </p:extLst>
  </p:cSld>
  <p:clrMapOvr>
    <a:masterClrMapping/>
  </p:clrMapOvr>
  <p:transition>
    <p:wipe dir="r"/>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Bottom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702" y="5430244"/>
            <a:ext cx="8558698" cy="838200"/>
          </a:xfr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dirty="0" smtClean="0"/>
              <a:t>Slide Title Goes Here</a:t>
            </a:r>
            <a:endParaRPr lang="en-US" dirty="0"/>
          </a:p>
        </p:txBody>
      </p:sp>
    </p:spTree>
    <p:extLst>
      <p:ext uri="{BB962C8B-B14F-4D97-AF65-F5344CB8AC3E}">
        <p14:creationId xmlns:p14="http://schemas.microsoft.com/office/powerpoint/2010/main" val="613521181"/>
      </p:ext>
    </p:extLst>
  </p:cSld>
  <p:clrMapOvr>
    <a:masterClrMapping/>
  </p:clrMapOvr>
  <p:transition>
    <p:wipe dir="r"/>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65201" y="5842635"/>
            <a:ext cx="8112126" cy="384175"/>
          </a:xfrm>
        </p:spPr>
        <p:txBody>
          <a:bodyPr anchor="b" anchorCtr="0">
            <a:no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accent2"/>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and Title Go Here</a:t>
            </a:r>
            <a:endParaRPr lang="en-US" dirty="0"/>
          </a:p>
        </p:txBody>
      </p:sp>
      <p:sp>
        <p:nvSpPr>
          <p:cNvPr id="27" name="Rectangle 3"/>
          <p:cNvSpPr>
            <a:spLocks noChangeArrowheads="1"/>
          </p:cNvSpPr>
          <p:nvPr/>
        </p:nvSpPr>
        <p:spPr bwMode="white">
          <a:xfrm>
            <a:off x="0" y="0"/>
            <a:ext cx="9144000" cy="177800"/>
          </a:xfrm>
          <a:prstGeom prst="rect">
            <a:avLst/>
          </a:prstGeom>
          <a:solidFill>
            <a:schemeClr val="bg2"/>
          </a:solidFill>
          <a:ln w="25400" algn="ctr">
            <a:noFill/>
            <a:miter lim="800000"/>
            <a:headEnd/>
            <a:tailEnd/>
          </a:ln>
          <a:effectLst/>
        </p:spPr>
        <p:txBody>
          <a:bodyPr wrap="none" anchor="ctr"/>
          <a:lstStyle/>
          <a:p>
            <a:endParaRPr lang="en-US" dirty="0">
              <a:solidFill>
                <a:srgbClr val="0096D6"/>
              </a:solidFill>
            </a:endParaRPr>
          </a:p>
        </p:txBody>
      </p:sp>
      <p:sp>
        <p:nvSpPr>
          <p:cNvPr id="2" name="Title 1"/>
          <p:cNvSpPr>
            <a:spLocks noGrp="1"/>
          </p:cNvSpPr>
          <p:nvPr>
            <p:ph type="ctrTitle" hasCustomPrompt="1"/>
          </p:nvPr>
        </p:nvSpPr>
        <p:spPr>
          <a:xfrm>
            <a:off x="219456" y="649224"/>
            <a:ext cx="8112125" cy="4480560"/>
          </a:xfrm>
        </p:spPr>
        <p:txBody>
          <a:bodyPr/>
          <a:lstStyle>
            <a:lvl1pPr marL="233363" indent="-233363" algn="l" defTabSz="914400" rtl="0" eaLnBrk="1" latinLnBrk="0" hangingPunct="1">
              <a:lnSpc>
                <a:spcPct val="80000"/>
              </a:lnSpc>
              <a:spcBef>
                <a:spcPct val="0"/>
              </a:spcBef>
              <a:buClr>
                <a:schemeClr val="tx1"/>
              </a:buClr>
              <a:buFont typeface="Arial" pitchFamily="34" charset="0"/>
              <a:buChar char="“"/>
              <a:defRPr lang="en-US" sz="5400" b="0" kern="1200" spc="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dirty="0" smtClean="0"/>
              <a:t>Presentation Title Goes Here</a:t>
            </a:r>
            <a:endParaRPr lang="en-US" dirty="0"/>
          </a:p>
        </p:txBody>
      </p:sp>
      <p:sp>
        <p:nvSpPr>
          <p:cNvPr id="49"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endParaRPr lang="en-US" dirty="0">
              <a:solidFill>
                <a:srgbClr val="0096D6"/>
              </a:solidFill>
            </a:endParaRPr>
          </a:p>
        </p:txBody>
      </p:sp>
    </p:spTree>
    <p:extLst>
      <p:ext uri="{BB962C8B-B14F-4D97-AF65-F5344CB8AC3E}">
        <p14:creationId xmlns:p14="http://schemas.microsoft.com/office/powerpoint/2010/main" val="309681337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80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800"/>
                                        <p:tgtEl>
                                          <p:spTgt spid="2"/>
                                        </p:tgtEl>
                                      </p:cBhvr>
                                    </p:animEffect>
                                  </p:childTnLst>
                                </p:cTn>
                              </p:par>
                              <p:par>
                                <p:cTn id="8" presetID="22" presetClass="entr" presetSubtype="4" fill="hold" grpId="0" nodeType="withEffect">
                                  <p:stCondLst>
                                    <p:cond delay="3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down)">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2" presetClass="entr" presetSubtype="4" fill="hold" nodeType="withEffect">
                  <p:stCondLst>
                    <p:cond delay="300"/>
                  </p:stCondLst>
                  <p:childTnLst>
                    <p:set>
                      <p:cBhvr>
                        <p:cTn dur="1" fill="hold">
                          <p:stCondLst>
                            <p:cond delay="0"/>
                          </p:stCondLst>
                        </p:cTn>
                        <p:tgtEl>
                          <p:spTgt spid="3"/>
                        </p:tgtEl>
                        <p:attrNameLst>
                          <p:attrName>style.visibility</p:attrName>
                        </p:attrNameLst>
                      </p:cBhvr>
                      <p:to>
                        <p:strVal val="visible"/>
                      </p:to>
                    </p:set>
                    <p:animEffect transition="in" filter="wipe(down)">
                      <p:cBhvr>
                        <p:cTn dur="400"/>
                        <p:tgtEl>
                          <p:spTgt spid="3"/>
                        </p:tgtEl>
                      </p:cBhvr>
                    </p:animEffect>
                  </p:childTnLst>
                </p:cTn>
              </p:par>
            </p:tnLst>
          </p:tmpl>
        </p:tmplLst>
      </p:bldP>
      <p:bldP spid="2" grpId="0"/>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Storytelling">
    <p:spTree>
      <p:nvGrpSpPr>
        <p:cNvPr id="1" name=""/>
        <p:cNvGrpSpPr/>
        <p:nvPr/>
      </p:nvGrpSpPr>
      <p:grpSpPr>
        <a:xfrm>
          <a:off x="0" y="0"/>
          <a:ext cx="0" cy="0"/>
          <a:chOff x="0" y="0"/>
          <a:chExt cx="0" cy="0"/>
        </a:xfrm>
      </p:grpSpPr>
      <p:sp>
        <p:nvSpPr>
          <p:cNvPr id="3" name="Rectangle 2"/>
          <p:cNvSpPr/>
          <p:nvPr/>
        </p:nvSpPr>
        <p:spPr>
          <a:xfrm flipV="1">
            <a:off x="217357" y="6355828"/>
            <a:ext cx="8694295" cy="210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 name="Title 1"/>
          <p:cNvSpPr>
            <a:spLocks noGrp="1"/>
          </p:cNvSpPr>
          <p:nvPr>
            <p:ph type="title" hasCustomPrompt="1"/>
          </p:nvPr>
        </p:nvSpPr>
        <p:spPr>
          <a:xfrm>
            <a:off x="229702" y="1918741"/>
            <a:ext cx="4117446" cy="3020518"/>
          </a:xfrm>
        </p:spPr>
        <p:txBody>
          <a:bodyPr vert="horz" lIns="82296" tIns="45720" rIns="82296" bIns="45720" rtlCol="0" anchor="ctr"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0" baseline="0" dirty="0">
                <a:gradFill>
                  <a:gsLst>
                    <a:gs pos="0">
                      <a:schemeClr val="tx1"/>
                    </a:gs>
                    <a:gs pos="44000">
                      <a:srgbClr val="01BBBB"/>
                    </a:gs>
                    <a:gs pos="100000">
                      <a:schemeClr val="tx2">
                        <a:lumMod val="75000"/>
                      </a:schemeClr>
                    </a:gs>
                  </a:gsLst>
                  <a:lin ang="12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4922519" y="310896"/>
            <a:ext cx="3895344" cy="6208776"/>
          </a:xfrm>
        </p:spPr>
        <p:txBody>
          <a:bodyPr anchor="ctr" anchorCtr="0">
            <a:noAutofit/>
          </a:bodyPr>
          <a:lstStyle>
            <a:lvl1pPr marL="0" indent="0">
              <a:buFontTx/>
              <a:buNone/>
              <a:defRPr sz="2000" baseline="0">
                <a:solidFill>
                  <a:schemeClr val="tx1"/>
                </a:solidFill>
                <a:latin typeface="+mj-lt"/>
              </a:defRPr>
            </a:lvl1pPr>
            <a:lvl2pPr>
              <a:defRPr sz="2000"/>
            </a:lvl2pPr>
            <a:lvl3pPr>
              <a:defRPr sz="2000"/>
            </a:lvl3pPr>
            <a:lvl4pPr>
              <a:defRPr sz="2000"/>
            </a:lvl4pPr>
            <a:lvl5pPr>
              <a:defRPr sz="2000"/>
            </a:lvl5pPr>
          </a:lstStyle>
          <a:p>
            <a:pPr lvl="0"/>
            <a:r>
              <a:rPr lang="en-US" dirty="0" smtClean="0"/>
              <a:t>Tell your story here</a:t>
            </a:r>
            <a:endParaRPr lang="en-US" dirty="0"/>
          </a:p>
        </p:txBody>
      </p:sp>
      <p:pic>
        <p:nvPicPr>
          <p:cNvPr id="12" name="Picture 11" descr="verticalbar.png"/>
          <p:cNvPicPr>
            <a:picLocks noChangeAspect="1"/>
          </p:cNvPicPr>
          <p:nvPr userDrawn="1"/>
        </p:nvPicPr>
        <p:blipFill>
          <a:blip r:embed="rId2" cstate="print"/>
          <a:stretch>
            <a:fillRect/>
          </a:stretch>
        </p:blipFill>
        <p:spPr>
          <a:xfrm>
            <a:off x="4441927" y="777667"/>
            <a:ext cx="89319" cy="5287676"/>
          </a:xfrm>
          <a:prstGeom prst="rect">
            <a:avLst/>
          </a:prstGeom>
          <a:noFill/>
          <a:ln>
            <a:noFill/>
          </a:ln>
        </p:spPr>
      </p:pic>
    </p:spTree>
    <p:extLst>
      <p:ext uri="{BB962C8B-B14F-4D97-AF65-F5344CB8AC3E}">
        <p14:creationId xmlns:p14="http://schemas.microsoft.com/office/powerpoint/2010/main" val="223061579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700"/>
                                        <p:tgtEl>
                                          <p:spTgt spid="4"/>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1100"/>
                                        <p:tgtEl>
                                          <p:spTgt spid="9">
                                            <p:txEl>
                                              <p:pRg st="0" end="0"/>
                                            </p:txEl>
                                          </p:spTgt>
                                        </p:tgtEl>
                                      </p:cBhvr>
                                    </p:animEffect>
                                  </p:childTnLst>
                                </p:cTn>
                              </p:par>
                              <p:par>
                                <p:cTn id="11" presetID="2" presetClass="entr" presetSubtype="8"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000" fill="hold"/>
                                        <p:tgtEl>
                                          <p:spTgt spid="12"/>
                                        </p:tgtEl>
                                        <p:attrNameLst>
                                          <p:attrName>ppt_x</p:attrName>
                                        </p:attrNameLst>
                                      </p:cBhvr>
                                      <p:tavLst>
                                        <p:tav tm="0">
                                          <p:val>
                                            <p:strVal val="0-#ppt_w/2"/>
                                          </p:val>
                                        </p:tav>
                                        <p:tav tm="100000">
                                          <p:val>
                                            <p:strVal val="#ppt_x"/>
                                          </p:val>
                                        </p:tav>
                                      </p:tavLst>
                                    </p:anim>
                                    <p:anim calcmode="lin" valueType="num">
                                      <p:cBhvr additive="base">
                                        <p:cTn id="14"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build="p">
        <p:tmplLst>
          <p:tmpl lvl="1">
            <p:tnLst>
              <p:par>
                <p:cTn presetID="10" presetClass="entr" presetSubtype="0" fill="hold" nodeType="withEffect">
                  <p:stCondLst>
                    <p:cond delay="400"/>
                  </p:stCondLst>
                  <p:childTnLst>
                    <p:set>
                      <p:cBhvr>
                        <p:cTn dur="1" fill="hold">
                          <p:stCondLst>
                            <p:cond delay="0"/>
                          </p:stCondLst>
                        </p:cTn>
                        <p:tgtEl>
                          <p:spTgt spid="9"/>
                        </p:tgtEl>
                        <p:attrNameLst>
                          <p:attrName>style.visibility</p:attrName>
                        </p:attrNameLst>
                      </p:cBhvr>
                      <p:to>
                        <p:strVal val="visible"/>
                      </p:to>
                    </p:set>
                    <p:animEffect transition="in" filter="fade">
                      <p:cBhvr>
                        <p:cTn dur="1100"/>
                        <p:tgtEl>
                          <p:spTgt spid="9"/>
                        </p:tgtEl>
                      </p:cBhvr>
                    </p:animEffect>
                  </p:childTnLst>
                </p:cTn>
              </p:par>
            </p:tnLst>
          </p:tmpl>
        </p:tmplLst>
      </p:bldP>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1_Storytellin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29702" y="1918741"/>
            <a:ext cx="4117446" cy="3020518"/>
          </a:xfrm>
        </p:spPr>
        <p:txBody>
          <a:bodyPr vert="horz" lIns="82296" tIns="45720" rIns="82296" bIns="45720" rtlCol="0" anchor="ctr"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0" baseline="0" dirty="0">
                <a:gradFill>
                  <a:gsLst>
                    <a:gs pos="0">
                      <a:schemeClr val="tx1"/>
                    </a:gs>
                    <a:gs pos="44000">
                      <a:srgbClr val="01BBBB"/>
                    </a:gs>
                    <a:gs pos="100000">
                      <a:schemeClr val="tx2">
                        <a:lumMod val="75000"/>
                      </a:schemeClr>
                    </a:gs>
                  </a:gsLst>
                  <a:lin ang="1200000" scaled="0"/>
                </a:gradFill>
                <a:latin typeface="+mj-lt"/>
                <a:ea typeface="+mj-ea"/>
                <a:cs typeface="+mj-cs"/>
              </a:defRPr>
            </a:lvl1pPr>
          </a:lstStyle>
          <a:p>
            <a:r>
              <a:rPr lang="en-US" dirty="0" smtClean="0"/>
              <a:t>Telling Shared Experiences</a:t>
            </a:r>
            <a:endParaRPr lang="en-US" dirty="0"/>
          </a:p>
        </p:txBody>
      </p:sp>
      <p:sp>
        <p:nvSpPr>
          <p:cNvPr id="9" name="Text Placeholder 3"/>
          <p:cNvSpPr>
            <a:spLocks noGrp="1"/>
          </p:cNvSpPr>
          <p:nvPr>
            <p:ph type="body" sz="quarter" idx="11" hasCustomPrompt="1"/>
          </p:nvPr>
        </p:nvSpPr>
        <p:spPr>
          <a:xfrm>
            <a:off x="4922519" y="310896"/>
            <a:ext cx="3895344" cy="6208776"/>
          </a:xfrm>
        </p:spPr>
        <p:txBody>
          <a:bodyPr anchor="ctr" anchorCtr="0">
            <a:noAutofit/>
          </a:bodyPr>
          <a:lstStyle>
            <a:lvl1pPr marL="0" indent="0">
              <a:buFontTx/>
              <a:buNone/>
              <a:defRPr sz="2000" baseline="0">
                <a:solidFill>
                  <a:schemeClr val="tx1"/>
                </a:solidFill>
                <a:latin typeface="+mj-lt"/>
              </a:defRPr>
            </a:lvl1pPr>
            <a:lvl2pPr>
              <a:defRPr sz="2000"/>
            </a:lvl2pPr>
            <a:lvl3pPr>
              <a:defRPr sz="2000"/>
            </a:lvl3pPr>
            <a:lvl4pPr>
              <a:defRPr sz="2000"/>
            </a:lvl4pPr>
            <a:lvl5pPr>
              <a:defRPr sz="2000"/>
            </a:lvl5pPr>
          </a:lstStyle>
          <a:p>
            <a:pPr lvl="0"/>
            <a:r>
              <a:rPr lang="en-US" dirty="0" smtClean="0"/>
              <a:t>Tell your story here</a:t>
            </a:r>
            <a:endParaRPr lang="en-US" dirty="0"/>
          </a:p>
        </p:txBody>
      </p:sp>
    </p:spTree>
    <p:extLst>
      <p:ext uri="{BB962C8B-B14F-4D97-AF65-F5344CB8AC3E}">
        <p14:creationId xmlns:p14="http://schemas.microsoft.com/office/powerpoint/2010/main" val="669475478"/>
      </p:ext>
    </p:extLst>
  </p:cSld>
  <p:clrMapOvr>
    <a:masterClrMapping/>
  </p:clrMapOvr>
  <p:transition>
    <p:wipe dir="r"/>
  </p:transition>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Demo">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236383" y="4279392"/>
            <a:ext cx="4684867" cy="384175"/>
          </a:xfrm>
        </p:spPr>
        <p:txBody>
          <a:bodyPr vert="horz" lIns="91440" tIns="45720" rIns="91440" bIns="45720" rtlCol="0">
            <a:noAutofit/>
          </a:bodyPr>
          <a:lstStyle>
            <a:lvl1pPr marL="0" indent="0" algn="l"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rgbClr val="6DB344"/>
                </a:solidFill>
                <a:latin typeface="+mj-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Presenter Name and Title Go Here</a:t>
            </a:r>
            <a:endParaRPr lang="en-US" dirty="0"/>
          </a:p>
        </p:txBody>
      </p:sp>
      <p:grpSp>
        <p:nvGrpSpPr>
          <p:cNvPr id="4" name="Group 38"/>
          <p:cNvGrpSpPr/>
          <p:nvPr userDrawn="1"/>
        </p:nvGrpSpPr>
        <p:grpSpPr>
          <a:xfrm>
            <a:off x="341313" y="311150"/>
            <a:ext cx="908367" cy="480227"/>
            <a:chOff x="609600" y="528537"/>
            <a:chExt cx="1444734" cy="763789"/>
          </a:xfrm>
          <a:gradFill flip="none" rotWithShape="1">
            <a:gsLst>
              <a:gs pos="11000">
                <a:schemeClr val="accent2"/>
              </a:gs>
              <a:gs pos="100000">
                <a:schemeClr val="accent5"/>
              </a:gs>
            </a:gsLst>
            <a:lin ang="2700000" scaled="1"/>
            <a:tileRect/>
          </a:gradFill>
        </p:grpSpPr>
        <p:sp>
          <p:nvSpPr>
            <p:cNvPr id="10" name="Rectangle 9"/>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dirty="0">
                <a:solidFill>
                  <a:srgbClr val="0096D6"/>
                </a:solidFill>
              </a:endParaRPr>
            </a:p>
          </p:txBody>
        </p:sp>
        <p:sp>
          <p:nvSpPr>
            <p:cNvPr id="11" name="Freeform 1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dirty="0">
                <a:solidFill>
                  <a:srgbClr val="0096D6"/>
                </a:solidFill>
              </a:endParaRPr>
            </a:p>
          </p:txBody>
        </p:sp>
        <p:sp>
          <p:nvSpPr>
            <p:cNvPr id="12" name="Freeform 1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dirty="0">
                <a:solidFill>
                  <a:srgbClr val="0096D6"/>
                </a:solidFill>
              </a:endParaRPr>
            </a:p>
          </p:txBody>
        </p:sp>
        <p:sp>
          <p:nvSpPr>
            <p:cNvPr id="13" name="Freeform 1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dirty="0">
                <a:solidFill>
                  <a:srgbClr val="0096D6"/>
                </a:solidFill>
              </a:endParaRPr>
            </a:p>
          </p:txBody>
        </p:sp>
        <p:sp>
          <p:nvSpPr>
            <p:cNvPr id="14" name="Freeform 13"/>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dirty="0">
                <a:solidFill>
                  <a:srgbClr val="0096D6"/>
                </a:solidFill>
              </a:endParaRPr>
            </a:p>
          </p:txBody>
        </p:sp>
        <p:sp>
          <p:nvSpPr>
            <p:cNvPr id="15" name="Freeform 14"/>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dirty="0">
                <a:solidFill>
                  <a:srgbClr val="0096D6"/>
                </a:solidFill>
              </a:endParaRPr>
            </a:p>
          </p:txBody>
        </p:sp>
        <p:sp>
          <p:nvSpPr>
            <p:cNvPr id="16" name="Freeform 15"/>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dirty="0">
                <a:solidFill>
                  <a:srgbClr val="0096D6"/>
                </a:solidFill>
              </a:endParaRPr>
            </a:p>
          </p:txBody>
        </p:sp>
        <p:sp>
          <p:nvSpPr>
            <p:cNvPr id="17" name="Freeform 16"/>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dirty="0">
                <a:solidFill>
                  <a:srgbClr val="0096D6"/>
                </a:solidFill>
              </a:endParaRPr>
            </a:p>
          </p:txBody>
        </p:sp>
        <p:sp>
          <p:nvSpPr>
            <p:cNvPr id="18" name="Freeform 17"/>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endParaRPr>
            </a:p>
          </p:txBody>
        </p:sp>
        <p:sp>
          <p:nvSpPr>
            <p:cNvPr id="19" name="Freeform 18"/>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dirty="0">
                <a:solidFill>
                  <a:srgbClr val="0096D6"/>
                </a:solidFill>
              </a:endParaRPr>
            </a:p>
          </p:txBody>
        </p:sp>
        <p:sp>
          <p:nvSpPr>
            <p:cNvPr id="20" name="Freeform 19"/>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endParaRPr>
            </a:p>
          </p:txBody>
        </p:sp>
        <p:sp>
          <p:nvSpPr>
            <p:cNvPr id="21" name="Freeform 20"/>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dirty="0">
                <a:solidFill>
                  <a:srgbClr val="0096D6"/>
                </a:solidFill>
              </a:endParaRPr>
            </a:p>
          </p:txBody>
        </p:sp>
        <p:sp>
          <p:nvSpPr>
            <p:cNvPr id="22" name="Freeform 21"/>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endParaRPr>
            </a:p>
          </p:txBody>
        </p:sp>
        <p:sp>
          <p:nvSpPr>
            <p:cNvPr id="23" name="Freeform 22"/>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dirty="0">
                <a:solidFill>
                  <a:srgbClr val="0096D6"/>
                </a:solidFill>
              </a:endParaRPr>
            </a:p>
          </p:txBody>
        </p:sp>
      </p:grpSp>
      <p:sp>
        <p:nvSpPr>
          <p:cNvPr id="27" name="Rectangle 3"/>
          <p:cNvSpPr>
            <a:spLocks noChangeArrowheads="1"/>
          </p:cNvSpPr>
          <p:nvPr/>
        </p:nvSpPr>
        <p:spPr bwMode="white">
          <a:xfrm>
            <a:off x="0" y="0"/>
            <a:ext cx="9144000" cy="177800"/>
          </a:xfrm>
          <a:prstGeom prst="rect">
            <a:avLst/>
          </a:prstGeom>
          <a:solidFill>
            <a:schemeClr val="bg2"/>
          </a:solidFill>
          <a:ln w="25400" algn="ctr">
            <a:noFill/>
            <a:miter lim="800000"/>
            <a:headEnd/>
            <a:tailEnd/>
          </a:ln>
          <a:effectLst/>
        </p:spPr>
        <p:txBody>
          <a:bodyPr wrap="none" anchor="ctr"/>
          <a:lstStyle/>
          <a:p>
            <a:endParaRPr lang="en-US" dirty="0">
              <a:solidFill>
                <a:srgbClr val="0096D6"/>
              </a:solidFill>
            </a:endParaRPr>
          </a:p>
        </p:txBody>
      </p:sp>
      <p:sp>
        <p:nvSpPr>
          <p:cNvPr id="2" name="Title 1"/>
          <p:cNvSpPr>
            <a:spLocks noGrp="1"/>
          </p:cNvSpPr>
          <p:nvPr>
            <p:ph type="ctrTitle" hasCustomPrompt="1"/>
          </p:nvPr>
        </p:nvSpPr>
        <p:spPr>
          <a:xfrm>
            <a:off x="208693" y="3282696"/>
            <a:ext cx="4712557" cy="1022350"/>
          </a:xfrm>
        </p:spPr>
        <p:txBody>
          <a:bodyPr vert="horz" lIns="82296" tIns="45720" rIns="82296" bIns="45720" rtlCol="0" anchor="b" anchorCtr="0">
            <a:noAutofit/>
          </a:bodyPr>
          <a:lstStyle>
            <a:lvl1pPr marL="0" indent="0" algn="l" defTabSz="914400" rtl="0" eaLnBrk="1" latinLnBrk="0" hangingPunct="1">
              <a:lnSpc>
                <a:spcPct val="80000"/>
              </a:lnSpc>
              <a:spcBef>
                <a:spcPct val="0"/>
              </a:spcBef>
              <a:buClr>
                <a:schemeClr val="tx1"/>
              </a:buClr>
              <a:buFont typeface="Ciscolight" pitchFamily="2" charset="0"/>
              <a:buNone/>
              <a:defRPr lang="en-US" sz="5400" b="0" kern="1200" spc="0" baseline="0" dirty="0">
                <a:gradFill>
                  <a:gsLst>
                    <a:gs pos="0">
                      <a:schemeClr val="tx1"/>
                    </a:gs>
                    <a:gs pos="44000">
                      <a:srgbClr val="01BBBB"/>
                    </a:gs>
                    <a:gs pos="100000">
                      <a:schemeClr val="tx2">
                        <a:lumMod val="75000"/>
                      </a:schemeClr>
                    </a:gs>
                  </a:gsLst>
                  <a:lin ang="1200000" scaled="0"/>
                </a:gradFill>
                <a:latin typeface="+mj-lt"/>
                <a:ea typeface="+mj-ea"/>
                <a:cs typeface="+mj-cs"/>
              </a:defRPr>
            </a:lvl1pPr>
          </a:lstStyle>
          <a:p>
            <a:r>
              <a:rPr lang="en-US" dirty="0" smtClean="0"/>
              <a:t>Demo Title</a:t>
            </a:r>
            <a:endParaRPr lang="en-US" dirty="0"/>
          </a:p>
        </p:txBody>
      </p:sp>
      <p:sp>
        <p:nvSpPr>
          <p:cNvPr id="49" name="Rectangle 3"/>
          <p:cNvSpPr>
            <a:spLocks noChangeArrowheads="1"/>
          </p:cNvSpPr>
          <p:nvPr/>
        </p:nvSpPr>
        <p:spPr bwMode="hidden">
          <a:xfrm>
            <a:off x="0" y="0"/>
            <a:ext cx="9144000" cy="177800"/>
          </a:xfrm>
          <a:prstGeom prst="rect">
            <a:avLst/>
          </a:prstGeom>
          <a:solidFill>
            <a:schemeClr val="bg2"/>
          </a:solidFill>
          <a:ln w="25400" algn="ctr">
            <a:noFill/>
            <a:miter lim="800000"/>
            <a:headEnd/>
            <a:tailEnd/>
          </a:ln>
          <a:effectLst/>
        </p:spPr>
        <p:txBody>
          <a:bodyPr wrap="none" anchor="ctr"/>
          <a:lstStyle/>
          <a:p>
            <a:endParaRPr lang="en-US" dirty="0">
              <a:solidFill>
                <a:srgbClr val="0096D6"/>
              </a:solidFill>
            </a:endParaRPr>
          </a:p>
        </p:txBody>
      </p:sp>
      <p:sp>
        <p:nvSpPr>
          <p:cNvPr id="31" name="Picture Placeholder 30"/>
          <p:cNvSpPr>
            <a:spLocks noGrp="1"/>
          </p:cNvSpPr>
          <p:nvPr>
            <p:ph type="pic" sz="quarter" idx="10" hasCustomPrompt="1"/>
          </p:nvPr>
        </p:nvSpPr>
        <p:spPr>
          <a:xfrm>
            <a:off x="5540375" y="1917700"/>
            <a:ext cx="2676525" cy="2889250"/>
          </a:xfrm>
        </p:spPr>
        <p:txBody>
          <a:bodyPr anchor="ctr" anchorCtr="1"/>
          <a:lstStyle>
            <a:lvl1pPr algn="ctr">
              <a:defRPr>
                <a:latin typeface="+mj-lt"/>
              </a:defRPr>
            </a:lvl1pPr>
          </a:lstStyle>
          <a:p>
            <a:r>
              <a:rPr lang="en-US" dirty="0" smtClean="0"/>
              <a:t>Insert photo here</a:t>
            </a:r>
            <a:endParaRPr lang="en-US" dirty="0"/>
          </a:p>
        </p:txBody>
      </p:sp>
    </p:spTree>
    <p:extLst>
      <p:ext uri="{BB962C8B-B14F-4D97-AF65-F5344CB8AC3E}">
        <p14:creationId xmlns:p14="http://schemas.microsoft.com/office/powerpoint/2010/main" val="2199442380"/>
      </p:ext>
    </p:extLst>
  </p:cSld>
  <p:clrMapOvr>
    <a:masterClrMapping/>
  </p:clrMapOvr>
  <p:transition>
    <p:wipe dir="r"/>
  </p:transition>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Big Statement">
    <p:spTree>
      <p:nvGrpSpPr>
        <p:cNvPr id="1" name=""/>
        <p:cNvGrpSpPr/>
        <p:nvPr/>
      </p:nvGrpSpPr>
      <p:grpSpPr>
        <a:xfrm>
          <a:off x="0" y="0"/>
          <a:ext cx="0" cy="0"/>
          <a:chOff x="0" y="0"/>
          <a:chExt cx="0" cy="0"/>
        </a:xfrm>
      </p:grpSpPr>
      <p:sp>
        <p:nvSpPr>
          <p:cNvPr id="30" name="Rectangle 29"/>
          <p:cNvSpPr/>
          <p:nvPr/>
        </p:nvSpPr>
        <p:spPr>
          <a:xfrm>
            <a:off x="-12700" y="6141720"/>
            <a:ext cx="9156700" cy="71627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pic>
        <p:nvPicPr>
          <p:cNvPr id="17"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9" name="Rounded Rectangle 8"/>
          <p:cNvSpPr/>
          <p:nvPr userDrawn="1"/>
        </p:nvSpPr>
        <p:spPr>
          <a:xfrm>
            <a:off x="1823499" y="-3578087"/>
            <a:ext cx="1729740" cy="14014174"/>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0" name="Rounded Rectangle 9"/>
          <p:cNvSpPr/>
          <p:nvPr userDrawn="1"/>
        </p:nvSpPr>
        <p:spPr>
          <a:xfrm>
            <a:off x="0" y="-645215"/>
            <a:ext cx="1729740" cy="8148430"/>
          </a:xfrm>
          <a:prstGeom prst="roundRect">
            <a:avLst>
              <a:gd name="adj" fmla="val 50000"/>
            </a:avLst>
          </a:prstGeom>
          <a:gradFill flip="none" rotWithShape="1">
            <a:gsLst>
              <a:gs pos="0">
                <a:schemeClr val="accent1">
                  <a:shade val="30000"/>
                  <a:satMod val="115000"/>
                  <a:alpha val="18000"/>
                </a:scheme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1" name="Rounded Rectangle 10"/>
          <p:cNvSpPr/>
          <p:nvPr userDrawn="1"/>
        </p:nvSpPr>
        <p:spPr>
          <a:xfrm rot="10800000">
            <a:off x="1013791" y="-645215"/>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Rounded Rectangle 11"/>
          <p:cNvSpPr/>
          <p:nvPr/>
        </p:nvSpPr>
        <p:spPr>
          <a:xfrm>
            <a:off x="6375620" y="1711187"/>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3" name="Rounded Rectangle 12"/>
          <p:cNvSpPr/>
          <p:nvPr/>
        </p:nvSpPr>
        <p:spPr>
          <a:xfrm>
            <a:off x="8105451" y="834887"/>
            <a:ext cx="1729740" cy="8148430"/>
          </a:xfrm>
          <a:prstGeom prst="roundRect">
            <a:avLst>
              <a:gd name="adj" fmla="val 50000"/>
            </a:avLst>
          </a:prstGeom>
          <a:gradFill flip="none" rotWithShape="1">
            <a:gsLst>
              <a:gs pos="0">
                <a:schemeClr val="accent4">
                  <a:lumMod val="75000"/>
                  <a:alpha val="28000"/>
                </a:schemeClr>
              </a:gs>
              <a:gs pos="100000">
                <a:schemeClr val="accent4">
                  <a:lumMod val="75000"/>
                  <a:alpha val="29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4" name="Rounded Rectangle 13"/>
          <p:cNvSpPr/>
          <p:nvPr/>
        </p:nvSpPr>
        <p:spPr>
          <a:xfrm rot="10800000">
            <a:off x="3036073" y="-3377648"/>
            <a:ext cx="1729740" cy="8148430"/>
          </a:xfrm>
          <a:prstGeom prst="roundRect">
            <a:avLst>
              <a:gd name="adj" fmla="val 50000"/>
            </a:avLst>
          </a:prstGeom>
          <a:gradFill flip="none" rotWithShape="1">
            <a:gsLst>
              <a:gs pos="0">
                <a:srgbClr val="057550">
                  <a:alpha val="46000"/>
                </a:srgbClr>
              </a:gs>
              <a:gs pos="100000">
                <a:schemeClr val="accent1">
                  <a:shade val="100000"/>
                  <a:satMod val="115000"/>
                  <a:alpha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hasCustomPrompt="1"/>
          </p:nvPr>
        </p:nvSpPr>
        <p:spPr>
          <a:xfrm>
            <a:off x="237744" y="484632"/>
            <a:ext cx="8755128" cy="4372131"/>
          </a:xfrm>
        </p:spPr>
        <p:txBody>
          <a:bodyPr anchor="b" anchorCtr="0"/>
          <a:lstStyle>
            <a:lvl1pPr marL="228600" indent="-228600">
              <a:buFont typeface="Arial" pitchFamily="34" charset="0"/>
              <a:buChar char="“"/>
              <a:defRPr sz="6000" spc="0" baseline="0">
                <a:solidFill>
                  <a:schemeClr val="bg1"/>
                </a:solidFill>
                <a:latin typeface="+mj-lt"/>
              </a:defRPr>
            </a:lvl1pPr>
          </a:lstStyle>
          <a:p>
            <a:r>
              <a:rPr lang="en-US" dirty="0" smtClean="0"/>
              <a:t>Click to edit Master</a:t>
            </a:r>
            <a:br>
              <a:rPr lang="en-US" dirty="0" smtClean="0"/>
            </a:br>
            <a:r>
              <a:rPr lang="en-US" dirty="0" smtClean="0"/>
              <a:t>title style”</a:t>
            </a:r>
            <a:endParaRPr lang="en-US" dirty="0"/>
          </a:p>
        </p:txBody>
      </p:sp>
      <p:sp>
        <p:nvSpPr>
          <p:cNvPr id="28" name="Rectangle 5"/>
          <p:cNvSpPr>
            <a:spLocks noChangeArrowheads="1"/>
          </p:cNvSpPr>
          <p:nvPr/>
        </p:nvSpPr>
        <p:spPr bwMode="ltGray">
          <a:xfrm>
            <a:off x="7762659" y="6584513"/>
            <a:ext cx="812991"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rPr>
              <a:t>Cisco Confidential</a:t>
            </a:r>
          </a:p>
        </p:txBody>
      </p:sp>
      <p:sp>
        <p:nvSpPr>
          <p:cNvPr id="19" name="Rectangle 5"/>
          <p:cNvSpPr>
            <a:spLocks noChangeArrowheads="1"/>
          </p:cNvSpPr>
          <p:nvPr userDrawn="1"/>
        </p:nvSpPr>
        <p:spPr bwMode="ltGray">
          <a:xfrm>
            <a:off x="7762659" y="6584513"/>
            <a:ext cx="812991" cy="175257"/>
          </a:xfrm>
          <a:prstGeom prst="rect">
            <a:avLst/>
          </a:prstGeom>
          <a:noFill/>
          <a:ln w="9525">
            <a:noFill/>
            <a:miter lim="800000"/>
            <a:headEnd/>
            <a:tailEnd/>
          </a:ln>
          <a:effectLst/>
        </p:spPr>
        <p:txBody>
          <a:bodyPr wrap="square" lIns="82124" tIns="41061" rIns="82124" bIns="41061" anchor="b">
            <a:spAutoFit/>
          </a:bodyPr>
          <a:lstStyle/>
          <a:p>
            <a:pPr algn="r" defTabSz="814388"/>
            <a:r>
              <a:rPr lang="en-US" sz="600" dirty="0">
                <a:solidFill>
                  <a:srgbClr val="FFFFFF"/>
                </a:solidFill>
              </a:rPr>
              <a:t>Cisco Confidential</a:t>
            </a:r>
          </a:p>
        </p:txBody>
      </p:sp>
      <p:sp>
        <p:nvSpPr>
          <p:cNvPr id="7" name="Text Placeholder 4"/>
          <p:cNvSpPr>
            <a:spLocks noGrp="1"/>
          </p:cNvSpPr>
          <p:nvPr>
            <p:ph type="body" sz="quarter" idx="11" hasCustomPrompt="1"/>
          </p:nvPr>
        </p:nvSpPr>
        <p:spPr>
          <a:xfrm>
            <a:off x="460248" y="5358903"/>
            <a:ext cx="8574685" cy="614362"/>
          </a:xfrm>
        </p:spPr>
        <p:txBody>
          <a:bodyPr vert="horz" lIns="91440" tIns="45720" rIns="91440" bIns="45720" rtlCol="0">
            <a:normAutofit/>
          </a:bodyPr>
          <a:lstStyle>
            <a:lvl1pPr marL="0" indent="0">
              <a:buNone/>
              <a:defRPr lang="en-US" sz="2400" kern="1200" dirty="0" smtClean="0">
                <a:solidFill>
                  <a:schemeClr val="bg1"/>
                </a:solidFill>
                <a:latin typeface="+mj-lt"/>
                <a:ea typeface="+mn-ea"/>
                <a:cs typeface="+mn-cs"/>
              </a:defRPr>
            </a:lvl1pPr>
          </a:lstStyle>
          <a:p>
            <a:pPr marL="0" lvl="0" indent="0" algn="l" defTabSz="914400" rtl="0" eaLnBrk="1" latinLnBrk="0" hangingPunct="1">
              <a:lnSpc>
                <a:spcPct val="95000"/>
              </a:lnSpc>
              <a:spcBef>
                <a:spcPts val="1440"/>
              </a:spcBef>
              <a:buClr>
                <a:srgbClr val="92D050"/>
              </a:buClr>
              <a:buSzPct val="90000"/>
              <a:buFont typeface="Arial" pitchFamily="34" charset="0"/>
              <a:buNone/>
              <a:tabLst/>
            </a:pPr>
            <a:r>
              <a:rPr lang="en-US" dirty="0" smtClean="0"/>
              <a:t>Source</a:t>
            </a:r>
            <a:endParaRPr lang="en-US" dirty="0"/>
          </a:p>
        </p:txBody>
      </p:sp>
      <p:sp>
        <p:nvSpPr>
          <p:cNvPr id="21" name="Rectangle 4"/>
          <p:cNvSpPr>
            <a:spLocks noChangeArrowheads="1"/>
          </p:cNvSpPr>
          <p:nvPr userDrawn="1"/>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FFFFFF"/>
                </a:solidFill>
              </a:rPr>
              <a:t>© 2012 Cisco and/or its affiliates. All rights reserved.</a:t>
            </a:r>
            <a:endParaRPr lang="en-US" sz="600" dirty="0">
              <a:solidFill>
                <a:srgbClr val="FFFFFF"/>
              </a:solidFill>
            </a:endParaRPr>
          </a:p>
        </p:txBody>
      </p:sp>
      <p:sp>
        <p:nvSpPr>
          <p:cNvPr id="22" name="Rectangle 7"/>
          <p:cNvSpPr>
            <a:spLocks noChangeArrowheads="1"/>
          </p:cNvSpPr>
          <p:nvPr userDrawn="1"/>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FFFFFF"/>
                </a:solidFill>
              </a:rPr>
              <a:pPr algn="r" defTabSz="814388"/>
              <a:t>‹#›</a:t>
            </a:fld>
            <a:endParaRPr lang="en-US" sz="600" dirty="0">
              <a:solidFill>
                <a:srgbClr val="FFFFFF"/>
              </a:solidFill>
            </a:endParaRPr>
          </a:p>
        </p:txBody>
      </p:sp>
    </p:spTree>
    <p:extLst>
      <p:ext uri="{BB962C8B-B14F-4D97-AF65-F5344CB8AC3E}">
        <p14:creationId xmlns:p14="http://schemas.microsoft.com/office/powerpoint/2010/main" val="167191234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6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ppt_x"/>
                                          </p:val>
                                        </p:tav>
                                        <p:tav tm="100000">
                                          <p:val>
                                            <p:strVal val="#ppt_x"/>
                                          </p:val>
                                        </p:tav>
                                      </p:tavLst>
                                    </p:anim>
                                    <p:anim calcmode="lin" valueType="num">
                                      <p:cBhvr additive="base">
                                        <p:cTn id="8" dur="2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12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2000" fill="hold"/>
                                        <p:tgtEl>
                                          <p:spTgt spid="9"/>
                                        </p:tgtEl>
                                        <p:attrNameLst>
                                          <p:attrName>ppt_x</p:attrName>
                                        </p:attrNameLst>
                                      </p:cBhvr>
                                      <p:tavLst>
                                        <p:tav tm="0">
                                          <p:val>
                                            <p:strVal val="#ppt_x"/>
                                          </p:val>
                                        </p:tav>
                                        <p:tav tm="100000">
                                          <p:val>
                                            <p:strVal val="#ppt_x"/>
                                          </p:val>
                                        </p:tav>
                                      </p:tavLst>
                                    </p:anim>
                                    <p:anim calcmode="lin" valueType="num">
                                      <p:cBhvr additive="base">
                                        <p:cTn id="12" dur="2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1" fill="hold" grpId="0" nodeType="withEffect">
                                  <p:stCondLst>
                                    <p:cond delay="15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ppt_x"/>
                                          </p:val>
                                        </p:tav>
                                        <p:tav tm="100000">
                                          <p:val>
                                            <p:strVal val="#ppt_x"/>
                                          </p:val>
                                        </p:tav>
                                      </p:tavLst>
                                    </p:anim>
                                    <p:anim calcmode="lin" valueType="num">
                                      <p:cBhvr additive="base">
                                        <p:cTn id="16" dur="10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9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2000" fill="hold"/>
                                        <p:tgtEl>
                                          <p:spTgt spid="14"/>
                                        </p:tgtEl>
                                        <p:attrNameLst>
                                          <p:attrName>ppt_x</p:attrName>
                                        </p:attrNameLst>
                                      </p:cBhvr>
                                      <p:tavLst>
                                        <p:tav tm="0">
                                          <p:val>
                                            <p:strVal val="#ppt_x"/>
                                          </p:val>
                                        </p:tav>
                                        <p:tav tm="100000">
                                          <p:val>
                                            <p:strVal val="#ppt_x"/>
                                          </p:val>
                                        </p:tav>
                                      </p:tavLst>
                                    </p:anim>
                                    <p:anim calcmode="lin" valueType="num">
                                      <p:cBhvr additive="base">
                                        <p:cTn id="20" dur="2000" fill="hold"/>
                                        <p:tgtEl>
                                          <p:spTgt spid="14"/>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stCondLst>
                                    <p:cond delay="90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2000" fill="hold"/>
                                        <p:tgtEl>
                                          <p:spTgt spid="12"/>
                                        </p:tgtEl>
                                        <p:attrNameLst>
                                          <p:attrName>ppt_x</p:attrName>
                                        </p:attrNameLst>
                                      </p:cBhvr>
                                      <p:tavLst>
                                        <p:tav tm="0">
                                          <p:val>
                                            <p:strVal val="#ppt_x"/>
                                          </p:val>
                                        </p:tav>
                                        <p:tav tm="100000">
                                          <p:val>
                                            <p:strVal val="#ppt_x"/>
                                          </p:val>
                                        </p:tav>
                                      </p:tavLst>
                                    </p:anim>
                                    <p:anim calcmode="lin" valueType="num">
                                      <p:cBhvr additive="base">
                                        <p:cTn id="24" dur="20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150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1100" fill="hold"/>
                                        <p:tgtEl>
                                          <p:spTgt spid="13"/>
                                        </p:tgtEl>
                                        <p:attrNameLst>
                                          <p:attrName>ppt_x</p:attrName>
                                        </p:attrNameLst>
                                      </p:cBhvr>
                                      <p:tavLst>
                                        <p:tav tm="0">
                                          <p:val>
                                            <p:strVal val="#ppt_x"/>
                                          </p:val>
                                        </p:tav>
                                        <p:tav tm="100000">
                                          <p:val>
                                            <p:strVal val="#ppt_x"/>
                                          </p:val>
                                        </p:tav>
                                      </p:tavLst>
                                    </p:anim>
                                    <p:anim calcmode="lin" valueType="num">
                                      <p:cBhvr additive="base">
                                        <p:cTn id="28" dur="1100" fill="hold"/>
                                        <p:tgtEl>
                                          <p:spTgt spid="13"/>
                                        </p:tgtEl>
                                        <p:attrNameLst>
                                          <p:attrName>ppt_y</p:attrName>
                                        </p:attrNameLst>
                                      </p:cBhvr>
                                      <p:tavLst>
                                        <p:tav tm="0">
                                          <p:val>
                                            <p:strVal val="1+#ppt_h/2"/>
                                          </p:val>
                                        </p:tav>
                                        <p:tav tm="100000">
                                          <p:val>
                                            <p:strVal val="#ppt_y"/>
                                          </p:val>
                                        </p:tav>
                                      </p:tavLst>
                                    </p:anim>
                                  </p:childTnLst>
                                </p:cTn>
                              </p:par>
                              <p:par>
                                <p:cTn id="29" presetID="10" presetClass="entr" presetSubtype="0" fill="hold" grpId="0" nodeType="withEffect">
                                  <p:stCondLst>
                                    <p:cond delay="150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childTnLst>
                                </p:cTn>
                              </p:par>
                              <p:par>
                                <p:cTn id="32" presetID="10" presetClass="entr" presetSubtype="0" fill="hold" grpId="0" nodeType="withEffect">
                                  <p:stCondLst>
                                    <p:cond delay="200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fade">
                                      <p:cBhvr>
                                        <p:cTn id="34" dur="1000"/>
                                        <p:tgtEl>
                                          <p:spTgt spid="7">
                                            <p:txEl>
                                              <p:pRg st="0" end="0"/>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7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2" grpId="0"/>
      <p:bldP spid="7" grpId="0" build="p">
        <p:tmplLst>
          <p:tmpl lvl="1">
            <p:tnLst>
              <p:par>
                <p:cTn presetID="10" presetClass="entr" presetSubtype="0" fill="hold" nodeType="withEffect">
                  <p:stCondLst>
                    <p:cond delay="2000"/>
                  </p:stCondLst>
                  <p:childTnLst>
                    <p:set>
                      <p:cBhvr>
                        <p:cTn dur="1" fill="hold">
                          <p:stCondLst>
                            <p:cond delay="0"/>
                          </p:stCondLst>
                        </p:cTn>
                        <p:tgtEl>
                          <p:spTgt spid="7"/>
                        </p:tgtEl>
                        <p:attrNameLst>
                          <p:attrName>style.visibility</p:attrName>
                        </p:attrNameLst>
                      </p:cBhvr>
                      <p:to>
                        <p:strVal val="visible"/>
                      </p:to>
                    </p:set>
                    <p:animEffect transition="in" filter="fade">
                      <p:cBhvr>
                        <p:cTn dur="1000"/>
                        <p:tgtEl>
                          <p:spTgt spid="7"/>
                        </p:tgtEl>
                      </p:cBhvr>
                    </p:animEffect>
                  </p:childTnLst>
                </p:cTn>
              </p:par>
            </p:tnLst>
          </p:tmpl>
        </p:tmplLst>
      </p:bldP>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single photo with caption">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29" name="Rectangle 28"/>
          <p:cNvSpPr/>
          <p:nvPr/>
        </p:nvSpPr>
        <p:spPr>
          <a:xfrm>
            <a:off x="1891875" y="795528"/>
            <a:ext cx="5349240" cy="400507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3" name="Rectangle 22"/>
          <p:cNvSpPr/>
          <p:nvPr userDrawn="1"/>
        </p:nvSpPr>
        <p:spPr>
          <a:xfrm>
            <a:off x="1891874" y="4794352"/>
            <a:ext cx="5347552" cy="996372"/>
          </a:xfrm>
          <a:prstGeom prst="rect">
            <a:avLst/>
          </a:prstGeom>
          <a:solidFill>
            <a:schemeClr val="bg1"/>
          </a:solidFill>
          <a:ln>
            <a:noFill/>
          </a:ln>
          <a:effectLst>
            <a:outerShdw blurRad="1143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6" name="Picture Placeholder 25"/>
          <p:cNvSpPr>
            <a:spLocks noGrp="1"/>
          </p:cNvSpPr>
          <p:nvPr>
            <p:ph type="pic" sz="quarter" idx="10" hasCustomPrompt="1"/>
          </p:nvPr>
        </p:nvSpPr>
        <p:spPr>
          <a:xfrm>
            <a:off x="1900238" y="795528"/>
            <a:ext cx="5329238" cy="4005072"/>
          </a:xfrm>
          <a:solidFill>
            <a:schemeClr val="bg1">
              <a:alpha val="30000"/>
            </a:schemeClr>
          </a:solidFill>
          <a:ln>
            <a:solidFill>
              <a:schemeClr val="bg2"/>
            </a:solidFill>
          </a:ln>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11" name="Title 10"/>
          <p:cNvSpPr>
            <a:spLocks noGrp="1"/>
          </p:cNvSpPr>
          <p:nvPr>
            <p:ph type="title"/>
          </p:nvPr>
        </p:nvSpPr>
        <p:spPr>
          <a:xfrm>
            <a:off x="2065871" y="4873438"/>
            <a:ext cx="5074070" cy="838200"/>
          </a:xfrm>
        </p:spPr>
        <p:txBody>
          <a:bodyPr anchor="ctr"/>
          <a:lstStyle>
            <a:lvl1pPr>
              <a:defRPr sz="2600">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3079812689"/>
      </p:ext>
    </p:extLst>
  </p:cSld>
  <p:clrMapOvr>
    <a:masterClrMapping/>
  </p:clrMapOvr>
  <p:transition>
    <p:wipe dir="r"/>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Small photo_top left">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32" name="Rectangle 31"/>
          <p:cNvSpPr/>
          <p:nvPr/>
        </p:nvSpPr>
        <p:spPr>
          <a:xfrm>
            <a:off x="338328" y="310896"/>
            <a:ext cx="3273552" cy="2459736"/>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6" name="Picture Placeholder 25"/>
          <p:cNvSpPr>
            <a:spLocks noGrp="1"/>
          </p:cNvSpPr>
          <p:nvPr>
            <p:ph type="pic" sz="quarter" idx="10" hasCustomPrompt="1"/>
          </p:nvPr>
        </p:nvSpPr>
        <p:spPr>
          <a:xfrm>
            <a:off x="338328" y="310896"/>
            <a:ext cx="3273552" cy="2459736"/>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9" name="Title 8"/>
          <p:cNvSpPr>
            <a:spLocks noGrp="1"/>
          </p:cNvSpPr>
          <p:nvPr>
            <p:ph type="title" hasCustomPrompt="1"/>
          </p:nvPr>
        </p:nvSpPr>
        <p:spPr>
          <a:xfrm>
            <a:off x="229703" y="3429000"/>
            <a:ext cx="7009298" cy="1421928"/>
          </a:xfrm>
        </p:spPr>
        <p:txBody>
          <a:bodyPr anchor="t">
            <a:noAutofit/>
          </a:bodyPr>
          <a:lstStyle>
            <a:lvl1pPr marL="0" marR="0" indent="0" algn="l" defTabSz="914400" rtl="0" eaLnBrk="1" fontAlgn="auto" latinLnBrk="0" hangingPunct="1">
              <a:lnSpc>
                <a:spcPct val="80000"/>
              </a:lnSpc>
              <a:spcBef>
                <a:spcPct val="0"/>
              </a:spcBef>
              <a:spcAft>
                <a:spcPts val="0"/>
              </a:spcAft>
              <a:buClrTx/>
              <a:buSzTx/>
              <a:buFontTx/>
              <a:buNone/>
              <a:tabLst/>
              <a:defRPr sz="5400">
                <a:solidFill>
                  <a:schemeClr val="bg1"/>
                </a:solidFill>
                <a:latin typeface="+mj-lt"/>
              </a:defRPr>
            </a:lvl1pPr>
          </a:lstStyle>
          <a:p>
            <a:r>
              <a:rPr lang="en-US" dirty="0" smtClean="0"/>
              <a:t>Large photo </a:t>
            </a:r>
            <a:br>
              <a:rPr lang="en-US" dirty="0" smtClean="0"/>
            </a:br>
            <a:r>
              <a:rPr lang="en-US" dirty="0" smtClean="0"/>
              <a:t>caption here.</a:t>
            </a:r>
          </a:p>
        </p:txBody>
      </p:sp>
    </p:spTree>
    <p:extLst>
      <p:ext uri="{BB962C8B-B14F-4D97-AF65-F5344CB8AC3E}">
        <p14:creationId xmlns:p14="http://schemas.microsoft.com/office/powerpoint/2010/main" val="535224122"/>
      </p:ext>
    </p:extLst>
  </p:cSld>
  <p:clrMapOvr>
    <a:masterClrMapping/>
  </p:clrMapOvr>
  <p:transition>
    <p:wipe dir="r"/>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Portrait photo_right side">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40" name="Rectangle 39"/>
          <p:cNvSpPr/>
          <p:nvPr/>
        </p:nvSpPr>
        <p:spPr>
          <a:xfrm>
            <a:off x="4992624" y="859536"/>
            <a:ext cx="3630168" cy="5029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6" name="Picture Placeholder 25"/>
          <p:cNvSpPr>
            <a:spLocks noGrp="1"/>
          </p:cNvSpPr>
          <p:nvPr>
            <p:ph type="pic" sz="quarter" idx="10" hasCustomPrompt="1"/>
          </p:nvPr>
        </p:nvSpPr>
        <p:spPr>
          <a:xfrm>
            <a:off x="4992624" y="859536"/>
            <a:ext cx="3630168" cy="5029200"/>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anchor="ctr" anchorCtr="0"/>
          <a:lstStyle>
            <a:lvl1pPr algn="ctr">
              <a:buFontTx/>
              <a:buNone/>
              <a:defRPr>
                <a:solidFill>
                  <a:schemeClr val="bg1"/>
                </a:solidFill>
                <a:latin typeface="+mj-lt"/>
              </a:defRPr>
            </a:lvl1pPr>
          </a:lstStyle>
          <a:p>
            <a:r>
              <a:rPr lang="en-US" dirty="0" smtClean="0"/>
              <a:t>Insert photo here</a:t>
            </a:r>
            <a:endParaRPr lang="en-US" dirty="0"/>
          </a:p>
        </p:txBody>
      </p:sp>
      <p:sp>
        <p:nvSpPr>
          <p:cNvPr id="9" name="Title 8"/>
          <p:cNvSpPr>
            <a:spLocks noGrp="1"/>
          </p:cNvSpPr>
          <p:nvPr>
            <p:ph type="title"/>
          </p:nvPr>
        </p:nvSpPr>
        <p:spPr>
          <a:xfrm>
            <a:off x="229703" y="728972"/>
            <a:ext cx="4349918" cy="1089529"/>
          </a:xfrm>
        </p:spPr>
        <p:txBody>
          <a:bodyPr anchor="t">
            <a:noAutofit/>
          </a:bodyPr>
          <a:lstStyle>
            <a:lvl1pPr>
              <a:lnSpc>
                <a:spcPct val="90000"/>
              </a:lnSpc>
              <a:defRPr>
                <a:solidFill>
                  <a:schemeClr val="bg1"/>
                </a:solidFill>
                <a:latin typeface="+mj-lt"/>
              </a:defRPr>
            </a:lvl1pPr>
          </a:lstStyle>
          <a:p>
            <a:r>
              <a:rPr lang="en-US" smtClean="0"/>
              <a:t>Click to edit Master title style</a:t>
            </a:r>
            <a:endParaRPr lang="en-US" dirty="0"/>
          </a:p>
        </p:txBody>
      </p:sp>
    </p:spTree>
    <p:extLst>
      <p:ext uri="{BB962C8B-B14F-4D97-AF65-F5344CB8AC3E}">
        <p14:creationId xmlns:p14="http://schemas.microsoft.com/office/powerpoint/2010/main" val="890394675"/>
      </p:ext>
    </p:extLst>
  </p:cSld>
  <p:clrMapOvr>
    <a:masterClrMapping/>
  </p:clrMapOvr>
  <p:transition>
    <p:wipe dir="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ullet with pull quote">
    <p:spTree>
      <p:nvGrpSpPr>
        <p:cNvPr id="1" name=""/>
        <p:cNvGrpSpPr/>
        <p:nvPr/>
      </p:nvGrpSpPr>
      <p:grpSpPr>
        <a:xfrm>
          <a:off x="0" y="0"/>
          <a:ext cx="0" cy="0"/>
          <a:chOff x="0" y="0"/>
          <a:chExt cx="0" cy="0"/>
        </a:xfrm>
      </p:grpSpPr>
      <p:sp>
        <p:nvSpPr>
          <p:cNvPr id="2" name="Title 1"/>
          <p:cNvSpPr>
            <a:spLocks noGrp="1"/>
          </p:cNvSpPr>
          <p:nvPr>
            <p:ph type="title"/>
          </p:nvPr>
        </p:nvSpPr>
        <p:spPr>
          <a:xfrm>
            <a:off x="229701" y="432215"/>
            <a:ext cx="8580923" cy="838200"/>
          </a:xfrm>
        </p:spPr>
        <p:txBody>
          <a:bodyPr/>
          <a:lstStyle>
            <a:lvl1pPr algn="l" defTabSz="914400" rtl="0" eaLnBrk="1" latinLnBrk="0" hangingPunct="1">
              <a:lnSpc>
                <a:spcPct val="80000"/>
              </a:lnSpc>
              <a:spcBef>
                <a:spcPct val="0"/>
              </a:spcBef>
              <a:buNone/>
              <a:defRPr lang="en-US" sz="3600" b="0" kern="1200" spc="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239713" y="1339745"/>
            <a:ext cx="4011105" cy="4965700"/>
          </a:xfrm>
        </p:spPr>
        <p:txBody>
          <a:bodyPr/>
          <a:lstStyle>
            <a:lvl1pPr>
              <a:lnSpc>
                <a:spcPct val="95000"/>
              </a:lnSpc>
              <a:spcBef>
                <a:spcPts val="1480"/>
              </a:spcBef>
              <a:defRPr sz="2200">
                <a:solidFill>
                  <a:srgbClr val="435153"/>
                </a:solidFill>
                <a:latin typeface="+mj-lt"/>
              </a:defRPr>
            </a:lvl1pPr>
            <a:lvl2pPr>
              <a:lnSpc>
                <a:spcPct val="95000"/>
              </a:lnSpc>
              <a:spcBef>
                <a:spcPts val="600"/>
              </a:spcBef>
              <a:defRPr>
                <a:solidFill>
                  <a:srgbClr val="435153"/>
                </a:solidFill>
                <a:latin typeface="+mj-lt"/>
              </a:defRPr>
            </a:lvl2pPr>
            <a:lvl3pPr>
              <a:defRPr>
                <a:solidFill>
                  <a:srgbClr val="435153"/>
                </a:solidFill>
                <a:latin typeface="+mj-lt"/>
              </a:defRPr>
            </a:lvl3pPr>
            <a:lvl4pPr>
              <a:defRPr>
                <a:solidFill>
                  <a:srgbClr val="435153"/>
                </a:solidFill>
                <a:latin typeface="+mj-lt"/>
              </a:defRPr>
            </a:lvl4pPr>
            <a:lvl5pPr>
              <a:defRPr>
                <a:solidFill>
                  <a:srgbClr val="435153"/>
                </a:solidFill>
                <a:latin typeface="+mj-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11"/>
          <p:cNvSpPr>
            <a:spLocks noGrp="1"/>
          </p:cNvSpPr>
          <p:nvPr>
            <p:ph type="body" sz="quarter" idx="11" hasCustomPrompt="1"/>
          </p:nvPr>
        </p:nvSpPr>
        <p:spPr>
          <a:xfrm>
            <a:off x="5221224" y="1747685"/>
            <a:ext cx="3236976" cy="646331"/>
          </a:xfrm>
        </p:spPr>
        <p:txBody>
          <a:bodyPr>
            <a:noAutofit/>
          </a:bodyPr>
          <a:lstStyle>
            <a:lvl1pPr marL="114300" indent="-114300" algn="l" defTabSz="914400" rtl="0" eaLnBrk="1" latinLnBrk="0" hangingPunct="1">
              <a:lnSpc>
                <a:spcPct val="90000"/>
              </a:lnSpc>
              <a:spcBef>
                <a:spcPts val="0"/>
              </a:spcBef>
              <a:buNone/>
              <a:defRPr lang="en-US" sz="2000" kern="1200" dirty="0" smtClean="0">
                <a:gradFill>
                  <a:gsLst>
                    <a:gs pos="0">
                      <a:schemeClr val="tx1"/>
                    </a:gs>
                    <a:gs pos="47000">
                      <a:schemeClr val="accent2"/>
                    </a:gs>
                    <a:gs pos="100000">
                      <a:schemeClr val="accent4"/>
                    </a:gs>
                  </a:gsLst>
                  <a:lin ang="3600000" scaled="0"/>
                </a:gradFill>
                <a:latin typeface="+mj-lt"/>
                <a:ea typeface="+mn-ea"/>
                <a:cs typeface="+mn-cs"/>
              </a:defRPr>
            </a:lvl1pPr>
            <a:lvl2pPr marL="114300" indent="-114300" algn="l" defTabSz="914400" rtl="0" eaLnBrk="1" latinLnBrk="0" hangingPunct="1">
              <a:defRPr lang="en-US" sz="2000" kern="1200" dirty="0" smtClean="0">
                <a:solidFill>
                  <a:schemeClr val="accent2"/>
                </a:solidFill>
                <a:latin typeface="Ciscolight" pitchFamily="2" charset="0"/>
                <a:ea typeface="+mn-ea"/>
                <a:cs typeface="+mn-cs"/>
              </a:defRPr>
            </a:lvl2pPr>
            <a:lvl3pPr marL="114300" indent="-114300" algn="l" defTabSz="914400" rtl="0" eaLnBrk="1" latinLnBrk="0" hangingPunct="1">
              <a:defRPr lang="en-US" sz="2000" kern="1200" dirty="0" smtClean="0">
                <a:solidFill>
                  <a:schemeClr val="accent2"/>
                </a:solidFill>
                <a:latin typeface="Ciscolight" pitchFamily="2" charset="0"/>
                <a:ea typeface="+mn-ea"/>
                <a:cs typeface="+mn-cs"/>
              </a:defRPr>
            </a:lvl3pPr>
            <a:lvl4pPr marL="114300" indent="-114300" algn="l" defTabSz="914400" rtl="0" eaLnBrk="1" latinLnBrk="0" hangingPunct="1">
              <a:defRPr lang="en-US" sz="2000" kern="1200" dirty="0" smtClean="0">
                <a:solidFill>
                  <a:schemeClr val="accent2"/>
                </a:solidFill>
                <a:latin typeface="Ciscolight" pitchFamily="2" charset="0"/>
                <a:ea typeface="+mn-ea"/>
                <a:cs typeface="+mn-cs"/>
              </a:defRPr>
            </a:lvl4pPr>
            <a:lvl5pPr marL="114300" indent="-114300" algn="l" defTabSz="914400" rtl="0" eaLnBrk="1" latinLnBrk="0" hangingPunct="1">
              <a:defRPr lang="en-US" sz="2000" kern="1200" dirty="0" smtClean="0">
                <a:solidFill>
                  <a:schemeClr val="accent2"/>
                </a:solidFill>
                <a:latin typeface="Ciscolight" pitchFamily="2" charset="0"/>
                <a:ea typeface="+mn-ea"/>
                <a:cs typeface="+mn-cs"/>
              </a:defRPr>
            </a:lvl5pPr>
          </a:lstStyle>
          <a:p>
            <a:pPr lvl="0"/>
            <a:r>
              <a:rPr lang="en-US" dirty="0" smtClean="0"/>
              <a:t>“This is the sample </a:t>
            </a:r>
            <a:br>
              <a:rPr lang="en-US" dirty="0" smtClean="0"/>
            </a:br>
            <a:r>
              <a:rPr lang="en-US" dirty="0" smtClean="0"/>
              <a:t>pull quote.”</a:t>
            </a:r>
          </a:p>
        </p:txBody>
      </p:sp>
      <p:sp>
        <p:nvSpPr>
          <p:cNvPr id="14" name="Rectangle 5"/>
          <p:cNvSpPr>
            <a:spLocks noChangeArrowheads="1"/>
          </p:cNvSpPr>
          <p:nvPr userDrawn="1"/>
        </p:nvSpPr>
        <p:spPr bwMode="ltGray">
          <a:xfrm>
            <a:off x="7784628" y="6584514"/>
            <a:ext cx="791023"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a:solidFill>
                  <a:srgbClr val="C0C0C0"/>
                </a:solidFill>
                <a:latin typeface="+mj-lt"/>
              </a:rPr>
              <a:t>Cisco Confidential</a:t>
            </a:r>
          </a:p>
        </p:txBody>
      </p:sp>
      <p:sp>
        <p:nvSpPr>
          <p:cNvPr id="13" name="Rectangle 4"/>
          <p:cNvSpPr>
            <a:spLocks noChangeArrowheads="1"/>
          </p:cNvSpPr>
          <p:nvPr userDrawn="1"/>
        </p:nvSpPr>
        <p:spPr bwMode="ltGray">
          <a:xfrm>
            <a:off x="265666" y="6586248"/>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C0C0C0"/>
                </a:solidFill>
                <a:latin typeface="+mj-lt"/>
              </a:rPr>
              <a:t>© 2010 Cisco and/or its affiliates. All rights reserved.</a:t>
            </a:r>
            <a:endParaRPr lang="en-US" sz="600" dirty="0">
              <a:solidFill>
                <a:srgbClr val="C0C0C0"/>
              </a:solidFill>
              <a:latin typeface="+mj-lt"/>
            </a:endParaRPr>
          </a:p>
        </p:txBody>
      </p:sp>
      <p:sp>
        <p:nvSpPr>
          <p:cNvPr id="16" name="Rectangle 7"/>
          <p:cNvSpPr>
            <a:spLocks noChangeArrowheads="1"/>
          </p:cNvSpPr>
          <p:nvPr userDrawn="1"/>
        </p:nvSpPr>
        <p:spPr bwMode="ltGray">
          <a:xfrm>
            <a:off x="8620940" y="6580410"/>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C0C0C0"/>
                </a:solidFill>
                <a:latin typeface="+mj-lt"/>
              </a:rPr>
              <a:pPr algn="r" defTabSz="814388">
                <a:lnSpc>
                  <a:spcPct val="100000"/>
                </a:lnSpc>
              </a:pPr>
              <a:t>‹#›</a:t>
            </a:fld>
            <a:endParaRPr lang="en-US" sz="600" dirty="0">
              <a:solidFill>
                <a:srgbClr val="C0C0C0"/>
              </a:solidFill>
              <a:latin typeface="+mj-lt"/>
            </a:endParaRPr>
          </a:p>
        </p:txBody>
      </p:sp>
      <p:sp>
        <p:nvSpPr>
          <p:cNvPr id="19" name="Text Placeholder 18"/>
          <p:cNvSpPr>
            <a:spLocks noGrp="1"/>
          </p:cNvSpPr>
          <p:nvPr>
            <p:ph type="body" sz="quarter" idx="14" hasCustomPrompt="1"/>
          </p:nvPr>
        </p:nvSpPr>
        <p:spPr>
          <a:xfrm>
            <a:off x="5309475" y="4736592"/>
            <a:ext cx="3237819" cy="338328"/>
          </a:xfrm>
        </p:spPr>
        <p:txBody>
          <a:bodyPr>
            <a:noAutofit/>
          </a:bodyPr>
          <a:lstStyle>
            <a:lvl1pPr marL="0" indent="0">
              <a:buFontTx/>
              <a:buNone/>
              <a:defRPr sz="1600">
                <a:solidFill>
                  <a:srgbClr val="7F7F7F"/>
                </a:solidFill>
              </a:defRPr>
            </a:lvl1pPr>
          </a:lstStyle>
          <a:p>
            <a:pPr lvl="0"/>
            <a:r>
              <a:rPr lang="en-US" dirty="0" smtClean="0"/>
              <a:t>Source Name</a:t>
            </a:r>
            <a:endParaRPr lang="en-US" dirty="0"/>
          </a:p>
        </p:txBody>
      </p:sp>
      <p:pic>
        <p:nvPicPr>
          <p:cNvPr id="9" name="Picture 8" descr="segue texture.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a:xfrm>
            <a:off x="333375" y="6381456"/>
            <a:ext cx="8477250" cy="163808"/>
          </a:xfrm>
          <a:prstGeom prst="rect">
            <a:avLst/>
          </a:prstGeom>
        </p:spPr>
      </p:pic>
    </p:spTree>
  </p:cSld>
  <p:clrMapOvr>
    <a:masterClrMapping/>
  </p:clrMapOvr>
  <p:transition>
    <p:wipe dir="r"/>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Multiple photo">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48" name="Rectangle 47"/>
          <p:cNvSpPr/>
          <p:nvPr/>
        </p:nvSpPr>
        <p:spPr>
          <a:xfrm>
            <a:off x="3668713" y="311149"/>
            <a:ext cx="3268136"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9" name="Picture Placeholder 25"/>
          <p:cNvSpPr>
            <a:spLocks noGrp="1"/>
          </p:cNvSpPr>
          <p:nvPr>
            <p:ph type="pic" sz="quarter" idx="11" hasCustomPrompt="1"/>
          </p:nvPr>
        </p:nvSpPr>
        <p:spPr>
          <a:xfrm>
            <a:off x="3668989" y="311149"/>
            <a:ext cx="3267861"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29" name="Rectangle 28"/>
          <p:cNvSpPr/>
          <p:nvPr/>
        </p:nvSpPr>
        <p:spPr>
          <a:xfrm>
            <a:off x="334963" y="311149"/>
            <a:ext cx="3258612" cy="2660652"/>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6" name="Picture Placeholder 25"/>
          <p:cNvSpPr>
            <a:spLocks noGrp="1"/>
          </p:cNvSpPr>
          <p:nvPr>
            <p:ph type="pic" sz="quarter" idx="10" hasCustomPrompt="1"/>
          </p:nvPr>
        </p:nvSpPr>
        <p:spPr>
          <a:xfrm>
            <a:off x="320824" y="311149"/>
            <a:ext cx="3272751" cy="2660652"/>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0" name="Rectangle 49"/>
          <p:cNvSpPr/>
          <p:nvPr/>
        </p:nvSpPr>
        <p:spPr>
          <a:xfrm>
            <a:off x="7011988" y="311149"/>
            <a:ext cx="1806574" cy="1308101"/>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1" name="Picture Placeholder 25"/>
          <p:cNvSpPr>
            <a:spLocks noGrp="1"/>
          </p:cNvSpPr>
          <p:nvPr>
            <p:ph type="pic" sz="quarter" idx="12" hasCustomPrompt="1"/>
          </p:nvPr>
        </p:nvSpPr>
        <p:spPr>
          <a:xfrm>
            <a:off x="7011988" y="311149"/>
            <a:ext cx="1806573" cy="1308101"/>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2" name="Rectangle 51"/>
          <p:cNvSpPr/>
          <p:nvPr/>
        </p:nvSpPr>
        <p:spPr>
          <a:xfrm>
            <a:off x="334963" y="3028951"/>
            <a:ext cx="2501965" cy="345893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3" name="Picture Placeholder 25"/>
          <p:cNvSpPr>
            <a:spLocks noGrp="1"/>
          </p:cNvSpPr>
          <p:nvPr>
            <p:ph type="pic" sz="quarter" idx="13" hasCustomPrompt="1"/>
          </p:nvPr>
        </p:nvSpPr>
        <p:spPr>
          <a:xfrm>
            <a:off x="320824" y="3028951"/>
            <a:ext cx="2516104" cy="3458934"/>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4" name="Rectangle 53"/>
          <p:cNvSpPr/>
          <p:nvPr/>
        </p:nvSpPr>
        <p:spPr>
          <a:xfrm>
            <a:off x="2911476" y="3028951"/>
            <a:ext cx="4025374" cy="3458934"/>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5" name="Picture Placeholder 25"/>
          <p:cNvSpPr>
            <a:spLocks noGrp="1"/>
          </p:cNvSpPr>
          <p:nvPr>
            <p:ph type="pic" sz="quarter" idx="14" hasCustomPrompt="1"/>
          </p:nvPr>
        </p:nvSpPr>
        <p:spPr>
          <a:xfrm>
            <a:off x="2908334" y="3028951"/>
            <a:ext cx="4028516" cy="3458934"/>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6" name="Rectangle 55"/>
          <p:cNvSpPr/>
          <p:nvPr/>
        </p:nvSpPr>
        <p:spPr>
          <a:xfrm>
            <a:off x="7011988" y="1683657"/>
            <a:ext cx="1806574" cy="3442153"/>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7" name="Picture Placeholder 25"/>
          <p:cNvSpPr>
            <a:spLocks noGrp="1"/>
          </p:cNvSpPr>
          <p:nvPr>
            <p:ph type="pic" sz="quarter" idx="15" hasCustomPrompt="1"/>
          </p:nvPr>
        </p:nvSpPr>
        <p:spPr>
          <a:xfrm>
            <a:off x="7011988" y="1676400"/>
            <a:ext cx="1806573" cy="3449410"/>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
        <p:nvSpPr>
          <p:cNvPr id="58" name="Rectangle 57"/>
          <p:cNvSpPr/>
          <p:nvPr/>
        </p:nvSpPr>
        <p:spPr>
          <a:xfrm>
            <a:off x="7011988" y="5182960"/>
            <a:ext cx="1806574" cy="1304925"/>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9" name="Picture Placeholder 25"/>
          <p:cNvSpPr>
            <a:spLocks noGrp="1"/>
          </p:cNvSpPr>
          <p:nvPr>
            <p:ph type="pic" sz="quarter" idx="16" hasCustomPrompt="1"/>
          </p:nvPr>
        </p:nvSpPr>
        <p:spPr>
          <a:xfrm>
            <a:off x="7011988" y="5182960"/>
            <a:ext cx="1806573" cy="1304925"/>
          </a:xfrm>
          <a:solidFill>
            <a:schemeClr val="bg1">
              <a:alpha val="30000"/>
            </a:schemeClr>
          </a:solidFill>
          <a:ln>
            <a:solidFill>
              <a:schemeClr val="bg2"/>
            </a:solidFill>
          </a:ln>
          <a:effectLst>
            <a:outerShdw blurRad="114300" dist="38100" dir="5400000" algn="ctr" rotWithShape="0">
              <a:srgbClr val="000000">
                <a:alpha val="80000"/>
              </a:srgbClr>
            </a:outerShdw>
          </a:effectLst>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dirty="0">
                <a:solidFill>
                  <a:schemeClr val="bg1"/>
                </a:solidFill>
                <a:latin typeface="+mj-lt"/>
                <a:ea typeface="+mn-ea"/>
                <a:cs typeface="+mn-cs"/>
              </a:defRPr>
            </a:lvl1pPr>
          </a:lstStyle>
          <a:p>
            <a:r>
              <a:rPr lang="en-US" dirty="0" smtClean="0"/>
              <a:t>Insert photo here</a:t>
            </a:r>
            <a:endParaRPr lang="en-US" dirty="0"/>
          </a:p>
        </p:txBody>
      </p:sp>
    </p:spTree>
    <p:extLst>
      <p:ext uri="{BB962C8B-B14F-4D97-AF65-F5344CB8AC3E}">
        <p14:creationId xmlns:p14="http://schemas.microsoft.com/office/powerpoint/2010/main" val="2635213739"/>
      </p:ext>
    </p:extLst>
  </p:cSld>
  <p:clrMapOvr>
    <a:masterClrMapping/>
  </p:clrMapOvr>
  <p:transition>
    <p:wipe dir="r"/>
  </p:transition>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Large photo with bottom bar">
    <p:spTree>
      <p:nvGrpSpPr>
        <p:cNvPr id="1" name=""/>
        <p:cNvGrpSpPr/>
        <p:nvPr/>
      </p:nvGrpSpPr>
      <p:grpSpPr>
        <a:xfrm>
          <a:off x="0" y="0"/>
          <a:ext cx="0" cy="0"/>
          <a:chOff x="0" y="0"/>
          <a:chExt cx="0" cy="0"/>
        </a:xfrm>
      </p:grpSpPr>
      <p:sp>
        <p:nvSpPr>
          <p:cNvPr id="7" name="Rectangle 6"/>
          <p:cNvSpPr/>
          <p:nvPr/>
        </p:nvSpPr>
        <p:spPr>
          <a:xfrm>
            <a:off x="338328" y="310896"/>
            <a:ext cx="8476488" cy="6075390"/>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 name="Picture Placeholder 4"/>
          <p:cNvSpPr>
            <a:spLocks noGrp="1"/>
          </p:cNvSpPr>
          <p:nvPr>
            <p:ph type="pic" sz="quarter" idx="10" hasCustomPrompt="1"/>
          </p:nvPr>
        </p:nvSpPr>
        <p:spPr>
          <a:xfrm>
            <a:off x="333375" y="310896"/>
            <a:ext cx="8474869" cy="6054185"/>
          </a:xfrm>
          <a:ln>
            <a:solidFill>
              <a:schemeClr val="bg2"/>
            </a:solidFill>
          </a:ln>
        </p:spPr>
        <p:txBody>
          <a:bodyPr vert="horz" lIns="91440" tIns="45720" rIns="91440" bIns="45720" rtlCol="0" anchor="ctr" anchorCtr="0">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2000" kern="1200" baseline="0" dirty="0">
                <a:solidFill>
                  <a:srgbClr val="546568"/>
                </a:solidFill>
                <a:latin typeface="+mn-lt"/>
                <a:ea typeface="+mn-ea"/>
                <a:cs typeface="+mn-cs"/>
              </a:defRPr>
            </a:lvl1pPr>
          </a:lstStyle>
          <a:p>
            <a:r>
              <a:rPr lang="en-US" dirty="0" smtClean="0"/>
              <a:t>Photo placeholder</a:t>
            </a:r>
            <a:endParaRPr lang="en-US" dirty="0"/>
          </a:p>
        </p:txBody>
      </p:sp>
      <p:pic>
        <p:nvPicPr>
          <p:cNvPr id="3" name="Picture 2" descr="bottom bar.jpg"/>
          <p:cNvPicPr>
            <a:picLocks noChangeAspect="1"/>
          </p:cNvPicPr>
          <p:nvPr userDrawn="1"/>
        </p:nvPicPr>
        <p:blipFill>
          <a:blip r:embed="rId2" cstate="print"/>
          <a:stretch>
            <a:fillRect/>
          </a:stretch>
        </p:blipFill>
        <p:spPr>
          <a:xfrm>
            <a:off x="333375" y="6374862"/>
            <a:ext cx="8477250" cy="171450"/>
          </a:xfrm>
          <a:prstGeom prst="rect">
            <a:avLst/>
          </a:prstGeom>
        </p:spPr>
      </p:pic>
      <p:sp>
        <p:nvSpPr>
          <p:cNvPr id="11" name="Rectangle 5"/>
          <p:cNvSpPr>
            <a:spLocks noChangeArrowheads="1"/>
          </p:cNvSpPr>
          <p:nvPr userDrawn="1"/>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rPr>
              <a:t>Cisco Confidential</a:t>
            </a:r>
          </a:p>
        </p:txBody>
      </p:sp>
      <p:sp>
        <p:nvSpPr>
          <p:cNvPr id="8" name="Rectangle 4"/>
          <p:cNvSpPr>
            <a:spLocks noChangeArrowheads="1"/>
          </p:cNvSpPr>
          <p:nvPr userDrawn="1"/>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rPr>
              <a:t>© 2012 Cisco and/or its affiliates. All rights reserved.</a:t>
            </a:r>
            <a:endParaRPr lang="en-US" sz="600" dirty="0">
              <a:solidFill>
                <a:srgbClr val="C0C0C0"/>
              </a:solidFill>
            </a:endParaRPr>
          </a:p>
        </p:txBody>
      </p:sp>
      <p:sp>
        <p:nvSpPr>
          <p:cNvPr id="10" name="Rectangle 7"/>
          <p:cNvSpPr>
            <a:spLocks noChangeArrowheads="1"/>
          </p:cNvSpPr>
          <p:nvPr userDrawn="1"/>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rPr>
              <a:pPr algn="r" defTabSz="814388"/>
              <a:t>‹#›</a:t>
            </a:fld>
            <a:endParaRPr lang="en-US" sz="600" dirty="0">
              <a:solidFill>
                <a:srgbClr val="C0C0C0"/>
              </a:solidFill>
            </a:endParaRPr>
          </a:p>
        </p:txBody>
      </p:sp>
    </p:spTree>
    <p:extLst>
      <p:ext uri="{BB962C8B-B14F-4D97-AF65-F5344CB8AC3E}">
        <p14:creationId xmlns:p14="http://schemas.microsoft.com/office/powerpoint/2010/main" val="616464273"/>
      </p:ext>
    </p:extLst>
  </p:cSld>
  <p:clrMapOvr>
    <a:masterClrMapping/>
  </p:clrMapOvr>
  <p:transition>
    <p:wipe dir="r"/>
  </p:transition>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Full 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9144000" cy="6858000"/>
          </a:xfrm>
        </p:spPr>
        <p:txBody>
          <a:bodyPr anchor="ctr" anchorCtr="1">
            <a:noAutofit/>
          </a:bodyPr>
          <a:lstStyle>
            <a:lvl1pPr algn="ctr">
              <a:buNone/>
              <a:defRPr>
                <a:latin typeface="+mj-lt"/>
              </a:defRPr>
            </a:lvl1pPr>
          </a:lstStyle>
          <a:p>
            <a:r>
              <a:rPr lang="en-US" dirty="0" smtClean="0"/>
              <a:t>Full bleed image placeholder</a:t>
            </a:r>
            <a:endParaRPr lang="en-US" dirty="0"/>
          </a:p>
        </p:txBody>
      </p:sp>
    </p:spTree>
    <p:extLst>
      <p:ext uri="{BB962C8B-B14F-4D97-AF65-F5344CB8AC3E}">
        <p14:creationId xmlns:p14="http://schemas.microsoft.com/office/powerpoint/2010/main" val="2582892797"/>
      </p:ext>
    </p:extLst>
  </p:cSld>
  <p:clrMapOvr>
    <a:masterClrMapping/>
  </p:clrMapOvr>
  <p:transition>
    <p:wipe dir="r"/>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Standard video">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22" name="Rectangle 21"/>
          <p:cNvSpPr/>
          <p:nvPr userDrawn="1"/>
        </p:nvSpPr>
        <p:spPr>
          <a:xfrm>
            <a:off x="0" y="0"/>
            <a:ext cx="9144000" cy="6858000"/>
          </a:xfrm>
          <a:prstGeom prst="rect">
            <a:avLst/>
          </a:prstGeom>
          <a:blipFill dpi="0" rotWithShape="1">
            <a:blip r:embed="rId3" cstate="print">
              <a:alphaModFix amt="2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nvGrpSpPr>
          <p:cNvPr id="2" name="Group 3"/>
          <p:cNvGrpSpPr/>
          <p:nvPr userDrawn="1"/>
        </p:nvGrpSpPr>
        <p:grpSpPr>
          <a:xfrm>
            <a:off x="341314" y="6124575"/>
            <a:ext cx="787133" cy="416134"/>
            <a:chOff x="609600" y="528537"/>
            <a:chExt cx="1444734" cy="763789"/>
          </a:xfrm>
          <a:solidFill>
            <a:schemeClr val="bg1"/>
          </a:solidFill>
        </p:grpSpPr>
        <p:sp>
          <p:nvSpPr>
            <p:cNvPr id="40" name="Rectangle 39"/>
            <p:cNvSpPr>
              <a:spLocks noChangeArrowheads="1"/>
            </p:cNvSpPr>
            <p:nvPr/>
          </p:nvSpPr>
          <p:spPr bwMode="black">
            <a:xfrm>
              <a:off x="1016578" y="1035681"/>
              <a:ext cx="65914" cy="249730"/>
            </a:xfrm>
            <a:prstGeom prst="rect">
              <a:avLst/>
            </a:prstGeom>
            <a:grpFill/>
            <a:ln w="9525">
              <a:noFill/>
              <a:miter lim="800000"/>
              <a:headEnd/>
              <a:tailEnd/>
            </a:ln>
          </p:spPr>
          <p:txBody>
            <a:bodyPr/>
            <a:lstStyle/>
            <a:p>
              <a:endParaRPr lang="en-US" dirty="0">
                <a:solidFill>
                  <a:srgbClr val="0096D6"/>
                </a:solidFill>
              </a:endParaRPr>
            </a:p>
          </p:txBody>
        </p:sp>
        <p:sp>
          <p:nvSpPr>
            <p:cNvPr id="41" name="Freeform 40"/>
            <p:cNvSpPr>
              <a:spLocks/>
            </p:cNvSpPr>
            <p:nvPr/>
          </p:nvSpPr>
          <p:spPr bwMode="black">
            <a:xfrm>
              <a:off x="1400563" y="1028765"/>
              <a:ext cx="190843" cy="263561"/>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grpFill/>
            <a:ln w="9525">
              <a:noFill/>
              <a:round/>
              <a:headEnd/>
              <a:tailEnd/>
            </a:ln>
          </p:spPr>
          <p:txBody>
            <a:bodyPr/>
            <a:lstStyle/>
            <a:p>
              <a:endParaRPr lang="en-US" dirty="0">
                <a:solidFill>
                  <a:srgbClr val="0096D6"/>
                </a:solidFill>
              </a:endParaRPr>
            </a:p>
          </p:txBody>
        </p:sp>
        <p:sp>
          <p:nvSpPr>
            <p:cNvPr id="42" name="Freeform 41"/>
            <p:cNvSpPr>
              <a:spLocks/>
            </p:cNvSpPr>
            <p:nvPr/>
          </p:nvSpPr>
          <p:spPr bwMode="black">
            <a:xfrm>
              <a:off x="740661" y="1028765"/>
              <a:ext cx="190843" cy="263561"/>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grpFill/>
            <a:ln w="9525">
              <a:noFill/>
              <a:round/>
              <a:headEnd/>
              <a:tailEnd/>
            </a:ln>
          </p:spPr>
          <p:txBody>
            <a:bodyPr/>
            <a:lstStyle/>
            <a:p>
              <a:endParaRPr lang="en-US" dirty="0">
                <a:solidFill>
                  <a:srgbClr val="0096D6"/>
                </a:solidFill>
              </a:endParaRPr>
            </a:p>
          </p:txBody>
        </p:sp>
        <p:sp>
          <p:nvSpPr>
            <p:cNvPr id="43" name="Freeform 42"/>
            <p:cNvSpPr>
              <a:spLocks noEditPoints="1"/>
            </p:cNvSpPr>
            <p:nvPr/>
          </p:nvSpPr>
          <p:spPr bwMode="black">
            <a:xfrm>
              <a:off x="1660385" y="1028765"/>
              <a:ext cx="262122" cy="263561"/>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grpFill/>
            <a:ln w="9525">
              <a:noFill/>
              <a:round/>
              <a:headEnd/>
              <a:tailEnd/>
            </a:ln>
          </p:spPr>
          <p:txBody>
            <a:bodyPr/>
            <a:lstStyle/>
            <a:p>
              <a:endParaRPr lang="en-US" dirty="0">
                <a:solidFill>
                  <a:srgbClr val="0096D6"/>
                </a:solidFill>
              </a:endParaRPr>
            </a:p>
          </p:txBody>
        </p:sp>
        <p:sp>
          <p:nvSpPr>
            <p:cNvPr id="44" name="Freeform 43"/>
            <p:cNvSpPr>
              <a:spLocks/>
            </p:cNvSpPr>
            <p:nvPr/>
          </p:nvSpPr>
          <p:spPr bwMode="black">
            <a:xfrm>
              <a:off x="1167566" y="1028765"/>
              <a:ext cx="170916" cy="263561"/>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grpFill/>
            <a:ln w="9525">
              <a:noFill/>
              <a:round/>
              <a:headEnd/>
              <a:tailEnd/>
            </a:ln>
          </p:spPr>
          <p:txBody>
            <a:bodyPr/>
            <a:lstStyle/>
            <a:p>
              <a:endParaRPr lang="en-US" dirty="0">
                <a:solidFill>
                  <a:srgbClr val="0096D6"/>
                </a:solidFill>
              </a:endParaRPr>
            </a:p>
          </p:txBody>
        </p:sp>
        <p:sp>
          <p:nvSpPr>
            <p:cNvPr id="45" name="Freeform 44"/>
            <p:cNvSpPr>
              <a:spLocks/>
            </p:cNvSpPr>
            <p:nvPr/>
          </p:nvSpPr>
          <p:spPr bwMode="black">
            <a:xfrm>
              <a:off x="609600" y="732931"/>
              <a:ext cx="62081" cy="128323"/>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grpFill/>
            <a:ln w="9525">
              <a:noFill/>
              <a:round/>
              <a:headEnd/>
              <a:tailEnd/>
            </a:ln>
          </p:spPr>
          <p:txBody>
            <a:bodyPr/>
            <a:lstStyle/>
            <a:p>
              <a:endParaRPr lang="en-US" dirty="0">
                <a:solidFill>
                  <a:srgbClr val="0096D6"/>
                </a:solidFill>
              </a:endParaRPr>
            </a:p>
          </p:txBody>
        </p:sp>
        <p:sp>
          <p:nvSpPr>
            <p:cNvPr id="46" name="Freeform 45"/>
            <p:cNvSpPr>
              <a:spLocks/>
            </p:cNvSpPr>
            <p:nvPr/>
          </p:nvSpPr>
          <p:spPr bwMode="black">
            <a:xfrm>
              <a:off x="783581"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grpFill/>
            <a:ln w="9525">
              <a:noFill/>
              <a:round/>
              <a:headEnd/>
              <a:tailEnd/>
            </a:ln>
          </p:spPr>
          <p:txBody>
            <a:bodyPr/>
            <a:lstStyle/>
            <a:p>
              <a:endParaRPr lang="en-US" dirty="0">
                <a:solidFill>
                  <a:srgbClr val="0096D6"/>
                </a:solidFill>
              </a:endParaRPr>
            </a:p>
          </p:txBody>
        </p:sp>
        <p:sp>
          <p:nvSpPr>
            <p:cNvPr id="47" name="Freeform 46"/>
            <p:cNvSpPr>
              <a:spLocks/>
            </p:cNvSpPr>
            <p:nvPr/>
          </p:nvSpPr>
          <p:spPr bwMode="black">
            <a:xfrm>
              <a:off x="954497" y="528537"/>
              <a:ext cx="62081" cy="394958"/>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grpFill/>
            <a:ln w="9525">
              <a:noFill/>
              <a:round/>
              <a:headEnd/>
              <a:tailEnd/>
            </a:ln>
          </p:spPr>
          <p:txBody>
            <a:bodyPr/>
            <a:lstStyle/>
            <a:p>
              <a:endParaRPr lang="en-US" dirty="0">
                <a:solidFill>
                  <a:srgbClr val="0096D6"/>
                </a:solidFill>
              </a:endParaRPr>
            </a:p>
          </p:txBody>
        </p:sp>
        <p:sp>
          <p:nvSpPr>
            <p:cNvPr id="48" name="Freeform 47"/>
            <p:cNvSpPr>
              <a:spLocks/>
            </p:cNvSpPr>
            <p:nvPr/>
          </p:nvSpPr>
          <p:spPr bwMode="black">
            <a:xfrm>
              <a:off x="1128478" y="646870"/>
              <a:ext cx="62081" cy="214384"/>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endParaRPr>
            </a:p>
          </p:txBody>
        </p:sp>
        <p:sp>
          <p:nvSpPr>
            <p:cNvPr id="49" name="Freeform 48"/>
            <p:cNvSpPr>
              <a:spLocks/>
            </p:cNvSpPr>
            <p:nvPr/>
          </p:nvSpPr>
          <p:spPr bwMode="black">
            <a:xfrm>
              <a:off x="1298627" y="732931"/>
              <a:ext cx="65914" cy="128323"/>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grpFill/>
            <a:ln w="9525">
              <a:noFill/>
              <a:round/>
              <a:headEnd/>
              <a:tailEnd/>
            </a:ln>
          </p:spPr>
          <p:txBody>
            <a:bodyPr/>
            <a:lstStyle/>
            <a:p>
              <a:endParaRPr lang="en-US" dirty="0">
                <a:solidFill>
                  <a:srgbClr val="0096D6"/>
                </a:solidFill>
              </a:endParaRPr>
            </a:p>
          </p:txBody>
        </p:sp>
        <p:sp>
          <p:nvSpPr>
            <p:cNvPr id="50" name="Freeform 49"/>
            <p:cNvSpPr>
              <a:spLocks/>
            </p:cNvSpPr>
            <p:nvPr/>
          </p:nvSpPr>
          <p:spPr bwMode="black">
            <a:xfrm>
              <a:off x="1472608"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endParaRPr>
            </a:p>
          </p:txBody>
        </p:sp>
        <p:sp>
          <p:nvSpPr>
            <p:cNvPr id="51" name="Freeform 50"/>
            <p:cNvSpPr>
              <a:spLocks/>
            </p:cNvSpPr>
            <p:nvPr/>
          </p:nvSpPr>
          <p:spPr bwMode="black">
            <a:xfrm>
              <a:off x="1646590" y="528537"/>
              <a:ext cx="62848" cy="394958"/>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grpFill/>
            <a:ln w="9525">
              <a:noFill/>
              <a:round/>
              <a:headEnd/>
              <a:tailEnd/>
            </a:ln>
          </p:spPr>
          <p:txBody>
            <a:bodyPr/>
            <a:lstStyle/>
            <a:p>
              <a:endParaRPr lang="en-US" dirty="0">
                <a:solidFill>
                  <a:srgbClr val="0096D6"/>
                </a:solidFill>
              </a:endParaRPr>
            </a:p>
          </p:txBody>
        </p:sp>
        <p:sp>
          <p:nvSpPr>
            <p:cNvPr id="52" name="Freeform 51"/>
            <p:cNvSpPr>
              <a:spLocks/>
            </p:cNvSpPr>
            <p:nvPr/>
          </p:nvSpPr>
          <p:spPr bwMode="black">
            <a:xfrm>
              <a:off x="1817505" y="646870"/>
              <a:ext cx="62848" cy="214384"/>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grpFill/>
            <a:ln w="9525">
              <a:noFill/>
              <a:round/>
              <a:headEnd/>
              <a:tailEnd/>
            </a:ln>
          </p:spPr>
          <p:txBody>
            <a:bodyPr/>
            <a:lstStyle/>
            <a:p>
              <a:endParaRPr lang="en-US" dirty="0">
                <a:solidFill>
                  <a:srgbClr val="0096D6"/>
                </a:solidFill>
              </a:endParaRPr>
            </a:p>
          </p:txBody>
        </p:sp>
        <p:sp>
          <p:nvSpPr>
            <p:cNvPr id="53" name="Freeform 52"/>
            <p:cNvSpPr>
              <a:spLocks/>
            </p:cNvSpPr>
            <p:nvPr/>
          </p:nvSpPr>
          <p:spPr bwMode="black">
            <a:xfrm>
              <a:off x="1991486" y="732931"/>
              <a:ext cx="62848" cy="128323"/>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grpFill/>
            <a:ln w="9525">
              <a:noFill/>
              <a:round/>
              <a:headEnd/>
              <a:tailEnd/>
            </a:ln>
          </p:spPr>
          <p:txBody>
            <a:bodyPr/>
            <a:lstStyle/>
            <a:p>
              <a:endParaRPr lang="en-US" dirty="0">
                <a:solidFill>
                  <a:srgbClr val="0096D6"/>
                </a:solidFill>
              </a:endParaRPr>
            </a:p>
          </p:txBody>
        </p:sp>
      </p:grpSp>
      <p:sp>
        <p:nvSpPr>
          <p:cNvPr id="21" name="Media Placeholder 20"/>
          <p:cNvSpPr>
            <a:spLocks noGrp="1"/>
          </p:cNvSpPr>
          <p:nvPr>
            <p:ph type="media" sz="quarter" idx="10" hasCustomPrompt="1"/>
          </p:nvPr>
        </p:nvSpPr>
        <p:spPr>
          <a:xfrm>
            <a:off x="2639917" y="778669"/>
            <a:ext cx="5897880" cy="4425696"/>
          </a:xfrm>
          <a:solidFill>
            <a:schemeClr val="tx1">
              <a:lumMod val="50000"/>
            </a:schemeClr>
          </a:solidFill>
          <a:ln>
            <a:noFill/>
          </a:ln>
          <a:effectLst>
            <a:innerShdw blurRad="419100">
              <a:prstClr val="black">
                <a:alpha val="47000"/>
              </a:prstClr>
            </a:inn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0" indent="0" algn="ctr" defTabSz="914400" rtl="0" eaLnBrk="1" latinLnBrk="0" hangingPunct="1">
              <a:lnSpc>
                <a:spcPct val="95000"/>
              </a:lnSpc>
              <a:spcBef>
                <a:spcPts val="1440"/>
              </a:spcBef>
              <a:buClr>
                <a:srgbClr val="92D050"/>
              </a:buClr>
              <a:buSzPct val="90000"/>
              <a:buFont typeface="Arial" pitchFamily="34" charset="0"/>
              <a:buNone/>
              <a:tabLst/>
              <a:defRPr lang="en-US" sz="1800" kern="1200">
                <a:solidFill>
                  <a:schemeClr val="lt1"/>
                </a:solidFill>
                <a:latin typeface="+mj-lt"/>
                <a:ea typeface="+mn-ea"/>
                <a:cs typeface="+mn-cs"/>
              </a:defRPr>
            </a:lvl1pPr>
          </a:lstStyle>
          <a:p>
            <a:r>
              <a:rPr lang="en-US" dirty="0" smtClean="0"/>
              <a:t>Click icon to add video</a:t>
            </a:r>
            <a:endParaRPr lang="en-US" dirty="0"/>
          </a:p>
        </p:txBody>
      </p:sp>
    </p:spTree>
    <p:extLst>
      <p:ext uri="{BB962C8B-B14F-4D97-AF65-F5344CB8AC3E}">
        <p14:creationId xmlns:p14="http://schemas.microsoft.com/office/powerpoint/2010/main" val="3714066927"/>
      </p:ext>
    </p:extLst>
  </p:cSld>
  <p:clrMapOvr>
    <a:masterClrMapping/>
  </p:clrMapOvr>
  <p:transition>
    <p:wipe dir="r"/>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p:cSld name="Blank_gradient only">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Tree>
    <p:extLst>
      <p:ext uri="{BB962C8B-B14F-4D97-AF65-F5344CB8AC3E}">
        <p14:creationId xmlns:p14="http://schemas.microsoft.com/office/powerpoint/2010/main" val="151212912"/>
      </p:ext>
    </p:extLst>
  </p:cSld>
  <p:clrMapOvr>
    <a:masterClrMapping/>
  </p:clrMapOvr>
  <p:transition>
    <p:wipe dir="r"/>
  </p:transition>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3" name="Rectangle 5"/>
          <p:cNvSpPr>
            <a:spLocks noChangeArrowheads="1"/>
          </p:cNvSpPr>
          <p:nvPr userDrawn="1"/>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rPr>
              <a:t>Cisco Confidential</a:t>
            </a:r>
          </a:p>
        </p:txBody>
      </p:sp>
      <p:sp>
        <p:nvSpPr>
          <p:cNvPr id="5" name="Rectangle 4"/>
          <p:cNvSpPr>
            <a:spLocks noChangeArrowheads="1"/>
          </p:cNvSpPr>
          <p:nvPr userDrawn="1"/>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rPr>
              <a:t>© 2012 Cisco and/or its affiliates. All rights reserved.</a:t>
            </a:r>
            <a:endParaRPr lang="en-US" sz="600" dirty="0">
              <a:solidFill>
                <a:srgbClr val="C0C0C0"/>
              </a:solidFill>
            </a:endParaRPr>
          </a:p>
        </p:txBody>
      </p:sp>
      <p:sp>
        <p:nvSpPr>
          <p:cNvPr id="6" name="Rectangle 7"/>
          <p:cNvSpPr>
            <a:spLocks noChangeArrowheads="1"/>
          </p:cNvSpPr>
          <p:nvPr userDrawn="1"/>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rPr>
              <a:pPr algn="r" defTabSz="814388"/>
              <a:t>‹#›</a:t>
            </a:fld>
            <a:endParaRPr lang="en-US" sz="600" dirty="0">
              <a:solidFill>
                <a:srgbClr val="C0C0C0"/>
              </a:solidFill>
            </a:endParaRPr>
          </a:p>
        </p:txBody>
      </p:sp>
    </p:spTree>
    <p:extLst>
      <p:ext uri="{BB962C8B-B14F-4D97-AF65-F5344CB8AC3E}">
        <p14:creationId xmlns:p14="http://schemas.microsoft.com/office/powerpoint/2010/main" val="1455457192"/>
      </p:ext>
    </p:extLst>
  </p:cSld>
  <p:clrMapOvr>
    <a:masterClrMapping/>
  </p:clrMapOvr>
  <p:transition>
    <p:wipe dir="r"/>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p:cSld name="Closing Slide_green">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userDrawn="1"/>
        </p:nvPicPr>
        <p:blipFill>
          <a:blip r:embed="rId2" cstate="print"/>
          <a:srcRect/>
          <a:stretch>
            <a:fillRect/>
          </a:stretch>
        </p:blipFill>
        <p:spPr bwMode="auto">
          <a:xfrm>
            <a:off x="-12700" y="0"/>
            <a:ext cx="9156700" cy="6858000"/>
          </a:xfrm>
          <a:prstGeom prst="rect">
            <a:avLst/>
          </a:prstGeom>
          <a:noFill/>
        </p:spPr>
      </p:pic>
      <p:sp>
        <p:nvSpPr>
          <p:cNvPr id="20" name="Rectangle 19"/>
          <p:cNvSpPr>
            <a:spLocks noChangeArrowheads="1"/>
          </p:cNvSpPr>
          <p:nvPr/>
        </p:nvSpPr>
        <p:spPr bwMode="black">
          <a:xfrm>
            <a:off x="4373702" y="5844550"/>
            <a:ext cx="41443" cy="157016"/>
          </a:xfrm>
          <a:prstGeom prst="rect">
            <a:avLst/>
          </a:prstGeom>
          <a:solidFill>
            <a:schemeClr val="bg1"/>
          </a:solidFill>
          <a:ln w="9525">
            <a:noFill/>
            <a:miter lim="800000"/>
            <a:headEnd/>
            <a:tailEnd/>
          </a:ln>
        </p:spPr>
        <p:txBody>
          <a:bodyPr/>
          <a:lstStyle/>
          <a:p>
            <a:endParaRPr lang="en-US" dirty="0">
              <a:solidFill>
                <a:srgbClr val="0096D6"/>
              </a:solidFill>
            </a:endParaRPr>
          </a:p>
        </p:txBody>
      </p:sp>
      <p:sp>
        <p:nvSpPr>
          <p:cNvPr id="21" name="Freeform 20"/>
          <p:cNvSpPr>
            <a:spLocks/>
          </p:cNvSpPr>
          <p:nvPr/>
        </p:nvSpPr>
        <p:spPr bwMode="black">
          <a:xfrm>
            <a:off x="4615130" y="5840202"/>
            <a:ext cx="119991" cy="165712"/>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endParaRPr lang="en-US" dirty="0">
              <a:solidFill>
                <a:srgbClr val="0096D6"/>
              </a:solidFill>
            </a:endParaRPr>
          </a:p>
        </p:txBody>
      </p:sp>
      <p:sp>
        <p:nvSpPr>
          <p:cNvPr id="22" name="Freeform 21"/>
          <p:cNvSpPr>
            <a:spLocks/>
          </p:cNvSpPr>
          <p:nvPr/>
        </p:nvSpPr>
        <p:spPr bwMode="black">
          <a:xfrm>
            <a:off x="4200221" y="5840202"/>
            <a:ext cx="119991" cy="165712"/>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endParaRPr lang="en-US" dirty="0">
              <a:solidFill>
                <a:srgbClr val="0096D6"/>
              </a:solidFill>
            </a:endParaRPr>
          </a:p>
        </p:txBody>
      </p:sp>
      <p:sp>
        <p:nvSpPr>
          <p:cNvPr id="23" name="Freeform 22"/>
          <p:cNvSpPr>
            <a:spLocks noEditPoints="1"/>
          </p:cNvSpPr>
          <p:nvPr userDrawn="1"/>
        </p:nvSpPr>
        <p:spPr bwMode="black">
          <a:xfrm>
            <a:off x="4778491" y="5840202"/>
            <a:ext cx="164807" cy="165712"/>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endParaRPr lang="en-US" dirty="0">
              <a:solidFill>
                <a:srgbClr val="0096D6"/>
              </a:solidFill>
            </a:endParaRPr>
          </a:p>
        </p:txBody>
      </p:sp>
      <p:sp>
        <p:nvSpPr>
          <p:cNvPr id="24" name="Freeform 23"/>
          <p:cNvSpPr>
            <a:spLocks/>
          </p:cNvSpPr>
          <p:nvPr/>
        </p:nvSpPr>
        <p:spPr bwMode="black">
          <a:xfrm>
            <a:off x="4468634" y="5840202"/>
            <a:ext cx="107462" cy="165712"/>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endParaRPr lang="en-US" dirty="0">
              <a:solidFill>
                <a:srgbClr val="0096D6"/>
              </a:solidFill>
            </a:endParaRPr>
          </a:p>
        </p:txBody>
      </p:sp>
      <p:sp>
        <p:nvSpPr>
          <p:cNvPr id="25" name="Freeform 24"/>
          <p:cNvSpPr>
            <a:spLocks/>
          </p:cNvSpPr>
          <p:nvPr/>
        </p:nvSpPr>
        <p:spPr bwMode="black">
          <a:xfrm>
            <a:off x="4117817" y="5654198"/>
            <a:ext cx="39033" cy="8068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endParaRPr lang="en-US" dirty="0">
              <a:solidFill>
                <a:srgbClr val="0096D6"/>
              </a:solidFill>
            </a:endParaRPr>
          </a:p>
        </p:txBody>
      </p:sp>
      <p:sp>
        <p:nvSpPr>
          <p:cNvPr id="26" name="Freeform 25"/>
          <p:cNvSpPr>
            <a:spLocks/>
          </p:cNvSpPr>
          <p:nvPr/>
        </p:nvSpPr>
        <p:spPr bwMode="black">
          <a:xfrm>
            <a:off x="4227206" y="5600088"/>
            <a:ext cx="39033"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endParaRPr>
          </a:p>
        </p:txBody>
      </p:sp>
      <p:sp>
        <p:nvSpPr>
          <p:cNvPr id="27" name="Freeform 26"/>
          <p:cNvSpPr>
            <a:spLocks/>
          </p:cNvSpPr>
          <p:nvPr/>
        </p:nvSpPr>
        <p:spPr bwMode="black">
          <a:xfrm>
            <a:off x="4334669" y="5525687"/>
            <a:ext cx="39033" cy="24832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endParaRPr lang="en-US" dirty="0">
              <a:solidFill>
                <a:srgbClr val="0096D6"/>
              </a:solidFill>
            </a:endParaRPr>
          </a:p>
        </p:txBody>
      </p:sp>
      <p:sp>
        <p:nvSpPr>
          <p:cNvPr id="28" name="Freeform 27"/>
          <p:cNvSpPr>
            <a:spLocks/>
          </p:cNvSpPr>
          <p:nvPr/>
        </p:nvSpPr>
        <p:spPr bwMode="black">
          <a:xfrm>
            <a:off x="4444058" y="5600088"/>
            <a:ext cx="39033"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endParaRPr>
          </a:p>
        </p:txBody>
      </p:sp>
      <p:sp>
        <p:nvSpPr>
          <p:cNvPr id="29" name="Freeform 28"/>
          <p:cNvSpPr>
            <a:spLocks/>
          </p:cNvSpPr>
          <p:nvPr/>
        </p:nvSpPr>
        <p:spPr bwMode="black">
          <a:xfrm>
            <a:off x="4551038" y="5654198"/>
            <a:ext cx="41443" cy="80682"/>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endParaRPr lang="en-US" dirty="0">
              <a:solidFill>
                <a:srgbClr val="0096D6"/>
              </a:solidFill>
            </a:endParaRPr>
          </a:p>
        </p:txBody>
      </p:sp>
      <p:sp>
        <p:nvSpPr>
          <p:cNvPr id="30" name="Freeform 29"/>
          <p:cNvSpPr>
            <a:spLocks/>
          </p:cNvSpPr>
          <p:nvPr/>
        </p:nvSpPr>
        <p:spPr bwMode="black">
          <a:xfrm>
            <a:off x="4660428" y="5600088"/>
            <a:ext cx="39515"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endParaRPr>
          </a:p>
        </p:txBody>
      </p:sp>
      <p:sp>
        <p:nvSpPr>
          <p:cNvPr id="31" name="Freeform 30"/>
          <p:cNvSpPr>
            <a:spLocks/>
          </p:cNvSpPr>
          <p:nvPr/>
        </p:nvSpPr>
        <p:spPr bwMode="black">
          <a:xfrm>
            <a:off x="4769818" y="5525687"/>
            <a:ext cx="39515" cy="24832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endParaRPr lang="en-US" dirty="0">
              <a:solidFill>
                <a:srgbClr val="0096D6"/>
              </a:solidFill>
            </a:endParaRPr>
          </a:p>
        </p:txBody>
      </p:sp>
      <p:sp>
        <p:nvSpPr>
          <p:cNvPr id="32" name="Freeform 31"/>
          <p:cNvSpPr>
            <a:spLocks/>
          </p:cNvSpPr>
          <p:nvPr/>
        </p:nvSpPr>
        <p:spPr bwMode="black">
          <a:xfrm>
            <a:off x="4877279" y="5600088"/>
            <a:ext cx="39515"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endParaRPr>
          </a:p>
        </p:txBody>
      </p:sp>
      <p:sp>
        <p:nvSpPr>
          <p:cNvPr id="33" name="Freeform 32"/>
          <p:cNvSpPr>
            <a:spLocks/>
          </p:cNvSpPr>
          <p:nvPr/>
        </p:nvSpPr>
        <p:spPr bwMode="black">
          <a:xfrm>
            <a:off x="4986669" y="5654198"/>
            <a:ext cx="39515" cy="80682"/>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endParaRPr lang="en-US" dirty="0">
              <a:solidFill>
                <a:srgbClr val="0096D6"/>
              </a:solidFill>
            </a:endParaRPr>
          </a:p>
        </p:txBody>
      </p:sp>
    </p:spTree>
    <p:extLst>
      <p:ext uri="{BB962C8B-B14F-4D97-AF65-F5344CB8AC3E}">
        <p14:creationId xmlns:p14="http://schemas.microsoft.com/office/powerpoint/2010/main" val="248970679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700"/>
                                        <p:tgtEl>
                                          <p:spTgt spid="19"/>
                                        </p:tgtEl>
                                      </p:cBhvr>
                                    </p:animEffect>
                                  </p:childTnLst>
                                </p:cTn>
                              </p:par>
                            </p:childTnLst>
                          </p:cTn>
                        </p:par>
                        <p:par>
                          <p:cTn id="8" fill="hold">
                            <p:stCondLst>
                              <p:cond delay="700"/>
                            </p:stCondLst>
                            <p:childTnLst>
                              <p:par>
                                <p:cTn id="9" presetID="10" presetClass="entr" presetSubtype="0" fill="hold" grpId="1"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700"/>
                                        <p:tgtEl>
                                          <p:spTgt spid="25"/>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700"/>
                                        <p:tgtEl>
                                          <p:spTgt spid="27"/>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700"/>
                                        <p:tgtEl>
                                          <p:spTgt spid="29"/>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700"/>
                                        <p:tgtEl>
                                          <p:spTgt spid="31"/>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700"/>
                                        <p:tgtEl>
                                          <p:spTgt spid="33"/>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700"/>
                                        <p:tgtEl>
                                          <p:spTgt spid="26"/>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700"/>
                                        <p:tgtEl>
                                          <p:spTgt spid="28"/>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700"/>
                                        <p:tgtEl>
                                          <p:spTgt spid="30"/>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700"/>
                                        <p:tgtEl>
                                          <p:spTgt spid="32"/>
                                        </p:tgtEl>
                                      </p:cBhvr>
                                    </p:animEffect>
                                  </p:childTnLst>
                                </p:cTn>
                              </p:par>
                              <p:par>
                                <p:cTn id="36" presetID="42" presetClass="path" presetSubtype="0" accel="50000" decel="50000" fill="hold" grpId="0" nodeType="withEffect">
                                  <p:stCondLst>
                                    <p:cond delay="0"/>
                                  </p:stCondLst>
                                  <p:childTnLst>
                                    <p:animMotion origin="layout" path="M -5.55556E-7 -1.91391E-6 L -5.55556E-7 0.02314 " pathEditMode="relative" rAng="0" ptsTypes="AA">
                                      <p:cBhvr>
                                        <p:cTn id="37" dur="700" spd="-100000" fill="hold"/>
                                        <p:tgtEl>
                                          <p:spTgt spid="25"/>
                                        </p:tgtEl>
                                        <p:attrNameLst>
                                          <p:attrName>ppt_x</p:attrName>
                                          <p:attrName>ppt_y</p:attrName>
                                        </p:attrNameLst>
                                      </p:cBhvr>
                                      <p:rCtr x="0" y="12"/>
                                    </p:animMotion>
                                  </p:childTnLst>
                                </p:cTn>
                              </p:par>
                              <p:par>
                                <p:cTn id="38" presetID="42" presetClass="path" presetSubtype="0" accel="50000" decel="50000" fill="hold" grpId="0" nodeType="withEffect">
                                  <p:stCondLst>
                                    <p:cond delay="0"/>
                                  </p:stCondLst>
                                  <p:childTnLst>
                                    <p:animMotion origin="layout" path="M 4.72222E-6 -1.93242E-6 L 4.72222E-6 0.02962 " pathEditMode="relative" rAng="0" ptsTypes="AA">
                                      <p:cBhvr>
                                        <p:cTn id="39" dur="700" spd="-100000" fill="hold"/>
                                        <p:tgtEl>
                                          <p:spTgt spid="27"/>
                                        </p:tgtEl>
                                        <p:attrNameLst>
                                          <p:attrName>ppt_x</p:attrName>
                                          <p:attrName>ppt_y</p:attrName>
                                        </p:attrNameLst>
                                      </p:cBhvr>
                                      <p:rCtr x="0" y="15"/>
                                    </p:animMotion>
                                  </p:childTnLst>
                                </p:cTn>
                              </p:par>
                              <p:par>
                                <p:cTn id="40" presetID="42" presetClass="path" presetSubtype="0" accel="50000" decel="50000" fill="hold" grpId="0" nodeType="withEffect">
                                  <p:stCondLst>
                                    <p:cond delay="0"/>
                                  </p:stCondLst>
                                  <p:childTnLst>
                                    <p:animMotion origin="layout" path="M 0 -1.91391E-6 L 0 0.02314 " pathEditMode="relative" rAng="0" ptsTypes="AA">
                                      <p:cBhvr>
                                        <p:cTn id="41" dur="700" spd="-100000" fill="hold"/>
                                        <p:tgtEl>
                                          <p:spTgt spid="29"/>
                                        </p:tgtEl>
                                        <p:attrNameLst>
                                          <p:attrName>ppt_x</p:attrName>
                                          <p:attrName>ppt_y</p:attrName>
                                        </p:attrNameLst>
                                      </p:cBhvr>
                                      <p:rCtr x="0" y="12"/>
                                    </p:animMotion>
                                  </p:childTnLst>
                                </p:cTn>
                              </p:par>
                              <p:par>
                                <p:cTn id="42" presetID="42" presetClass="path" presetSubtype="0" accel="50000" decel="50000" fill="hold" grpId="0" nodeType="withEffect">
                                  <p:stCondLst>
                                    <p:cond delay="0"/>
                                  </p:stCondLst>
                                  <p:childTnLst>
                                    <p:animMotion origin="layout" path="M -4.72222E-6 -1.93242E-6 L -4.72222E-6 0.02962 " pathEditMode="relative" rAng="0" ptsTypes="AA">
                                      <p:cBhvr>
                                        <p:cTn id="43" dur="700" spd="-100000" fill="hold"/>
                                        <p:tgtEl>
                                          <p:spTgt spid="31"/>
                                        </p:tgtEl>
                                        <p:attrNameLst>
                                          <p:attrName>ppt_x</p:attrName>
                                          <p:attrName>ppt_y</p:attrName>
                                        </p:attrNameLst>
                                      </p:cBhvr>
                                      <p:rCtr x="0" y="15"/>
                                    </p:animMotion>
                                  </p:childTnLst>
                                </p:cTn>
                              </p:par>
                              <p:par>
                                <p:cTn id="44" presetID="42" presetClass="path" presetSubtype="0" accel="50000" decel="50000" fill="hold" grpId="0" nodeType="withEffect">
                                  <p:stCondLst>
                                    <p:cond delay="0"/>
                                  </p:stCondLst>
                                  <p:childTnLst>
                                    <p:animMotion origin="layout" path="M 4.16667E-6 -1.91391E-6 L 4.16667E-6 0.02314 " pathEditMode="relative" rAng="0" ptsTypes="AA">
                                      <p:cBhvr>
                                        <p:cTn id="45" dur="700" spd="-100000" fill="hold"/>
                                        <p:tgtEl>
                                          <p:spTgt spid="33"/>
                                        </p:tgtEl>
                                        <p:attrNameLst>
                                          <p:attrName>ppt_x</p:attrName>
                                          <p:attrName>ppt_y</p:attrName>
                                        </p:attrNameLst>
                                      </p:cBhvr>
                                      <p:rCtr x="0" y="12"/>
                                    </p:animMotion>
                                  </p:childTnLst>
                                </p:cTn>
                              </p:par>
                              <p:par>
                                <p:cTn id="46" presetID="64" presetClass="path" presetSubtype="0" accel="50000" decel="50000" fill="hold" grpId="0" nodeType="withEffect">
                                  <p:stCondLst>
                                    <p:cond delay="0"/>
                                  </p:stCondLst>
                                  <p:childTnLst>
                                    <p:animMotion origin="layout" path="M 2.77778E-7 2.36056E-6 L 2.77778E-7 -0.02338 " pathEditMode="relative" rAng="0" ptsTypes="AA">
                                      <p:cBhvr>
                                        <p:cTn id="47" dur="700" spd="-100000" fill="hold"/>
                                        <p:tgtEl>
                                          <p:spTgt spid="26"/>
                                        </p:tgtEl>
                                        <p:attrNameLst>
                                          <p:attrName>ppt_x</p:attrName>
                                          <p:attrName>ppt_y</p:attrName>
                                        </p:attrNameLst>
                                      </p:cBhvr>
                                      <p:rCtr x="0" y="-12"/>
                                    </p:animMotion>
                                  </p:childTnLst>
                                </p:cTn>
                              </p:par>
                              <p:par>
                                <p:cTn id="48" presetID="64" presetClass="path" presetSubtype="0" accel="50000" decel="50000" fill="hold" grpId="0" nodeType="withEffect">
                                  <p:stCondLst>
                                    <p:cond delay="0"/>
                                  </p:stCondLst>
                                  <p:childTnLst>
                                    <p:animMotion origin="layout" path="M -8.33333E-7 2.36056E-6 L -8.33333E-7 -0.02338 " pathEditMode="relative" rAng="0" ptsTypes="AA">
                                      <p:cBhvr>
                                        <p:cTn id="49" dur="700" spd="-100000" fill="hold"/>
                                        <p:tgtEl>
                                          <p:spTgt spid="28"/>
                                        </p:tgtEl>
                                        <p:attrNameLst>
                                          <p:attrName>ppt_x</p:attrName>
                                          <p:attrName>ppt_y</p:attrName>
                                        </p:attrNameLst>
                                      </p:cBhvr>
                                      <p:rCtr x="0" y="-12"/>
                                    </p:animMotion>
                                  </p:childTnLst>
                                </p:cTn>
                              </p:par>
                              <p:par>
                                <p:cTn id="50" presetID="64" presetClass="path" presetSubtype="0" accel="50000" decel="50000" fill="hold" grpId="0" nodeType="withEffect">
                                  <p:stCondLst>
                                    <p:cond delay="0"/>
                                  </p:stCondLst>
                                  <p:childTnLst>
                                    <p:animMotion origin="layout" path="M 4.44444E-6 2.36056E-6 L 4.44444E-6 -0.02338 " pathEditMode="relative" rAng="0" ptsTypes="AA">
                                      <p:cBhvr>
                                        <p:cTn id="51" dur="700" spd="-100000" fill="hold"/>
                                        <p:tgtEl>
                                          <p:spTgt spid="30"/>
                                        </p:tgtEl>
                                        <p:attrNameLst>
                                          <p:attrName>ppt_x</p:attrName>
                                          <p:attrName>ppt_y</p:attrName>
                                        </p:attrNameLst>
                                      </p:cBhvr>
                                      <p:rCtr x="0" y="-12"/>
                                    </p:animMotion>
                                  </p:childTnLst>
                                </p:cTn>
                              </p:par>
                              <p:par>
                                <p:cTn id="52" presetID="64" presetClass="path" presetSubtype="0" accel="50000" decel="50000" fill="hold" grpId="0" nodeType="withEffect">
                                  <p:stCondLst>
                                    <p:cond delay="0"/>
                                  </p:stCondLst>
                                  <p:childTnLst>
                                    <p:animMotion origin="layout" path="M 3.33333E-6 2.36056E-6 L 3.33333E-6 -0.02338 " pathEditMode="relative" rAng="0" ptsTypes="AA">
                                      <p:cBhvr>
                                        <p:cTn id="53" dur="700" spd="-100000" fill="hold"/>
                                        <p:tgtEl>
                                          <p:spTgt spid="32"/>
                                        </p:tgtEl>
                                        <p:attrNameLst>
                                          <p:attrName>ppt_x</p:attrName>
                                          <p:attrName>ppt_y</p:attrName>
                                        </p:attrNameLst>
                                      </p:cBhvr>
                                      <p:rCtr x="0" y="-12"/>
                                    </p:animMotion>
                                  </p:childTnLst>
                                </p:cTn>
                              </p:par>
                            </p:childTnLst>
                          </p:cTn>
                        </p:par>
                        <p:par>
                          <p:cTn id="54" fill="hold">
                            <p:stCondLst>
                              <p:cond delay="1400"/>
                            </p:stCondLst>
                            <p:childTnLst>
                              <p:par>
                                <p:cTn id="55" presetID="10" presetClass="entr" presetSubtype="0" fill="hold" grpId="0" nodeType="after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700"/>
                                        <p:tgtEl>
                                          <p:spTgt spid="22"/>
                                        </p:tgtEl>
                                      </p:cBhvr>
                                    </p:animEffect>
                                  </p:childTnLst>
                                </p:cTn>
                              </p:par>
                              <p:par>
                                <p:cTn id="58" presetID="10" presetClass="entr" presetSubtype="0" fill="hold" grpId="0" nodeType="withEffect">
                                  <p:stCondLst>
                                    <p:cond delay="10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700"/>
                                        <p:tgtEl>
                                          <p:spTgt spid="20"/>
                                        </p:tgtEl>
                                      </p:cBhvr>
                                    </p:animEffect>
                                  </p:childTnLst>
                                </p:cTn>
                              </p:par>
                              <p:par>
                                <p:cTn id="61" presetID="10" presetClass="entr" presetSubtype="0" fill="hold" grpId="0" nodeType="withEffect">
                                  <p:stCondLst>
                                    <p:cond delay="200"/>
                                  </p:stCondLst>
                                  <p:childTnLst>
                                    <p:set>
                                      <p:cBhvr>
                                        <p:cTn id="62" dur="1" fill="hold">
                                          <p:stCondLst>
                                            <p:cond delay="0"/>
                                          </p:stCondLst>
                                        </p:cTn>
                                        <p:tgtEl>
                                          <p:spTgt spid="24"/>
                                        </p:tgtEl>
                                        <p:attrNameLst>
                                          <p:attrName>style.visibility</p:attrName>
                                        </p:attrNameLst>
                                      </p:cBhvr>
                                      <p:to>
                                        <p:strVal val="visible"/>
                                      </p:to>
                                    </p:set>
                                    <p:animEffect transition="in" filter="fade">
                                      <p:cBhvr>
                                        <p:cTn id="63" dur="700"/>
                                        <p:tgtEl>
                                          <p:spTgt spid="24"/>
                                        </p:tgtEl>
                                      </p:cBhvr>
                                    </p:animEffect>
                                  </p:childTnLst>
                                </p:cTn>
                              </p:par>
                              <p:par>
                                <p:cTn id="64" presetID="10" presetClass="entr" presetSubtype="0" fill="hold" grpId="0" nodeType="withEffect">
                                  <p:stCondLst>
                                    <p:cond delay="30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700"/>
                                        <p:tgtEl>
                                          <p:spTgt spid="21"/>
                                        </p:tgtEl>
                                      </p:cBhvr>
                                    </p:animEffect>
                                  </p:childTnLst>
                                </p:cTn>
                              </p:par>
                              <p:par>
                                <p:cTn id="67" presetID="10" presetClass="entr" presetSubtype="0" fill="hold" grpId="0" nodeType="withEffect">
                                  <p:stCondLst>
                                    <p:cond delay="40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5" grpId="2" animBg="1"/>
      <p:bldP spid="25" grpId="3" animBg="1"/>
      <p:bldP spid="26" grpId="0" animBg="1"/>
      <p:bldP spid="26" grpId="1" animBg="1"/>
      <p:bldP spid="26" grpId="2" animBg="1"/>
      <p:bldP spid="26" grpId="3" animBg="1"/>
      <p:bldP spid="27" grpId="0" animBg="1"/>
      <p:bldP spid="27" grpId="1" animBg="1"/>
      <p:bldP spid="27" grpId="2" animBg="1"/>
      <p:bldP spid="27" grpId="3" animBg="1"/>
      <p:bldP spid="28" grpId="0" animBg="1"/>
      <p:bldP spid="28" grpId="1" animBg="1"/>
      <p:bldP spid="28" grpId="2" animBg="1"/>
      <p:bldP spid="28" grpId="3" animBg="1"/>
      <p:bldP spid="29" grpId="0" animBg="1"/>
      <p:bldP spid="29" grpId="1" animBg="1"/>
      <p:bldP spid="29" grpId="2" animBg="1"/>
      <p:bldP spid="29" grpId="3" animBg="1"/>
      <p:bldP spid="30" grpId="0" animBg="1"/>
      <p:bldP spid="30" grpId="1" animBg="1"/>
      <p:bldP spid="30" grpId="2" animBg="1"/>
      <p:bldP spid="30" grpId="3" animBg="1"/>
      <p:bldP spid="31" grpId="0" animBg="1"/>
      <p:bldP spid="31" grpId="1" animBg="1"/>
      <p:bldP spid="31" grpId="2" animBg="1"/>
      <p:bldP spid="31" grpId="3" animBg="1"/>
      <p:bldP spid="32" grpId="0" animBg="1"/>
      <p:bldP spid="32" grpId="1" animBg="1"/>
      <p:bldP spid="32" grpId="2" animBg="1"/>
      <p:bldP spid="32" grpId="3" animBg="1"/>
      <p:bldP spid="33" grpId="0" animBg="1"/>
      <p:bldP spid="33" grpId="1" animBg="1"/>
      <p:bldP spid="33" grpId="2" animBg="1"/>
      <p:bldP spid="33" grpId="3" animBg="1"/>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Closing Slide-green thank you">
    <p:spTree>
      <p:nvGrpSpPr>
        <p:cNvPr id="1" name=""/>
        <p:cNvGrpSpPr/>
        <p:nvPr/>
      </p:nvGrpSpPr>
      <p:grpSpPr>
        <a:xfrm>
          <a:off x="0" y="0"/>
          <a:ext cx="0" cy="0"/>
          <a:chOff x="0" y="0"/>
          <a:chExt cx="0" cy="0"/>
        </a:xfrm>
      </p:grpSpPr>
      <p:pic>
        <p:nvPicPr>
          <p:cNvPr id="19" name="Picture 2" descr="C:\Documents and Settings\contractor\Desktop\Blue_Green_Gradient.png"/>
          <p:cNvPicPr>
            <a:picLocks noChangeAspect="1" noChangeArrowheads="1"/>
          </p:cNvPicPr>
          <p:nvPr/>
        </p:nvPicPr>
        <p:blipFill>
          <a:blip r:embed="rId2" cstate="print"/>
          <a:srcRect/>
          <a:stretch>
            <a:fillRect/>
          </a:stretch>
        </p:blipFill>
        <p:spPr bwMode="auto">
          <a:xfrm>
            <a:off x="-12700" y="0"/>
            <a:ext cx="9156700" cy="6858000"/>
          </a:xfrm>
          <a:prstGeom prst="rect">
            <a:avLst/>
          </a:prstGeom>
          <a:noFill/>
        </p:spPr>
      </p:pic>
      <p:sp>
        <p:nvSpPr>
          <p:cNvPr id="20" name="Rectangle 19"/>
          <p:cNvSpPr>
            <a:spLocks noChangeArrowheads="1"/>
          </p:cNvSpPr>
          <p:nvPr userDrawn="1"/>
        </p:nvSpPr>
        <p:spPr bwMode="black">
          <a:xfrm>
            <a:off x="6312989" y="3708603"/>
            <a:ext cx="116616" cy="441827"/>
          </a:xfrm>
          <a:prstGeom prst="rect">
            <a:avLst/>
          </a:prstGeom>
          <a:solidFill>
            <a:schemeClr val="bg1"/>
          </a:solidFill>
          <a:ln w="9525">
            <a:noFill/>
            <a:miter lim="800000"/>
            <a:headEnd/>
            <a:tailEnd/>
          </a:ln>
        </p:spPr>
        <p:txBody>
          <a:bodyPr/>
          <a:lstStyle/>
          <a:p>
            <a:endParaRPr lang="en-US" dirty="0">
              <a:solidFill>
                <a:srgbClr val="0096D6"/>
              </a:solidFill>
            </a:endParaRPr>
          </a:p>
        </p:txBody>
      </p:sp>
      <p:sp>
        <p:nvSpPr>
          <p:cNvPr id="21" name="Freeform 20"/>
          <p:cNvSpPr>
            <a:spLocks/>
          </p:cNvSpPr>
          <p:nvPr/>
        </p:nvSpPr>
        <p:spPr bwMode="black">
          <a:xfrm>
            <a:off x="6992342" y="3697605"/>
            <a:ext cx="33764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endParaRPr lang="en-US" dirty="0">
              <a:solidFill>
                <a:srgbClr val="0096D6"/>
              </a:solidFill>
            </a:endParaRPr>
          </a:p>
        </p:txBody>
      </p:sp>
      <p:sp>
        <p:nvSpPr>
          <p:cNvPr id="22" name="Freeform 21"/>
          <p:cNvSpPr>
            <a:spLocks/>
          </p:cNvSpPr>
          <p:nvPr/>
        </p:nvSpPr>
        <p:spPr bwMode="black">
          <a:xfrm>
            <a:off x="5824831" y="3697605"/>
            <a:ext cx="33764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endParaRPr lang="en-US" dirty="0">
              <a:solidFill>
                <a:srgbClr val="0096D6"/>
              </a:solidFill>
            </a:endParaRPr>
          </a:p>
        </p:txBody>
      </p:sp>
      <p:sp>
        <p:nvSpPr>
          <p:cNvPr id="23" name="Freeform 22"/>
          <p:cNvSpPr>
            <a:spLocks noEditPoints="1"/>
          </p:cNvSpPr>
          <p:nvPr/>
        </p:nvSpPr>
        <p:spPr bwMode="black">
          <a:xfrm>
            <a:off x="7452023" y="3697605"/>
            <a:ext cx="463750"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endParaRPr lang="en-US" dirty="0">
              <a:solidFill>
                <a:srgbClr val="0096D6"/>
              </a:solidFill>
            </a:endParaRPr>
          </a:p>
        </p:txBody>
      </p:sp>
      <p:sp>
        <p:nvSpPr>
          <p:cNvPr id="24" name="Freeform 23"/>
          <p:cNvSpPr>
            <a:spLocks/>
          </p:cNvSpPr>
          <p:nvPr/>
        </p:nvSpPr>
        <p:spPr bwMode="black">
          <a:xfrm>
            <a:off x="6580117" y="3697605"/>
            <a:ext cx="302387"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endParaRPr lang="en-US" dirty="0">
              <a:solidFill>
                <a:srgbClr val="0096D6"/>
              </a:solidFill>
            </a:endParaRPr>
          </a:p>
        </p:txBody>
      </p:sp>
      <p:sp>
        <p:nvSpPr>
          <p:cNvPr id="25" name="Freeform 24"/>
          <p:cNvSpPr>
            <a:spLocks/>
          </p:cNvSpPr>
          <p:nvPr/>
        </p:nvSpPr>
        <p:spPr bwMode="black">
          <a:xfrm>
            <a:off x="5592955" y="3082440"/>
            <a:ext cx="109835"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endParaRPr lang="en-US" dirty="0">
              <a:solidFill>
                <a:srgbClr val="0096D6"/>
              </a:solidFill>
            </a:endParaRPr>
          </a:p>
        </p:txBody>
      </p:sp>
      <p:sp>
        <p:nvSpPr>
          <p:cNvPr id="26" name="Freeform 25"/>
          <p:cNvSpPr>
            <a:spLocks/>
          </p:cNvSpPr>
          <p:nvPr/>
        </p:nvSpPr>
        <p:spPr bwMode="black">
          <a:xfrm>
            <a:off x="5900764" y="2930180"/>
            <a:ext cx="109835"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endParaRPr>
          </a:p>
        </p:txBody>
      </p:sp>
      <p:sp>
        <p:nvSpPr>
          <p:cNvPr id="27" name="Freeform 26"/>
          <p:cNvSpPr>
            <a:spLocks/>
          </p:cNvSpPr>
          <p:nvPr/>
        </p:nvSpPr>
        <p:spPr bwMode="black">
          <a:xfrm>
            <a:off x="6203154" y="2720822"/>
            <a:ext cx="109835"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endParaRPr lang="en-US" dirty="0">
              <a:solidFill>
                <a:srgbClr val="0096D6"/>
              </a:solidFill>
            </a:endParaRPr>
          </a:p>
        </p:txBody>
      </p:sp>
      <p:sp>
        <p:nvSpPr>
          <p:cNvPr id="28" name="Freeform 27"/>
          <p:cNvSpPr>
            <a:spLocks/>
          </p:cNvSpPr>
          <p:nvPr/>
        </p:nvSpPr>
        <p:spPr bwMode="black">
          <a:xfrm>
            <a:off x="6510963" y="2930181"/>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endParaRPr>
          </a:p>
        </p:txBody>
      </p:sp>
      <p:sp>
        <p:nvSpPr>
          <p:cNvPr id="29" name="Freeform 28"/>
          <p:cNvSpPr>
            <a:spLocks/>
          </p:cNvSpPr>
          <p:nvPr/>
        </p:nvSpPr>
        <p:spPr bwMode="black">
          <a:xfrm>
            <a:off x="6811994" y="3082440"/>
            <a:ext cx="116616"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endParaRPr lang="en-US" dirty="0">
              <a:solidFill>
                <a:srgbClr val="0096D6"/>
              </a:solidFill>
            </a:endParaRPr>
          </a:p>
        </p:txBody>
      </p:sp>
      <p:sp>
        <p:nvSpPr>
          <p:cNvPr id="30" name="Freeform 29"/>
          <p:cNvSpPr>
            <a:spLocks/>
          </p:cNvSpPr>
          <p:nvPr/>
        </p:nvSpPr>
        <p:spPr bwMode="black">
          <a:xfrm>
            <a:off x="7119806" y="293018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endParaRPr>
          </a:p>
        </p:txBody>
      </p:sp>
      <p:sp>
        <p:nvSpPr>
          <p:cNvPr id="31" name="Freeform 30"/>
          <p:cNvSpPr>
            <a:spLocks/>
          </p:cNvSpPr>
          <p:nvPr/>
        </p:nvSpPr>
        <p:spPr bwMode="black">
          <a:xfrm>
            <a:off x="7427618" y="2720823"/>
            <a:ext cx="111191"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endParaRPr lang="en-US" dirty="0">
              <a:solidFill>
                <a:srgbClr val="0096D6"/>
              </a:solidFill>
            </a:endParaRPr>
          </a:p>
        </p:txBody>
      </p:sp>
      <p:sp>
        <p:nvSpPr>
          <p:cNvPr id="32" name="Freeform 31"/>
          <p:cNvSpPr>
            <a:spLocks/>
          </p:cNvSpPr>
          <p:nvPr/>
        </p:nvSpPr>
        <p:spPr bwMode="black">
          <a:xfrm>
            <a:off x="7730002" y="293018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endParaRPr>
          </a:p>
        </p:txBody>
      </p:sp>
      <p:sp>
        <p:nvSpPr>
          <p:cNvPr id="33" name="Freeform 32"/>
          <p:cNvSpPr>
            <a:spLocks/>
          </p:cNvSpPr>
          <p:nvPr/>
        </p:nvSpPr>
        <p:spPr bwMode="black">
          <a:xfrm>
            <a:off x="8037814" y="3082440"/>
            <a:ext cx="111191"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endParaRPr lang="en-US" dirty="0">
              <a:solidFill>
                <a:srgbClr val="0096D6"/>
              </a:solidFill>
            </a:endParaRPr>
          </a:p>
        </p:txBody>
      </p:sp>
      <p:sp>
        <p:nvSpPr>
          <p:cNvPr id="34" name="TextBox 33"/>
          <p:cNvSpPr txBox="1"/>
          <p:nvPr userDrawn="1"/>
        </p:nvSpPr>
        <p:spPr>
          <a:xfrm>
            <a:off x="644691" y="3060488"/>
            <a:ext cx="2437270" cy="646331"/>
          </a:xfrm>
          <a:prstGeom prst="rect">
            <a:avLst/>
          </a:prstGeom>
          <a:noFill/>
        </p:spPr>
        <p:txBody>
          <a:bodyPr wrap="none" rtlCol="0">
            <a:spAutoFit/>
          </a:bodyPr>
          <a:lstStyle/>
          <a:p>
            <a:r>
              <a:rPr lang="en-US" sz="3600" dirty="0" smtClean="0">
                <a:solidFill>
                  <a:srgbClr val="FFFFFF"/>
                </a:solidFill>
              </a:rPr>
              <a:t>Thank you.</a:t>
            </a:r>
            <a:endParaRPr lang="en-US" sz="3600" dirty="0">
              <a:solidFill>
                <a:srgbClr val="FFFFFF"/>
              </a:solidFill>
            </a:endParaRPr>
          </a:p>
        </p:txBody>
      </p:sp>
    </p:spTree>
    <p:extLst>
      <p:ext uri="{BB962C8B-B14F-4D97-AF65-F5344CB8AC3E}">
        <p14:creationId xmlns:p14="http://schemas.microsoft.com/office/powerpoint/2010/main" val="322044389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700"/>
                                        <p:tgtEl>
                                          <p:spTgt spid="19"/>
                                        </p:tgtEl>
                                      </p:cBhvr>
                                    </p:animEffect>
                                  </p:childTnLst>
                                </p:cTn>
                              </p:par>
                            </p:childTnLst>
                          </p:cTn>
                        </p:par>
                        <p:par>
                          <p:cTn id="8" fill="hold">
                            <p:stCondLst>
                              <p:cond delay="700"/>
                            </p:stCondLst>
                            <p:childTnLst>
                              <p:par>
                                <p:cTn id="9" presetID="10" presetClass="entr" presetSubtype="0" fill="hold" grpId="0" nodeType="afterEffect">
                                  <p:stCondLst>
                                    <p:cond delay="0"/>
                                  </p:stCondLst>
                                  <p:iterate type="lt">
                                    <p:tmPct val="6250"/>
                                  </p:iterate>
                                  <p:childTnLst>
                                    <p:set>
                                      <p:cBhvr>
                                        <p:cTn id="10" dur="1" fill="hold">
                                          <p:stCondLst>
                                            <p:cond delay="0"/>
                                          </p:stCondLst>
                                        </p:cTn>
                                        <p:tgtEl>
                                          <p:spTgt spid="34"/>
                                        </p:tgtEl>
                                        <p:attrNameLst>
                                          <p:attrName>style.visibility</p:attrName>
                                        </p:attrNameLst>
                                      </p:cBhvr>
                                      <p:to>
                                        <p:strVal val="visible"/>
                                      </p:to>
                                    </p:set>
                                    <p:animEffect transition="in" filter="fade">
                                      <p:cBhvr>
                                        <p:cTn id="11" dur="1000"/>
                                        <p:tgtEl>
                                          <p:spTgt spid="34"/>
                                        </p:tgtEl>
                                      </p:cBhvr>
                                    </p:animEffect>
                                  </p:childTnLst>
                                </p:cTn>
                              </p:par>
                            </p:childTnLst>
                          </p:cTn>
                        </p:par>
                        <p:par>
                          <p:cTn id="12" fill="hold">
                            <p:stCondLst>
                              <p:cond delay="2200"/>
                            </p:stCondLst>
                            <p:childTnLst>
                              <p:par>
                                <p:cTn id="13" presetID="10" presetClass="entr" presetSubtype="0" fill="hold" grpId="1"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700"/>
                                        <p:tgtEl>
                                          <p:spTgt spid="25"/>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700"/>
                                        <p:tgtEl>
                                          <p:spTgt spid="26"/>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700"/>
                                        <p:tgtEl>
                                          <p:spTgt spid="27"/>
                                        </p:tgtEl>
                                      </p:cBhvr>
                                    </p:animEffect>
                                  </p:childTnLst>
                                </p:cTn>
                              </p:par>
                              <p:par>
                                <p:cTn id="22" presetID="10" presetClass="entr" presetSubtype="0" fill="hold" grpId="1"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700"/>
                                        <p:tgtEl>
                                          <p:spTgt spid="28"/>
                                        </p:tgtEl>
                                      </p:cBhvr>
                                    </p:animEffect>
                                  </p:childTnLst>
                                </p:cTn>
                              </p:par>
                              <p:par>
                                <p:cTn id="25" presetID="10" presetClass="entr" presetSubtype="0" fill="hold" grpId="1"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700"/>
                                        <p:tgtEl>
                                          <p:spTgt spid="29"/>
                                        </p:tgtEl>
                                      </p:cBhvr>
                                    </p:animEffect>
                                  </p:childTnLst>
                                </p:cTn>
                              </p:par>
                              <p:par>
                                <p:cTn id="28" presetID="10" presetClass="entr" presetSubtype="0" fill="hold" grpId="1"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700"/>
                                        <p:tgtEl>
                                          <p:spTgt spid="30"/>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700"/>
                                        <p:tgtEl>
                                          <p:spTgt spid="31"/>
                                        </p:tgtEl>
                                      </p:cBhvr>
                                    </p:animEffect>
                                  </p:childTnLst>
                                </p:cTn>
                              </p:par>
                              <p:par>
                                <p:cTn id="34" presetID="10" presetClass="entr" presetSubtype="0" fill="hold" grpId="1"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700"/>
                                        <p:tgtEl>
                                          <p:spTgt spid="32"/>
                                        </p:tgtEl>
                                      </p:cBhvr>
                                    </p:animEffect>
                                  </p:childTnLst>
                                </p:cTn>
                              </p:par>
                              <p:par>
                                <p:cTn id="37" presetID="10" presetClass="entr" presetSubtype="0" fill="hold" grpId="1"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700"/>
                                        <p:tgtEl>
                                          <p:spTgt spid="33"/>
                                        </p:tgtEl>
                                      </p:cBhvr>
                                    </p:animEffect>
                                  </p:childTnLst>
                                </p:cTn>
                              </p:par>
                              <p:par>
                                <p:cTn id="40" presetID="42" presetClass="path" presetSubtype="0" accel="50000" decel="50000" fill="hold" grpId="0" nodeType="withEffect">
                                  <p:stCondLst>
                                    <p:cond delay="0"/>
                                  </p:stCondLst>
                                  <p:childTnLst>
                                    <p:animMotion origin="layout" path="M -4.72222E-6 3.7037E-7 L -4.72222E-6 0.09143 " pathEditMode="relative" rAng="0" ptsTypes="AA">
                                      <p:cBhvr>
                                        <p:cTn id="41" dur="700" spd="-100000" fill="hold"/>
                                        <p:tgtEl>
                                          <p:spTgt spid="25"/>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5E-6 3.7037E-6 L 5E-6 0.11157 " pathEditMode="relative" rAng="0" ptsTypes="AA">
                                      <p:cBhvr>
                                        <p:cTn id="43" dur="700" spd="-100000" fill="hold"/>
                                        <p:tgtEl>
                                          <p:spTgt spid="27"/>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4.72222E-6 4.81481E-6 L 4.72222E-6 0.09143 " pathEditMode="relative" rAng="0" ptsTypes="AA">
                                      <p:cBhvr>
                                        <p:cTn id="45" dur="700" spd="-100000" fill="hold"/>
                                        <p:tgtEl>
                                          <p:spTgt spid="29"/>
                                        </p:tgtEl>
                                        <p:attrNameLst>
                                          <p:attrName>ppt_x</p:attrName>
                                          <p:attrName>ppt_y</p:attrName>
                                        </p:attrNameLst>
                                      </p:cBhvr>
                                      <p:rCtr x="0" y="46"/>
                                    </p:animMotion>
                                  </p:childTnLst>
                                </p:cTn>
                              </p:par>
                              <p:par>
                                <p:cTn id="46" presetID="42" presetClass="path" presetSubtype="0" accel="50000" decel="50000" fill="hold" grpId="0" nodeType="withEffect">
                                  <p:stCondLst>
                                    <p:cond delay="0"/>
                                  </p:stCondLst>
                                  <p:childTnLst>
                                    <p:animMotion origin="layout" path="M -2.77778E-6 3.7037E-6 L -2.77778E-6 0.11157 " pathEditMode="relative" rAng="0" ptsTypes="AA">
                                      <p:cBhvr>
                                        <p:cTn id="47" dur="700" spd="-100000" fill="hold"/>
                                        <p:tgtEl>
                                          <p:spTgt spid="31"/>
                                        </p:tgtEl>
                                        <p:attrNameLst>
                                          <p:attrName>ppt_x</p:attrName>
                                          <p:attrName>ppt_y</p:attrName>
                                        </p:attrNameLst>
                                      </p:cBhvr>
                                      <p:rCtr x="0" y="56"/>
                                    </p:animMotion>
                                  </p:childTnLst>
                                </p:cTn>
                              </p:par>
                              <p:par>
                                <p:cTn id="48" presetID="42" presetClass="path" presetSubtype="0" accel="50000" decel="50000" fill="hold" grpId="0" nodeType="withEffect">
                                  <p:stCondLst>
                                    <p:cond delay="0"/>
                                  </p:stCondLst>
                                  <p:childTnLst>
                                    <p:animMotion origin="layout" path="M 5.55556E-7 4.81481E-6 L 5.55556E-7 0.09143 " pathEditMode="relative" rAng="0" ptsTypes="AA">
                                      <p:cBhvr>
                                        <p:cTn id="49" dur="700" spd="-100000" fill="hold"/>
                                        <p:tgtEl>
                                          <p:spTgt spid="33"/>
                                        </p:tgtEl>
                                        <p:attrNameLst>
                                          <p:attrName>ppt_x</p:attrName>
                                          <p:attrName>ppt_y</p:attrName>
                                        </p:attrNameLst>
                                      </p:cBhvr>
                                      <p:rCtr x="0" y="46"/>
                                    </p:animMotion>
                                  </p:childTnLst>
                                </p:cTn>
                              </p:par>
                              <p:par>
                                <p:cTn id="50" presetID="64" presetClass="path" presetSubtype="0" accel="50000" decel="50000" fill="hold" grpId="0" nodeType="withEffect">
                                  <p:stCondLst>
                                    <p:cond delay="0"/>
                                  </p:stCondLst>
                                  <p:childTnLst>
                                    <p:animMotion origin="layout" path="M 4.72222E-6 3.33333E-6 L 4.72222E-6 -0.10764 " pathEditMode="relative" rAng="0" ptsTypes="AA">
                                      <p:cBhvr>
                                        <p:cTn id="51" dur="700" spd="-100000" fill="hold"/>
                                        <p:tgtEl>
                                          <p:spTgt spid="26"/>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4.44444E-6 3.33333E-6 L 4.44444E-6 -0.10764 " pathEditMode="relative" rAng="0" ptsTypes="AA">
                                      <p:cBhvr>
                                        <p:cTn id="53" dur="700" spd="-100000" fill="hold"/>
                                        <p:tgtEl>
                                          <p:spTgt spid="28"/>
                                        </p:tgtEl>
                                        <p:attrNameLst>
                                          <p:attrName>ppt_x</p:attrName>
                                          <p:attrName>ppt_y</p:attrName>
                                        </p:attrNameLst>
                                      </p:cBhvr>
                                      <p:rCtr x="0" y="-54"/>
                                    </p:animMotion>
                                  </p:childTnLst>
                                </p:cTn>
                              </p:par>
                              <p:par>
                                <p:cTn id="54" presetID="64" presetClass="path" presetSubtype="0" accel="50000" decel="50000" fill="hold" grpId="0" nodeType="withEffect">
                                  <p:stCondLst>
                                    <p:cond delay="0"/>
                                  </p:stCondLst>
                                  <p:childTnLst>
                                    <p:animMotion origin="layout" path="M -2.22222E-6 3.33333E-6 L -2.22222E-6 -0.10764 " pathEditMode="relative" rAng="0" ptsTypes="AA">
                                      <p:cBhvr>
                                        <p:cTn id="55" dur="700" spd="-100000" fill="hold"/>
                                        <p:tgtEl>
                                          <p:spTgt spid="30"/>
                                        </p:tgtEl>
                                        <p:attrNameLst>
                                          <p:attrName>ppt_x</p:attrName>
                                          <p:attrName>ppt_y</p:attrName>
                                        </p:attrNameLst>
                                      </p:cBhvr>
                                      <p:rCtr x="0" y="-54"/>
                                    </p:animMotion>
                                  </p:childTnLst>
                                </p:cTn>
                              </p:par>
                              <p:par>
                                <p:cTn id="56" presetID="64" presetClass="path" presetSubtype="0" accel="50000" decel="50000" fill="hold" grpId="0" nodeType="withEffect">
                                  <p:stCondLst>
                                    <p:cond delay="0"/>
                                  </p:stCondLst>
                                  <p:childTnLst>
                                    <p:animMotion origin="layout" path="M 1.11111E-6 3.33333E-6 L 1.11111E-6 -0.10764 " pathEditMode="relative" rAng="0" ptsTypes="AA">
                                      <p:cBhvr>
                                        <p:cTn id="57" dur="700" spd="-100000" fill="hold"/>
                                        <p:tgtEl>
                                          <p:spTgt spid="32"/>
                                        </p:tgtEl>
                                        <p:attrNameLst>
                                          <p:attrName>ppt_x</p:attrName>
                                          <p:attrName>ppt_y</p:attrName>
                                        </p:attrNameLst>
                                      </p:cBhvr>
                                      <p:rCtr x="0" y="-54"/>
                                    </p:animMotion>
                                  </p:childTnLst>
                                </p:cTn>
                              </p:par>
                            </p:childTnLst>
                          </p:cTn>
                        </p:par>
                        <p:par>
                          <p:cTn id="58" fill="hold">
                            <p:stCondLst>
                              <p:cond delay="2900"/>
                            </p:stCondLst>
                            <p:childTnLst>
                              <p:par>
                                <p:cTn id="59" presetID="10" presetClass="entr" presetSubtype="0" fill="hold" grpId="0" nodeType="after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700"/>
                                        <p:tgtEl>
                                          <p:spTgt spid="22"/>
                                        </p:tgtEl>
                                      </p:cBhvr>
                                    </p:animEffect>
                                  </p:childTnLst>
                                </p:cTn>
                              </p:par>
                              <p:par>
                                <p:cTn id="62" presetID="10" presetClass="entr" presetSubtype="0" fill="hold" grpId="0" nodeType="withEffect">
                                  <p:stCondLst>
                                    <p:cond delay="10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700"/>
                                        <p:tgtEl>
                                          <p:spTgt spid="20"/>
                                        </p:tgtEl>
                                      </p:cBhvr>
                                    </p:animEffect>
                                  </p:childTnLst>
                                </p:cTn>
                              </p:par>
                              <p:par>
                                <p:cTn id="65" presetID="10" presetClass="entr" presetSubtype="0" fill="hold" grpId="0" nodeType="withEffect">
                                  <p:stCondLst>
                                    <p:cond delay="20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700"/>
                                        <p:tgtEl>
                                          <p:spTgt spid="24"/>
                                        </p:tgtEl>
                                      </p:cBhvr>
                                    </p:animEffect>
                                  </p:childTnLst>
                                </p:cTn>
                              </p:par>
                              <p:par>
                                <p:cTn id="68" presetID="10" presetClass="entr" presetSubtype="0" fill="hold" grpId="0" nodeType="withEffect">
                                  <p:stCondLst>
                                    <p:cond delay="30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700"/>
                                        <p:tgtEl>
                                          <p:spTgt spid="21"/>
                                        </p:tgtEl>
                                      </p:cBhvr>
                                    </p:animEffect>
                                  </p:childTnLst>
                                </p:cTn>
                              </p:par>
                              <p:par>
                                <p:cTn id="71" presetID="10" presetClass="entr" presetSubtype="0" fill="hold" grpId="0" nodeType="withEffect">
                                  <p:stCondLst>
                                    <p:cond delay="400"/>
                                  </p:stCondLst>
                                  <p:childTnLst>
                                    <p:set>
                                      <p:cBhvr>
                                        <p:cTn id="72" dur="1" fill="hold">
                                          <p:stCondLst>
                                            <p:cond delay="0"/>
                                          </p:stCondLst>
                                        </p:cTn>
                                        <p:tgtEl>
                                          <p:spTgt spid="23"/>
                                        </p:tgtEl>
                                        <p:attrNameLst>
                                          <p:attrName>style.visibility</p:attrName>
                                        </p:attrNameLst>
                                      </p:cBhvr>
                                      <p:to>
                                        <p:strVal val="visible"/>
                                      </p:to>
                                    </p:set>
                                    <p:animEffect transition="in" filter="fade">
                                      <p:cBhvr>
                                        <p:cTn id="73" dur="7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p:bld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Closing Slide-red">
    <p:spTree>
      <p:nvGrpSpPr>
        <p:cNvPr id="1" name=""/>
        <p:cNvGrpSpPr/>
        <p:nvPr/>
      </p:nvGrpSpPr>
      <p:grpSpPr>
        <a:xfrm>
          <a:off x="0" y="0"/>
          <a:ext cx="0" cy="0"/>
          <a:chOff x="0" y="0"/>
          <a:chExt cx="0" cy="0"/>
        </a:xfrm>
      </p:grpSpPr>
      <p:pic>
        <p:nvPicPr>
          <p:cNvPr id="20" name="Picture 19" descr="Complex_Gradient7.jpg"/>
          <p:cNvPicPr>
            <a:picLocks noChangeAspect="1"/>
          </p:cNvPicPr>
          <p:nvPr userDrawn="1"/>
        </p:nvPicPr>
        <p:blipFill>
          <a:blip r:embed="rId2" cstate="print"/>
          <a:srcRect l="1695" r="14438"/>
          <a:stretch>
            <a:fillRect/>
          </a:stretch>
        </p:blipFill>
        <p:spPr>
          <a:xfrm>
            <a:off x="0" y="0"/>
            <a:ext cx="9144000" cy="6858000"/>
          </a:xfrm>
          <a:prstGeom prst="rect">
            <a:avLst/>
          </a:prstGeom>
        </p:spPr>
      </p:pic>
      <p:sp>
        <p:nvSpPr>
          <p:cNvPr id="4" name="Rectangle 3"/>
          <p:cNvSpPr>
            <a:spLocks noChangeArrowheads="1"/>
          </p:cNvSpPr>
          <p:nvPr/>
        </p:nvSpPr>
        <p:spPr bwMode="black">
          <a:xfrm>
            <a:off x="4373702" y="5844550"/>
            <a:ext cx="41443" cy="157016"/>
          </a:xfrm>
          <a:prstGeom prst="rect">
            <a:avLst/>
          </a:prstGeom>
          <a:solidFill>
            <a:schemeClr val="bg1"/>
          </a:solidFill>
          <a:ln w="9525">
            <a:noFill/>
            <a:miter lim="800000"/>
            <a:headEnd/>
            <a:tailEnd/>
          </a:ln>
        </p:spPr>
        <p:txBody>
          <a:bodyPr/>
          <a:lstStyle/>
          <a:p>
            <a:endParaRPr lang="en-US" dirty="0">
              <a:solidFill>
                <a:srgbClr val="0096D6"/>
              </a:solidFill>
            </a:endParaRPr>
          </a:p>
        </p:txBody>
      </p:sp>
      <p:sp>
        <p:nvSpPr>
          <p:cNvPr id="5" name="Freeform 4"/>
          <p:cNvSpPr>
            <a:spLocks/>
          </p:cNvSpPr>
          <p:nvPr/>
        </p:nvSpPr>
        <p:spPr bwMode="black">
          <a:xfrm>
            <a:off x="4615130" y="5840202"/>
            <a:ext cx="119991" cy="165712"/>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endParaRPr lang="en-US" dirty="0">
              <a:solidFill>
                <a:srgbClr val="0096D6"/>
              </a:solidFill>
            </a:endParaRPr>
          </a:p>
        </p:txBody>
      </p:sp>
      <p:sp>
        <p:nvSpPr>
          <p:cNvPr id="6" name="Freeform 5"/>
          <p:cNvSpPr>
            <a:spLocks/>
          </p:cNvSpPr>
          <p:nvPr/>
        </p:nvSpPr>
        <p:spPr bwMode="black">
          <a:xfrm>
            <a:off x="4200221" y="5840202"/>
            <a:ext cx="119991" cy="165712"/>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endParaRPr lang="en-US" dirty="0">
              <a:solidFill>
                <a:srgbClr val="0096D6"/>
              </a:solidFill>
            </a:endParaRPr>
          </a:p>
        </p:txBody>
      </p:sp>
      <p:sp>
        <p:nvSpPr>
          <p:cNvPr id="7" name="Freeform 6"/>
          <p:cNvSpPr>
            <a:spLocks noEditPoints="1"/>
          </p:cNvSpPr>
          <p:nvPr userDrawn="1"/>
        </p:nvSpPr>
        <p:spPr bwMode="black">
          <a:xfrm>
            <a:off x="4778491" y="5840202"/>
            <a:ext cx="164807" cy="165712"/>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endParaRPr lang="en-US" dirty="0">
              <a:solidFill>
                <a:srgbClr val="0096D6"/>
              </a:solidFill>
            </a:endParaRPr>
          </a:p>
        </p:txBody>
      </p:sp>
      <p:sp>
        <p:nvSpPr>
          <p:cNvPr id="8" name="Freeform 7"/>
          <p:cNvSpPr>
            <a:spLocks/>
          </p:cNvSpPr>
          <p:nvPr/>
        </p:nvSpPr>
        <p:spPr bwMode="black">
          <a:xfrm>
            <a:off x="4468634" y="5840202"/>
            <a:ext cx="107462" cy="165712"/>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endParaRPr lang="en-US" dirty="0">
              <a:solidFill>
                <a:srgbClr val="0096D6"/>
              </a:solidFill>
            </a:endParaRPr>
          </a:p>
        </p:txBody>
      </p:sp>
      <p:sp>
        <p:nvSpPr>
          <p:cNvPr id="9" name="Freeform 8"/>
          <p:cNvSpPr>
            <a:spLocks/>
          </p:cNvSpPr>
          <p:nvPr/>
        </p:nvSpPr>
        <p:spPr bwMode="black">
          <a:xfrm>
            <a:off x="4117817" y="5654198"/>
            <a:ext cx="39033" cy="8068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endParaRPr lang="en-US" dirty="0">
              <a:solidFill>
                <a:srgbClr val="0096D6"/>
              </a:solidFill>
            </a:endParaRPr>
          </a:p>
        </p:txBody>
      </p:sp>
      <p:sp>
        <p:nvSpPr>
          <p:cNvPr id="10" name="Freeform 9"/>
          <p:cNvSpPr>
            <a:spLocks/>
          </p:cNvSpPr>
          <p:nvPr/>
        </p:nvSpPr>
        <p:spPr bwMode="black">
          <a:xfrm>
            <a:off x="4227206" y="5600088"/>
            <a:ext cx="39033"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endParaRPr>
          </a:p>
        </p:txBody>
      </p:sp>
      <p:sp>
        <p:nvSpPr>
          <p:cNvPr id="11" name="Freeform 10"/>
          <p:cNvSpPr>
            <a:spLocks/>
          </p:cNvSpPr>
          <p:nvPr/>
        </p:nvSpPr>
        <p:spPr bwMode="black">
          <a:xfrm>
            <a:off x="4334669" y="5525687"/>
            <a:ext cx="39033" cy="24832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endParaRPr lang="en-US" dirty="0">
              <a:solidFill>
                <a:srgbClr val="0096D6"/>
              </a:solidFill>
            </a:endParaRPr>
          </a:p>
        </p:txBody>
      </p:sp>
      <p:sp>
        <p:nvSpPr>
          <p:cNvPr id="12" name="Freeform 11"/>
          <p:cNvSpPr>
            <a:spLocks/>
          </p:cNvSpPr>
          <p:nvPr/>
        </p:nvSpPr>
        <p:spPr bwMode="black">
          <a:xfrm>
            <a:off x="4444058" y="5600088"/>
            <a:ext cx="39033" cy="1347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endParaRPr>
          </a:p>
        </p:txBody>
      </p:sp>
      <p:sp>
        <p:nvSpPr>
          <p:cNvPr id="14" name="Freeform 13"/>
          <p:cNvSpPr>
            <a:spLocks/>
          </p:cNvSpPr>
          <p:nvPr/>
        </p:nvSpPr>
        <p:spPr bwMode="black">
          <a:xfrm>
            <a:off x="4551038" y="5654198"/>
            <a:ext cx="41443" cy="80682"/>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endParaRPr lang="en-US" dirty="0">
              <a:solidFill>
                <a:srgbClr val="0096D6"/>
              </a:solidFill>
            </a:endParaRPr>
          </a:p>
        </p:txBody>
      </p:sp>
      <p:sp>
        <p:nvSpPr>
          <p:cNvPr id="15" name="Freeform 14"/>
          <p:cNvSpPr>
            <a:spLocks/>
          </p:cNvSpPr>
          <p:nvPr/>
        </p:nvSpPr>
        <p:spPr bwMode="black">
          <a:xfrm>
            <a:off x="4660428" y="5600088"/>
            <a:ext cx="39515"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endParaRPr>
          </a:p>
        </p:txBody>
      </p:sp>
      <p:sp>
        <p:nvSpPr>
          <p:cNvPr id="16" name="Freeform 15"/>
          <p:cNvSpPr>
            <a:spLocks/>
          </p:cNvSpPr>
          <p:nvPr/>
        </p:nvSpPr>
        <p:spPr bwMode="black">
          <a:xfrm>
            <a:off x="4769818" y="5525687"/>
            <a:ext cx="39515" cy="248327"/>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endParaRPr lang="en-US" dirty="0">
              <a:solidFill>
                <a:srgbClr val="0096D6"/>
              </a:solidFill>
            </a:endParaRPr>
          </a:p>
        </p:txBody>
      </p:sp>
      <p:sp>
        <p:nvSpPr>
          <p:cNvPr id="17" name="Freeform 16"/>
          <p:cNvSpPr>
            <a:spLocks/>
          </p:cNvSpPr>
          <p:nvPr/>
        </p:nvSpPr>
        <p:spPr bwMode="black">
          <a:xfrm>
            <a:off x="4877279" y="5600088"/>
            <a:ext cx="39515" cy="134792"/>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endParaRPr>
          </a:p>
        </p:txBody>
      </p:sp>
      <p:sp>
        <p:nvSpPr>
          <p:cNvPr id="18" name="Freeform 17"/>
          <p:cNvSpPr>
            <a:spLocks/>
          </p:cNvSpPr>
          <p:nvPr/>
        </p:nvSpPr>
        <p:spPr bwMode="black">
          <a:xfrm>
            <a:off x="4986669" y="5654198"/>
            <a:ext cx="39515" cy="80682"/>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endParaRPr lang="en-US" dirty="0">
              <a:solidFill>
                <a:srgbClr val="0096D6"/>
              </a:solidFill>
            </a:endParaRPr>
          </a:p>
        </p:txBody>
      </p:sp>
    </p:spTree>
    <p:extLst>
      <p:ext uri="{BB962C8B-B14F-4D97-AF65-F5344CB8AC3E}">
        <p14:creationId xmlns:p14="http://schemas.microsoft.com/office/powerpoint/2010/main" val="115835109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700"/>
                                        <p:tgtEl>
                                          <p:spTgt spid="20"/>
                                        </p:tgtEl>
                                      </p:cBhvr>
                                    </p:animEffect>
                                  </p:childTnLst>
                                </p:cTn>
                              </p:par>
                            </p:childTnLst>
                          </p:cTn>
                        </p:par>
                        <p:par>
                          <p:cTn id="8" fill="hold">
                            <p:stCondLst>
                              <p:cond delay="700"/>
                            </p:stCondLst>
                            <p:childTnLst>
                              <p:par>
                                <p:cTn id="9" presetID="10" presetClass="entr" presetSubtype="0" fill="hold" grpId="1"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700"/>
                                        <p:tgtEl>
                                          <p:spTgt spid="9"/>
                                        </p:tgtEl>
                                      </p:cBhvr>
                                    </p:animEffect>
                                  </p:childTnLst>
                                </p:cTn>
                              </p:par>
                              <p:par>
                                <p:cTn id="12" presetID="10" presetClass="entr" presetSubtype="0" fill="hold" grpId="1"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700"/>
                                        <p:tgtEl>
                                          <p:spTgt spid="11"/>
                                        </p:tgtEl>
                                      </p:cBhvr>
                                    </p:animEffect>
                                  </p:childTnLst>
                                </p:cTn>
                              </p:par>
                              <p:par>
                                <p:cTn id="15" presetID="10" presetClass="entr" presetSubtype="0" fill="hold" grpId="1"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700"/>
                                        <p:tgtEl>
                                          <p:spTgt spid="14"/>
                                        </p:tgtEl>
                                      </p:cBhvr>
                                    </p:animEffect>
                                  </p:childTnLst>
                                </p:cTn>
                              </p:par>
                              <p:par>
                                <p:cTn id="18" presetID="10" presetClass="entr" presetSubtype="0" fill="hold" grpId="1"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700"/>
                                        <p:tgtEl>
                                          <p:spTgt spid="16"/>
                                        </p:tgtEl>
                                      </p:cBhvr>
                                    </p:animEffect>
                                  </p:childTnLst>
                                </p:cTn>
                              </p:par>
                              <p:par>
                                <p:cTn id="21" presetID="10" presetClass="entr" presetSubtype="0" fill="hold" grpId="1"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700"/>
                                        <p:tgtEl>
                                          <p:spTgt spid="18"/>
                                        </p:tgtEl>
                                      </p:cBhvr>
                                    </p:animEffect>
                                  </p:childTnLst>
                                </p:cTn>
                              </p:par>
                              <p:par>
                                <p:cTn id="24" presetID="10" presetClass="entr" presetSubtype="0" fill="hold" grpId="1"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700"/>
                                        <p:tgtEl>
                                          <p:spTgt spid="10"/>
                                        </p:tgtEl>
                                      </p:cBhvr>
                                    </p:animEffect>
                                  </p:childTnLst>
                                </p:cTn>
                              </p:par>
                              <p:par>
                                <p:cTn id="27" presetID="10" presetClass="entr" presetSubtype="0" fill="hold" grpId="1"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700"/>
                                        <p:tgtEl>
                                          <p:spTgt spid="12"/>
                                        </p:tgtEl>
                                      </p:cBhvr>
                                    </p:animEffect>
                                  </p:childTnLst>
                                </p:cTn>
                              </p:par>
                              <p:par>
                                <p:cTn id="30" presetID="10" presetClass="entr" presetSubtype="0" fill="hold" grpId="1"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700"/>
                                        <p:tgtEl>
                                          <p:spTgt spid="15"/>
                                        </p:tgtEl>
                                      </p:cBhvr>
                                    </p:animEffect>
                                  </p:childTnLst>
                                </p:cTn>
                              </p:par>
                              <p:par>
                                <p:cTn id="33" presetID="10" presetClass="entr" presetSubtype="0" fill="hold" grpId="1"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700"/>
                                        <p:tgtEl>
                                          <p:spTgt spid="17"/>
                                        </p:tgtEl>
                                      </p:cBhvr>
                                    </p:animEffect>
                                  </p:childTnLst>
                                </p:cTn>
                              </p:par>
                              <p:par>
                                <p:cTn id="36" presetID="42" presetClass="path" presetSubtype="0" accel="50000" decel="50000" fill="hold" grpId="0" nodeType="withEffect">
                                  <p:stCondLst>
                                    <p:cond delay="0"/>
                                  </p:stCondLst>
                                  <p:childTnLst>
                                    <p:animMotion origin="layout" path="M -5.55556E-7 -1.91391E-6 L -5.55556E-7 0.02314 " pathEditMode="relative" rAng="0" ptsTypes="AA">
                                      <p:cBhvr>
                                        <p:cTn id="37" dur="700" spd="-100000" fill="hold"/>
                                        <p:tgtEl>
                                          <p:spTgt spid="9"/>
                                        </p:tgtEl>
                                        <p:attrNameLst>
                                          <p:attrName>ppt_x</p:attrName>
                                          <p:attrName>ppt_y</p:attrName>
                                        </p:attrNameLst>
                                      </p:cBhvr>
                                      <p:rCtr x="0" y="12"/>
                                    </p:animMotion>
                                  </p:childTnLst>
                                </p:cTn>
                              </p:par>
                              <p:par>
                                <p:cTn id="38" presetID="42" presetClass="path" presetSubtype="0" accel="50000" decel="50000" fill="hold" grpId="0" nodeType="withEffect">
                                  <p:stCondLst>
                                    <p:cond delay="0"/>
                                  </p:stCondLst>
                                  <p:childTnLst>
                                    <p:animMotion origin="layout" path="M 4.72222E-6 -1.93242E-6 L 4.72222E-6 0.02962 " pathEditMode="relative" rAng="0" ptsTypes="AA">
                                      <p:cBhvr>
                                        <p:cTn id="39" dur="700" spd="-100000" fill="hold"/>
                                        <p:tgtEl>
                                          <p:spTgt spid="11"/>
                                        </p:tgtEl>
                                        <p:attrNameLst>
                                          <p:attrName>ppt_x</p:attrName>
                                          <p:attrName>ppt_y</p:attrName>
                                        </p:attrNameLst>
                                      </p:cBhvr>
                                      <p:rCtr x="0" y="15"/>
                                    </p:animMotion>
                                  </p:childTnLst>
                                </p:cTn>
                              </p:par>
                              <p:par>
                                <p:cTn id="40" presetID="42" presetClass="path" presetSubtype="0" accel="50000" decel="50000" fill="hold" grpId="0" nodeType="withEffect">
                                  <p:stCondLst>
                                    <p:cond delay="0"/>
                                  </p:stCondLst>
                                  <p:childTnLst>
                                    <p:animMotion origin="layout" path="M 0 -1.91391E-6 L 0 0.02314 " pathEditMode="relative" rAng="0" ptsTypes="AA">
                                      <p:cBhvr>
                                        <p:cTn id="41" dur="700" spd="-100000" fill="hold"/>
                                        <p:tgtEl>
                                          <p:spTgt spid="14"/>
                                        </p:tgtEl>
                                        <p:attrNameLst>
                                          <p:attrName>ppt_x</p:attrName>
                                          <p:attrName>ppt_y</p:attrName>
                                        </p:attrNameLst>
                                      </p:cBhvr>
                                      <p:rCtr x="0" y="12"/>
                                    </p:animMotion>
                                  </p:childTnLst>
                                </p:cTn>
                              </p:par>
                              <p:par>
                                <p:cTn id="42" presetID="42" presetClass="path" presetSubtype="0" accel="50000" decel="50000" fill="hold" grpId="0" nodeType="withEffect">
                                  <p:stCondLst>
                                    <p:cond delay="0"/>
                                  </p:stCondLst>
                                  <p:childTnLst>
                                    <p:animMotion origin="layout" path="M -4.72222E-6 -1.93242E-6 L -4.72222E-6 0.02962 " pathEditMode="relative" rAng="0" ptsTypes="AA">
                                      <p:cBhvr>
                                        <p:cTn id="43" dur="700" spd="-100000" fill="hold"/>
                                        <p:tgtEl>
                                          <p:spTgt spid="16"/>
                                        </p:tgtEl>
                                        <p:attrNameLst>
                                          <p:attrName>ppt_x</p:attrName>
                                          <p:attrName>ppt_y</p:attrName>
                                        </p:attrNameLst>
                                      </p:cBhvr>
                                      <p:rCtr x="0" y="15"/>
                                    </p:animMotion>
                                  </p:childTnLst>
                                </p:cTn>
                              </p:par>
                              <p:par>
                                <p:cTn id="44" presetID="42" presetClass="path" presetSubtype="0" accel="50000" decel="50000" fill="hold" grpId="0" nodeType="withEffect">
                                  <p:stCondLst>
                                    <p:cond delay="0"/>
                                  </p:stCondLst>
                                  <p:childTnLst>
                                    <p:animMotion origin="layout" path="M 4.16667E-6 -1.91391E-6 L 4.16667E-6 0.02314 " pathEditMode="relative" rAng="0" ptsTypes="AA">
                                      <p:cBhvr>
                                        <p:cTn id="45" dur="700" spd="-100000" fill="hold"/>
                                        <p:tgtEl>
                                          <p:spTgt spid="18"/>
                                        </p:tgtEl>
                                        <p:attrNameLst>
                                          <p:attrName>ppt_x</p:attrName>
                                          <p:attrName>ppt_y</p:attrName>
                                        </p:attrNameLst>
                                      </p:cBhvr>
                                      <p:rCtr x="0" y="12"/>
                                    </p:animMotion>
                                  </p:childTnLst>
                                </p:cTn>
                              </p:par>
                              <p:par>
                                <p:cTn id="46" presetID="64" presetClass="path" presetSubtype="0" accel="50000" decel="50000" fill="hold" grpId="0" nodeType="withEffect">
                                  <p:stCondLst>
                                    <p:cond delay="0"/>
                                  </p:stCondLst>
                                  <p:childTnLst>
                                    <p:animMotion origin="layout" path="M 2.77778E-7 2.36056E-6 L 2.77778E-7 -0.02338 " pathEditMode="relative" rAng="0" ptsTypes="AA">
                                      <p:cBhvr>
                                        <p:cTn id="47" dur="700" spd="-100000" fill="hold"/>
                                        <p:tgtEl>
                                          <p:spTgt spid="10"/>
                                        </p:tgtEl>
                                        <p:attrNameLst>
                                          <p:attrName>ppt_x</p:attrName>
                                          <p:attrName>ppt_y</p:attrName>
                                        </p:attrNameLst>
                                      </p:cBhvr>
                                      <p:rCtr x="0" y="-12"/>
                                    </p:animMotion>
                                  </p:childTnLst>
                                </p:cTn>
                              </p:par>
                              <p:par>
                                <p:cTn id="48" presetID="64" presetClass="path" presetSubtype="0" accel="50000" decel="50000" fill="hold" grpId="0" nodeType="withEffect">
                                  <p:stCondLst>
                                    <p:cond delay="0"/>
                                  </p:stCondLst>
                                  <p:childTnLst>
                                    <p:animMotion origin="layout" path="M -8.33333E-7 2.36056E-6 L -8.33333E-7 -0.02338 " pathEditMode="relative" rAng="0" ptsTypes="AA">
                                      <p:cBhvr>
                                        <p:cTn id="49" dur="700" spd="-100000" fill="hold"/>
                                        <p:tgtEl>
                                          <p:spTgt spid="12"/>
                                        </p:tgtEl>
                                        <p:attrNameLst>
                                          <p:attrName>ppt_x</p:attrName>
                                          <p:attrName>ppt_y</p:attrName>
                                        </p:attrNameLst>
                                      </p:cBhvr>
                                      <p:rCtr x="0" y="-12"/>
                                    </p:animMotion>
                                  </p:childTnLst>
                                </p:cTn>
                              </p:par>
                              <p:par>
                                <p:cTn id="50" presetID="64" presetClass="path" presetSubtype="0" accel="50000" decel="50000" fill="hold" grpId="0" nodeType="withEffect">
                                  <p:stCondLst>
                                    <p:cond delay="0"/>
                                  </p:stCondLst>
                                  <p:childTnLst>
                                    <p:animMotion origin="layout" path="M 4.44444E-6 2.36056E-6 L 4.44444E-6 -0.02338 " pathEditMode="relative" rAng="0" ptsTypes="AA">
                                      <p:cBhvr>
                                        <p:cTn id="51" dur="700" spd="-100000" fill="hold"/>
                                        <p:tgtEl>
                                          <p:spTgt spid="15"/>
                                        </p:tgtEl>
                                        <p:attrNameLst>
                                          <p:attrName>ppt_x</p:attrName>
                                          <p:attrName>ppt_y</p:attrName>
                                        </p:attrNameLst>
                                      </p:cBhvr>
                                      <p:rCtr x="0" y="-12"/>
                                    </p:animMotion>
                                  </p:childTnLst>
                                </p:cTn>
                              </p:par>
                              <p:par>
                                <p:cTn id="52" presetID="64" presetClass="path" presetSubtype="0" accel="50000" decel="50000" fill="hold" grpId="0" nodeType="withEffect">
                                  <p:stCondLst>
                                    <p:cond delay="0"/>
                                  </p:stCondLst>
                                  <p:childTnLst>
                                    <p:animMotion origin="layout" path="M 3.33333E-6 2.36056E-6 L 3.33333E-6 -0.02338 " pathEditMode="relative" rAng="0" ptsTypes="AA">
                                      <p:cBhvr>
                                        <p:cTn id="53" dur="700" spd="-100000" fill="hold"/>
                                        <p:tgtEl>
                                          <p:spTgt spid="17"/>
                                        </p:tgtEl>
                                        <p:attrNameLst>
                                          <p:attrName>ppt_x</p:attrName>
                                          <p:attrName>ppt_y</p:attrName>
                                        </p:attrNameLst>
                                      </p:cBhvr>
                                      <p:rCtr x="0" y="-12"/>
                                    </p:animMotion>
                                  </p:childTnLst>
                                </p:cTn>
                              </p:par>
                            </p:childTnLst>
                          </p:cTn>
                        </p:par>
                        <p:par>
                          <p:cTn id="54" fill="hold">
                            <p:stCondLst>
                              <p:cond delay="1400"/>
                            </p:stCondLst>
                            <p:childTnLst>
                              <p:par>
                                <p:cTn id="55" presetID="10" presetClass="entr" presetSubtype="0" fill="hold" grpId="0" nodeType="after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700"/>
                                        <p:tgtEl>
                                          <p:spTgt spid="6"/>
                                        </p:tgtEl>
                                      </p:cBhvr>
                                    </p:animEffect>
                                  </p:childTnLst>
                                </p:cTn>
                              </p:par>
                              <p:par>
                                <p:cTn id="58" presetID="10" presetClass="entr" presetSubtype="0" fill="hold" grpId="0" nodeType="withEffect">
                                  <p:stCondLst>
                                    <p:cond delay="100"/>
                                  </p:stCondLst>
                                  <p:childTnLst>
                                    <p:set>
                                      <p:cBhvr>
                                        <p:cTn id="59" dur="1" fill="hold">
                                          <p:stCondLst>
                                            <p:cond delay="0"/>
                                          </p:stCondLst>
                                        </p:cTn>
                                        <p:tgtEl>
                                          <p:spTgt spid="4"/>
                                        </p:tgtEl>
                                        <p:attrNameLst>
                                          <p:attrName>style.visibility</p:attrName>
                                        </p:attrNameLst>
                                      </p:cBhvr>
                                      <p:to>
                                        <p:strVal val="visible"/>
                                      </p:to>
                                    </p:set>
                                    <p:animEffect transition="in" filter="fade">
                                      <p:cBhvr>
                                        <p:cTn id="60" dur="700"/>
                                        <p:tgtEl>
                                          <p:spTgt spid="4"/>
                                        </p:tgtEl>
                                      </p:cBhvr>
                                    </p:animEffect>
                                  </p:childTnLst>
                                </p:cTn>
                              </p:par>
                              <p:par>
                                <p:cTn id="61" presetID="10" presetClass="entr" presetSubtype="0" fill="hold" grpId="0" nodeType="withEffect">
                                  <p:stCondLst>
                                    <p:cond delay="20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700"/>
                                        <p:tgtEl>
                                          <p:spTgt spid="8"/>
                                        </p:tgtEl>
                                      </p:cBhvr>
                                    </p:animEffect>
                                  </p:childTnLst>
                                </p:cTn>
                              </p:par>
                              <p:par>
                                <p:cTn id="64" presetID="10" presetClass="entr" presetSubtype="0" fill="hold" grpId="0" nodeType="withEffect">
                                  <p:stCondLst>
                                    <p:cond delay="300"/>
                                  </p:stCondLst>
                                  <p:childTnLst>
                                    <p:set>
                                      <p:cBhvr>
                                        <p:cTn id="65" dur="1" fill="hold">
                                          <p:stCondLst>
                                            <p:cond delay="0"/>
                                          </p:stCondLst>
                                        </p:cTn>
                                        <p:tgtEl>
                                          <p:spTgt spid="5"/>
                                        </p:tgtEl>
                                        <p:attrNameLst>
                                          <p:attrName>style.visibility</p:attrName>
                                        </p:attrNameLst>
                                      </p:cBhvr>
                                      <p:to>
                                        <p:strVal val="visible"/>
                                      </p:to>
                                    </p:set>
                                    <p:animEffect transition="in" filter="fade">
                                      <p:cBhvr>
                                        <p:cTn id="66" dur="700"/>
                                        <p:tgtEl>
                                          <p:spTgt spid="5"/>
                                        </p:tgtEl>
                                      </p:cBhvr>
                                    </p:animEffect>
                                  </p:childTnLst>
                                </p:cTn>
                              </p:par>
                              <p:par>
                                <p:cTn id="67" presetID="10" presetClass="entr" presetSubtype="0" fill="hold" grpId="0" nodeType="withEffect">
                                  <p:stCondLst>
                                    <p:cond delay="400"/>
                                  </p:stCondLst>
                                  <p:childTnLst>
                                    <p:set>
                                      <p:cBhvr>
                                        <p:cTn id="68" dur="1" fill="hold">
                                          <p:stCondLst>
                                            <p:cond delay="0"/>
                                          </p:stCondLst>
                                        </p:cTn>
                                        <p:tgtEl>
                                          <p:spTgt spid="7"/>
                                        </p:tgtEl>
                                        <p:attrNameLst>
                                          <p:attrName>style.visibility</p:attrName>
                                        </p:attrNameLst>
                                      </p:cBhvr>
                                      <p:to>
                                        <p:strVal val="visible"/>
                                      </p:to>
                                    </p:set>
                                    <p:animEffect transition="in" filter="fade">
                                      <p:cBhvr>
                                        <p:cTn id="69"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9" grpId="1" animBg="1"/>
      <p:bldP spid="10" grpId="0" animBg="1"/>
      <p:bldP spid="10" grpId="1" animBg="1"/>
      <p:bldP spid="11" grpId="0" animBg="1"/>
      <p:bldP spid="11" grpId="1" animBg="1"/>
      <p:bldP spid="12" grpId="0" animBg="1"/>
      <p:bldP spid="12"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Closing Slide-red thank you">
    <p:spTree>
      <p:nvGrpSpPr>
        <p:cNvPr id="1" name=""/>
        <p:cNvGrpSpPr/>
        <p:nvPr/>
      </p:nvGrpSpPr>
      <p:grpSpPr>
        <a:xfrm>
          <a:off x="0" y="0"/>
          <a:ext cx="0" cy="0"/>
          <a:chOff x="0" y="0"/>
          <a:chExt cx="0" cy="0"/>
        </a:xfrm>
      </p:grpSpPr>
      <p:pic>
        <p:nvPicPr>
          <p:cNvPr id="18" name="Picture 17" descr="Complex_Gradient7.jpg"/>
          <p:cNvPicPr>
            <a:picLocks noChangeAspect="1"/>
          </p:cNvPicPr>
          <p:nvPr userDrawn="1"/>
        </p:nvPicPr>
        <p:blipFill>
          <a:blip r:embed="rId2" cstate="print"/>
          <a:srcRect l="1695" r="14438"/>
          <a:stretch>
            <a:fillRect/>
          </a:stretch>
        </p:blipFill>
        <p:spPr>
          <a:xfrm>
            <a:off x="0" y="0"/>
            <a:ext cx="9144000" cy="6858000"/>
          </a:xfrm>
          <a:prstGeom prst="rect">
            <a:avLst/>
          </a:prstGeom>
        </p:spPr>
      </p:pic>
      <p:sp>
        <p:nvSpPr>
          <p:cNvPr id="34" name="TextBox 33"/>
          <p:cNvSpPr txBox="1"/>
          <p:nvPr userDrawn="1"/>
        </p:nvSpPr>
        <p:spPr>
          <a:xfrm>
            <a:off x="644691" y="3060488"/>
            <a:ext cx="2437270" cy="646331"/>
          </a:xfrm>
          <a:prstGeom prst="rect">
            <a:avLst/>
          </a:prstGeom>
          <a:noFill/>
        </p:spPr>
        <p:txBody>
          <a:bodyPr wrap="none" rtlCol="0">
            <a:spAutoFit/>
          </a:bodyPr>
          <a:lstStyle/>
          <a:p>
            <a:r>
              <a:rPr lang="en-US" sz="3600" dirty="0" smtClean="0">
                <a:solidFill>
                  <a:srgbClr val="FFFFFF"/>
                </a:solidFill>
              </a:rPr>
              <a:t>Thank you.</a:t>
            </a:r>
            <a:endParaRPr lang="en-US" sz="3600" dirty="0">
              <a:solidFill>
                <a:srgbClr val="FFFFFF"/>
              </a:solidFill>
            </a:endParaRPr>
          </a:p>
        </p:txBody>
      </p:sp>
      <p:sp>
        <p:nvSpPr>
          <p:cNvPr id="19" name="Rectangle 18"/>
          <p:cNvSpPr>
            <a:spLocks noChangeArrowheads="1"/>
          </p:cNvSpPr>
          <p:nvPr/>
        </p:nvSpPr>
        <p:spPr bwMode="black">
          <a:xfrm>
            <a:off x="6312989" y="3708603"/>
            <a:ext cx="116616" cy="441827"/>
          </a:xfrm>
          <a:prstGeom prst="rect">
            <a:avLst/>
          </a:prstGeom>
          <a:solidFill>
            <a:schemeClr val="bg1"/>
          </a:solidFill>
          <a:ln w="9525">
            <a:noFill/>
            <a:miter lim="800000"/>
            <a:headEnd/>
            <a:tailEnd/>
          </a:ln>
        </p:spPr>
        <p:txBody>
          <a:bodyPr/>
          <a:lstStyle/>
          <a:p>
            <a:endParaRPr lang="en-US" dirty="0">
              <a:solidFill>
                <a:srgbClr val="0096D6"/>
              </a:solidFill>
            </a:endParaRPr>
          </a:p>
        </p:txBody>
      </p:sp>
      <p:sp>
        <p:nvSpPr>
          <p:cNvPr id="35" name="Freeform 34"/>
          <p:cNvSpPr>
            <a:spLocks/>
          </p:cNvSpPr>
          <p:nvPr/>
        </p:nvSpPr>
        <p:spPr bwMode="black">
          <a:xfrm>
            <a:off x="6992342" y="3697605"/>
            <a:ext cx="337642" cy="466297"/>
          </a:xfrm>
          <a:custGeom>
            <a:avLst/>
            <a:gdLst/>
            <a:ahLst/>
            <a:cxnLst>
              <a:cxn ang="0">
                <a:pos x="58" y="24"/>
              </a:cxn>
              <a:cxn ang="0">
                <a:pos x="42" y="20"/>
              </a:cxn>
              <a:cxn ang="0">
                <a:pos x="21" y="40"/>
              </a:cxn>
              <a:cxn ang="0">
                <a:pos x="42" y="60"/>
              </a:cxn>
              <a:cxn ang="0">
                <a:pos x="58" y="56"/>
              </a:cxn>
              <a:cxn ang="0">
                <a:pos x="58" y="77"/>
              </a:cxn>
              <a:cxn ang="0">
                <a:pos x="41" y="80"/>
              </a:cxn>
              <a:cxn ang="0">
                <a:pos x="0" y="40"/>
              </a:cxn>
              <a:cxn ang="0">
                <a:pos x="41" y="0"/>
              </a:cxn>
              <a:cxn ang="0">
                <a:pos x="58" y="3"/>
              </a:cxn>
              <a:cxn ang="0">
                <a:pos x="58" y="24"/>
              </a:cxn>
            </a:cxnLst>
            <a:rect l="0" t="0" r="r" b="b"/>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chemeClr val="bg1"/>
          </a:solidFill>
          <a:ln w="9525">
            <a:noFill/>
            <a:round/>
            <a:headEnd/>
            <a:tailEnd/>
          </a:ln>
        </p:spPr>
        <p:txBody>
          <a:bodyPr/>
          <a:lstStyle/>
          <a:p>
            <a:endParaRPr lang="en-US" dirty="0">
              <a:solidFill>
                <a:srgbClr val="0096D6"/>
              </a:solidFill>
            </a:endParaRPr>
          </a:p>
        </p:txBody>
      </p:sp>
      <p:sp>
        <p:nvSpPr>
          <p:cNvPr id="36" name="Freeform 35"/>
          <p:cNvSpPr>
            <a:spLocks/>
          </p:cNvSpPr>
          <p:nvPr userDrawn="1"/>
        </p:nvSpPr>
        <p:spPr bwMode="black">
          <a:xfrm>
            <a:off x="5824831" y="3697605"/>
            <a:ext cx="337642" cy="466297"/>
          </a:xfrm>
          <a:custGeom>
            <a:avLst/>
            <a:gdLst/>
            <a:ahLst/>
            <a:cxnLst>
              <a:cxn ang="0">
                <a:pos x="58" y="24"/>
              </a:cxn>
              <a:cxn ang="0">
                <a:pos x="42" y="20"/>
              </a:cxn>
              <a:cxn ang="0">
                <a:pos x="21" y="40"/>
              </a:cxn>
              <a:cxn ang="0">
                <a:pos x="42" y="60"/>
              </a:cxn>
              <a:cxn ang="0">
                <a:pos x="58" y="56"/>
              </a:cxn>
              <a:cxn ang="0">
                <a:pos x="58" y="77"/>
              </a:cxn>
              <a:cxn ang="0">
                <a:pos x="40" y="80"/>
              </a:cxn>
              <a:cxn ang="0">
                <a:pos x="0" y="40"/>
              </a:cxn>
              <a:cxn ang="0">
                <a:pos x="40" y="0"/>
              </a:cxn>
              <a:cxn ang="0">
                <a:pos x="58" y="3"/>
              </a:cxn>
              <a:cxn ang="0">
                <a:pos x="58" y="24"/>
              </a:cxn>
            </a:cxnLst>
            <a:rect l="0" t="0" r="r" b="b"/>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chemeClr val="bg1"/>
          </a:solidFill>
          <a:ln w="9525">
            <a:noFill/>
            <a:round/>
            <a:headEnd/>
            <a:tailEnd/>
          </a:ln>
        </p:spPr>
        <p:txBody>
          <a:bodyPr/>
          <a:lstStyle/>
          <a:p>
            <a:endParaRPr lang="en-US" dirty="0">
              <a:solidFill>
                <a:srgbClr val="0096D6"/>
              </a:solidFill>
            </a:endParaRPr>
          </a:p>
        </p:txBody>
      </p:sp>
      <p:sp>
        <p:nvSpPr>
          <p:cNvPr id="37" name="Freeform 36"/>
          <p:cNvSpPr>
            <a:spLocks noEditPoints="1"/>
          </p:cNvSpPr>
          <p:nvPr/>
        </p:nvSpPr>
        <p:spPr bwMode="black">
          <a:xfrm>
            <a:off x="7452023" y="3697605"/>
            <a:ext cx="463750" cy="466297"/>
          </a:xfrm>
          <a:custGeom>
            <a:avLst/>
            <a:gdLst/>
            <a:ahLst/>
            <a:cxnLst>
              <a:cxn ang="0">
                <a:pos x="80" y="40"/>
              </a:cxn>
              <a:cxn ang="0">
                <a:pos x="40" y="80"/>
              </a:cxn>
              <a:cxn ang="0">
                <a:pos x="0" y="40"/>
              </a:cxn>
              <a:cxn ang="0">
                <a:pos x="40" y="0"/>
              </a:cxn>
              <a:cxn ang="0">
                <a:pos x="80" y="40"/>
              </a:cxn>
              <a:cxn ang="0">
                <a:pos x="40" y="20"/>
              </a:cxn>
              <a:cxn ang="0">
                <a:pos x="20" y="40"/>
              </a:cxn>
              <a:cxn ang="0">
                <a:pos x="40" y="60"/>
              </a:cxn>
              <a:cxn ang="0">
                <a:pos x="60" y="40"/>
              </a:cxn>
              <a:cxn ang="0">
                <a:pos x="40" y="20"/>
              </a:cxn>
            </a:cxnLst>
            <a:rect l="0" t="0" r="r" b="b"/>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chemeClr val="bg1"/>
          </a:solidFill>
          <a:ln w="9525">
            <a:noFill/>
            <a:round/>
            <a:headEnd/>
            <a:tailEnd/>
          </a:ln>
        </p:spPr>
        <p:txBody>
          <a:bodyPr/>
          <a:lstStyle/>
          <a:p>
            <a:endParaRPr lang="en-US" dirty="0">
              <a:solidFill>
                <a:srgbClr val="0096D6"/>
              </a:solidFill>
            </a:endParaRPr>
          </a:p>
        </p:txBody>
      </p:sp>
      <p:sp>
        <p:nvSpPr>
          <p:cNvPr id="38" name="Freeform 37"/>
          <p:cNvSpPr>
            <a:spLocks/>
          </p:cNvSpPr>
          <p:nvPr/>
        </p:nvSpPr>
        <p:spPr bwMode="black">
          <a:xfrm>
            <a:off x="6580117" y="3697605"/>
            <a:ext cx="302387" cy="466297"/>
          </a:xfrm>
          <a:custGeom>
            <a:avLst/>
            <a:gdLst/>
            <a:ahLst/>
            <a:cxnLst>
              <a:cxn ang="0">
                <a:pos x="47" y="19"/>
              </a:cxn>
              <a:cxn ang="0">
                <a:pos x="32" y="17"/>
              </a:cxn>
              <a:cxn ang="0">
                <a:pos x="20" y="23"/>
              </a:cxn>
              <a:cxn ang="0">
                <a:pos x="29" y="30"/>
              </a:cxn>
              <a:cxn ang="0">
                <a:pos x="34" y="32"/>
              </a:cxn>
              <a:cxn ang="0">
                <a:pos x="52" y="54"/>
              </a:cxn>
              <a:cxn ang="0">
                <a:pos x="21" y="80"/>
              </a:cxn>
              <a:cxn ang="0">
                <a:pos x="0" y="77"/>
              </a:cxn>
              <a:cxn ang="0">
                <a:pos x="0" y="60"/>
              </a:cxn>
              <a:cxn ang="0">
                <a:pos x="18" y="63"/>
              </a:cxn>
              <a:cxn ang="0">
                <a:pos x="32" y="56"/>
              </a:cxn>
              <a:cxn ang="0">
                <a:pos x="23" y="48"/>
              </a:cxn>
              <a:cxn ang="0">
                <a:pos x="19" y="47"/>
              </a:cxn>
              <a:cxn ang="0">
                <a:pos x="0" y="24"/>
              </a:cxn>
              <a:cxn ang="0">
                <a:pos x="28" y="0"/>
              </a:cxn>
              <a:cxn ang="0">
                <a:pos x="47" y="3"/>
              </a:cxn>
              <a:cxn ang="0">
                <a:pos x="47" y="19"/>
              </a:cxn>
            </a:cxnLst>
            <a:rect l="0" t="0" r="r" b="b"/>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chemeClr val="bg1"/>
          </a:solidFill>
          <a:ln w="9525">
            <a:noFill/>
            <a:round/>
            <a:headEnd/>
            <a:tailEnd/>
          </a:ln>
        </p:spPr>
        <p:txBody>
          <a:bodyPr/>
          <a:lstStyle/>
          <a:p>
            <a:endParaRPr lang="en-US" dirty="0">
              <a:solidFill>
                <a:srgbClr val="0096D6"/>
              </a:solidFill>
            </a:endParaRPr>
          </a:p>
        </p:txBody>
      </p:sp>
      <p:sp>
        <p:nvSpPr>
          <p:cNvPr id="39" name="Freeform 38"/>
          <p:cNvSpPr>
            <a:spLocks/>
          </p:cNvSpPr>
          <p:nvPr/>
        </p:nvSpPr>
        <p:spPr bwMode="black">
          <a:xfrm>
            <a:off x="5592955" y="3082440"/>
            <a:ext cx="109835" cy="227032"/>
          </a:xfrm>
          <a:custGeom>
            <a:avLst/>
            <a:gdLst/>
            <a:ahLst/>
            <a:cxnLst>
              <a:cxn ang="0">
                <a:pos x="19" y="10"/>
              </a:cxn>
              <a:cxn ang="0">
                <a:pos x="10" y="0"/>
              </a:cxn>
              <a:cxn ang="0">
                <a:pos x="0" y="10"/>
              </a:cxn>
              <a:cxn ang="0">
                <a:pos x="0" y="30"/>
              </a:cxn>
              <a:cxn ang="0">
                <a:pos x="10" y="39"/>
              </a:cxn>
              <a:cxn ang="0">
                <a:pos x="19" y="30"/>
              </a:cxn>
              <a:cxn ang="0">
                <a:pos x="19" y="10"/>
              </a:cxn>
            </a:cxnLst>
            <a:rect l="0" t="0" r="r" b="b"/>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chemeClr val="bg1"/>
          </a:solidFill>
          <a:ln w="9525">
            <a:noFill/>
            <a:round/>
            <a:headEnd/>
            <a:tailEnd/>
          </a:ln>
        </p:spPr>
        <p:txBody>
          <a:bodyPr/>
          <a:lstStyle/>
          <a:p>
            <a:endParaRPr lang="en-US" dirty="0">
              <a:solidFill>
                <a:srgbClr val="0096D6"/>
              </a:solidFill>
            </a:endParaRPr>
          </a:p>
        </p:txBody>
      </p:sp>
      <p:sp>
        <p:nvSpPr>
          <p:cNvPr id="40" name="Freeform 39"/>
          <p:cNvSpPr>
            <a:spLocks/>
          </p:cNvSpPr>
          <p:nvPr/>
        </p:nvSpPr>
        <p:spPr bwMode="black">
          <a:xfrm>
            <a:off x="5900764" y="2930180"/>
            <a:ext cx="109835" cy="379291"/>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endParaRPr>
          </a:p>
        </p:txBody>
      </p:sp>
      <p:sp>
        <p:nvSpPr>
          <p:cNvPr id="41" name="Freeform 40"/>
          <p:cNvSpPr>
            <a:spLocks/>
          </p:cNvSpPr>
          <p:nvPr/>
        </p:nvSpPr>
        <p:spPr bwMode="black">
          <a:xfrm>
            <a:off x="6203154" y="2720822"/>
            <a:ext cx="109835" cy="698767"/>
          </a:xfrm>
          <a:custGeom>
            <a:avLst/>
            <a:gdLst/>
            <a:ahLst/>
            <a:cxnLst>
              <a:cxn ang="0">
                <a:pos x="19" y="9"/>
              </a:cxn>
              <a:cxn ang="0">
                <a:pos x="10" y="0"/>
              </a:cxn>
              <a:cxn ang="0">
                <a:pos x="0" y="9"/>
              </a:cxn>
              <a:cxn ang="0">
                <a:pos x="0" y="111"/>
              </a:cxn>
              <a:cxn ang="0">
                <a:pos x="10" y="120"/>
              </a:cxn>
              <a:cxn ang="0">
                <a:pos x="19" y="111"/>
              </a:cxn>
              <a:cxn ang="0">
                <a:pos x="19" y="9"/>
              </a:cxn>
            </a:cxnLst>
            <a:rect l="0" t="0" r="r" b="b"/>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chemeClr val="bg1"/>
          </a:solidFill>
          <a:ln w="9525">
            <a:noFill/>
            <a:round/>
            <a:headEnd/>
            <a:tailEnd/>
          </a:ln>
        </p:spPr>
        <p:txBody>
          <a:bodyPr/>
          <a:lstStyle/>
          <a:p>
            <a:endParaRPr lang="en-US" dirty="0">
              <a:solidFill>
                <a:srgbClr val="0096D6"/>
              </a:solidFill>
            </a:endParaRPr>
          </a:p>
        </p:txBody>
      </p:sp>
      <p:sp>
        <p:nvSpPr>
          <p:cNvPr id="42" name="Freeform 41"/>
          <p:cNvSpPr>
            <a:spLocks/>
          </p:cNvSpPr>
          <p:nvPr/>
        </p:nvSpPr>
        <p:spPr bwMode="black">
          <a:xfrm>
            <a:off x="6510963" y="2930181"/>
            <a:ext cx="109835" cy="379292"/>
          </a:xfrm>
          <a:custGeom>
            <a:avLst/>
            <a:gdLst/>
            <a:ahLst/>
            <a:cxnLst>
              <a:cxn ang="0">
                <a:pos x="19" y="9"/>
              </a:cxn>
              <a:cxn ang="0">
                <a:pos x="9" y="0"/>
              </a:cxn>
              <a:cxn ang="0">
                <a:pos x="0" y="9"/>
              </a:cxn>
              <a:cxn ang="0">
                <a:pos x="0" y="56"/>
              </a:cxn>
              <a:cxn ang="0">
                <a:pos x="9" y="65"/>
              </a:cxn>
              <a:cxn ang="0">
                <a:pos x="19" y="56"/>
              </a:cxn>
              <a:cxn ang="0">
                <a:pos x="19" y="9"/>
              </a:cxn>
            </a:cxnLst>
            <a:rect l="0" t="0" r="r" b="b"/>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endParaRPr>
          </a:p>
        </p:txBody>
      </p:sp>
      <p:sp>
        <p:nvSpPr>
          <p:cNvPr id="43" name="Freeform 42"/>
          <p:cNvSpPr>
            <a:spLocks/>
          </p:cNvSpPr>
          <p:nvPr/>
        </p:nvSpPr>
        <p:spPr bwMode="black">
          <a:xfrm>
            <a:off x="6811994" y="3082440"/>
            <a:ext cx="116616" cy="227031"/>
          </a:xfrm>
          <a:custGeom>
            <a:avLst/>
            <a:gdLst/>
            <a:ahLst/>
            <a:cxnLst>
              <a:cxn ang="0">
                <a:pos x="20" y="10"/>
              </a:cxn>
              <a:cxn ang="0">
                <a:pos x="10" y="0"/>
              </a:cxn>
              <a:cxn ang="0">
                <a:pos x="0" y="10"/>
              </a:cxn>
              <a:cxn ang="0">
                <a:pos x="0" y="30"/>
              </a:cxn>
              <a:cxn ang="0">
                <a:pos x="10" y="39"/>
              </a:cxn>
              <a:cxn ang="0">
                <a:pos x="20" y="30"/>
              </a:cxn>
              <a:cxn ang="0">
                <a:pos x="20" y="10"/>
              </a:cxn>
            </a:cxnLst>
            <a:rect l="0" t="0" r="r" b="b"/>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chemeClr val="bg1"/>
          </a:solidFill>
          <a:ln w="9525">
            <a:noFill/>
            <a:round/>
            <a:headEnd/>
            <a:tailEnd/>
          </a:ln>
        </p:spPr>
        <p:txBody>
          <a:bodyPr/>
          <a:lstStyle/>
          <a:p>
            <a:endParaRPr lang="en-US" dirty="0">
              <a:solidFill>
                <a:srgbClr val="0096D6"/>
              </a:solidFill>
            </a:endParaRPr>
          </a:p>
        </p:txBody>
      </p:sp>
      <p:sp>
        <p:nvSpPr>
          <p:cNvPr id="44" name="Freeform 43"/>
          <p:cNvSpPr>
            <a:spLocks/>
          </p:cNvSpPr>
          <p:nvPr/>
        </p:nvSpPr>
        <p:spPr bwMode="black">
          <a:xfrm>
            <a:off x="7119806" y="293018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endParaRPr>
          </a:p>
        </p:txBody>
      </p:sp>
      <p:sp>
        <p:nvSpPr>
          <p:cNvPr id="45" name="Freeform 44"/>
          <p:cNvSpPr>
            <a:spLocks/>
          </p:cNvSpPr>
          <p:nvPr/>
        </p:nvSpPr>
        <p:spPr bwMode="black">
          <a:xfrm>
            <a:off x="7427618" y="2720823"/>
            <a:ext cx="111191" cy="698766"/>
          </a:xfrm>
          <a:custGeom>
            <a:avLst/>
            <a:gdLst/>
            <a:ahLst/>
            <a:cxnLst>
              <a:cxn ang="0">
                <a:pos x="19" y="9"/>
              </a:cxn>
              <a:cxn ang="0">
                <a:pos x="9" y="0"/>
              </a:cxn>
              <a:cxn ang="0">
                <a:pos x="0" y="9"/>
              </a:cxn>
              <a:cxn ang="0">
                <a:pos x="0" y="111"/>
              </a:cxn>
              <a:cxn ang="0">
                <a:pos x="9" y="120"/>
              </a:cxn>
              <a:cxn ang="0">
                <a:pos x="19" y="111"/>
              </a:cxn>
              <a:cxn ang="0">
                <a:pos x="19" y="9"/>
              </a:cxn>
            </a:cxnLst>
            <a:rect l="0" t="0" r="r" b="b"/>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chemeClr val="bg1"/>
          </a:solidFill>
          <a:ln w="9525">
            <a:noFill/>
            <a:round/>
            <a:headEnd/>
            <a:tailEnd/>
          </a:ln>
        </p:spPr>
        <p:txBody>
          <a:bodyPr/>
          <a:lstStyle/>
          <a:p>
            <a:endParaRPr lang="en-US" dirty="0">
              <a:solidFill>
                <a:srgbClr val="0096D6"/>
              </a:solidFill>
            </a:endParaRPr>
          </a:p>
        </p:txBody>
      </p:sp>
      <p:sp>
        <p:nvSpPr>
          <p:cNvPr id="46" name="Freeform 45"/>
          <p:cNvSpPr>
            <a:spLocks/>
          </p:cNvSpPr>
          <p:nvPr/>
        </p:nvSpPr>
        <p:spPr bwMode="black">
          <a:xfrm>
            <a:off x="7730002" y="2930181"/>
            <a:ext cx="111191" cy="379290"/>
          </a:xfrm>
          <a:custGeom>
            <a:avLst/>
            <a:gdLst/>
            <a:ahLst/>
            <a:cxnLst>
              <a:cxn ang="0">
                <a:pos x="19" y="9"/>
              </a:cxn>
              <a:cxn ang="0">
                <a:pos x="10" y="0"/>
              </a:cxn>
              <a:cxn ang="0">
                <a:pos x="0" y="9"/>
              </a:cxn>
              <a:cxn ang="0">
                <a:pos x="0" y="56"/>
              </a:cxn>
              <a:cxn ang="0">
                <a:pos x="10" y="65"/>
              </a:cxn>
              <a:cxn ang="0">
                <a:pos x="19" y="56"/>
              </a:cxn>
              <a:cxn ang="0">
                <a:pos x="19" y="9"/>
              </a:cxn>
            </a:cxnLst>
            <a:rect l="0" t="0" r="r" b="b"/>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chemeClr val="bg1"/>
          </a:solidFill>
          <a:ln w="9525">
            <a:noFill/>
            <a:round/>
            <a:headEnd/>
            <a:tailEnd/>
          </a:ln>
        </p:spPr>
        <p:txBody>
          <a:bodyPr/>
          <a:lstStyle/>
          <a:p>
            <a:endParaRPr lang="en-US" dirty="0">
              <a:solidFill>
                <a:srgbClr val="0096D6"/>
              </a:solidFill>
            </a:endParaRPr>
          </a:p>
        </p:txBody>
      </p:sp>
      <p:sp>
        <p:nvSpPr>
          <p:cNvPr id="47" name="Freeform 46"/>
          <p:cNvSpPr>
            <a:spLocks/>
          </p:cNvSpPr>
          <p:nvPr/>
        </p:nvSpPr>
        <p:spPr bwMode="black">
          <a:xfrm>
            <a:off x="8037814" y="3082440"/>
            <a:ext cx="111191" cy="227031"/>
          </a:xfrm>
          <a:custGeom>
            <a:avLst/>
            <a:gdLst/>
            <a:ahLst/>
            <a:cxnLst>
              <a:cxn ang="0">
                <a:pos x="19" y="10"/>
              </a:cxn>
              <a:cxn ang="0">
                <a:pos x="9" y="0"/>
              </a:cxn>
              <a:cxn ang="0">
                <a:pos x="0" y="10"/>
              </a:cxn>
              <a:cxn ang="0">
                <a:pos x="0" y="30"/>
              </a:cxn>
              <a:cxn ang="0">
                <a:pos x="9" y="39"/>
              </a:cxn>
              <a:cxn ang="0">
                <a:pos x="19" y="30"/>
              </a:cxn>
              <a:cxn ang="0">
                <a:pos x="19" y="10"/>
              </a:cxn>
            </a:cxnLst>
            <a:rect l="0" t="0" r="r" b="b"/>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chemeClr val="bg1"/>
          </a:solidFill>
          <a:ln w="9525">
            <a:noFill/>
            <a:round/>
            <a:headEnd/>
            <a:tailEnd/>
          </a:ln>
        </p:spPr>
        <p:txBody>
          <a:bodyPr/>
          <a:lstStyle/>
          <a:p>
            <a:endParaRPr lang="en-US" dirty="0">
              <a:solidFill>
                <a:srgbClr val="0096D6"/>
              </a:solidFill>
            </a:endParaRPr>
          </a:p>
        </p:txBody>
      </p:sp>
    </p:spTree>
    <p:extLst>
      <p:ext uri="{BB962C8B-B14F-4D97-AF65-F5344CB8AC3E}">
        <p14:creationId xmlns:p14="http://schemas.microsoft.com/office/powerpoint/2010/main" val="412314663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700"/>
                                        <p:tgtEl>
                                          <p:spTgt spid="18"/>
                                        </p:tgtEl>
                                      </p:cBhvr>
                                    </p:animEffect>
                                  </p:childTnLst>
                                </p:cTn>
                              </p:par>
                            </p:childTnLst>
                          </p:cTn>
                        </p:par>
                        <p:par>
                          <p:cTn id="8" fill="hold">
                            <p:stCondLst>
                              <p:cond delay="700"/>
                            </p:stCondLst>
                            <p:childTnLst>
                              <p:par>
                                <p:cTn id="9" presetID="10" presetClass="entr" presetSubtype="0" fill="hold" grpId="0" nodeType="afterEffect">
                                  <p:stCondLst>
                                    <p:cond delay="0"/>
                                  </p:stCondLst>
                                  <p:iterate type="lt">
                                    <p:tmPct val="6250"/>
                                  </p:iterate>
                                  <p:childTnLst>
                                    <p:set>
                                      <p:cBhvr>
                                        <p:cTn id="10" dur="1" fill="hold">
                                          <p:stCondLst>
                                            <p:cond delay="0"/>
                                          </p:stCondLst>
                                        </p:cTn>
                                        <p:tgtEl>
                                          <p:spTgt spid="34"/>
                                        </p:tgtEl>
                                        <p:attrNameLst>
                                          <p:attrName>style.visibility</p:attrName>
                                        </p:attrNameLst>
                                      </p:cBhvr>
                                      <p:to>
                                        <p:strVal val="visible"/>
                                      </p:to>
                                    </p:set>
                                    <p:animEffect transition="in" filter="fade">
                                      <p:cBhvr>
                                        <p:cTn id="11" dur="1000"/>
                                        <p:tgtEl>
                                          <p:spTgt spid="34"/>
                                        </p:tgtEl>
                                      </p:cBhvr>
                                    </p:animEffect>
                                  </p:childTnLst>
                                </p:cTn>
                              </p:par>
                            </p:childTnLst>
                          </p:cTn>
                        </p:par>
                        <p:par>
                          <p:cTn id="12" fill="hold">
                            <p:stCondLst>
                              <p:cond delay="2200"/>
                            </p:stCondLst>
                            <p:childTnLst>
                              <p:par>
                                <p:cTn id="13" presetID="10" presetClass="entr" presetSubtype="0" fill="hold" grpId="1"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700"/>
                                        <p:tgtEl>
                                          <p:spTgt spid="39"/>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700"/>
                                        <p:tgtEl>
                                          <p:spTgt spid="40"/>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700"/>
                                        <p:tgtEl>
                                          <p:spTgt spid="41"/>
                                        </p:tgtEl>
                                      </p:cBhvr>
                                    </p:animEffect>
                                  </p:childTnLst>
                                </p:cTn>
                              </p:par>
                              <p:par>
                                <p:cTn id="22" presetID="10" presetClass="entr" presetSubtype="0" fill="hold" grpId="1" nodeType="with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700"/>
                                        <p:tgtEl>
                                          <p:spTgt spid="42"/>
                                        </p:tgtEl>
                                      </p:cBhvr>
                                    </p:animEffect>
                                  </p:childTnLst>
                                </p:cTn>
                              </p:par>
                              <p:par>
                                <p:cTn id="25" presetID="10" presetClass="entr" presetSubtype="0" fill="hold" grpId="1"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700"/>
                                        <p:tgtEl>
                                          <p:spTgt spid="43"/>
                                        </p:tgtEl>
                                      </p:cBhvr>
                                    </p:animEffect>
                                  </p:childTnLst>
                                </p:cTn>
                              </p:par>
                              <p:par>
                                <p:cTn id="28" presetID="10" presetClass="entr" presetSubtype="0" fill="hold" grpId="1"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fade">
                                      <p:cBhvr>
                                        <p:cTn id="30" dur="700"/>
                                        <p:tgtEl>
                                          <p:spTgt spid="44"/>
                                        </p:tgtEl>
                                      </p:cBhvr>
                                    </p:animEffect>
                                  </p:childTnLst>
                                </p:cTn>
                              </p:par>
                              <p:par>
                                <p:cTn id="31" presetID="10" presetClass="entr" presetSubtype="0" fill="hold" grpId="1" nodeType="with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700"/>
                                        <p:tgtEl>
                                          <p:spTgt spid="45"/>
                                        </p:tgtEl>
                                      </p:cBhvr>
                                    </p:animEffect>
                                  </p:childTnLst>
                                </p:cTn>
                              </p:par>
                              <p:par>
                                <p:cTn id="34" presetID="10" presetClass="entr" presetSubtype="0" fill="hold" grpId="1" nodeType="with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700"/>
                                        <p:tgtEl>
                                          <p:spTgt spid="46"/>
                                        </p:tgtEl>
                                      </p:cBhvr>
                                    </p:animEffect>
                                  </p:childTnLst>
                                </p:cTn>
                              </p:par>
                              <p:par>
                                <p:cTn id="37" presetID="10" presetClass="entr" presetSubtype="0" fill="hold" grpId="1"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700"/>
                                        <p:tgtEl>
                                          <p:spTgt spid="47"/>
                                        </p:tgtEl>
                                      </p:cBhvr>
                                    </p:animEffect>
                                  </p:childTnLst>
                                </p:cTn>
                              </p:par>
                              <p:par>
                                <p:cTn id="40" presetID="42" presetClass="path" presetSubtype="0" accel="50000" decel="50000" fill="hold" grpId="0" nodeType="withEffect">
                                  <p:stCondLst>
                                    <p:cond delay="0"/>
                                  </p:stCondLst>
                                  <p:childTnLst>
                                    <p:animMotion origin="layout" path="M -4.72222E-6 3.7037E-7 L -4.72222E-6 0.09143 " pathEditMode="relative" rAng="0" ptsTypes="AA">
                                      <p:cBhvr>
                                        <p:cTn id="41" dur="700" spd="-100000" fill="hold"/>
                                        <p:tgtEl>
                                          <p:spTgt spid="39"/>
                                        </p:tgtEl>
                                        <p:attrNameLst>
                                          <p:attrName>ppt_x</p:attrName>
                                          <p:attrName>ppt_y</p:attrName>
                                        </p:attrNameLst>
                                      </p:cBhvr>
                                      <p:rCtr x="0" y="46"/>
                                    </p:animMotion>
                                  </p:childTnLst>
                                </p:cTn>
                              </p:par>
                              <p:par>
                                <p:cTn id="42" presetID="42" presetClass="path" presetSubtype="0" accel="50000" decel="50000" fill="hold" grpId="0" nodeType="withEffect">
                                  <p:stCondLst>
                                    <p:cond delay="0"/>
                                  </p:stCondLst>
                                  <p:childTnLst>
                                    <p:animMotion origin="layout" path="M 5E-6 3.7037E-6 L 5E-6 0.11157 " pathEditMode="relative" rAng="0" ptsTypes="AA">
                                      <p:cBhvr>
                                        <p:cTn id="43" dur="700" spd="-100000" fill="hold"/>
                                        <p:tgtEl>
                                          <p:spTgt spid="41"/>
                                        </p:tgtEl>
                                        <p:attrNameLst>
                                          <p:attrName>ppt_x</p:attrName>
                                          <p:attrName>ppt_y</p:attrName>
                                        </p:attrNameLst>
                                      </p:cBhvr>
                                      <p:rCtr x="0" y="56"/>
                                    </p:animMotion>
                                  </p:childTnLst>
                                </p:cTn>
                              </p:par>
                              <p:par>
                                <p:cTn id="44" presetID="42" presetClass="path" presetSubtype="0" accel="50000" decel="50000" fill="hold" grpId="0" nodeType="withEffect">
                                  <p:stCondLst>
                                    <p:cond delay="0"/>
                                  </p:stCondLst>
                                  <p:childTnLst>
                                    <p:animMotion origin="layout" path="M 4.72222E-6 4.81481E-6 L 4.72222E-6 0.09143 " pathEditMode="relative" rAng="0" ptsTypes="AA">
                                      <p:cBhvr>
                                        <p:cTn id="45" dur="700" spd="-100000" fill="hold"/>
                                        <p:tgtEl>
                                          <p:spTgt spid="43"/>
                                        </p:tgtEl>
                                        <p:attrNameLst>
                                          <p:attrName>ppt_x</p:attrName>
                                          <p:attrName>ppt_y</p:attrName>
                                        </p:attrNameLst>
                                      </p:cBhvr>
                                      <p:rCtr x="0" y="46"/>
                                    </p:animMotion>
                                  </p:childTnLst>
                                </p:cTn>
                              </p:par>
                              <p:par>
                                <p:cTn id="46" presetID="42" presetClass="path" presetSubtype="0" accel="50000" decel="50000" fill="hold" grpId="0" nodeType="withEffect">
                                  <p:stCondLst>
                                    <p:cond delay="0"/>
                                  </p:stCondLst>
                                  <p:childTnLst>
                                    <p:animMotion origin="layout" path="M -2.77778E-6 3.7037E-6 L -2.77778E-6 0.11157 " pathEditMode="relative" rAng="0" ptsTypes="AA">
                                      <p:cBhvr>
                                        <p:cTn id="47" dur="700" spd="-100000" fill="hold"/>
                                        <p:tgtEl>
                                          <p:spTgt spid="45"/>
                                        </p:tgtEl>
                                        <p:attrNameLst>
                                          <p:attrName>ppt_x</p:attrName>
                                          <p:attrName>ppt_y</p:attrName>
                                        </p:attrNameLst>
                                      </p:cBhvr>
                                      <p:rCtr x="0" y="56"/>
                                    </p:animMotion>
                                  </p:childTnLst>
                                </p:cTn>
                              </p:par>
                              <p:par>
                                <p:cTn id="48" presetID="42" presetClass="path" presetSubtype="0" accel="50000" decel="50000" fill="hold" grpId="0" nodeType="withEffect">
                                  <p:stCondLst>
                                    <p:cond delay="0"/>
                                  </p:stCondLst>
                                  <p:childTnLst>
                                    <p:animMotion origin="layout" path="M 5.55556E-7 4.81481E-6 L 5.55556E-7 0.09143 " pathEditMode="relative" rAng="0" ptsTypes="AA">
                                      <p:cBhvr>
                                        <p:cTn id="49" dur="700" spd="-100000" fill="hold"/>
                                        <p:tgtEl>
                                          <p:spTgt spid="47"/>
                                        </p:tgtEl>
                                        <p:attrNameLst>
                                          <p:attrName>ppt_x</p:attrName>
                                          <p:attrName>ppt_y</p:attrName>
                                        </p:attrNameLst>
                                      </p:cBhvr>
                                      <p:rCtr x="0" y="46"/>
                                    </p:animMotion>
                                  </p:childTnLst>
                                </p:cTn>
                              </p:par>
                              <p:par>
                                <p:cTn id="50" presetID="64" presetClass="path" presetSubtype="0" accel="50000" decel="50000" fill="hold" grpId="0" nodeType="withEffect">
                                  <p:stCondLst>
                                    <p:cond delay="0"/>
                                  </p:stCondLst>
                                  <p:childTnLst>
                                    <p:animMotion origin="layout" path="M 4.72222E-6 3.33333E-6 L 4.72222E-6 -0.10764 " pathEditMode="relative" rAng="0" ptsTypes="AA">
                                      <p:cBhvr>
                                        <p:cTn id="51" dur="700" spd="-100000" fill="hold"/>
                                        <p:tgtEl>
                                          <p:spTgt spid="40"/>
                                        </p:tgtEl>
                                        <p:attrNameLst>
                                          <p:attrName>ppt_x</p:attrName>
                                          <p:attrName>ppt_y</p:attrName>
                                        </p:attrNameLst>
                                      </p:cBhvr>
                                      <p:rCtr x="0" y="-54"/>
                                    </p:animMotion>
                                  </p:childTnLst>
                                </p:cTn>
                              </p:par>
                              <p:par>
                                <p:cTn id="52" presetID="64" presetClass="path" presetSubtype="0" accel="50000" decel="50000" fill="hold" grpId="0" nodeType="withEffect">
                                  <p:stCondLst>
                                    <p:cond delay="0"/>
                                  </p:stCondLst>
                                  <p:childTnLst>
                                    <p:animMotion origin="layout" path="M 4.44444E-6 3.33333E-6 L 4.44444E-6 -0.10764 " pathEditMode="relative" rAng="0" ptsTypes="AA">
                                      <p:cBhvr>
                                        <p:cTn id="53" dur="700" spd="-100000" fill="hold"/>
                                        <p:tgtEl>
                                          <p:spTgt spid="42"/>
                                        </p:tgtEl>
                                        <p:attrNameLst>
                                          <p:attrName>ppt_x</p:attrName>
                                          <p:attrName>ppt_y</p:attrName>
                                        </p:attrNameLst>
                                      </p:cBhvr>
                                      <p:rCtr x="0" y="-54"/>
                                    </p:animMotion>
                                  </p:childTnLst>
                                </p:cTn>
                              </p:par>
                              <p:par>
                                <p:cTn id="54" presetID="64" presetClass="path" presetSubtype="0" accel="50000" decel="50000" fill="hold" grpId="0" nodeType="withEffect">
                                  <p:stCondLst>
                                    <p:cond delay="0"/>
                                  </p:stCondLst>
                                  <p:childTnLst>
                                    <p:animMotion origin="layout" path="M -2.22222E-6 3.33333E-6 L -2.22222E-6 -0.10764 " pathEditMode="relative" rAng="0" ptsTypes="AA">
                                      <p:cBhvr>
                                        <p:cTn id="55" dur="700" spd="-100000" fill="hold"/>
                                        <p:tgtEl>
                                          <p:spTgt spid="44"/>
                                        </p:tgtEl>
                                        <p:attrNameLst>
                                          <p:attrName>ppt_x</p:attrName>
                                          <p:attrName>ppt_y</p:attrName>
                                        </p:attrNameLst>
                                      </p:cBhvr>
                                      <p:rCtr x="0" y="-54"/>
                                    </p:animMotion>
                                  </p:childTnLst>
                                </p:cTn>
                              </p:par>
                              <p:par>
                                <p:cTn id="56" presetID="64" presetClass="path" presetSubtype="0" accel="50000" decel="50000" fill="hold" grpId="0" nodeType="withEffect">
                                  <p:stCondLst>
                                    <p:cond delay="0"/>
                                  </p:stCondLst>
                                  <p:childTnLst>
                                    <p:animMotion origin="layout" path="M 1.11111E-6 3.33333E-6 L 1.11111E-6 -0.10764 " pathEditMode="relative" rAng="0" ptsTypes="AA">
                                      <p:cBhvr>
                                        <p:cTn id="57" dur="700" spd="-100000" fill="hold"/>
                                        <p:tgtEl>
                                          <p:spTgt spid="46"/>
                                        </p:tgtEl>
                                        <p:attrNameLst>
                                          <p:attrName>ppt_x</p:attrName>
                                          <p:attrName>ppt_y</p:attrName>
                                        </p:attrNameLst>
                                      </p:cBhvr>
                                      <p:rCtr x="0" y="-54"/>
                                    </p:animMotion>
                                  </p:childTnLst>
                                </p:cTn>
                              </p:par>
                            </p:childTnLst>
                          </p:cTn>
                        </p:par>
                        <p:par>
                          <p:cTn id="58" fill="hold">
                            <p:stCondLst>
                              <p:cond delay="2900"/>
                            </p:stCondLst>
                            <p:childTnLst>
                              <p:par>
                                <p:cTn id="59" presetID="10" presetClass="entr" presetSubtype="0" fill="hold" grpId="0" nodeType="after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700"/>
                                        <p:tgtEl>
                                          <p:spTgt spid="36"/>
                                        </p:tgtEl>
                                      </p:cBhvr>
                                    </p:animEffect>
                                  </p:childTnLst>
                                </p:cTn>
                              </p:par>
                              <p:par>
                                <p:cTn id="62" presetID="10" presetClass="entr" presetSubtype="0" fill="hold" nodeType="withEffect">
                                  <p:stCondLst>
                                    <p:cond delay="10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700"/>
                                        <p:tgtEl>
                                          <p:spTgt spid="19"/>
                                        </p:tgtEl>
                                      </p:cBhvr>
                                    </p:animEffect>
                                  </p:childTnLst>
                                </p:cTn>
                              </p:par>
                              <p:par>
                                <p:cTn id="65" presetID="10" presetClass="entr" presetSubtype="0" fill="hold" nodeType="withEffect">
                                  <p:stCondLst>
                                    <p:cond delay="20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700"/>
                                        <p:tgtEl>
                                          <p:spTgt spid="38"/>
                                        </p:tgtEl>
                                      </p:cBhvr>
                                    </p:animEffect>
                                  </p:childTnLst>
                                </p:cTn>
                              </p:par>
                              <p:par>
                                <p:cTn id="68" presetID="10" presetClass="entr" presetSubtype="0" fill="hold" nodeType="withEffect">
                                  <p:stCondLst>
                                    <p:cond delay="300"/>
                                  </p:stCondLst>
                                  <p:childTnLst>
                                    <p:set>
                                      <p:cBhvr>
                                        <p:cTn id="69" dur="1" fill="hold">
                                          <p:stCondLst>
                                            <p:cond delay="0"/>
                                          </p:stCondLst>
                                        </p:cTn>
                                        <p:tgtEl>
                                          <p:spTgt spid="35"/>
                                        </p:tgtEl>
                                        <p:attrNameLst>
                                          <p:attrName>style.visibility</p:attrName>
                                        </p:attrNameLst>
                                      </p:cBhvr>
                                      <p:to>
                                        <p:strVal val="visible"/>
                                      </p:to>
                                    </p:set>
                                    <p:animEffect transition="in" filter="fade">
                                      <p:cBhvr>
                                        <p:cTn id="70" dur="700"/>
                                        <p:tgtEl>
                                          <p:spTgt spid="35"/>
                                        </p:tgtEl>
                                      </p:cBhvr>
                                    </p:animEffect>
                                  </p:childTnLst>
                                </p:cTn>
                              </p:par>
                              <p:par>
                                <p:cTn id="71" presetID="10" presetClass="entr" presetSubtype="0" fill="hold" nodeType="withEffect">
                                  <p:stCondLst>
                                    <p:cond delay="400"/>
                                  </p:stCondLst>
                                  <p:childTnLst>
                                    <p:set>
                                      <p:cBhvr>
                                        <p:cTn id="72" dur="1" fill="hold">
                                          <p:stCondLst>
                                            <p:cond delay="0"/>
                                          </p:stCondLst>
                                        </p:cTn>
                                        <p:tgtEl>
                                          <p:spTgt spid="37"/>
                                        </p:tgtEl>
                                        <p:attrNameLst>
                                          <p:attrName>style.visibility</p:attrName>
                                        </p:attrNameLst>
                                      </p:cBhvr>
                                      <p:to>
                                        <p:strVal val="visible"/>
                                      </p:to>
                                    </p:set>
                                    <p:animEffect transition="in" filter="fade">
                                      <p:cBhvr>
                                        <p:cTn id="73" dur="7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image" Target="../media/image8.jpeg"/><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theme" Target="../theme/theme2.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slideLayout" Target="../slideLayouts/slideLayout92.xml"/><Relationship Id="rId39" Type="http://schemas.openxmlformats.org/officeDocument/2006/relationships/slideLayout" Target="../slideLayouts/slideLayout105.xml"/><Relationship Id="rId3" Type="http://schemas.openxmlformats.org/officeDocument/2006/relationships/slideLayout" Target="../slideLayouts/slideLayout69.xml"/><Relationship Id="rId21" Type="http://schemas.openxmlformats.org/officeDocument/2006/relationships/slideLayout" Target="../slideLayouts/slideLayout87.xml"/><Relationship Id="rId34" Type="http://schemas.openxmlformats.org/officeDocument/2006/relationships/slideLayout" Target="../slideLayouts/slideLayout100.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33" Type="http://schemas.openxmlformats.org/officeDocument/2006/relationships/slideLayout" Target="../slideLayouts/slideLayout99.xml"/><Relationship Id="rId38" Type="http://schemas.openxmlformats.org/officeDocument/2006/relationships/slideLayout" Target="../slideLayouts/slideLayout104.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29" Type="http://schemas.openxmlformats.org/officeDocument/2006/relationships/slideLayout" Target="../slideLayouts/slideLayout95.xml"/><Relationship Id="rId41" Type="http://schemas.openxmlformats.org/officeDocument/2006/relationships/image" Target="../media/image11.jpeg"/><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32" Type="http://schemas.openxmlformats.org/officeDocument/2006/relationships/slideLayout" Target="../slideLayouts/slideLayout98.xml"/><Relationship Id="rId37" Type="http://schemas.openxmlformats.org/officeDocument/2006/relationships/slideLayout" Target="../slideLayouts/slideLayout103.xml"/><Relationship Id="rId40" Type="http://schemas.openxmlformats.org/officeDocument/2006/relationships/theme" Target="../theme/theme3.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28" Type="http://schemas.openxmlformats.org/officeDocument/2006/relationships/slideLayout" Target="../slideLayouts/slideLayout94.xml"/><Relationship Id="rId36" Type="http://schemas.openxmlformats.org/officeDocument/2006/relationships/slideLayout" Target="../slideLayouts/slideLayout102.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31" Type="http://schemas.openxmlformats.org/officeDocument/2006/relationships/slideLayout" Target="../slideLayouts/slideLayout97.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 Id="rId27" Type="http://schemas.openxmlformats.org/officeDocument/2006/relationships/slideLayout" Target="../slideLayouts/slideLayout93.xml"/><Relationship Id="rId30" Type="http://schemas.openxmlformats.org/officeDocument/2006/relationships/slideLayout" Target="../slideLayouts/slideLayout96.xml"/><Relationship Id="rId35" Type="http://schemas.openxmlformats.org/officeDocument/2006/relationships/slideLayout" Target="../slideLayouts/slideLayout101.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theme" Target="../theme/theme4.xml"/><Relationship Id="rId1" Type="http://schemas.openxmlformats.org/officeDocument/2006/relationships/slideLayout" Target="../slideLayouts/slideLayout10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17" descr="segue texture.jpg"/>
          <p:cNvPicPr>
            <a:picLocks noChangeAspect="1"/>
          </p:cNvPicPr>
          <p:nvPr/>
        </p:nvPicPr>
        <p:blipFill>
          <a:blip r:embed="rId37" cstate="screen">
            <a:extLst>
              <a:ext uri="{28A0092B-C50C-407E-A947-70E740481C1C}">
                <a14:useLocalDpi xmlns:a14="http://schemas.microsoft.com/office/drawing/2010/main"/>
              </a:ext>
            </a:extLst>
          </a:blip>
          <a:srcRect/>
          <a:stretch>
            <a:fillRect/>
          </a:stretch>
        </p:blipFill>
        <p:spPr>
          <a:xfrm>
            <a:off x="333375" y="6381456"/>
            <a:ext cx="8477250" cy="163808"/>
          </a:xfrm>
          <a:prstGeom prst="rect">
            <a:avLst/>
          </a:prstGeom>
        </p:spPr>
      </p:pic>
      <p:sp>
        <p:nvSpPr>
          <p:cNvPr id="2" name="Title Placeholder 1"/>
          <p:cNvSpPr>
            <a:spLocks noGrp="1"/>
          </p:cNvSpPr>
          <p:nvPr>
            <p:ph type="title"/>
          </p:nvPr>
        </p:nvSpPr>
        <p:spPr>
          <a:xfrm>
            <a:off x="229701" y="432215"/>
            <a:ext cx="8580924" cy="838200"/>
          </a:xfrm>
          <a:prstGeom prst="rect">
            <a:avLst/>
          </a:prstGeom>
        </p:spPr>
        <p:txBody>
          <a:bodyPr vert="horz" lIns="82296" tIns="45720" rIns="82296" bIns="45720" rtlCol="0" anchor="b" anchorCtr="0">
            <a:noAutofit/>
          </a:bodyPr>
          <a:lstStyle/>
          <a:p>
            <a:r>
              <a:rPr lang="en-US" dirty="0" smtClean="0"/>
              <a:t>Slide Title Goes Here</a:t>
            </a:r>
            <a:endParaRPr lang="en-US" dirty="0"/>
          </a:p>
        </p:txBody>
      </p:sp>
      <p:sp>
        <p:nvSpPr>
          <p:cNvPr id="3" name="Text Placeholder 2"/>
          <p:cNvSpPr>
            <a:spLocks noGrp="1"/>
          </p:cNvSpPr>
          <p:nvPr>
            <p:ph type="body" idx="1"/>
          </p:nvPr>
        </p:nvSpPr>
        <p:spPr>
          <a:xfrm>
            <a:off x="229701" y="1339747"/>
            <a:ext cx="8580924" cy="4965699"/>
          </a:xfrm>
          <a:prstGeom prst="rect">
            <a:avLst/>
          </a:prstGeom>
        </p:spPr>
        <p:txBody>
          <a:bodyPr vert="horz" lIns="91440" tIns="45720" rIns="91440" bIns="45720" rtlCol="0">
            <a:noAutofit/>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4"/>
          <p:cNvSpPr>
            <a:spLocks noChangeArrowheads="1"/>
          </p:cNvSpPr>
          <p:nvPr/>
        </p:nvSpPr>
        <p:spPr bwMode="ltGray">
          <a:xfrm>
            <a:off x="265666" y="6586248"/>
            <a:ext cx="3420515" cy="175257"/>
          </a:xfrm>
          <a:prstGeom prst="rect">
            <a:avLst/>
          </a:prstGeom>
          <a:noFill/>
          <a:ln w="9525">
            <a:noFill/>
            <a:miter lim="800000"/>
            <a:headEnd/>
            <a:tailEnd/>
          </a:ln>
          <a:effectLst/>
        </p:spPr>
        <p:txBody>
          <a:bodyPr wrap="square" lIns="82124" tIns="41061" rIns="82124" bIns="41061" anchor="b" anchorCtr="0">
            <a:spAutoFit/>
          </a:bodyPr>
          <a:lstStyle/>
          <a:p>
            <a:pPr algn="l" defTabSz="814388">
              <a:lnSpc>
                <a:spcPct val="100000"/>
              </a:lnSpc>
            </a:pPr>
            <a:r>
              <a:rPr lang="en-US" sz="600" dirty="0" smtClean="0">
                <a:solidFill>
                  <a:srgbClr val="C0C0C0"/>
                </a:solidFill>
                <a:latin typeface="+mj-lt"/>
              </a:rPr>
              <a:t>© 2010 Cisco and/or its affiliates. All rights reserved.</a:t>
            </a:r>
            <a:endParaRPr lang="en-US" sz="600" dirty="0">
              <a:solidFill>
                <a:srgbClr val="C0C0C0"/>
              </a:solidFill>
              <a:latin typeface="+mj-lt"/>
            </a:endParaRPr>
          </a:p>
        </p:txBody>
      </p:sp>
      <p:sp>
        <p:nvSpPr>
          <p:cNvPr id="11" name="Rectangle 5"/>
          <p:cNvSpPr>
            <a:spLocks noChangeArrowheads="1"/>
          </p:cNvSpPr>
          <p:nvPr/>
        </p:nvSpPr>
        <p:spPr bwMode="ltGray">
          <a:xfrm>
            <a:off x="7784628" y="6584514"/>
            <a:ext cx="791023" cy="175257"/>
          </a:xfrm>
          <a:prstGeom prst="rect">
            <a:avLst/>
          </a:prstGeom>
          <a:noFill/>
          <a:ln w="9525">
            <a:noFill/>
            <a:miter lim="800000"/>
            <a:headEnd/>
            <a:tailEnd/>
          </a:ln>
          <a:effectLst/>
        </p:spPr>
        <p:txBody>
          <a:bodyPr wrap="none" lIns="82124" tIns="41061" rIns="82124" bIns="41061" anchor="b">
            <a:spAutoFit/>
          </a:bodyPr>
          <a:lstStyle/>
          <a:p>
            <a:pPr algn="r" defTabSz="814388">
              <a:lnSpc>
                <a:spcPct val="100000"/>
              </a:lnSpc>
            </a:pPr>
            <a:r>
              <a:rPr lang="en-US" sz="600" dirty="0">
                <a:solidFill>
                  <a:srgbClr val="C0C0C0"/>
                </a:solidFill>
                <a:latin typeface="+mj-lt"/>
              </a:rPr>
              <a:t>Cisco Confidential</a:t>
            </a:r>
          </a:p>
        </p:txBody>
      </p:sp>
      <p:sp>
        <p:nvSpPr>
          <p:cNvPr id="9" name="Rectangle 7"/>
          <p:cNvSpPr>
            <a:spLocks noChangeArrowheads="1"/>
          </p:cNvSpPr>
          <p:nvPr/>
        </p:nvSpPr>
        <p:spPr bwMode="ltGray">
          <a:xfrm>
            <a:off x="8620940" y="6580410"/>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a:lnSpc>
                <a:spcPct val="100000"/>
              </a:lnSpc>
            </a:pPr>
            <a:fld id="{DFCF27A5-1A5B-48D3-A060-2758FFBB1ADD}" type="slidenum">
              <a:rPr lang="en-US" sz="600">
                <a:solidFill>
                  <a:srgbClr val="C0C0C0"/>
                </a:solidFill>
                <a:latin typeface="+mj-lt"/>
              </a:rPr>
              <a:pPr algn="r" defTabSz="814388">
                <a:lnSpc>
                  <a:spcPct val="100000"/>
                </a:lnSpc>
              </a:pPr>
              <a:t>‹#›</a:t>
            </a:fld>
            <a:endParaRPr lang="en-US" sz="600" dirty="0">
              <a:solidFill>
                <a:srgbClr val="C0C0C0"/>
              </a:solidFill>
              <a:latin typeface="+mj-lt"/>
            </a:endParaRPr>
          </a:p>
        </p:txBody>
      </p:sp>
    </p:spTree>
  </p:cSld>
  <p:clrMap bg1="lt1" tx1="dk1" bg2="lt2" tx2="dk2" accent1="accent1" accent2="accent2" accent3="accent3" accent4="accent4" accent5="accent5" accent6="accent6" hlink="hlink" folHlink="folHlink"/>
  <p:sldLayoutIdLst>
    <p:sldLayoutId id="2147483898" r:id="rId1"/>
    <p:sldLayoutId id="2147483931" r:id="rId2"/>
    <p:sldLayoutId id="2147483899" r:id="rId3"/>
    <p:sldLayoutId id="2147483930" r:id="rId4"/>
    <p:sldLayoutId id="2147483900" r:id="rId5"/>
    <p:sldLayoutId id="2147483932" r:id="rId6"/>
    <p:sldLayoutId id="2147483901" r:id="rId7"/>
    <p:sldLayoutId id="2147483902" r:id="rId8"/>
    <p:sldLayoutId id="2147483903" r:id="rId9"/>
    <p:sldLayoutId id="2147483904" r:id="rId10"/>
    <p:sldLayoutId id="2147483905" r:id="rId11"/>
    <p:sldLayoutId id="2147483906" r:id="rId12"/>
    <p:sldLayoutId id="2147483907" r:id="rId13"/>
    <p:sldLayoutId id="2147483908" r:id="rId14"/>
    <p:sldLayoutId id="2147483909" r:id="rId15"/>
    <p:sldLayoutId id="2147483910" r:id="rId16"/>
    <p:sldLayoutId id="2147483911" r:id="rId17"/>
    <p:sldLayoutId id="2147483912" r:id="rId18"/>
    <p:sldLayoutId id="2147483913" r:id="rId19"/>
    <p:sldLayoutId id="2147483914" r:id="rId20"/>
    <p:sldLayoutId id="2147483915" r:id="rId21"/>
    <p:sldLayoutId id="2147483916" r:id="rId22"/>
    <p:sldLayoutId id="2147483917" r:id="rId23"/>
    <p:sldLayoutId id="2147483918" r:id="rId24"/>
    <p:sldLayoutId id="2147483919" r:id="rId25"/>
    <p:sldLayoutId id="2147483921" r:id="rId26"/>
    <p:sldLayoutId id="2147483922" r:id="rId27"/>
    <p:sldLayoutId id="2147483924" r:id="rId28"/>
    <p:sldLayoutId id="2147483925" r:id="rId29"/>
    <p:sldLayoutId id="2147483926" r:id="rId30"/>
    <p:sldLayoutId id="2147483927" r:id="rId31"/>
    <p:sldLayoutId id="2147483965" r:id="rId32"/>
    <p:sldLayoutId id="2147484014" r:id="rId33"/>
    <p:sldLayoutId id="2147484015" r:id="rId34"/>
    <p:sldLayoutId id="2147484017" r:id="rId35"/>
  </p:sldLayoutIdLst>
  <p:transition>
    <p:wipe dir="r"/>
  </p:transition>
  <p:timing>
    <p:tnLst>
      <p:par>
        <p:cTn id="1" dur="indefinite" restart="never" nodeType="tmRoot"/>
      </p:par>
    </p:tnLst>
  </p:timing>
  <p:txStyles>
    <p:titleStyle>
      <a:lvl1pPr algn="l" defTabSz="914400" rtl="0" eaLnBrk="1" latinLnBrk="0" hangingPunct="1">
        <a:lnSpc>
          <a:spcPct val="80000"/>
        </a:lnSpc>
        <a:spcBef>
          <a:spcPct val="0"/>
        </a:spcBef>
        <a:buNone/>
        <a:defRPr lang="en-US" sz="3600" b="0" kern="1200" spc="0" baseline="0" dirty="0">
          <a:gradFill>
            <a:gsLst>
              <a:gs pos="0">
                <a:schemeClr val="tx1"/>
              </a:gs>
              <a:gs pos="44000">
                <a:srgbClr val="01BBBB"/>
              </a:gs>
              <a:gs pos="100000">
                <a:schemeClr val="accent4"/>
              </a:gs>
            </a:gsLst>
            <a:lin ang="4800000" scaled="0"/>
          </a:gradFill>
          <a:latin typeface="+mj-lt"/>
          <a:ea typeface="+mj-ea"/>
          <a:cs typeface="+mj-cs"/>
        </a:defRPr>
      </a:lvl1pPr>
    </p:titleStyle>
    <p:bodyStyle>
      <a:lvl1pPr marL="228600" indent="-228600" algn="l" defTabSz="914400"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rgbClr val="546568"/>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rgbClr val="546568"/>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rgbClr val="546568"/>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rgbClr val="546568"/>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rgbClr val="546568"/>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8252E"/>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9702" y="76200"/>
            <a:ext cx="8588861" cy="838200"/>
          </a:xfrm>
          <a:prstGeom prst="rect">
            <a:avLst/>
          </a:prstGeom>
        </p:spPr>
        <p:txBody>
          <a:bodyPr vert="horz" lIns="82296" tIns="45720" rIns="82296" bIns="45720" rtlCol="0" anchor="ctr" anchorCtr="0">
            <a:noAutofit/>
          </a:bodyPr>
          <a:lstStyle/>
          <a:p>
            <a:r>
              <a:rPr lang="en-US" dirty="0" smtClean="0"/>
              <a:t>Slide Title Goes Here</a:t>
            </a:r>
            <a:endParaRPr lang="en-US" dirty="0"/>
          </a:p>
        </p:txBody>
      </p:sp>
      <p:sp>
        <p:nvSpPr>
          <p:cNvPr id="3" name="Text Placeholder 2"/>
          <p:cNvSpPr>
            <a:spLocks noGrp="1"/>
          </p:cNvSpPr>
          <p:nvPr>
            <p:ph type="body" idx="1"/>
          </p:nvPr>
        </p:nvSpPr>
        <p:spPr>
          <a:xfrm>
            <a:off x="229701" y="1339745"/>
            <a:ext cx="8551441" cy="4965699"/>
          </a:xfrm>
          <a:prstGeom prst="rect">
            <a:avLst/>
          </a:prstGeom>
        </p:spPr>
        <p:txBody>
          <a:bodyPr vert="horz" lIns="91440" tIns="45720" rIns="91440" bIns="45720" rtlCol="0">
            <a:noAutofit/>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4"/>
          <p:cNvSpPr>
            <a:spLocks noChangeArrowheads="1"/>
          </p:cNvSpPr>
          <p:nvPr/>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a:solidFill>
                  <a:srgbClr val="C0C0C0"/>
                </a:solidFill>
              </a:rPr>
              <a:t>© 2010 Cisco and/or its affiliates. All rights reserved.</a:t>
            </a:r>
          </a:p>
        </p:txBody>
      </p:sp>
      <p:sp>
        <p:nvSpPr>
          <p:cNvPr id="11" name="Rectangle 5"/>
          <p:cNvSpPr>
            <a:spLocks noChangeArrowheads="1"/>
          </p:cNvSpPr>
          <p:nvPr/>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rPr>
              <a:t>Cisco Confidential</a:t>
            </a:r>
          </a:p>
        </p:txBody>
      </p:sp>
      <p:sp>
        <p:nvSpPr>
          <p:cNvPr id="9" name="Rectangle 7"/>
          <p:cNvSpPr>
            <a:spLocks noChangeArrowheads="1"/>
          </p:cNvSpPr>
          <p:nvPr/>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rPr>
              <a:pPr algn="r" defTabSz="814388"/>
              <a:t>‹#›</a:t>
            </a:fld>
            <a:endParaRPr lang="en-US" sz="600" dirty="0">
              <a:solidFill>
                <a:srgbClr val="C0C0C0"/>
              </a:solidFill>
            </a:endParaRPr>
          </a:p>
        </p:txBody>
      </p:sp>
      <p:pic>
        <p:nvPicPr>
          <p:cNvPr id="8" name="Picture 7" descr="bottom bar.jpg"/>
          <p:cNvPicPr>
            <a:picLocks noChangeAspect="1"/>
          </p:cNvPicPr>
          <p:nvPr/>
        </p:nvPicPr>
        <p:blipFill>
          <a:blip r:embed="rId33" cstate="screen">
            <a:extLst>
              <a:ext uri="{28A0092B-C50C-407E-A947-70E740481C1C}">
                <a14:useLocalDpi xmlns:a14="http://schemas.microsoft.com/office/drawing/2010/main"/>
              </a:ext>
            </a:extLst>
          </a:blip>
          <a:srcRect/>
          <a:stretch>
            <a:fillRect/>
          </a:stretch>
        </p:blipFill>
        <p:spPr>
          <a:xfrm>
            <a:off x="353616" y="6378339"/>
            <a:ext cx="8436769" cy="162912"/>
          </a:xfrm>
          <a:prstGeom prst="rect">
            <a:avLst/>
          </a:prstGeom>
        </p:spPr>
      </p:pic>
    </p:spTree>
    <p:extLst>
      <p:ext uri="{BB962C8B-B14F-4D97-AF65-F5344CB8AC3E}">
        <p14:creationId xmlns:p14="http://schemas.microsoft.com/office/powerpoint/2010/main" val="4109355610"/>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 id="2147483990" r:id="rId12"/>
    <p:sldLayoutId id="2147483991" r:id="rId13"/>
    <p:sldLayoutId id="2147483992" r:id="rId14"/>
    <p:sldLayoutId id="2147483993" r:id="rId15"/>
    <p:sldLayoutId id="2147483994" r:id="rId16"/>
    <p:sldLayoutId id="2147483995" r:id="rId17"/>
    <p:sldLayoutId id="2147483996" r:id="rId18"/>
    <p:sldLayoutId id="2147483997" r:id="rId19"/>
    <p:sldLayoutId id="2147483998" r:id="rId20"/>
    <p:sldLayoutId id="2147483999" r:id="rId21"/>
    <p:sldLayoutId id="2147484000" r:id="rId22"/>
    <p:sldLayoutId id="2147484001" r:id="rId23"/>
    <p:sldLayoutId id="2147484002" r:id="rId24"/>
    <p:sldLayoutId id="2147484003" r:id="rId25"/>
    <p:sldLayoutId id="2147484004" r:id="rId26"/>
    <p:sldLayoutId id="2147484005" r:id="rId27"/>
    <p:sldLayoutId id="2147484006" r:id="rId28"/>
    <p:sldLayoutId id="2147484007" r:id="rId29"/>
    <p:sldLayoutId id="2147484008" r:id="rId30"/>
    <p:sldLayoutId id="2147484009" r:id="rId31"/>
  </p:sldLayoutIdLst>
  <p:transition>
    <p:wipe dir="r"/>
  </p:transition>
  <p:timing>
    <p:tnLst>
      <p:par>
        <p:cTn id="1" dur="indefinite" restart="never" nodeType="tmRoot"/>
      </p:par>
    </p:tnLst>
  </p:timing>
  <p:txStyles>
    <p:titleStyle>
      <a:lvl1pPr algn="l" defTabSz="914400" rtl="0" eaLnBrk="1" latinLnBrk="0" hangingPunct="1">
        <a:lnSpc>
          <a:spcPct val="80000"/>
        </a:lnSpc>
        <a:spcBef>
          <a:spcPct val="0"/>
        </a:spcBef>
        <a:buNone/>
        <a:defRPr lang="en-US" sz="3600" b="0" kern="1200" spc="0" baseline="0" dirty="0">
          <a:gradFill>
            <a:gsLst>
              <a:gs pos="0">
                <a:srgbClr val="00B2F0"/>
              </a:gs>
              <a:gs pos="44000">
                <a:srgbClr val="40FFFE"/>
              </a:gs>
              <a:gs pos="100000">
                <a:srgbClr val="96CA4B"/>
              </a:gs>
            </a:gsLst>
            <a:lin ang="4800000" scaled="0"/>
          </a:gradFill>
          <a:latin typeface="+mj-lt"/>
          <a:ea typeface="+mj-ea"/>
          <a:cs typeface="+mj-cs"/>
        </a:defRPr>
      </a:lvl1pPr>
    </p:titleStyle>
    <p:bodyStyle>
      <a:lvl1pPr marL="228600" indent="-228600" algn="l" defTabSz="914400" rtl="0" eaLnBrk="1" latinLnBrk="0" hangingPunct="1">
        <a:lnSpc>
          <a:spcPct val="95000"/>
        </a:lnSpc>
        <a:spcBef>
          <a:spcPts val="1440"/>
        </a:spcBef>
        <a:buClr>
          <a:srgbClr val="96CA4B"/>
        </a:buClr>
        <a:buSzPct val="90000"/>
        <a:buFont typeface="Arial" pitchFamily="34" charset="0"/>
        <a:buChar char="•"/>
        <a:tabLst/>
        <a:defRPr lang="en-US" sz="2000" kern="1200" dirty="0" smtClean="0">
          <a:solidFill>
            <a:schemeClr val="bg1"/>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chemeClr val="bg1"/>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chemeClr val="bg1"/>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chemeClr val="bg1"/>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chemeClr val="bg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9702" y="432215"/>
            <a:ext cx="8588861" cy="838200"/>
          </a:xfrm>
          <a:prstGeom prst="rect">
            <a:avLst/>
          </a:prstGeom>
        </p:spPr>
        <p:txBody>
          <a:bodyPr vert="horz" lIns="82296" tIns="45720" rIns="82296" bIns="45720" rtlCol="0" anchor="b" anchorCtr="0">
            <a:noAutofit/>
          </a:bodyPr>
          <a:lstStyle/>
          <a:p>
            <a:r>
              <a:rPr lang="en-US" dirty="0" smtClean="0"/>
              <a:t>Slide Title Goes Here</a:t>
            </a:r>
            <a:endParaRPr lang="en-US" dirty="0"/>
          </a:p>
        </p:txBody>
      </p:sp>
      <p:sp>
        <p:nvSpPr>
          <p:cNvPr id="3" name="Text Placeholder 2"/>
          <p:cNvSpPr>
            <a:spLocks noGrp="1"/>
          </p:cNvSpPr>
          <p:nvPr>
            <p:ph type="body" idx="1"/>
          </p:nvPr>
        </p:nvSpPr>
        <p:spPr>
          <a:xfrm>
            <a:off x="229701" y="1339745"/>
            <a:ext cx="8551441" cy="4965699"/>
          </a:xfrm>
          <a:prstGeom prst="rect">
            <a:avLst/>
          </a:prstGeom>
        </p:spPr>
        <p:txBody>
          <a:bodyPr vert="horz" lIns="91440" tIns="45720" rIns="91440" bIns="45720" rtlCol="0">
            <a:noAutofit/>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4"/>
          <p:cNvSpPr>
            <a:spLocks noChangeArrowheads="1"/>
          </p:cNvSpPr>
          <p:nvPr/>
        </p:nvSpPr>
        <p:spPr bwMode="ltGray">
          <a:xfrm>
            <a:off x="251373" y="6586246"/>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smtClean="0">
                <a:solidFill>
                  <a:srgbClr val="C0C0C0"/>
                </a:solidFill>
              </a:rPr>
              <a:t>© 2012 Cisco and/or its affiliates. All rights reserved.</a:t>
            </a:r>
            <a:endParaRPr lang="en-US" sz="600" dirty="0">
              <a:solidFill>
                <a:srgbClr val="C0C0C0"/>
              </a:solidFill>
            </a:endParaRPr>
          </a:p>
        </p:txBody>
      </p:sp>
      <p:sp>
        <p:nvSpPr>
          <p:cNvPr id="11" name="Rectangle 5"/>
          <p:cNvSpPr>
            <a:spLocks noChangeArrowheads="1"/>
          </p:cNvSpPr>
          <p:nvPr/>
        </p:nvSpPr>
        <p:spPr bwMode="ltGray">
          <a:xfrm>
            <a:off x="7763787" y="6584512"/>
            <a:ext cx="81186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rPr>
              <a:t>Cisco Confidential</a:t>
            </a:r>
          </a:p>
        </p:txBody>
      </p:sp>
      <p:sp>
        <p:nvSpPr>
          <p:cNvPr id="9" name="Rectangle 7"/>
          <p:cNvSpPr>
            <a:spLocks noChangeArrowheads="1"/>
          </p:cNvSpPr>
          <p:nvPr/>
        </p:nvSpPr>
        <p:spPr bwMode="ltGray">
          <a:xfrm>
            <a:off x="8639981" y="6580408"/>
            <a:ext cx="260429"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rPr>
              <a:pPr algn="r" defTabSz="814388"/>
              <a:t>‹#›</a:t>
            </a:fld>
            <a:endParaRPr lang="en-US" sz="600" dirty="0">
              <a:solidFill>
                <a:srgbClr val="C0C0C0"/>
              </a:solidFill>
            </a:endParaRPr>
          </a:p>
        </p:txBody>
      </p:sp>
      <p:pic>
        <p:nvPicPr>
          <p:cNvPr id="13" name="Picture 12" descr="bottom bar.jpg"/>
          <p:cNvPicPr>
            <a:picLocks noChangeAspect="1"/>
          </p:cNvPicPr>
          <p:nvPr/>
        </p:nvPicPr>
        <p:blipFill>
          <a:blip r:embed="rId41" cstate="print"/>
          <a:stretch>
            <a:fillRect/>
          </a:stretch>
        </p:blipFill>
        <p:spPr>
          <a:xfrm>
            <a:off x="333375" y="6378339"/>
            <a:ext cx="8477250" cy="162912"/>
          </a:xfrm>
          <a:prstGeom prst="rect">
            <a:avLst/>
          </a:prstGeom>
        </p:spPr>
      </p:pic>
    </p:spTree>
    <p:extLst>
      <p:ext uri="{BB962C8B-B14F-4D97-AF65-F5344CB8AC3E}">
        <p14:creationId xmlns:p14="http://schemas.microsoft.com/office/powerpoint/2010/main" val="3017158876"/>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 id="2147484030" r:id="rId12"/>
    <p:sldLayoutId id="2147484031" r:id="rId13"/>
    <p:sldLayoutId id="2147484032" r:id="rId14"/>
    <p:sldLayoutId id="2147484033" r:id="rId15"/>
    <p:sldLayoutId id="2147484034" r:id="rId16"/>
    <p:sldLayoutId id="2147484035" r:id="rId17"/>
    <p:sldLayoutId id="2147484036" r:id="rId18"/>
    <p:sldLayoutId id="2147484037" r:id="rId19"/>
    <p:sldLayoutId id="2147484038" r:id="rId20"/>
    <p:sldLayoutId id="2147484039" r:id="rId21"/>
    <p:sldLayoutId id="2147484040" r:id="rId22"/>
    <p:sldLayoutId id="2147484041" r:id="rId23"/>
    <p:sldLayoutId id="2147484042" r:id="rId24"/>
    <p:sldLayoutId id="2147484043" r:id="rId25"/>
    <p:sldLayoutId id="2147484044" r:id="rId26"/>
    <p:sldLayoutId id="2147484045" r:id="rId27"/>
    <p:sldLayoutId id="2147484046" r:id="rId28"/>
    <p:sldLayoutId id="2147484047" r:id="rId29"/>
    <p:sldLayoutId id="2147484048" r:id="rId30"/>
    <p:sldLayoutId id="2147484049" r:id="rId31"/>
    <p:sldLayoutId id="2147484050" r:id="rId32"/>
    <p:sldLayoutId id="2147484051" r:id="rId33"/>
    <p:sldLayoutId id="2147484052" r:id="rId34"/>
    <p:sldLayoutId id="2147484053" r:id="rId35"/>
    <p:sldLayoutId id="2147484054" r:id="rId36"/>
    <p:sldLayoutId id="2147484055" r:id="rId37"/>
    <p:sldLayoutId id="2147484057" r:id="rId38"/>
    <p:sldLayoutId id="2147484058" r:id="rId39"/>
  </p:sldLayoutIdLst>
  <p:transition>
    <p:wipe dir="r"/>
  </p:transition>
  <p:timing>
    <p:tnLst>
      <p:par>
        <p:cTn id="1" dur="indefinite" restart="never" nodeType="tmRoot"/>
      </p:par>
    </p:tnLst>
  </p:timing>
  <p:txStyles>
    <p:titleStyle>
      <a:lvl1pPr algn="l" defTabSz="914400" rtl="0" eaLnBrk="1" latinLnBrk="0" hangingPunct="1">
        <a:lnSpc>
          <a:spcPct val="80000"/>
        </a:lnSpc>
        <a:spcBef>
          <a:spcPct val="0"/>
        </a:spcBef>
        <a:buNone/>
        <a:defRPr lang="en-US" sz="3600" b="0" kern="1200" spc="0" baseline="0" dirty="0">
          <a:gradFill>
            <a:gsLst>
              <a:gs pos="0">
                <a:schemeClr val="tx1"/>
              </a:gs>
              <a:gs pos="44000">
                <a:srgbClr val="01BBBB"/>
              </a:gs>
              <a:gs pos="100000">
                <a:schemeClr val="accent4"/>
              </a:gs>
            </a:gsLst>
            <a:lin ang="4800000" scaled="0"/>
          </a:gradFill>
          <a:latin typeface="+mj-lt"/>
          <a:ea typeface="+mj-ea"/>
          <a:cs typeface="+mj-cs"/>
        </a:defRPr>
      </a:lvl1pPr>
    </p:titleStyle>
    <p:bodyStyle>
      <a:lvl1pPr marL="228600" indent="-228600" algn="l" defTabSz="914400"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rgbClr val="546568"/>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rgbClr val="546568"/>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rgbClr val="546568"/>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rgbClr val="546568"/>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rgbClr val="546568"/>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9702" y="432215"/>
            <a:ext cx="8588861" cy="838200"/>
          </a:xfrm>
          <a:prstGeom prst="rect">
            <a:avLst/>
          </a:prstGeom>
        </p:spPr>
        <p:txBody>
          <a:bodyPr vert="horz" lIns="82296" tIns="45720" rIns="82296" bIns="45720" rtlCol="0" anchor="b" anchorCtr="0">
            <a:noAutofit/>
          </a:bodyPr>
          <a:lstStyle/>
          <a:p>
            <a:r>
              <a:rPr lang="en-US" dirty="0" smtClean="0"/>
              <a:t>Slide Title Goes Here</a:t>
            </a:r>
            <a:endParaRPr lang="en-US" dirty="0"/>
          </a:p>
        </p:txBody>
      </p:sp>
      <p:sp>
        <p:nvSpPr>
          <p:cNvPr id="3" name="Text Placeholder 2"/>
          <p:cNvSpPr>
            <a:spLocks noGrp="1"/>
          </p:cNvSpPr>
          <p:nvPr>
            <p:ph type="body" idx="1"/>
          </p:nvPr>
        </p:nvSpPr>
        <p:spPr>
          <a:xfrm>
            <a:off x="229702" y="1339749"/>
            <a:ext cx="8551441" cy="4965699"/>
          </a:xfrm>
          <a:prstGeom prst="rect">
            <a:avLst/>
          </a:prstGeom>
        </p:spPr>
        <p:txBody>
          <a:bodyPr vert="horz" lIns="91440" tIns="45720" rIns="91440" bIns="45720" rtlCol="0">
            <a:normAutofit/>
          </a:bodyPr>
          <a:lstStyle/>
          <a:p>
            <a:pPr lvl="0"/>
            <a:r>
              <a:rPr lang="en-US" dirty="0" smtClean="0"/>
              <a:t>Body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Rectangle 4"/>
          <p:cNvSpPr>
            <a:spLocks noChangeArrowheads="1"/>
          </p:cNvSpPr>
          <p:nvPr/>
        </p:nvSpPr>
        <p:spPr bwMode="ltGray">
          <a:xfrm>
            <a:off x="251394" y="6586288"/>
            <a:ext cx="3420515" cy="175257"/>
          </a:xfrm>
          <a:prstGeom prst="rect">
            <a:avLst/>
          </a:prstGeom>
          <a:noFill/>
          <a:ln w="9525">
            <a:noFill/>
            <a:miter lim="800000"/>
            <a:headEnd/>
            <a:tailEnd/>
          </a:ln>
          <a:effectLst/>
        </p:spPr>
        <p:txBody>
          <a:bodyPr wrap="square" lIns="82124" tIns="41061" rIns="82124" bIns="41061" anchor="b" anchorCtr="0">
            <a:spAutoFit/>
          </a:bodyPr>
          <a:lstStyle/>
          <a:p>
            <a:pPr defTabSz="814388"/>
            <a:r>
              <a:rPr lang="en-US" sz="600" dirty="0">
                <a:solidFill>
                  <a:srgbClr val="C0C0C0"/>
                </a:solidFill>
                <a:cs typeface="Arial" charset="0"/>
              </a:rPr>
              <a:t>© 2011 Cisco and/or its affiliates. All rights reserved.</a:t>
            </a:r>
          </a:p>
        </p:txBody>
      </p:sp>
      <p:sp>
        <p:nvSpPr>
          <p:cNvPr id="11" name="Rectangle 5"/>
          <p:cNvSpPr>
            <a:spLocks noChangeArrowheads="1"/>
          </p:cNvSpPr>
          <p:nvPr/>
        </p:nvSpPr>
        <p:spPr bwMode="ltGray">
          <a:xfrm>
            <a:off x="7784648" y="6584554"/>
            <a:ext cx="791023" cy="175257"/>
          </a:xfrm>
          <a:prstGeom prst="rect">
            <a:avLst/>
          </a:prstGeom>
          <a:noFill/>
          <a:ln w="9525">
            <a:noFill/>
            <a:miter lim="800000"/>
            <a:headEnd/>
            <a:tailEnd/>
          </a:ln>
          <a:effectLst/>
        </p:spPr>
        <p:txBody>
          <a:bodyPr wrap="none" lIns="82124" tIns="41061" rIns="82124" bIns="41061" anchor="b">
            <a:spAutoFit/>
          </a:bodyPr>
          <a:lstStyle/>
          <a:p>
            <a:pPr algn="r" defTabSz="814388"/>
            <a:r>
              <a:rPr lang="en-US" sz="600" dirty="0">
                <a:solidFill>
                  <a:srgbClr val="C0C0C0"/>
                </a:solidFill>
                <a:cs typeface="Arial" charset="0"/>
              </a:rPr>
              <a:t>Cisco Confidential</a:t>
            </a:r>
          </a:p>
        </p:txBody>
      </p:sp>
      <p:sp>
        <p:nvSpPr>
          <p:cNvPr id="9" name="Rectangle 7"/>
          <p:cNvSpPr>
            <a:spLocks noChangeArrowheads="1"/>
          </p:cNvSpPr>
          <p:nvPr/>
        </p:nvSpPr>
        <p:spPr bwMode="ltGray">
          <a:xfrm>
            <a:off x="8640042" y="6580450"/>
            <a:ext cx="260430" cy="175257"/>
          </a:xfrm>
          <a:prstGeom prst="rect">
            <a:avLst/>
          </a:prstGeom>
          <a:noFill/>
          <a:ln w="9525" algn="ctr">
            <a:noFill/>
            <a:miter lim="800000"/>
            <a:headEnd/>
            <a:tailEnd/>
          </a:ln>
          <a:effectLst/>
        </p:spPr>
        <p:txBody>
          <a:bodyPr wrap="none" lIns="82124" tIns="41061" rIns="82124" bIns="41061" anchor="b">
            <a:spAutoFit/>
          </a:bodyPr>
          <a:lstStyle/>
          <a:p>
            <a:pPr algn="r" defTabSz="814388"/>
            <a:fld id="{DFCF27A5-1A5B-48D3-A060-2758FFBB1ADD}" type="slidenum">
              <a:rPr lang="en-US" sz="600">
                <a:solidFill>
                  <a:srgbClr val="C0C0C0"/>
                </a:solidFill>
                <a:cs typeface="Arial" charset="0"/>
              </a:rPr>
              <a:pPr algn="r" defTabSz="814388"/>
              <a:t>‹#›</a:t>
            </a:fld>
            <a:endParaRPr lang="en-US" sz="600" dirty="0">
              <a:solidFill>
                <a:srgbClr val="C0C0C0"/>
              </a:solidFill>
              <a:cs typeface="Arial" charset="0"/>
            </a:endParaRPr>
          </a:p>
        </p:txBody>
      </p:sp>
      <p:pic>
        <p:nvPicPr>
          <p:cNvPr id="13" name="Picture 12" descr="bottom bar.jpg"/>
          <p:cNvPicPr>
            <a:picLocks noChangeAspect="1"/>
          </p:cNvPicPr>
          <p:nvPr/>
        </p:nvPicPr>
        <p:blipFill>
          <a:blip r:embed="rId3" cstate="screen"/>
          <a:stretch>
            <a:fillRect/>
          </a:stretch>
        </p:blipFill>
        <p:spPr>
          <a:xfrm>
            <a:off x="333375" y="6378339"/>
            <a:ext cx="8477250" cy="162912"/>
          </a:xfrm>
          <a:prstGeom prst="rect">
            <a:avLst/>
          </a:prstGeom>
        </p:spPr>
      </p:pic>
    </p:spTree>
    <p:extLst>
      <p:ext uri="{BB962C8B-B14F-4D97-AF65-F5344CB8AC3E}">
        <p14:creationId xmlns:p14="http://schemas.microsoft.com/office/powerpoint/2010/main" val="2382056787"/>
      </p:ext>
    </p:extLst>
  </p:cSld>
  <p:clrMap bg1="lt1" tx1="dk1" bg2="lt2" tx2="dk2" accent1="accent1" accent2="accent2" accent3="accent3" accent4="accent4" accent5="accent5" accent6="accent6" hlink="hlink" folHlink="folHlink"/>
  <p:sldLayoutIdLst>
    <p:sldLayoutId id="2147484061" r:id="rId1"/>
  </p:sldLayoutIdLst>
  <p:transition>
    <p:wipe dir="r"/>
  </p:transition>
  <p:timing>
    <p:tnLst>
      <p:par>
        <p:cTn id="1" dur="indefinite" restart="never" nodeType="tmRoot"/>
      </p:par>
    </p:tnLst>
  </p:timing>
  <p:txStyles>
    <p:title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p:titleStyle>
    <p:bodyStyle>
      <a:lvl1pPr marL="228600" indent="-228600" algn="l" defTabSz="914400" rtl="0" eaLnBrk="1" latinLnBrk="0" hangingPunct="1">
        <a:lnSpc>
          <a:spcPct val="95000"/>
        </a:lnSpc>
        <a:spcBef>
          <a:spcPts val="1440"/>
        </a:spcBef>
        <a:buClr>
          <a:schemeClr val="tx2"/>
        </a:buClr>
        <a:buSzPct val="90000"/>
        <a:buFont typeface="Arial" pitchFamily="34" charset="0"/>
        <a:buChar char="•"/>
        <a:tabLst/>
        <a:defRPr lang="en-US" sz="2000" kern="1200" dirty="0" smtClean="0">
          <a:solidFill>
            <a:srgbClr val="546568"/>
          </a:solidFill>
          <a:latin typeface="+mj-lt"/>
          <a:ea typeface="+mn-ea"/>
          <a:cs typeface="+mn-cs"/>
        </a:defRPr>
      </a:lvl1pPr>
      <a:lvl2pPr marL="406400" indent="0" algn="l" defTabSz="914400" rtl="0" eaLnBrk="1" latinLnBrk="0" hangingPunct="1">
        <a:lnSpc>
          <a:spcPct val="95000"/>
        </a:lnSpc>
        <a:spcBef>
          <a:spcPts val="840"/>
        </a:spcBef>
        <a:buClr>
          <a:schemeClr val="tx2"/>
        </a:buClr>
        <a:buFontTx/>
        <a:buNone/>
        <a:defRPr lang="en-US" sz="1800" kern="1200" dirty="0" smtClean="0">
          <a:solidFill>
            <a:srgbClr val="546568"/>
          </a:solidFill>
          <a:latin typeface="+mj-lt"/>
          <a:ea typeface="+mn-ea"/>
          <a:cs typeface="+mn-cs"/>
        </a:defRPr>
      </a:lvl2pPr>
      <a:lvl3pPr marL="571500" indent="-1588" algn="l" defTabSz="914400" rtl="0" eaLnBrk="1" latinLnBrk="0" hangingPunct="1">
        <a:lnSpc>
          <a:spcPct val="95000"/>
        </a:lnSpc>
        <a:spcBef>
          <a:spcPts val="840"/>
        </a:spcBef>
        <a:buFont typeface="Arial" pitchFamily="34" charset="0"/>
        <a:buNone/>
        <a:defRPr lang="en-US" sz="1600" kern="1200" dirty="0" smtClean="0">
          <a:solidFill>
            <a:srgbClr val="546568"/>
          </a:solidFill>
          <a:latin typeface="+mj-lt"/>
          <a:ea typeface="+mn-ea"/>
          <a:cs typeface="+mn-cs"/>
        </a:defRPr>
      </a:lvl3pPr>
      <a:lvl4pPr marL="688975" indent="0" algn="l" defTabSz="914400" rtl="0" eaLnBrk="1" latinLnBrk="0" hangingPunct="1">
        <a:lnSpc>
          <a:spcPct val="95000"/>
        </a:lnSpc>
        <a:spcBef>
          <a:spcPts val="840"/>
        </a:spcBef>
        <a:buFont typeface="Arial" pitchFamily="34" charset="0"/>
        <a:buNone/>
        <a:defRPr lang="en-US" sz="1400" kern="1200" dirty="0" smtClean="0">
          <a:solidFill>
            <a:srgbClr val="546568"/>
          </a:solidFill>
          <a:latin typeface="+mj-lt"/>
          <a:ea typeface="+mn-ea"/>
          <a:cs typeface="+mn-cs"/>
        </a:defRPr>
      </a:lvl4pPr>
      <a:lvl5pPr marL="801688" indent="0" algn="l" defTabSz="914400" rtl="0" eaLnBrk="1" latinLnBrk="0" hangingPunct="1">
        <a:lnSpc>
          <a:spcPct val="95000"/>
        </a:lnSpc>
        <a:spcBef>
          <a:spcPts val="840"/>
        </a:spcBef>
        <a:buFont typeface="Arial" pitchFamily="34" charset="0"/>
        <a:buNone/>
        <a:defRPr lang="en-US" sz="1400" kern="1200" dirty="0">
          <a:solidFill>
            <a:srgbClr val="546568"/>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76.xml"/><Relationship Id="rId5" Type="http://schemas.openxmlformats.org/officeDocument/2006/relationships/image" Target="../media/image35.jpe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105.xml"/><Relationship Id="rId5" Type="http://schemas.openxmlformats.org/officeDocument/2006/relationships/image" Target="../media/image65.png"/><Relationship Id="rId4" Type="http://schemas.openxmlformats.org/officeDocument/2006/relationships/image" Target="../media/image64.png"/></Relationships>
</file>

<file path=ppt/slides/_rels/slide1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105.xml"/><Relationship Id="rId4" Type="http://schemas.openxmlformats.org/officeDocument/2006/relationships/image" Target="../media/image67.png"/></Relationships>
</file>

<file path=ppt/slides/_rels/slide1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1.xml"/><Relationship Id="rId1" Type="http://schemas.openxmlformats.org/officeDocument/2006/relationships/slideLayout" Target="../slideLayouts/slideLayout73.xml"/></Relationships>
</file>

<file path=ppt/slides/_rels/slide1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2.xml"/><Relationship Id="rId1" Type="http://schemas.openxmlformats.org/officeDocument/2006/relationships/slideLayout" Target="../slideLayouts/slideLayout73.xml"/><Relationship Id="rId4" Type="http://schemas.openxmlformats.org/officeDocument/2006/relationships/image" Target="../media/image7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6.xml"/></Relationships>
</file>

<file path=ppt/slides/_rels/slide17.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6.jpg"/><Relationship Id="rId2" Type="http://schemas.openxmlformats.org/officeDocument/2006/relationships/notesSlide" Target="../notesSlides/notesSlide14.xml"/><Relationship Id="rId1" Type="http://schemas.openxmlformats.org/officeDocument/2006/relationships/slideLayout" Target="../slideLayouts/slideLayout33.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73.xml"/><Relationship Id="rId6" Type="http://schemas.openxmlformats.org/officeDocument/2006/relationships/image" Target="../media/image32.jpeg"/><Relationship Id="rId11" Type="http://schemas.openxmlformats.org/officeDocument/2006/relationships/image" Target="../media/image37.jpeg"/><Relationship Id="rId5" Type="http://schemas.openxmlformats.org/officeDocument/2006/relationships/image" Target="../media/image31.png"/><Relationship Id="rId10" Type="http://schemas.openxmlformats.org/officeDocument/2006/relationships/image" Target="../media/image36.jpeg"/><Relationship Id="rId4" Type="http://schemas.openxmlformats.org/officeDocument/2006/relationships/image" Target="../media/image30.png"/><Relationship Id="rId9" Type="http://schemas.openxmlformats.org/officeDocument/2006/relationships/image" Target="../media/image3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04.xml"/><Relationship Id="rId4" Type="http://schemas.openxmlformats.org/officeDocument/2006/relationships/image" Target="../media/image77.png"/></Relationships>
</file>

<file path=ppt/slides/_rels/slide2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jpeg"/><Relationship Id="rId2" Type="http://schemas.openxmlformats.org/officeDocument/2006/relationships/notesSlide" Target="../notesSlides/notesSlide17.xml"/><Relationship Id="rId1" Type="http://schemas.openxmlformats.org/officeDocument/2006/relationships/slideLayout" Target="../slideLayouts/slideLayout95.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2.xml.rels><?xml version="1.0" encoding="UTF-8" standalone="yes"?>
<Relationships xmlns="http://schemas.openxmlformats.org/package/2006/relationships"><Relationship Id="rId8" Type="http://schemas.openxmlformats.org/officeDocument/2006/relationships/image" Target="../media/image86.emf"/><Relationship Id="rId3" Type="http://schemas.openxmlformats.org/officeDocument/2006/relationships/image" Target="../media/image9.png"/><Relationship Id="rId7" Type="http://schemas.openxmlformats.org/officeDocument/2006/relationships/image" Target="../media/image85.png"/><Relationship Id="rId2" Type="http://schemas.openxmlformats.org/officeDocument/2006/relationships/notesSlide" Target="../notesSlides/notesSlide18.xml"/><Relationship Id="rId1" Type="http://schemas.openxmlformats.org/officeDocument/2006/relationships/slideLayout" Target="../slideLayouts/slideLayout104.xml"/><Relationship Id="rId6" Type="http://schemas.openxmlformats.org/officeDocument/2006/relationships/image" Target="../media/image84.emf"/><Relationship Id="rId5" Type="http://schemas.openxmlformats.org/officeDocument/2006/relationships/hyperlink" Target="https://powerlink.emc.com/" TargetMode="External"/><Relationship Id="rId4" Type="http://schemas.openxmlformats.org/officeDocument/2006/relationships/hyperlink" Target="http://www.cisco.com/go/vspex" TargetMode="External"/><Relationship Id="rId9" Type="http://schemas.openxmlformats.org/officeDocument/2006/relationships/image" Target="../media/image87.jpeg"/></Relationships>
</file>

<file path=ppt/slides/_rels/slide23.xml.rels><?xml version="1.0" encoding="UTF-8" standalone="yes"?>
<Relationships xmlns="http://schemas.openxmlformats.org/package/2006/relationships"><Relationship Id="rId8" Type="http://schemas.openxmlformats.org/officeDocument/2006/relationships/hyperlink" Target="http://www.cisco.com/go/vspex" TargetMode="External"/><Relationship Id="rId3" Type="http://schemas.openxmlformats.org/officeDocument/2006/relationships/image" Target="../media/image9.png"/><Relationship Id="rId7" Type="http://schemas.openxmlformats.org/officeDocument/2006/relationships/image" Target="../media/image86.emf"/><Relationship Id="rId2" Type="http://schemas.openxmlformats.org/officeDocument/2006/relationships/notesSlide" Target="../notesSlides/notesSlide19.xml"/><Relationship Id="rId1" Type="http://schemas.openxmlformats.org/officeDocument/2006/relationships/slideLayout" Target="../slideLayouts/slideLayout104.xml"/><Relationship Id="rId6" Type="http://schemas.openxmlformats.org/officeDocument/2006/relationships/image" Target="../media/image85.png"/><Relationship Id="rId5" Type="http://schemas.openxmlformats.org/officeDocument/2006/relationships/image" Target="../media/image84.emf"/><Relationship Id="rId4" Type="http://schemas.openxmlformats.org/officeDocument/2006/relationships/image" Target="../media/image88.jpeg"/><Relationship Id="rId9" Type="http://schemas.openxmlformats.org/officeDocument/2006/relationships/hyperlink" Target="https://powerlink.emc.com/"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9.png"/><Relationship Id="rId7" Type="http://schemas.openxmlformats.org/officeDocument/2006/relationships/image" Target="../media/image93.jpeg"/><Relationship Id="rId2" Type="http://schemas.openxmlformats.org/officeDocument/2006/relationships/notesSlide" Target="../notesSlides/notesSlide20.xml"/><Relationship Id="rId1" Type="http://schemas.openxmlformats.org/officeDocument/2006/relationships/slideLayout" Target="../slideLayouts/slideLayout104.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 Id="rId9" Type="http://schemas.openxmlformats.org/officeDocument/2006/relationships/hyperlink" Target="http://www.cisco.com/go/flexpodhttp:/www.cisco.com/en/US/solutions/ns340/ns414/ns742/ns743/ns1050/landing_flexpod.html"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5.xml"/></Relationships>
</file>

<file path=ppt/slides/_rels/slide27.xml.rels><?xml version="1.0" encoding="UTF-8" standalone="yes"?>
<Relationships xmlns="http://schemas.openxmlformats.org/package/2006/relationships"><Relationship Id="rId8" Type="http://schemas.openxmlformats.org/officeDocument/2006/relationships/image" Target="../media/image99.jpeg"/><Relationship Id="rId13" Type="http://schemas.openxmlformats.org/officeDocument/2006/relationships/image" Target="../media/image104.png"/><Relationship Id="rId18" Type="http://schemas.openxmlformats.org/officeDocument/2006/relationships/image" Target="../media/image109.jpeg"/><Relationship Id="rId3" Type="http://schemas.openxmlformats.org/officeDocument/2006/relationships/image" Target="../media/image94.png"/><Relationship Id="rId7" Type="http://schemas.openxmlformats.org/officeDocument/2006/relationships/image" Target="../media/image98.png"/><Relationship Id="rId12" Type="http://schemas.openxmlformats.org/officeDocument/2006/relationships/image" Target="../media/image103.jpeg"/><Relationship Id="rId17" Type="http://schemas.openxmlformats.org/officeDocument/2006/relationships/image" Target="../media/image108.jpeg"/><Relationship Id="rId2" Type="http://schemas.openxmlformats.org/officeDocument/2006/relationships/notesSlide" Target="../notesSlides/notesSlide22.xml"/><Relationship Id="rId16" Type="http://schemas.openxmlformats.org/officeDocument/2006/relationships/image" Target="../media/image107.wmf"/><Relationship Id="rId1" Type="http://schemas.openxmlformats.org/officeDocument/2006/relationships/slideLayout" Target="../slideLayouts/slideLayout95.xml"/><Relationship Id="rId6" Type="http://schemas.openxmlformats.org/officeDocument/2006/relationships/image" Target="../media/image97.jpeg"/><Relationship Id="rId11" Type="http://schemas.openxmlformats.org/officeDocument/2006/relationships/image" Target="../media/image102.png"/><Relationship Id="rId5" Type="http://schemas.openxmlformats.org/officeDocument/2006/relationships/image" Target="../media/image96.jpeg"/><Relationship Id="rId15" Type="http://schemas.openxmlformats.org/officeDocument/2006/relationships/image" Target="../media/image106.png"/><Relationship Id="rId10" Type="http://schemas.openxmlformats.org/officeDocument/2006/relationships/image" Target="../media/image101.png"/><Relationship Id="rId4" Type="http://schemas.openxmlformats.org/officeDocument/2006/relationships/image" Target="../media/image95.jpeg"/><Relationship Id="rId9" Type="http://schemas.openxmlformats.org/officeDocument/2006/relationships/image" Target="../media/image100.png"/><Relationship Id="rId14" Type="http://schemas.openxmlformats.org/officeDocument/2006/relationships/image" Target="../media/image105.png"/></Relationships>
</file>

<file path=ppt/slides/_rels/slide28.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jpeg"/><Relationship Id="rId18" Type="http://schemas.openxmlformats.org/officeDocument/2006/relationships/image" Target="../media/image111.png"/><Relationship Id="rId3" Type="http://schemas.openxmlformats.org/officeDocument/2006/relationships/image" Target="../media/image104.png"/><Relationship Id="rId7" Type="http://schemas.openxmlformats.org/officeDocument/2006/relationships/image" Target="../media/image107.wmf"/><Relationship Id="rId12" Type="http://schemas.openxmlformats.org/officeDocument/2006/relationships/image" Target="../media/image98.png"/><Relationship Id="rId17" Type="http://schemas.openxmlformats.org/officeDocument/2006/relationships/image" Target="../media/image103.jpeg"/><Relationship Id="rId2" Type="http://schemas.openxmlformats.org/officeDocument/2006/relationships/notesSlide" Target="../notesSlides/notesSlide23.xml"/><Relationship Id="rId16" Type="http://schemas.openxmlformats.org/officeDocument/2006/relationships/image" Target="../media/image102.png"/><Relationship Id="rId20" Type="http://schemas.openxmlformats.org/officeDocument/2006/relationships/image" Target="../media/image113.jpeg"/><Relationship Id="rId1" Type="http://schemas.openxmlformats.org/officeDocument/2006/relationships/slideLayout" Target="../slideLayouts/slideLayout95.xml"/><Relationship Id="rId6" Type="http://schemas.openxmlformats.org/officeDocument/2006/relationships/image" Target="../media/image106.png"/><Relationship Id="rId11" Type="http://schemas.openxmlformats.org/officeDocument/2006/relationships/image" Target="../media/image97.jpeg"/><Relationship Id="rId5" Type="http://schemas.openxmlformats.org/officeDocument/2006/relationships/image" Target="../media/image110.jpeg"/><Relationship Id="rId15" Type="http://schemas.openxmlformats.org/officeDocument/2006/relationships/image" Target="../media/image101.png"/><Relationship Id="rId10" Type="http://schemas.openxmlformats.org/officeDocument/2006/relationships/image" Target="../media/image96.jpeg"/><Relationship Id="rId19" Type="http://schemas.openxmlformats.org/officeDocument/2006/relationships/image" Target="../media/image112.jpeg"/><Relationship Id="rId4" Type="http://schemas.openxmlformats.org/officeDocument/2006/relationships/image" Target="../media/image105.png"/><Relationship Id="rId9" Type="http://schemas.openxmlformats.org/officeDocument/2006/relationships/image" Target="../media/image95.jpeg"/><Relationship Id="rId14" Type="http://schemas.openxmlformats.org/officeDocument/2006/relationships/image" Target="../media/image100.png"/></Relationships>
</file>

<file path=ppt/slides/_rels/slide29.xml.rels><?xml version="1.0" encoding="UTF-8" standalone="yes"?>
<Relationships xmlns="http://schemas.openxmlformats.org/package/2006/relationships"><Relationship Id="rId8" Type="http://schemas.openxmlformats.org/officeDocument/2006/relationships/image" Target="../media/image119.wmf"/><Relationship Id="rId13" Type="http://schemas.openxmlformats.org/officeDocument/2006/relationships/image" Target="../media/image124.emf"/><Relationship Id="rId18" Type="http://schemas.openxmlformats.org/officeDocument/2006/relationships/hyperlink" Target="http://images.google.com/imgres?imgurl=http://www.buholzer.ch/img/logos/igel_logo.gif&amp;imgrefurl=http://www.buholzer.ch/pages/produkte/Produkte.html&amp;h=60&amp;w=92&amp;sz=2&amp;hl=en&amp;start=3&amp;um=1&amp;tbnid=Ff6-w3ZHfT6jRM:&amp;tbnh=52&amp;tbnw=79&amp;prev=/images?q=igel+logo&amp;svnum=10&amp;um=1&amp;hl=en&amp;rlz=1T4GFRC_enUS211US212" TargetMode="External"/><Relationship Id="rId26" Type="http://schemas.openxmlformats.org/officeDocument/2006/relationships/image" Target="../media/image136.jpeg"/><Relationship Id="rId3" Type="http://schemas.openxmlformats.org/officeDocument/2006/relationships/image" Target="../media/image114.png"/><Relationship Id="rId21" Type="http://schemas.openxmlformats.org/officeDocument/2006/relationships/image" Target="../media/image131.png"/><Relationship Id="rId7" Type="http://schemas.openxmlformats.org/officeDocument/2006/relationships/image" Target="../media/image118.png"/><Relationship Id="rId12" Type="http://schemas.openxmlformats.org/officeDocument/2006/relationships/image" Target="../media/image123.png"/><Relationship Id="rId17" Type="http://schemas.openxmlformats.org/officeDocument/2006/relationships/image" Target="../media/image128.jpeg"/><Relationship Id="rId25" Type="http://schemas.openxmlformats.org/officeDocument/2006/relationships/image" Target="../media/image135.gif"/><Relationship Id="rId2" Type="http://schemas.openxmlformats.org/officeDocument/2006/relationships/notesSlide" Target="../notesSlides/notesSlide24.xml"/><Relationship Id="rId16" Type="http://schemas.openxmlformats.org/officeDocument/2006/relationships/image" Target="../media/image127.jpeg"/><Relationship Id="rId20" Type="http://schemas.openxmlformats.org/officeDocument/2006/relationships/image" Target="../media/image130.png"/><Relationship Id="rId1" Type="http://schemas.openxmlformats.org/officeDocument/2006/relationships/slideLayout" Target="../slideLayouts/slideLayout100.xml"/><Relationship Id="rId6" Type="http://schemas.openxmlformats.org/officeDocument/2006/relationships/image" Target="../media/image117.png"/><Relationship Id="rId11" Type="http://schemas.openxmlformats.org/officeDocument/2006/relationships/image" Target="../media/image122.wmf"/><Relationship Id="rId24" Type="http://schemas.openxmlformats.org/officeDocument/2006/relationships/image" Target="../media/image134.png"/><Relationship Id="rId5" Type="http://schemas.openxmlformats.org/officeDocument/2006/relationships/image" Target="../media/image116.emf"/><Relationship Id="rId15" Type="http://schemas.openxmlformats.org/officeDocument/2006/relationships/image" Target="../media/image126.png"/><Relationship Id="rId23" Type="http://schemas.openxmlformats.org/officeDocument/2006/relationships/image" Target="../media/image133.png"/><Relationship Id="rId10" Type="http://schemas.openxmlformats.org/officeDocument/2006/relationships/image" Target="../media/image121.wmf"/><Relationship Id="rId19" Type="http://schemas.openxmlformats.org/officeDocument/2006/relationships/image" Target="../media/image129.jpeg"/><Relationship Id="rId4" Type="http://schemas.openxmlformats.org/officeDocument/2006/relationships/image" Target="../media/image115.png"/><Relationship Id="rId9" Type="http://schemas.openxmlformats.org/officeDocument/2006/relationships/image" Target="../media/image120.png"/><Relationship Id="rId14" Type="http://schemas.openxmlformats.org/officeDocument/2006/relationships/image" Target="../media/image125.wmf"/><Relationship Id="rId22" Type="http://schemas.openxmlformats.org/officeDocument/2006/relationships/image" Target="../media/image132.png"/><Relationship Id="rId27" Type="http://schemas.openxmlformats.org/officeDocument/2006/relationships/image" Target="../media/image137.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1.jpeg"/><Relationship Id="rId7" Type="http://schemas.openxmlformats.org/officeDocument/2006/relationships/image" Target="../media/image24.png"/><Relationship Id="rId12" Type="http://schemas.microsoft.com/office/2007/relationships/hdphoto" Target="../media/hdphoto4.wdp"/><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microsoft.com/office/2007/relationships/hdphoto" Target="../media/hdphoto1.wdp"/><Relationship Id="rId11" Type="http://schemas.openxmlformats.org/officeDocument/2006/relationships/image" Target="../media/image26.png"/><Relationship Id="rId5" Type="http://schemas.openxmlformats.org/officeDocument/2006/relationships/image" Target="../media/image23.png"/><Relationship Id="rId10" Type="http://schemas.microsoft.com/office/2007/relationships/hdphoto" Target="../media/hdphoto3.wdp"/><Relationship Id="rId4" Type="http://schemas.openxmlformats.org/officeDocument/2006/relationships/image" Target="../media/image22.png"/><Relationship Id="rId9" Type="http://schemas.openxmlformats.org/officeDocument/2006/relationships/image" Target="../media/image25.png"/></Relationships>
</file>

<file path=ppt/slides/_rels/slide30.xml.rels><?xml version="1.0" encoding="UTF-8" standalone="yes"?>
<Relationships xmlns="http://schemas.openxmlformats.org/package/2006/relationships"><Relationship Id="rId8" Type="http://schemas.openxmlformats.org/officeDocument/2006/relationships/hyperlink" Target="https://try.citrix.com/store?Action=DisplayPage&amp;Locale=en_US&amp;SiteID=citrixtr&amp;id=QuickBuyCartPage" TargetMode="External"/><Relationship Id="rId3" Type="http://schemas.openxmlformats.org/officeDocument/2006/relationships/image" Target="../media/image9.png"/><Relationship Id="rId7" Type="http://schemas.openxmlformats.org/officeDocument/2006/relationships/hyperlink" Target="http://www.cisco.com/go/citrix" TargetMode="External"/><Relationship Id="rId2" Type="http://schemas.openxmlformats.org/officeDocument/2006/relationships/notesSlide" Target="../notesSlides/notesSlide25.xml"/><Relationship Id="rId1" Type="http://schemas.openxmlformats.org/officeDocument/2006/relationships/slideLayout" Target="../slideLayouts/slideLayout104.xml"/><Relationship Id="rId6" Type="http://schemas.openxmlformats.org/officeDocument/2006/relationships/image" Target="../media/image140.png"/><Relationship Id="rId5" Type="http://schemas.openxmlformats.org/officeDocument/2006/relationships/image" Target="../media/image139.jpeg"/><Relationship Id="rId4" Type="http://schemas.openxmlformats.org/officeDocument/2006/relationships/image" Target="../media/image138.png"/></Relationships>
</file>

<file path=ppt/slides/_rels/slide3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jpeg"/><Relationship Id="rId1" Type="http://schemas.openxmlformats.org/officeDocument/2006/relationships/slideLayout" Target="../slideLayouts/slideLayout73.xml"/><Relationship Id="rId6" Type="http://schemas.openxmlformats.org/officeDocument/2006/relationships/image" Target="../media/image145.jpeg"/><Relationship Id="rId5" Type="http://schemas.openxmlformats.org/officeDocument/2006/relationships/image" Target="../media/image144.png"/><Relationship Id="rId4" Type="http://schemas.openxmlformats.org/officeDocument/2006/relationships/image" Target="../media/image143.png"/></Relationships>
</file>

<file path=ppt/slides/_rels/slide32.xml.rels><?xml version="1.0" encoding="UTF-8" standalone="yes"?>
<Relationships xmlns="http://schemas.openxmlformats.org/package/2006/relationships"><Relationship Id="rId3" Type="http://schemas.openxmlformats.org/officeDocument/2006/relationships/hyperlink" Target="http://www.cisco.com/en/US/netsol/ns1124/index.html" TargetMode="External"/><Relationship Id="rId7" Type="http://schemas.openxmlformats.org/officeDocument/2006/relationships/image" Target="../media/image146.wmf"/><Relationship Id="rId2" Type="http://schemas.openxmlformats.org/officeDocument/2006/relationships/hyperlink" Target="http://www.cisco.com/en/US/prod/collateral/ps10265/ps10493/data_sheet_c78-558230_ps10279_Products_Data_Sheet.html" TargetMode="External"/><Relationship Id="rId1" Type="http://schemas.openxmlformats.org/officeDocument/2006/relationships/slideLayout" Target="../slideLayouts/slideLayout105.xml"/><Relationship Id="rId6" Type="http://schemas.openxmlformats.org/officeDocument/2006/relationships/hyperlink" Target="http://www.cisco.com/en/US/solutions/collateral/ns340/ns517/ns224/ns944/basic_troubleshooting_vm_fex.html" TargetMode="External"/><Relationship Id="rId5" Type="http://schemas.openxmlformats.org/officeDocument/2006/relationships/hyperlink" Target="http://www.cisco.com/en/US/solutions/collateral/ns340/ns517/ns224/ns944/vm_fex_best_practices_deployment_guide_ns1124_Networking_Solutions_White_Paper.html" TargetMode="External"/><Relationship Id="rId4" Type="http://schemas.openxmlformats.org/officeDocument/2006/relationships/hyperlink" Target="http://www.cisco.com/en/US/prod/collateral/modules/ps10277/ps10331/white_paper_c11-618838_ns1124_Networking_Solutions_White_Paper.html"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34.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6.xml"/><Relationship Id="rId1" Type="http://schemas.openxmlformats.org/officeDocument/2006/relationships/slideLayout" Target="../slideLayouts/slideLayout104.xml"/><Relationship Id="rId5" Type="http://schemas.openxmlformats.org/officeDocument/2006/relationships/hyperlink" Target="http://www.cisco.com/go/bigdata" TargetMode="External"/><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8" Type="http://schemas.openxmlformats.org/officeDocument/2006/relationships/image" Target="../media/image154.jpeg"/><Relationship Id="rId13" Type="http://schemas.openxmlformats.org/officeDocument/2006/relationships/image" Target="../media/image159.jpeg"/><Relationship Id="rId3" Type="http://schemas.openxmlformats.org/officeDocument/2006/relationships/image" Target="../media/image149.jpeg"/><Relationship Id="rId7" Type="http://schemas.openxmlformats.org/officeDocument/2006/relationships/image" Target="../media/image153.jpeg"/><Relationship Id="rId12" Type="http://schemas.openxmlformats.org/officeDocument/2006/relationships/image" Target="../media/image158.jpeg"/><Relationship Id="rId2" Type="http://schemas.openxmlformats.org/officeDocument/2006/relationships/image" Target="../media/image148.jpeg"/><Relationship Id="rId1" Type="http://schemas.openxmlformats.org/officeDocument/2006/relationships/slideLayout" Target="../slideLayouts/slideLayout76.xml"/><Relationship Id="rId6" Type="http://schemas.openxmlformats.org/officeDocument/2006/relationships/image" Target="../media/image152.jpeg"/><Relationship Id="rId11" Type="http://schemas.openxmlformats.org/officeDocument/2006/relationships/image" Target="../media/image157.jpeg"/><Relationship Id="rId5" Type="http://schemas.openxmlformats.org/officeDocument/2006/relationships/image" Target="../media/image151.jpeg"/><Relationship Id="rId15" Type="http://schemas.openxmlformats.org/officeDocument/2006/relationships/image" Target="../media/image161.jpeg"/><Relationship Id="rId10" Type="http://schemas.openxmlformats.org/officeDocument/2006/relationships/image" Target="../media/image156.jpeg"/><Relationship Id="rId4" Type="http://schemas.openxmlformats.org/officeDocument/2006/relationships/image" Target="../media/image150.jpeg"/><Relationship Id="rId9" Type="http://schemas.openxmlformats.org/officeDocument/2006/relationships/image" Target="../media/image155.jpeg"/><Relationship Id="rId14" Type="http://schemas.openxmlformats.org/officeDocument/2006/relationships/image" Target="../media/image160.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hyperlink" Target="http://www.cisco.com/en/US/solutions/ns340/ns414/ns742/ns743/ns751/landing_sap.html" TargetMode="External"/><Relationship Id="rId2" Type="http://schemas.openxmlformats.org/officeDocument/2006/relationships/notesSlide" Target="../notesSlides/notesSlide27.xml"/><Relationship Id="rId1" Type="http://schemas.openxmlformats.org/officeDocument/2006/relationships/slideLayout" Target="../slideLayouts/slideLayout104.xml"/><Relationship Id="rId6" Type="http://schemas.openxmlformats.org/officeDocument/2006/relationships/hyperlink" Target="http://www.cisco.com/go/sap" TargetMode="External"/><Relationship Id="rId5" Type="http://schemas.openxmlformats.org/officeDocument/2006/relationships/image" Target="../media/image163.png"/><Relationship Id="rId4" Type="http://schemas.openxmlformats.org/officeDocument/2006/relationships/image" Target="../media/image16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39.xml.rels><?xml version="1.0" encoding="UTF-8" standalone="yes"?>
<Relationships xmlns="http://schemas.openxmlformats.org/package/2006/relationships"><Relationship Id="rId8" Type="http://schemas.openxmlformats.org/officeDocument/2006/relationships/hyperlink" Target="http://www.cisco.com/en/US/solutions/collateral/ns340/ns517/ns224/ns944/emc_fast_track_reference.pdf" TargetMode="External"/><Relationship Id="rId3" Type="http://schemas.openxmlformats.org/officeDocument/2006/relationships/image" Target="../media/image9.png"/><Relationship Id="rId7" Type="http://schemas.openxmlformats.org/officeDocument/2006/relationships/hyperlink" Target="http://www.cisco.com/go/mircosoft" TargetMode="External"/><Relationship Id="rId2" Type="http://schemas.openxmlformats.org/officeDocument/2006/relationships/notesSlide" Target="../notesSlides/notesSlide28.xml"/><Relationship Id="rId1" Type="http://schemas.openxmlformats.org/officeDocument/2006/relationships/slideLayout" Target="../slideLayouts/slideLayout104.xml"/><Relationship Id="rId6" Type="http://schemas.microsoft.com/office/2007/relationships/hdphoto" Target="../media/hdphoto5.wdp"/><Relationship Id="rId5" Type="http://schemas.openxmlformats.org/officeDocument/2006/relationships/image" Target="../media/image165.png"/><Relationship Id="rId4" Type="http://schemas.openxmlformats.org/officeDocument/2006/relationships/image" Target="../media/image164.png"/></Relationships>
</file>

<file path=ppt/slides/_rels/slide4.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jpe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jpeg"/><Relationship Id="rId2" Type="http://schemas.openxmlformats.org/officeDocument/2006/relationships/notesSlide" Target="../notesSlides/notesSlide2.xml"/><Relationship Id="rId1" Type="http://schemas.openxmlformats.org/officeDocument/2006/relationships/slideLayout" Target="../slideLayouts/slideLayout33.xml"/><Relationship Id="rId6" Type="http://schemas.openxmlformats.org/officeDocument/2006/relationships/image" Target="../media/image30.png"/><Relationship Id="rId11" Type="http://schemas.openxmlformats.org/officeDocument/2006/relationships/image" Target="../media/image35.jpe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28.png"/><Relationship Id="rId9" Type="http://schemas.openxmlformats.org/officeDocument/2006/relationships/image" Target="../media/image33.jpeg"/></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104.xml"/><Relationship Id="rId6" Type="http://schemas.openxmlformats.org/officeDocument/2006/relationships/hyperlink" Target="http://www.cisco.com/en/US/netsol/ns1154/index.html" TargetMode="External"/><Relationship Id="rId5" Type="http://schemas.openxmlformats.org/officeDocument/2006/relationships/image" Target="../media/image167.png"/><Relationship Id="rId4" Type="http://schemas.openxmlformats.org/officeDocument/2006/relationships/image" Target="../media/image166.png"/></Relationships>
</file>

<file path=ppt/slides/_rels/slide4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30.xml"/><Relationship Id="rId1" Type="http://schemas.openxmlformats.org/officeDocument/2006/relationships/slideLayout" Target="../slideLayouts/slideLayout104.xml"/><Relationship Id="rId6" Type="http://schemas.openxmlformats.org/officeDocument/2006/relationships/image" Target="../media/image9.png"/><Relationship Id="rId5" Type="http://schemas.openxmlformats.org/officeDocument/2006/relationships/hyperlink" Target="http://www.cisco.com/en/US/solutions/collateral/ns340/ns517/ns224/ns955/ns963/MS_ENT_Challenges_UCS_Sharepoint.pdf" TargetMode="External"/><Relationship Id="rId4" Type="http://schemas.openxmlformats.org/officeDocument/2006/relationships/hyperlink" Target="http://www.cisco.com/go/mircosoft"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104.xml"/><Relationship Id="rId4" Type="http://schemas.openxmlformats.org/officeDocument/2006/relationships/image" Target="../media/image16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04.xml"/><Relationship Id="rId1" Type="http://schemas.openxmlformats.org/officeDocument/2006/relationships/vmlDrawing" Target="../drawings/vmlDrawing1.vml"/><Relationship Id="rId6" Type="http://schemas.openxmlformats.org/officeDocument/2006/relationships/image" Target="../media/image170.emf"/><Relationship Id="rId5" Type="http://schemas.openxmlformats.org/officeDocument/2006/relationships/package" Target="../embeddings/Microsoft_Excel_Worksheet1.xlsx"/><Relationship Id="rId4" Type="http://schemas.openxmlformats.org/officeDocument/2006/relationships/oleObject" Target="../embeddings/oleObject1.bin"/></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04.xml"/><Relationship Id="rId1" Type="http://schemas.openxmlformats.org/officeDocument/2006/relationships/vmlDrawing" Target="../drawings/vmlDrawing2.vml"/><Relationship Id="rId6" Type="http://schemas.openxmlformats.org/officeDocument/2006/relationships/image" Target="../media/image171.emf"/><Relationship Id="rId5" Type="http://schemas.openxmlformats.org/officeDocument/2006/relationships/package" Target="../embeddings/Microsoft_Excel_Worksheet2.xlsx"/><Relationship Id="rId4" Type="http://schemas.openxmlformats.org/officeDocument/2006/relationships/oleObject" Target="../embeddings/oleObject2.bin"/></Relationships>
</file>

<file path=ppt/slides/_rels/slide47.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34.xml"/><Relationship Id="rId1" Type="http://schemas.openxmlformats.org/officeDocument/2006/relationships/slideLayout" Target="../slideLayouts/slideLayout34.xml"/><Relationship Id="rId5" Type="http://schemas.openxmlformats.org/officeDocument/2006/relationships/image" Target="../media/image83.png"/><Relationship Id="rId4" Type="http://schemas.openxmlformats.org/officeDocument/2006/relationships/image" Target="../media/image28.png"/></Relationships>
</file>

<file path=ppt/slides/_rels/slide48.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33.xml"/></Relationships>
</file>

<file path=ppt/slides/_rels/slide49.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174.jpeg"/><Relationship Id="rId7" Type="http://schemas.openxmlformats.org/officeDocument/2006/relationships/image" Target="../media/image178.png"/><Relationship Id="rId2" Type="http://schemas.openxmlformats.org/officeDocument/2006/relationships/notesSlide" Target="../notesSlides/notesSlide35.xml"/><Relationship Id="rId1" Type="http://schemas.openxmlformats.org/officeDocument/2006/relationships/slideLayout" Target="../slideLayouts/slideLayout33.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0.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8.png"/><Relationship Id="rId1" Type="http://schemas.openxmlformats.org/officeDocument/2006/relationships/slideLayout" Target="../slideLayouts/slideLayout73.xml"/><Relationship Id="rId4" Type="http://schemas.openxmlformats.org/officeDocument/2006/relationships/image" Target="../media/image39.jpeg"/></Relationships>
</file>

<file path=ppt/slides/_rels/slide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76.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8.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jpeg"/><Relationship Id="rId2" Type="http://schemas.openxmlformats.org/officeDocument/2006/relationships/notesSlide" Target="../notesSlides/notesSlide5.xml"/><Relationship Id="rId1" Type="http://schemas.openxmlformats.org/officeDocument/2006/relationships/slideLayout" Target="../slideLayouts/slideLayout76.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37.jpe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34.jpeg"/></Relationships>
</file>

<file path=ppt/slides/_rels/slide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76.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08693" y="1752600"/>
            <a:ext cx="5215077" cy="2552446"/>
          </a:xfrm>
        </p:spPr>
        <p:txBody>
          <a:bodyPr/>
          <a:lstStyle/>
          <a:p>
            <a:r>
              <a:rPr lang="en-US" altLang="zh-CN" b="1" dirty="0" err="1" smtClean="0">
                <a:solidFill>
                  <a:schemeClr val="accent1">
                    <a:lumMod val="50000"/>
                  </a:schemeClr>
                </a:solidFill>
                <a:effectLst>
                  <a:outerShdw blurRad="38100" dist="38100" dir="2700000" algn="tl">
                    <a:srgbClr val="000000">
                      <a:alpha val="43137"/>
                    </a:srgbClr>
                  </a:outerShdw>
                </a:effectLst>
              </a:rPr>
              <a:t>UCS</a:t>
            </a:r>
            <a:r>
              <a:rPr lang="en-US" altLang="zh-CN" b="1" dirty="0" smtClean="0">
                <a:solidFill>
                  <a:schemeClr val="accent1">
                    <a:lumMod val="50000"/>
                  </a:schemeClr>
                </a:solidFill>
                <a:effectLst>
                  <a:outerShdw blurRad="38100" dist="38100" dir="2700000" algn="tl">
                    <a:srgbClr val="000000">
                      <a:alpha val="43137"/>
                    </a:srgbClr>
                  </a:outerShdw>
                </a:effectLst>
              </a:rPr>
              <a:t> C</a:t>
            </a:r>
            <a:r>
              <a:rPr lang="zh-CN" altLang="en-US" b="1" dirty="0" smtClean="0">
                <a:solidFill>
                  <a:schemeClr val="accent1">
                    <a:lumMod val="50000"/>
                  </a:schemeClr>
                </a:solidFill>
                <a:effectLst>
                  <a:outerShdw blurRad="38100" dist="38100" dir="2700000" algn="tl">
                    <a:srgbClr val="000000">
                      <a:alpha val="43137"/>
                    </a:srgbClr>
                  </a:outerShdw>
                </a:effectLst>
              </a:rPr>
              <a:t>系列    </a:t>
            </a:r>
            <a:r>
              <a:rPr lang="en-US" altLang="zh-CN" b="1" dirty="0" smtClean="0">
                <a:solidFill>
                  <a:schemeClr val="accent1">
                    <a:lumMod val="50000"/>
                  </a:schemeClr>
                </a:solidFill>
                <a:effectLst>
                  <a:outerShdw blurRad="38100" dist="38100" dir="2700000" algn="tl">
                    <a:srgbClr val="000000">
                      <a:alpha val="43137"/>
                    </a:srgbClr>
                  </a:outerShdw>
                </a:effectLst>
              </a:rPr>
              <a:t> </a:t>
            </a:r>
            <a:r>
              <a:rPr lang="zh-CN" altLang="en-US" b="1" dirty="0" smtClean="0">
                <a:solidFill>
                  <a:schemeClr val="accent1">
                    <a:lumMod val="50000"/>
                  </a:schemeClr>
                </a:solidFill>
                <a:effectLst>
                  <a:outerShdw blurRad="38100" dist="38100" dir="2700000" algn="tl">
                    <a:srgbClr val="000000">
                      <a:alpha val="43137"/>
                    </a:srgbClr>
                  </a:outerShdw>
                </a:effectLst>
              </a:rPr>
              <a:t>解决方案集锦</a:t>
            </a:r>
            <a:endParaRPr lang="en-US" altLang="zh-CN" b="1" dirty="0">
              <a:solidFill>
                <a:schemeClr val="accent1">
                  <a:lumMod val="50000"/>
                </a:schemeClr>
              </a:solidFill>
              <a:effectLst>
                <a:outerShdw blurRad="38100" dist="38100" dir="2700000" algn="tl">
                  <a:srgbClr val="000000">
                    <a:alpha val="43137"/>
                  </a:srgbClr>
                </a:outerShdw>
              </a:effectLst>
            </a:endParaRPr>
          </a:p>
        </p:txBody>
      </p:sp>
      <p:pic>
        <p:nvPicPr>
          <p:cNvPr id="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t="4780"/>
          <a:stretch>
            <a:fillRect/>
          </a:stretch>
        </p:blipFill>
        <p:spPr bwMode="auto">
          <a:xfrm>
            <a:off x="5907251" y="0"/>
            <a:ext cx="3236749" cy="6926321"/>
          </a:xfrm>
          <a:prstGeom prst="rect">
            <a:avLst/>
          </a:prstGeom>
          <a:noFill/>
          <a:effectLst>
            <a:outerShdw blurRad="330200" sx="98000" sy="98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ucs_6port_6140XP\medium res\MKK01011.jpg"/>
          <p:cNvPicPr>
            <a:picLocks noChangeAspect="1" noChangeArrowheads="1"/>
          </p:cNvPicPr>
          <p:nvPr/>
        </p:nvPicPr>
        <p:blipFill rotWithShape="1">
          <a:blip r:embed="rId3" cstate="print">
            <a:clrChange>
              <a:clrFrom>
                <a:srgbClr val="FFFFFF"/>
              </a:clrFrom>
              <a:clrTo>
                <a:srgbClr val="FFFFFF">
                  <a:alpha val="0"/>
                </a:srgbClr>
              </a:clrTo>
            </a:clrChange>
          </a:blip>
          <a:srcRect t="37272" b="37789"/>
          <a:stretch/>
        </p:blipFill>
        <p:spPr bwMode="auto">
          <a:xfrm>
            <a:off x="5705778" y="1619250"/>
            <a:ext cx="2816679" cy="561975"/>
          </a:xfrm>
          <a:prstGeom prst="rect">
            <a:avLst/>
          </a:prstGeom>
          <a:ln>
            <a:noFill/>
          </a:ln>
          <a:effectLst>
            <a:reflection blurRad="6350" stA="52000" endA="300" endPos="35000" dir="5400000" sy="-100000" algn="bl" rotWithShape="0"/>
          </a:effectLst>
        </p:spPr>
      </p:pic>
      <p:cxnSp>
        <p:nvCxnSpPr>
          <p:cNvPr id="26" name="Straight Connector 25"/>
          <p:cNvCxnSpPr/>
          <p:nvPr/>
        </p:nvCxnSpPr>
        <p:spPr bwMode="auto">
          <a:xfrm rot="16200000" flipH="1">
            <a:off x="7073018" y="3270839"/>
            <a:ext cx="335280" cy="4360"/>
          </a:xfrm>
          <a:prstGeom prst="line">
            <a:avLst/>
          </a:prstGeom>
          <a:ln>
            <a:headEnd type="none" w="med" len="med"/>
            <a:tailEnd type="none" w="med" len="med"/>
          </a:ln>
        </p:spPr>
        <p:style>
          <a:lnRef idx="2">
            <a:schemeClr val="accent2"/>
          </a:lnRef>
          <a:fillRef idx="0">
            <a:schemeClr val="accent2"/>
          </a:fillRef>
          <a:effectRef idx="1">
            <a:schemeClr val="accent2"/>
          </a:effectRef>
          <a:fontRef idx="minor">
            <a:schemeClr val="tx1"/>
          </a:fontRef>
        </p:style>
      </p:cxnSp>
      <p:grpSp>
        <p:nvGrpSpPr>
          <p:cNvPr id="5" name="Group 47"/>
          <p:cNvGrpSpPr/>
          <p:nvPr/>
        </p:nvGrpSpPr>
        <p:grpSpPr>
          <a:xfrm>
            <a:off x="3168959" y="5383896"/>
            <a:ext cx="1726378" cy="762111"/>
            <a:chOff x="7152350" y="2835260"/>
            <a:chExt cx="2036196" cy="762111"/>
          </a:xfrm>
        </p:grpSpPr>
        <p:cxnSp>
          <p:nvCxnSpPr>
            <p:cNvPr id="52" name="Straight Connector 51"/>
            <p:cNvCxnSpPr/>
            <p:nvPr/>
          </p:nvCxnSpPr>
          <p:spPr bwMode="auto">
            <a:xfrm>
              <a:off x="7152351" y="2972693"/>
              <a:ext cx="357051" cy="1588"/>
            </a:xfrm>
            <a:prstGeom prst="line">
              <a:avLst/>
            </a:prstGeom>
            <a:ln>
              <a:headEnd type="none" w="med" len="med"/>
              <a:tailEnd type="none" w="med" len="med"/>
            </a:ln>
          </p:spPr>
          <p:style>
            <a:lnRef idx="2">
              <a:schemeClr val="accent2"/>
            </a:lnRef>
            <a:fillRef idx="0">
              <a:schemeClr val="accent2"/>
            </a:fillRef>
            <a:effectRef idx="1">
              <a:schemeClr val="accent2"/>
            </a:effectRef>
            <a:fontRef idx="minor">
              <a:schemeClr val="tx1"/>
            </a:fontRef>
          </p:style>
        </p:cxnSp>
        <p:sp>
          <p:nvSpPr>
            <p:cNvPr id="53" name="TextBox 301"/>
            <p:cNvSpPr txBox="1">
              <a:spLocks noChangeArrowheads="1"/>
            </p:cNvSpPr>
            <p:nvPr/>
          </p:nvSpPr>
          <p:spPr bwMode="auto">
            <a:xfrm>
              <a:off x="7535529" y="2835260"/>
              <a:ext cx="1441267" cy="276999"/>
            </a:xfrm>
            <a:prstGeom prst="rect">
              <a:avLst/>
            </a:prstGeom>
            <a:noFill/>
            <a:ln w="9525">
              <a:noFill/>
              <a:miter lim="800000"/>
              <a:headEnd/>
              <a:tailEnd/>
            </a:ln>
          </p:spPr>
          <p:txBody>
            <a:bodyPr wrap="square">
              <a:spAutoFit/>
            </a:bodyPr>
            <a:lstStyle/>
            <a:p>
              <a:r>
                <a:rPr lang="en-US" sz="1200" b="1" dirty="0">
                  <a:solidFill>
                    <a:schemeClr val="accent3">
                      <a:lumMod val="25000"/>
                    </a:schemeClr>
                  </a:solidFill>
                </a:rPr>
                <a:t>Mgmt Traffic</a:t>
              </a:r>
            </a:p>
          </p:txBody>
        </p:sp>
        <p:cxnSp>
          <p:nvCxnSpPr>
            <p:cNvPr id="54" name="Straight Connector 53"/>
            <p:cNvCxnSpPr/>
            <p:nvPr/>
          </p:nvCxnSpPr>
          <p:spPr bwMode="auto">
            <a:xfrm>
              <a:off x="7152350" y="3248918"/>
              <a:ext cx="374469" cy="1588"/>
            </a:xfrm>
            <a:prstGeom prst="line">
              <a:avLst/>
            </a:prstGeom>
            <a:ln>
              <a:solidFill>
                <a:srgbClr val="7030A0"/>
              </a:solidFill>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55" name="TextBox 301"/>
            <p:cNvSpPr txBox="1">
              <a:spLocks noChangeArrowheads="1"/>
            </p:cNvSpPr>
            <p:nvPr/>
          </p:nvSpPr>
          <p:spPr bwMode="auto">
            <a:xfrm>
              <a:off x="7539875" y="3135706"/>
              <a:ext cx="1648671" cy="461665"/>
            </a:xfrm>
            <a:prstGeom prst="rect">
              <a:avLst/>
            </a:prstGeom>
            <a:noFill/>
            <a:ln w="9525">
              <a:noFill/>
              <a:miter lim="800000"/>
              <a:headEnd/>
              <a:tailEnd/>
            </a:ln>
          </p:spPr>
          <p:txBody>
            <a:bodyPr wrap="square">
              <a:spAutoFit/>
            </a:bodyPr>
            <a:lstStyle/>
            <a:p>
              <a:r>
                <a:rPr lang="en-US" sz="1200" b="1" dirty="0">
                  <a:solidFill>
                    <a:schemeClr val="accent3">
                      <a:lumMod val="25000"/>
                    </a:schemeClr>
                  </a:solidFill>
                </a:rPr>
                <a:t>Data </a:t>
              </a:r>
              <a:r>
                <a:rPr lang="en-US" sz="1200" b="1" dirty="0" smtClean="0">
                  <a:solidFill>
                    <a:schemeClr val="accent3">
                      <a:lumMod val="25000"/>
                    </a:schemeClr>
                  </a:solidFill>
                </a:rPr>
                <a:t>Traffic</a:t>
              </a:r>
            </a:p>
            <a:p>
              <a:r>
                <a:rPr lang="en-US" sz="1200" b="1" dirty="0" smtClean="0">
                  <a:solidFill>
                    <a:schemeClr val="accent3">
                      <a:lumMod val="25000"/>
                    </a:schemeClr>
                  </a:solidFill>
                </a:rPr>
                <a:t>(LAN and FCoE)</a:t>
              </a:r>
              <a:endParaRPr lang="en-US" sz="1200" b="1" dirty="0">
                <a:solidFill>
                  <a:schemeClr val="accent3">
                    <a:lumMod val="25000"/>
                  </a:schemeClr>
                </a:solidFill>
              </a:endParaRPr>
            </a:p>
          </p:txBody>
        </p:sp>
      </p:grpSp>
      <p:sp>
        <p:nvSpPr>
          <p:cNvPr id="58" name="Rounded Rectangle 57"/>
          <p:cNvSpPr/>
          <p:nvPr/>
        </p:nvSpPr>
        <p:spPr bwMode="auto">
          <a:xfrm>
            <a:off x="3919153" y="3821659"/>
            <a:ext cx="2629989" cy="914400"/>
          </a:xfrm>
          <a:prstGeom prst="roundRect">
            <a:avLst>
              <a:gd name="adj" fmla="val 0"/>
            </a:avLst>
          </a:prstGeom>
          <a:solidFill>
            <a:schemeClr val="bg1">
              <a:lumMod val="50000"/>
            </a:schemeClr>
          </a:solidFill>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82124" tIns="41061" rIns="82124" bIns="41061" numCol="1" rtlCol="0" anchor="ctr" anchorCtr="0" compatLnSpc="1">
            <a:prstTxWarp prst="textNoShape">
              <a:avLst/>
            </a:prstTxWarp>
            <a:spAutoFit/>
          </a:bodyPr>
          <a:lstStyle/>
          <a:p>
            <a:pPr algn="ctr" defTabSz="814388" eaLnBrk="0" fontAlgn="base" hangingPunct="0">
              <a:lnSpc>
                <a:spcPct val="90000"/>
              </a:lnSpc>
              <a:spcBef>
                <a:spcPct val="0"/>
              </a:spcBef>
              <a:spcAft>
                <a:spcPct val="0"/>
              </a:spcAft>
            </a:pPr>
            <a:endParaRPr lang="en-US" sz="2400">
              <a:solidFill>
                <a:srgbClr val="0096D6"/>
              </a:solidFill>
            </a:endParaRPr>
          </a:p>
        </p:txBody>
      </p:sp>
      <p:cxnSp>
        <p:nvCxnSpPr>
          <p:cNvPr id="61" name="Straight Connector 60"/>
          <p:cNvCxnSpPr/>
          <p:nvPr/>
        </p:nvCxnSpPr>
        <p:spPr bwMode="auto">
          <a:xfrm rot="5400000">
            <a:off x="5534640" y="4285055"/>
            <a:ext cx="163349" cy="688"/>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63" name="Straight Connector 62"/>
          <p:cNvCxnSpPr/>
          <p:nvPr/>
        </p:nvCxnSpPr>
        <p:spPr bwMode="auto">
          <a:xfrm rot="5400000" flipV="1">
            <a:off x="4227907" y="4302996"/>
            <a:ext cx="365760" cy="3622"/>
          </a:xfrm>
          <a:prstGeom prst="line">
            <a:avLst/>
          </a:prstGeom>
          <a:ln w="38100">
            <a:headEnd type="none" w="med" len="med"/>
            <a:tailEnd type="none" w="med" len="med"/>
          </a:ln>
          <a:effectLst/>
        </p:spPr>
        <p:style>
          <a:lnRef idx="2">
            <a:schemeClr val="accent2"/>
          </a:lnRef>
          <a:fillRef idx="0">
            <a:schemeClr val="accent2"/>
          </a:fillRef>
          <a:effectRef idx="1">
            <a:schemeClr val="accent2"/>
          </a:effectRef>
          <a:fontRef idx="minor">
            <a:schemeClr val="tx1"/>
          </a:fontRef>
        </p:style>
      </p:cxnSp>
      <p:sp>
        <p:nvSpPr>
          <p:cNvPr id="64" name="Rectangle 39"/>
          <p:cNvSpPr>
            <a:spLocks noChangeArrowheads="1"/>
          </p:cNvSpPr>
          <p:nvPr/>
        </p:nvSpPr>
        <p:spPr bwMode="auto">
          <a:xfrm>
            <a:off x="4057196" y="4368380"/>
            <a:ext cx="707183" cy="274320"/>
          </a:xfrm>
          <a:prstGeom prst="rect">
            <a:avLst/>
          </a:prstGeom>
          <a:ln>
            <a:headEnd/>
            <a:tailEnd/>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none" anchor="ctr"/>
          <a:lstStyle/>
          <a:p>
            <a:pPr algn="ctr"/>
            <a:r>
              <a:rPr lang="en-US" sz="1200" b="1" dirty="0">
                <a:solidFill>
                  <a:srgbClr val="0096D6"/>
                </a:solidFill>
              </a:rPr>
              <a:t>CIMC</a:t>
            </a:r>
          </a:p>
        </p:txBody>
      </p:sp>
      <p:sp>
        <p:nvSpPr>
          <p:cNvPr id="2" name="Title 1"/>
          <p:cNvSpPr>
            <a:spLocks noGrp="1"/>
          </p:cNvSpPr>
          <p:nvPr>
            <p:ph type="title"/>
          </p:nvPr>
        </p:nvSpPr>
        <p:spPr>
          <a:xfrm>
            <a:off x="229702" y="157895"/>
            <a:ext cx="8588861" cy="838200"/>
          </a:xfrm>
        </p:spPr>
        <p:txBody>
          <a:bodyPr/>
          <a:lstStyle/>
          <a:p>
            <a:r>
              <a:rPr lang="en-US" dirty="0" smtClean="0"/>
              <a:t>Cisco </a:t>
            </a:r>
            <a:r>
              <a:rPr lang="zh-CN" altLang="en-US" dirty="0" smtClean="0"/>
              <a:t>技术最大化硬件使用率</a:t>
            </a:r>
            <a:endParaRPr lang="en-US" dirty="0"/>
          </a:p>
        </p:txBody>
      </p:sp>
      <p:pic>
        <p:nvPicPr>
          <p:cNvPr id="3" name="Picture 3" descr="E:\ucs_6port_6140XP\medium res\MKK01011.jpg"/>
          <p:cNvPicPr>
            <a:picLocks noChangeAspect="1" noChangeArrowheads="1"/>
          </p:cNvPicPr>
          <p:nvPr/>
        </p:nvPicPr>
        <p:blipFill rotWithShape="1">
          <a:blip r:embed="rId3" cstate="print">
            <a:clrChange>
              <a:clrFrom>
                <a:srgbClr val="FFFFFF"/>
              </a:clrFrom>
              <a:clrTo>
                <a:srgbClr val="FFFFFF">
                  <a:alpha val="0"/>
                </a:srgbClr>
              </a:clrTo>
            </a:clrChange>
          </a:blip>
          <a:srcRect t="37272" b="38211"/>
          <a:stretch/>
        </p:blipFill>
        <p:spPr bwMode="auto">
          <a:xfrm>
            <a:off x="2078658" y="1619250"/>
            <a:ext cx="2816679" cy="552450"/>
          </a:xfrm>
          <a:prstGeom prst="rect">
            <a:avLst/>
          </a:prstGeom>
          <a:ln>
            <a:noFill/>
          </a:ln>
          <a:effectLst>
            <a:reflection blurRad="6350" stA="52000" endA="300" endPos="35000" dir="5400000" sy="-100000" algn="bl" rotWithShape="0"/>
          </a:effectLst>
        </p:spPr>
      </p:pic>
      <p:cxnSp>
        <p:nvCxnSpPr>
          <p:cNvPr id="15" name="Straight Connector 14"/>
          <p:cNvCxnSpPr/>
          <p:nvPr/>
        </p:nvCxnSpPr>
        <p:spPr bwMode="auto">
          <a:xfrm>
            <a:off x="3293504" y="3245688"/>
            <a:ext cx="2220678" cy="1554"/>
          </a:xfrm>
          <a:prstGeom prst="line">
            <a:avLst/>
          </a:prstGeom>
          <a:ln>
            <a:solidFill>
              <a:srgbClr val="7030A0"/>
            </a:solidFill>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6" name="Straight Connector 15"/>
          <p:cNvCxnSpPr/>
          <p:nvPr/>
        </p:nvCxnSpPr>
        <p:spPr bwMode="auto">
          <a:xfrm rot="16200000" flipH="1">
            <a:off x="5135383" y="3624499"/>
            <a:ext cx="761964" cy="4347"/>
          </a:xfrm>
          <a:prstGeom prst="line">
            <a:avLst/>
          </a:prstGeom>
          <a:ln>
            <a:solidFill>
              <a:srgbClr val="7030A0"/>
            </a:solidFill>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7" name="Straight Connector 16"/>
          <p:cNvCxnSpPr/>
          <p:nvPr/>
        </p:nvCxnSpPr>
        <p:spPr bwMode="auto">
          <a:xfrm rot="16200000" flipH="1">
            <a:off x="3224925" y="3185814"/>
            <a:ext cx="137160" cy="3"/>
          </a:xfrm>
          <a:prstGeom prst="line">
            <a:avLst/>
          </a:prstGeom>
          <a:ln>
            <a:solidFill>
              <a:srgbClr val="7030A0"/>
            </a:solidFill>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8" name="Straight Connector 17"/>
          <p:cNvCxnSpPr/>
          <p:nvPr/>
        </p:nvCxnSpPr>
        <p:spPr bwMode="auto">
          <a:xfrm rot="16200000" flipH="1">
            <a:off x="5379221" y="3624495"/>
            <a:ext cx="748906" cy="8707"/>
          </a:xfrm>
          <a:prstGeom prst="line">
            <a:avLst/>
          </a:prstGeom>
          <a:ln>
            <a:solidFill>
              <a:srgbClr val="7030A0"/>
            </a:solidFill>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9" name="Straight Connector 18"/>
          <p:cNvCxnSpPr/>
          <p:nvPr/>
        </p:nvCxnSpPr>
        <p:spPr bwMode="auto">
          <a:xfrm flipV="1">
            <a:off x="5736251" y="3254396"/>
            <a:ext cx="1284521" cy="4321"/>
          </a:xfrm>
          <a:prstGeom prst="line">
            <a:avLst/>
          </a:prstGeom>
          <a:ln>
            <a:solidFill>
              <a:srgbClr val="7030A0"/>
            </a:solidFill>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20" name="Straight Connector 19"/>
          <p:cNvCxnSpPr/>
          <p:nvPr/>
        </p:nvCxnSpPr>
        <p:spPr bwMode="auto">
          <a:xfrm rot="16200000" flipH="1">
            <a:off x="6932159" y="3174496"/>
            <a:ext cx="155448" cy="4362"/>
          </a:xfrm>
          <a:prstGeom prst="line">
            <a:avLst/>
          </a:prstGeom>
          <a:ln>
            <a:solidFill>
              <a:srgbClr val="7030A0"/>
            </a:solidFill>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21" name="Straight Connector 20"/>
          <p:cNvCxnSpPr/>
          <p:nvPr/>
        </p:nvCxnSpPr>
        <p:spPr bwMode="auto">
          <a:xfrm flipV="1">
            <a:off x="3054011" y="3447874"/>
            <a:ext cx="1310641" cy="4355"/>
          </a:xfrm>
          <a:prstGeom prst="line">
            <a:avLst/>
          </a:prstGeom>
          <a:ln>
            <a:headEnd type="none" w="med" len="med"/>
            <a:tailEnd type="none" w="med" len="med"/>
          </a:ln>
          <a:effectLst/>
        </p:spPr>
        <p:style>
          <a:lnRef idx="2">
            <a:schemeClr val="accent2"/>
          </a:lnRef>
          <a:fillRef idx="0">
            <a:schemeClr val="accent2"/>
          </a:fillRef>
          <a:effectRef idx="1">
            <a:schemeClr val="accent2"/>
          </a:effectRef>
          <a:fontRef idx="minor">
            <a:schemeClr val="tx1"/>
          </a:fontRef>
        </p:style>
      </p:cxnSp>
      <p:cxnSp>
        <p:nvCxnSpPr>
          <p:cNvPr id="22" name="Straight Connector 21"/>
          <p:cNvCxnSpPr/>
          <p:nvPr/>
        </p:nvCxnSpPr>
        <p:spPr bwMode="auto">
          <a:xfrm rot="16200000" flipH="1">
            <a:off x="4072906" y="3735247"/>
            <a:ext cx="596534" cy="4379"/>
          </a:xfrm>
          <a:prstGeom prst="line">
            <a:avLst/>
          </a:prstGeom>
          <a:ln>
            <a:headEnd type="none" w="med" len="med"/>
            <a:tailEnd type="none" w="med" len="med"/>
          </a:ln>
          <a:effectLst/>
        </p:spPr>
        <p:style>
          <a:lnRef idx="2">
            <a:schemeClr val="accent2"/>
          </a:lnRef>
          <a:fillRef idx="0">
            <a:schemeClr val="accent2"/>
          </a:fillRef>
          <a:effectRef idx="1">
            <a:schemeClr val="accent2"/>
          </a:effectRef>
          <a:fontRef idx="minor">
            <a:schemeClr val="tx1"/>
          </a:fontRef>
        </p:style>
      </p:cxnSp>
      <p:cxnSp>
        <p:nvCxnSpPr>
          <p:cNvPr id="23" name="Straight Connector 22"/>
          <p:cNvCxnSpPr/>
          <p:nvPr/>
        </p:nvCxnSpPr>
        <p:spPr bwMode="auto">
          <a:xfrm rot="16200000" flipH="1">
            <a:off x="2892759" y="3276133"/>
            <a:ext cx="335280" cy="4360"/>
          </a:xfrm>
          <a:prstGeom prst="line">
            <a:avLst/>
          </a:prstGeom>
          <a:ln>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24" name="Straight Connector 23"/>
          <p:cNvCxnSpPr/>
          <p:nvPr/>
        </p:nvCxnSpPr>
        <p:spPr bwMode="auto">
          <a:xfrm rot="16200000" flipH="1">
            <a:off x="4321102" y="3724614"/>
            <a:ext cx="596534" cy="4379"/>
          </a:xfrm>
          <a:prstGeom prst="line">
            <a:avLst/>
          </a:prstGeom>
          <a:ln>
            <a:headEnd type="none" w="med" len="med"/>
            <a:tailEnd type="none" w="med" len="med"/>
          </a:ln>
          <a:effectLst/>
        </p:spPr>
        <p:style>
          <a:lnRef idx="2">
            <a:schemeClr val="accent2"/>
          </a:lnRef>
          <a:fillRef idx="0">
            <a:schemeClr val="accent2"/>
          </a:fillRef>
          <a:effectRef idx="1">
            <a:schemeClr val="accent2"/>
          </a:effectRef>
          <a:fontRef idx="minor">
            <a:schemeClr val="tx1"/>
          </a:fontRef>
        </p:style>
      </p:cxnSp>
      <p:sp>
        <p:nvSpPr>
          <p:cNvPr id="27" name="TextBox 301"/>
          <p:cNvSpPr txBox="1">
            <a:spLocks noChangeArrowheads="1"/>
          </p:cNvSpPr>
          <p:nvPr/>
        </p:nvSpPr>
        <p:spPr bwMode="auto">
          <a:xfrm>
            <a:off x="5657876" y="2611558"/>
            <a:ext cx="1158240" cy="307777"/>
          </a:xfrm>
          <a:prstGeom prst="rect">
            <a:avLst/>
          </a:prstGeom>
          <a:noFill/>
          <a:ln w="9525">
            <a:noFill/>
            <a:miter lim="800000"/>
            <a:headEnd/>
            <a:tailEnd/>
          </a:ln>
        </p:spPr>
        <p:txBody>
          <a:bodyPr wrap="square">
            <a:spAutoFit/>
          </a:bodyPr>
          <a:lstStyle/>
          <a:p>
            <a:r>
              <a:rPr lang="en-US" sz="1400" b="1" dirty="0">
                <a:solidFill>
                  <a:schemeClr val="accent3">
                    <a:lumMod val="25000"/>
                  </a:schemeClr>
                </a:solidFill>
              </a:rPr>
              <a:t>Nexus 2232</a:t>
            </a:r>
          </a:p>
        </p:txBody>
      </p:sp>
      <p:cxnSp>
        <p:nvCxnSpPr>
          <p:cNvPr id="33" name="Straight Connector 32"/>
          <p:cNvCxnSpPr/>
          <p:nvPr/>
        </p:nvCxnSpPr>
        <p:spPr bwMode="auto">
          <a:xfrm rot="16200000" flipH="1">
            <a:off x="6875133" y="2614610"/>
            <a:ext cx="728279" cy="1588"/>
          </a:xfrm>
          <a:prstGeom prst="line">
            <a:avLst/>
          </a:prstGeom>
          <a:ln w="38100" cap="sq">
            <a:prstDash val="dash"/>
            <a:headEnd type="none" w="med" len="med"/>
            <a:tailEnd type="none" w="med" len="med"/>
          </a:ln>
        </p:spPr>
        <p:style>
          <a:lnRef idx="2">
            <a:schemeClr val="accent2"/>
          </a:lnRef>
          <a:fillRef idx="0">
            <a:schemeClr val="accent2"/>
          </a:fillRef>
          <a:effectRef idx="1">
            <a:schemeClr val="accent2"/>
          </a:effectRef>
          <a:fontRef idx="minor">
            <a:schemeClr val="tx1"/>
          </a:fontRef>
        </p:style>
      </p:cxnSp>
      <p:sp>
        <p:nvSpPr>
          <p:cNvPr id="37" name="TextBox 301"/>
          <p:cNvSpPr txBox="1">
            <a:spLocks noChangeArrowheads="1"/>
          </p:cNvSpPr>
          <p:nvPr/>
        </p:nvSpPr>
        <p:spPr bwMode="auto">
          <a:xfrm>
            <a:off x="3559108" y="2611558"/>
            <a:ext cx="1158240" cy="307777"/>
          </a:xfrm>
          <a:prstGeom prst="rect">
            <a:avLst/>
          </a:prstGeom>
          <a:noFill/>
          <a:ln w="9525">
            <a:noFill/>
            <a:miter lim="800000"/>
            <a:headEnd/>
            <a:tailEnd/>
          </a:ln>
        </p:spPr>
        <p:txBody>
          <a:bodyPr wrap="square">
            <a:spAutoFit/>
          </a:bodyPr>
          <a:lstStyle/>
          <a:p>
            <a:r>
              <a:rPr lang="en-US" sz="1400" b="1" dirty="0">
                <a:solidFill>
                  <a:schemeClr val="accent3">
                    <a:lumMod val="25000"/>
                  </a:schemeClr>
                </a:solidFill>
              </a:rPr>
              <a:t>Nexus 2232</a:t>
            </a:r>
          </a:p>
        </p:txBody>
      </p:sp>
      <p:sp>
        <p:nvSpPr>
          <p:cNvPr id="38" name="TextBox 301"/>
          <p:cNvSpPr txBox="1">
            <a:spLocks noChangeArrowheads="1"/>
          </p:cNvSpPr>
          <p:nvPr/>
        </p:nvSpPr>
        <p:spPr bwMode="auto">
          <a:xfrm>
            <a:off x="6232033" y="1303333"/>
            <a:ext cx="1788397" cy="307777"/>
          </a:xfrm>
          <a:prstGeom prst="rect">
            <a:avLst/>
          </a:prstGeom>
          <a:noFill/>
          <a:ln w="9525">
            <a:noFill/>
            <a:miter lim="800000"/>
            <a:headEnd/>
            <a:tailEnd/>
          </a:ln>
        </p:spPr>
        <p:txBody>
          <a:bodyPr wrap="square">
            <a:spAutoFit/>
          </a:bodyPr>
          <a:lstStyle/>
          <a:p>
            <a:r>
              <a:rPr lang="en-US" sz="1400" b="1" dirty="0" smtClean="0">
                <a:solidFill>
                  <a:schemeClr val="accent3">
                    <a:lumMod val="25000"/>
                  </a:schemeClr>
                </a:solidFill>
              </a:rPr>
              <a:t>FI 6100 </a:t>
            </a:r>
            <a:r>
              <a:rPr lang="en-US" sz="1400" b="1" dirty="0">
                <a:solidFill>
                  <a:schemeClr val="accent3">
                    <a:lumMod val="25000"/>
                  </a:schemeClr>
                </a:solidFill>
              </a:rPr>
              <a:t>or </a:t>
            </a:r>
            <a:r>
              <a:rPr lang="en-US" sz="1400" b="1" dirty="0" smtClean="0">
                <a:solidFill>
                  <a:schemeClr val="accent3">
                    <a:lumMod val="25000"/>
                  </a:schemeClr>
                </a:solidFill>
              </a:rPr>
              <a:t> FI 6200</a:t>
            </a:r>
            <a:endParaRPr lang="en-US" sz="1400" b="1" dirty="0">
              <a:solidFill>
                <a:schemeClr val="accent3">
                  <a:lumMod val="25000"/>
                </a:schemeClr>
              </a:solidFill>
            </a:endParaRPr>
          </a:p>
        </p:txBody>
      </p:sp>
      <p:sp>
        <p:nvSpPr>
          <p:cNvPr id="39" name="TextBox 301"/>
          <p:cNvSpPr txBox="1">
            <a:spLocks noChangeArrowheads="1"/>
          </p:cNvSpPr>
          <p:nvPr/>
        </p:nvSpPr>
        <p:spPr bwMode="auto">
          <a:xfrm>
            <a:off x="2719551" y="1303333"/>
            <a:ext cx="1795778" cy="307777"/>
          </a:xfrm>
          <a:prstGeom prst="rect">
            <a:avLst/>
          </a:prstGeom>
          <a:noFill/>
          <a:ln w="9525">
            <a:noFill/>
            <a:miter lim="800000"/>
            <a:headEnd/>
            <a:tailEnd/>
          </a:ln>
        </p:spPr>
        <p:txBody>
          <a:bodyPr wrap="square">
            <a:spAutoFit/>
          </a:bodyPr>
          <a:lstStyle/>
          <a:p>
            <a:r>
              <a:rPr lang="en-US" altLang="zh-CN" sz="1400" b="1" dirty="0">
                <a:solidFill>
                  <a:schemeClr val="accent3">
                    <a:lumMod val="25000"/>
                  </a:schemeClr>
                </a:solidFill>
              </a:rPr>
              <a:t>FI</a:t>
            </a:r>
            <a:r>
              <a:rPr lang="en-US" sz="1400" b="1" dirty="0" smtClean="0">
                <a:solidFill>
                  <a:schemeClr val="accent3">
                    <a:lumMod val="25000"/>
                  </a:schemeClr>
                </a:solidFill>
              </a:rPr>
              <a:t>6100 </a:t>
            </a:r>
            <a:r>
              <a:rPr lang="en-US" sz="1400" b="1" dirty="0">
                <a:solidFill>
                  <a:schemeClr val="accent3">
                    <a:lumMod val="25000"/>
                  </a:schemeClr>
                </a:solidFill>
              </a:rPr>
              <a:t>or </a:t>
            </a:r>
            <a:r>
              <a:rPr lang="en-US" sz="1400" b="1" dirty="0" smtClean="0">
                <a:solidFill>
                  <a:schemeClr val="accent3">
                    <a:lumMod val="25000"/>
                  </a:schemeClr>
                </a:solidFill>
              </a:rPr>
              <a:t> FI6200</a:t>
            </a:r>
            <a:endParaRPr lang="en-US" sz="1400" b="1" dirty="0">
              <a:solidFill>
                <a:schemeClr val="accent3">
                  <a:lumMod val="25000"/>
                </a:schemeClr>
              </a:solidFill>
            </a:endParaRPr>
          </a:p>
        </p:txBody>
      </p:sp>
      <p:cxnSp>
        <p:nvCxnSpPr>
          <p:cNvPr id="43" name="Straight Connector 42"/>
          <p:cNvCxnSpPr/>
          <p:nvPr/>
        </p:nvCxnSpPr>
        <p:spPr bwMode="auto">
          <a:xfrm rot="16200000" flipH="1">
            <a:off x="2696703" y="2568475"/>
            <a:ext cx="727392" cy="1588"/>
          </a:xfrm>
          <a:prstGeom prst="line">
            <a:avLst/>
          </a:prstGeom>
          <a:ln w="38100">
            <a:solidFill>
              <a:srgbClr val="7030A0"/>
            </a:solidFill>
            <a:prstDash val="dash"/>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44" name="Straight Connector 43"/>
          <p:cNvCxnSpPr/>
          <p:nvPr/>
        </p:nvCxnSpPr>
        <p:spPr bwMode="auto">
          <a:xfrm rot="16200000" flipH="1">
            <a:off x="2696260" y="2710982"/>
            <a:ext cx="728279" cy="1588"/>
          </a:xfrm>
          <a:prstGeom prst="line">
            <a:avLst/>
          </a:prstGeom>
          <a:ln w="38100" cap="sq">
            <a:prstDash val="dash"/>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45" name="Straight Connector 44"/>
          <p:cNvCxnSpPr/>
          <p:nvPr/>
        </p:nvCxnSpPr>
        <p:spPr bwMode="auto">
          <a:xfrm rot="16200000" flipH="1">
            <a:off x="6875576" y="2488594"/>
            <a:ext cx="727392" cy="1588"/>
          </a:xfrm>
          <a:prstGeom prst="line">
            <a:avLst/>
          </a:prstGeom>
          <a:ln w="38100">
            <a:solidFill>
              <a:srgbClr val="7030A0"/>
            </a:solidFill>
            <a:prstDash val="dash"/>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47" name="Rectangle 46"/>
          <p:cNvSpPr/>
          <p:nvPr/>
        </p:nvSpPr>
        <p:spPr>
          <a:xfrm>
            <a:off x="234227" y="3532628"/>
            <a:ext cx="2321923" cy="98488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defTabSz="914367"/>
            <a:r>
              <a:rPr lang="zh-CN" altLang="en-US" sz="1400" dirty="0" smtClean="0">
                <a:solidFill>
                  <a:srgbClr val="000000"/>
                </a:solidFill>
                <a:cs typeface="Arial" charset="0"/>
              </a:rPr>
              <a:t>通过</a:t>
            </a:r>
            <a:r>
              <a:rPr lang="en-US" sz="1400" dirty="0" err="1" smtClean="0">
                <a:solidFill>
                  <a:srgbClr val="000000"/>
                </a:solidFill>
                <a:cs typeface="Arial" charset="0"/>
              </a:rPr>
              <a:t>UCS</a:t>
            </a:r>
            <a:r>
              <a:rPr lang="en-US" sz="1400" dirty="0" smtClean="0">
                <a:solidFill>
                  <a:srgbClr val="000000"/>
                </a:solidFill>
                <a:cs typeface="Arial" charset="0"/>
              </a:rPr>
              <a:t> Manager</a:t>
            </a:r>
            <a:r>
              <a:rPr lang="zh-CN" altLang="en-US" sz="1400" dirty="0" smtClean="0">
                <a:solidFill>
                  <a:srgbClr val="000000"/>
                </a:solidFill>
                <a:cs typeface="Arial" charset="0"/>
              </a:rPr>
              <a:t>管理</a:t>
            </a:r>
            <a:r>
              <a:rPr lang="en-US" sz="1400" dirty="0" smtClean="0">
                <a:solidFill>
                  <a:srgbClr val="000000"/>
                </a:solidFill>
                <a:cs typeface="Arial" charset="0"/>
              </a:rPr>
              <a:t> </a:t>
            </a:r>
            <a:r>
              <a:rPr lang="en-US" sz="1400" dirty="0">
                <a:solidFill>
                  <a:srgbClr val="000000"/>
                </a:solidFill>
                <a:cs typeface="Arial" charset="0"/>
              </a:rPr>
              <a:t>Nexus 2232 </a:t>
            </a:r>
            <a:endParaRPr lang="en-US" sz="1400" dirty="0" smtClean="0">
              <a:solidFill>
                <a:srgbClr val="000000"/>
              </a:solidFill>
              <a:cs typeface="Arial" charset="0"/>
            </a:endParaRPr>
          </a:p>
          <a:p>
            <a:pPr marL="233363" indent="-115888" defTabSz="914367">
              <a:buClr>
                <a:schemeClr val="tx2"/>
              </a:buClr>
              <a:buFont typeface="Arial" pitchFamily="34" charset="0"/>
              <a:buChar char="•"/>
            </a:pPr>
            <a:r>
              <a:rPr lang="zh-CN" altLang="en-US" sz="1200" dirty="0" smtClean="0">
                <a:solidFill>
                  <a:schemeClr val="bg1">
                    <a:lumMod val="50000"/>
                  </a:schemeClr>
                </a:solidFill>
                <a:cs typeface="Arial" charset="0"/>
              </a:rPr>
              <a:t>激活无状态计算</a:t>
            </a:r>
            <a:endParaRPr lang="en-US" sz="1200" dirty="0" smtClean="0">
              <a:solidFill>
                <a:schemeClr val="bg1">
                  <a:lumMod val="50000"/>
                </a:schemeClr>
              </a:solidFill>
              <a:cs typeface="Arial" charset="0"/>
            </a:endParaRPr>
          </a:p>
          <a:p>
            <a:pPr marL="233363" indent="-115888" defTabSz="914367">
              <a:buClr>
                <a:schemeClr val="tx2"/>
              </a:buClr>
              <a:buFont typeface="Arial" pitchFamily="34" charset="0"/>
              <a:buChar char="•"/>
            </a:pPr>
            <a:r>
              <a:rPr lang="zh-CN" altLang="en-US" sz="1200" dirty="0" smtClean="0">
                <a:solidFill>
                  <a:schemeClr val="bg1">
                    <a:lumMod val="50000"/>
                  </a:schemeClr>
                </a:solidFill>
                <a:cs typeface="Arial" charset="0"/>
              </a:rPr>
              <a:t>在一个</a:t>
            </a:r>
            <a:r>
              <a:rPr lang="en-US" altLang="zh-CN" sz="1200" dirty="0" err="1" smtClean="0">
                <a:solidFill>
                  <a:schemeClr val="bg1">
                    <a:lumMod val="50000"/>
                  </a:schemeClr>
                </a:solidFill>
                <a:cs typeface="Arial" charset="0"/>
              </a:rPr>
              <a:t>UCS</a:t>
            </a:r>
            <a:r>
              <a:rPr lang="zh-CN" altLang="en-US" sz="1200" dirty="0" smtClean="0">
                <a:solidFill>
                  <a:schemeClr val="bg1">
                    <a:lumMod val="50000"/>
                  </a:schemeClr>
                </a:solidFill>
                <a:cs typeface="Arial" charset="0"/>
              </a:rPr>
              <a:t>域里同时管理刀片和机架服务器</a:t>
            </a:r>
            <a:endParaRPr lang="en-US" sz="1200" dirty="0" smtClean="0">
              <a:solidFill>
                <a:schemeClr val="bg1">
                  <a:lumMod val="50000"/>
                </a:schemeClr>
              </a:solidFill>
              <a:cs typeface="Arial" charset="0"/>
            </a:endParaRPr>
          </a:p>
        </p:txBody>
      </p:sp>
      <p:cxnSp>
        <p:nvCxnSpPr>
          <p:cNvPr id="49" name="Straight Arrow Connector 48"/>
          <p:cNvCxnSpPr/>
          <p:nvPr/>
        </p:nvCxnSpPr>
        <p:spPr>
          <a:xfrm flipV="1">
            <a:off x="1993279" y="3088966"/>
            <a:ext cx="308626" cy="271022"/>
          </a:xfrm>
          <a:prstGeom prst="straightConnector1">
            <a:avLst/>
          </a:prstGeom>
          <a:ln w="4445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48" name="Picture 47" descr="product-6.png"/>
          <p:cNvPicPr>
            <a:picLocks noChangeAspect="1"/>
          </p:cNvPicPr>
          <p:nvPr/>
        </p:nvPicPr>
        <p:blipFill>
          <a:blip r:embed="rId4" cstate="print"/>
          <a:stretch>
            <a:fillRect/>
          </a:stretch>
        </p:blipFill>
        <p:spPr>
          <a:xfrm>
            <a:off x="2375175" y="2907259"/>
            <a:ext cx="1476375" cy="257175"/>
          </a:xfrm>
          <a:prstGeom prst="rect">
            <a:avLst/>
          </a:prstGeom>
        </p:spPr>
      </p:pic>
      <p:pic>
        <p:nvPicPr>
          <p:cNvPr id="50" name="Picture 49" descr="product-6.png"/>
          <p:cNvPicPr>
            <a:picLocks noChangeAspect="1"/>
          </p:cNvPicPr>
          <p:nvPr/>
        </p:nvPicPr>
        <p:blipFill>
          <a:blip r:embed="rId4" cstate="print"/>
          <a:stretch>
            <a:fillRect/>
          </a:stretch>
        </p:blipFill>
        <p:spPr>
          <a:xfrm>
            <a:off x="6537600" y="2907259"/>
            <a:ext cx="1476375" cy="257175"/>
          </a:xfrm>
          <a:prstGeom prst="rect">
            <a:avLst/>
          </a:prstGeom>
        </p:spPr>
      </p:pic>
      <p:sp>
        <p:nvSpPr>
          <p:cNvPr id="62" name="Rounded Rectangle 61"/>
          <p:cNvSpPr/>
          <p:nvPr/>
        </p:nvSpPr>
        <p:spPr bwMode="auto">
          <a:xfrm>
            <a:off x="4916779" y="3985925"/>
            <a:ext cx="1444458" cy="275626"/>
          </a:xfrm>
          <a:prstGeom prst="roundRect">
            <a:avLst>
              <a:gd name="adj" fmla="val 0"/>
            </a:avLst>
          </a:prstGeom>
          <a:ln>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a:r>
              <a:rPr lang="en-US" sz="1200" b="1" dirty="0" smtClean="0">
                <a:solidFill>
                  <a:srgbClr val="FFFFFF"/>
                </a:solidFill>
              </a:rPr>
              <a:t>Cisco VIC </a:t>
            </a:r>
            <a:endParaRPr lang="en-US" sz="1200" b="1" dirty="0">
              <a:solidFill>
                <a:srgbClr val="FFFFFF"/>
              </a:solidFill>
            </a:endParaRPr>
          </a:p>
        </p:txBody>
      </p:sp>
      <p:sp>
        <p:nvSpPr>
          <p:cNvPr id="65" name="Rectangle 39"/>
          <p:cNvSpPr>
            <a:spLocks noChangeArrowheads="1"/>
          </p:cNvSpPr>
          <p:nvPr/>
        </p:nvSpPr>
        <p:spPr bwMode="auto">
          <a:xfrm>
            <a:off x="4057196" y="3985925"/>
            <a:ext cx="707183" cy="274320"/>
          </a:xfrm>
          <a:prstGeom prst="rect">
            <a:avLst/>
          </a:prstGeom>
          <a:ln>
            <a:headEnd/>
            <a:tailEnd/>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none" anchor="ctr"/>
          <a:lstStyle/>
          <a:p>
            <a:pPr algn="ctr"/>
            <a:r>
              <a:rPr lang="en-US" sz="1200" b="1" dirty="0" err="1" smtClean="0">
                <a:solidFill>
                  <a:srgbClr val="0096D6"/>
                </a:solidFill>
              </a:rPr>
              <a:t>Gb</a:t>
            </a:r>
            <a:r>
              <a:rPr lang="en-US" sz="1200" b="1" dirty="0" smtClean="0">
                <a:solidFill>
                  <a:srgbClr val="0096D6"/>
                </a:solidFill>
              </a:rPr>
              <a:t> </a:t>
            </a:r>
            <a:r>
              <a:rPr lang="en-US" sz="1200" b="1" dirty="0" err="1" smtClean="0">
                <a:solidFill>
                  <a:srgbClr val="0096D6"/>
                </a:solidFill>
              </a:rPr>
              <a:t>LOM</a:t>
            </a:r>
            <a:endParaRPr lang="en-US" sz="1200" b="1" dirty="0">
              <a:solidFill>
                <a:srgbClr val="0096D6"/>
              </a:solidFill>
            </a:endParaRPr>
          </a:p>
        </p:txBody>
      </p:sp>
      <p:sp>
        <p:nvSpPr>
          <p:cNvPr id="59" name="Rounded Rectangle 58"/>
          <p:cNvSpPr/>
          <p:nvPr/>
        </p:nvSpPr>
        <p:spPr bwMode="auto">
          <a:xfrm>
            <a:off x="4916779" y="4367074"/>
            <a:ext cx="1444458" cy="275626"/>
          </a:xfrm>
          <a:prstGeom prst="roundRect">
            <a:avLst>
              <a:gd name="adj" fmla="val 0"/>
            </a:avLst>
          </a:prstGeom>
          <a:ln>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fontAlgn="base">
              <a:lnSpc>
                <a:spcPct val="90000"/>
              </a:lnSpc>
              <a:spcBef>
                <a:spcPct val="0"/>
              </a:spcBef>
              <a:spcAft>
                <a:spcPct val="0"/>
              </a:spcAft>
            </a:pPr>
            <a:r>
              <a:rPr lang="en-US" sz="1200" b="1" dirty="0">
                <a:solidFill>
                  <a:srgbClr val="FFFFFF"/>
                </a:solidFill>
              </a:rPr>
              <a:t>OS or Hypervisor</a:t>
            </a:r>
          </a:p>
        </p:txBody>
      </p:sp>
      <p:cxnSp>
        <p:nvCxnSpPr>
          <p:cNvPr id="25" name="Straight Connector 24"/>
          <p:cNvCxnSpPr/>
          <p:nvPr/>
        </p:nvCxnSpPr>
        <p:spPr bwMode="auto">
          <a:xfrm>
            <a:off x="4607675" y="3437243"/>
            <a:ext cx="2651760" cy="33"/>
          </a:xfrm>
          <a:prstGeom prst="line">
            <a:avLst/>
          </a:prstGeom>
          <a:ln>
            <a:headEnd type="none" w="med" len="med"/>
            <a:tailEnd type="none" w="med" len="med"/>
          </a:ln>
          <a:effectLst/>
        </p:spPr>
        <p:style>
          <a:lnRef idx="2">
            <a:schemeClr val="accent2"/>
          </a:lnRef>
          <a:fillRef idx="0">
            <a:schemeClr val="accent2"/>
          </a:fillRef>
          <a:effectRef idx="1">
            <a:schemeClr val="accent2"/>
          </a:effectRef>
          <a:fontRef idx="minor">
            <a:schemeClr val="tx1"/>
          </a:fontRef>
        </p:style>
      </p:cxnSp>
      <p:sp>
        <p:nvSpPr>
          <p:cNvPr id="60" name="Rectangle 59"/>
          <p:cNvSpPr/>
          <p:nvPr/>
        </p:nvSpPr>
        <p:spPr>
          <a:xfrm>
            <a:off x="627016" y="2220063"/>
            <a:ext cx="1298085" cy="43088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defTabSz="914367"/>
            <a:r>
              <a:rPr lang="zh-CN" altLang="en-US" sz="1400" dirty="0" smtClean="0">
                <a:solidFill>
                  <a:srgbClr val="000000"/>
                </a:solidFill>
                <a:cs typeface="Arial" charset="0"/>
              </a:rPr>
              <a:t>一根线连到</a:t>
            </a:r>
            <a:r>
              <a:rPr lang="en-US" altLang="zh-CN" sz="1400" dirty="0" smtClean="0">
                <a:solidFill>
                  <a:srgbClr val="000000"/>
                </a:solidFill>
                <a:cs typeface="Arial" charset="0"/>
              </a:rPr>
              <a:t>FI</a:t>
            </a:r>
            <a:r>
              <a:rPr lang="zh-CN" altLang="en-US" sz="1400" dirty="0" smtClean="0">
                <a:solidFill>
                  <a:srgbClr val="000000"/>
                </a:solidFill>
                <a:cs typeface="Arial" charset="0"/>
              </a:rPr>
              <a:t>，减少端口支出</a:t>
            </a:r>
            <a:endParaRPr lang="en-US" sz="1400" dirty="0">
              <a:solidFill>
                <a:srgbClr val="000000"/>
              </a:solidFill>
              <a:cs typeface="Arial" charset="0"/>
            </a:endParaRPr>
          </a:p>
        </p:txBody>
      </p:sp>
      <p:cxnSp>
        <p:nvCxnSpPr>
          <p:cNvPr id="66" name="Straight Arrow Connector 65"/>
          <p:cNvCxnSpPr/>
          <p:nvPr/>
        </p:nvCxnSpPr>
        <p:spPr>
          <a:xfrm>
            <a:off x="1885950" y="2628900"/>
            <a:ext cx="1087379" cy="0"/>
          </a:xfrm>
          <a:prstGeom prst="straightConnector1">
            <a:avLst/>
          </a:prstGeom>
          <a:ln w="4445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0" name="Rectangle 69"/>
          <p:cNvSpPr/>
          <p:nvPr/>
        </p:nvSpPr>
        <p:spPr>
          <a:xfrm>
            <a:off x="6828955" y="3860179"/>
            <a:ext cx="2115020" cy="153888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defTabSz="914367"/>
            <a:r>
              <a:rPr lang="en-US" sz="1400" dirty="0" smtClean="0">
                <a:solidFill>
                  <a:srgbClr val="000000"/>
                </a:solidFill>
                <a:cs typeface="Arial" charset="0"/>
              </a:rPr>
              <a:t>Cisco VIC</a:t>
            </a:r>
            <a:r>
              <a:rPr lang="zh-CN" altLang="en-US" sz="1400" dirty="0">
                <a:solidFill>
                  <a:srgbClr val="000000"/>
                </a:solidFill>
                <a:cs typeface="Arial" charset="0"/>
              </a:rPr>
              <a:t>技术提高了性能和可扩展</a:t>
            </a:r>
            <a:r>
              <a:rPr lang="zh-CN" altLang="en-US" sz="1400" dirty="0" smtClean="0">
                <a:solidFill>
                  <a:srgbClr val="000000"/>
                </a:solidFill>
                <a:cs typeface="Arial" charset="0"/>
              </a:rPr>
              <a:t>性</a:t>
            </a:r>
            <a:endParaRPr lang="en-US" altLang="zh-CN" sz="1400" dirty="0" smtClean="0">
              <a:solidFill>
                <a:srgbClr val="000000"/>
              </a:solidFill>
              <a:cs typeface="Arial" charset="0"/>
            </a:endParaRPr>
          </a:p>
          <a:p>
            <a:pPr marL="233363" indent="-115888" defTabSz="914367">
              <a:buClr>
                <a:schemeClr val="tx2"/>
              </a:buClr>
              <a:buFont typeface="Arial" pitchFamily="34" charset="0"/>
              <a:buChar char="•"/>
            </a:pPr>
            <a:r>
              <a:rPr lang="en-US" sz="1200" dirty="0">
                <a:solidFill>
                  <a:schemeClr val="bg1">
                    <a:lumMod val="50000"/>
                  </a:schemeClr>
                </a:solidFill>
                <a:cs typeface="Arial" charset="0"/>
              </a:rPr>
              <a:t>Adapter </a:t>
            </a:r>
            <a:r>
              <a:rPr lang="en-US" sz="1200" dirty="0" err="1" smtClean="0">
                <a:solidFill>
                  <a:schemeClr val="bg1">
                    <a:lumMod val="50000"/>
                  </a:schemeClr>
                </a:solidFill>
                <a:cs typeface="Arial" charset="0"/>
              </a:rPr>
              <a:t>FEX</a:t>
            </a:r>
            <a:r>
              <a:rPr lang="zh-CN" altLang="en-US" sz="1200" dirty="0" smtClean="0">
                <a:solidFill>
                  <a:schemeClr val="bg1">
                    <a:lumMod val="50000"/>
                  </a:schemeClr>
                </a:solidFill>
                <a:cs typeface="Arial" charset="0"/>
              </a:rPr>
              <a:t>可以在一块物理网卡上创建</a:t>
            </a:r>
            <a:r>
              <a:rPr lang="en-US" sz="1200" dirty="0" smtClean="0">
                <a:solidFill>
                  <a:schemeClr val="bg1">
                    <a:lumMod val="50000"/>
                  </a:schemeClr>
                </a:solidFill>
                <a:cs typeface="Arial" charset="0"/>
              </a:rPr>
              <a:t> </a:t>
            </a:r>
            <a:r>
              <a:rPr lang="en-US" sz="1200" dirty="0">
                <a:solidFill>
                  <a:schemeClr val="bg1">
                    <a:lumMod val="50000"/>
                  </a:schemeClr>
                </a:solidFill>
                <a:cs typeface="Arial" charset="0"/>
              </a:rPr>
              <a:t>128 </a:t>
            </a:r>
            <a:r>
              <a:rPr lang="en-US" sz="1200" dirty="0" err="1">
                <a:solidFill>
                  <a:schemeClr val="bg1">
                    <a:lumMod val="50000"/>
                  </a:schemeClr>
                </a:solidFill>
                <a:cs typeface="Arial" charset="0"/>
              </a:rPr>
              <a:t>vNICs</a:t>
            </a:r>
            <a:r>
              <a:rPr lang="en-US" sz="1200" dirty="0">
                <a:solidFill>
                  <a:schemeClr val="bg1">
                    <a:lumMod val="50000"/>
                  </a:schemeClr>
                </a:solidFill>
                <a:cs typeface="Arial" charset="0"/>
              </a:rPr>
              <a:t> </a:t>
            </a:r>
            <a:r>
              <a:rPr lang="zh-CN" altLang="en-US" sz="1200" dirty="0" smtClean="0">
                <a:solidFill>
                  <a:schemeClr val="bg1">
                    <a:lumMod val="50000"/>
                  </a:schemeClr>
                </a:solidFill>
                <a:cs typeface="Arial" charset="0"/>
              </a:rPr>
              <a:t>或</a:t>
            </a:r>
            <a:r>
              <a:rPr lang="en-US" sz="1200" dirty="0" smtClean="0">
                <a:solidFill>
                  <a:schemeClr val="bg1">
                    <a:lumMod val="50000"/>
                  </a:schemeClr>
                </a:solidFill>
                <a:cs typeface="Arial" charset="0"/>
              </a:rPr>
              <a:t> </a:t>
            </a:r>
            <a:r>
              <a:rPr lang="en-US" sz="1200" dirty="0" err="1" smtClean="0">
                <a:solidFill>
                  <a:schemeClr val="bg1">
                    <a:lumMod val="50000"/>
                  </a:schemeClr>
                </a:solidFill>
                <a:cs typeface="Arial" charset="0"/>
              </a:rPr>
              <a:t>vHBAs</a:t>
            </a:r>
            <a:endParaRPr lang="en-US" sz="1200" dirty="0">
              <a:solidFill>
                <a:schemeClr val="bg1">
                  <a:lumMod val="50000"/>
                </a:schemeClr>
              </a:solidFill>
              <a:cs typeface="Arial" charset="0"/>
            </a:endParaRPr>
          </a:p>
          <a:p>
            <a:pPr marL="233363" indent="-115888" defTabSz="914367">
              <a:buClr>
                <a:schemeClr val="tx2"/>
              </a:buClr>
              <a:buFont typeface="Arial" pitchFamily="34" charset="0"/>
              <a:buChar char="•"/>
            </a:pPr>
            <a:r>
              <a:rPr lang="en-US" sz="1200" dirty="0" err="1" smtClean="0">
                <a:solidFill>
                  <a:schemeClr val="bg1">
                    <a:lumMod val="50000"/>
                  </a:schemeClr>
                </a:solidFill>
                <a:cs typeface="Arial" charset="0"/>
              </a:rPr>
              <a:t>VM</a:t>
            </a:r>
            <a:r>
              <a:rPr lang="en-US" sz="1200" dirty="0" smtClean="0">
                <a:solidFill>
                  <a:schemeClr val="bg1">
                    <a:lumMod val="50000"/>
                  </a:schemeClr>
                </a:solidFill>
                <a:cs typeface="Arial" charset="0"/>
              </a:rPr>
              <a:t> </a:t>
            </a:r>
            <a:r>
              <a:rPr lang="en-US" sz="1200" dirty="0" err="1" smtClean="0">
                <a:solidFill>
                  <a:schemeClr val="bg1">
                    <a:lumMod val="50000"/>
                  </a:schemeClr>
                </a:solidFill>
                <a:cs typeface="Arial" charset="0"/>
              </a:rPr>
              <a:t>FEX</a:t>
            </a:r>
            <a:r>
              <a:rPr lang="en-US" sz="1200" dirty="0" smtClean="0">
                <a:solidFill>
                  <a:schemeClr val="bg1">
                    <a:lumMod val="50000"/>
                  </a:schemeClr>
                </a:solidFill>
                <a:cs typeface="Arial" charset="0"/>
              </a:rPr>
              <a:t> </a:t>
            </a:r>
            <a:r>
              <a:rPr lang="zh-CN" altLang="en-US" sz="1200" dirty="0" smtClean="0">
                <a:solidFill>
                  <a:schemeClr val="bg1">
                    <a:lumMod val="50000"/>
                  </a:schemeClr>
                </a:solidFill>
                <a:cs typeface="Arial" charset="0"/>
              </a:rPr>
              <a:t>为每个虚拟机在物理交换机上分配一个虚拟接口</a:t>
            </a:r>
            <a:endParaRPr lang="en-US" sz="1200" dirty="0" smtClean="0">
              <a:solidFill>
                <a:schemeClr val="bg1">
                  <a:lumMod val="50000"/>
                </a:schemeClr>
              </a:solidFill>
              <a:ea typeface="ＭＳ Ｐゴシック" charset="-128"/>
              <a:cs typeface="ＭＳ Ｐゴシック" charset="-128"/>
            </a:endParaRPr>
          </a:p>
        </p:txBody>
      </p:sp>
      <p:cxnSp>
        <p:nvCxnSpPr>
          <p:cNvPr id="71" name="Straight Arrow Connector 70"/>
          <p:cNvCxnSpPr/>
          <p:nvPr/>
        </p:nvCxnSpPr>
        <p:spPr>
          <a:xfrm flipH="1" flipV="1">
            <a:off x="6289932" y="4077473"/>
            <a:ext cx="472818" cy="0"/>
          </a:xfrm>
          <a:prstGeom prst="straightConnector1">
            <a:avLst/>
          </a:prstGeom>
          <a:ln w="4445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1" name="Picture 50" descr="KM21030_C240_front_shot.jpg"/>
          <p:cNvPicPr>
            <a:picLocks/>
          </p:cNvPicPr>
          <p:nvPr/>
        </p:nvPicPr>
        <p:blipFill rotWithShape="1">
          <a:blip r:embed="rId5" cstate="print"/>
          <a:srcRect l="2709" t="39216" r="2864" b="39958"/>
          <a:stretch/>
        </p:blipFill>
        <p:spPr>
          <a:xfrm>
            <a:off x="3838575" y="4772058"/>
            <a:ext cx="2836695" cy="548774"/>
          </a:xfrm>
          <a:prstGeom prst="rect">
            <a:avLst/>
          </a:prstGeom>
        </p:spPr>
      </p:pic>
      <p:sp>
        <p:nvSpPr>
          <p:cNvPr id="56" name="Explosion 2 55"/>
          <p:cNvSpPr/>
          <p:nvPr/>
        </p:nvSpPr>
        <p:spPr>
          <a:xfrm rot="1046388">
            <a:off x="479038" y="4614639"/>
            <a:ext cx="2438919" cy="1742841"/>
          </a:xfrm>
          <a:prstGeom prst="irregularSeal2">
            <a:avLst/>
          </a:prstGeom>
          <a:gradFill flip="none" rotWithShape="1">
            <a:gsLst>
              <a:gs pos="0">
                <a:srgbClr val="0096D6">
                  <a:shade val="30000"/>
                  <a:satMod val="115000"/>
                </a:srgbClr>
              </a:gs>
              <a:gs pos="50000">
                <a:srgbClr val="0096D6">
                  <a:shade val="67500"/>
                  <a:satMod val="115000"/>
                </a:srgbClr>
              </a:gs>
              <a:gs pos="100000">
                <a:srgbClr val="0096D6">
                  <a:shade val="100000"/>
                  <a:satMod val="115000"/>
                </a:srgbClr>
              </a:gs>
            </a:gsLst>
            <a:path path="circle">
              <a:fillToRect l="50000" t="50000" r="50000" b="50000"/>
            </a:path>
            <a:tileRect/>
          </a:gradFill>
          <a:ln>
            <a:gradFill>
              <a:gsLst>
                <a:gs pos="0">
                  <a:schemeClr val="accent1">
                    <a:tint val="66000"/>
                    <a:satMod val="160000"/>
                  </a:schemeClr>
                </a:gs>
                <a:gs pos="50000">
                  <a:schemeClr val="accent1">
                    <a:tint val="44500"/>
                    <a:satMod val="160000"/>
                    <a:alpha val="3000"/>
                  </a:schemeClr>
                </a:gs>
                <a:gs pos="100000">
                  <a:schemeClr val="accent1">
                    <a:tint val="23500"/>
                    <a:satMod val="160000"/>
                  </a:schemeClr>
                </a:gs>
              </a:gsLst>
              <a:lin ang="5400000" scaled="0"/>
            </a:gra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dirty="0" smtClean="0"/>
          </a:p>
        </p:txBody>
      </p:sp>
      <p:cxnSp>
        <p:nvCxnSpPr>
          <p:cNvPr id="57" name="Straight Arrow Connector 56"/>
          <p:cNvCxnSpPr/>
          <p:nvPr/>
        </p:nvCxnSpPr>
        <p:spPr>
          <a:xfrm flipV="1">
            <a:off x="2372264" y="3597215"/>
            <a:ext cx="1199072" cy="1509624"/>
          </a:xfrm>
          <a:prstGeom prst="straightConnector1">
            <a:avLst/>
          </a:prstGeom>
          <a:ln w="4445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879894" y="5184802"/>
            <a:ext cx="1466491" cy="646331"/>
          </a:xfrm>
          <a:prstGeom prst="rect">
            <a:avLst/>
          </a:prstGeom>
        </p:spPr>
        <p:txBody>
          <a:bodyPr wrap="square">
            <a:spAutoFit/>
          </a:bodyPr>
          <a:lstStyle/>
          <a:p>
            <a:pPr algn="ctr"/>
            <a:r>
              <a:rPr lang="en-US" sz="1200" b="1" dirty="0">
                <a:solidFill>
                  <a:schemeClr val="bg1"/>
                </a:solidFill>
              </a:rPr>
              <a:t>Single-wire from server to FEX coming fall 2012</a:t>
            </a:r>
          </a:p>
        </p:txBody>
      </p:sp>
    </p:spTree>
    <p:extLst>
      <p:ext uri="{BB962C8B-B14F-4D97-AF65-F5344CB8AC3E}">
        <p14:creationId xmlns:p14="http://schemas.microsoft.com/office/powerpoint/2010/main" val="774781168"/>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fill="hold"/>
                                        <p:tgtEl>
                                          <p:spTgt spid="56"/>
                                        </p:tgtEl>
                                        <p:attrNameLst>
                                          <p:attrName>ppt_x</p:attrName>
                                        </p:attrNameLst>
                                      </p:cBhvr>
                                      <p:tavLst>
                                        <p:tav tm="0">
                                          <p:val>
                                            <p:strVal val="#ppt_x"/>
                                          </p:val>
                                        </p:tav>
                                        <p:tav tm="100000">
                                          <p:val>
                                            <p:strVal val="#ppt_x"/>
                                          </p:val>
                                        </p:tav>
                                      </p:tavLst>
                                    </p:anim>
                                    <p:anim calcmode="lin" valueType="num">
                                      <p:cBhvr additive="base">
                                        <p:cTn id="8"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3" cstate="print"/>
          <a:srcRect/>
          <a:stretch>
            <a:fillRect/>
          </a:stretch>
        </p:blipFill>
        <p:spPr bwMode="auto">
          <a:xfrm>
            <a:off x="1784181" y="1339850"/>
            <a:ext cx="6100487" cy="4965700"/>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1784181" y="1339850"/>
            <a:ext cx="6176549" cy="5027613"/>
          </a:xfrm>
          <a:prstGeom prst="rect">
            <a:avLst/>
          </a:prstGeom>
          <a:noFill/>
          <a:ln w="9525">
            <a:noFill/>
            <a:miter lim="800000"/>
            <a:headEnd/>
            <a:tailEnd/>
          </a:ln>
        </p:spPr>
      </p:pic>
      <p:sp>
        <p:nvSpPr>
          <p:cNvPr id="8" name="Oval Callout 7"/>
          <p:cNvSpPr/>
          <p:nvPr/>
        </p:nvSpPr>
        <p:spPr>
          <a:xfrm>
            <a:off x="0" y="3894404"/>
            <a:ext cx="1907904" cy="812508"/>
          </a:xfrm>
          <a:prstGeom prst="wedgeEllipseCallout">
            <a:avLst>
              <a:gd name="adj1" fmla="val 76958"/>
              <a:gd name="adj2" fmla="val -98467"/>
            </a:avLst>
          </a:prstGeom>
          <a:solidFill>
            <a:srgbClr val="0096D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rgbClr val="FFFF00"/>
                </a:solidFill>
              </a:rPr>
              <a:t>网线断了，数据却不断</a:t>
            </a:r>
            <a:endParaRPr lang="en-US" b="1" dirty="0" smtClean="0">
              <a:solidFill>
                <a:srgbClr val="FFFF00"/>
              </a:solidFill>
            </a:endParaRPr>
          </a:p>
        </p:txBody>
      </p:sp>
      <p:sp>
        <p:nvSpPr>
          <p:cNvPr id="10" name="Title 1"/>
          <p:cNvSpPr txBox="1">
            <a:spLocks/>
          </p:cNvSpPr>
          <p:nvPr/>
        </p:nvSpPr>
        <p:spPr>
          <a:xfrm>
            <a:off x="0" y="239151"/>
            <a:ext cx="8914299" cy="696498"/>
          </a:xfrm>
          <a:prstGeom prst="rect">
            <a:avLst/>
          </a:prstGeom>
        </p:spPr>
        <p:txBody>
          <a:bodyPr vert="horz" lIns="82296" tIns="45720" rIns="82296" bIns="45720" rtlCol="0" anchor="b" anchorCtr="0">
            <a:noAutofit/>
          </a:bodyPr>
          <a:lstStyle/>
          <a:p>
            <a:pPr lvl="0">
              <a:lnSpc>
                <a:spcPct val="80000"/>
              </a:lnSpc>
              <a:spcBef>
                <a:spcPct val="0"/>
              </a:spcBef>
            </a:pPr>
            <a:r>
              <a:rPr kumimoji="0" lang="en-US" altLang="zh-CN" sz="3600" b="0" i="0" u="none" strike="noStrike" kern="1200" cap="none" spc="0" normalizeH="0" baseline="0" noProof="0" dirty="0" err="1" smtClean="0">
                <a:ln>
                  <a:noFill/>
                </a:ln>
                <a:gradFill>
                  <a:gsLst>
                    <a:gs pos="0">
                      <a:schemeClr val="tx1"/>
                    </a:gs>
                    <a:gs pos="44000">
                      <a:srgbClr val="01BBBB"/>
                    </a:gs>
                    <a:gs pos="100000">
                      <a:schemeClr val="accent4"/>
                    </a:gs>
                  </a:gsLst>
                  <a:lin ang="4800000" scaled="0"/>
                </a:gradFill>
                <a:effectLst/>
                <a:uLnTx/>
                <a:uFillTx/>
                <a:latin typeface="+mj-lt"/>
                <a:ea typeface="+mj-ea"/>
                <a:cs typeface="+mj-cs"/>
              </a:rPr>
              <a:t>UCS</a:t>
            </a:r>
            <a:r>
              <a:rPr kumimoji="0" lang="en-US" altLang="zh-CN" sz="3600" b="0" i="0" u="none" strike="noStrike" kern="1200" cap="none" spc="0" normalizeH="0" baseline="0" noProof="0" dirty="0" smtClean="0">
                <a:ln>
                  <a:noFill/>
                </a:ln>
                <a:gradFill>
                  <a:gsLst>
                    <a:gs pos="0">
                      <a:schemeClr val="tx1"/>
                    </a:gs>
                    <a:gs pos="44000">
                      <a:srgbClr val="01BBBB"/>
                    </a:gs>
                    <a:gs pos="100000">
                      <a:schemeClr val="accent4"/>
                    </a:gs>
                  </a:gsLst>
                  <a:lin ang="4800000" scaled="0"/>
                </a:gradFill>
                <a:effectLst/>
                <a:uLnTx/>
                <a:uFillTx/>
                <a:latin typeface="+mj-lt"/>
                <a:ea typeface="+mj-ea"/>
                <a:cs typeface="+mj-cs"/>
              </a:rPr>
              <a:t> –C</a:t>
            </a:r>
            <a:r>
              <a:rPr kumimoji="0" lang="zh-CN" altLang="en-US" sz="3600" b="0" i="0" u="none" strike="noStrike" kern="1200" cap="none" spc="0" normalizeH="0" baseline="0" noProof="0" dirty="0" smtClean="0">
                <a:ln>
                  <a:noFill/>
                </a:ln>
                <a:gradFill>
                  <a:gsLst>
                    <a:gs pos="0">
                      <a:schemeClr val="tx1"/>
                    </a:gs>
                    <a:gs pos="44000">
                      <a:srgbClr val="01BBBB"/>
                    </a:gs>
                    <a:gs pos="100000">
                      <a:schemeClr val="accent4"/>
                    </a:gs>
                  </a:gsLst>
                  <a:lin ang="4800000" scaled="0"/>
                </a:gradFill>
                <a:effectLst/>
                <a:uLnTx/>
                <a:uFillTx/>
                <a:latin typeface="+mj-lt"/>
                <a:ea typeface="+mj-ea"/>
                <a:cs typeface="+mj-cs"/>
              </a:rPr>
              <a:t>有哪些特别之处</a:t>
            </a:r>
            <a:r>
              <a:rPr lang="en-US" altLang="zh-CN" sz="3600" dirty="0" smtClean="0">
                <a:gradFill>
                  <a:gsLst>
                    <a:gs pos="0">
                      <a:schemeClr val="tx1"/>
                    </a:gs>
                    <a:gs pos="44000">
                      <a:srgbClr val="01BBBB"/>
                    </a:gs>
                    <a:gs pos="100000">
                      <a:schemeClr val="accent4"/>
                    </a:gs>
                  </a:gsLst>
                  <a:lin ang="4800000" scaled="0"/>
                </a:gradFill>
                <a:latin typeface="+mj-lt"/>
                <a:ea typeface="+mj-ea"/>
                <a:cs typeface="+mj-cs"/>
              </a:rPr>
              <a:t>?    </a:t>
            </a:r>
            <a:r>
              <a:rPr kumimoji="0" lang="en-US" altLang="zh-CN" sz="2400" b="0" i="0" u="none" strike="noStrike" kern="1200" cap="none" spc="0" normalizeH="0" baseline="0" noProof="0" dirty="0" smtClean="0">
                <a:ln>
                  <a:noFill/>
                </a:ln>
                <a:gradFill>
                  <a:gsLst>
                    <a:gs pos="0">
                      <a:schemeClr val="tx1"/>
                    </a:gs>
                    <a:gs pos="44000">
                      <a:srgbClr val="01BBBB"/>
                    </a:gs>
                    <a:gs pos="100000">
                      <a:schemeClr val="accent4"/>
                    </a:gs>
                  </a:gsLst>
                  <a:lin ang="4800000" scaled="0"/>
                </a:gradFill>
                <a:effectLst/>
                <a:uLnTx/>
                <a:uFillTx/>
                <a:latin typeface="+mj-lt"/>
                <a:ea typeface="+mj-ea"/>
                <a:cs typeface="+mj-cs"/>
              </a:rPr>
              <a:t>Palo</a:t>
            </a:r>
            <a:r>
              <a:rPr kumimoji="0" lang="zh-CN" altLang="en-US" sz="2400" b="0" i="0" u="none" strike="noStrike" kern="1200" cap="none" spc="0" normalizeH="0" baseline="0" noProof="0" dirty="0" smtClean="0">
                <a:ln>
                  <a:noFill/>
                </a:ln>
                <a:gradFill>
                  <a:gsLst>
                    <a:gs pos="0">
                      <a:schemeClr val="tx1"/>
                    </a:gs>
                    <a:gs pos="44000">
                      <a:srgbClr val="01BBBB"/>
                    </a:gs>
                    <a:gs pos="100000">
                      <a:schemeClr val="accent4"/>
                    </a:gs>
                  </a:gsLst>
                  <a:lin ang="4800000" scaled="0"/>
                </a:gradFill>
                <a:effectLst/>
                <a:uLnTx/>
                <a:uFillTx/>
                <a:latin typeface="+mj-lt"/>
                <a:ea typeface="+mj-ea"/>
                <a:cs typeface="+mj-cs"/>
              </a:rPr>
              <a:t>卡</a:t>
            </a:r>
            <a:r>
              <a:rPr lang="en-US" altLang="zh-CN" sz="2400" dirty="0" smtClean="0">
                <a:gradFill>
                  <a:gsLst>
                    <a:gs pos="0">
                      <a:schemeClr val="tx1"/>
                    </a:gs>
                    <a:gs pos="44000">
                      <a:srgbClr val="01BBBB"/>
                    </a:gs>
                    <a:gs pos="100000">
                      <a:schemeClr val="accent4"/>
                    </a:gs>
                  </a:gsLst>
                  <a:lin ang="4800000" scaled="0"/>
                </a:gradFill>
                <a:latin typeface="+mj-lt"/>
                <a:ea typeface="+mj-ea"/>
                <a:cs typeface="+mj-cs"/>
              </a:rPr>
              <a:t> </a:t>
            </a:r>
            <a:r>
              <a:rPr lang="en-US" altLang="zh-CN" sz="2400" dirty="0" smtClean="0"/>
              <a:t> +Nexus </a:t>
            </a:r>
            <a:r>
              <a:rPr lang="en-US" altLang="zh-CN" sz="2400" dirty="0" err="1" smtClean="0"/>
              <a:t>5k</a:t>
            </a:r>
            <a:endParaRPr kumimoji="0" lang="en-US" sz="2400" b="0" i="0" u="none" strike="noStrike" kern="1200" cap="none" spc="0" normalizeH="0" baseline="0" noProof="0" dirty="0">
              <a:ln>
                <a:noFill/>
              </a:ln>
              <a:gradFill>
                <a:gsLst>
                  <a:gs pos="0">
                    <a:schemeClr val="tx1"/>
                  </a:gs>
                  <a:gs pos="44000">
                    <a:srgbClr val="01BBBB"/>
                  </a:gs>
                  <a:gs pos="100000">
                    <a:schemeClr val="accent4"/>
                  </a:gs>
                </a:gsLst>
                <a:lin ang="4800000" scaled="0"/>
              </a:gradFill>
              <a:effectLst/>
              <a:uLnTx/>
              <a:uFillTx/>
              <a:latin typeface="+mj-lt"/>
              <a:ea typeface="+mj-ea"/>
              <a:cs typeface="+mj-cs"/>
            </a:endParaRPr>
          </a:p>
        </p:txBody>
      </p:sp>
      <p:pic>
        <p:nvPicPr>
          <p:cNvPr id="2052" name="Picture 4"/>
          <p:cNvPicPr>
            <a:picLocks noChangeAspect="1" noChangeArrowheads="1"/>
          </p:cNvPicPr>
          <p:nvPr/>
        </p:nvPicPr>
        <p:blipFill>
          <a:blip r:embed="rId5" cstate="print"/>
          <a:srcRect/>
          <a:stretch>
            <a:fillRect/>
          </a:stretch>
        </p:blipFill>
        <p:spPr bwMode="auto">
          <a:xfrm>
            <a:off x="2118920" y="935649"/>
            <a:ext cx="5164224" cy="5339553"/>
          </a:xfrm>
          <a:prstGeom prst="rect">
            <a:avLst/>
          </a:prstGeom>
          <a:noFill/>
          <a:ln w="9525">
            <a:noFill/>
            <a:miter lim="800000"/>
            <a:headEnd/>
            <a:tailEnd/>
          </a:ln>
        </p:spPr>
      </p:pic>
      <p:sp>
        <p:nvSpPr>
          <p:cNvPr id="11" name="Oval Callout 10"/>
          <p:cNvSpPr/>
          <p:nvPr/>
        </p:nvSpPr>
        <p:spPr>
          <a:xfrm>
            <a:off x="4927154" y="5033776"/>
            <a:ext cx="1907904" cy="812508"/>
          </a:xfrm>
          <a:prstGeom prst="wedgeEllipseCallout">
            <a:avLst>
              <a:gd name="adj1" fmla="val -77473"/>
              <a:gd name="adj2" fmla="val 44442"/>
            </a:avLst>
          </a:prstGeom>
          <a:solidFill>
            <a:srgbClr val="0096D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rgbClr val="FFFF00"/>
                </a:solidFill>
              </a:rPr>
              <a:t>打个勾就行，方便！</a:t>
            </a:r>
            <a:endParaRPr lang="en-US" b="1" dirty="0" smtClean="0">
              <a:solidFill>
                <a:srgbClr val="FFFF00"/>
              </a:solidFill>
            </a:endParaRPr>
          </a:p>
        </p:txBody>
      </p:sp>
    </p:spTree>
    <p:extLst>
      <p:ext uri="{BB962C8B-B14F-4D97-AF65-F5344CB8AC3E}">
        <p14:creationId xmlns:p14="http://schemas.microsoft.com/office/powerpoint/2010/main" val="36171757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box(in)">
                                      <p:cBhvr>
                                        <p:cTn id="7" dur="5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blinds(horizontal)">
                                      <p:cBhvr>
                                        <p:cTn id="17" dur="500"/>
                                        <p:tgtEl>
                                          <p:spTgt spid="205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188" y="285496"/>
            <a:ext cx="8913812" cy="838200"/>
          </a:xfrm>
        </p:spPr>
        <p:txBody>
          <a:bodyPr/>
          <a:lstStyle/>
          <a:p>
            <a:r>
              <a:rPr lang="en-US" altLang="zh-CN" dirty="0" err="1" smtClean="0"/>
              <a:t>UCS</a:t>
            </a:r>
            <a:r>
              <a:rPr lang="en-US" altLang="zh-CN" dirty="0" smtClean="0"/>
              <a:t> –C</a:t>
            </a:r>
            <a:r>
              <a:rPr lang="zh-CN" altLang="en-US" dirty="0" smtClean="0"/>
              <a:t>有哪些特别之处？ </a:t>
            </a:r>
            <a:r>
              <a:rPr lang="en-US" altLang="zh-CN" dirty="0" smtClean="0"/>
              <a:t/>
            </a:r>
            <a:br>
              <a:rPr lang="en-US" altLang="zh-CN" dirty="0" smtClean="0"/>
            </a:br>
            <a:r>
              <a:rPr lang="en-US" altLang="zh-CN" dirty="0" smtClean="0"/>
              <a:t>-</a:t>
            </a:r>
            <a:r>
              <a:rPr lang="zh-CN" altLang="en-US" sz="2800" dirty="0" smtClean="0">
                <a:latin typeface="华文楷体" pitchFamily="2" charset="-122"/>
                <a:ea typeface="华文楷体" pitchFamily="2" charset="-122"/>
              </a:rPr>
              <a:t>对虚拟机的精细化管理</a:t>
            </a:r>
            <a:endParaRPr lang="en-US" sz="2800" dirty="0">
              <a:latin typeface="华文楷体" pitchFamily="2" charset="-122"/>
              <a:ea typeface="华文楷体" pitchFamily="2" charset="-122"/>
            </a:endParaRPr>
          </a:p>
        </p:txBody>
      </p:sp>
      <p:pic>
        <p:nvPicPr>
          <p:cNvPr id="1026" name="Picture 2"/>
          <p:cNvPicPr>
            <a:picLocks noChangeAspect="1" noChangeArrowheads="1"/>
          </p:cNvPicPr>
          <p:nvPr/>
        </p:nvPicPr>
        <p:blipFill>
          <a:blip r:embed="rId3" cstate="print"/>
          <a:srcRect/>
          <a:stretch>
            <a:fillRect/>
          </a:stretch>
        </p:blipFill>
        <p:spPr bwMode="auto">
          <a:xfrm>
            <a:off x="420914" y="1314071"/>
            <a:ext cx="7243536" cy="4712985"/>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389350" y="1274934"/>
            <a:ext cx="8543363" cy="4920344"/>
          </a:xfrm>
          <a:prstGeom prst="rect">
            <a:avLst/>
          </a:prstGeom>
          <a:noFill/>
          <a:ln w="9525">
            <a:noFill/>
            <a:miter lim="800000"/>
            <a:headEnd/>
            <a:tailEnd/>
          </a:ln>
        </p:spPr>
      </p:pic>
      <p:sp>
        <p:nvSpPr>
          <p:cNvPr id="5" name="Line Callout 1 4"/>
          <p:cNvSpPr/>
          <p:nvPr/>
        </p:nvSpPr>
        <p:spPr>
          <a:xfrm>
            <a:off x="1621536" y="4352544"/>
            <a:ext cx="1353312" cy="612648"/>
          </a:xfrm>
          <a:prstGeom prst="borderCallout1">
            <a:avLst>
              <a:gd name="adj1" fmla="val 18750"/>
              <a:gd name="adj2" fmla="val -8333"/>
              <a:gd name="adj3" fmla="val -309391"/>
              <a:gd name="adj4" fmla="val -39234"/>
            </a:avLst>
          </a:prstGeom>
          <a:solidFill>
            <a:srgbClr val="0096D6"/>
          </a:solidFill>
          <a:ln>
            <a:solidFill>
              <a:schemeClr val="accent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rgbClr val="FFFF00"/>
                </a:solidFill>
              </a:rPr>
              <a:t>最多可以添加到</a:t>
            </a:r>
            <a:r>
              <a:rPr lang="en-US" altLang="zh-CN" b="1" dirty="0" smtClean="0">
                <a:solidFill>
                  <a:srgbClr val="FFFF00"/>
                </a:solidFill>
              </a:rPr>
              <a:t>128</a:t>
            </a:r>
            <a:r>
              <a:rPr lang="zh-CN" altLang="en-US" b="1" dirty="0" smtClean="0">
                <a:solidFill>
                  <a:srgbClr val="FFFF00"/>
                </a:solidFill>
              </a:rPr>
              <a:t>个</a:t>
            </a:r>
            <a:endParaRPr lang="en-US" b="1" dirty="0" smtClean="0">
              <a:solidFill>
                <a:srgbClr val="FFFF00"/>
              </a:solidFill>
            </a:endParaRPr>
          </a:p>
        </p:txBody>
      </p:sp>
    </p:spTree>
    <p:extLst>
      <p:ext uri="{BB962C8B-B14F-4D97-AF65-F5344CB8AC3E}">
        <p14:creationId xmlns:p14="http://schemas.microsoft.com/office/powerpoint/2010/main" val="324377858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914400" y="1820968"/>
            <a:ext cx="7636476" cy="3043984"/>
          </a:xfrm>
          <a:prstGeom prst="rect">
            <a:avLst/>
          </a:prstGeom>
          <a:noFill/>
          <a:ln w="9525">
            <a:noFill/>
            <a:miter lim="800000"/>
            <a:headEnd/>
            <a:tailEnd/>
          </a:ln>
        </p:spPr>
      </p:pic>
      <p:sp>
        <p:nvSpPr>
          <p:cNvPr id="2" name="Title 1"/>
          <p:cNvSpPr>
            <a:spLocks noGrp="1"/>
          </p:cNvSpPr>
          <p:nvPr>
            <p:ph type="title"/>
          </p:nvPr>
        </p:nvSpPr>
        <p:spPr>
          <a:xfrm>
            <a:off x="229701" y="432215"/>
            <a:ext cx="8580924" cy="696498"/>
          </a:xfrm>
        </p:spPr>
        <p:txBody>
          <a:bodyPr/>
          <a:lstStyle/>
          <a:p>
            <a:r>
              <a:rPr lang="en-US" altLang="zh-CN" dirty="0" err="1" smtClean="0"/>
              <a:t>UCS</a:t>
            </a:r>
            <a:r>
              <a:rPr lang="en-US" altLang="zh-CN" dirty="0" smtClean="0"/>
              <a:t> –</a:t>
            </a:r>
            <a:r>
              <a:rPr lang="en-US" altLang="zh-CN" dirty="0" err="1" smtClean="0"/>
              <a:t>C460</a:t>
            </a:r>
            <a:r>
              <a:rPr lang="zh-CN" altLang="en-US" dirty="0" smtClean="0"/>
              <a:t>有哪些特别之处？</a:t>
            </a:r>
            <a:endParaRPr lang="en-US" dirty="0"/>
          </a:p>
        </p:txBody>
      </p:sp>
      <p:sp>
        <p:nvSpPr>
          <p:cNvPr id="4" name="Oval Callout 3"/>
          <p:cNvSpPr/>
          <p:nvPr/>
        </p:nvSpPr>
        <p:spPr>
          <a:xfrm>
            <a:off x="1929370" y="1128713"/>
            <a:ext cx="3281458" cy="1379709"/>
          </a:xfrm>
          <a:prstGeom prst="wedgeEllipseCallout">
            <a:avLst>
              <a:gd name="adj1" fmla="val -49079"/>
              <a:gd name="adj2" fmla="val 62500"/>
            </a:avLst>
          </a:prstGeom>
          <a:solidFill>
            <a:srgbClr val="0096D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solidFill>
                  <a:srgbClr val="FFFF00"/>
                </a:solidFill>
              </a:rPr>
              <a:t>网卡 </a:t>
            </a:r>
            <a:r>
              <a:rPr lang="en-US" altLang="zh-CN" b="1" dirty="0" smtClean="0">
                <a:solidFill>
                  <a:srgbClr val="FFFF00"/>
                </a:solidFill>
              </a:rPr>
              <a:t>---</a:t>
            </a:r>
            <a:r>
              <a:rPr lang="zh-CN" altLang="en-US" b="1" dirty="0" smtClean="0">
                <a:solidFill>
                  <a:srgbClr val="FFFF00"/>
                </a:solidFill>
              </a:rPr>
              <a:t>既支持光口又支持电口，业界唯一！</a:t>
            </a:r>
            <a:endParaRPr lang="en-US" b="1" dirty="0" smtClean="0">
              <a:solidFill>
                <a:srgbClr val="FFFF00"/>
              </a:solidFill>
            </a:endParaRPr>
          </a:p>
        </p:txBody>
      </p:sp>
      <p:sp>
        <p:nvSpPr>
          <p:cNvPr id="5" name="Oval Callout 4"/>
          <p:cNvSpPr/>
          <p:nvPr/>
        </p:nvSpPr>
        <p:spPr>
          <a:xfrm>
            <a:off x="2094469" y="3249827"/>
            <a:ext cx="3366879" cy="1379709"/>
          </a:xfrm>
          <a:prstGeom prst="wedgeEllipseCallout">
            <a:avLst>
              <a:gd name="adj1" fmla="val -53624"/>
              <a:gd name="adj2" fmla="val -78110"/>
            </a:avLst>
          </a:prstGeom>
          <a:solidFill>
            <a:srgbClr val="0096D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b="1" dirty="0" smtClean="0">
                <a:solidFill>
                  <a:srgbClr val="FFFF00"/>
                </a:solidFill>
              </a:rPr>
              <a:t>特别是还支持硬件端口冗余，光口走不通走电口！</a:t>
            </a:r>
            <a:endParaRPr lang="en-US" b="1" dirty="0" smtClean="0">
              <a:solidFill>
                <a:srgbClr val="FFFF00"/>
              </a:solidFill>
            </a:endParaRPr>
          </a:p>
        </p:txBody>
      </p:sp>
    </p:spTree>
    <p:extLst>
      <p:ext uri="{BB962C8B-B14F-4D97-AF65-F5344CB8AC3E}">
        <p14:creationId xmlns:p14="http://schemas.microsoft.com/office/powerpoint/2010/main" val="3543886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9702" y="338407"/>
            <a:ext cx="8780948" cy="660524"/>
          </a:xfrm>
        </p:spPr>
        <p:txBody>
          <a:bodyPr/>
          <a:lstStyle/>
          <a:p>
            <a:r>
              <a:rPr lang="en-US" sz="2800" dirty="0" smtClean="0"/>
              <a:t>Cisco Integrated Management Controller (</a:t>
            </a:r>
            <a:r>
              <a:rPr lang="en-US" sz="2800" dirty="0" err="1" smtClean="0"/>
              <a:t>CIMC</a:t>
            </a:r>
            <a:r>
              <a:rPr lang="en-US" sz="2800" dirty="0" smtClean="0"/>
              <a:t>)</a:t>
            </a:r>
            <a:br>
              <a:rPr lang="en-US" sz="2800" dirty="0" smtClean="0"/>
            </a:br>
            <a:r>
              <a:rPr lang="zh-CN" altLang="en-US" sz="2400" dirty="0" smtClean="0">
                <a:solidFill>
                  <a:schemeClr val="bg1">
                    <a:lumMod val="50000"/>
                  </a:schemeClr>
                </a:solidFill>
              </a:rPr>
              <a:t>集成了</a:t>
            </a:r>
            <a:r>
              <a:rPr lang="en-US" sz="2400" dirty="0" smtClean="0">
                <a:solidFill>
                  <a:schemeClr val="bg1">
                    <a:lumMod val="50000"/>
                  </a:schemeClr>
                </a:solidFill>
              </a:rPr>
              <a:t> ‘Agent-less’ </a:t>
            </a:r>
            <a:r>
              <a:rPr lang="zh-CN" altLang="en-US" sz="2400" dirty="0" smtClean="0">
                <a:solidFill>
                  <a:schemeClr val="bg1">
                    <a:lumMod val="50000"/>
                  </a:schemeClr>
                </a:solidFill>
              </a:rPr>
              <a:t>的带外远程管理</a:t>
            </a:r>
            <a:endParaRPr lang="en-US" sz="2400" dirty="0">
              <a:solidFill>
                <a:schemeClr val="bg1">
                  <a:lumMod val="50000"/>
                </a:schemeClr>
              </a:solidFill>
            </a:endParaRPr>
          </a:p>
        </p:txBody>
      </p:sp>
      <p:sp>
        <p:nvSpPr>
          <p:cNvPr id="84" name="Rectangle 83"/>
          <p:cNvSpPr/>
          <p:nvPr/>
        </p:nvSpPr>
        <p:spPr>
          <a:xfrm>
            <a:off x="543180" y="1560148"/>
            <a:ext cx="4418287" cy="225241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p>
            <a:pPr marL="231775" indent="-231775">
              <a:buClr>
                <a:schemeClr val="tx2"/>
              </a:buClr>
              <a:buFont typeface="Arial" pitchFamily="34" charset="0"/>
              <a:buChar char="•"/>
            </a:pPr>
            <a:r>
              <a:rPr lang="zh-CN" altLang="en-US" sz="1400" dirty="0">
                <a:solidFill>
                  <a:srgbClr val="777777"/>
                </a:solidFill>
              </a:rPr>
              <a:t>嵌入</a:t>
            </a:r>
            <a:r>
              <a:rPr lang="zh-CN" altLang="en-US" sz="1400" dirty="0" smtClean="0">
                <a:solidFill>
                  <a:srgbClr val="777777"/>
                </a:solidFill>
              </a:rPr>
              <a:t>式管理解决方案</a:t>
            </a:r>
            <a:endParaRPr lang="en-US" sz="1400" dirty="0" smtClean="0">
              <a:solidFill>
                <a:srgbClr val="777777"/>
              </a:solidFill>
            </a:endParaRPr>
          </a:p>
          <a:p>
            <a:pPr marL="688975" lvl="1" indent="-231775">
              <a:buClr>
                <a:schemeClr val="tx2"/>
              </a:buClr>
              <a:buFont typeface="Arial" pitchFamily="34" charset="0"/>
              <a:buChar char="•"/>
            </a:pPr>
            <a:r>
              <a:rPr lang="zh-CN" altLang="en-US" sz="1400" dirty="0" smtClean="0">
                <a:solidFill>
                  <a:srgbClr val="777777"/>
                </a:solidFill>
              </a:rPr>
              <a:t>不需要</a:t>
            </a:r>
            <a:r>
              <a:rPr lang="en-US" sz="1400" dirty="0" smtClean="0">
                <a:solidFill>
                  <a:srgbClr val="777777"/>
                </a:solidFill>
              </a:rPr>
              <a:t> host agents</a:t>
            </a:r>
          </a:p>
          <a:p>
            <a:pPr marL="688975" lvl="1" indent="-231775">
              <a:spcAft>
                <a:spcPts val="600"/>
              </a:spcAft>
              <a:buClr>
                <a:schemeClr val="tx2"/>
              </a:buClr>
              <a:buFont typeface="Arial" pitchFamily="34" charset="0"/>
              <a:buChar char="•"/>
            </a:pPr>
            <a:r>
              <a:rPr lang="zh-CN" altLang="en-US" sz="1400" dirty="0">
                <a:solidFill>
                  <a:srgbClr val="777777"/>
                </a:solidFill>
              </a:rPr>
              <a:t>不需要额外的</a:t>
            </a:r>
            <a:r>
              <a:rPr lang="en-US" altLang="zh-CN" sz="1400" dirty="0">
                <a:solidFill>
                  <a:srgbClr val="777777"/>
                </a:solidFill>
              </a:rPr>
              <a:t>License</a:t>
            </a:r>
            <a:r>
              <a:rPr lang="zh-CN" altLang="en-US" sz="1400" dirty="0">
                <a:solidFill>
                  <a:srgbClr val="777777"/>
                </a:solidFill>
              </a:rPr>
              <a:t>费用</a:t>
            </a:r>
            <a:endParaRPr lang="en-US" sz="1400" dirty="0">
              <a:solidFill>
                <a:srgbClr val="777777"/>
              </a:solidFill>
            </a:endParaRPr>
          </a:p>
          <a:p>
            <a:pPr marL="231775" indent="-231775">
              <a:buClr>
                <a:schemeClr val="tx2"/>
              </a:buClr>
              <a:buFont typeface="Arial" pitchFamily="34" charset="0"/>
              <a:buChar char="•"/>
            </a:pPr>
            <a:r>
              <a:rPr lang="zh-CN" altLang="en-US" sz="1400" dirty="0" smtClean="0">
                <a:solidFill>
                  <a:srgbClr val="777777"/>
                </a:solidFill>
              </a:rPr>
              <a:t>为独立管理和</a:t>
            </a:r>
            <a:r>
              <a:rPr lang="en-US" altLang="zh-CN" sz="1400" dirty="0" err="1" smtClean="0">
                <a:solidFill>
                  <a:srgbClr val="777777"/>
                </a:solidFill>
              </a:rPr>
              <a:t>UCSM</a:t>
            </a:r>
            <a:r>
              <a:rPr lang="zh-CN" altLang="en-US" sz="1400" dirty="0" smtClean="0">
                <a:solidFill>
                  <a:srgbClr val="777777"/>
                </a:solidFill>
              </a:rPr>
              <a:t>模式提供了一致的服务器定义方式</a:t>
            </a:r>
            <a:endParaRPr lang="en-US" sz="1400" dirty="0" smtClean="0">
              <a:solidFill>
                <a:srgbClr val="777777"/>
              </a:solidFill>
            </a:endParaRPr>
          </a:p>
          <a:p>
            <a:pPr marL="688975" lvl="1" indent="-231775">
              <a:buClr>
                <a:schemeClr val="tx2"/>
              </a:buClr>
              <a:buFont typeface="Arial" pitchFamily="34" charset="0"/>
              <a:buChar char="•"/>
            </a:pPr>
            <a:r>
              <a:rPr lang="en-US" sz="1400" dirty="0" smtClean="0">
                <a:solidFill>
                  <a:srgbClr val="777777"/>
                </a:solidFill>
              </a:rPr>
              <a:t>XML  API (</a:t>
            </a:r>
            <a:r>
              <a:rPr lang="en-US" sz="1400" dirty="0" err="1" smtClean="0">
                <a:solidFill>
                  <a:srgbClr val="777777"/>
                </a:solidFill>
              </a:rPr>
              <a:t>UCS</a:t>
            </a:r>
            <a:r>
              <a:rPr lang="en-US" sz="1400" dirty="0" smtClean="0">
                <a:solidFill>
                  <a:srgbClr val="777777"/>
                </a:solidFill>
              </a:rPr>
              <a:t> Programmatic  Interface)</a:t>
            </a:r>
          </a:p>
          <a:p>
            <a:pPr marL="688975" lvl="1" indent="-231775">
              <a:spcAft>
                <a:spcPts val="600"/>
              </a:spcAft>
              <a:buClr>
                <a:schemeClr val="tx2"/>
              </a:buClr>
              <a:buFont typeface="Arial" pitchFamily="34" charset="0"/>
              <a:buChar char="•"/>
            </a:pPr>
            <a:r>
              <a:rPr lang="en-US" sz="1400" dirty="0" smtClean="0">
                <a:solidFill>
                  <a:srgbClr val="777777"/>
                </a:solidFill>
              </a:rPr>
              <a:t>SNMP</a:t>
            </a:r>
          </a:p>
          <a:p>
            <a:pPr marL="231775" indent="-231775">
              <a:spcAft>
                <a:spcPts val="600"/>
              </a:spcAft>
              <a:buClr>
                <a:schemeClr val="tx2"/>
              </a:buClr>
              <a:buFont typeface="Arial" pitchFamily="34" charset="0"/>
              <a:buChar char="•"/>
            </a:pPr>
            <a:r>
              <a:rPr lang="zh-CN" altLang="en-US" sz="1400" dirty="0" smtClean="0">
                <a:solidFill>
                  <a:srgbClr val="777777"/>
                </a:solidFill>
              </a:rPr>
              <a:t>带外管理</a:t>
            </a:r>
            <a:r>
              <a:rPr lang="en-US" sz="1400" dirty="0" smtClean="0">
                <a:solidFill>
                  <a:srgbClr val="777777"/>
                </a:solidFill>
              </a:rPr>
              <a:t> </a:t>
            </a:r>
          </a:p>
          <a:p>
            <a:pPr marL="231775" indent="-231775">
              <a:spcAft>
                <a:spcPts val="600"/>
              </a:spcAft>
              <a:buClr>
                <a:schemeClr val="tx2"/>
              </a:buClr>
              <a:buFont typeface="Arial" pitchFamily="34" charset="0"/>
              <a:buChar char="•"/>
            </a:pPr>
            <a:r>
              <a:rPr lang="zh-CN" altLang="en-US" sz="1400" dirty="0" smtClean="0">
                <a:solidFill>
                  <a:srgbClr val="777777"/>
                </a:solidFill>
              </a:rPr>
              <a:t>支持脚本</a:t>
            </a:r>
            <a:r>
              <a:rPr lang="en-US" sz="1400" dirty="0" smtClean="0">
                <a:solidFill>
                  <a:srgbClr val="777777"/>
                </a:solidFill>
              </a:rPr>
              <a:t> – </a:t>
            </a:r>
            <a:r>
              <a:rPr lang="zh-CN" altLang="en-US" sz="1400" dirty="0" smtClean="0">
                <a:solidFill>
                  <a:srgbClr val="777777"/>
                </a:solidFill>
              </a:rPr>
              <a:t>可扩展大型管理</a:t>
            </a:r>
            <a:endParaRPr lang="en-US" sz="1400" dirty="0" smtClean="0">
              <a:solidFill>
                <a:srgbClr val="777777"/>
              </a:solidFill>
            </a:endParaRPr>
          </a:p>
        </p:txBody>
      </p:sp>
      <p:sp>
        <p:nvSpPr>
          <p:cNvPr id="91" name="Content Placeholder 2"/>
          <p:cNvSpPr txBox="1">
            <a:spLocks/>
          </p:cNvSpPr>
          <p:nvPr/>
        </p:nvSpPr>
        <p:spPr>
          <a:xfrm>
            <a:off x="543180" y="4352898"/>
            <a:ext cx="4418287" cy="2016496"/>
          </a:xfrm>
          <a:prstGeom prst="rect">
            <a:avLst/>
          </a:prstGeom>
          <a:noFill/>
          <a:ln w="25400" cap="flat" cmpd="sng" algn="ctr">
            <a:noFill/>
            <a:prstDash val="solid"/>
          </a:ln>
        </p:spPr>
        <p:style>
          <a:lnRef idx="2">
            <a:schemeClr val="accent1"/>
          </a:lnRef>
          <a:fillRef idx="1">
            <a:schemeClr val="lt1"/>
          </a:fillRef>
          <a:effectRef idx="0">
            <a:schemeClr val="accent1"/>
          </a:effectRef>
          <a:fontRef idx="minor">
            <a:schemeClr val="dk1"/>
          </a:fontRef>
        </p:style>
        <p:txBody>
          <a:bodyPr vert="horz" lIns="91440" tIns="45720" rIns="91440" bIns="45720" rtlCol="0">
            <a:noAutofit/>
          </a:bodyPr>
          <a:lstStyle/>
          <a:p>
            <a:pPr marL="231775" indent="-231775">
              <a:spcAft>
                <a:spcPts val="600"/>
              </a:spcAft>
              <a:buClr>
                <a:schemeClr val="tx2"/>
              </a:buClr>
              <a:buFont typeface="Arial" pitchFamily="34" charset="0"/>
              <a:buChar char="•"/>
            </a:pPr>
            <a:r>
              <a:rPr lang="en-US" sz="1400" dirty="0" smtClean="0">
                <a:solidFill>
                  <a:srgbClr val="777777"/>
                </a:solidFill>
              </a:rPr>
              <a:t>Firmware </a:t>
            </a:r>
            <a:r>
              <a:rPr lang="zh-CN" altLang="en-US" sz="1400" dirty="0" smtClean="0">
                <a:solidFill>
                  <a:srgbClr val="777777"/>
                </a:solidFill>
              </a:rPr>
              <a:t>管理</a:t>
            </a:r>
            <a:endParaRPr lang="en-US" sz="1400" dirty="0" smtClean="0">
              <a:solidFill>
                <a:srgbClr val="777777"/>
              </a:solidFill>
            </a:endParaRPr>
          </a:p>
          <a:p>
            <a:pPr marL="231775" indent="-231775">
              <a:spcAft>
                <a:spcPts val="600"/>
              </a:spcAft>
              <a:buClr>
                <a:schemeClr val="tx2"/>
              </a:buClr>
              <a:buFont typeface="Arial" pitchFamily="34" charset="0"/>
              <a:buChar char="•"/>
            </a:pPr>
            <a:r>
              <a:rPr lang="en-US" sz="1400" dirty="0" smtClean="0">
                <a:solidFill>
                  <a:srgbClr val="777777"/>
                </a:solidFill>
              </a:rPr>
              <a:t>BIOS </a:t>
            </a:r>
            <a:r>
              <a:rPr lang="zh-CN" altLang="en-US" sz="1400" dirty="0" smtClean="0">
                <a:solidFill>
                  <a:srgbClr val="777777"/>
                </a:solidFill>
              </a:rPr>
              <a:t>配置</a:t>
            </a:r>
            <a:endParaRPr lang="en-US" sz="1400" dirty="0" smtClean="0">
              <a:solidFill>
                <a:srgbClr val="777777"/>
              </a:solidFill>
            </a:endParaRPr>
          </a:p>
          <a:p>
            <a:pPr marL="231775" indent="-231775">
              <a:spcAft>
                <a:spcPts val="600"/>
              </a:spcAft>
              <a:buClr>
                <a:schemeClr val="tx2"/>
              </a:buClr>
              <a:buFont typeface="Arial" pitchFamily="34" charset="0"/>
              <a:buChar char="•"/>
            </a:pPr>
            <a:r>
              <a:rPr lang="zh-CN" altLang="en-US" sz="1400" dirty="0" smtClean="0">
                <a:solidFill>
                  <a:srgbClr val="777777"/>
                </a:solidFill>
              </a:rPr>
              <a:t>导出技术支持数据</a:t>
            </a:r>
            <a:endParaRPr lang="en-US" sz="1400" dirty="0" smtClean="0">
              <a:solidFill>
                <a:srgbClr val="777777"/>
              </a:solidFill>
            </a:endParaRPr>
          </a:p>
          <a:p>
            <a:pPr marL="231775" indent="-231775">
              <a:spcAft>
                <a:spcPts val="600"/>
              </a:spcAft>
              <a:buClr>
                <a:schemeClr val="tx2"/>
              </a:buClr>
              <a:buFont typeface="Arial" pitchFamily="34" charset="0"/>
              <a:buChar char="•"/>
            </a:pPr>
            <a:r>
              <a:rPr lang="zh-CN" altLang="en-US" sz="1400" dirty="0" smtClean="0">
                <a:solidFill>
                  <a:srgbClr val="777777"/>
                </a:solidFill>
              </a:rPr>
              <a:t>支持</a:t>
            </a:r>
            <a:r>
              <a:rPr lang="en-US" sz="1400" dirty="0" smtClean="0">
                <a:solidFill>
                  <a:srgbClr val="777777"/>
                </a:solidFill>
              </a:rPr>
              <a:t>Power Shell </a:t>
            </a:r>
          </a:p>
          <a:p>
            <a:pPr marL="231775" indent="-231775">
              <a:spcAft>
                <a:spcPts val="600"/>
              </a:spcAft>
              <a:buClr>
                <a:schemeClr val="tx2"/>
              </a:buClr>
              <a:buFont typeface="Arial" pitchFamily="34" charset="0"/>
              <a:buChar char="•"/>
            </a:pPr>
            <a:r>
              <a:rPr lang="en-US" sz="1400" dirty="0" smtClean="0">
                <a:solidFill>
                  <a:srgbClr val="777777"/>
                </a:solidFill>
              </a:rPr>
              <a:t>RAID Controller, Battery Backup Unit, Storage Media Configuration and Monitoring</a:t>
            </a:r>
          </a:p>
          <a:p>
            <a:pPr marL="231775" indent="-231775">
              <a:spcAft>
                <a:spcPts val="600"/>
              </a:spcAft>
              <a:buClr>
                <a:schemeClr val="tx2"/>
              </a:buClr>
              <a:buFont typeface="Arial" pitchFamily="34" charset="0"/>
              <a:buChar char="•"/>
            </a:pPr>
            <a:r>
              <a:rPr lang="en-US" sz="1400" dirty="0" smtClean="0">
                <a:solidFill>
                  <a:srgbClr val="777777"/>
                </a:solidFill>
              </a:rPr>
              <a:t>All </a:t>
            </a:r>
            <a:r>
              <a:rPr lang="en-US" sz="1400" dirty="0" err="1" smtClean="0">
                <a:solidFill>
                  <a:srgbClr val="777777"/>
                </a:solidFill>
              </a:rPr>
              <a:t>FRU</a:t>
            </a:r>
            <a:r>
              <a:rPr lang="en-US" sz="1400" dirty="0" smtClean="0">
                <a:solidFill>
                  <a:srgbClr val="777777"/>
                </a:solidFill>
              </a:rPr>
              <a:t> Components</a:t>
            </a:r>
          </a:p>
        </p:txBody>
      </p:sp>
      <p:sp>
        <p:nvSpPr>
          <p:cNvPr id="94" name="Up-Down Arrow 93"/>
          <p:cNvSpPr/>
          <p:nvPr/>
        </p:nvSpPr>
        <p:spPr>
          <a:xfrm>
            <a:off x="6998702" y="4565743"/>
            <a:ext cx="333375" cy="444751"/>
          </a:xfrm>
          <a:prstGeom prst="upDownArrow">
            <a:avLst/>
          </a:prstGeom>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lin ang="16200000" scaled="1"/>
            <a:tileRect/>
          </a:gradFill>
          <a:ln>
            <a:noFill/>
          </a:ln>
          <a:effectLst/>
          <a:scene3d>
            <a:camera prst="orthographicFront"/>
            <a:lightRig rig="two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5" name="Rounded Rectangle 94"/>
          <p:cNvSpPr/>
          <p:nvPr/>
        </p:nvSpPr>
        <p:spPr>
          <a:xfrm>
            <a:off x="5825457" y="4150418"/>
            <a:ext cx="2651539" cy="381000"/>
          </a:xfrm>
          <a:prstGeom prst="roundRect">
            <a:avLst/>
          </a:prstGeom>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lin ang="16200000" scaled="1"/>
            <a:tileRect/>
          </a:gradFill>
          <a:ln/>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rtlCol="0" anchor="t" anchorCtr="0"/>
          <a:lstStyle/>
          <a:p>
            <a:pPr algn="ctr"/>
            <a:r>
              <a:rPr lang="en-US" sz="1600" dirty="0"/>
              <a:t> XML API &amp; SNMP</a:t>
            </a:r>
          </a:p>
        </p:txBody>
      </p:sp>
      <p:sp>
        <p:nvSpPr>
          <p:cNvPr id="96" name="Rounded Rectangle 95"/>
          <p:cNvSpPr/>
          <p:nvPr/>
        </p:nvSpPr>
        <p:spPr>
          <a:xfrm>
            <a:off x="5608932" y="1218928"/>
            <a:ext cx="3057548" cy="2417619"/>
          </a:xfrm>
          <a:prstGeom prst="roundRect">
            <a:avLst>
              <a:gd name="adj" fmla="val 6112"/>
            </a:avLst>
          </a:prstGeom>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lin ang="16200000" scaled="1"/>
            <a:tileRect/>
          </a:gradFill>
          <a:ln/>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rtlCol="0" anchor="t" anchorCtr="0"/>
          <a:lstStyle/>
          <a:p>
            <a:pPr algn="ctr"/>
            <a:r>
              <a:rPr lang="en-US" sz="1600" dirty="0" smtClean="0"/>
              <a:t>UCS Management Solutions</a:t>
            </a:r>
            <a:endParaRPr lang="en-US" dirty="0" smtClean="0"/>
          </a:p>
        </p:txBody>
      </p:sp>
      <p:sp>
        <p:nvSpPr>
          <p:cNvPr id="97" name="Rounded Rectangle 96"/>
          <p:cNvSpPr/>
          <p:nvPr/>
        </p:nvSpPr>
        <p:spPr>
          <a:xfrm>
            <a:off x="5718363" y="1710272"/>
            <a:ext cx="2835088" cy="1759815"/>
          </a:xfrm>
          <a:prstGeom prst="roundRect">
            <a:avLst>
              <a:gd name="adj" fmla="val 8045"/>
            </a:avLst>
          </a:prstGeom>
          <a:solidFill>
            <a:schemeClr val="bg1"/>
          </a:solidFill>
          <a:ln/>
          <a:scene3d>
            <a:camera prst="orthographicFront"/>
            <a:lightRig rig="threePt" dir="t"/>
          </a:scene3d>
          <a:sp3d>
            <a:bevelT w="63500" h="508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p:txBody>
      </p:sp>
      <p:sp>
        <p:nvSpPr>
          <p:cNvPr id="98" name="Text Placeholder 2"/>
          <p:cNvSpPr txBox="1">
            <a:spLocks/>
          </p:cNvSpPr>
          <p:nvPr/>
        </p:nvSpPr>
        <p:spPr>
          <a:xfrm>
            <a:off x="5741557" y="1814114"/>
            <a:ext cx="2752726" cy="1730401"/>
          </a:xfrm>
          <a:prstGeom prst="rect">
            <a:avLst/>
          </a:prstGeom>
        </p:spPr>
        <p:txBody>
          <a:bodyPr vert="horz" lIns="91440" tIns="45720" rIns="91440" bIns="45720" rtlCol="0">
            <a:noAutofit/>
          </a:bodyPr>
          <a:lstStyle/>
          <a:p>
            <a:pPr marL="287338" marR="0" lvl="0" indent="-171450" defTabSz="914400" rtl="0" eaLnBrk="1" fontAlgn="auto" latinLnBrk="0" hangingPunct="1">
              <a:spcAft>
                <a:spcPts val="0"/>
              </a:spcAft>
              <a:buClr>
                <a:schemeClr val="tx2"/>
              </a:buClr>
              <a:buSzPct val="90000"/>
              <a:buFont typeface="Arial" pitchFamily="34" charset="0"/>
              <a:buChar char="•"/>
              <a:tabLst/>
              <a:defRPr/>
            </a:pPr>
            <a:r>
              <a:rPr lang="zh-CN" altLang="en-US" sz="1600" noProof="0" dirty="0" smtClean="0">
                <a:solidFill>
                  <a:srgbClr val="777777"/>
                </a:solidFill>
                <a:latin typeface="+mj-lt"/>
              </a:rPr>
              <a:t>统一管理</a:t>
            </a:r>
            <a:endParaRPr lang="en-US" sz="1600" noProof="0" dirty="0" smtClean="0">
              <a:solidFill>
                <a:srgbClr val="777777"/>
              </a:solidFill>
              <a:latin typeface="+mj-lt"/>
            </a:endParaRPr>
          </a:p>
          <a:p>
            <a:pPr marL="287338" marR="0" lvl="0" indent="-171450" defTabSz="914400" rtl="0" eaLnBrk="1" fontAlgn="auto" latinLnBrk="0" hangingPunct="1">
              <a:spcAft>
                <a:spcPts val="0"/>
              </a:spcAft>
              <a:buClr>
                <a:schemeClr val="tx2"/>
              </a:buClr>
              <a:buSzPct val="90000"/>
              <a:buFont typeface="Arial" pitchFamily="34" charset="0"/>
              <a:buChar char="•"/>
              <a:tabLst/>
              <a:defRPr/>
            </a:pPr>
            <a:r>
              <a:rPr lang="en-US" sz="1600" noProof="0" dirty="0" smtClean="0">
                <a:solidFill>
                  <a:srgbClr val="777777"/>
                </a:solidFill>
                <a:latin typeface="+mj-lt"/>
              </a:rPr>
              <a:t>Power Shell</a:t>
            </a:r>
            <a:endParaRPr kumimoji="0" lang="en-US" sz="1600" b="0" i="0" u="none" strike="noStrike" kern="1200" cap="none" spc="0" normalizeH="0" baseline="0" noProof="0" dirty="0" smtClean="0">
              <a:ln>
                <a:noFill/>
              </a:ln>
              <a:solidFill>
                <a:srgbClr val="777777"/>
              </a:solidFill>
              <a:effectLst/>
              <a:uLnTx/>
              <a:uFillTx/>
              <a:latin typeface="+mj-lt"/>
            </a:endParaRPr>
          </a:p>
          <a:p>
            <a:pPr marL="287338" marR="0" lvl="0" indent="-171450" defTabSz="914400" rtl="0" eaLnBrk="1" fontAlgn="auto" latinLnBrk="0" hangingPunct="1">
              <a:spcAft>
                <a:spcPts val="0"/>
              </a:spcAft>
              <a:buClr>
                <a:schemeClr val="tx2"/>
              </a:buClr>
              <a:buSzPct val="90000"/>
              <a:buFont typeface="Arial" pitchFamily="34" charset="0"/>
              <a:buChar char="•"/>
              <a:tabLst/>
              <a:defRPr/>
            </a:pPr>
            <a:r>
              <a:rPr lang="en-US" sz="1600" dirty="0" smtClean="0">
                <a:solidFill>
                  <a:srgbClr val="777777"/>
                </a:solidFill>
                <a:latin typeface="+mj-lt"/>
              </a:rPr>
              <a:t>ISV Integration</a:t>
            </a:r>
          </a:p>
          <a:p>
            <a:pPr marL="627063" lvl="1" indent="-160338">
              <a:buClr>
                <a:schemeClr val="tx2"/>
              </a:buClr>
              <a:buSzPct val="90000"/>
              <a:buFont typeface="Arial" pitchFamily="34" charset="0"/>
              <a:buChar char="•"/>
              <a:defRPr/>
            </a:pPr>
            <a:r>
              <a:rPr kumimoji="0" lang="en-US" sz="1100" b="0" i="0" u="none" strike="noStrike" kern="1200" cap="none" spc="0" normalizeH="0" baseline="0" noProof="0" dirty="0" smtClean="0">
                <a:ln>
                  <a:noFill/>
                </a:ln>
                <a:solidFill>
                  <a:srgbClr val="777777"/>
                </a:solidFill>
                <a:effectLst/>
                <a:uLnTx/>
                <a:uFillTx/>
                <a:latin typeface="+mj-lt"/>
                <a:ea typeface="+mn-ea"/>
                <a:cs typeface="+mn-cs"/>
              </a:rPr>
              <a:t>MSFT</a:t>
            </a:r>
            <a:r>
              <a:rPr kumimoji="0" lang="en-US" sz="1100" b="0" i="0" u="none" strike="noStrike" kern="1200" cap="none" spc="0" normalizeH="0" noProof="0" dirty="0" smtClean="0">
                <a:ln>
                  <a:noFill/>
                </a:ln>
                <a:solidFill>
                  <a:srgbClr val="777777"/>
                </a:solidFill>
                <a:effectLst/>
                <a:uLnTx/>
                <a:uFillTx/>
                <a:latin typeface="+mj-lt"/>
                <a:ea typeface="+mn-ea"/>
                <a:cs typeface="+mn-cs"/>
              </a:rPr>
              <a:t> </a:t>
            </a:r>
            <a:r>
              <a:rPr kumimoji="0" lang="en-US" sz="1100" b="0" i="0" u="none" strike="noStrike" kern="1200" cap="none" spc="0" normalizeH="0" noProof="0" dirty="0" err="1" smtClean="0">
                <a:ln>
                  <a:noFill/>
                </a:ln>
                <a:solidFill>
                  <a:srgbClr val="777777"/>
                </a:solidFill>
                <a:effectLst/>
                <a:uLnTx/>
                <a:uFillTx/>
                <a:latin typeface="+mj-lt"/>
                <a:ea typeface="+mn-ea"/>
                <a:cs typeface="+mn-cs"/>
              </a:rPr>
              <a:t>SCOM</a:t>
            </a:r>
            <a:r>
              <a:rPr kumimoji="0" lang="en-US" sz="1100" b="0" i="0" u="none" strike="noStrike" kern="1200" cap="none" spc="0" normalizeH="0" noProof="0" dirty="0" smtClean="0">
                <a:ln>
                  <a:noFill/>
                </a:ln>
                <a:solidFill>
                  <a:srgbClr val="777777"/>
                </a:solidFill>
                <a:effectLst/>
                <a:uLnTx/>
                <a:uFillTx/>
                <a:latin typeface="+mj-lt"/>
                <a:ea typeface="+mn-ea"/>
                <a:cs typeface="+mn-cs"/>
              </a:rPr>
              <a:t>/ </a:t>
            </a:r>
            <a:r>
              <a:rPr kumimoji="0" lang="en-US" sz="1100" b="0" i="0" u="none" strike="noStrike" kern="1200" cap="none" spc="0" normalizeH="0" noProof="0" dirty="0" err="1" smtClean="0">
                <a:ln>
                  <a:noFill/>
                </a:ln>
                <a:solidFill>
                  <a:srgbClr val="777777"/>
                </a:solidFill>
                <a:effectLst/>
                <a:uLnTx/>
                <a:uFillTx/>
                <a:latin typeface="+mj-lt"/>
                <a:ea typeface="+mn-ea"/>
                <a:cs typeface="+mn-cs"/>
              </a:rPr>
              <a:t>SCCM</a:t>
            </a:r>
            <a:endParaRPr kumimoji="0" lang="en-US" sz="1100" b="0" i="0" u="none" strike="noStrike" kern="1200" cap="none" spc="0" normalizeH="0" noProof="0" dirty="0" smtClean="0">
              <a:ln>
                <a:noFill/>
              </a:ln>
              <a:solidFill>
                <a:srgbClr val="777777"/>
              </a:solidFill>
              <a:effectLst/>
              <a:uLnTx/>
              <a:uFillTx/>
              <a:latin typeface="+mj-lt"/>
              <a:ea typeface="+mn-ea"/>
              <a:cs typeface="+mn-cs"/>
            </a:endParaRPr>
          </a:p>
          <a:p>
            <a:pPr marL="627063" lvl="1" indent="-160338">
              <a:buClr>
                <a:schemeClr val="tx2"/>
              </a:buClr>
              <a:buSzPct val="90000"/>
              <a:buFont typeface="Arial" pitchFamily="34" charset="0"/>
              <a:buChar char="•"/>
              <a:defRPr/>
            </a:pPr>
            <a:r>
              <a:rPr lang="en-US" sz="1100" baseline="0" dirty="0" smtClean="0">
                <a:solidFill>
                  <a:srgbClr val="777777"/>
                </a:solidFill>
                <a:latin typeface="+mj-lt"/>
              </a:rPr>
              <a:t>HP</a:t>
            </a:r>
            <a:r>
              <a:rPr lang="en-US" sz="1100" dirty="0" smtClean="0">
                <a:solidFill>
                  <a:srgbClr val="777777"/>
                </a:solidFill>
                <a:latin typeface="+mj-lt"/>
              </a:rPr>
              <a:t> Operations Manager</a:t>
            </a:r>
          </a:p>
          <a:p>
            <a:pPr marL="627063" lvl="1" indent="-160338">
              <a:buClr>
                <a:schemeClr val="tx2"/>
              </a:buClr>
              <a:buSzPct val="90000"/>
              <a:buFont typeface="Arial" pitchFamily="34" charset="0"/>
              <a:buChar char="•"/>
              <a:defRPr/>
            </a:pPr>
            <a:r>
              <a:rPr kumimoji="0" lang="en-US" sz="1100" b="0" i="0" u="none" strike="noStrike" kern="1200" cap="none" spc="0" normalizeH="0" baseline="0" noProof="0" dirty="0" err="1" smtClean="0">
                <a:ln>
                  <a:noFill/>
                </a:ln>
                <a:solidFill>
                  <a:srgbClr val="777777"/>
                </a:solidFill>
                <a:effectLst/>
                <a:uLnTx/>
                <a:uFillTx/>
                <a:latin typeface="+mj-lt"/>
                <a:ea typeface="+mn-ea"/>
                <a:cs typeface="+mn-cs"/>
              </a:rPr>
              <a:t>Zenoss</a:t>
            </a:r>
            <a:endParaRPr kumimoji="0" lang="en-US" sz="1100" b="0" i="0" u="none" strike="noStrike" kern="1200" cap="none" spc="0" normalizeH="0" baseline="0" noProof="0" dirty="0" smtClean="0">
              <a:ln>
                <a:noFill/>
              </a:ln>
              <a:solidFill>
                <a:srgbClr val="777777"/>
              </a:solidFill>
              <a:effectLst/>
              <a:uLnTx/>
              <a:uFillTx/>
              <a:latin typeface="+mj-lt"/>
              <a:ea typeface="+mn-ea"/>
              <a:cs typeface="+mn-cs"/>
            </a:endParaRPr>
          </a:p>
          <a:p>
            <a:pPr marL="627063" lvl="1" indent="-160338">
              <a:buClr>
                <a:schemeClr val="tx2"/>
              </a:buClr>
              <a:buSzPct val="90000"/>
              <a:buFont typeface="Arial" pitchFamily="34" charset="0"/>
              <a:buChar char="•"/>
              <a:defRPr/>
            </a:pPr>
            <a:r>
              <a:rPr lang="en-US" sz="1100" dirty="0" err="1" smtClean="0">
                <a:solidFill>
                  <a:srgbClr val="777777"/>
                </a:solidFill>
                <a:latin typeface="+mj-lt"/>
              </a:rPr>
              <a:t>Aliris</a:t>
            </a:r>
            <a:r>
              <a:rPr lang="en-US" sz="1100" dirty="0" smtClean="0">
                <a:solidFill>
                  <a:srgbClr val="777777"/>
                </a:solidFill>
                <a:latin typeface="+mj-lt"/>
              </a:rPr>
              <a:t> – Deployment Server</a:t>
            </a:r>
          </a:p>
        </p:txBody>
      </p:sp>
      <p:sp>
        <p:nvSpPr>
          <p:cNvPr id="102" name="Rectangle 101"/>
          <p:cNvSpPr/>
          <p:nvPr/>
        </p:nvSpPr>
        <p:spPr>
          <a:xfrm>
            <a:off x="5752214" y="5028339"/>
            <a:ext cx="2766832" cy="535882"/>
          </a:xfrm>
          <a:prstGeom prst="rect">
            <a:avLst/>
          </a:prstGeom>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lin ang="16200000" scaled="1"/>
            <a:tileRect/>
          </a:gradFill>
          <a:ln/>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rtlCol="0" anchor="t" anchorCtr="0"/>
          <a:lstStyle/>
          <a:p>
            <a:pPr algn="ctr"/>
            <a:r>
              <a:rPr lang="en-US" sz="1400" dirty="0" smtClean="0"/>
              <a:t>  CIMC</a:t>
            </a:r>
            <a:endParaRPr lang="en-US" sz="1400" dirty="0"/>
          </a:p>
          <a:p>
            <a:pPr algn="ctr"/>
            <a:r>
              <a:rPr lang="en-US" sz="1400" dirty="0" smtClean="0"/>
              <a:t>  Embedded </a:t>
            </a:r>
            <a:r>
              <a:rPr lang="en-US" sz="1400" dirty="0"/>
              <a:t>on Server</a:t>
            </a:r>
          </a:p>
        </p:txBody>
      </p:sp>
      <p:sp>
        <p:nvSpPr>
          <p:cNvPr id="170" name="Rectangle 169"/>
          <p:cNvSpPr/>
          <p:nvPr/>
        </p:nvSpPr>
        <p:spPr>
          <a:xfrm>
            <a:off x="5769549" y="5034896"/>
            <a:ext cx="524926" cy="274320"/>
          </a:xfrm>
          <a:prstGeom prst="rect">
            <a:avLst/>
          </a:prstGeom>
          <a:solidFill>
            <a:schemeClr val="tx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effectLst>
                  <a:outerShdw blurRad="38100" dist="38100" dir="2700000" algn="tl">
                    <a:srgbClr val="000000">
                      <a:alpha val="43137"/>
                    </a:srgbClr>
                  </a:outerShdw>
                </a:effectLst>
              </a:rPr>
              <a:t>GUI</a:t>
            </a:r>
          </a:p>
        </p:txBody>
      </p:sp>
      <p:sp>
        <p:nvSpPr>
          <p:cNvPr id="171" name="Rectangle 170"/>
          <p:cNvSpPr/>
          <p:nvPr/>
        </p:nvSpPr>
        <p:spPr>
          <a:xfrm>
            <a:off x="5775538" y="5324474"/>
            <a:ext cx="524926" cy="232941"/>
          </a:xfrm>
          <a:prstGeom prst="rect">
            <a:avLst/>
          </a:prstGeom>
          <a:solidFill>
            <a:schemeClr val="tx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smtClean="0">
                <a:effectLst>
                  <a:outerShdw blurRad="38100" dist="38100" dir="2700000" algn="tl">
                    <a:srgbClr val="000000">
                      <a:alpha val="43137"/>
                    </a:srgbClr>
                  </a:outerShdw>
                </a:effectLst>
              </a:rPr>
              <a:t>CLI</a:t>
            </a:r>
            <a:endParaRPr lang="en-US" sz="1200" dirty="0" smtClean="0">
              <a:effectLst>
                <a:outerShdw blurRad="38100" dist="38100" dir="2700000" algn="tl">
                  <a:srgbClr val="000000">
                    <a:alpha val="43137"/>
                  </a:srgbClr>
                </a:outerShdw>
              </a:effectLst>
            </a:endParaRPr>
          </a:p>
        </p:txBody>
      </p:sp>
      <p:sp>
        <p:nvSpPr>
          <p:cNvPr id="173" name="Up-Down Arrow 172"/>
          <p:cNvSpPr/>
          <p:nvPr/>
        </p:nvSpPr>
        <p:spPr>
          <a:xfrm>
            <a:off x="6978104" y="3688393"/>
            <a:ext cx="333375" cy="444751"/>
          </a:xfrm>
          <a:prstGeom prst="upDownArrow">
            <a:avLst/>
          </a:prstGeom>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lin ang="16200000" scaled="1"/>
            <a:tileRect/>
          </a:gradFill>
          <a:ln>
            <a:noFill/>
          </a:ln>
          <a:effectLst/>
          <a:scene3d>
            <a:camera prst="orthographicFront"/>
            <a:lightRig rig="two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9" name="Rounded Rectangle 18"/>
          <p:cNvSpPr/>
          <p:nvPr/>
        </p:nvSpPr>
        <p:spPr>
          <a:xfrm>
            <a:off x="273378" y="1105785"/>
            <a:ext cx="4968474" cy="373345"/>
          </a:xfrm>
          <a:prstGeom prst="roundRect">
            <a:avLst>
              <a:gd name="adj" fmla="val 50000"/>
            </a:avLst>
          </a:prstGeom>
          <a:gradFill flip="none" rotWithShape="1">
            <a:gsLst>
              <a:gs pos="50000">
                <a:schemeClr val="tx1">
                  <a:lumMod val="60000"/>
                  <a:lumOff val="40000"/>
                </a:schemeClr>
              </a:gs>
              <a:gs pos="100000">
                <a:schemeClr val="accent2"/>
              </a:gs>
              <a:gs pos="0">
                <a:schemeClr val="tx1"/>
              </a:gs>
            </a:gsLst>
            <a:lin ang="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effectLst>
                  <a:outerShdw blurRad="38100" dist="38100" dir="2700000" algn="tl">
                    <a:srgbClr val="000000">
                      <a:alpha val="43137"/>
                    </a:srgbClr>
                  </a:outerShdw>
                </a:effectLst>
              </a:rPr>
              <a:t>Customer Benefits</a:t>
            </a:r>
            <a:endParaRPr lang="en-US" dirty="0">
              <a:solidFill>
                <a:schemeClr val="bg1"/>
              </a:solidFill>
              <a:effectLst>
                <a:outerShdw blurRad="38100" dist="38100" dir="2700000" algn="tl">
                  <a:srgbClr val="000000">
                    <a:alpha val="43137"/>
                  </a:srgbClr>
                </a:outerShdw>
              </a:effectLst>
            </a:endParaRPr>
          </a:p>
        </p:txBody>
      </p:sp>
      <p:sp>
        <p:nvSpPr>
          <p:cNvPr id="20" name="Rounded Rectangle 19"/>
          <p:cNvSpPr/>
          <p:nvPr/>
        </p:nvSpPr>
        <p:spPr>
          <a:xfrm>
            <a:off x="273378" y="3923412"/>
            <a:ext cx="4968474" cy="373345"/>
          </a:xfrm>
          <a:prstGeom prst="roundRect">
            <a:avLst>
              <a:gd name="adj" fmla="val 50000"/>
            </a:avLst>
          </a:prstGeom>
          <a:gradFill flip="none" rotWithShape="1">
            <a:gsLst>
              <a:gs pos="50000">
                <a:schemeClr val="tx1">
                  <a:lumMod val="60000"/>
                  <a:lumOff val="40000"/>
                </a:schemeClr>
              </a:gs>
              <a:gs pos="100000">
                <a:schemeClr val="accent2"/>
              </a:gs>
              <a:gs pos="0">
                <a:schemeClr val="tx1"/>
              </a:gs>
            </a:gsLst>
            <a:lin ang="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effectLst>
                  <a:outerShdw blurRad="38100" dist="38100" dir="2700000" algn="tl">
                    <a:srgbClr val="000000">
                      <a:alpha val="43137"/>
                    </a:srgbClr>
                  </a:outerShdw>
                </a:effectLst>
              </a:rPr>
              <a:t>Feature Details</a:t>
            </a:r>
            <a:endParaRPr lang="en-US" dirty="0">
              <a:solidFill>
                <a:schemeClr val="bg1"/>
              </a:solidFill>
              <a:effectLst>
                <a:outerShdw blurRad="38100" dist="38100" dir="2700000" algn="tl">
                  <a:srgbClr val="000000">
                    <a:alpha val="43137"/>
                  </a:srgbClr>
                </a:outerShdw>
              </a:effectLst>
            </a:endParaRPr>
          </a:p>
        </p:txBody>
      </p:sp>
      <p:pic>
        <p:nvPicPr>
          <p:cNvPr id="168" name="Picture 167"/>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5738438" y="5567553"/>
            <a:ext cx="2793999" cy="526173"/>
          </a:xfrm>
          <a:prstGeom prst="rect">
            <a:avLst/>
          </a:prstGeom>
          <a:ln>
            <a:noFill/>
          </a:ln>
          <a:effectLst/>
        </p:spPr>
      </p:pic>
    </p:spTree>
    <p:extLst>
      <p:ext uri="{BB962C8B-B14F-4D97-AF65-F5344CB8AC3E}">
        <p14:creationId xmlns:p14="http://schemas.microsoft.com/office/powerpoint/2010/main" val="932083226"/>
      </p:ext>
    </p:extLst>
  </p:cSld>
  <p:clrMapOvr>
    <a:masterClrMapping/>
  </p:clrMapOvr>
  <p:transition>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9702" y="-12151"/>
            <a:ext cx="8780948" cy="1275906"/>
          </a:xfrm>
        </p:spPr>
        <p:txBody>
          <a:bodyPr/>
          <a:lstStyle/>
          <a:p>
            <a:r>
              <a:rPr lang="en-US" dirty="0" smtClean="0"/>
              <a:t/>
            </a:r>
            <a:br>
              <a:rPr lang="en-US" dirty="0" smtClean="0"/>
            </a:br>
            <a:r>
              <a:rPr lang="zh-CN" altLang="en-US" dirty="0" smtClean="0"/>
              <a:t>简单的服务器部署和固件管理工具</a:t>
            </a:r>
            <a:r>
              <a:rPr lang="en-US" dirty="0" smtClean="0"/>
              <a:t/>
            </a:r>
            <a:br>
              <a:rPr lang="en-US" dirty="0" smtClean="0"/>
            </a:br>
            <a:r>
              <a:rPr lang="en-US" sz="2400" dirty="0" smtClean="0">
                <a:solidFill>
                  <a:schemeClr val="bg1">
                    <a:lumMod val="50000"/>
                  </a:schemeClr>
                </a:solidFill>
              </a:rPr>
              <a:t>For Individual or One-to-Many Server Access</a:t>
            </a:r>
            <a:endParaRPr lang="en-US" sz="4400" dirty="0">
              <a:solidFill>
                <a:schemeClr val="bg1">
                  <a:lumMod val="50000"/>
                </a:schemeClr>
              </a:solidFill>
            </a:endParaRPr>
          </a:p>
        </p:txBody>
      </p:sp>
      <p:sp>
        <p:nvSpPr>
          <p:cNvPr id="90" name="Rectangle 3"/>
          <p:cNvSpPr txBox="1">
            <a:spLocks noChangeArrowheads="1"/>
          </p:cNvSpPr>
          <p:nvPr/>
        </p:nvSpPr>
        <p:spPr bwMode="auto">
          <a:xfrm>
            <a:off x="377608" y="2182267"/>
            <a:ext cx="4981201" cy="1687981"/>
          </a:xfrm>
          <a:prstGeom prst="rect">
            <a:avLst/>
          </a:prstGeom>
          <a:noFill/>
          <a:ln w="9525" algn="ctr">
            <a:noFill/>
            <a:miter lim="800000"/>
            <a:headEnd/>
            <a:tailEnd/>
          </a:ln>
        </p:spPr>
        <p:txBody>
          <a:bodyPr lIns="82124" tIns="41061" rIns="82124" bIns="41061"/>
          <a:lstStyle/>
          <a:p>
            <a:pPr marL="0" lvl="1" defTabSz="814388">
              <a:buSzPct val="100000"/>
              <a:defRPr/>
            </a:pPr>
            <a:r>
              <a:rPr lang="zh-CN" altLang="en-US" sz="1600" kern="0" dirty="0" smtClean="0">
                <a:solidFill>
                  <a:srgbClr val="000000"/>
                </a:solidFill>
              </a:rPr>
              <a:t>加速部署的强大工具</a:t>
            </a:r>
            <a:endParaRPr lang="en-US" sz="1600" kern="0" dirty="0" smtClean="0">
              <a:solidFill>
                <a:srgbClr val="000000"/>
              </a:solidFill>
            </a:endParaRPr>
          </a:p>
          <a:p>
            <a:pPr marL="0" lvl="1" defTabSz="814388">
              <a:buSzPct val="100000"/>
              <a:defRPr/>
            </a:pPr>
            <a:endParaRPr lang="en-US" sz="1600" kern="0" dirty="0" smtClean="0">
              <a:solidFill>
                <a:srgbClr val="000000"/>
              </a:solidFill>
            </a:endParaRPr>
          </a:p>
          <a:p>
            <a:pPr marL="336550" lvl="1" indent="-114300">
              <a:buClr>
                <a:schemeClr val="tx2"/>
              </a:buClr>
              <a:buSzPct val="100000"/>
              <a:buFont typeface="Arial" pitchFamily="34" charset="0"/>
              <a:buChar char="•"/>
              <a:defRPr/>
            </a:pPr>
            <a:r>
              <a:rPr lang="zh-CN" altLang="en-US" sz="1600" dirty="0">
                <a:solidFill>
                  <a:srgbClr val="000000"/>
                </a:solidFill>
              </a:rPr>
              <a:t>无人值守的操作系统安</a:t>
            </a:r>
            <a:r>
              <a:rPr lang="zh-CN" altLang="en-US" sz="1600" dirty="0" smtClean="0">
                <a:solidFill>
                  <a:srgbClr val="000000"/>
                </a:solidFill>
              </a:rPr>
              <a:t>装</a:t>
            </a:r>
            <a:endParaRPr lang="en-US" altLang="zh-CN" sz="1600" dirty="0" smtClean="0">
              <a:solidFill>
                <a:srgbClr val="000000"/>
              </a:solidFill>
            </a:endParaRPr>
          </a:p>
          <a:p>
            <a:pPr marL="336550" lvl="1" indent="-114300">
              <a:buClr>
                <a:schemeClr val="tx2"/>
              </a:buClr>
              <a:buSzPct val="100000"/>
              <a:buFont typeface="Arial" pitchFamily="34" charset="0"/>
              <a:buChar char="•"/>
              <a:defRPr/>
            </a:pPr>
            <a:r>
              <a:rPr lang="zh-CN" altLang="en-US" sz="1600" dirty="0" smtClean="0">
                <a:solidFill>
                  <a:srgbClr val="000000"/>
                </a:solidFill>
              </a:rPr>
              <a:t>配置</a:t>
            </a:r>
            <a:r>
              <a:rPr lang="en-US" altLang="zh-CN" sz="1600" dirty="0" smtClean="0">
                <a:solidFill>
                  <a:srgbClr val="000000"/>
                </a:solidFill>
              </a:rPr>
              <a:t>RAID</a:t>
            </a:r>
            <a:r>
              <a:rPr lang="zh-CN" altLang="en-US" sz="1600" dirty="0">
                <a:solidFill>
                  <a:srgbClr val="000000"/>
                </a:solidFill>
              </a:rPr>
              <a:t>引导顺</a:t>
            </a:r>
            <a:r>
              <a:rPr lang="zh-CN" altLang="en-US" sz="1600" dirty="0" smtClean="0">
                <a:solidFill>
                  <a:srgbClr val="000000"/>
                </a:solidFill>
              </a:rPr>
              <a:t>序</a:t>
            </a:r>
            <a:endParaRPr lang="en-US" altLang="zh-CN" sz="1600" dirty="0" smtClean="0">
              <a:solidFill>
                <a:srgbClr val="000000"/>
              </a:solidFill>
            </a:endParaRPr>
          </a:p>
          <a:p>
            <a:pPr marL="336550" lvl="1" indent="-114300">
              <a:buClr>
                <a:schemeClr val="tx2"/>
              </a:buClr>
              <a:buSzPct val="100000"/>
              <a:buFont typeface="Arial" pitchFamily="34" charset="0"/>
              <a:buChar char="•"/>
              <a:defRPr/>
            </a:pPr>
            <a:r>
              <a:rPr lang="zh-CN" altLang="en-US" sz="1600" dirty="0" smtClean="0">
                <a:solidFill>
                  <a:srgbClr val="000000"/>
                </a:solidFill>
              </a:rPr>
              <a:t>服</a:t>
            </a:r>
            <a:r>
              <a:rPr lang="zh-CN" altLang="en-US" sz="1600" dirty="0">
                <a:solidFill>
                  <a:srgbClr val="000000"/>
                </a:solidFill>
              </a:rPr>
              <a:t>务</a:t>
            </a:r>
            <a:r>
              <a:rPr lang="zh-CN" altLang="en-US" sz="1600" dirty="0" smtClean="0">
                <a:solidFill>
                  <a:srgbClr val="000000"/>
                </a:solidFill>
              </a:rPr>
              <a:t>器</a:t>
            </a:r>
            <a:r>
              <a:rPr lang="zh-CN" altLang="en-US" sz="1600" dirty="0">
                <a:solidFill>
                  <a:srgbClr val="000000"/>
                </a:solidFill>
              </a:rPr>
              <a:t>状态</a:t>
            </a:r>
            <a:r>
              <a:rPr lang="zh-CN" altLang="en-US" sz="1600" dirty="0" smtClean="0">
                <a:solidFill>
                  <a:srgbClr val="000000"/>
                </a:solidFill>
              </a:rPr>
              <a:t>和</a:t>
            </a:r>
            <a:r>
              <a:rPr lang="zh-CN" altLang="en-US" sz="1600" dirty="0">
                <a:solidFill>
                  <a:srgbClr val="000000"/>
                </a:solidFill>
              </a:rPr>
              <a:t>离线诊</a:t>
            </a:r>
            <a:r>
              <a:rPr lang="zh-CN" altLang="en-US" sz="1600" dirty="0" smtClean="0">
                <a:solidFill>
                  <a:srgbClr val="000000"/>
                </a:solidFill>
              </a:rPr>
              <a:t>断</a:t>
            </a:r>
            <a:endParaRPr lang="en-US" altLang="zh-CN" sz="1600" dirty="0" smtClean="0">
              <a:solidFill>
                <a:srgbClr val="000000"/>
              </a:solidFill>
            </a:endParaRPr>
          </a:p>
          <a:p>
            <a:pPr marL="336550" lvl="1" indent="-114300">
              <a:buClr>
                <a:schemeClr val="tx2"/>
              </a:buClr>
              <a:buSzPct val="100000"/>
              <a:buFont typeface="Arial" pitchFamily="34" charset="0"/>
              <a:buChar char="•"/>
              <a:defRPr/>
            </a:pPr>
            <a:r>
              <a:rPr lang="zh-CN" altLang="en-US" sz="1600" dirty="0" smtClean="0">
                <a:solidFill>
                  <a:srgbClr val="000000"/>
                </a:solidFill>
              </a:rPr>
              <a:t>自动从</a:t>
            </a:r>
            <a:r>
              <a:rPr lang="en-US" altLang="zh-CN" sz="1600" dirty="0" smtClean="0">
                <a:solidFill>
                  <a:srgbClr val="000000"/>
                </a:solidFill>
              </a:rPr>
              <a:t>cisco.com</a:t>
            </a:r>
            <a:r>
              <a:rPr lang="zh-CN" altLang="en-US" sz="1600" dirty="0" smtClean="0">
                <a:solidFill>
                  <a:srgbClr val="000000"/>
                </a:solidFill>
              </a:rPr>
              <a:t>获得驱</a:t>
            </a:r>
            <a:r>
              <a:rPr lang="zh-CN" altLang="en-US" sz="1600" dirty="0">
                <a:solidFill>
                  <a:srgbClr val="000000"/>
                </a:solidFill>
              </a:rPr>
              <a:t>动程序更</a:t>
            </a:r>
            <a:r>
              <a:rPr lang="zh-CN" altLang="en-US" sz="1600" dirty="0" smtClean="0">
                <a:solidFill>
                  <a:srgbClr val="000000"/>
                </a:solidFill>
              </a:rPr>
              <a:t>新</a:t>
            </a:r>
            <a:endParaRPr lang="en-US" sz="1600" kern="0" dirty="0" smtClean="0">
              <a:solidFill>
                <a:srgbClr val="777777"/>
              </a:solidFill>
            </a:endParaRPr>
          </a:p>
        </p:txBody>
      </p:sp>
      <p:pic>
        <p:nvPicPr>
          <p:cNvPr id="91" name="Picture 75" descr="ServerInformation"/>
          <p:cNvPicPr>
            <a:picLocks noChangeAspect="1" noChangeArrowheads="1"/>
          </p:cNvPicPr>
          <p:nvPr/>
        </p:nvPicPr>
        <p:blipFill rotWithShape="1">
          <a:blip r:embed="rId3" cstate="print"/>
          <a:srcRect l="2327" t="1801" r="1593" b="4870"/>
          <a:stretch/>
        </p:blipFill>
        <p:spPr bwMode="auto">
          <a:xfrm>
            <a:off x="5656520" y="1562986"/>
            <a:ext cx="2875155" cy="2094615"/>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2" name="Picture 2"/>
          <p:cNvPicPr>
            <a:picLocks noChangeAspect="1" noChangeArrowheads="1"/>
          </p:cNvPicPr>
          <p:nvPr/>
        </p:nvPicPr>
        <p:blipFill rotWithShape="1">
          <a:blip r:embed="rId4" cstate="print"/>
          <a:srcRect l="2108" t="4736" r="5497" b="5979"/>
          <a:stretch/>
        </p:blipFill>
        <p:spPr bwMode="auto">
          <a:xfrm>
            <a:off x="5645886" y="4186218"/>
            <a:ext cx="3052999" cy="2055094"/>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4" name="Rectangle 3"/>
          <p:cNvSpPr txBox="1">
            <a:spLocks noChangeArrowheads="1"/>
          </p:cNvSpPr>
          <p:nvPr/>
        </p:nvSpPr>
        <p:spPr bwMode="auto">
          <a:xfrm>
            <a:off x="377608" y="4453672"/>
            <a:ext cx="4572761" cy="1787640"/>
          </a:xfrm>
          <a:prstGeom prst="rect">
            <a:avLst/>
          </a:prstGeom>
          <a:noFill/>
          <a:ln w="9525" algn="ctr">
            <a:noFill/>
            <a:miter lim="800000"/>
            <a:headEnd/>
            <a:tailEnd/>
          </a:ln>
        </p:spPr>
        <p:txBody>
          <a:bodyPr lIns="82124" tIns="41061" rIns="82124" bIns="41061"/>
          <a:lstStyle/>
          <a:p>
            <a:pPr lvl="0"/>
            <a:r>
              <a:rPr lang="zh-CN" altLang="en-US" sz="1600" dirty="0" smtClean="0">
                <a:solidFill>
                  <a:srgbClr val="000000"/>
                </a:solidFill>
              </a:rPr>
              <a:t>简单的固件和系统软件升级</a:t>
            </a:r>
            <a:endParaRPr lang="en-AU" sz="1600" dirty="0" smtClean="0">
              <a:solidFill>
                <a:srgbClr val="000000"/>
              </a:solidFill>
            </a:endParaRPr>
          </a:p>
          <a:p>
            <a:pPr lvl="0"/>
            <a:r>
              <a:rPr lang="en-AU" sz="1600" dirty="0" smtClean="0">
                <a:solidFill>
                  <a:srgbClr val="000000"/>
                </a:solidFill>
              </a:rPr>
              <a:t> </a:t>
            </a:r>
          </a:p>
          <a:p>
            <a:pPr marL="339725" lvl="1" indent="-117475">
              <a:buClr>
                <a:schemeClr val="tx2"/>
              </a:buClr>
              <a:buFont typeface="Arial" pitchFamily="34" charset="0"/>
              <a:buChar char="•"/>
            </a:pPr>
            <a:r>
              <a:rPr lang="en-AU" sz="1600" dirty="0" smtClean="0">
                <a:solidFill>
                  <a:srgbClr val="777777"/>
                </a:solidFill>
              </a:rPr>
              <a:t>BIOS</a:t>
            </a:r>
          </a:p>
          <a:p>
            <a:pPr marL="339725" lvl="1" indent="-117475">
              <a:buClr>
                <a:schemeClr val="tx2"/>
              </a:buClr>
              <a:buFont typeface="Arial" pitchFamily="34" charset="0"/>
              <a:buChar char="•"/>
            </a:pPr>
            <a:r>
              <a:rPr lang="en-AU" sz="1600" dirty="0" err="1" smtClean="0">
                <a:solidFill>
                  <a:srgbClr val="777777"/>
                </a:solidFill>
              </a:rPr>
              <a:t>CIMC</a:t>
            </a:r>
            <a:endParaRPr lang="en-AU" sz="1600" dirty="0" smtClean="0">
              <a:solidFill>
                <a:srgbClr val="777777"/>
              </a:solidFill>
            </a:endParaRPr>
          </a:p>
          <a:p>
            <a:pPr marL="339725" lvl="1" indent="-117475">
              <a:buClr>
                <a:schemeClr val="tx2"/>
              </a:buClr>
              <a:buFont typeface="Arial" pitchFamily="34" charset="0"/>
              <a:buChar char="•"/>
            </a:pPr>
            <a:r>
              <a:rPr lang="en-AU" sz="1600" dirty="0" err="1" smtClean="0">
                <a:solidFill>
                  <a:srgbClr val="777777"/>
                </a:solidFill>
              </a:rPr>
              <a:t>LOM</a:t>
            </a:r>
            <a:endParaRPr lang="en-AU" sz="1600" dirty="0" smtClean="0">
              <a:solidFill>
                <a:srgbClr val="777777"/>
              </a:solidFill>
            </a:endParaRPr>
          </a:p>
          <a:p>
            <a:pPr marL="339725" lvl="1" indent="-117475">
              <a:buClr>
                <a:schemeClr val="tx2"/>
              </a:buClr>
              <a:buFont typeface="Arial" pitchFamily="34" charset="0"/>
              <a:buChar char="•"/>
            </a:pPr>
            <a:r>
              <a:rPr lang="en-AU" sz="1600" dirty="0" smtClean="0">
                <a:solidFill>
                  <a:srgbClr val="777777"/>
                </a:solidFill>
              </a:rPr>
              <a:t>RAID Controller </a:t>
            </a:r>
          </a:p>
          <a:p>
            <a:pPr marL="339725" lvl="1" indent="-117475">
              <a:buClr>
                <a:schemeClr val="tx2"/>
              </a:buClr>
              <a:buFont typeface="Arial" pitchFamily="34" charset="0"/>
              <a:buChar char="•"/>
            </a:pPr>
            <a:r>
              <a:rPr lang="en-AU" sz="1600" dirty="0" smtClean="0">
                <a:solidFill>
                  <a:srgbClr val="777777"/>
                </a:solidFill>
              </a:rPr>
              <a:t>Cisco VIC </a:t>
            </a:r>
            <a:endParaRPr lang="en-US" sz="1600" dirty="0" smtClean="0">
              <a:solidFill>
                <a:srgbClr val="777777"/>
              </a:solidFill>
            </a:endParaRPr>
          </a:p>
          <a:p>
            <a:pPr marL="236538" lvl="1" indent="-119063" defTabSz="814388">
              <a:lnSpc>
                <a:spcPct val="85000"/>
              </a:lnSpc>
              <a:spcBef>
                <a:spcPts val="0"/>
              </a:spcBef>
              <a:buClr>
                <a:schemeClr val="tx2"/>
              </a:buClr>
              <a:buSzPct val="100000"/>
              <a:buFont typeface="Wingdings" pitchFamily="2" charset="2"/>
              <a:buChar char="§"/>
              <a:defRPr/>
            </a:pPr>
            <a:endParaRPr lang="en-US" sz="1600" kern="0" dirty="0">
              <a:solidFill>
                <a:srgbClr val="000000"/>
              </a:solidFill>
              <a:latin typeface="+mn-lt"/>
            </a:endParaRPr>
          </a:p>
        </p:txBody>
      </p:sp>
      <p:sp>
        <p:nvSpPr>
          <p:cNvPr id="9" name="Rounded Rectangle 8"/>
          <p:cNvSpPr/>
          <p:nvPr/>
        </p:nvSpPr>
        <p:spPr>
          <a:xfrm>
            <a:off x="273378" y="1605514"/>
            <a:ext cx="4968474" cy="373345"/>
          </a:xfrm>
          <a:prstGeom prst="roundRect">
            <a:avLst>
              <a:gd name="adj" fmla="val 50000"/>
            </a:avLst>
          </a:prstGeom>
          <a:gradFill flip="none" rotWithShape="1">
            <a:gsLst>
              <a:gs pos="50000">
                <a:schemeClr val="tx1">
                  <a:lumMod val="60000"/>
                  <a:lumOff val="40000"/>
                </a:schemeClr>
              </a:gs>
              <a:gs pos="100000">
                <a:schemeClr val="accent2"/>
              </a:gs>
              <a:gs pos="0">
                <a:schemeClr val="tx1"/>
              </a:gs>
            </a:gsLst>
            <a:lin ang="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effectLst>
                  <a:outerShdw blurRad="38100" dist="38100" dir="2700000" algn="tl">
                    <a:srgbClr val="000000">
                      <a:alpha val="43137"/>
                    </a:srgbClr>
                  </a:outerShdw>
                </a:effectLst>
              </a:rPr>
              <a:t>Server Configuration Utility (SCU)</a:t>
            </a:r>
          </a:p>
        </p:txBody>
      </p:sp>
      <p:sp>
        <p:nvSpPr>
          <p:cNvPr id="10" name="Rounded Rectangle 9"/>
          <p:cNvSpPr/>
          <p:nvPr/>
        </p:nvSpPr>
        <p:spPr>
          <a:xfrm>
            <a:off x="273378" y="3870248"/>
            <a:ext cx="4968474" cy="373345"/>
          </a:xfrm>
          <a:prstGeom prst="roundRect">
            <a:avLst>
              <a:gd name="adj" fmla="val 50000"/>
            </a:avLst>
          </a:prstGeom>
          <a:gradFill flip="none" rotWithShape="1">
            <a:gsLst>
              <a:gs pos="50000">
                <a:schemeClr val="tx1">
                  <a:lumMod val="60000"/>
                  <a:lumOff val="40000"/>
                </a:schemeClr>
              </a:gs>
              <a:gs pos="100000">
                <a:schemeClr val="accent2"/>
              </a:gs>
              <a:gs pos="0">
                <a:schemeClr val="tx1"/>
              </a:gs>
            </a:gsLst>
            <a:lin ang="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effectLst>
                  <a:outerShdw blurRad="38100" dist="38100" dir="2700000" algn="tl">
                    <a:srgbClr val="000000">
                      <a:alpha val="43137"/>
                    </a:srgbClr>
                  </a:outerShdw>
                </a:effectLst>
              </a:rPr>
              <a:t>Host Upgrade Utility (HUU)</a:t>
            </a:r>
          </a:p>
        </p:txBody>
      </p:sp>
    </p:spTree>
    <p:extLst>
      <p:ext uri="{BB962C8B-B14F-4D97-AF65-F5344CB8AC3E}">
        <p14:creationId xmlns:p14="http://schemas.microsoft.com/office/powerpoint/2010/main" val="2503060426"/>
      </p:ext>
    </p:extLst>
  </p:cSld>
  <p:clrMapOvr>
    <a:masterClrMapping/>
  </p:clrMapOvr>
  <p:transition>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13"/>
          <p:cNvSpPr>
            <a:spLocks noChangeArrowheads="1"/>
          </p:cNvSpPr>
          <p:nvPr/>
        </p:nvSpPr>
        <p:spPr bwMode="auto">
          <a:xfrm>
            <a:off x="0" y="2265828"/>
            <a:ext cx="9144000" cy="785986"/>
          </a:xfrm>
          <a:prstGeom prst="homePlate">
            <a:avLst>
              <a:gd name="adj" fmla="val 0"/>
            </a:avLst>
          </a:prstGeom>
          <a:gradFill flip="none" rotWithShape="1">
            <a:gsLst>
              <a:gs pos="0">
                <a:srgbClr val="3C4D62">
                  <a:alpha val="0"/>
                </a:srgbClr>
              </a:gs>
              <a:gs pos="28000">
                <a:srgbClr val="3C4D62">
                  <a:alpha val="87000"/>
                </a:srgbClr>
              </a:gs>
              <a:gs pos="79000">
                <a:srgbClr val="485C74">
                  <a:alpha val="86667"/>
                </a:srgbClr>
              </a:gs>
              <a:gs pos="100000">
                <a:srgbClr val="485C74">
                  <a:alpha val="0"/>
                </a:srgbClr>
              </a:gs>
            </a:gsLst>
            <a:lin ang="0" scaled="1"/>
            <a:tileRect/>
          </a:gradFill>
          <a:ln w="12700">
            <a:gradFill flip="none" rotWithShape="1">
              <a:gsLst>
                <a:gs pos="0">
                  <a:srgbClr val="536B87">
                    <a:alpha val="0"/>
                  </a:srgbClr>
                </a:gs>
                <a:gs pos="16000">
                  <a:srgbClr val="536B87"/>
                </a:gs>
                <a:gs pos="100000">
                  <a:srgbClr val="FC9446">
                    <a:alpha val="0"/>
                  </a:srgbClr>
                </a:gs>
              </a:gsLst>
              <a:lin ang="10800000" scaled="1"/>
              <a:tileRect/>
            </a:gradFill>
            <a:miter lim="800000"/>
            <a:headEnd/>
            <a:tailEnd/>
          </a:ln>
        </p:spPr>
        <p:txBody>
          <a:bodyPr wrap="none" lIns="73152" tIns="73152" rIns="274320" bIns="73152" anchor="ctr"/>
          <a:lstStyle/>
          <a:p>
            <a:pPr algn="r" defTabSz="814388" fontAlgn="base">
              <a:spcBef>
                <a:spcPct val="0"/>
              </a:spcBef>
              <a:spcAft>
                <a:spcPct val="0"/>
              </a:spcAft>
              <a:defRPr/>
            </a:pPr>
            <a:endParaRPr lang="en-US" dirty="0">
              <a:solidFill>
                <a:srgbClr val="FFFFFF"/>
              </a:solidFill>
              <a:ea typeface="ＭＳ Ｐゴシック"/>
              <a:cs typeface="Arial" charset="0"/>
              <a:sym typeface="Arial" charset="0"/>
            </a:endParaRPr>
          </a:p>
        </p:txBody>
      </p:sp>
      <p:sp>
        <p:nvSpPr>
          <p:cNvPr id="4" name="AutoShape 13"/>
          <p:cNvSpPr>
            <a:spLocks noChangeArrowheads="1"/>
          </p:cNvSpPr>
          <p:nvPr/>
        </p:nvSpPr>
        <p:spPr bwMode="auto">
          <a:xfrm>
            <a:off x="336550" y="3119684"/>
            <a:ext cx="9144000" cy="785986"/>
          </a:xfrm>
          <a:prstGeom prst="homePlate">
            <a:avLst>
              <a:gd name="adj" fmla="val 0"/>
            </a:avLst>
          </a:prstGeom>
          <a:gradFill flip="none" rotWithShape="1">
            <a:gsLst>
              <a:gs pos="0">
                <a:srgbClr val="3C4D62">
                  <a:alpha val="0"/>
                </a:srgbClr>
              </a:gs>
              <a:gs pos="28000">
                <a:srgbClr val="3C4D62">
                  <a:alpha val="87000"/>
                </a:srgbClr>
              </a:gs>
              <a:gs pos="79000">
                <a:srgbClr val="485C74">
                  <a:alpha val="86667"/>
                </a:srgbClr>
              </a:gs>
              <a:gs pos="100000">
                <a:srgbClr val="485C74">
                  <a:alpha val="0"/>
                </a:srgbClr>
              </a:gs>
            </a:gsLst>
            <a:lin ang="0" scaled="1"/>
            <a:tileRect/>
          </a:gradFill>
          <a:ln w="12700">
            <a:gradFill flip="none" rotWithShape="1">
              <a:gsLst>
                <a:gs pos="0">
                  <a:srgbClr val="536B87">
                    <a:alpha val="0"/>
                  </a:srgbClr>
                </a:gs>
                <a:gs pos="16000">
                  <a:srgbClr val="536B87"/>
                </a:gs>
                <a:gs pos="100000">
                  <a:srgbClr val="FC9446">
                    <a:alpha val="0"/>
                  </a:srgbClr>
                </a:gs>
              </a:gsLst>
              <a:lin ang="10800000" scaled="1"/>
              <a:tileRect/>
            </a:gradFill>
            <a:miter lim="800000"/>
            <a:headEnd/>
            <a:tailEnd/>
          </a:ln>
        </p:spPr>
        <p:txBody>
          <a:bodyPr wrap="none" lIns="73152" tIns="73152" rIns="274320" bIns="73152" anchor="ctr"/>
          <a:lstStyle/>
          <a:p>
            <a:pPr algn="r" defTabSz="814388" fontAlgn="base">
              <a:spcBef>
                <a:spcPct val="0"/>
              </a:spcBef>
              <a:spcAft>
                <a:spcPct val="0"/>
              </a:spcAft>
              <a:defRPr/>
            </a:pPr>
            <a:endParaRPr lang="en-US" dirty="0">
              <a:solidFill>
                <a:srgbClr val="FFFFFF"/>
              </a:solidFill>
              <a:ea typeface="ＭＳ Ｐゴシック"/>
              <a:cs typeface="Arial" charset="0"/>
              <a:sym typeface="Arial" charset="0"/>
            </a:endParaRPr>
          </a:p>
        </p:txBody>
      </p:sp>
      <p:sp>
        <p:nvSpPr>
          <p:cNvPr id="5" name="AutoShape 13"/>
          <p:cNvSpPr>
            <a:spLocks noChangeArrowheads="1"/>
          </p:cNvSpPr>
          <p:nvPr/>
        </p:nvSpPr>
        <p:spPr bwMode="auto">
          <a:xfrm>
            <a:off x="0" y="3998940"/>
            <a:ext cx="9144000" cy="785986"/>
          </a:xfrm>
          <a:prstGeom prst="homePlate">
            <a:avLst>
              <a:gd name="adj" fmla="val 0"/>
            </a:avLst>
          </a:prstGeom>
          <a:gradFill flip="none" rotWithShape="1">
            <a:gsLst>
              <a:gs pos="0">
                <a:srgbClr val="3C4D62">
                  <a:alpha val="0"/>
                </a:srgbClr>
              </a:gs>
              <a:gs pos="28000">
                <a:srgbClr val="3C4D62">
                  <a:alpha val="87000"/>
                </a:srgbClr>
              </a:gs>
              <a:gs pos="79000">
                <a:srgbClr val="485C74">
                  <a:alpha val="86667"/>
                </a:srgbClr>
              </a:gs>
              <a:gs pos="100000">
                <a:srgbClr val="485C74">
                  <a:alpha val="0"/>
                </a:srgbClr>
              </a:gs>
            </a:gsLst>
            <a:lin ang="0" scaled="1"/>
            <a:tileRect/>
          </a:gradFill>
          <a:ln w="12700">
            <a:gradFill flip="none" rotWithShape="1">
              <a:gsLst>
                <a:gs pos="0">
                  <a:srgbClr val="536B87">
                    <a:alpha val="0"/>
                  </a:srgbClr>
                </a:gs>
                <a:gs pos="16000">
                  <a:srgbClr val="536B87"/>
                </a:gs>
                <a:gs pos="100000">
                  <a:srgbClr val="FC9446">
                    <a:alpha val="0"/>
                  </a:srgbClr>
                </a:gs>
              </a:gsLst>
              <a:lin ang="10800000" scaled="1"/>
              <a:tileRect/>
            </a:gradFill>
            <a:miter lim="800000"/>
            <a:headEnd/>
            <a:tailEnd/>
          </a:ln>
        </p:spPr>
        <p:txBody>
          <a:bodyPr wrap="none" lIns="73152" tIns="73152" rIns="274320" bIns="73152" anchor="ctr"/>
          <a:lstStyle/>
          <a:p>
            <a:pPr algn="r" defTabSz="814388" fontAlgn="base">
              <a:spcBef>
                <a:spcPct val="0"/>
              </a:spcBef>
              <a:spcAft>
                <a:spcPct val="0"/>
              </a:spcAft>
              <a:defRPr/>
            </a:pPr>
            <a:endParaRPr lang="en-US" sz="700" dirty="0">
              <a:solidFill>
                <a:srgbClr val="FFFFFF"/>
              </a:solidFill>
              <a:ea typeface="ＭＳ Ｐゴシック"/>
              <a:cs typeface="Arial" charset="0"/>
              <a:sym typeface="Arial" charset="0"/>
            </a:endParaRPr>
          </a:p>
        </p:txBody>
      </p:sp>
      <p:sp>
        <p:nvSpPr>
          <p:cNvPr id="6" name="AutoShape 13"/>
          <p:cNvSpPr>
            <a:spLocks noChangeArrowheads="1"/>
          </p:cNvSpPr>
          <p:nvPr/>
        </p:nvSpPr>
        <p:spPr bwMode="auto">
          <a:xfrm>
            <a:off x="0" y="4865496"/>
            <a:ext cx="9144000" cy="785986"/>
          </a:xfrm>
          <a:prstGeom prst="homePlate">
            <a:avLst>
              <a:gd name="adj" fmla="val 0"/>
            </a:avLst>
          </a:prstGeom>
          <a:gradFill flip="none" rotWithShape="1">
            <a:gsLst>
              <a:gs pos="0">
                <a:srgbClr val="3C4D62">
                  <a:alpha val="0"/>
                </a:srgbClr>
              </a:gs>
              <a:gs pos="28000">
                <a:srgbClr val="3C4D62">
                  <a:alpha val="87000"/>
                </a:srgbClr>
              </a:gs>
              <a:gs pos="79000">
                <a:srgbClr val="485C74">
                  <a:alpha val="86667"/>
                </a:srgbClr>
              </a:gs>
              <a:gs pos="100000">
                <a:srgbClr val="485C74">
                  <a:alpha val="0"/>
                </a:srgbClr>
              </a:gs>
            </a:gsLst>
            <a:lin ang="0" scaled="1"/>
            <a:tileRect/>
          </a:gradFill>
          <a:ln w="12700">
            <a:gradFill flip="none" rotWithShape="1">
              <a:gsLst>
                <a:gs pos="0">
                  <a:srgbClr val="536B87">
                    <a:alpha val="0"/>
                  </a:srgbClr>
                </a:gs>
                <a:gs pos="16000">
                  <a:srgbClr val="536B87"/>
                </a:gs>
                <a:gs pos="100000">
                  <a:srgbClr val="FC9446">
                    <a:alpha val="0"/>
                  </a:srgbClr>
                </a:gs>
              </a:gsLst>
              <a:lin ang="10800000" scaled="1"/>
              <a:tileRect/>
            </a:gradFill>
            <a:miter lim="800000"/>
            <a:headEnd/>
            <a:tailEnd/>
          </a:ln>
        </p:spPr>
        <p:txBody>
          <a:bodyPr wrap="none" lIns="73152" tIns="73152" rIns="274320" bIns="73152" anchor="ctr"/>
          <a:lstStyle/>
          <a:p>
            <a:pPr algn="r" defTabSz="814388" fontAlgn="base">
              <a:spcBef>
                <a:spcPct val="0"/>
              </a:spcBef>
              <a:spcAft>
                <a:spcPct val="0"/>
              </a:spcAft>
              <a:defRPr/>
            </a:pPr>
            <a:endParaRPr lang="en-US" dirty="0">
              <a:solidFill>
                <a:srgbClr val="FFFFFF"/>
              </a:solidFill>
              <a:ea typeface="ＭＳ Ｐゴシック"/>
              <a:cs typeface="Arial" charset="0"/>
              <a:sym typeface="Arial" charset="0"/>
            </a:endParaRPr>
          </a:p>
        </p:txBody>
      </p:sp>
      <p:sp>
        <p:nvSpPr>
          <p:cNvPr id="7" name="AutoShape 13"/>
          <p:cNvSpPr>
            <a:spLocks noChangeArrowheads="1"/>
          </p:cNvSpPr>
          <p:nvPr/>
        </p:nvSpPr>
        <p:spPr bwMode="auto">
          <a:xfrm>
            <a:off x="0" y="5732051"/>
            <a:ext cx="9144000" cy="785986"/>
          </a:xfrm>
          <a:prstGeom prst="homePlate">
            <a:avLst>
              <a:gd name="adj" fmla="val 0"/>
            </a:avLst>
          </a:prstGeom>
          <a:gradFill flip="none" rotWithShape="1">
            <a:gsLst>
              <a:gs pos="0">
                <a:srgbClr val="3C4D62">
                  <a:alpha val="0"/>
                </a:srgbClr>
              </a:gs>
              <a:gs pos="28000">
                <a:srgbClr val="3C4D62">
                  <a:alpha val="87000"/>
                </a:srgbClr>
              </a:gs>
              <a:gs pos="79000">
                <a:srgbClr val="485C74">
                  <a:alpha val="86667"/>
                </a:srgbClr>
              </a:gs>
              <a:gs pos="100000">
                <a:srgbClr val="485C74">
                  <a:alpha val="0"/>
                </a:srgbClr>
              </a:gs>
            </a:gsLst>
            <a:lin ang="0" scaled="1"/>
            <a:tileRect/>
          </a:gradFill>
          <a:ln w="12700">
            <a:gradFill flip="none" rotWithShape="1">
              <a:gsLst>
                <a:gs pos="0">
                  <a:srgbClr val="536B87">
                    <a:alpha val="0"/>
                  </a:srgbClr>
                </a:gs>
                <a:gs pos="16000">
                  <a:srgbClr val="536B87"/>
                </a:gs>
                <a:gs pos="100000">
                  <a:srgbClr val="FC9446">
                    <a:alpha val="0"/>
                  </a:srgbClr>
                </a:gs>
              </a:gsLst>
              <a:lin ang="10800000" scaled="1"/>
              <a:tileRect/>
            </a:gradFill>
            <a:miter lim="800000"/>
            <a:headEnd/>
            <a:tailEnd/>
          </a:ln>
        </p:spPr>
        <p:txBody>
          <a:bodyPr wrap="none" lIns="73152" tIns="73152" rIns="274320" bIns="73152" anchor="ctr"/>
          <a:lstStyle/>
          <a:p>
            <a:pPr algn="r" defTabSz="814388" fontAlgn="base">
              <a:spcBef>
                <a:spcPct val="0"/>
              </a:spcBef>
              <a:spcAft>
                <a:spcPct val="0"/>
              </a:spcAft>
              <a:defRPr/>
            </a:pPr>
            <a:endParaRPr lang="en-US" dirty="0">
              <a:solidFill>
                <a:srgbClr val="FFFFFF"/>
              </a:solidFill>
              <a:ea typeface="ＭＳ Ｐゴシック"/>
              <a:cs typeface="Arial" charset="0"/>
              <a:sym typeface="Arial" charset="0"/>
            </a:endParaRPr>
          </a:p>
        </p:txBody>
      </p:sp>
      <p:sp>
        <p:nvSpPr>
          <p:cNvPr id="8" name="AutoShape 13"/>
          <p:cNvSpPr>
            <a:spLocks noChangeArrowheads="1"/>
          </p:cNvSpPr>
          <p:nvPr/>
        </p:nvSpPr>
        <p:spPr bwMode="auto">
          <a:xfrm>
            <a:off x="0" y="1399272"/>
            <a:ext cx="9144000" cy="785986"/>
          </a:xfrm>
          <a:prstGeom prst="homePlate">
            <a:avLst>
              <a:gd name="adj" fmla="val 0"/>
            </a:avLst>
          </a:prstGeom>
          <a:gradFill flip="none" rotWithShape="1">
            <a:gsLst>
              <a:gs pos="0">
                <a:srgbClr val="3C4D62">
                  <a:alpha val="0"/>
                </a:srgbClr>
              </a:gs>
              <a:gs pos="28000">
                <a:srgbClr val="3C4D62">
                  <a:alpha val="87000"/>
                </a:srgbClr>
              </a:gs>
              <a:gs pos="79000">
                <a:srgbClr val="485C74">
                  <a:alpha val="86667"/>
                </a:srgbClr>
              </a:gs>
              <a:gs pos="100000">
                <a:srgbClr val="485C74">
                  <a:alpha val="0"/>
                </a:srgbClr>
              </a:gs>
            </a:gsLst>
            <a:lin ang="0" scaled="1"/>
            <a:tileRect/>
          </a:gradFill>
          <a:ln w="12700">
            <a:gradFill flip="none" rotWithShape="1">
              <a:gsLst>
                <a:gs pos="0">
                  <a:srgbClr val="536B87">
                    <a:alpha val="0"/>
                  </a:srgbClr>
                </a:gs>
                <a:gs pos="16000">
                  <a:srgbClr val="536B87"/>
                </a:gs>
                <a:gs pos="100000">
                  <a:srgbClr val="FC9446">
                    <a:alpha val="0"/>
                  </a:srgbClr>
                </a:gs>
              </a:gsLst>
              <a:lin ang="10800000" scaled="1"/>
              <a:tileRect/>
            </a:gradFill>
            <a:miter lim="800000"/>
            <a:headEnd/>
            <a:tailEnd/>
          </a:ln>
        </p:spPr>
        <p:txBody>
          <a:bodyPr wrap="none" lIns="73152" tIns="73152" rIns="274320" bIns="73152" anchor="ctr"/>
          <a:lstStyle/>
          <a:p>
            <a:pPr algn="r" defTabSz="814388" fontAlgn="base">
              <a:spcBef>
                <a:spcPct val="0"/>
              </a:spcBef>
              <a:spcAft>
                <a:spcPct val="0"/>
              </a:spcAft>
              <a:defRPr/>
            </a:pPr>
            <a:endParaRPr lang="en-US" dirty="0">
              <a:solidFill>
                <a:srgbClr val="FFFFFF"/>
              </a:solidFill>
              <a:ea typeface="ＭＳ Ｐゴシック"/>
              <a:cs typeface="Arial" charset="0"/>
              <a:sym typeface="Arial" charset="0"/>
            </a:endParaRPr>
          </a:p>
        </p:txBody>
      </p:sp>
      <p:sp>
        <p:nvSpPr>
          <p:cNvPr id="10" name="AutoShape 18"/>
          <p:cNvSpPr>
            <a:spLocks noChangeArrowheads="1"/>
          </p:cNvSpPr>
          <p:nvPr/>
        </p:nvSpPr>
        <p:spPr bwMode="ltGray">
          <a:xfrm>
            <a:off x="-878087" y="1370487"/>
            <a:ext cx="2052837" cy="843557"/>
          </a:xfrm>
          <a:prstGeom prst="homePlate">
            <a:avLst>
              <a:gd name="adj" fmla="val 36401"/>
            </a:avLst>
          </a:prstGeom>
          <a:gradFill>
            <a:gsLst>
              <a:gs pos="0">
                <a:srgbClr val="C00000">
                  <a:alpha val="0"/>
                </a:srgbClr>
              </a:gs>
              <a:gs pos="99000">
                <a:schemeClr val="accent3">
                  <a:lumMod val="10000"/>
                </a:schemeClr>
              </a:gs>
            </a:gsLst>
            <a:lin ang="0" scaled="0"/>
          </a:gradFill>
          <a:ln w="12700">
            <a:gradFill>
              <a:gsLst>
                <a:gs pos="0">
                  <a:srgbClr val="01BBBB"/>
                </a:gs>
                <a:gs pos="99000">
                  <a:schemeClr val="accent1">
                    <a:tint val="23500"/>
                    <a:satMod val="160000"/>
                    <a:alpha val="0"/>
                  </a:schemeClr>
                </a:gs>
              </a:gsLst>
              <a:lin ang="10800000" scaled="0"/>
            </a:gra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5840" tIns="45720" rIns="91440" bIns="45720" numCol="1" spcCol="0" rtlCol="0" fromWordArt="0" anchor="ctr" anchorCtr="0" forceAA="0" compatLnSpc="1">
            <a:prstTxWarp prst="textNoShape">
              <a:avLst/>
            </a:prstTxWarp>
            <a:noAutofit/>
          </a:bodyPr>
          <a:lstStyle/>
          <a:p>
            <a:pPr fontAlgn="base">
              <a:spcBef>
                <a:spcPct val="0"/>
              </a:spcBef>
              <a:spcAft>
                <a:spcPct val="0"/>
              </a:spcAft>
            </a:pPr>
            <a:r>
              <a:rPr lang="zh-CN" altLang="en-US" sz="1400" dirty="0" smtClean="0">
                <a:solidFill>
                  <a:srgbClr val="0096D6">
                    <a:lumMod val="60000"/>
                    <a:lumOff val="40000"/>
                  </a:srgbClr>
                </a:solidFill>
                <a:sym typeface="Arial" charset="0"/>
              </a:rPr>
              <a:t>最佳</a:t>
            </a:r>
            <a:r>
              <a:rPr lang="en-US" altLang="zh-CN" sz="1400" dirty="0" smtClean="0">
                <a:solidFill>
                  <a:srgbClr val="0096D6">
                    <a:lumMod val="60000"/>
                    <a:lumOff val="40000"/>
                  </a:srgbClr>
                </a:solidFill>
                <a:sym typeface="Arial" charset="0"/>
              </a:rPr>
              <a:t>CPU</a:t>
            </a:r>
            <a:r>
              <a:rPr lang="zh-CN" altLang="en-US" sz="1400" dirty="0" smtClean="0">
                <a:solidFill>
                  <a:srgbClr val="0096D6">
                    <a:lumMod val="60000"/>
                    <a:lumOff val="40000"/>
                  </a:srgbClr>
                </a:solidFill>
                <a:sym typeface="Arial" charset="0"/>
              </a:rPr>
              <a:t>性能</a:t>
            </a:r>
            <a:endParaRPr lang="en-US" sz="1000" dirty="0">
              <a:solidFill>
                <a:srgbClr val="0096D6">
                  <a:lumMod val="60000"/>
                  <a:lumOff val="40000"/>
                </a:srgbClr>
              </a:solidFill>
              <a:sym typeface="Arial" charset="0"/>
            </a:endParaRPr>
          </a:p>
        </p:txBody>
      </p:sp>
      <p:sp>
        <p:nvSpPr>
          <p:cNvPr id="11" name="AutoShape 18"/>
          <p:cNvSpPr>
            <a:spLocks noChangeArrowheads="1"/>
          </p:cNvSpPr>
          <p:nvPr/>
        </p:nvSpPr>
        <p:spPr bwMode="ltGray">
          <a:xfrm>
            <a:off x="-878087" y="2237043"/>
            <a:ext cx="2052837" cy="843557"/>
          </a:xfrm>
          <a:prstGeom prst="homePlate">
            <a:avLst>
              <a:gd name="adj" fmla="val 36401"/>
            </a:avLst>
          </a:prstGeom>
          <a:gradFill>
            <a:gsLst>
              <a:gs pos="0">
                <a:srgbClr val="C00000">
                  <a:alpha val="0"/>
                </a:srgbClr>
              </a:gs>
              <a:gs pos="99000">
                <a:schemeClr val="accent3">
                  <a:lumMod val="10000"/>
                </a:schemeClr>
              </a:gs>
            </a:gsLst>
            <a:lin ang="0" scaled="0"/>
          </a:gradFill>
          <a:ln w="12700">
            <a:gradFill>
              <a:gsLst>
                <a:gs pos="0">
                  <a:srgbClr val="01BBBB"/>
                </a:gs>
                <a:gs pos="99000">
                  <a:schemeClr val="accent1">
                    <a:tint val="23500"/>
                    <a:satMod val="160000"/>
                    <a:alpha val="0"/>
                  </a:schemeClr>
                </a:gs>
              </a:gsLst>
              <a:lin ang="10800000" scaled="0"/>
            </a:gra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5840" tIns="45720" rIns="91440" bIns="45720" numCol="1" spcCol="0" rtlCol="0" fromWordArt="0" anchor="ctr" anchorCtr="0" forceAA="0" compatLnSpc="1">
            <a:prstTxWarp prst="textNoShape">
              <a:avLst/>
            </a:prstTxWarp>
            <a:noAutofit/>
          </a:bodyPr>
          <a:lstStyle/>
          <a:p>
            <a:pPr fontAlgn="base">
              <a:spcBef>
                <a:spcPct val="0"/>
              </a:spcBef>
              <a:spcAft>
                <a:spcPct val="0"/>
              </a:spcAft>
            </a:pPr>
            <a:r>
              <a:rPr lang="zh-CN" altLang="en-US" sz="1400" dirty="0" smtClean="0">
                <a:solidFill>
                  <a:srgbClr val="0096D6">
                    <a:lumMod val="60000"/>
                    <a:lumOff val="40000"/>
                  </a:srgbClr>
                </a:solidFill>
                <a:sym typeface="Arial" charset="0"/>
              </a:rPr>
              <a:t>最佳虚拟化平台</a:t>
            </a:r>
            <a:endParaRPr lang="en-US" sz="1400" dirty="0">
              <a:solidFill>
                <a:srgbClr val="0096D6">
                  <a:lumMod val="60000"/>
                  <a:lumOff val="40000"/>
                </a:srgbClr>
              </a:solidFill>
              <a:sym typeface="Arial" charset="0"/>
            </a:endParaRPr>
          </a:p>
        </p:txBody>
      </p:sp>
      <p:sp>
        <p:nvSpPr>
          <p:cNvPr id="12" name="AutoShape 18"/>
          <p:cNvSpPr>
            <a:spLocks noChangeArrowheads="1"/>
          </p:cNvSpPr>
          <p:nvPr/>
        </p:nvSpPr>
        <p:spPr bwMode="ltGray">
          <a:xfrm>
            <a:off x="-878087" y="3103599"/>
            <a:ext cx="2052837" cy="843557"/>
          </a:xfrm>
          <a:prstGeom prst="homePlate">
            <a:avLst>
              <a:gd name="adj" fmla="val 36401"/>
            </a:avLst>
          </a:prstGeom>
          <a:gradFill>
            <a:gsLst>
              <a:gs pos="0">
                <a:srgbClr val="C00000">
                  <a:alpha val="0"/>
                </a:srgbClr>
              </a:gs>
              <a:gs pos="99000">
                <a:schemeClr val="accent3">
                  <a:lumMod val="10000"/>
                </a:schemeClr>
              </a:gs>
            </a:gsLst>
            <a:lin ang="0" scaled="0"/>
          </a:gradFill>
          <a:ln w="12700">
            <a:gradFill>
              <a:gsLst>
                <a:gs pos="0">
                  <a:srgbClr val="01BBBB"/>
                </a:gs>
                <a:gs pos="99000">
                  <a:schemeClr val="accent1">
                    <a:tint val="23500"/>
                    <a:satMod val="160000"/>
                    <a:alpha val="0"/>
                  </a:schemeClr>
                </a:gs>
              </a:gsLst>
              <a:lin ang="10800000" scaled="0"/>
            </a:gra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5840" tIns="45720" rIns="91440" bIns="45720" numCol="1" spcCol="0" rtlCol="0" fromWordArt="0" anchor="ctr" anchorCtr="0" forceAA="0" compatLnSpc="1">
            <a:prstTxWarp prst="textNoShape">
              <a:avLst/>
            </a:prstTxWarp>
            <a:noAutofit/>
          </a:bodyPr>
          <a:lstStyle/>
          <a:p>
            <a:pPr fontAlgn="base">
              <a:spcBef>
                <a:spcPct val="0"/>
              </a:spcBef>
              <a:spcAft>
                <a:spcPct val="0"/>
              </a:spcAft>
            </a:pPr>
            <a:r>
              <a:rPr lang="zh-CN" altLang="en-US" sz="1400" dirty="0" smtClean="0">
                <a:solidFill>
                  <a:srgbClr val="0096D6">
                    <a:lumMod val="60000"/>
                    <a:lumOff val="40000"/>
                  </a:srgbClr>
                </a:solidFill>
                <a:sym typeface="Arial" charset="0"/>
              </a:rPr>
              <a:t>最佳云计算性能</a:t>
            </a:r>
            <a:endParaRPr lang="en-US" altLang="en-US" sz="1400" dirty="0">
              <a:solidFill>
                <a:srgbClr val="0096D6">
                  <a:lumMod val="60000"/>
                  <a:lumOff val="40000"/>
                </a:srgbClr>
              </a:solidFill>
              <a:sym typeface="Arial" charset="0"/>
            </a:endParaRPr>
          </a:p>
        </p:txBody>
      </p:sp>
      <p:sp>
        <p:nvSpPr>
          <p:cNvPr id="13" name="AutoShape 18"/>
          <p:cNvSpPr>
            <a:spLocks noChangeArrowheads="1"/>
          </p:cNvSpPr>
          <p:nvPr/>
        </p:nvSpPr>
        <p:spPr bwMode="ltGray">
          <a:xfrm>
            <a:off x="-878087" y="3970155"/>
            <a:ext cx="2052837" cy="843557"/>
          </a:xfrm>
          <a:prstGeom prst="homePlate">
            <a:avLst>
              <a:gd name="adj" fmla="val 36401"/>
            </a:avLst>
          </a:prstGeom>
          <a:gradFill>
            <a:gsLst>
              <a:gs pos="0">
                <a:srgbClr val="C00000">
                  <a:alpha val="0"/>
                </a:srgbClr>
              </a:gs>
              <a:gs pos="99000">
                <a:schemeClr val="accent3">
                  <a:lumMod val="10000"/>
                </a:schemeClr>
              </a:gs>
            </a:gsLst>
            <a:lin ang="0" scaled="0"/>
          </a:gradFill>
          <a:ln w="12700">
            <a:gradFill>
              <a:gsLst>
                <a:gs pos="0">
                  <a:srgbClr val="01BBBB"/>
                </a:gs>
                <a:gs pos="99000">
                  <a:schemeClr val="accent1">
                    <a:tint val="23500"/>
                    <a:satMod val="160000"/>
                    <a:alpha val="0"/>
                  </a:schemeClr>
                </a:gs>
              </a:gsLst>
              <a:lin ang="10800000" scaled="0"/>
            </a:gra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5840" tIns="45720" rIns="91440" bIns="45720" numCol="1" spcCol="0" rtlCol="0" fromWordArt="0" anchor="ctr" anchorCtr="0" forceAA="0" compatLnSpc="1">
            <a:prstTxWarp prst="textNoShape">
              <a:avLst/>
            </a:prstTxWarp>
            <a:noAutofit/>
          </a:bodyPr>
          <a:lstStyle/>
          <a:p>
            <a:pPr fontAlgn="base">
              <a:spcBef>
                <a:spcPct val="0"/>
              </a:spcBef>
              <a:spcAft>
                <a:spcPct val="0"/>
              </a:spcAft>
            </a:pPr>
            <a:r>
              <a:rPr lang="zh-CN" altLang="en-US" sz="1400" dirty="0" smtClean="0">
                <a:solidFill>
                  <a:srgbClr val="0096D6">
                    <a:lumMod val="60000"/>
                    <a:lumOff val="40000"/>
                  </a:srgbClr>
                </a:solidFill>
                <a:sym typeface="Arial" charset="0"/>
              </a:rPr>
              <a:t>最佳企业级应用性能</a:t>
            </a:r>
            <a:endParaRPr lang="en-US" altLang="en-US" sz="1400" dirty="0">
              <a:solidFill>
                <a:srgbClr val="0096D6">
                  <a:lumMod val="60000"/>
                  <a:lumOff val="40000"/>
                </a:srgbClr>
              </a:solidFill>
              <a:sym typeface="Arial" charset="0"/>
            </a:endParaRPr>
          </a:p>
        </p:txBody>
      </p:sp>
      <p:sp>
        <p:nvSpPr>
          <p:cNvPr id="14" name="AutoShape 18"/>
          <p:cNvSpPr>
            <a:spLocks noChangeArrowheads="1"/>
          </p:cNvSpPr>
          <p:nvPr/>
        </p:nvSpPr>
        <p:spPr bwMode="ltGray">
          <a:xfrm>
            <a:off x="-878087" y="4836711"/>
            <a:ext cx="2052837" cy="843557"/>
          </a:xfrm>
          <a:prstGeom prst="homePlate">
            <a:avLst>
              <a:gd name="adj" fmla="val 36401"/>
            </a:avLst>
          </a:prstGeom>
          <a:gradFill>
            <a:gsLst>
              <a:gs pos="0">
                <a:srgbClr val="C00000">
                  <a:alpha val="0"/>
                </a:srgbClr>
              </a:gs>
              <a:gs pos="99000">
                <a:schemeClr val="accent3">
                  <a:lumMod val="10000"/>
                </a:schemeClr>
              </a:gs>
            </a:gsLst>
            <a:lin ang="0" scaled="0"/>
          </a:gradFill>
          <a:ln w="12700">
            <a:gradFill>
              <a:gsLst>
                <a:gs pos="0">
                  <a:srgbClr val="01BBBB"/>
                </a:gs>
                <a:gs pos="99000">
                  <a:schemeClr val="accent1">
                    <a:tint val="23500"/>
                    <a:satMod val="160000"/>
                    <a:alpha val="0"/>
                  </a:schemeClr>
                </a:gs>
              </a:gsLst>
              <a:lin ang="10800000" scaled="0"/>
            </a:gra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51560" tIns="45720" rIns="91440" bIns="45720" numCol="1" spcCol="0" rtlCol="0" fromWordArt="0" anchor="ctr" anchorCtr="0" forceAA="0" compatLnSpc="1">
            <a:prstTxWarp prst="textNoShape">
              <a:avLst/>
            </a:prstTxWarp>
            <a:noAutofit/>
          </a:bodyPr>
          <a:lstStyle/>
          <a:p>
            <a:pPr fontAlgn="base">
              <a:spcBef>
                <a:spcPct val="0"/>
              </a:spcBef>
              <a:spcAft>
                <a:spcPct val="0"/>
              </a:spcAft>
            </a:pPr>
            <a:r>
              <a:rPr lang="zh-CN" altLang="en-US" sz="1400" dirty="0" smtClean="0">
                <a:solidFill>
                  <a:srgbClr val="0096D6">
                    <a:lumMod val="60000"/>
                    <a:lumOff val="40000"/>
                  </a:srgbClr>
                </a:solidFill>
                <a:sym typeface="Arial" charset="0"/>
              </a:rPr>
              <a:t>最佳企业级中间件性能</a:t>
            </a:r>
            <a:endParaRPr lang="en-US" altLang="en-US" sz="1400" dirty="0">
              <a:solidFill>
                <a:srgbClr val="0096D6">
                  <a:lumMod val="60000"/>
                  <a:lumOff val="40000"/>
                </a:srgbClr>
              </a:solidFill>
              <a:sym typeface="Arial" charset="0"/>
            </a:endParaRPr>
          </a:p>
        </p:txBody>
      </p:sp>
      <p:sp>
        <p:nvSpPr>
          <p:cNvPr id="15" name="AutoShape 18"/>
          <p:cNvSpPr>
            <a:spLocks noChangeArrowheads="1"/>
          </p:cNvSpPr>
          <p:nvPr/>
        </p:nvSpPr>
        <p:spPr bwMode="ltGray">
          <a:xfrm>
            <a:off x="-878087" y="5703266"/>
            <a:ext cx="2052837" cy="843557"/>
          </a:xfrm>
          <a:prstGeom prst="homePlate">
            <a:avLst>
              <a:gd name="adj" fmla="val 36401"/>
            </a:avLst>
          </a:prstGeom>
          <a:gradFill>
            <a:gsLst>
              <a:gs pos="0">
                <a:srgbClr val="C00000">
                  <a:alpha val="0"/>
                </a:srgbClr>
              </a:gs>
              <a:gs pos="99000">
                <a:schemeClr val="accent3">
                  <a:lumMod val="10000"/>
                </a:schemeClr>
              </a:gs>
            </a:gsLst>
            <a:lin ang="0" scaled="0"/>
          </a:gradFill>
          <a:ln w="12700">
            <a:gradFill>
              <a:gsLst>
                <a:gs pos="0">
                  <a:srgbClr val="01BBBB"/>
                </a:gs>
                <a:gs pos="99000">
                  <a:schemeClr val="accent1">
                    <a:tint val="23500"/>
                    <a:satMod val="160000"/>
                    <a:alpha val="0"/>
                  </a:schemeClr>
                </a:gs>
              </a:gsLst>
              <a:lin ang="10800000" scaled="0"/>
            </a:gra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5840" tIns="45720" rIns="91440" bIns="45720" numCol="1" spcCol="0" rtlCol="0" fromWordArt="0" anchor="ctr" anchorCtr="0" forceAA="0" compatLnSpc="1">
            <a:prstTxWarp prst="textNoShape">
              <a:avLst/>
            </a:prstTxWarp>
            <a:noAutofit/>
          </a:bodyPr>
          <a:lstStyle/>
          <a:p>
            <a:pPr fontAlgn="base">
              <a:spcBef>
                <a:spcPct val="0"/>
              </a:spcBef>
              <a:spcAft>
                <a:spcPct val="0"/>
              </a:spcAft>
            </a:pPr>
            <a:r>
              <a:rPr lang="zh-CN" altLang="en-US" sz="1400" dirty="0" smtClean="0">
                <a:solidFill>
                  <a:srgbClr val="0096D6">
                    <a:lumMod val="60000"/>
                    <a:lumOff val="40000"/>
                  </a:srgbClr>
                </a:solidFill>
                <a:sym typeface="Arial" charset="0"/>
              </a:rPr>
              <a:t>最佳高性能计算</a:t>
            </a:r>
            <a:endParaRPr lang="en-US" altLang="en-US" sz="1400" dirty="0">
              <a:solidFill>
                <a:srgbClr val="0096D6">
                  <a:lumMod val="60000"/>
                  <a:lumOff val="40000"/>
                </a:srgbClr>
              </a:solidFill>
              <a:sym typeface="Arial" charset="0"/>
            </a:endParaRPr>
          </a:p>
        </p:txBody>
      </p:sp>
      <p:grpSp>
        <p:nvGrpSpPr>
          <p:cNvPr id="2" name="Group 15"/>
          <p:cNvGrpSpPr/>
          <p:nvPr/>
        </p:nvGrpSpPr>
        <p:grpSpPr>
          <a:xfrm>
            <a:off x="1197439" y="2289185"/>
            <a:ext cx="4440070" cy="1597129"/>
            <a:chOff x="1991189" y="1421698"/>
            <a:chExt cx="4440070" cy="1597129"/>
          </a:xfrm>
        </p:grpSpPr>
        <p:sp>
          <p:nvSpPr>
            <p:cNvPr id="17" name="Rounded Rectangle 16"/>
            <p:cNvSpPr/>
            <p:nvPr/>
          </p:nvSpPr>
          <p:spPr>
            <a:xfrm>
              <a:off x="1994664" y="2664885"/>
              <a:ext cx="1092501" cy="353942"/>
            </a:xfrm>
            <a:prstGeom prst="roundRect">
              <a:avLst/>
            </a:prstGeom>
            <a:gradFill flip="none" rotWithShape="1">
              <a:gsLst>
                <a:gs pos="100000">
                  <a:schemeClr val="accent3">
                    <a:lumMod val="50000"/>
                  </a:schemeClr>
                </a:gs>
                <a:gs pos="14000">
                  <a:srgbClr val="008E8B"/>
                </a:gs>
              </a:gsLst>
              <a:lin ang="2700000" scaled="1"/>
              <a:tileRect/>
            </a:gradFill>
            <a:ln w="12700">
              <a:gradFill>
                <a:gsLst>
                  <a:gs pos="100000">
                    <a:srgbClr val="1F2E33"/>
                  </a:gs>
                  <a:gs pos="0">
                    <a:schemeClr val="bg1">
                      <a:lumMod val="95000"/>
                    </a:schemeClr>
                  </a:gs>
                  <a:gs pos="7000">
                    <a:srgbClr val="585858"/>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p>
              <a:pPr algn="ctr" fontAlgn="base">
                <a:spcBef>
                  <a:spcPct val="0"/>
                </a:spcBef>
                <a:spcAft>
                  <a:spcPct val="0"/>
                </a:spcAft>
              </a:pPr>
              <a:r>
                <a:rPr lang="en-US" sz="700" dirty="0" err="1" smtClean="0">
                  <a:solidFill>
                    <a:srgbClr val="FFFFFF"/>
                  </a:solidFill>
                  <a:effectLst>
                    <a:outerShdw blurRad="177800" algn="ctr" rotWithShape="0">
                      <a:prstClr val="black">
                        <a:alpha val="60000"/>
                      </a:prstClr>
                    </a:outerShdw>
                  </a:effectLst>
                </a:rPr>
                <a:t>VMmark</a:t>
              </a:r>
              <a:r>
                <a:rPr lang="en-US" sz="700" dirty="0" smtClean="0">
                  <a:solidFill>
                    <a:srgbClr val="FFFFFF"/>
                  </a:solidFill>
                  <a:effectLst>
                    <a:outerShdw blurRad="177800" algn="ctr" rotWithShape="0">
                      <a:prstClr val="black">
                        <a:alpha val="60000"/>
                      </a:prstClr>
                    </a:outerShdw>
                  </a:effectLst>
                </a:rPr>
                <a:t> 2.0</a:t>
              </a:r>
            </a:p>
            <a:p>
              <a:pPr algn="ctr" fontAlgn="base">
                <a:spcBef>
                  <a:spcPct val="0"/>
                </a:spcBef>
                <a:spcAft>
                  <a:spcPct val="0"/>
                </a:spcAft>
              </a:pPr>
              <a:r>
                <a:rPr lang="en-US" sz="700" dirty="0" smtClean="0">
                  <a:solidFill>
                    <a:srgbClr val="FFFFFF"/>
                  </a:solidFill>
                  <a:effectLst>
                    <a:outerShdw blurRad="177800" algn="ctr" rotWithShape="0">
                      <a:prstClr val="black">
                        <a:alpha val="60000"/>
                      </a:prstClr>
                    </a:outerShdw>
                  </a:effectLst>
                </a:rPr>
                <a:t>Overall B200 M2</a:t>
              </a:r>
              <a:endParaRPr lang="en-US" sz="700" dirty="0">
                <a:solidFill>
                  <a:srgbClr val="FFFFFF"/>
                </a:solidFill>
                <a:effectLst>
                  <a:outerShdw blurRad="177800" algn="ctr" rotWithShape="0">
                    <a:prstClr val="black">
                      <a:alpha val="60000"/>
                    </a:prstClr>
                  </a:outerShdw>
                </a:effectLst>
              </a:endParaRPr>
            </a:p>
          </p:txBody>
        </p:sp>
        <p:sp>
          <p:nvSpPr>
            <p:cNvPr id="18" name="Rounded Rectangle 17"/>
            <p:cNvSpPr/>
            <p:nvPr/>
          </p:nvSpPr>
          <p:spPr>
            <a:xfrm>
              <a:off x="1998137" y="2271480"/>
              <a:ext cx="1092501" cy="353942"/>
            </a:xfrm>
            <a:prstGeom prst="roundRect">
              <a:avLst/>
            </a:prstGeom>
            <a:gradFill flip="none" rotWithShape="1">
              <a:gsLst>
                <a:gs pos="100000">
                  <a:schemeClr val="accent3">
                    <a:lumMod val="50000"/>
                  </a:schemeClr>
                </a:gs>
                <a:gs pos="14000">
                  <a:srgbClr val="008E8B"/>
                </a:gs>
              </a:gsLst>
              <a:lin ang="2700000" scaled="1"/>
              <a:tileRect/>
            </a:gradFill>
            <a:ln w="12700">
              <a:gradFill>
                <a:gsLst>
                  <a:gs pos="100000">
                    <a:srgbClr val="1F2E33"/>
                  </a:gs>
                  <a:gs pos="0">
                    <a:schemeClr val="bg1">
                      <a:lumMod val="95000"/>
                    </a:schemeClr>
                  </a:gs>
                  <a:gs pos="7000">
                    <a:srgbClr val="585858"/>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p>
              <a:pPr algn="ctr" fontAlgn="base">
                <a:lnSpc>
                  <a:spcPct val="90000"/>
                </a:lnSpc>
                <a:spcBef>
                  <a:spcPct val="0"/>
                </a:spcBef>
                <a:spcAft>
                  <a:spcPct val="0"/>
                </a:spcAft>
              </a:pPr>
              <a:r>
                <a:rPr lang="en-US" sz="700" dirty="0">
                  <a:solidFill>
                    <a:srgbClr val="FFFFFF"/>
                  </a:solidFill>
                  <a:effectLst>
                    <a:outerShdw blurRad="177800" algn="ctr" rotWithShape="0">
                      <a:prstClr val="black">
                        <a:alpha val="60000"/>
                      </a:prstClr>
                    </a:outerShdw>
                  </a:effectLst>
                </a:rPr>
                <a:t>VMmark 2.1</a:t>
              </a:r>
            </a:p>
            <a:p>
              <a:pPr algn="ctr" fontAlgn="base">
                <a:lnSpc>
                  <a:spcPct val="90000"/>
                </a:lnSpc>
                <a:spcBef>
                  <a:spcPct val="0"/>
                </a:spcBef>
                <a:spcAft>
                  <a:spcPct val="0"/>
                </a:spcAft>
              </a:pPr>
              <a:r>
                <a:rPr lang="en-US" sz="700" dirty="0" smtClean="0">
                  <a:solidFill>
                    <a:srgbClr val="FFFFFF"/>
                  </a:solidFill>
                  <a:effectLst>
                    <a:outerShdw blurRad="177800" algn="ctr" rotWithShape="0">
                      <a:prstClr val="black">
                        <a:alpha val="60000"/>
                      </a:prstClr>
                    </a:outerShdw>
                  </a:effectLst>
                </a:rPr>
                <a:t>2-socket Blade B200 </a:t>
              </a:r>
              <a:r>
                <a:rPr lang="en-US" sz="700" dirty="0">
                  <a:solidFill>
                    <a:srgbClr val="FFFFFF"/>
                  </a:solidFill>
                  <a:effectLst>
                    <a:outerShdw blurRad="177800" algn="ctr" rotWithShape="0">
                      <a:prstClr val="black">
                        <a:alpha val="60000"/>
                      </a:prstClr>
                    </a:outerShdw>
                  </a:effectLst>
                </a:rPr>
                <a:t>M2</a:t>
              </a:r>
            </a:p>
          </p:txBody>
        </p:sp>
        <p:sp>
          <p:nvSpPr>
            <p:cNvPr id="19" name="Rounded Rectangle 18"/>
            <p:cNvSpPr/>
            <p:nvPr/>
          </p:nvSpPr>
          <p:spPr>
            <a:xfrm>
              <a:off x="4224259" y="1814280"/>
              <a:ext cx="1092501" cy="353942"/>
            </a:xfrm>
            <a:prstGeom prst="roundRect">
              <a:avLst/>
            </a:prstGeom>
            <a:gradFill flip="none" rotWithShape="1">
              <a:gsLst>
                <a:gs pos="100000">
                  <a:schemeClr val="accent3">
                    <a:lumMod val="50000"/>
                  </a:schemeClr>
                </a:gs>
                <a:gs pos="14000">
                  <a:srgbClr val="008E8B"/>
                </a:gs>
              </a:gsLst>
              <a:lin ang="2700000" scaled="1"/>
              <a:tileRect/>
            </a:gradFill>
            <a:ln w="12700">
              <a:gradFill>
                <a:gsLst>
                  <a:gs pos="100000">
                    <a:srgbClr val="1F2E33"/>
                  </a:gs>
                  <a:gs pos="0">
                    <a:schemeClr val="bg1">
                      <a:lumMod val="95000"/>
                    </a:schemeClr>
                  </a:gs>
                  <a:gs pos="7000">
                    <a:srgbClr val="585858"/>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p>
              <a:pPr algn="ctr" fontAlgn="base">
                <a:lnSpc>
                  <a:spcPct val="90000"/>
                </a:lnSpc>
                <a:spcBef>
                  <a:spcPct val="0"/>
                </a:spcBef>
                <a:spcAft>
                  <a:spcPct val="0"/>
                </a:spcAft>
              </a:pPr>
              <a:r>
                <a:rPr lang="en-US" sz="700" dirty="0">
                  <a:solidFill>
                    <a:srgbClr val="FFFFFF"/>
                  </a:solidFill>
                  <a:effectLst>
                    <a:outerShdw blurRad="177800" algn="ctr" rotWithShape="0">
                      <a:prstClr val="black">
                        <a:alpha val="60000"/>
                      </a:prstClr>
                    </a:outerShdw>
                  </a:effectLst>
                </a:rPr>
                <a:t>VMmark </a:t>
              </a:r>
              <a:r>
                <a:rPr lang="en-US" sz="700" dirty="0" smtClean="0">
                  <a:solidFill>
                    <a:srgbClr val="FFFFFF"/>
                  </a:solidFill>
                  <a:effectLst>
                    <a:outerShdw blurRad="177800" algn="ctr" rotWithShape="0">
                      <a:prstClr val="black">
                        <a:alpha val="60000"/>
                      </a:prstClr>
                    </a:outerShdw>
                  </a:effectLst>
                </a:rPr>
                <a:t> 1.x</a:t>
              </a:r>
              <a:endParaRPr lang="en-US" sz="700" dirty="0">
                <a:solidFill>
                  <a:srgbClr val="FFFFFF"/>
                </a:solidFill>
                <a:effectLst>
                  <a:outerShdw blurRad="177800" algn="ctr" rotWithShape="0">
                    <a:prstClr val="black">
                      <a:alpha val="60000"/>
                    </a:prstClr>
                  </a:outerShdw>
                </a:effectLst>
              </a:endParaRPr>
            </a:p>
            <a:p>
              <a:pPr algn="ctr" fontAlgn="base">
                <a:lnSpc>
                  <a:spcPct val="90000"/>
                </a:lnSpc>
                <a:spcBef>
                  <a:spcPct val="0"/>
                </a:spcBef>
                <a:spcAft>
                  <a:spcPct val="0"/>
                </a:spcAft>
              </a:pPr>
              <a:r>
                <a:rPr lang="en-US" sz="700" dirty="0">
                  <a:solidFill>
                    <a:srgbClr val="FFFFFF"/>
                  </a:solidFill>
                  <a:effectLst>
                    <a:outerShdw blurRad="177800" algn="ctr" rotWithShape="0">
                      <a:prstClr val="black">
                        <a:alpha val="60000"/>
                      </a:prstClr>
                    </a:outerShdw>
                  </a:effectLst>
                </a:rPr>
                <a:t>2 –socket Blade B230 M1</a:t>
              </a:r>
            </a:p>
          </p:txBody>
        </p:sp>
        <p:sp>
          <p:nvSpPr>
            <p:cNvPr id="20" name="Rounded Rectangle 19"/>
            <p:cNvSpPr/>
            <p:nvPr/>
          </p:nvSpPr>
          <p:spPr>
            <a:xfrm>
              <a:off x="1991189" y="1814280"/>
              <a:ext cx="1092501" cy="353942"/>
            </a:xfrm>
            <a:prstGeom prst="roundRect">
              <a:avLst/>
            </a:prstGeom>
            <a:solidFill>
              <a:srgbClr val="FFC000"/>
            </a:solidFill>
            <a:ln>
              <a:solidFill>
                <a:srgbClr val="7030A0"/>
              </a:solidFill>
            </a:ln>
            <a:effectLst>
              <a:outerShdw blurRad="127000" sx="102000" sy="102000" algn="ctr" rotWithShape="0">
                <a:prstClr val="black">
                  <a:alpha val="6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fontAlgn="base">
                <a:lnSpc>
                  <a:spcPct val="90000"/>
                </a:lnSpc>
                <a:spcBef>
                  <a:spcPct val="0"/>
                </a:spcBef>
                <a:spcAft>
                  <a:spcPct val="0"/>
                </a:spcAft>
              </a:pPr>
              <a:r>
                <a:rPr lang="en-US" sz="700" dirty="0">
                  <a:solidFill>
                    <a:srgbClr val="FFFFFF"/>
                  </a:solidFill>
                </a:rPr>
                <a:t>VMmark 1.x </a:t>
              </a:r>
            </a:p>
            <a:p>
              <a:pPr algn="ctr" fontAlgn="base">
                <a:lnSpc>
                  <a:spcPct val="90000"/>
                </a:lnSpc>
                <a:spcBef>
                  <a:spcPct val="0"/>
                </a:spcBef>
                <a:spcAft>
                  <a:spcPct val="0"/>
                </a:spcAft>
              </a:pPr>
              <a:r>
                <a:rPr lang="en-US" sz="700" dirty="0">
                  <a:solidFill>
                    <a:srgbClr val="FFFFFF"/>
                  </a:solidFill>
                </a:rPr>
                <a:t>Overall C460 M1</a:t>
              </a:r>
            </a:p>
          </p:txBody>
        </p:sp>
        <p:sp>
          <p:nvSpPr>
            <p:cNvPr id="21" name="Rounded Rectangle 20"/>
            <p:cNvSpPr/>
            <p:nvPr/>
          </p:nvSpPr>
          <p:spPr>
            <a:xfrm>
              <a:off x="3102812" y="1421698"/>
              <a:ext cx="1092501" cy="353942"/>
            </a:xfrm>
            <a:prstGeom prst="roundRect">
              <a:avLst/>
            </a:prstGeom>
            <a:gradFill flip="none" rotWithShape="1">
              <a:gsLst>
                <a:gs pos="100000">
                  <a:schemeClr val="accent3">
                    <a:lumMod val="50000"/>
                  </a:schemeClr>
                </a:gs>
                <a:gs pos="14000">
                  <a:srgbClr val="008E8B"/>
                </a:gs>
              </a:gsLst>
              <a:lin ang="2700000" scaled="1"/>
              <a:tileRect/>
            </a:gradFill>
            <a:ln w="12700">
              <a:gradFill>
                <a:gsLst>
                  <a:gs pos="100000">
                    <a:srgbClr val="1F2E33"/>
                  </a:gs>
                  <a:gs pos="0">
                    <a:schemeClr val="bg1">
                      <a:lumMod val="95000"/>
                    </a:schemeClr>
                  </a:gs>
                  <a:gs pos="7000">
                    <a:srgbClr val="585858"/>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p>
              <a:pPr algn="ctr" fontAlgn="base">
                <a:lnSpc>
                  <a:spcPct val="90000"/>
                </a:lnSpc>
                <a:spcBef>
                  <a:spcPct val="0"/>
                </a:spcBef>
                <a:spcAft>
                  <a:spcPct val="0"/>
                </a:spcAft>
              </a:pPr>
              <a:r>
                <a:rPr lang="en-US" sz="700" dirty="0" smtClean="0">
                  <a:solidFill>
                    <a:srgbClr val="FFFFFF"/>
                  </a:solidFill>
                  <a:effectLst>
                    <a:outerShdw blurRad="177800" algn="ctr" rotWithShape="0">
                      <a:prstClr val="black">
                        <a:alpha val="60000"/>
                      </a:prstClr>
                    </a:outerShdw>
                  </a:effectLst>
                </a:rPr>
                <a:t>VMmark 1.x </a:t>
              </a:r>
            </a:p>
            <a:p>
              <a:pPr algn="ctr" fontAlgn="base">
                <a:lnSpc>
                  <a:spcPct val="90000"/>
                </a:lnSpc>
                <a:spcBef>
                  <a:spcPct val="0"/>
                </a:spcBef>
                <a:spcAft>
                  <a:spcPct val="0"/>
                </a:spcAft>
              </a:pPr>
              <a:r>
                <a:rPr lang="en-US" sz="700" dirty="0" smtClean="0">
                  <a:solidFill>
                    <a:srgbClr val="FFFFFF"/>
                  </a:solidFill>
                  <a:effectLst>
                    <a:outerShdw blurRad="177800" algn="ctr" rotWithShape="0">
                      <a:prstClr val="black">
                        <a:alpha val="60000"/>
                      </a:prstClr>
                    </a:outerShdw>
                  </a:effectLst>
                </a:rPr>
                <a:t>2</a:t>
              </a:r>
              <a:r>
                <a:rPr lang="en-US" sz="700" dirty="0">
                  <a:solidFill>
                    <a:srgbClr val="FFFFFF"/>
                  </a:solidFill>
                  <a:effectLst>
                    <a:outerShdw blurRad="177800" algn="ctr" rotWithShape="0">
                      <a:prstClr val="black">
                        <a:alpha val="60000"/>
                      </a:prstClr>
                    </a:outerShdw>
                  </a:effectLst>
                </a:rPr>
                <a:t>-</a:t>
              </a:r>
              <a:r>
                <a:rPr lang="en-US" sz="700" dirty="0" smtClean="0">
                  <a:solidFill>
                    <a:srgbClr val="FFFFFF"/>
                  </a:solidFill>
                  <a:effectLst>
                    <a:outerShdw blurRad="177800" algn="ctr" rotWithShape="0">
                      <a:prstClr val="black">
                        <a:alpha val="60000"/>
                      </a:prstClr>
                    </a:outerShdw>
                  </a:effectLst>
                </a:rPr>
                <a:t>socket </a:t>
              </a:r>
              <a:r>
                <a:rPr lang="en-US" sz="700" dirty="0">
                  <a:solidFill>
                    <a:srgbClr val="FFFFFF"/>
                  </a:solidFill>
                  <a:effectLst>
                    <a:outerShdw blurRad="177800" algn="ctr" rotWithShape="0">
                      <a:prstClr val="black">
                        <a:alpha val="60000"/>
                      </a:prstClr>
                    </a:outerShdw>
                  </a:effectLst>
                </a:rPr>
                <a:t>B200</a:t>
              </a:r>
              <a:r>
                <a:rPr lang="en-US" sz="700" dirty="0" smtClean="0">
                  <a:solidFill>
                    <a:srgbClr val="FFFFFF"/>
                  </a:solidFill>
                  <a:effectLst>
                    <a:outerShdw blurRad="177800" algn="ctr" rotWithShape="0">
                      <a:prstClr val="black">
                        <a:alpha val="60000"/>
                      </a:prstClr>
                    </a:outerShdw>
                  </a:effectLst>
                </a:rPr>
                <a:t> M1</a:t>
              </a:r>
              <a:endParaRPr lang="en-US" sz="700" dirty="0">
                <a:solidFill>
                  <a:srgbClr val="FFFFFF"/>
                </a:solidFill>
                <a:effectLst>
                  <a:outerShdw blurRad="177800" algn="ctr" rotWithShape="0">
                    <a:prstClr val="black">
                      <a:alpha val="60000"/>
                    </a:prstClr>
                  </a:outerShdw>
                </a:effectLst>
              </a:endParaRPr>
            </a:p>
          </p:txBody>
        </p:sp>
        <p:sp>
          <p:nvSpPr>
            <p:cNvPr id="22" name="Rounded Rectangle 21"/>
            <p:cNvSpPr/>
            <p:nvPr/>
          </p:nvSpPr>
          <p:spPr>
            <a:xfrm>
              <a:off x="4220785" y="1421698"/>
              <a:ext cx="1092501" cy="353942"/>
            </a:xfrm>
            <a:prstGeom prst="roundRect">
              <a:avLst/>
            </a:prstGeom>
            <a:gradFill flip="none" rotWithShape="1">
              <a:gsLst>
                <a:gs pos="100000">
                  <a:schemeClr val="accent3">
                    <a:lumMod val="50000"/>
                  </a:schemeClr>
                </a:gs>
                <a:gs pos="14000">
                  <a:srgbClr val="008E8B"/>
                </a:gs>
              </a:gsLst>
              <a:lin ang="2700000" scaled="1"/>
              <a:tileRect/>
            </a:gradFill>
            <a:ln w="12700">
              <a:gradFill>
                <a:gsLst>
                  <a:gs pos="100000">
                    <a:srgbClr val="1F2E33"/>
                  </a:gs>
                  <a:gs pos="0">
                    <a:schemeClr val="bg1">
                      <a:lumMod val="95000"/>
                    </a:schemeClr>
                  </a:gs>
                  <a:gs pos="7000">
                    <a:srgbClr val="585858"/>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p>
              <a:pPr algn="ctr" fontAlgn="base">
                <a:lnSpc>
                  <a:spcPct val="90000"/>
                </a:lnSpc>
                <a:spcBef>
                  <a:spcPct val="0"/>
                </a:spcBef>
                <a:spcAft>
                  <a:spcPct val="0"/>
                </a:spcAft>
              </a:pPr>
              <a:r>
                <a:rPr lang="en-US" sz="700" dirty="0" smtClean="0">
                  <a:solidFill>
                    <a:srgbClr val="FFFFFF"/>
                  </a:solidFill>
                  <a:effectLst>
                    <a:outerShdw blurRad="177800" algn="ctr" rotWithShape="0">
                      <a:prstClr val="black">
                        <a:alpha val="60000"/>
                      </a:prstClr>
                    </a:outerShdw>
                  </a:effectLst>
                </a:rPr>
                <a:t>VMmark 1.x </a:t>
              </a:r>
            </a:p>
            <a:p>
              <a:pPr algn="ctr" fontAlgn="base">
                <a:lnSpc>
                  <a:spcPct val="90000"/>
                </a:lnSpc>
                <a:spcBef>
                  <a:spcPct val="0"/>
                </a:spcBef>
                <a:spcAft>
                  <a:spcPct val="0"/>
                </a:spcAft>
              </a:pPr>
              <a:r>
                <a:rPr lang="en-US" sz="700" dirty="0" smtClean="0">
                  <a:solidFill>
                    <a:srgbClr val="FFFFFF"/>
                  </a:solidFill>
                  <a:effectLst>
                    <a:outerShdw blurRad="177800" algn="ctr" rotWithShape="0">
                      <a:prstClr val="black">
                        <a:alpha val="60000"/>
                      </a:prstClr>
                    </a:outerShdw>
                  </a:effectLst>
                </a:rPr>
                <a:t>2</a:t>
              </a:r>
              <a:r>
                <a:rPr lang="en-US" sz="700" dirty="0">
                  <a:solidFill>
                    <a:srgbClr val="FFFFFF"/>
                  </a:solidFill>
                  <a:effectLst>
                    <a:outerShdw blurRad="177800" algn="ctr" rotWithShape="0">
                      <a:prstClr val="black">
                        <a:alpha val="60000"/>
                      </a:prstClr>
                    </a:outerShdw>
                  </a:effectLst>
                </a:rPr>
                <a:t>-</a:t>
              </a:r>
              <a:r>
                <a:rPr lang="en-US" sz="700" dirty="0" smtClean="0">
                  <a:solidFill>
                    <a:srgbClr val="FFFFFF"/>
                  </a:solidFill>
                  <a:effectLst>
                    <a:outerShdw blurRad="177800" algn="ctr" rotWithShape="0">
                      <a:prstClr val="black">
                        <a:alpha val="60000"/>
                      </a:prstClr>
                    </a:outerShdw>
                  </a:effectLst>
                </a:rPr>
                <a:t>socket </a:t>
              </a:r>
              <a:r>
                <a:rPr lang="en-US" sz="700" dirty="0">
                  <a:solidFill>
                    <a:srgbClr val="FFFFFF"/>
                  </a:solidFill>
                  <a:effectLst>
                    <a:outerShdw blurRad="177800" algn="ctr" rotWithShape="0">
                      <a:prstClr val="black">
                        <a:alpha val="60000"/>
                      </a:prstClr>
                    </a:outerShdw>
                  </a:effectLst>
                </a:rPr>
                <a:t>B250 M2</a:t>
              </a:r>
            </a:p>
          </p:txBody>
        </p:sp>
        <p:sp>
          <p:nvSpPr>
            <p:cNvPr id="23" name="Rounded Rectangle 22"/>
            <p:cNvSpPr/>
            <p:nvPr/>
          </p:nvSpPr>
          <p:spPr>
            <a:xfrm>
              <a:off x="5338758" y="1421698"/>
              <a:ext cx="1092501" cy="353942"/>
            </a:xfrm>
            <a:prstGeom prst="roundRect">
              <a:avLst/>
            </a:prstGeom>
            <a:solidFill>
              <a:srgbClr val="FFC000"/>
            </a:solidFill>
            <a:ln>
              <a:solidFill>
                <a:srgbClr val="7030A0"/>
              </a:solidFill>
            </a:ln>
            <a:effectLst>
              <a:outerShdw blurRad="127000" sx="102000" sy="102000" algn="ctr" rotWithShape="0">
                <a:prstClr val="black">
                  <a:alpha val="6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fontAlgn="base">
                <a:lnSpc>
                  <a:spcPct val="90000"/>
                </a:lnSpc>
                <a:spcBef>
                  <a:spcPct val="0"/>
                </a:spcBef>
                <a:spcAft>
                  <a:spcPct val="0"/>
                </a:spcAft>
              </a:pPr>
              <a:r>
                <a:rPr lang="en-US" sz="700" dirty="0">
                  <a:solidFill>
                    <a:srgbClr val="FFFFFF"/>
                  </a:solidFill>
                </a:rPr>
                <a:t>VMmark 1.x</a:t>
              </a:r>
            </a:p>
            <a:p>
              <a:pPr algn="ctr" fontAlgn="base">
                <a:lnSpc>
                  <a:spcPct val="90000"/>
                </a:lnSpc>
                <a:spcBef>
                  <a:spcPct val="0"/>
                </a:spcBef>
                <a:spcAft>
                  <a:spcPct val="0"/>
                </a:spcAft>
              </a:pPr>
              <a:r>
                <a:rPr lang="en-US" sz="700" dirty="0">
                  <a:solidFill>
                    <a:srgbClr val="FFFFFF"/>
                  </a:solidFill>
                </a:rPr>
                <a:t>Overall C460 M1</a:t>
              </a:r>
            </a:p>
          </p:txBody>
        </p:sp>
        <p:sp>
          <p:nvSpPr>
            <p:cNvPr id="24" name="Rounded Rectangle 23"/>
            <p:cNvSpPr/>
            <p:nvPr/>
          </p:nvSpPr>
          <p:spPr>
            <a:xfrm>
              <a:off x="3102812" y="1815103"/>
              <a:ext cx="1092501" cy="353942"/>
            </a:xfrm>
            <a:prstGeom prst="roundRect">
              <a:avLst/>
            </a:prstGeom>
            <a:gradFill flip="none" rotWithShape="1">
              <a:gsLst>
                <a:gs pos="100000">
                  <a:schemeClr val="accent3">
                    <a:lumMod val="50000"/>
                  </a:schemeClr>
                </a:gs>
                <a:gs pos="14000">
                  <a:srgbClr val="008E8B"/>
                </a:gs>
              </a:gsLst>
              <a:lin ang="2700000" scaled="1"/>
              <a:tileRect/>
            </a:gradFill>
            <a:ln w="12700">
              <a:gradFill>
                <a:gsLst>
                  <a:gs pos="100000">
                    <a:srgbClr val="1F2E33"/>
                  </a:gs>
                  <a:gs pos="0">
                    <a:schemeClr val="bg1">
                      <a:lumMod val="95000"/>
                    </a:schemeClr>
                  </a:gs>
                  <a:gs pos="7000">
                    <a:srgbClr val="585858"/>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p>
              <a:pPr algn="ctr" fontAlgn="base">
                <a:lnSpc>
                  <a:spcPct val="90000"/>
                </a:lnSpc>
                <a:spcBef>
                  <a:spcPct val="0"/>
                </a:spcBef>
                <a:spcAft>
                  <a:spcPct val="0"/>
                </a:spcAft>
              </a:pPr>
              <a:r>
                <a:rPr lang="en-US" sz="700" dirty="0" smtClean="0">
                  <a:solidFill>
                    <a:srgbClr val="FFFFFF"/>
                  </a:solidFill>
                  <a:effectLst>
                    <a:outerShdw blurRad="177800" algn="ctr" rotWithShape="0">
                      <a:prstClr val="black">
                        <a:alpha val="60000"/>
                      </a:prstClr>
                    </a:outerShdw>
                  </a:effectLst>
                </a:rPr>
                <a:t>VMmark 1.x</a:t>
              </a:r>
            </a:p>
            <a:p>
              <a:pPr algn="ctr" fontAlgn="base">
                <a:lnSpc>
                  <a:spcPct val="90000"/>
                </a:lnSpc>
                <a:spcBef>
                  <a:spcPct val="0"/>
                </a:spcBef>
                <a:spcAft>
                  <a:spcPct val="0"/>
                </a:spcAft>
              </a:pPr>
              <a:r>
                <a:rPr lang="en-US" sz="700" dirty="0" smtClean="0">
                  <a:solidFill>
                    <a:srgbClr val="FFFFFF"/>
                  </a:solidFill>
                  <a:effectLst>
                    <a:outerShdw blurRad="177800" algn="ctr" rotWithShape="0">
                      <a:prstClr val="black">
                        <a:alpha val="60000"/>
                      </a:prstClr>
                    </a:outerShdw>
                  </a:effectLst>
                </a:rPr>
                <a:t>Blade </a:t>
              </a:r>
              <a:r>
                <a:rPr lang="en-US" sz="700" dirty="0">
                  <a:solidFill>
                    <a:srgbClr val="FFFFFF"/>
                  </a:solidFill>
                  <a:effectLst>
                    <a:outerShdw blurRad="177800" algn="ctr" rotWithShape="0">
                      <a:prstClr val="black">
                        <a:alpha val="60000"/>
                      </a:prstClr>
                    </a:outerShdw>
                  </a:effectLst>
                </a:rPr>
                <a:t>Server B440 M1</a:t>
              </a:r>
            </a:p>
          </p:txBody>
        </p:sp>
        <p:sp>
          <p:nvSpPr>
            <p:cNvPr id="25" name="Rounded Rectangle 24"/>
            <p:cNvSpPr/>
            <p:nvPr/>
          </p:nvSpPr>
          <p:spPr>
            <a:xfrm>
              <a:off x="1991189" y="1421698"/>
              <a:ext cx="1092501" cy="353942"/>
            </a:xfrm>
            <a:prstGeom prst="roundRect">
              <a:avLst/>
            </a:prstGeom>
            <a:gradFill flip="none" rotWithShape="1">
              <a:gsLst>
                <a:gs pos="100000">
                  <a:schemeClr val="accent3">
                    <a:lumMod val="50000"/>
                  </a:schemeClr>
                </a:gs>
                <a:gs pos="14000">
                  <a:srgbClr val="008E8B"/>
                </a:gs>
              </a:gsLst>
              <a:lin ang="2700000" scaled="1"/>
              <a:tileRect/>
            </a:gradFill>
            <a:ln w="12700">
              <a:gradFill>
                <a:gsLst>
                  <a:gs pos="100000">
                    <a:srgbClr val="1F2E33"/>
                  </a:gs>
                  <a:gs pos="0">
                    <a:schemeClr val="bg1">
                      <a:lumMod val="95000"/>
                    </a:schemeClr>
                  </a:gs>
                  <a:gs pos="7000">
                    <a:srgbClr val="585858"/>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p>
              <a:pPr algn="ctr" fontAlgn="base">
                <a:lnSpc>
                  <a:spcPct val="90000"/>
                </a:lnSpc>
                <a:spcBef>
                  <a:spcPct val="0"/>
                </a:spcBef>
                <a:spcAft>
                  <a:spcPct val="0"/>
                </a:spcAft>
              </a:pPr>
              <a:r>
                <a:rPr lang="en-US" sz="700" dirty="0" smtClean="0">
                  <a:solidFill>
                    <a:srgbClr val="FFFFFF"/>
                  </a:solidFill>
                  <a:effectLst>
                    <a:outerShdw blurRad="177800" algn="ctr" rotWithShape="0">
                      <a:prstClr val="black">
                        <a:alpha val="60000"/>
                      </a:prstClr>
                    </a:outerShdw>
                  </a:effectLst>
                </a:rPr>
                <a:t>VMmark 1.x </a:t>
              </a:r>
            </a:p>
            <a:p>
              <a:pPr algn="ctr" fontAlgn="base">
                <a:lnSpc>
                  <a:spcPct val="90000"/>
                </a:lnSpc>
                <a:spcBef>
                  <a:spcPct val="0"/>
                </a:spcBef>
                <a:spcAft>
                  <a:spcPct val="0"/>
                </a:spcAft>
              </a:pPr>
              <a:r>
                <a:rPr lang="en-US" sz="700" dirty="0" smtClean="0">
                  <a:solidFill>
                    <a:srgbClr val="FFFFFF"/>
                  </a:solidFill>
                  <a:effectLst>
                    <a:outerShdw blurRad="177800" algn="ctr" rotWithShape="0">
                      <a:prstClr val="black">
                        <a:alpha val="60000"/>
                      </a:prstClr>
                    </a:outerShdw>
                  </a:effectLst>
                </a:rPr>
                <a:t>2</a:t>
              </a:r>
              <a:r>
                <a:rPr lang="en-US" sz="700" dirty="0">
                  <a:solidFill>
                    <a:srgbClr val="FFFFFF"/>
                  </a:solidFill>
                  <a:effectLst>
                    <a:outerShdw blurRad="177800" algn="ctr" rotWithShape="0">
                      <a:prstClr val="black">
                        <a:alpha val="60000"/>
                      </a:prstClr>
                    </a:outerShdw>
                  </a:effectLst>
                </a:rPr>
                <a:t>-</a:t>
              </a:r>
              <a:r>
                <a:rPr lang="en-US" sz="700" dirty="0" smtClean="0">
                  <a:solidFill>
                    <a:srgbClr val="FFFFFF"/>
                  </a:solidFill>
                  <a:effectLst>
                    <a:outerShdw blurRad="177800" algn="ctr" rotWithShape="0">
                      <a:prstClr val="black">
                        <a:alpha val="60000"/>
                      </a:prstClr>
                    </a:outerShdw>
                  </a:effectLst>
                </a:rPr>
                <a:t>socket </a:t>
              </a:r>
              <a:r>
                <a:rPr lang="en-US" sz="700" dirty="0">
                  <a:solidFill>
                    <a:srgbClr val="FFFFFF"/>
                  </a:solidFill>
                  <a:effectLst>
                    <a:outerShdw blurRad="177800" algn="ctr" rotWithShape="0">
                      <a:prstClr val="black">
                        <a:alpha val="60000"/>
                      </a:prstClr>
                    </a:outerShdw>
                  </a:effectLst>
                </a:rPr>
                <a:t>B200 M1</a:t>
              </a:r>
            </a:p>
          </p:txBody>
        </p:sp>
      </p:grpSp>
      <p:grpSp>
        <p:nvGrpSpPr>
          <p:cNvPr id="9" name="Group 25"/>
          <p:cNvGrpSpPr/>
          <p:nvPr/>
        </p:nvGrpSpPr>
        <p:grpSpPr>
          <a:xfrm>
            <a:off x="2314153" y="3146040"/>
            <a:ext cx="2210474" cy="746524"/>
            <a:chOff x="1940389" y="1421698"/>
            <a:chExt cx="2210474" cy="746524"/>
          </a:xfrm>
        </p:grpSpPr>
        <p:sp>
          <p:nvSpPr>
            <p:cNvPr id="27" name="Rounded Rectangle 26"/>
            <p:cNvSpPr/>
            <p:nvPr/>
          </p:nvSpPr>
          <p:spPr>
            <a:xfrm>
              <a:off x="1940389" y="1814280"/>
              <a:ext cx="1092501" cy="353942"/>
            </a:xfrm>
            <a:prstGeom prst="roundRect">
              <a:avLst/>
            </a:prstGeom>
            <a:solidFill>
              <a:srgbClr val="FFC000"/>
            </a:solidFill>
            <a:ln>
              <a:solidFill>
                <a:srgbClr val="7030A0"/>
              </a:solidFill>
            </a:ln>
            <a:effectLst>
              <a:outerShdw blurRad="127000" sx="102000" sy="102000" algn="ctr" rotWithShape="0">
                <a:prstClr val="black">
                  <a:alpha val="6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fontAlgn="base">
                <a:lnSpc>
                  <a:spcPct val="90000"/>
                </a:lnSpc>
                <a:spcBef>
                  <a:spcPct val="0"/>
                </a:spcBef>
                <a:spcAft>
                  <a:spcPct val="0"/>
                </a:spcAft>
              </a:pPr>
              <a:r>
                <a:rPr lang="en-US" sz="700" dirty="0">
                  <a:solidFill>
                    <a:srgbClr val="FFFFFF"/>
                  </a:solidFill>
                </a:rPr>
                <a:t>VMmark 2.1</a:t>
              </a:r>
            </a:p>
            <a:p>
              <a:pPr algn="ctr" fontAlgn="base">
                <a:lnSpc>
                  <a:spcPct val="90000"/>
                </a:lnSpc>
                <a:spcBef>
                  <a:spcPct val="0"/>
                </a:spcBef>
                <a:spcAft>
                  <a:spcPct val="0"/>
                </a:spcAft>
              </a:pPr>
              <a:r>
                <a:rPr lang="en-US" sz="700" dirty="0">
                  <a:solidFill>
                    <a:srgbClr val="FFFFFF"/>
                  </a:solidFill>
                </a:rPr>
                <a:t>Overall C460 M2</a:t>
              </a:r>
            </a:p>
          </p:txBody>
        </p:sp>
        <p:sp>
          <p:nvSpPr>
            <p:cNvPr id="28" name="Rounded Rectangle 27"/>
            <p:cNvSpPr/>
            <p:nvPr/>
          </p:nvSpPr>
          <p:spPr>
            <a:xfrm>
              <a:off x="3058362" y="1421698"/>
              <a:ext cx="1092501" cy="353942"/>
            </a:xfrm>
            <a:prstGeom prst="roundRect">
              <a:avLst/>
            </a:prstGeom>
            <a:solidFill>
              <a:srgbClr val="FFC000"/>
            </a:solidFill>
            <a:ln>
              <a:solidFill>
                <a:srgbClr val="7030A0"/>
              </a:solidFill>
            </a:ln>
            <a:effectLst>
              <a:outerShdw blurRad="127000" sx="102000" sy="102000" algn="ctr" rotWithShape="0">
                <a:prstClr val="black">
                  <a:alpha val="6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fontAlgn="base">
                <a:lnSpc>
                  <a:spcPct val="90000"/>
                </a:lnSpc>
                <a:spcBef>
                  <a:spcPct val="0"/>
                </a:spcBef>
                <a:spcAft>
                  <a:spcPct val="0"/>
                </a:spcAft>
              </a:pPr>
              <a:r>
                <a:rPr lang="en-US" sz="700" dirty="0">
                  <a:solidFill>
                    <a:srgbClr val="FFFFFF"/>
                  </a:solidFill>
                </a:rPr>
                <a:t>VMmark 2.1</a:t>
              </a:r>
            </a:p>
            <a:p>
              <a:pPr algn="ctr" fontAlgn="base">
                <a:lnSpc>
                  <a:spcPct val="90000"/>
                </a:lnSpc>
                <a:spcBef>
                  <a:spcPct val="0"/>
                </a:spcBef>
                <a:spcAft>
                  <a:spcPct val="0"/>
                </a:spcAft>
              </a:pPr>
              <a:r>
                <a:rPr lang="en-US" sz="700" dirty="0">
                  <a:solidFill>
                    <a:srgbClr val="FFFFFF"/>
                  </a:solidFill>
                </a:rPr>
                <a:t> Two–node 4-socket C460 M2</a:t>
              </a:r>
            </a:p>
          </p:txBody>
        </p:sp>
        <p:sp>
          <p:nvSpPr>
            <p:cNvPr id="29" name="Rounded Rectangle 28"/>
            <p:cNvSpPr/>
            <p:nvPr/>
          </p:nvSpPr>
          <p:spPr>
            <a:xfrm>
              <a:off x="1940389" y="1421698"/>
              <a:ext cx="1092501" cy="353942"/>
            </a:xfrm>
            <a:prstGeom prst="roundRect">
              <a:avLst/>
            </a:prstGeom>
            <a:solidFill>
              <a:srgbClr val="FFC000"/>
            </a:solidFill>
            <a:ln>
              <a:solidFill>
                <a:srgbClr val="7030A0"/>
              </a:solidFill>
            </a:ln>
            <a:effectLst>
              <a:outerShdw blurRad="127000" sx="102000" sy="102000" algn="ctr" rotWithShape="0">
                <a:prstClr val="black">
                  <a:alpha val="6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fontAlgn="base">
                <a:lnSpc>
                  <a:spcPct val="90000"/>
                </a:lnSpc>
                <a:spcBef>
                  <a:spcPct val="0"/>
                </a:spcBef>
                <a:spcAft>
                  <a:spcPct val="0"/>
                </a:spcAft>
              </a:pPr>
              <a:r>
                <a:rPr lang="en-US" sz="700" dirty="0" err="1">
                  <a:solidFill>
                    <a:srgbClr val="FFFFFF"/>
                  </a:solidFill>
                </a:rPr>
                <a:t>VMmark</a:t>
              </a:r>
              <a:r>
                <a:rPr lang="en-US" sz="700" dirty="0">
                  <a:solidFill>
                    <a:srgbClr val="FFFFFF"/>
                  </a:solidFill>
                </a:rPr>
                <a:t> 2.1</a:t>
              </a:r>
            </a:p>
            <a:p>
              <a:pPr algn="ctr" fontAlgn="base">
                <a:lnSpc>
                  <a:spcPct val="90000"/>
                </a:lnSpc>
                <a:spcBef>
                  <a:spcPct val="0"/>
                </a:spcBef>
                <a:spcAft>
                  <a:spcPct val="0"/>
                </a:spcAft>
              </a:pPr>
              <a:r>
                <a:rPr lang="en-US" sz="700" dirty="0">
                  <a:solidFill>
                    <a:srgbClr val="FFFFFF"/>
                  </a:solidFill>
                </a:rPr>
                <a:t>4-socket C460 M2</a:t>
              </a:r>
            </a:p>
          </p:txBody>
        </p:sp>
      </p:grpSp>
      <p:sp>
        <p:nvSpPr>
          <p:cNvPr id="31" name="Rounded Rectangle 30"/>
          <p:cNvSpPr/>
          <p:nvPr/>
        </p:nvSpPr>
        <p:spPr>
          <a:xfrm>
            <a:off x="2309062" y="6151714"/>
            <a:ext cx="1092501" cy="353942"/>
          </a:xfrm>
          <a:prstGeom prst="roundRect">
            <a:avLst/>
          </a:prstGeom>
          <a:gradFill flip="none" rotWithShape="1">
            <a:gsLst>
              <a:gs pos="100000">
                <a:schemeClr val="accent3">
                  <a:lumMod val="50000"/>
                </a:schemeClr>
              </a:gs>
              <a:gs pos="14000">
                <a:srgbClr val="008E8B"/>
              </a:gs>
            </a:gsLst>
            <a:lin ang="2700000" scaled="1"/>
            <a:tileRect/>
          </a:gradFill>
          <a:ln w="12700">
            <a:gradFill>
              <a:gsLst>
                <a:gs pos="100000">
                  <a:srgbClr val="1F2E33"/>
                </a:gs>
                <a:gs pos="0">
                  <a:schemeClr val="bg1">
                    <a:lumMod val="95000"/>
                  </a:schemeClr>
                </a:gs>
                <a:gs pos="7000">
                  <a:srgbClr val="585858"/>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p>
            <a:pPr algn="ctr" fontAlgn="base">
              <a:lnSpc>
                <a:spcPct val="90000"/>
              </a:lnSpc>
              <a:spcBef>
                <a:spcPct val="0"/>
              </a:spcBef>
              <a:spcAft>
                <a:spcPct val="0"/>
              </a:spcAft>
            </a:pPr>
            <a:r>
              <a:rPr lang="en-US" sz="700" dirty="0" smtClean="0">
                <a:solidFill>
                  <a:srgbClr val="FFFFFF"/>
                </a:solidFill>
                <a:effectLst>
                  <a:outerShdw blurRad="177800" algn="ctr" rotWithShape="0">
                    <a:prstClr val="black">
                      <a:alpha val="60000"/>
                    </a:prstClr>
                  </a:outerShdw>
                </a:effectLst>
              </a:rPr>
              <a:t>SPECompLbase2001</a:t>
            </a:r>
          </a:p>
          <a:p>
            <a:pPr algn="ctr" fontAlgn="base">
              <a:lnSpc>
                <a:spcPct val="90000"/>
              </a:lnSpc>
              <a:spcBef>
                <a:spcPct val="0"/>
              </a:spcBef>
              <a:spcAft>
                <a:spcPct val="0"/>
              </a:spcAft>
            </a:pPr>
            <a:r>
              <a:rPr lang="en-US" sz="700" dirty="0" smtClean="0">
                <a:solidFill>
                  <a:srgbClr val="FFFFFF"/>
                </a:solidFill>
                <a:effectLst>
                  <a:outerShdw blurRad="177800" algn="ctr" rotWithShape="0">
                    <a:prstClr val="black">
                      <a:alpha val="60000"/>
                    </a:prstClr>
                  </a:outerShdw>
                </a:effectLst>
              </a:rPr>
              <a:t>2</a:t>
            </a:r>
            <a:r>
              <a:rPr lang="en-US" sz="700" dirty="0">
                <a:solidFill>
                  <a:srgbClr val="FFFFFF"/>
                </a:solidFill>
                <a:effectLst>
                  <a:outerShdw blurRad="177800" algn="ctr" rotWithShape="0">
                    <a:prstClr val="black">
                      <a:alpha val="60000"/>
                    </a:prstClr>
                  </a:outerShdw>
                </a:effectLst>
              </a:rPr>
              <a:t>-socket</a:t>
            </a:r>
            <a:r>
              <a:rPr lang="en-US" sz="700" dirty="0" smtClean="0">
                <a:solidFill>
                  <a:srgbClr val="FFFFFF"/>
                </a:solidFill>
                <a:effectLst>
                  <a:outerShdw blurRad="177800" algn="ctr" rotWithShape="0">
                    <a:prstClr val="black">
                      <a:alpha val="60000"/>
                    </a:prstClr>
                  </a:outerShdw>
                </a:effectLst>
              </a:rPr>
              <a:t> B200 </a:t>
            </a:r>
            <a:r>
              <a:rPr lang="en-US" sz="700" dirty="0">
                <a:solidFill>
                  <a:srgbClr val="FFFFFF"/>
                </a:solidFill>
                <a:effectLst>
                  <a:outerShdw blurRad="177800" algn="ctr" rotWithShape="0">
                    <a:prstClr val="black">
                      <a:alpha val="60000"/>
                    </a:prstClr>
                  </a:outerShdw>
                </a:effectLst>
              </a:rPr>
              <a:t>M2</a:t>
            </a:r>
          </a:p>
        </p:txBody>
      </p:sp>
      <p:sp>
        <p:nvSpPr>
          <p:cNvPr id="32" name="Rounded Rectangle 31"/>
          <p:cNvSpPr/>
          <p:nvPr/>
        </p:nvSpPr>
        <p:spPr>
          <a:xfrm>
            <a:off x="3420685" y="6151714"/>
            <a:ext cx="1092501" cy="353942"/>
          </a:xfrm>
          <a:prstGeom prst="roundRect">
            <a:avLst/>
          </a:prstGeom>
          <a:gradFill flip="none" rotWithShape="1">
            <a:gsLst>
              <a:gs pos="100000">
                <a:schemeClr val="accent3">
                  <a:lumMod val="50000"/>
                </a:schemeClr>
              </a:gs>
              <a:gs pos="14000">
                <a:srgbClr val="008E8B"/>
              </a:gs>
            </a:gsLst>
            <a:lin ang="2700000" scaled="1"/>
            <a:tileRect/>
          </a:gradFill>
          <a:ln w="12700">
            <a:gradFill>
              <a:gsLst>
                <a:gs pos="100000">
                  <a:srgbClr val="1F2E33"/>
                </a:gs>
                <a:gs pos="0">
                  <a:schemeClr val="bg1">
                    <a:lumMod val="95000"/>
                  </a:schemeClr>
                </a:gs>
                <a:gs pos="7000">
                  <a:srgbClr val="585858"/>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p>
            <a:pPr algn="ctr" fontAlgn="base">
              <a:lnSpc>
                <a:spcPct val="90000"/>
              </a:lnSpc>
              <a:spcBef>
                <a:spcPct val="0"/>
              </a:spcBef>
              <a:spcAft>
                <a:spcPct val="0"/>
              </a:spcAft>
            </a:pPr>
            <a:r>
              <a:rPr lang="en-US" sz="700" dirty="0" smtClean="0">
                <a:solidFill>
                  <a:srgbClr val="FFFFFF"/>
                </a:solidFill>
                <a:effectLst>
                  <a:outerShdw blurRad="177800" algn="ctr" rotWithShape="0">
                    <a:prstClr val="black">
                      <a:alpha val="60000"/>
                    </a:prstClr>
                  </a:outerShdw>
                </a:effectLst>
              </a:rPr>
              <a:t>SPECompMbase2001</a:t>
            </a:r>
          </a:p>
          <a:p>
            <a:pPr algn="ctr" fontAlgn="base">
              <a:lnSpc>
                <a:spcPct val="90000"/>
              </a:lnSpc>
              <a:spcBef>
                <a:spcPct val="0"/>
              </a:spcBef>
              <a:spcAft>
                <a:spcPct val="0"/>
              </a:spcAft>
            </a:pPr>
            <a:r>
              <a:rPr lang="en-US" sz="700" dirty="0" smtClean="0">
                <a:solidFill>
                  <a:srgbClr val="FFFFFF"/>
                </a:solidFill>
                <a:effectLst>
                  <a:outerShdw blurRad="177800" algn="ctr" rotWithShape="0">
                    <a:prstClr val="black">
                      <a:alpha val="60000"/>
                    </a:prstClr>
                  </a:outerShdw>
                </a:effectLst>
              </a:rPr>
              <a:t>2-socket B230 </a:t>
            </a:r>
            <a:r>
              <a:rPr lang="en-US" sz="700" dirty="0">
                <a:solidFill>
                  <a:srgbClr val="FFFFFF"/>
                </a:solidFill>
                <a:effectLst>
                  <a:outerShdw blurRad="177800" algn="ctr" rotWithShape="0">
                    <a:prstClr val="black">
                      <a:alpha val="60000"/>
                    </a:prstClr>
                  </a:outerShdw>
                </a:effectLst>
              </a:rPr>
              <a:t>M2</a:t>
            </a:r>
          </a:p>
        </p:txBody>
      </p:sp>
      <p:sp>
        <p:nvSpPr>
          <p:cNvPr id="33" name="Rounded Rectangle 32"/>
          <p:cNvSpPr/>
          <p:nvPr/>
        </p:nvSpPr>
        <p:spPr>
          <a:xfrm>
            <a:off x="4525958" y="6151714"/>
            <a:ext cx="1092501" cy="353942"/>
          </a:xfrm>
          <a:prstGeom prst="roundRect">
            <a:avLst/>
          </a:prstGeom>
          <a:gradFill flip="none" rotWithShape="1">
            <a:gsLst>
              <a:gs pos="100000">
                <a:schemeClr val="accent3">
                  <a:lumMod val="50000"/>
                </a:schemeClr>
              </a:gs>
              <a:gs pos="14000">
                <a:srgbClr val="008E8B"/>
              </a:gs>
            </a:gsLst>
            <a:lin ang="2700000" scaled="1"/>
            <a:tileRect/>
          </a:gradFill>
          <a:ln w="12700">
            <a:gradFill>
              <a:gsLst>
                <a:gs pos="100000">
                  <a:srgbClr val="1F2E33"/>
                </a:gs>
                <a:gs pos="0">
                  <a:schemeClr val="bg1">
                    <a:lumMod val="95000"/>
                  </a:schemeClr>
                </a:gs>
                <a:gs pos="7000">
                  <a:srgbClr val="585858"/>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p>
            <a:pPr algn="ctr" fontAlgn="base">
              <a:lnSpc>
                <a:spcPct val="90000"/>
              </a:lnSpc>
              <a:spcBef>
                <a:spcPct val="0"/>
              </a:spcBef>
              <a:spcAft>
                <a:spcPct val="0"/>
              </a:spcAft>
              <a:defRPr/>
            </a:pPr>
            <a:r>
              <a:rPr lang="en-US" sz="700" dirty="0" smtClean="0">
                <a:solidFill>
                  <a:srgbClr val="FFFFFF"/>
                </a:solidFill>
                <a:effectLst>
                  <a:outerShdw blurRad="177800" algn="ctr" rotWithShape="0">
                    <a:prstClr val="black">
                      <a:alpha val="60000"/>
                    </a:prstClr>
                  </a:outerShdw>
                </a:effectLst>
              </a:rPr>
              <a:t>SPECompLbase2001</a:t>
            </a:r>
          </a:p>
          <a:p>
            <a:pPr algn="ctr" fontAlgn="base">
              <a:lnSpc>
                <a:spcPct val="90000"/>
              </a:lnSpc>
              <a:spcBef>
                <a:spcPct val="0"/>
              </a:spcBef>
              <a:spcAft>
                <a:spcPct val="0"/>
              </a:spcAft>
              <a:defRPr/>
            </a:pPr>
            <a:r>
              <a:rPr lang="en-US" sz="700" dirty="0" smtClean="0">
                <a:solidFill>
                  <a:srgbClr val="FFFFFF"/>
                </a:solidFill>
                <a:effectLst>
                  <a:outerShdw blurRad="177800" algn="ctr" rotWithShape="0">
                    <a:prstClr val="black">
                      <a:alpha val="60000"/>
                    </a:prstClr>
                  </a:outerShdw>
                </a:effectLst>
              </a:rPr>
              <a:t>2-socket B230 </a:t>
            </a:r>
            <a:r>
              <a:rPr lang="en-US" sz="700" dirty="0">
                <a:solidFill>
                  <a:srgbClr val="FFFFFF"/>
                </a:solidFill>
                <a:effectLst>
                  <a:outerShdw blurRad="177800" algn="ctr" rotWithShape="0">
                    <a:prstClr val="black">
                      <a:alpha val="60000"/>
                    </a:prstClr>
                  </a:outerShdw>
                </a:effectLst>
              </a:rPr>
              <a:t>M2</a:t>
            </a:r>
          </a:p>
        </p:txBody>
      </p:sp>
      <p:sp>
        <p:nvSpPr>
          <p:cNvPr id="34" name="Rounded Rectangle 33"/>
          <p:cNvSpPr/>
          <p:nvPr/>
        </p:nvSpPr>
        <p:spPr>
          <a:xfrm>
            <a:off x="5631231" y="6151714"/>
            <a:ext cx="1142152" cy="353942"/>
          </a:xfrm>
          <a:prstGeom prst="roundRect">
            <a:avLst/>
          </a:prstGeom>
          <a:solidFill>
            <a:srgbClr val="FFC000"/>
          </a:solidFill>
          <a:ln>
            <a:solidFill>
              <a:srgbClr val="7030A0"/>
            </a:solidFill>
          </a:ln>
          <a:effectLst>
            <a:outerShdw blurRad="127000" sx="102000" sy="102000" algn="ctr" rotWithShape="0">
              <a:prstClr val="black">
                <a:alpha val="6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fontAlgn="base">
              <a:lnSpc>
                <a:spcPct val="90000"/>
              </a:lnSpc>
              <a:spcBef>
                <a:spcPct val="0"/>
              </a:spcBef>
              <a:spcAft>
                <a:spcPct val="0"/>
              </a:spcAft>
            </a:pPr>
            <a:r>
              <a:rPr lang="en-US" sz="700" dirty="0">
                <a:solidFill>
                  <a:srgbClr val="FFFFFF"/>
                </a:solidFill>
              </a:rPr>
              <a:t>SPECompMbase2001</a:t>
            </a:r>
          </a:p>
          <a:p>
            <a:pPr algn="ctr" fontAlgn="base">
              <a:lnSpc>
                <a:spcPct val="90000"/>
              </a:lnSpc>
              <a:spcBef>
                <a:spcPct val="0"/>
              </a:spcBef>
              <a:spcAft>
                <a:spcPct val="0"/>
              </a:spcAft>
            </a:pPr>
            <a:r>
              <a:rPr lang="en-US" sz="700" dirty="0">
                <a:solidFill>
                  <a:srgbClr val="FFFFFF"/>
                </a:solidFill>
              </a:rPr>
              <a:t>4-socket C460 M2</a:t>
            </a:r>
          </a:p>
        </p:txBody>
      </p:sp>
      <p:sp>
        <p:nvSpPr>
          <p:cNvPr id="35" name="Rounded Rectangle 34"/>
          <p:cNvSpPr/>
          <p:nvPr/>
        </p:nvSpPr>
        <p:spPr>
          <a:xfrm>
            <a:off x="1197439" y="6151714"/>
            <a:ext cx="1092501" cy="353942"/>
          </a:xfrm>
          <a:prstGeom prst="roundRect">
            <a:avLst/>
          </a:prstGeom>
          <a:gradFill flip="none" rotWithShape="1">
            <a:gsLst>
              <a:gs pos="100000">
                <a:schemeClr val="accent3">
                  <a:lumMod val="50000"/>
                </a:schemeClr>
              </a:gs>
              <a:gs pos="14000">
                <a:srgbClr val="008E8B"/>
              </a:gs>
            </a:gsLst>
            <a:lin ang="2700000" scaled="1"/>
            <a:tileRect/>
          </a:gradFill>
          <a:ln w="12700">
            <a:gradFill>
              <a:gsLst>
                <a:gs pos="100000">
                  <a:srgbClr val="1F2E33"/>
                </a:gs>
                <a:gs pos="0">
                  <a:schemeClr val="bg1">
                    <a:lumMod val="95000"/>
                  </a:schemeClr>
                </a:gs>
                <a:gs pos="7000">
                  <a:srgbClr val="585858"/>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p>
            <a:pPr algn="ctr" fontAlgn="base">
              <a:lnSpc>
                <a:spcPct val="90000"/>
              </a:lnSpc>
              <a:spcBef>
                <a:spcPct val="0"/>
              </a:spcBef>
              <a:spcAft>
                <a:spcPct val="0"/>
              </a:spcAft>
            </a:pPr>
            <a:r>
              <a:rPr lang="en-US" sz="700" dirty="0" smtClean="0">
                <a:solidFill>
                  <a:srgbClr val="FFFFFF"/>
                </a:solidFill>
                <a:effectLst>
                  <a:outerShdw blurRad="177800" algn="ctr" rotWithShape="0">
                    <a:prstClr val="black">
                      <a:alpha val="60000"/>
                    </a:prstClr>
                  </a:outerShdw>
                </a:effectLst>
              </a:rPr>
              <a:t>SPECompMbase2001  </a:t>
            </a:r>
            <a:r>
              <a:rPr lang="en-US" sz="700" dirty="0">
                <a:solidFill>
                  <a:srgbClr val="FFFFFF"/>
                </a:solidFill>
                <a:effectLst>
                  <a:outerShdw blurRad="177800" algn="ctr" rotWithShape="0">
                    <a:prstClr val="black">
                      <a:alpha val="60000"/>
                    </a:prstClr>
                  </a:outerShdw>
                </a:effectLst>
              </a:rPr>
              <a:t/>
            </a:r>
            <a:br>
              <a:rPr lang="en-US" sz="700" dirty="0">
                <a:solidFill>
                  <a:srgbClr val="FFFFFF"/>
                </a:solidFill>
                <a:effectLst>
                  <a:outerShdw blurRad="177800" algn="ctr" rotWithShape="0">
                    <a:prstClr val="black">
                      <a:alpha val="60000"/>
                    </a:prstClr>
                  </a:outerShdw>
                </a:effectLst>
              </a:rPr>
            </a:br>
            <a:r>
              <a:rPr lang="en-US" sz="700" dirty="0">
                <a:solidFill>
                  <a:srgbClr val="FFFFFF"/>
                </a:solidFill>
                <a:effectLst>
                  <a:outerShdw blurRad="177800" algn="ctr" rotWithShape="0">
                    <a:prstClr val="black">
                      <a:alpha val="60000"/>
                    </a:prstClr>
                  </a:outerShdw>
                </a:effectLst>
              </a:rPr>
              <a:t>2-socket</a:t>
            </a:r>
            <a:r>
              <a:rPr lang="en-US" sz="700" dirty="0" smtClean="0">
                <a:solidFill>
                  <a:srgbClr val="FFFFFF"/>
                </a:solidFill>
                <a:effectLst>
                  <a:outerShdw blurRad="177800" algn="ctr" rotWithShape="0">
                    <a:prstClr val="black">
                      <a:alpha val="60000"/>
                    </a:prstClr>
                  </a:outerShdw>
                </a:effectLst>
              </a:rPr>
              <a:t> B200 </a:t>
            </a:r>
            <a:r>
              <a:rPr lang="en-US" sz="700" dirty="0">
                <a:solidFill>
                  <a:srgbClr val="FFFFFF"/>
                </a:solidFill>
                <a:effectLst>
                  <a:outerShdw blurRad="177800" algn="ctr" rotWithShape="0">
                    <a:prstClr val="black">
                      <a:alpha val="60000"/>
                    </a:prstClr>
                  </a:outerShdw>
                </a:effectLst>
              </a:rPr>
              <a:t>M2</a:t>
            </a:r>
          </a:p>
        </p:txBody>
      </p:sp>
      <p:sp>
        <p:nvSpPr>
          <p:cNvPr id="36" name="Rounded Rectangle 35"/>
          <p:cNvSpPr/>
          <p:nvPr/>
        </p:nvSpPr>
        <p:spPr>
          <a:xfrm>
            <a:off x="2309062" y="5759132"/>
            <a:ext cx="1092501" cy="353942"/>
          </a:xfrm>
          <a:prstGeom prst="roundRect">
            <a:avLst/>
          </a:prstGeom>
          <a:gradFill flip="none" rotWithShape="1">
            <a:gsLst>
              <a:gs pos="100000">
                <a:schemeClr val="accent3">
                  <a:lumMod val="50000"/>
                </a:schemeClr>
              </a:gs>
              <a:gs pos="14000">
                <a:srgbClr val="008E8B"/>
              </a:gs>
            </a:gsLst>
            <a:lin ang="2700000" scaled="1"/>
            <a:tileRect/>
          </a:gradFill>
          <a:ln w="12700">
            <a:gradFill>
              <a:gsLst>
                <a:gs pos="100000">
                  <a:srgbClr val="1F2E33"/>
                </a:gs>
                <a:gs pos="0">
                  <a:schemeClr val="bg1">
                    <a:lumMod val="95000"/>
                  </a:schemeClr>
                </a:gs>
                <a:gs pos="7000">
                  <a:srgbClr val="585858"/>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p>
            <a:pPr algn="ctr" fontAlgn="base">
              <a:lnSpc>
                <a:spcPct val="90000"/>
              </a:lnSpc>
              <a:spcBef>
                <a:spcPct val="0"/>
              </a:spcBef>
              <a:spcAft>
                <a:spcPct val="0"/>
              </a:spcAft>
            </a:pPr>
            <a:r>
              <a:rPr lang="en-US" sz="700" dirty="0" smtClean="0">
                <a:solidFill>
                  <a:srgbClr val="FFFFFF"/>
                </a:solidFill>
                <a:effectLst>
                  <a:outerShdw blurRad="177800" algn="ctr" rotWithShape="0">
                    <a:prstClr val="black">
                      <a:alpha val="60000"/>
                    </a:prstClr>
                  </a:outerShdw>
                </a:effectLst>
              </a:rPr>
              <a:t>SPECompLbase2001</a:t>
            </a:r>
          </a:p>
          <a:p>
            <a:pPr algn="ctr" fontAlgn="base">
              <a:lnSpc>
                <a:spcPct val="90000"/>
              </a:lnSpc>
              <a:spcBef>
                <a:spcPct val="0"/>
              </a:spcBef>
              <a:spcAft>
                <a:spcPct val="0"/>
              </a:spcAft>
            </a:pPr>
            <a:r>
              <a:rPr lang="en-US" sz="700" dirty="0" smtClean="0">
                <a:solidFill>
                  <a:srgbClr val="FFFFFF"/>
                </a:solidFill>
                <a:effectLst>
                  <a:outerShdw blurRad="177800" algn="ctr" rotWithShape="0">
                    <a:prstClr val="black">
                      <a:alpha val="60000"/>
                    </a:prstClr>
                  </a:outerShdw>
                </a:effectLst>
              </a:rPr>
              <a:t>2-socket </a:t>
            </a:r>
            <a:r>
              <a:rPr lang="en-US" sz="700" dirty="0">
                <a:solidFill>
                  <a:srgbClr val="FFFFFF"/>
                </a:solidFill>
                <a:effectLst>
                  <a:outerShdw blurRad="177800" algn="ctr" rotWithShape="0">
                    <a:prstClr val="black">
                      <a:alpha val="60000"/>
                    </a:prstClr>
                  </a:outerShdw>
                </a:effectLst>
              </a:rPr>
              <a:t>B200 </a:t>
            </a:r>
            <a:r>
              <a:rPr lang="en-US" sz="700" dirty="0" smtClean="0">
                <a:solidFill>
                  <a:srgbClr val="FFFFFF"/>
                </a:solidFill>
                <a:effectLst>
                  <a:outerShdw blurRad="177800" algn="ctr" rotWithShape="0">
                    <a:prstClr val="black">
                      <a:alpha val="60000"/>
                    </a:prstClr>
                  </a:outerShdw>
                </a:effectLst>
              </a:rPr>
              <a:t>M2</a:t>
            </a:r>
            <a:endParaRPr lang="en-US" sz="700" dirty="0">
              <a:solidFill>
                <a:srgbClr val="FFFFFF"/>
              </a:solidFill>
              <a:effectLst>
                <a:outerShdw blurRad="177800" algn="ctr" rotWithShape="0">
                  <a:prstClr val="black">
                    <a:alpha val="60000"/>
                  </a:prstClr>
                </a:outerShdw>
              </a:effectLst>
            </a:endParaRPr>
          </a:p>
        </p:txBody>
      </p:sp>
      <p:sp>
        <p:nvSpPr>
          <p:cNvPr id="37" name="Rounded Rectangle 36"/>
          <p:cNvSpPr/>
          <p:nvPr/>
        </p:nvSpPr>
        <p:spPr>
          <a:xfrm>
            <a:off x="3420685" y="5759132"/>
            <a:ext cx="1092501" cy="353942"/>
          </a:xfrm>
          <a:prstGeom prst="roundRect">
            <a:avLst/>
          </a:prstGeom>
          <a:gradFill flip="none" rotWithShape="1">
            <a:gsLst>
              <a:gs pos="100000">
                <a:schemeClr val="accent3">
                  <a:lumMod val="50000"/>
                </a:schemeClr>
              </a:gs>
              <a:gs pos="14000">
                <a:srgbClr val="008E8B"/>
              </a:gs>
            </a:gsLst>
            <a:lin ang="2700000" scaled="1"/>
            <a:tileRect/>
          </a:gradFill>
          <a:ln w="12700">
            <a:gradFill>
              <a:gsLst>
                <a:gs pos="100000">
                  <a:srgbClr val="1F2E33"/>
                </a:gs>
                <a:gs pos="0">
                  <a:schemeClr val="bg1">
                    <a:lumMod val="95000"/>
                  </a:schemeClr>
                </a:gs>
                <a:gs pos="7000">
                  <a:srgbClr val="585858"/>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p>
            <a:pPr algn="ctr" fontAlgn="base">
              <a:lnSpc>
                <a:spcPct val="90000"/>
              </a:lnSpc>
              <a:spcBef>
                <a:spcPct val="0"/>
              </a:spcBef>
              <a:spcAft>
                <a:spcPct val="0"/>
              </a:spcAft>
            </a:pPr>
            <a:r>
              <a:rPr lang="en-US" sz="700" dirty="0" err="1" smtClean="0">
                <a:solidFill>
                  <a:srgbClr val="FFFFFF"/>
                </a:solidFill>
                <a:effectLst>
                  <a:outerShdw blurRad="177800" algn="ctr" rotWithShape="0">
                    <a:prstClr val="black">
                      <a:alpha val="60000"/>
                    </a:prstClr>
                  </a:outerShdw>
                </a:effectLst>
              </a:rPr>
              <a:t>LinPack</a:t>
            </a:r>
            <a:endParaRPr lang="en-US" sz="700" dirty="0" smtClean="0">
              <a:solidFill>
                <a:srgbClr val="FFFFFF"/>
              </a:solidFill>
              <a:effectLst>
                <a:outerShdw blurRad="177800" algn="ctr" rotWithShape="0">
                  <a:prstClr val="black">
                    <a:alpha val="60000"/>
                  </a:prstClr>
                </a:outerShdw>
              </a:effectLst>
            </a:endParaRPr>
          </a:p>
          <a:p>
            <a:pPr algn="ctr" fontAlgn="base">
              <a:lnSpc>
                <a:spcPct val="90000"/>
              </a:lnSpc>
              <a:spcBef>
                <a:spcPct val="0"/>
              </a:spcBef>
              <a:spcAft>
                <a:spcPct val="0"/>
              </a:spcAft>
            </a:pPr>
            <a:r>
              <a:rPr lang="en-US" sz="700" dirty="0" smtClean="0">
                <a:solidFill>
                  <a:srgbClr val="FFFFFF"/>
                </a:solidFill>
                <a:effectLst>
                  <a:outerShdw blurRad="177800" algn="ctr" rotWithShape="0">
                    <a:prstClr val="black">
                      <a:alpha val="60000"/>
                    </a:prstClr>
                  </a:outerShdw>
                </a:effectLst>
              </a:rPr>
              <a:t>2-socket </a:t>
            </a:r>
            <a:r>
              <a:rPr lang="en-US" sz="700" dirty="0">
                <a:solidFill>
                  <a:srgbClr val="FFFFFF"/>
                </a:solidFill>
                <a:effectLst>
                  <a:outerShdw blurRad="177800" algn="ctr" rotWithShape="0">
                    <a:prstClr val="black">
                      <a:alpha val="60000"/>
                    </a:prstClr>
                  </a:outerShdw>
                </a:effectLst>
              </a:rPr>
              <a:t> </a:t>
            </a:r>
            <a:r>
              <a:rPr lang="en-US" sz="700" dirty="0" smtClean="0">
                <a:solidFill>
                  <a:srgbClr val="FFFFFF"/>
                </a:solidFill>
                <a:effectLst>
                  <a:outerShdw blurRad="177800" algn="ctr" rotWithShape="0">
                    <a:prstClr val="black">
                      <a:alpha val="60000"/>
                    </a:prstClr>
                  </a:outerShdw>
                </a:effectLst>
              </a:rPr>
              <a:t>B200 M2</a:t>
            </a:r>
            <a:endParaRPr lang="en-US" sz="700" dirty="0">
              <a:solidFill>
                <a:srgbClr val="FFFFFF"/>
              </a:solidFill>
              <a:effectLst>
                <a:outerShdw blurRad="177800" algn="ctr" rotWithShape="0">
                  <a:prstClr val="black">
                    <a:alpha val="60000"/>
                  </a:prstClr>
                </a:outerShdw>
              </a:effectLst>
            </a:endParaRPr>
          </a:p>
        </p:txBody>
      </p:sp>
      <p:sp>
        <p:nvSpPr>
          <p:cNvPr id="38" name="Rounded Rectangle 37"/>
          <p:cNvSpPr/>
          <p:nvPr/>
        </p:nvSpPr>
        <p:spPr>
          <a:xfrm>
            <a:off x="4525958" y="5759132"/>
            <a:ext cx="1092501" cy="353942"/>
          </a:xfrm>
          <a:prstGeom prst="roundRect">
            <a:avLst/>
          </a:prstGeom>
          <a:solidFill>
            <a:srgbClr val="FFC000"/>
          </a:solidFill>
          <a:ln>
            <a:solidFill>
              <a:srgbClr val="7030A0"/>
            </a:solidFill>
          </a:ln>
          <a:effectLst>
            <a:outerShdw blurRad="127000" sx="102000" sy="102000" algn="ctr" rotWithShape="0">
              <a:prstClr val="black">
                <a:alpha val="6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fontAlgn="base">
              <a:lnSpc>
                <a:spcPct val="90000"/>
              </a:lnSpc>
              <a:spcBef>
                <a:spcPct val="0"/>
              </a:spcBef>
              <a:spcAft>
                <a:spcPct val="0"/>
              </a:spcAft>
            </a:pPr>
            <a:r>
              <a:rPr lang="en-US" sz="700" dirty="0">
                <a:solidFill>
                  <a:srgbClr val="FFFFFF"/>
                </a:solidFill>
              </a:rPr>
              <a:t>LS-</a:t>
            </a:r>
            <a:r>
              <a:rPr lang="en-US" sz="700" dirty="0" err="1">
                <a:solidFill>
                  <a:srgbClr val="FFFFFF"/>
                </a:solidFill>
              </a:rPr>
              <a:t>Dyna</a:t>
            </a:r>
            <a:endParaRPr lang="en-US" sz="700" dirty="0">
              <a:solidFill>
                <a:srgbClr val="FFFFFF"/>
              </a:solidFill>
            </a:endParaRPr>
          </a:p>
          <a:p>
            <a:pPr algn="ctr" fontAlgn="base">
              <a:lnSpc>
                <a:spcPct val="90000"/>
              </a:lnSpc>
              <a:spcBef>
                <a:spcPct val="0"/>
              </a:spcBef>
              <a:spcAft>
                <a:spcPct val="0"/>
              </a:spcAft>
            </a:pPr>
            <a:r>
              <a:rPr lang="en-US" sz="700" dirty="0">
                <a:solidFill>
                  <a:srgbClr val="FFFFFF"/>
                </a:solidFill>
              </a:rPr>
              <a:t>4-socket C460 M1</a:t>
            </a:r>
          </a:p>
        </p:txBody>
      </p:sp>
      <p:sp>
        <p:nvSpPr>
          <p:cNvPr id="39" name="Rounded Rectangle 38"/>
          <p:cNvSpPr/>
          <p:nvPr/>
        </p:nvSpPr>
        <p:spPr>
          <a:xfrm>
            <a:off x="5631231" y="5759132"/>
            <a:ext cx="1131519" cy="353942"/>
          </a:xfrm>
          <a:prstGeom prst="roundRect">
            <a:avLst/>
          </a:prstGeom>
          <a:solidFill>
            <a:srgbClr val="FFC000"/>
          </a:solidFill>
          <a:ln>
            <a:solidFill>
              <a:srgbClr val="7030A0"/>
            </a:solidFill>
          </a:ln>
          <a:effectLst>
            <a:outerShdw blurRad="127000" sx="102000" sy="102000" algn="ctr" rotWithShape="0">
              <a:prstClr val="black">
                <a:alpha val="6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fontAlgn="base">
              <a:lnSpc>
                <a:spcPct val="90000"/>
              </a:lnSpc>
              <a:spcBef>
                <a:spcPct val="0"/>
              </a:spcBef>
              <a:spcAft>
                <a:spcPct val="0"/>
              </a:spcAft>
            </a:pPr>
            <a:r>
              <a:rPr lang="en-US" sz="700" dirty="0">
                <a:solidFill>
                  <a:srgbClr val="FFFFFF"/>
                </a:solidFill>
              </a:rPr>
              <a:t>SPECompMbase2001</a:t>
            </a:r>
          </a:p>
          <a:p>
            <a:pPr algn="ctr" fontAlgn="base">
              <a:lnSpc>
                <a:spcPct val="90000"/>
              </a:lnSpc>
              <a:spcBef>
                <a:spcPct val="0"/>
              </a:spcBef>
              <a:spcAft>
                <a:spcPct val="0"/>
              </a:spcAft>
            </a:pPr>
            <a:r>
              <a:rPr lang="en-US" sz="700" dirty="0">
                <a:solidFill>
                  <a:srgbClr val="FFFFFF"/>
                </a:solidFill>
              </a:rPr>
              <a:t>4-socket C460 M1</a:t>
            </a:r>
          </a:p>
        </p:txBody>
      </p:sp>
      <p:sp>
        <p:nvSpPr>
          <p:cNvPr id="40" name="Rounded Rectangle 39"/>
          <p:cNvSpPr/>
          <p:nvPr/>
        </p:nvSpPr>
        <p:spPr>
          <a:xfrm>
            <a:off x="1197439" y="5759132"/>
            <a:ext cx="1092501" cy="353942"/>
          </a:xfrm>
          <a:prstGeom prst="roundRect">
            <a:avLst/>
          </a:prstGeom>
          <a:gradFill flip="none" rotWithShape="1">
            <a:gsLst>
              <a:gs pos="100000">
                <a:schemeClr val="accent3">
                  <a:lumMod val="50000"/>
                </a:schemeClr>
              </a:gs>
              <a:gs pos="14000">
                <a:srgbClr val="008E8B"/>
              </a:gs>
            </a:gsLst>
            <a:lin ang="2700000" scaled="1"/>
            <a:tileRect/>
          </a:gradFill>
          <a:ln w="12700">
            <a:gradFill>
              <a:gsLst>
                <a:gs pos="100000">
                  <a:srgbClr val="1F2E33"/>
                </a:gs>
                <a:gs pos="0">
                  <a:schemeClr val="bg1">
                    <a:lumMod val="95000"/>
                  </a:schemeClr>
                </a:gs>
                <a:gs pos="7000">
                  <a:srgbClr val="585858"/>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p>
            <a:pPr algn="ctr" fontAlgn="base">
              <a:lnSpc>
                <a:spcPct val="90000"/>
              </a:lnSpc>
              <a:spcBef>
                <a:spcPct val="0"/>
              </a:spcBef>
              <a:spcAft>
                <a:spcPct val="0"/>
              </a:spcAft>
            </a:pPr>
            <a:r>
              <a:rPr lang="en-US" sz="700" dirty="0" smtClean="0">
                <a:solidFill>
                  <a:srgbClr val="FFFFFF"/>
                </a:solidFill>
                <a:effectLst>
                  <a:outerShdw blurRad="177800" algn="ctr" rotWithShape="0">
                    <a:prstClr val="black">
                      <a:alpha val="60000"/>
                    </a:prstClr>
                  </a:outerShdw>
                </a:effectLst>
              </a:rPr>
              <a:t>SPECompMbase2001</a:t>
            </a:r>
          </a:p>
          <a:p>
            <a:pPr algn="ctr" fontAlgn="base">
              <a:lnSpc>
                <a:spcPct val="90000"/>
              </a:lnSpc>
              <a:spcBef>
                <a:spcPct val="0"/>
              </a:spcBef>
              <a:spcAft>
                <a:spcPct val="0"/>
              </a:spcAft>
            </a:pPr>
            <a:r>
              <a:rPr lang="en-US" sz="700" dirty="0" smtClean="0">
                <a:solidFill>
                  <a:srgbClr val="FFFFFF"/>
                </a:solidFill>
                <a:effectLst>
                  <a:outerShdw blurRad="177800" algn="ctr" rotWithShape="0">
                    <a:prstClr val="black">
                      <a:alpha val="60000"/>
                    </a:prstClr>
                  </a:outerShdw>
                </a:effectLst>
              </a:rPr>
              <a:t>2</a:t>
            </a:r>
            <a:r>
              <a:rPr lang="en-US" sz="700" dirty="0">
                <a:solidFill>
                  <a:srgbClr val="FFFFFF"/>
                </a:solidFill>
                <a:effectLst>
                  <a:outerShdw blurRad="177800" algn="ctr" rotWithShape="0">
                    <a:prstClr val="black">
                      <a:alpha val="60000"/>
                    </a:prstClr>
                  </a:outerShdw>
                </a:effectLst>
              </a:rPr>
              <a:t>-socket B200 M2</a:t>
            </a:r>
          </a:p>
        </p:txBody>
      </p:sp>
      <p:grpSp>
        <p:nvGrpSpPr>
          <p:cNvPr id="16" name="Group 40"/>
          <p:cNvGrpSpPr/>
          <p:nvPr/>
        </p:nvGrpSpPr>
        <p:grpSpPr>
          <a:xfrm>
            <a:off x="1197439" y="4023925"/>
            <a:ext cx="4429040" cy="746758"/>
            <a:chOff x="1991189" y="1421464"/>
            <a:chExt cx="4429040" cy="746758"/>
          </a:xfrm>
        </p:grpSpPr>
        <p:sp>
          <p:nvSpPr>
            <p:cNvPr id="42" name="Rounded Rectangle 41"/>
            <p:cNvSpPr/>
            <p:nvPr/>
          </p:nvSpPr>
          <p:spPr>
            <a:xfrm>
              <a:off x="3109162" y="1814280"/>
              <a:ext cx="1092501" cy="353942"/>
            </a:xfrm>
            <a:prstGeom prst="roundRect">
              <a:avLst/>
            </a:prstGeom>
            <a:gradFill flip="none" rotWithShape="1">
              <a:gsLst>
                <a:gs pos="100000">
                  <a:schemeClr val="accent3">
                    <a:lumMod val="50000"/>
                  </a:schemeClr>
                </a:gs>
                <a:gs pos="14000">
                  <a:srgbClr val="008E8B"/>
                </a:gs>
              </a:gsLst>
              <a:lin ang="2700000" scaled="1"/>
              <a:tileRect/>
            </a:gradFill>
            <a:ln w="12700">
              <a:gradFill>
                <a:gsLst>
                  <a:gs pos="100000">
                    <a:srgbClr val="1F2E33"/>
                  </a:gs>
                  <a:gs pos="0">
                    <a:schemeClr val="bg1">
                      <a:lumMod val="95000"/>
                    </a:schemeClr>
                  </a:gs>
                  <a:gs pos="7000">
                    <a:srgbClr val="585858"/>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p>
              <a:pPr algn="ctr" fontAlgn="base">
                <a:lnSpc>
                  <a:spcPct val="90000"/>
                </a:lnSpc>
                <a:spcBef>
                  <a:spcPct val="0"/>
                </a:spcBef>
                <a:spcAft>
                  <a:spcPct val="0"/>
                </a:spcAft>
              </a:pPr>
              <a:r>
                <a:rPr lang="en-US" sz="700" dirty="0">
                  <a:solidFill>
                    <a:srgbClr val="FFFFFF"/>
                  </a:solidFill>
                  <a:effectLst>
                    <a:outerShdw blurRad="177800" algn="ctr" rotWithShape="0">
                      <a:prstClr val="black">
                        <a:alpha val="60000"/>
                      </a:prstClr>
                    </a:outerShdw>
                  </a:effectLst>
                </a:rPr>
                <a:t>Oracle E</a:t>
              </a:r>
              <a:r>
                <a:rPr lang="en-US" sz="700" dirty="0" smtClean="0">
                  <a:solidFill>
                    <a:srgbClr val="FFFFFF"/>
                  </a:solidFill>
                  <a:effectLst>
                    <a:outerShdw blurRad="177800" algn="ctr" rotWithShape="0">
                      <a:prstClr val="black">
                        <a:alpha val="60000"/>
                      </a:prstClr>
                    </a:outerShdw>
                  </a:effectLst>
                </a:rPr>
                <a:t>-Business </a:t>
              </a:r>
              <a:r>
                <a:rPr lang="en-US" sz="700" dirty="0">
                  <a:solidFill>
                    <a:srgbClr val="FFFFFF"/>
                  </a:solidFill>
                  <a:effectLst>
                    <a:outerShdw blurRad="177800" algn="ctr" rotWithShape="0">
                      <a:prstClr val="black">
                        <a:alpha val="60000"/>
                      </a:prstClr>
                    </a:outerShdw>
                  </a:effectLst>
                </a:rPr>
                <a:t>Suite Medium Model</a:t>
              </a:r>
              <a:r>
                <a:rPr lang="en-US" sz="700" dirty="0" smtClean="0">
                  <a:solidFill>
                    <a:srgbClr val="FFFFFF"/>
                  </a:solidFill>
                  <a:effectLst>
                    <a:outerShdw blurRad="177800" algn="ctr" rotWithShape="0">
                      <a:prstClr val="black">
                        <a:alpha val="60000"/>
                      </a:prstClr>
                    </a:outerShdw>
                  </a:effectLst>
                </a:rPr>
                <a:t> Payroll </a:t>
              </a:r>
              <a:r>
                <a:rPr lang="en-US" sz="700" dirty="0">
                  <a:solidFill>
                    <a:srgbClr val="FFFFFF"/>
                  </a:solidFill>
                  <a:effectLst>
                    <a:outerShdw blurRad="177800" algn="ctr" rotWithShape="0">
                      <a:prstClr val="black">
                        <a:alpha val="60000"/>
                      </a:prstClr>
                    </a:outerShdw>
                  </a:effectLst>
                </a:rPr>
                <a:t>Batch </a:t>
              </a:r>
              <a:r>
                <a:rPr lang="en-US" sz="700" dirty="0" smtClean="0">
                  <a:solidFill>
                    <a:srgbClr val="FFFFFF"/>
                  </a:solidFill>
                  <a:effectLst>
                    <a:outerShdw blurRad="177800" algn="ctr" rotWithShape="0">
                      <a:prstClr val="black">
                        <a:alpha val="60000"/>
                      </a:prstClr>
                    </a:outerShdw>
                  </a:effectLst>
                </a:rPr>
                <a:t>B200 M2</a:t>
              </a:r>
              <a:endParaRPr lang="en-US" sz="700" dirty="0">
                <a:solidFill>
                  <a:srgbClr val="FFFFFF"/>
                </a:solidFill>
                <a:effectLst>
                  <a:outerShdw blurRad="177800" algn="ctr" rotWithShape="0">
                    <a:prstClr val="black">
                      <a:alpha val="60000"/>
                    </a:prstClr>
                  </a:outerShdw>
                </a:effectLst>
              </a:endParaRPr>
            </a:p>
          </p:txBody>
        </p:sp>
        <p:sp>
          <p:nvSpPr>
            <p:cNvPr id="43" name="Rounded Rectangle 42"/>
            <p:cNvSpPr/>
            <p:nvPr/>
          </p:nvSpPr>
          <p:spPr>
            <a:xfrm>
              <a:off x="5327728" y="1421464"/>
              <a:ext cx="1092501" cy="353942"/>
            </a:xfrm>
            <a:prstGeom prst="roundRect">
              <a:avLst/>
            </a:prstGeom>
            <a:gradFill flip="none" rotWithShape="1">
              <a:gsLst>
                <a:gs pos="100000">
                  <a:schemeClr val="accent3">
                    <a:lumMod val="50000"/>
                  </a:schemeClr>
                </a:gs>
                <a:gs pos="14000">
                  <a:srgbClr val="008E8B"/>
                </a:gs>
              </a:gsLst>
              <a:lin ang="2700000" scaled="1"/>
              <a:tileRect/>
            </a:gradFill>
            <a:ln w="12700">
              <a:gradFill>
                <a:gsLst>
                  <a:gs pos="100000">
                    <a:srgbClr val="1F2E33"/>
                  </a:gs>
                  <a:gs pos="0">
                    <a:schemeClr val="bg1">
                      <a:lumMod val="95000"/>
                    </a:schemeClr>
                  </a:gs>
                  <a:gs pos="7000">
                    <a:srgbClr val="585858"/>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p>
              <a:pPr algn="ctr" fontAlgn="base">
                <a:lnSpc>
                  <a:spcPct val="90000"/>
                </a:lnSpc>
                <a:spcBef>
                  <a:spcPct val="0"/>
                </a:spcBef>
                <a:spcAft>
                  <a:spcPct val="0"/>
                </a:spcAft>
              </a:pPr>
              <a:r>
                <a:rPr lang="en-US" sz="700" dirty="0">
                  <a:solidFill>
                    <a:srgbClr val="FFFFFF"/>
                  </a:solidFill>
                  <a:effectLst>
                    <a:outerShdw blurRad="177800" algn="ctr" rotWithShape="0">
                      <a:prstClr val="black">
                        <a:alpha val="60000"/>
                      </a:prstClr>
                    </a:outerShdw>
                  </a:effectLst>
                </a:rPr>
                <a:t>Oracle E-Business Suite </a:t>
              </a:r>
              <a:r>
                <a:rPr lang="en-US" sz="700" dirty="0" err="1">
                  <a:solidFill>
                    <a:srgbClr val="FFFFFF"/>
                  </a:solidFill>
                  <a:effectLst>
                    <a:outerShdw blurRad="177800" algn="ctr" rotWithShape="0">
                      <a:prstClr val="black">
                        <a:alpha val="60000"/>
                      </a:prstClr>
                    </a:outerShdw>
                  </a:effectLst>
                </a:rPr>
                <a:t>Xtra</a:t>
              </a:r>
              <a:r>
                <a:rPr lang="en-US" sz="700" dirty="0">
                  <a:solidFill>
                    <a:srgbClr val="FFFFFF"/>
                  </a:solidFill>
                  <a:effectLst>
                    <a:outerShdw blurRad="177800" algn="ctr" rotWithShape="0">
                      <a:prstClr val="black">
                        <a:alpha val="60000"/>
                      </a:prstClr>
                    </a:outerShdw>
                  </a:effectLst>
                </a:rPr>
                <a:t> Large Model Payroll B200 M3</a:t>
              </a:r>
            </a:p>
          </p:txBody>
        </p:sp>
        <p:sp>
          <p:nvSpPr>
            <p:cNvPr id="44" name="Rounded Rectangle 43"/>
            <p:cNvSpPr/>
            <p:nvPr/>
          </p:nvSpPr>
          <p:spPr>
            <a:xfrm>
              <a:off x="1991189" y="1814280"/>
              <a:ext cx="1092501" cy="353942"/>
            </a:xfrm>
            <a:prstGeom prst="roundRect">
              <a:avLst/>
            </a:prstGeom>
            <a:gradFill flip="none" rotWithShape="1">
              <a:gsLst>
                <a:gs pos="100000">
                  <a:schemeClr val="accent3">
                    <a:lumMod val="50000"/>
                  </a:schemeClr>
                </a:gs>
                <a:gs pos="14000">
                  <a:srgbClr val="008E8B"/>
                </a:gs>
              </a:gsLst>
              <a:lin ang="2700000" scaled="1"/>
              <a:tileRect/>
            </a:gradFill>
            <a:ln w="12700">
              <a:gradFill>
                <a:gsLst>
                  <a:gs pos="100000">
                    <a:srgbClr val="1F2E33"/>
                  </a:gs>
                  <a:gs pos="0">
                    <a:schemeClr val="bg1">
                      <a:lumMod val="95000"/>
                    </a:schemeClr>
                  </a:gs>
                  <a:gs pos="7000">
                    <a:srgbClr val="585858"/>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p>
              <a:pPr algn="ctr" fontAlgn="base">
                <a:lnSpc>
                  <a:spcPct val="90000"/>
                </a:lnSpc>
                <a:spcBef>
                  <a:spcPct val="0"/>
                </a:spcBef>
                <a:spcAft>
                  <a:spcPct val="0"/>
                </a:spcAft>
              </a:pPr>
              <a:r>
                <a:rPr lang="en-US" sz="700" dirty="0">
                  <a:solidFill>
                    <a:srgbClr val="FFFFFF"/>
                  </a:solidFill>
                  <a:effectLst>
                    <a:outerShdw blurRad="177800" algn="ctr" rotWithShape="0">
                      <a:prstClr val="black">
                        <a:alpha val="60000"/>
                      </a:prstClr>
                    </a:outerShdw>
                  </a:effectLst>
                </a:rPr>
                <a:t>Oracle E</a:t>
              </a:r>
              <a:r>
                <a:rPr lang="en-US" sz="700" dirty="0" smtClean="0">
                  <a:solidFill>
                    <a:srgbClr val="FFFFFF"/>
                  </a:solidFill>
                  <a:effectLst>
                    <a:outerShdw blurRad="177800" algn="ctr" rotWithShape="0">
                      <a:prstClr val="black">
                        <a:alpha val="60000"/>
                      </a:prstClr>
                    </a:outerShdw>
                  </a:effectLst>
                </a:rPr>
                <a:t>-Business </a:t>
              </a:r>
              <a:r>
                <a:rPr lang="en-US" sz="700" dirty="0">
                  <a:solidFill>
                    <a:srgbClr val="FFFFFF"/>
                  </a:solidFill>
                  <a:effectLst>
                    <a:outerShdw blurRad="177800" algn="ctr" rotWithShape="0">
                      <a:prstClr val="black">
                        <a:alpha val="60000"/>
                      </a:prstClr>
                    </a:outerShdw>
                  </a:effectLst>
                </a:rPr>
                <a:t>Suite Medium Model</a:t>
              </a:r>
              <a:r>
                <a:rPr lang="en-US" sz="700" dirty="0" smtClean="0">
                  <a:solidFill>
                    <a:srgbClr val="FFFFFF"/>
                  </a:solidFill>
                  <a:effectLst>
                    <a:outerShdw blurRad="177800" algn="ctr" rotWithShape="0">
                      <a:prstClr val="black">
                        <a:alpha val="60000"/>
                      </a:prstClr>
                    </a:outerShdw>
                  </a:effectLst>
                </a:rPr>
                <a:t> Payroll Batch B200 </a:t>
              </a:r>
              <a:r>
                <a:rPr lang="en-US" sz="700" dirty="0">
                  <a:solidFill>
                    <a:srgbClr val="FFFFFF"/>
                  </a:solidFill>
                  <a:effectLst>
                    <a:outerShdw blurRad="177800" algn="ctr" rotWithShape="0">
                      <a:prstClr val="black">
                        <a:alpha val="60000"/>
                      </a:prstClr>
                    </a:outerShdw>
                  </a:effectLst>
                </a:rPr>
                <a:t>M2</a:t>
              </a:r>
            </a:p>
          </p:txBody>
        </p:sp>
        <p:sp>
          <p:nvSpPr>
            <p:cNvPr id="45" name="Rounded Rectangle 44"/>
            <p:cNvSpPr/>
            <p:nvPr/>
          </p:nvSpPr>
          <p:spPr>
            <a:xfrm>
              <a:off x="3109162" y="1421698"/>
              <a:ext cx="1092501" cy="353942"/>
            </a:xfrm>
            <a:prstGeom prst="roundRect">
              <a:avLst/>
            </a:prstGeom>
            <a:gradFill flip="none" rotWithShape="1">
              <a:gsLst>
                <a:gs pos="100000">
                  <a:schemeClr val="accent3">
                    <a:lumMod val="50000"/>
                  </a:schemeClr>
                </a:gs>
                <a:gs pos="14000">
                  <a:srgbClr val="008E8B"/>
                </a:gs>
              </a:gsLst>
              <a:lin ang="2700000" scaled="1"/>
              <a:tileRect/>
            </a:gradFill>
            <a:ln w="12700">
              <a:gradFill>
                <a:gsLst>
                  <a:gs pos="100000">
                    <a:srgbClr val="1F2E33"/>
                  </a:gs>
                  <a:gs pos="0">
                    <a:schemeClr val="bg1">
                      <a:lumMod val="95000"/>
                    </a:schemeClr>
                  </a:gs>
                  <a:gs pos="7000">
                    <a:srgbClr val="585858"/>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p>
              <a:pPr algn="ctr" fontAlgn="base">
                <a:lnSpc>
                  <a:spcPct val="90000"/>
                </a:lnSpc>
                <a:spcBef>
                  <a:spcPct val="0"/>
                </a:spcBef>
                <a:spcAft>
                  <a:spcPct val="0"/>
                </a:spcAft>
              </a:pPr>
              <a:r>
                <a:rPr lang="en-US" sz="700" dirty="0">
                  <a:solidFill>
                    <a:srgbClr val="FFFFFF"/>
                  </a:solidFill>
                  <a:effectLst>
                    <a:outerShdw blurRad="177800" algn="ctr" rotWithShape="0">
                      <a:prstClr val="black">
                        <a:alpha val="60000"/>
                      </a:prstClr>
                    </a:outerShdw>
                  </a:effectLst>
                </a:rPr>
                <a:t>Oracle E-</a:t>
              </a:r>
              <a:r>
                <a:rPr lang="en-US" sz="700" dirty="0" smtClean="0">
                  <a:solidFill>
                    <a:srgbClr val="FFFFFF"/>
                  </a:solidFill>
                  <a:effectLst>
                    <a:outerShdw blurRad="177800" algn="ctr" rotWithShape="0">
                      <a:prstClr val="black">
                        <a:alpha val="60000"/>
                      </a:prstClr>
                    </a:outerShdw>
                  </a:effectLst>
                </a:rPr>
                <a:t>Business Suite Medium</a:t>
              </a:r>
              <a:r>
                <a:rPr lang="en-US" sz="700" dirty="0">
                  <a:solidFill>
                    <a:srgbClr val="FFFFFF"/>
                  </a:solidFill>
                  <a:effectLst>
                    <a:outerShdw blurRad="177800" algn="ctr" rotWithShape="0">
                      <a:prstClr val="black">
                        <a:alpha val="60000"/>
                      </a:prstClr>
                    </a:outerShdw>
                  </a:effectLst>
                </a:rPr>
                <a:t> </a:t>
              </a:r>
              <a:r>
                <a:rPr lang="en-US" sz="700" dirty="0" smtClean="0">
                  <a:solidFill>
                    <a:srgbClr val="FFFFFF"/>
                  </a:solidFill>
                  <a:effectLst>
                    <a:outerShdw blurRad="177800" algn="ctr" rotWithShape="0">
                      <a:prstClr val="black">
                        <a:alpha val="60000"/>
                      </a:prstClr>
                    </a:outerShdw>
                  </a:effectLst>
                </a:rPr>
                <a:t>Model</a:t>
              </a:r>
              <a:br>
                <a:rPr lang="en-US" sz="700" dirty="0" smtClean="0">
                  <a:solidFill>
                    <a:srgbClr val="FFFFFF"/>
                  </a:solidFill>
                  <a:effectLst>
                    <a:outerShdw blurRad="177800" algn="ctr" rotWithShape="0">
                      <a:prstClr val="black">
                        <a:alpha val="60000"/>
                      </a:prstClr>
                    </a:outerShdw>
                  </a:effectLst>
                </a:rPr>
              </a:br>
              <a:r>
                <a:rPr lang="en-US" sz="700" dirty="0" smtClean="0">
                  <a:solidFill>
                    <a:srgbClr val="FFFFFF"/>
                  </a:solidFill>
                  <a:effectLst>
                    <a:outerShdw blurRad="177800" algn="ctr" rotWithShape="0">
                      <a:prstClr val="black">
                        <a:alpha val="60000"/>
                      </a:prstClr>
                    </a:outerShdw>
                  </a:effectLst>
                </a:rPr>
                <a:t>Order-to-Cash B200 M2</a:t>
              </a:r>
              <a:endParaRPr lang="en-US" sz="700" dirty="0">
                <a:solidFill>
                  <a:srgbClr val="FFFFFF"/>
                </a:solidFill>
                <a:effectLst>
                  <a:outerShdw blurRad="177800" algn="ctr" rotWithShape="0">
                    <a:prstClr val="black">
                      <a:alpha val="60000"/>
                    </a:prstClr>
                  </a:outerShdw>
                </a:effectLst>
              </a:endParaRPr>
            </a:p>
          </p:txBody>
        </p:sp>
        <p:sp>
          <p:nvSpPr>
            <p:cNvPr id="46" name="Rounded Rectangle 45"/>
            <p:cNvSpPr/>
            <p:nvPr/>
          </p:nvSpPr>
          <p:spPr>
            <a:xfrm>
              <a:off x="4220785" y="1812858"/>
              <a:ext cx="1092501" cy="353942"/>
            </a:xfrm>
            <a:prstGeom prst="roundRect">
              <a:avLst/>
            </a:prstGeom>
            <a:gradFill flip="none" rotWithShape="1">
              <a:gsLst>
                <a:gs pos="100000">
                  <a:schemeClr val="accent3">
                    <a:lumMod val="50000"/>
                  </a:schemeClr>
                </a:gs>
                <a:gs pos="14000">
                  <a:srgbClr val="008E8B"/>
                </a:gs>
              </a:gsLst>
              <a:lin ang="2700000" scaled="1"/>
              <a:tileRect/>
            </a:gradFill>
            <a:ln w="12700">
              <a:gradFill>
                <a:gsLst>
                  <a:gs pos="100000">
                    <a:srgbClr val="1F2E33"/>
                  </a:gs>
                  <a:gs pos="0">
                    <a:schemeClr val="bg1">
                      <a:lumMod val="95000"/>
                    </a:schemeClr>
                  </a:gs>
                  <a:gs pos="7000">
                    <a:srgbClr val="585858"/>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p>
              <a:pPr algn="ctr" fontAlgn="base">
                <a:lnSpc>
                  <a:spcPct val="90000"/>
                </a:lnSpc>
                <a:spcBef>
                  <a:spcPct val="0"/>
                </a:spcBef>
                <a:spcAft>
                  <a:spcPct val="0"/>
                </a:spcAft>
              </a:pPr>
              <a:r>
                <a:rPr lang="en-US" sz="700" dirty="0">
                  <a:solidFill>
                    <a:srgbClr val="FFFFFF"/>
                  </a:solidFill>
                  <a:effectLst>
                    <a:outerShdw blurRad="177800" algn="ctr" rotWithShape="0">
                      <a:prstClr val="black">
                        <a:alpha val="60000"/>
                      </a:prstClr>
                    </a:outerShdw>
                  </a:effectLst>
                </a:rPr>
                <a:t>Oracle E-Business Suite Large Model</a:t>
              </a:r>
              <a:br>
                <a:rPr lang="en-US" sz="700" dirty="0">
                  <a:solidFill>
                    <a:srgbClr val="FFFFFF"/>
                  </a:solidFill>
                  <a:effectLst>
                    <a:outerShdw blurRad="177800" algn="ctr" rotWithShape="0">
                      <a:prstClr val="black">
                        <a:alpha val="60000"/>
                      </a:prstClr>
                    </a:outerShdw>
                  </a:effectLst>
                </a:rPr>
              </a:br>
              <a:r>
                <a:rPr lang="en-US" sz="700" dirty="0">
                  <a:solidFill>
                    <a:srgbClr val="FFFFFF"/>
                  </a:solidFill>
                  <a:effectLst>
                    <a:outerShdw blurRad="177800" algn="ctr" rotWithShape="0">
                      <a:prstClr val="black">
                        <a:alpha val="60000"/>
                      </a:prstClr>
                    </a:outerShdw>
                  </a:effectLst>
                </a:rPr>
                <a:t>Order-to-Cash B200 M3</a:t>
              </a:r>
            </a:p>
          </p:txBody>
        </p:sp>
        <p:sp>
          <p:nvSpPr>
            <p:cNvPr id="47" name="Rounded Rectangle 46"/>
            <p:cNvSpPr/>
            <p:nvPr/>
          </p:nvSpPr>
          <p:spPr>
            <a:xfrm>
              <a:off x="1991189" y="1421698"/>
              <a:ext cx="1092501" cy="353942"/>
            </a:xfrm>
            <a:prstGeom prst="roundRect">
              <a:avLst/>
            </a:prstGeom>
            <a:gradFill flip="none" rotWithShape="1">
              <a:gsLst>
                <a:gs pos="100000">
                  <a:schemeClr val="accent3">
                    <a:lumMod val="50000"/>
                  </a:schemeClr>
                </a:gs>
                <a:gs pos="14000">
                  <a:srgbClr val="008E8B"/>
                </a:gs>
              </a:gsLst>
              <a:lin ang="2700000" scaled="1"/>
              <a:tileRect/>
            </a:gradFill>
            <a:ln w="12700">
              <a:gradFill>
                <a:gsLst>
                  <a:gs pos="100000">
                    <a:srgbClr val="1F2E33"/>
                  </a:gs>
                  <a:gs pos="0">
                    <a:schemeClr val="bg1">
                      <a:lumMod val="95000"/>
                    </a:schemeClr>
                  </a:gs>
                  <a:gs pos="7000">
                    <a:srgbClr val="585858"/>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p>
              <a:pPr algn="ctr" fontAlgn="base">
                <a:lnSpc>
                  <a:spcPct val="90000"/>
                </a:lnSpc>
                <a:spcBef>
                  <a:spcPct val="0"/>
                </a:spcBef>
                <a:spcAft>
                  <a:spcPct val="0"/>
                </a:spcAft>
              </a:pPr>
              <a:r>
                <a:rPr lang="en-US" sz="700" dirty="0">
                  <a:solidFill>
                    <a:srgbClr val="FFFFFF"/>
                  </a:solidFill>
                  <a:effectLst>
                    <a:outerShdw blurRad="177800" algn="ctr" rotWithShape="0">
                      <a:prstClr val="black">
                        <a:alpha val="60000"/>
                      </a:prstClr>
                    </a:outerShdw>
                  </a:effectLst>
                </a:rPr>
                <a:t>Oracle E</a:t>
              </a:r>
              <a:r>
                <a:rPr lang="en-US" sz="700" dirty="0" smtClean="0">
                  <a:solidFill>
                    <a:srgbClr val="FFFFFF"/>
                  </a:solidFill>
                  <a:effectLst>
                    <a:outerShdw blurRad="177800" algn="ctr" rotWithShape="0">
                      <a:prstClr val="black">
                        <a:alpha val="60000"/>
                      </a:prstClr>
                    </a:outerShdw>
                  </a:effectLst>
                </a:rPr>
                <a:t>-Business </a:t>
              </a:r>
              <a:r>
                <a:rPr lang="en-US" sz="700" dirty="0">
                  <a:solidFill>
                    <a:srgbClr val="FFFFFF"/>
                  </a:solidFill>
                  <a:effectLst>
                    <a:outerShdw blurRad="177800" algn="ctr" rotWithShape="0">
                      <a:prstClr val="black">
                        <a:alpha val="60000"/>
                      </a:prstClr>
                    </a:outerShdw>
                  </a:effectLst>
                </a:rPr>
                <a:t>Suite Ex-large Model</a:t>
              </a:r>
              <a:r>
                <a:rPr lang="en-US" sz="700" dirty="0" smtClean="0">
                  <a:solidFill>
                    <a:srgbClr val="FFFFFF"/>
                  </a:solidFill>
                  <a:effectLst>
                    <a:outerShdw blurRad="177800" algn="ctr" rotWithShape="0">
                      <a:prstClr val="black">
                        <a:alpha val="60000"/>
                      </a:prstClr>
                    </a:outerShdw>
                  </a:effectLst>
                </a:rPr>
                <a:t> Payroll Batch B200 </a:t>
              </a:r>
              <a:r>
                <a:rPr lang="en-US" sz="700" dirty="0">
                  <a:solidFill>
                    <a:srgbClr val="FFFFFF"/>
                  </a:solidFill>
                  <a:effectLst>
                    <a:outerShdw blurRad="177800" algn="ctr" rotWithShape="0">
                      <a:prstClr val="black">
                        <a:alpha val="60000"/>
                      </a:prstClr>
                    </a:outerShdw>
                  </a:effectLst>
                </a:rPr>
                <a:t>M2</a:t>
              </a:r>
            </a:p>
          </p:txBody>
        </p:sp>
      </p:grpSp>
      <p:grpSp>
        <p:nvGrpSpPr>
          <p:cNvPr id="26" name="Group 47"/>
          <p:cNvGrpSpPr/>
          <p:nvPr/>
        </p:nvGrpSpPr>
        <p:grpSpPr>
          <a:xfrm>
            <a:off x="1193544" y="4891646"/>
            <a:ext cx="5569206" cy="747347"/>
            <a:chOff x="1987294" y="1421698"/>
            <a:chExt cx="5569206" cy="747347"/>
          </a:xfrm>
        </p:grpSpPr>
        <p:sp>
          <p:nvSpPr>
            <p:cNvPr id="49" name="Rounded Rectangle 48"/>
            <p:cNvSpPr/>
            <p:nvPr/>
          </p:nvSpPr>
          <p:spPr>
            <a:xfrm>
              <a:off x="3109162" y="1814280"/>
              <a:ext cx="1092501" cy="353942"/>
            </a:xfrm>
            <a:prstGeom prst="roundRect">
              <a:avLst/>
            </a:prstGeom>
            <a:solidFill>
              <a:srgbClr val="FFC000"/>
            </a:solidFill>
            <a:ln>
              <a:solidFill>
                <a:srgbClr val="7030A0"/>
              </a:solidFill>
            </a:ln>
            <a:effectLst>
              <a:outerShdw blurRad="127000" sx="102000" sy="102000" algn="ctr" rotWithShape="0">
                <a:prstClr val="black">
                  <a:alpha val="6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fontAlgn="base">
                <a:lnSpc>
                  <a:spcPct val="90000"/>
                </a:lnSpc>
                <a:spcBef>
                  <a:spcPct val="0"/>
                </a:spcBef>
                <a:spcAft>
                  <a:spcPct val="0"/>
                </a:spcAft>
              </a:pPr>
              <a:r>
                <a:rPr lang="en-US" sz="700" dirty="0">
                  <a:solidFill>
                    <a:srgbClr val="FFFFFF"/>
                  </a:solidFill>
                </a:rPr>
                <a:t>SPECjbb2005</a:t>
              </a:r>
            </a:p>
            <a:p>
              <a:pPr algn="ctr" fontAlgn="base">
                <a:lnSpc>
                  <a:spcPct val="90000"/>
                </a:lnSpc>
                <a:spcBef>
                  <a:spcPct val="0"/>
                </a:spcBef>
                <a:spcAft>
                  <a:spcPct val="0"/>
                </a:spcAft>
              </a:pPr>
              <a:r>
                <a:rPr lang="en-US" sz="700" dirty="0">
                  <a:solidFill>
                    <a:srgbClr val="FFFFFF"/>
                  </a:solidFill>
                </a:rPr>
                <a:t>2-socket C260 M2</a:t>
              </a:r>
            </a:p>
          </p:txBody>
        </p:sp>
        <p:sp>
          <p:nvSpPr>
            <p:cNvPr id="50" name="Rounded Rectangle 49"/>
            <p:cNvSpPr/>
            <p:nvPr/>
          </p:nvSpPr>
          <p:spPr>
            <a:xfrm>
              <a:off x="5326058" y="1814280"/>
              <a:ext cx="1092501" cy="353942"/>
            </a:xfrm>
            <a:prstGeom prst="roundRect">
              <a:avLst/>
            </a:prstGeom>
            <a:gradFill flip="none" rotWithShape="1">
              <a:gsLst>
                <a:gs pos="100000">
                  <a:schemeClr val="accent3">
                    <a:lumMod val="50000"/>
                  </a:schemeClr>
                </a:gs>
                <a:gs pos="14000">
                  <a:srgbClr val="008E8B"/>
                </a:gs>
              </a:gsLst>
              <a:lin ang="2700000" scaled="1"/>
              <a:tileRect/>
            </a:gradFill>
            <a:ln w="12700">
              <a:gradFill>
                <a:gsLst>
                  <a:gs pos="100000">
                    <a:srgbClr val="1F2E33"/>
                  </a:gs>
                  <a:gs pos="0">
                    <a:schemeClr val="bg1">
                      <a:lumMod val="95000"/>
                    </a:schemeClr>
                  </a:gs>
                  <a:gs pos="7000">
                    <a:srgbClr val="585858"/>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p>
              <a:pPr algn="ctr" fontAlgn="ctr">
                <a:spcBef>
                  <a:spcPct val="0"/>
                </a:spcBef>
                <a:spcAft>
                  <a:spcPct val="0"/>
                </a:spcAft>
              </a:pPr>
              <a:r>
                <a:rPr lang="en-US" sz="700" dirty="0">
                  <a:solidFill>
                    <a:srgbClr val="FFFFFF"/>
                  </a:solidFill>
                  <a:effectLst>
                    <a:outerShdw blurRad="177800" algn="ctr" rotWithShape="0">
                      <a:prstClr val="black">
                        <a:alpha val="60000"/>
                      </a:prstClr>
                    </a:outerShdw>
                  </a:effectLst>
                </a:rPr>
                <a:t>SPECjbb2005</a:t>
              </a:r>
            </a:p>
            <a:p>
              <a:pPr algn="ctr" fontAlgn="ctr">
                <a:spcBef>
                  <a:spcPct val="0"/>
                </a:spcBef>
                <a:spcAft>
                  <a:spcPct val="0"/>
                </a:spcAft>
              </a:pPr>
              <a:r>
                <a:rPr lang="en-US" sz="700" dirty="0" smtClean="0">
                  <a:solidFill>
                    <a:srgbClr val="FFFFFF"/>
                  </a:solidFill>
                  <a:effectLst>
                    <a:outerShdw blurRad="177800" algn="ctr" rotWithShape="0">
                      <a:prstClr val="black">
                        <a:alpha val="60000"/>
                      </a:prstClr>
                    </a:outerShdw>
                  </a:effectLst>
                </a:rPr>
                <a:t>2-socket B230 M2</a:t>
              </a:r>
              <a:endParaRPr lang="en-US" sz="700" dirty="0">
                <a:solidFill>
                  <a:srgbClr val="FFFFFF"/>
                </a:solidFill>
                <a:effectLst>
                  <a:outerShdw blurRad="177800" algn="ctr" rotWithShape="0">
                    <a:prstClr val="black">
                      <a:alpha val="60000"/>
                    </a:prstClr>
                  </a:outerShdw>
                </a:effectLst>
              </a:endParaRPr>
            </a:p>
          </p:txBody>
        </p:sp>
        <p:sp>
          <p:nvSpPr>
            <p:cNvPr id="51" name="Rounded Rectangle 50"/>
            <p:cNvSpPr/>
            <p:nvPr/>
          </p:nvSpPr>
          <p:spPr>
            <a:xfrm>
              <a:off x="6426201" y="1814280"/>
              <a:ext cx="1129382" cy="353942"/>
            </a:xfrm>
            <a:prstGeom prst="roundRect">
              <a:avLst/>
            </a:prstGeom>
            <a:gradFill flip="none" rotWithShape="1">
              <a:gsLst>
                <a:gs pos="100000">
                  <a:schemeClr val="accent3">
                    <a:lumMod val="50000"/>
                  </a:schemeClr>
                </a:gs>
                <a:gs pos="14000">
                  <a:srgbClr val="008E8B"/>
                </a:gs>
              </a:gsLst>
              <a:lin ang="2700000" scaled="1"/>
              <a:tileRect/>
            </a:gradFill>
            <a:ln w="12700">
              <a:gradFill>
                <a:gsLst>
                  <a:gs pos="100000">
                    <a:srgbClr val="1F2E33"/>
                  </a:gs>
                  <a:gs pos="0">
                    <a:schemeClr val="bg1">
                      <a:lumMod val="95000"/>
                    </a:schemeClr>
                  </a:gs>
                  <a:gs pos="7000">
                    <a:srgbClr val="585858"/>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p>
              <a:pPr algn="ctr" fontAlgn="ctr">
                <a:spcBef>
                  <a:spcPct val="0"/>
                </a:spcBef>
                <a:spcAft>
                  <a:spcPct val="0"/>
                </a:spcAft>
              </a:pPr>
              <a:r>
                <a:rPr lang="en-US" sz="700" dirty="0">
                  <a:solidFill>
                    <a:srgbClr val="FFFFFF"/>
                  </a:solidFill>
                  <a:effectLst>
                    <a:outerShdw blurRad="177800" algn="ctr" rotWithShape="0">
                      <a:prstClr val="black">
                        <a:alpha val="60000"/>
                      </a:prstClr>
                    </a:outerShdw>
                  </a:effectLst>
                </a:rPr>
                <a:t>SPECjbb2005</a:t>
              </a:r>
            </a:p>
            <a:p>
              <a:pPr algn="ctr" fontAlgn="ctr">
                <a:spcBef>
                  <a:spcPct val="0"/>
                </a:spcBef>
                <a:spcAft>
                  <a:spcPct val="0"/>
                </a:spcAft>
              </a:pPr>
              <a:r>
                <a:rPr lang="en-US" sz="700" dirty="0" smtClean="0">
                  <a:solidFill>
                    <a:srgbClr val="FFFFFF"/>
                  </a:solidFill>
                  <a:effectLst>
                    <a:outerShdw blurRad="177800" algn="ctr" rotWithShape="0">
                      <a:prstClr val="black">
                        <a:alpha val="60000"/>
                      </a:prstClr>
                    </a:outerShdw>
                  </a:effectLst>
                </a:rPr>
                <a:t>4-socket B440 M2</a:t>
              </a:r>
              <a:endParaRPr lang="en-US" sz="700" dirty="0">
                <a:solidFill>
                  <a:srgbClr val="FFFFFF"/>
                </a:solidFill>
                <a:effectLst>
                  <a:outerShdw blurRad="177800" algn="ctr" rotWithShape="0">
                    <a:prstClr val="black">
                      <a:alpha val="60000"/>
                    </a:prstClr>
                  </a:outerShdw>
                </a:effectLst>
              </a:endParaRPr>
            </a:p>
          </p:txBody>
        </p:sp>
        <p:sp>
          <p:nvSpPr>
            <p:cNvPr id="52" name="Rounded Rectangle 51"/>
            <p:cNvSpPr/>
            <p:nvPr/>
          </p:nvSpPr>
          <p:spPr>
            <a:xfrm>
              <a:off x="4218507" y="1814280"/>
              <a:ext cx="1092501" cy="353942"/>
            </a:xfrm>
            <a:prstGeom prst="roundRect">
              <a:avLst/>
            </a:prstGeom>
            <a:gradFill flip="none" rotWithShape="1">
              <a:gsLst>
                <a:gs pos="100000">
                  <a:schemeClr val="accent3">
                    <a:lumMod val="50000"/>
                  </a:schemeClr>
                </a:gs>
                <a:gs pos="14000">
                  <a:srgbClr val="008E8B"/>
                </a:gs>
              </a:gsLst>
              <a:lin ang="2700000" scaled="1"/>
              <a:tileRect/>
            </a:gradFill>
            <a:ln w="12700">
              <a:gradFill>
                <a:gsLst>
                  <a:gs pos="100000">
                    <a:srgbClr val="1F2E33"/>
                  </a:gs>
                  <a:gs pos="0">
                    <a:schemeClr val="bg1">
                      <a:lumMod val="95000"/>
                    </a:schemeClr>
                  </a:gs>
                  <a:gs pos="7000">
                    <a:srgbClr val="585858"/>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p>
              <a:pPr algn="ctr" fontAlgn="ctr">
                <a:spcBef>
                  <a:spcPct val="0"/>
                </a:spcBef>
                <a:spcAft>
                  <a:spcPct val="0"/>
                </a:spcAft>
              </a:pPr>
              <a:r>
                <a:rPr lang="en-US" sz="700" dirty="0">
                  <a:solidFill>
                    <a:srgbClr val="FFFFFF"/>
                  </a:solidFill>
                  <a:effectLst>
                    <a:outerShdw blurRad="177800" algn="ctr" rotWithShape="0">
                      <a:prstClr val="black">
                        <a:alpha val="60000"/>
                      </a:prstClr>
                    </a:outerShdw>
                  </a:effectLst>
                </a:rPr>
                <a:t>SPECjbb2005</a:t>
              </a:r>
            </a:p>
            <a:p>
              <a:pPr algn="ctr" fontAlgn="ctr">
                <a:spcBef>
                  <a:spcPct val="0"/>
                </a:spcBef>
                <a:spcAft>
                  <a:spcPct val="0"/>
                </a:spcAft>
              </a:pPr>
              <a:r>
                <a:rPr lang="en-US" sz="700" dirty="0" smtClean="0">
                  <a:solidFill>
                    <a:srgbClr val="FFFFFF"/>
                  </a:solidFill>
                  <a:effectLst>
                    <a:outerShdw blurRad="177800" algn="ctr" rotWithShape="0">
                      <a:prstClr val="black">
                        <a:alpha val="60000"/>
                      </a:prstClr>
                    </a:outerShdw>
                  </a:effectLst>
                </a:rPr>
                <a:t>2-socket B230 </a:t>
              </a:r>
              <a:r>
                <a:rPr lang="en-US" sz="700" dirty="0">
                  <a:solidFill>
                    <a:srgbClr val="FFFFFF"/>
                  </a:solidFill>
                  <a:effectLst>
                    <a:outerShdw blurRad="177800" algn="ctr" rotWithShape="0">
                      <a:prstClr val="black">
                        <a:alpha val="60000"/>
                      </a:prstClr>
                    </a:outerShdw>
                  </a:effectLst>
                </a:rPr>
                <a:t>M2</a:t>
              </a:r>
            </a:p>
          </p:txBody>
        </p:sp>
        <p:sp>
          <p:nvSpPr>
            <p:cNvPr id="53" name="Rounded Rectangle 52"/>
            <p:cNvSpPr/>
            <p:nvPr/>
          </p:nvSpPr>
          <p:spPr>
            <a:xfrm>
              <a:off x="3109162" y="1421698"/>
              <a:ext cx="1092501" cy="353942"/>
            </a:xfrm>
            <a:prstGeom prst="roundRect">
              <a:avLst/>
            </a:prstGeom>
            <a:gradFill flip="none" rotWithShape="1">
              <a:gsLst>
                <a:gs pos="100000">
                  <a:schemeClr val="accent3">
                    <a:lumMod val="50000"/>
                  </a:schemeClr>
                </a:gs>
                <a:gs pos="14000">
                  <a:srgbClr val="008E8B"/>
                </a:gs>
              </a:gsLst>
              <a:lin ang="2700000" scaled="1"/>
              <a:tileRect/>
            </a:gradFill>
            <a:ln w="12700">
              <a:gradFill>
                <a:gsLst>
                  <a:gs pos="100000">
                    <a:srgbClr val="1F2E33"/>
                  </a:gs>
                  <a:gs pos="0">
                    <a:schemeClr val="bg1">
                      <a:lumMod val="95000"/>
                    </a:schemeClr>
                  </a:gs>
                  <a:gs pos="7000">
                    <a:srgbClr val="585858"/>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p>
              <a:pPr algn="ctr" fontAlgn="base">
                <a:lnSpc>
                  <a:spcPct val="90000"/>
                </a:lnSpc>
                <a:spcBef>
                  <a:spcPct val="0"/>
                </a:spcBef>
                <a:spcAft>
                  <a:spcPct val="0"/>
                </a:spcAft>
              </a:pPr>
              <a:r>
                <a:rPr lang="en-US" sz="700" dirty="0" smtClean="0">
                  <a:solidFill>
                    <a:srgbClr val="FFFFFF"/>
                  </a:solidFill>
                  <a:effectLst>
                    <a:outerShdw blurRad="177800" algn="ctr" rotWithShape="0">
                      <a:prstClr val="black">
                        <a:alpha val="60000"/>
                      </a:prstClr>
                    </a:outerShdw>
                  </a:effectLst>
                </a:rPr>
                <a:t>SPECjbb2005</a:t>
              </a:r>
            </a:p>
            <a:p>
              <a:pPr algn="ctr" fontAlgn="base">
                <a:lnSpc>
                  <a:spcPct val="90000"/>
                </a:lnSpc>
                <a:spcBef>
                  <a:spcPct val="0"/>
                </a:spcBef>
                <a:spcAft>
                  <a:spcPct val="0"/>
                </a:spcAft>
              </a:pPr>
              <a:r>
                <a:rPr lang="en-US" sz="700" dirty="0" smtClean="0">
                  <a:solidFill>
                    <a:srgbClr val="FFFFFF"/>
                  </a:solidFill>
                  <a:effectLst>
                    <a:outerShdw blurRad="177800" algn="ctr" rotWithShape="0">
                      <a:prstClr val="black">
                        <a:alpha val="60000"/>
                      </a:prstClr>
                    </a:outerShdw>
                  </a:effectLst>
                </a:rPr>
                <a:t>X86 2-socket </a:t>
              </a:r>
              <a:r>
                <a:rPr lang="en-US" sz="700" dirty="0">
                  <a:solidFill>
                    <a:srgbClr val="FFFFFF"/>
                  </a:solidFill>
                  <a:effectLst>
                    <a:outerShdw blurRad="177800" algn="ctr" rotWithShape="0">
                      <a:prstClr val="black">
                        <a:alpha val="60000"/>
                      </a:prstClr>
                    </a:outerShdw>
                  </a:effectLst>
                </a:rPr>
                <a:t>B200</a:t>
              </a:r>
              <a:r>
                <a:rPr lang="en-US" sz="700" dirty="0" smtClean="0">
                  <a:solidFill>
                    <a:srgbClr val="FFFFFF"/>
                  </a:solidFill>
                  <a:effectLst>
                    <a:outerShdw blurRad="177800" algn="ctr" rotWithShape="0">
                      <a:prstClr val="black">
                        <a:alpha val="60000"/>
                      </a:prstClr>
                    </a:outerShdw>
                  </a:effectLst>
                </a:rPr>
                <a:t> M2</a:t>
              </a:r>
              <a:endParaRPr lang="en-US" sz="700" dirty="0">
                <a:solidFill>
                  <a:srgbClr val="FFFFFF"/>
                </a:solidFill>
                <a:effectLst>
                  <a:outerShdw blurRad="177800" algn="ctr" rotWithShape="0">
                    <a:prstClr val="black">
                      <a:alpha val="60000"/>
                    </a:prstClr>
                  </a:outerShdw>
                </a:effectLst>
              </a:endParaRPr>
            </a:p>
          </p:txBody>
        </p:sp>
        <p:sp>
          <p:nvSpPr>
            <p:cNvPr id="54" name="Rounded Rectangle 53"/>
            <p:cNvSpPr/>
            <p:nvPr/>
          </p:nvSpPr>
          <p:spPr>
            <a:xfrm>
              <a:off x="4214435" y="1421698"/>
              <a:ext cx="1092501" cy="353942"/>
            </a:xfrm>
            <a:prstGeom prst="roundRect">
              <a:avLst/>
            </a:prstGeom>
            <a:solidFill>
              <a:srgbClr val="FFC000"/>
            </a:solidFill>
            <a:ln>
              <a:solidFill>
                <a:srgbClr val="7030A0"/>
              </a:solidFill>
            </a:ln>
            <a:effectLst>
              <a:outerShdw blurRad="127000" sx="102000" sy="102000" algn="ctr" rotWithShape="0">
                <a:prstClr val="black">
                  <a:alpha val="6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fontAlgn="base">
                <a:lnSpc>
                  <a:spcPct val="90000"/>
                </a:lnSpc>
                <a:spcBef>
                  <a:spcPct val="0"/>
                </a:spcBef>
                <a:spcAft>
                  <a:spcPct val="0"/>
                </a:spcAft>
              </a:pPr>
              <a:r>
                <a:rPr lang="en-US" sz="700" dirty="0">
                  <a:solidFill>
                    <a:srgbClr val="FFFFFF"/>
                  </a:solidFill>
                </a:rPr>
                <a:t>SPECjbb2005</a:t>
              </a:r>
            </a:p>
            <a:p>
              <a:pPr algn="ctr" fontAlgn="base">
                <a:lnSpc>
                  <a:spcPct val="90000"/>
                </a:lnSpc>
                <a:spcBef>
                  <a:spcPct val="0"/>
                </a:spcBef>
                <a:spcAft>
                  <a:spcPct val="0"/>
                </a:spcAft>
              </a:pPr>
              <a:r>
                <a:rPr lang="en-US" sz="700" dirty="0">
                  <a:solidFill>
                    <a:srgbClr val="FFFFFF"/>
                  </a:solidFill>
                </a:rPr>
                <a:t>X86 4-socket </a:t>
              </a:r>
              <a:r>
                <a:rPr lang="en-US" sz="700" dirty="0" err="1" smtClean="0">
                  <a:solidFill>
                    <a:srgbClr val="FFFFFF"/>
                  </a:solidFill>
                </a:rPr>
                <a:t>C460</a:t>
              </a:r>
              <a:r>
                <a:rPr lang="en-US" sz="700" dirty="0" smtClean="0">
                  <a:solidFill>
                    <a:srgbClr val="FFFFFF"/>
                  </a:solidFill>
                </a:rPr>
                <a:t> </a:t>
              </a:r>
              <a:r>
                <a:rPr lang="en-US" sz="700" dirty="0" err="1" smtClean="0">
                  <a:solidFill>
                    <a:srgbClr val="FFFFFF"/>
                  </a:solidFill>
                </a:rPr>
                <a:t>M1</a:t>
              </a:r>
              <a:endParaRPr lang="en-US" sz="700" dirty="0">
                <a:solidFill>
                  <a:srgbClr val="FFFFFF"/>
                </a:solidFill>
              </a:endParaRPr>
            </a:p>
          </p:txBody>
        </p:sp>
        <p:sp>
          <p:nvSpPr>
            <p:cNvPr id="55" name="Rounded Rectangle 54"/>
            <p:cNvSpPr/>
            <p:nvPr/>
          </p:nvSpPr>
          <p:spPr>
            <a:xfrm>
              <a:off x="5326058" y="1421698"/>
              <a:ext cx="1092501" cy="353942"/>
            </a:xfrm>
            <a:prstGeom prst="roundRect">
              <a:avLst/>
            </a:prstGeom>
            <a:gradFill flip="none" rotWithShape="1">
              <a:gsLst>
                <a:gs pos="100000">
                  <a:schemeClr val="accent3">
                    <a:lumMod val="50000"/>
                  </a:schemeClr>
                </a:gs>
                <a:gs pos="14000">
                  <a:srgbClr val="008E8B"/>
                </a:gs>
              </a:gsLst>
              <a:lin ang="2700000" scaled="1"/>
              <a:tileRect/>
            </a:gradFill>
            <a:ln w="12700">
              <a:gradFill>
                <a:gsLst>
                  <a:gs pos="100000">
                    <a:srgbClr val="1F2E33"/>
                  </a:gs>
                  <a:gs pos="0">
                    <a:schemeClr val="bg1">
                      <a:lumMod val="95000"/>
                    </a:schemeClr>
                  </a:gs>
                  <a:gs pos="7000">
                    <a:srgbClr val="585858"/>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p>
              <a:pPr algn="ctr" fontAlgn="base">
                <a:lnSpc>
                  <a:spcPct val="90000"/>
                </a:lnSpc>
                <a:spcBef>
                  <a:spcPct val="0"/>
                </a:spcBef>
                <a:spcAft>
                  <a:spcPct val="0"/>
                </a:spcAft>
              </a:pPr>
              <a:r>
                <a:rPr lang="en-US" sz="700" dirty="0" smtClean="0">
                  <a:solidFill>
                    <a:srgbClr val="FFFFFF"/>
                  </a:solidFill>
                  <a:effectLst>
                    <a:outerShdw blurRad="177800" algn="ctr" rotWithShape="0">
                      <a:prstClr val="black">
                        <a:alpha val="60000"/>
                      </a:prstClr>
                    </a:outerShdw>
                  </a:effectLst>
                </a:rPr>
                <a:t>SPECjAppServer2004 </a:t>
              </a:r>
            </a:p>
            <a:p>
              <a:pPr algn="ctr" fontAlgn="base">
                <a:lnSpc>
                  <a:spcPct val="90000"/>
                </a:lnSpc>
                <a:spcBef>
                  <a:spcPct val="0"/>
                </a:spcBef>
                <a:spcAft>
                  <a:spcPct val="0"/>
                </a:spcAft>
              </a:pPr>
              <a:r>
                <a:rPr lang="en-US" sz="700" dirty="0" smtClean="0">
                  <a:solidFill>
                    <a:srgbClr val="FFFFFF"/>
                  </a:solidFill>
                  <a:effectLst>
                    <a:outerShdw blurRad="177800" algn="ctr" rotWithShape="0">
                      <a:prstClr val="black">
                        <a:alpha val="60000"/>
                      </a:prstClr>
                    </a:outerShdw>
                  </a:effectLst>
                </a:rPr>
                <a:t>2</a:t>
              </a:r>
              <a:r>
                <a:rPr lang="en-US" sz="700" dirty="0">
                  <a:solidFill>
                    <a:srgbClr val="FFFFFF"/>
                  </a:solidFill>
                  <a:effectLst>
                    <a:outerShdw blurRad="177800" algn="ctr" rotWithShape="0">
                      <a:prstClr val="black">
                        <a:alpha val="60000"/>
                      </a:prstClr>
                    </a:outerShdw>
                  </a:effectLst>
                </a:rPr>
                <a:t>-node</a:t>
              </a:r>
              <a:r>
                <a:rPr lang="en-US" sz="700" dirty="0" smtClean="0">
                  <a:solidFill>
                    <a:srgbClr val="FFFFFF"/>
                  </a:solidFill>
                  <a:effectLst>
                    <a:outerShdw blurRad="177800" algn="ctr" rotWithShape="0">
                      <a:prstClr val="black">
                        <a:alpha val="60000"/>
                      </a:prstClr>
                    </a:outerShdw>
                  </a:effectLst>
                </a:rPr>
                <a:t> B230 </a:t>
              </a:r>
              <a:r>
                <a:rPr lang="en-US" sz="700" dirty="0">
                  <a:solidFill>
                    <a:srgbClr val="FFFFFF"/>
                  </a:solidFill>
                  <a:effectLst>
                    <a:outerShdw blurRad="177800" algn="ctr" rotWithShape="0">
                      <a:prstClr val="black">
                        <a:alpha val="60000"/>
                      </a:prstClr>
                    </a:outerShdw>
                  </a:effectLst>
                </a:rPr>
                <a:t>M1</a:t>
              </a:r>
            </a:p>
          </p:txBody>
        </p:sp>
        <p:sp>
          <p:nvSpPr>
            <p:cNvPr id="56" name="Rounded Rectangle 55"/>
            <p:cNvSpPr/>
            <p:nvPr/>
          </p:nvSpPr>
          <p:spPr>
            <a:xfrm>
              <a:off x="6431331" y="1421698"/>
              <a:ext cx="1125169" cy="353942"/>
            </a:xfrm>
            <a:prstGeom prst="roundRect">
              <a:avLst/>
            </a:prstGeom>
            <a:gradFill flip="none" rotWithShape="1">
              <a:gsLst>
                <a:gs pos="100000">
                  <a:schemeClr val="accent3">
                    <a:lumMod val="50000"/>
                  </a:schemeClr>
                </a:gs>
                <a:gs pos="14000">
                  <a:srgbClr val="008E8B"/>
                </a:gs>
              </a:gsLst>
              <a:lin ang="2700000" scaled="1"/>
              <a:tileRect/>
            </a:gradFill>
            <a:ln w="12700">
              <a:gradFill>
                <a:gsLst>
                  <a:gs pos="100000">
                    <a:srgbClr val="1F2E33"/>
                  </a:gs>
                  <a:gs pos="0">
                    <a:schemeClr val="bg1">
                      <a:lumMod val="95000"/>
                    </a:schemeClr>
                  </a:gs>
                  <a:gs pos="7000">
                    <a:srgbClr val="585858"/>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p>
              <a:pPr algn="ctr" fontAlgn="base">
                <a:lnSpc>
                  <a:spcPct val="90000"/>
                </a:lnSpc>
                <a:spcBef>
                  <a:spcPct val="0"/>
                </a:spcBef>
                <a:spcAft>
                  <a:spcPct val="0"/>
                </a:spcAft>
              </a:pPr>
              <a:r>
                <a:rPr lang="en-US" sz="700" dirty="0" smtClean="0">
                  <a:solidFill>
                    <a:srgbClr val="FFFFFF"/>
                  </a:solidFill>
                  <a:effectLst>
                    <a:outerShdw blurRad="177800" algn="ctr" rotWithShape="0">
                      <a:prstClr val="black">
                        <a:alpha val="60000"/>
                      </a:prstClr>
                    </a:outerShdw>
                  </a:effectLst>
                </a:rPr>
                <a:t>SPECjbb2005</a:t>
              </a:r>
            </a:p>
            <a:p>
              <a:pPr algn="ctr" fontAlgn="base">
                <a:lnSpc>
                  <a:spcPct val="90000"/>
                </a:lnSpc>
                <a:spcBef>
                  <a:spcPct val="0"/>
                </a:spcBef>
                <a:spcAft>
                  <a:spcPct val="0"/>
                </a:spcAft>
              </a:pPr>
              <a:r>
                <a:rPr lang="en-US" sz="700" dirty="0" smtClean="0">
                  <a:solidFill>
                    <a:srgbClr val="FFFFFF"/>
                  </a:solidFill>
                  <a:effectLst>
                    <a:outerShdw blurRad="177800" algn="ctr" rotWithShape="0">
                      <a:prstClr val="black">
                        <a:alpha val="60000"/>
                      </a:prstClr>
                    </a:outerShdw>
                  </a:effectLst>
                </a:rPr>
                <a:t>X86 2-socket </a:t>
              </a:r>
              <a:r>
                <a:rPr lang="en-US" sz="700" dirty="0">
                  <a:solidFill>
                    <a:srgbClr val="FFFFFF"/>
                  </a:solidFill>
                  <a:effectLst>
                    <a:outerShdw blurRad="177800" algn="ctr" rotWithShape="0">
                      <a:prstClr val="black">
                        <a:alpha val="60000"/>
                      </a:prstClr>
                    </a:outerShdw>
                  </a:effectLst>
                </a:rPr>
                <a:t>B230</a:t>
              </a:r>
              <a:r>
                <a:rPr lang="en-US" sz="700" dirty="0" smtClean="0">
                  <a:solidFill>
                    <a:srgbClr val="FFFFFF"/>
                  </a:solidFill>
                  <a:effectLst>
                    <a:outerShdw blurRad="177800" algn="ctr" rotWithShape="0">
                      <a:prstClr val="black">
                        <a:alpha val="60000"/>
                      </a:prstClr>
                    </a:outerShdw>
                  </a:effectLst>
                </a:rPr>
                <a:t> M1</a:t>
              </a:r>
              <a:endParaRPr lang="en-US" sz="700" dirty="0">
                <a:solidFill>
                  <a:srgbClr val="FFFFFF"/>
                </a:solidFill>
                <a:effectLst>
                  <a:outerShdw blurRad="177800" algn="ctr" rotWithShape="0">
                    <a:prstClr val="black">
                      <a:alpha val="60000"/>
                    </a:prstClr>
                  </a:outerShdw>
                </a:effectLst>
              </a:endParaRPr>
            </a:p>
          </p:txBody>
        </p:sp>
        <p:sp>
          <p:nvSpPr>
            <p:cNvPr id="57" name="Rounded Rectangle 56"/>
            <p:cNvSpPr/>
            <p:nvPr/>
          </p:nvSpPr>
          <p:spPr>
            <a:xfrm>
              <a:off x="1987294" y="1815103"/>
              <a:ext cx="1092501" cy="353942"/>
            </a:xfrm>
            <a:prstGeom prst="roundRect">
              <a:avLst/>
            </a:prstGeom>
            <a:gradFill flip="none" rotWithShape="1">
              <a:gsLst>
                <a:gs pos="100000">
                  <a:schemeClr val="accent3">
                    <a:lumMod val="50000"/>
                  </a:schemeClr>
                </a:gs>
                <a:gs pos="14000">
                  <a:srgbClr val="008E8B"/>
                </a:gs>
              </a:gsLst>
              <a:lin ang="2700000" scaled="1"/>
              <a:tileRect/>
            </a:gradFill>
            <a:ln w="12700">
              <a:gradFill>
                <a:gsLst>
                  <a:gs pos="100000">
                    <a:srgbClr val="1F2E33"/>
                  </a:gs>
                  <a:gs pos="0">
                    <a:schemeClr val="bg1">
                      <a:lumMod val="95000"/>
                    </a:schemeClr>
                  </a:gs>
                  <a:gs pos="7000">
                    <a:srgbClr val="585858"/>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p>
              <a:pPr algn="ctr" fontAlgn="base">
                <a:lnSpc>
                  <a:spcPct val="90000"/>
                </a:lnSpc>
                <a:spcBef>
                  <a:spcPct val="0"/>
                </a:spcBef>
                <a:spcAft>
                  <a:spcPct val="0"/>
                </a:spcAft>
              </a:pPr>
              <a:r>
                <a:rPr lang="en-US" sz="700" dirty="0" smtClean="0">
                  <a:solidFill>
                    <a:srgbClr val="FFFFFF"/>
                  </a:solidFill>
                  <a:effectLst>
                    <a:outerShdw blurRad="177800" algn="ctr" rotWithShape="0">
                      <a:prstClr val="black">
                        <a:alpha val="60000"/>
                      </a:prstClr>
                    </a:outerShdw>
                  </a:effectLst>
                </a:rPr>
                <a:t>SPECjbb2005</a:t>
              </a:r>
            </a:p>
            <a:p>
              <a:pPr algn="ctr" fontAlgn="base">
                <a:lnSpc>
                  <a:spcPct val="90000"/>
                </a:lnSpc>
                <a:spcBef>
                  <a:spcPct val="0"/>
                </a:spcBef>
                <a:spcAft>
                  <a:spcPct val="0"/>
                </a:spcAft>
              </a:pPr>
              <a:r>
                <a:rPr lang="en-US" sz="700" dirty="0" smtClean="0">
                  <a:solidFill>
                    <a:srgbClr val="FFFFFF"/>
                  </a:solidFill>
                  <a:effectLst>
                    <a:outerShdw blurRad="177800" algn="ctr" rotWithShape="0">
                      <a:prstClr val="black">
                        <a:alpha val="60000"/>
                      </a:prstClr>
                    </a:outerShdw>
                  </a:effectLst>
                </a:rPr>
                <a:t>X86 2-socket </a:t>
              </a:r>
              <a:r>
                <a:rPr lang="en-US" sz="700" dirty="0">
                  <a:solidFill>
                    <a:srgbClr val="FFFFFF"/>
                  </a:solidFill>
                  <a:effectLst>
                    <a:outerShdw blurRad="177800" algn="ctr" rotWithShape="0">
                      <a:prstClr val="black">
                        <a:alpha val="60000"/>
                      </a:prstClr>
                    </a:outerShdw>
                  </a:effectLst>
                </a:rPr>
                <a:t>B230</a:t>
              </a:r>
              <a:r>
                <a:rPr lang="en-US" sz="700" dirty="0" smtClean="0">
                  <a:solidFill>
                    <a:srgbClr val="FFFFFF"/>
                  </a:solidFill>
                  <a:effectLst>
                    <a:outerShdw blurRad="177800" algn="ctr" rotWithShape="0">
                      <a:prstClr val="black">
                        <a:alpha val="60000"/>
                      </a:prstClr>
                    </a:outerShdw>
                  </a:effectLst>
                </a:rPr>
                <a:t> M1</a:t>
              </a:r>
              <a:endParaRPr lang="en-US" sz="700" dirty="0">
                <a:solidFill>
                  <a:srgbClr val="FFFFFF"/>
                </a:solidFill>
                <a:effectLst>
                  <a:outerShdw blurRad="177800" algn="ctr" rotWithShape="0">
                    <a:prstClr val="black">
                      <a:alpha val="60000"/>
                    </a:prstClr>
                  </a:outerShdw>
                </a:effectLst>
              </a:endParaRPr>
            </a:p>
          </p:txBody>
        </p:sp>
        <p:sp>
          <p:nvSpPr>
            <p:cNvPr id="58" name="Rounded Rectangle 57"/>
            <p:cNvSpPr/>
            <p:nvPr/>
          </p:nvSpPr>
          <p:spPr>
            <a:xfrm>
              <a:off x="1991189" y="1421698"/>
              <a:ext cx="1092501" cy="353942"/>
            </a:xfrm>
            <a:prstGeom prst="roundRect">
              <a:avLst/>
            </a:prstGeom>
            <a:gradFill flip="none" rotWithShape="1">
              <a:gsLst>
                <a:gs pos="100000">
                  <a:schemeClr val="accent3">
                    <a:lumMod val="50000"/>
                  </a:schemeClr>
                </a:gs>
                <a:gs pos="14000">
                  <a:srgbClr val="008E8B"/>
                </a:gs>
              </a:gsLst>
              <a:lin ang="2700000" scaled="1"/>
              <a:tileRect/>
            </a:gradFill>
            <a:ln w="12700">
              <a:gradFill>
                <a:gsLst>
                  <a:gs pos="100000">
                    <a:srgbClr val="1F2E33"/>
                  </a:gs>
                  <a:gs pos="0">
                    <a:schemeClr val="bg1">
                      <a:lumMod val="95000"/>
                    </a:schemeClr>
                  </a:gs>
                  <a:gs pos="7000">
                    <a:srgbClr val="585858"/>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p>
              <a:pPr algn="ctr" fontAlgn="base">
                <a:lnSpc>
                  <a:spcPct val="90000"/>
                </a:lnSpc>
                <a:spcBef>
                  <a:spcPct val="0"/>
                </a:spcBef>
                <a:spcAft>
                  <a:spcPct val="0"/>
                </a:spcAft>
              </a:pPr>
              <a:r>
                <a:rPr lang="en-US" sz="700" dirty="0" smtClean="0">
                  <a:solidFill>
                    <a:srgbClr val="FFFFFF"/>
                  </a:solidFill>
                  <a:effectLst>
                    <a:outerShdw blurRad="177800" algn="ctr" rotWithShape="0">
                      <a:prstClr val="black">
                        <a:alpha val="60000"/>
                      </a:prstClr>
                    </a:outerShdw>
                  </a:effectLst>
                </a:rPr>
                <a:t>SPECjAppServer2004</a:t>
              </a:r>
            </a:p>
            <a:p>
              <a:pPr algn="ctr" fontAlgn="base">
                <a:lnSpc>
                  <a:spcPct val="90000"/>
                </a:lnSpc>
                <a:spcBef>
                  <a:spcPct val="0"/>
                </a:spcBef>
                <a:spcAft>
                  <a:spcPct val="0"/>
                </a:spcAft>
              </a:pPr>
              <a:r>
                <a:rPr lang="en-US" sz="700" dirty="0" smtClean="0">
                  <a:solidFill>
                    <a:srgbClr val="FFFFFF"/>
                  </a:solidFill>
                  <a:effectLst>
                    <a:outerShdw blurRad="177800" algn="ctr" rotWithShape="0">
                      <a:prstClr val="black">
                        <a:alpha val="60000"/>
                      </a:prstClr>
                    </a:outerShdw>
                  </a:effectLst>
                </a:rPr>
                <a:t>1</a:t>
              </a:r>
              <a:r>
                <a:rPr lang="en-US" sz="700" dirty="0">
                  <a:solidFill>
                    <a:srgbClr val="FFFFFF"/>
                  </a:solidFill>
                  <a:effectLst>
                    <a:outerShdw blurRad="177800" algn="ctr" rotWithShape="0">
                      <a:prstClr val="black">
                        <a:alpha val="60000"/>
                      </a:prstClr>
                    </a:outerShdw>
                  </a:effectLst>
                </a:rPr>
                <a:t>-node 2-socket C250 M2</a:t>
              </a:r>
            </a:p>
          </p:txBody>
        </p:sp>
      </p:grpSp>
      <p:grpSp>
        <p:nvGrpSpPr>
          <p:cNvPr id="30" name="Group 58"/>
          <p:cNvGrpSpPr/>
          <p:nvPr/>
        </p:nvGrpSpPr>
        <p:grpSpPr>
          <a:xfrm>
            <a:off x="1197439" y="1421698"/>
            <a:ext cx="5551693" cy="746524"/>
            <a:chOff x="1991189" y="1421698"/>
            <a:chExt cx="5551693" cy="746524"/>
          </a:xfrm>
        </p:grpSpPr>
        <p:sp>
          <p:nvSpPr>
            <p:cNvPr id="60" name="Rounded Rectangle 59"/>
            <p:cNvSpPr/>
            <p:nvPr/>
          </p:nvSpPr>
          <p:spPr>
            <a:xfrm>
              <a:off x="3102812" y="1814280"/>
              <a:ext cx="1092501" cy="353942"/>
            </a:xfrm>
            <a:prstGeom prst="roundRect">
              <a:avLst/>
            </a:prstGeom>
            <a:solidFill>
              <a:srgbClr val="FFC000"/>
            </a:solidFill>
            <a:ln>
              <a:solidFill>
                <a:srgbClr val="7030A0"/>
              </a:solidFill>
            </a:ln>
            <a:effectLst>
              <a:outerShdw blurRad="127000" sx="102000" sy="102000" algn="ctr" rotWithShape="0">
                <a:prstClr val="black">
                  <a:alpha val="6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fontAlgn="base">
                <a:lnSpc>
                  <a:spcPct val="90000"/>
                </a:lnSpc>
                <a:spcBef>
                  <a:spcPct val="0"/>
                </a:spcBef>
                <a:spcAft>
                  <a:spcPct val="0"/>
                </a:spcAft>
              </a:pPr>
              <a:r>
                <a:rPr lang="en-US" sz="700" dirty="0">
                  <a:solidFill>
                    <a:srgbClr val="FFFFFF"/>
                  </a:solidFill>
                </a:rPr>
                <a:t>SPECfp_rate_base2006 2-socket</a:t>
              </a:r>
            </a:p>
            <a:p>
              <a:pPr algn="ctr" fontAlgn="base">
                <a:lnSpc>
                  <a:spcPct val="90000"/>
                </a:lnSpc>
                <a:spcBef>
                  <a:spcPct val="0"/>
                </a:spcBef>
                <a:spcAft>
                  <a:spcPct val="0"/>
                </a:spcAft>
              </a:pPr>
              <a:r>
                <a:rPr lang="en-US" sz="700" dirty="0">
                  <a:solidFill>
                    <a:srgbClr val="FFFFFF"/>
                  </a:solidFill>
                </a:rPr>
                <a:t>C260 M2</a:t>
              </a:r>
            </a:p>
          </p:txBody>
        </p:sp>
        <p:sp>
          <p:nvSpPr>
            <p:cNvPr id="61" name="Rounded Rectangle 60"/>
            <p:cNvSpPr/>
            <p:nvPr/>
          </p:nvSpPr>
          <p:spPr>
            <a:xfrm>
              <a:off x="4220785" y="1814280"/>
              <a:ext cx="1092501" cy="353942"/>
            </a:xfrm>
            <a:prstGeom prst="roundRect">
              <a:avLst/>
            </a:prstGeom>
            <a:solidFill>
              <a:srgbClr val="FFC000"/>
            </a:solidFill>
            <a:ln>
              <a:solidFill>
                <a:srgbClr val="7030A0"/>
              </a:solidFill>
            </a:ln>
            <a:effectLst>
              <a:outerShdw blurRad="127000" sx="102000" sy="102000" algn="ctr" rotWithShape="0">
                <a:prstClr val="black">
                  <a:alpha val="6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fontAlgn="base">
                <a:lnSpc>
                  <a:spcPct val="90000"/>
                </a:lnSpc>
                <a:spcBef>
                  <a:spcPct val="0"/>
                </a:spcBef>
                <a:spcAft>
                  <a:spcPct val="0"/>
                </a:spcAft>
              </a:pPr>
              <a:r>
                <a:rPr lang="en-US" sz="700" dirty="0">
                  <a:solidFill>
                    <a:srgbClr val="FFFFFF"/>
                  </a:solidFill>
                </a:rPr>
                <a:t>SPECint_rate_base2006 2-socket</a:t>
              </a:r>
            </a:p>
            <a:p>
              <a:pPr algn="ctr" fontAlgn="base">
                <a:lnSpc>
                  <a:spcPct val="90000"/>
                </a:lnSpc>
                <a:spcBef>
                  <a:spcPct val="0"/>
                </a:spcBef>
                <a:spcAft>
                  <a:spcPct val="0"/>
                </a:spcAft>
              </a:pPr>
              <a:r>
                <a:rPr lang="en-US" sz="700" dirty="0">
                  <a:solidFill>
                    <a:srgbClr val="FFFFFF"/>
                  </a:solidFill>
                </a:rPr>
                <a:t>C260 M2</a:t>
              </a:r>
            </a:p>
          </p:txBody>
        </p:sp>
        <p:sp>
          <p:nvSpPr>
            <p:cNvPr id="62" name="Rounded Rectangle 61"/>
            <p:cNvSpPr/>
            <p:nvPr/>
          </p:nvSpPr>
          <p:spPr>
            <a:xfrm>
              <a:off x="5338758" y="1814280"/>
              <a:ext cx="1092501" cy="353942"/>
            </a:xfrm>
            <a:prstGeom prst="roundRect">
              <a:avLst/>
            </a:prstGeom>
            <a:solidFill>
              <a:srgbClr val="FFC000"/>
            </a:solidFill>
            <a:ln>
              <a:solidFill>
                <a:srgbClr val="7030A0"/>
              </a:solidFill>
            </a:ln>
            <a:effectLst>
              <a:outerShdw blurRad="127000" sx="102000" sy="102000" algn="ctr" rotWithShape="0">
                <a:prstClr val="black">
                  <a:alpha val="6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fontAlgn="base">
                <a:lnSpc>
                  <a:spcPct val="90000"/>
                </a:lnSpc>
                <a:spcBef>
                  <a:spcPct val="0"/>
                </a:spcBef>
                <a:spcAft>
                  <a:spcPct val="0"/>
                </a:spcAft>
              </a:pPr>
              <a:r>
                <a:rPr lang="en-US" sz="700" dirty="0">
                  <a:solidFill>
                    <a:srgbClr val="FFFFFF"/>
                  </a:solidFill>
                </a:rPr>
                <a:t>SPECint_rate2006</a:t>
              </a:r>
              <a:br>
                <a:rPr lang="en-US" sz="700" dirty="0">
                  <a:solidFill>
                    <a:srgbClr val="FFFFFF"/>
                  </a:solidFill>
                </a:rPr>
              </a:br>
              <a:r>
                <a:rPr lang="en-US" sz="700" dirty="0">
                  <a:solidFill>
                    <a:srgbClr val="FFFFFF"/>
                  </a:solidFill>
                </a:rPr>
                <a:t>X86 4-socket</a:t>
              </a:r>
              <a:br>
                <a:rPr lang="en-US" sz="700" dirty="0">
                  <a:solidFill>
                    <a:srgbClr val="FFFFFF"/>
                  </a:solidFill>
                </a:rPr>
              </a:br>
              <a:r>
                <a:rPr lang="en-US" sz="700" dirty="0">
                  <a:solidFill>
                    <a:srgbClr val="FFFFFF"/>
                  </a:solidFill>
                </a:rPr>
                <a:t>C460 M2</a:t>
              </a:r>
            </a:p>
          </p:txBody>
        </p:sp>
        <p:sp>
          <p:nvSpPr>
            <p:cNvPr id="63" name="Rounded Rectangle 62"/>
            <p:cNvSpPr/>
            <p:nvPr/>
          </p:nvSpPr>
          <p:spPr>
            <a:xfrm>
              <a:off x="6450381" y="1814280"/>
              <a:ext cx="1092501" cy="353942"/>
            </a:xfrm>
            <a:prstGeom prst="roundRect">
              <a:avLst/>
            </a:prstGeom>
            <a:solidFill>
              <a:srgbClr val="FFC000"/>
            </a:solidFill>
            <a:ln>
              <a:solidFill>
                <a:srgbClr val="7030A0"/>
              </a:solidFill>
            </a:ln>
            <a:effectLst>
              <a:outerShdw blurRad="127000" sx="102000" sy="102000" algn="ctr" rotWithShape="0">
                <a:prstClr val="black">
                  <a:alpha val="6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fontAlgn="base">
                <a:lnSpc>
                  <a:spcPct val="90000"/>
                </a:lnSpc>
                <a:spcBef>
                  <a:spcPct val="0"/>
                </a:spcBef>
                <a:spcAft>
                  <a:spcPct val="0"/>
                </a:spcAft>
              </a:pPr>
              <a:r>
                <a:rPr lang="en-US" sz="700" dirty="0">
                  <a:solidFill>
                    <a:srgbClr val="FFFFFF"/>
                  </a:solidFill>
                </a:rPr>
                <a:t>SPECint_rate_base2006  X86 4-socket C460 M1</a:t>
              </a:r>
            </a:p>
          </p:txBody>
        </p:sp>
        <p:sp>
          <p:nvSpPr>
            <p:cNvPr id="64" name="Rounded Rectangle 63"/>
            <p:cNvSpPr/>
            <p:nvPr/>
          </p:nvSpPr>
          <p:spPr>
            <a:xfrm>
              <a:off x="1991189" y="1814280"/>
              <a:ext cx="1092501" cy="353942"/>
            </a:xfrm>
            <a:prstGeom prst="roundRect">
              <a:avLst/>
            </a:prstGeom>
            <a:gradFill flip="none" rotWithShape="1">
              <a:gsLst>
                <a:gs pos="100000">
                  <a:schemeClr val="accent3">
                    <a:lumMod val="50000"/>
                  </a:schemeClr>
                </a:gs>
                <a:gs pos="14000">
                  <a:srgbClr val="008E8B"/>
                </a:gs>
              </a:gsLst>
              <a:lin ang="2700000" scaled="1"/>
              <a:tileRect/>
            </a:gradFill>
            <a:ln w="12700">
              <a:gradFill>
                <a:gsLst>
                  <a:gs pos="100000">
                    <a:srgbClr val="1F2E33"/>
                  </a:gs>
                  <a:gs pos="0">
                    <a:schemeClr val="bg1">
                      <a:lumMod val="95000"/>
                    </a:schemeClr>
                  </a:gs>
                  <a:gs pos="7000">
                    <a:srgbClr val="585858"/>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p>
              <a:pPr algn="ctr" fontAlgn="base">
                <a:lnSpc>
                  <a:spcPct val="90000"/>
                </a:lnSpc>
                <a:spcBef>
                  <a:spcPct val="0"/>
                </a:spcBef>
                <a:spcAft>
                  <a:spcPct val="0"/>
                </a:spcAft>
              </a:pPr>
              <a:r>
                <a:rPr lang="en-US" sz="700" dirty="0">
                  <a:solidFill>
                    <a:srgbClr val="FFFFFF"/>
                  </a:solidFill>
                  <a:effectLst>
                    <a:outerShdw blurRad="177800" algn="ctr" rotWithShape="0">
                      <a:prstClr val="black">
                        <a:alpha val="60000"/>
                      </a:prstClr>
                    </a:outerShdw>
                  </a:effectLst>
                </a:rPr>
                <a:t>SPECint_rate_base2006 X86 2-</a:t>
              </a:r>
              <a:r>
                <a:rPr lang="en-US" sz="700" dirty="0" smtClean="0">
                  <a:solidFill>
                    <a:srgbClr val="FFFFFF"/>
                  </a:solidFill>
                  <a:effectLst>
                    <a:outerShdw blurRad="177800" algn="ctr" rotWithShape="0">
                      <a:prstClr val="black">
                        <a:alpha val="60000"/>
                      </a:prstClr>
                    </a:outerShdw>
                  </a:effectLst>
                </a:rPr>
                <a:t>socket</a:t>
              </a:r>
              <a:br>
                <a:rPr lang="en-US" sz="700" dirty="0" smtClean="0">
                  <a:solidFill>
                    <a:srgbClr val="FFFFFF"/>
                  </a:solidFill>
                  <a:effectLst>
                    <a:outerShdw blurRad="177800" algn="ctr" rotWithShape="0">
                      <a:prstClr val="black">
                        <a:alpha val="60000"/>
                      </a:prstClr>
                    </a:outerShdw>
                  </a:effectLst>
                </a:rPr>
              </a:br>
              <a:r>
                <a:rPr lang="en-US" sz="700" dirty="0" smtClean="0">
                  <a:solidFill>
                    <a:srgbClr val="FFFFFF"/>
                  </a:solidFill>
                  <a:effectLst>
                    <a:outerShdw blurRad="177800" algn="ctr" rotWithShape="0">
                      <a:prstClr val="black">
                        <a:alpha val="60000"/>
                      </a:prstClr>
                    </a:outerShdw>
                  </a:effectLst>
                </a:rPr>
                <a:t>B200 </a:t>
              </a:r>
              <a:r>
                <a:rPr lang="en-US" sz="700" dirty="0">
                  <a:solidFill>
                    <a:srgbClr val="FFFFFF"/>
                  </a:solidFill>
                  <a:effectLst>
                    <a:outerShdw blurRad="177800" algn="ctr" rotWithShape="0">
                      <a:prstClr val="black">
                        <a:alpha val="60000"/>
                      </a:prstClr>
                    </a:outerShdw>
                  </a:effectLst>
                </a:rPr>
                <a:t>M2</a:t>
              </a:r>
            </a:p>
          </p:txBody>
        </p:sp>
        <p:sp>
          <p:nvSpPr>
            <p:cNvPr id="65" name="Rounded Rectangle 64"/>
            <p:cNvSpPr/>
            <p:nvPr/>
          </p:nvSpPr>
          <p:spPr>
            <a:xfrm>
              <a:off x="3102812" y="1421698"/>
              <a:ext cx="1092501" cy="353942"/>
            </a:xfrm>
            <a:prstGeom prst="roundRect">
              <a:avLst/>
            </a:prstGeom>
            <a:gradFill flip="none" rotWithShape="1">
              <a:gsLst>
                <a:gs pos="100000">
                  <a:schemeClr val="accent3">
                    <a:lumMod val="50000"/>
                  </a:schemeClr>
                </a:gs>
                <a:gs pos="14000">
                  <a:srgbClr val="008E8B"/>
                </a:gs>
              </a:gsLst>
              <a:lin ang="2700000" scaled="1"/>
              <a:tileRect/>
            </a:gradFill>
            <a:ln w="12700">
              <a:gradFill>
                <a:gsLst>
                  <a:gs pos="100000">
                    <a:srgbClr val="1F2E33"/>
                  </a:gs>
                  <a:gs pos="0">
                    <a:schemeClr val="bg1">
                      <a:lumMod val="95000"/>
                    </a:schemeClr>
                  </a:gs>
                  <a:gs pos="7000">
                    <a:srgbClr val="585858"/>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p>
              <a:pPr algn="ctr" fontAlgn="base">
                <a:lnSpc>
                  <a:spcPct val="90000"/>
                </a:lnSpc>
                <a:spcBef>
                  <a:spcPct val="0"/>
                </a:spcBef>
                <a:spcAft>
                  <a:spcPct val="0"/>
                </a:spcAft>
              </a:pPr>
              <a:r>
                <a:rPr lang="en-US" sz="700" dirty="0" smtClean="0">
                  <a:solidFill>
                    <a:srgbClr val="FFFFFF"/>
                  </a:solidFill>
                  <a:effectLst>
                    <a:outerShdw blurRad="177800" algn="ctr" rotWithShape="0">
                      <a:prstClr val="black">
                        <a:alpha val="60000"/>
                      </a:prstClr>
                    </a:outerShdw>
                  </a:effectLst>
                </a:rPr>
                <a:t>SPECint_rate_base2006 </a:t>
              </a:r>
              <a:r>
                <a:rPr lang="en-US" sz="700" dirty="0">
                  <a:solidFill>
                    <a:srgbClr val="FFFFFF"/>
                  </a:solidFill>
                  <a:effectLst>
                    <a:outerShdw blurRad="177800" algn="ctr" rotWithShape="0">
                      <a:prstClr val="black">
                        <a:alpha val="60000"/>
                      </a:prstClr>
                    </a:outerShdw>
                  </a:effectLst>
                </a:rPr>
                <a:t>X86 </a:t>
              </a:r>
              <a:r>
                <a:rPr lang="en-US" sz="700" dirty="0" smtClean="0">
                  <a:solidFill>
                    <a:srgbClr val="FFFFFF"/>
                  </a:solidFill>
                  <a:effectLst>
                    <a:outerShdw blurRad="177800" algn="ctr" rotWithShape="0">
                      <a:prstClr val="black">
                        <a:alpha val="60000"/>
                      </a:prstClr>
                    </a:outerShdw>
                  </a:effectLst>
                </a:rPr>
                <a:t>2-socket B200 </a:t>
              </a:r>
              <a:r>
                <a:rPr lang="en-US" sz="700" dirty="0">
                  <a:solidFill>
                    <a:srgbClr val="FFFFFF"/>
                  </a:solidFill>
                  <a:effectLst>
                    <a:outerShdw blurRad="177800" algn="ctr" rotWithShape="0">
                      <a:prstClr val="black">
                        <a:alpha val="60000"/>
                      </a:prstClr>
                    </a:outerShdw>
                  </a:effectLst>
                </a:rPr>
                <a:t>M1</a:t>
              </a:r>
            </a:p>
          </p:txBody>
        </p:sp>
        <p:sp>
          <p:nvSpPr>
            <p:cNvPr id="66" name="Rounded Rectangle 65"/>
            <p:cNvSpPr/>
            <p:nvPr/>
          </p:nvSpPr>
          <p:spPr>
            <a:xfrm>
              <a:off x="4220785" y="1421698"/>
              <a:ext cx="1092501" cy="353942"/>
            </a:xfrm>
            <a:prstGeom prst="roundRect">
              <a:avLst/>
            </a:prstGeom>
            <a:gradFill flip="none" rotWithShape="1">
              <a:gsLst>
                <a:gs pos="100000">
                  <a:schemeClr val="accent3">
                    <a:lumMod val="50000"/>
                  </a:schemeClr>
                </a:gs>
                <a:gs pos="14000">
                  <a:srgbClr val="008E8B"/>
                </a:gs>
              </a:gsLst>
              <a:lin ang="2700000" scaled="1"/>
              <a:tileRect/>
            </a:gradFill>
            <a:ln w="12700">
              <a:gradFill>
                <a:gsLst>
                  <a:gs pos="100000">
                    <a:srgbClr val="1F2E33"/>
                  </a:gs>
                  <a:gs pos="0">
                    <a:schemeClr val="bg1">
                      <a:lumMod val="95000"/>
                    </a:schemeClr>
                  </a:gs>
                  <a:gs pos="7000">
                    <a:srgbClr val="585858"/>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p>
              <a:pPr algn="ctr" fontAlgn="base">
                <a:lnSpc>
                  <a:spcPct val="90000"/>
                </a:lnSpc>
                <a:spcBef>
                  <a:spcPct val="0"/>
                </a:spcBef>
                <a:spcAft>
                  <a:spcPct val="0"/>
                </a:spcAft>
              </a:pPr>
              <a:r>
                <a:rPr lang="en-US" sz="700" dirty="0" smtClean="0">
                  <a:solidFill>
                    <a:srgbClr val="FFFFFF"/>
                  </a:solidFill>
                  <a:effectLst>
                    <a:outerShdw blurRad="177800" algn="ctr" rotWithShape="0">
                      <a:prstClr val="black">
                        <a:alpha val="60000"/>
                      </a:prstClr>
                    </a:outerShdw>
                  </a:effectLst>
                </a:rPr>
                <a:t>SPECfp_rate_base2006 </a:t>
              </a:r>
              <a:r>
                <a:rPr lang="en-US" sz="700" dirty="0">
                  <a:solidFill>
                    <a:srgbClr val="FFFFFF"/>
                  </a:solidFill>
                  <a:effectLst>
                    <a:outerShdw blurRad="177800" algn="ctr" rotWithShape="0">
                      <a:prstClr val="black">
                        <a:alpha val="60000"/>
                      </a:prstClr>
                    </a:outerShdw>
                  </a:effectLst>
                </a:rPr>
                <a:t>X86 2-socket B200 M2</a:t>
              </a:r>
            </a:p>
          </p:txBody>
        </p:sp>
        <p:sp>
          <p:nvSpPr>
            <p:cNvPr id="67" name="Rounded Rectangle 66"/>
            <p:cNvSpPr/>
            <p:nvPr/>
          </p:nvSpPr>
          <p:spPr>
            <a:xfrm>
              <a:off x="5338758" y="1421698"/>
              <a:ext cx="1092501" cy="353942"/>
            </a:xfrm>
            <a:prstGeom prst="roundRect">
              <a:avLst/>
            </a:prstGeom>
            <a:gradFill flip="none" rotWithShape="1">
              <a:gsLst>
                <a:gs pos="100000">
                  <a:schemeClr val="accent3">
                    <a:lumMod val="50000"/>
                  </a:schemeClr>
                </a:gs>
                <a:gs pos="14000">
                  <a:srgbClr val="008E8B"/>
                </a:gs>
              </a:gsLst>
              <a:lin ang="2700000" scaled="1"/>
              <a:tileRect/>
            </a:gradFill>
            <a:ln w="12700">
              <a:gradFill>
                <a:gsLst>
                  <a:gs pos="100000">
                    <a:srgbClr val="1F2E33"/>
                  </a:gs>
                  <a:gs pos="0">
                    <a:schemeClr val="bg1">
                      <a:lumMod val="95000"/>
                    </a:schemeClr>
                  </a:gs>
                  <a:gs pos="7000">
                    <a:srgbClr val="585858"/>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p>
              <a:pPr algn="ctr" fontAlgn="base">
                <a:lnSpc>
                  <a:spcPct val="90000"/>
                </a:lnSpc>
                <a:spcBef>
                  <a:spcPct val="0"/>
                </a:spcBef>
                <a:spcAft>
                  <a:spcPct val="0"/>
                </a:spcAft>
              </a:pPr>
              <a:r>
                <a:rPr lang="en-US" sz="700" dirty="0" smtClean="0">
                  <a:solidFill>
                    <a:srgbClr val="FFFFFF"/>
                  </a:solidFill>
                  <a:effectLst>
                    <a:outerShdw blurRad="177800" algn="ctr" rotWithShape="0">
                      <a:prstClr val="black">
                        <a:alpha val="60000"/>
                      </a:prstClr>
                    </a:outerShdw>
                  </a:effectLst>
                </a:rPr>
                <a:t>SPECint_rate_base2006 </a:t>
              </a:r>
              <a:r>
                <a:rPr lang="en-US" sz="700" dirty="0">
                  <a:solidFill>
                    <a:srgbClr val="FFFFFF"/>
                  </a:solidFill>
                  <a:effectLst>
                    <a:outerShdw blurRad="177800" algn="ctr" rotWithShape="0">
                      <a:prstClr val="black">
                        <a:alpha val="60000"/>
                      </a:prstClr>
                    </a:outerShdw>
                  </a:effectLst>
                </a:rPr>
                <a:t>X86 2-socket</a:t>
              </a:r>
              <a:r>
                <a:rPr lang="en-US" sz="700" dirty="0" smtClean="0">
                  <a:solidFill>
                    <a:srgbClr val="FFFFFF"/>
                  </a:solidFill>
                  <a:effectLst>
                    <a:outerShdw blurRad="177800" algn="ctr" rotWithShape="0">
                      <a:prstClr val="black">
                        <a:alpha val="60000"/>
                      </a:prstClr>
                    </a:outerShdw>
                  </a:effectLst>
                </a:rPr>
                <a:t> </a:t>
              </a:r>
              <a:br>
                <a:rPr lang="en-US" sz="700" dirty="0" smtClean="0">
                  <a:solidFill>
                    <a:srgbClr val="FFFFFF"/>
                  </a:solidFill>
                  <a:effectLst>
                    <a:outerShdw blurRad="177800" algn="ctr" rotWithShape="0">
                      <a:prstClr val="black">
                        <a:alpha val="60000"/>
                      </a:prstClr>
                    </a:outerShdw>
                  </a:effectLst>
                </a:rPr>
              </a:br>
              <a:r>
                <a:rPr lang="en-US" sz="700" dirty="0" smtClean="0">
                  <a:solidFill>
                    <a:srgbClr val="FFFFFF"/>
                  </a:solidFill>
                  <a:effectLst>
                    <a:outerShdw blurRad="177800" algn="ctr" rotWithShape="0">
                      <a:prstClr val="black">
                        <a:alpha val="60000"/>
                      </a:prstClr>
                    </a:outerShdw>
                  </a:effectLst>
                </a:rPr>
                <a:t>B200 </a:t>
              </a:r>
              <a:r>
                <a:rPr lang="en-US" sz="700" dirty="0">
                  <a:solidFill>
                    <a:srgbClr val="FFFFFF"/>
                  </a:solidFill>
                  <a:effectLst>
                    <a:outerShdw blurRad="177800" algn="ctr" rotWithShape="0">
                      <a:prstClr val="black">
                        <a:alpha val="60000"/>
                      </a:prstClr>
                    </a:outerShdw>
                  </a:effectLst>
                </a:rPr>
                <a:t>M2</a:t>
              </a:r>
            </a:p>
          </p:txBody>
        </p:sp>
        <p:sp>
          <p:nvSpPr>
            <p:cNvPr id="68" name="Rounded Rectangle 67"/>
            <p:cNvSpPr/>
            <p:nvPr/>
          </p:nvSpPr>
          <p:spPr>
            <a:xfrm>
              <a:off x="6450381" y="1421698"/>
              <a:ext cx="1092501" cy="353942"/>
            </a:xfrm>
            <a:prstGeom prst="roundRect">
              <a:avLst/>
            </a:prstGeom>
            <a:solidFill>
              <a:srgbClr val="FFC000"/>
            </a:solidFill>
            <a:ln>
              <a:solidFill>
                <a:srgbClr val="7030A0"/>
              </a:solidFill>
            </a:ln>
            <a:effectLst>
              <a:outerShdw blurRad="127000" sx="102000" sy="102000" algn="ctr" rotWithShape="0">
                <a:prstClr val="black">
                  <a:alpha val="6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fontAlgn="base">
                <a:lnSpc>
                  <a:spcPct val="90000"/>
                </a:lnSpc>
                <a:spcBef>
                  <a:spcPct val="0"/>
                </a:spcBef>
                <a:spcAft>
                  <a:spcPct val="0"/>
                </a:spcAft>
              </a:pPr>
              <a:r>
                <a:rPr lang="en-US" sz="700" dirty="0">
                  <a:solidFill>
                    <a:srgbClr val="FFFFFF"/>
                  </a:solidFill>
                </a:rPr>
                <a:t>SPECfp_rate_base2006 X86 4-socket C460 M1</a:t>
              </a:r>
            </a:p>
          </p:txBody>
        </p:sp>
        <p:sp>
          <p:nvSpPr>
            <p:cNvPr id="69" name="Rounded Rectangle 68"/>
            <p:cNvSpPr/>
            <p:nvPr/>
          </p:nvSpPr>
          <p:spPr>
            <a:xfrm>
              <a:off x="1991189" y="1421698"/>
              <a:ext cx="1092501" cy="353942"/>
            </a:xfrm>
            <a:prstGeom prst="roundRect">
              <a:avLst/>
            </a:prstGeom>
            <a:gradFill flip="none" rotWithShape="1">
              <a:gsLst>
                <a:gs pos="100000">
                  <a:schemeClr val="accent3">
                    <a:lumMod val="50000"/>
                  </a:schemeClr>
                </a:gs>
                <a:gs pos="14000">
                  <a:srgbClr val="008E8B"/>
                </a:gs>
              </a:gsLst>
              <a:lin ang="2700000" scaled="1"/>
              <a:tileRect/>
            </a:gradFill>
            <a:ln w="12700">
              <a:gradFill>
                <a:gsLst>
                  <a:gs pos="100000">
                    <a:srgbClr val="1F2E33"/>
                  </a:gs>
                  <a:gs pos="0">
                    <a:schemeClr val="bg1">
                      <a:lumMod val="95000"/>
                    </a:schemeClr>
                  </a:gs>
                  <a:gs pos="7000">
                    <a:srgbClr val="585858"/>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p>
              <a:pPr algn="ctr" fontAlgn="base">
                <a:spcBef>
                  <a:spcPct val="0"/>
                </a:spcBef>
                <a:spcAft>
                  <a:spcPct val="0"/>
                </a:spcAft>
              </a:pPr>
              <a:r>
                <a:rPr lang="en-US" sz="700" dirty="0" smtClean="0">
                  <a:solidFill>
                    <a:srgbClr val="FFFFFF"/>
                  </a:solidFill>
                  <a:effectLst>
                    <a:outerShdw blurRad="177800" algn="ctr" rotWithShape="0">
                      <a:prstClr val="black">
                        <a:alpha val="60000"/>
                      </a:prstClr>
                    </a:outerShdw>
                  </a:effectLst>
                </a:rPr>
                <a:t>SPECfp_rate_base2006 X86 2-socket B200 M1</a:t>
              </a:r>
              <a:endParaRPr lang="en-US" sz="700" dirty="0">
                <a:solidFill>
                  <a:srgbClr val="FFFFFF"/>
                </a:solidFill>
                <a:effectLst>
                  <a:outerShdw blurRad="177800" algn="ctr" rotWithShape="0">
                    <a:prstClr val="black">
                      <a:alpha val="60000"/>
                    </a:prstClr>
                  </a:outerShdw>
                </a:effectLst>
              </a:endParaRPr>
            </a:p>
          </p:txBody>
        </p:sp>
      </p:grpSp>
      <p:sp>
        <p:nvSpPr>
          <p:cNvPr id="70" name="Rounded Rectangle 69"/>
          <p:cNvSpPr/>
          <p:nvPr/>
        </p:nvSpPr>
        <p:spPr>
          <a:xfrm>
            <a:off x="4539791" y="4416221"/>
            <a:ext cx="1092501" cy="353942"/>
          </a:xfrm>
          <a:prstGeom prst="roundRect">
            <a:avLst/>
          </a:prstGeom>
          <a:gradFill flip="none" rotWithShape="1">
            <a:gsLst>
              <a:gs pos="100000">
                <a:schemeClr val="accent3">
                  <a:lumMod val="50000"/>
                </a:schemeClr>
              </a:gs>
              <a:gs pos="14000">
                <a:srgbClr val="008E8B"/>
              </a:gs>
            </a:gsLst>
            <a:lin ang="2700000" scaled="1"/>
            <a:tileRect/>
          </a:gradFill>
          <a:ln w="12700">
            <a:gradFill>
              <a:gsLst>
                <a:gs pos="100000">
                  <a:srgbClr val="1F2E33"/>
                </a:gs>
                <a:gs pos="0">
                  <a:schemeClr val="bg1">
                    <a:lumMod val="95000"/>
                  </a:schemeClr>
                </a:gs>
                <a:gs pos="7000">
                  <a:srgbClr val="585858"/>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p>
            <a:pPr algn="ctr" fontAlgn="base">
              <a:lnSpc>
                <a:spcPct val="90000"/>
              </a:lnSpc>
              <a:spcBef>
                <a:spcPct val="0"/>
              </a:spcBef>
              <a:spcAft>
                <a:spcPct val="0"/>
              </a:spcAft>
            </a:pPr>
            <a:r>
              <a:rPr lang="en-US" sz="700" dirty="0" smtClean="0">
                <a:solidFill>
                  <a:srgbClr val="FFFFFF"/>
                </a:solidFill>
                <a:effectLst>
                  <a:outerShdw blurRad="177800" algn="ctr" rotWithShape="0">
                    <a:prstClr val="black">
                      <a:alpha val="60000"/>
                    </a:prstClr>
                  </a:outerShdw>
                </a:effectLst>
              </a:rPr>
              <a:t>SPECjEnterprise2010 Overall B440 M1</a:t>
            </a:r>
          </a:p>
        </p:txBody>
      </p:sp>
      <p:sp>
        <p:nvSpPr>
          <p:cNvPr id="71" name="Rounded Rectangle 70"/>
          <p:cNvSpPr/>
          <p:nvPr/>
        </p:nvSpPr>
        <p:spPr>
          <a:xfrm>
            <a:off x="5646926" y="4411906"/>
            <a:ext cx="1092501" cy="353942"/>
          </a:xfrm>
          <a:prstGeom prst="roundRect">
            <a:avLst/>
          </a:prstGeom>
          <a:gradFill flip="none" rotWithShape="1">
            <a:gsLst>
              <a:gs pos="100000">
                <a:schemeClr val="accent3">
                  <a:lumMod val="50000"/>
                </a:schemeClr>
              </a:gs>
              <a:gs pos="14000">
                <a:srgbClr val="008E8B"/>
              </a:gs>
            </a:gsLst>
            <a:lin ang="2700000" scaled="1"/>
            <a:tileRect/>
          </a:gradFill>
          <a:ln w="12700">
            <a:gradFill>
              <a:gsLst>
                <a:gs pos="100000">
                  <a:srgbClr val="1F2E33"/>
                </a:gs>
                <a:gs pos="0">
                  <a:schemeClr val="bg1">
                    <a:lumMod val="95000"/>
                  </a:schemeClr>
                </a:gs>
                <a:gs pos="7000">
                  <a:srgbClr val="585858"/>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p>
            <a:pPr algn="ctr" fontAlgn="base">
              <a:lnSpc>
                <a:spcPct val="90000"/>
              </a:lnSpc>
              <a:spcBef>
                <a:spcPct val="0"/>
              </a:spcBef>
              <a:spcAft>
                <a:spcPct val="0"/>
              </a:spcAft>
            </a:pPr>
            <a:r>
              <a:rPr lang="en-US" sz="700" dirty="0" smtClean="0">
                <a:solidFill>
                  <a:srgbClr val="FFFFFF"/>
                </a:solidFill>
                <a:effectLst>
                  <a:outerShdw blurRad="177800" algn="ctr" rotWithShape="0">
                    <a:prstClr val="black">
                      <a:alpha val="60000"/>
                    </a:prstClr>
                  </a:outerShdw>
                </a:effectLst>
              </a:rPr>
              <a:t>SPECjEnteprise2010</a:t>
            </a:r>
          </a:p>
          <a:p>
            <a:pPr algn="ctr" fontAlgn="base">
              <a:lnSpc>
                <a:spcPct val="90000"/>
              </a:lnSpc>
              <a:spcBef>
                <a:spcPct val="0"/>
              </a:spcBef>
              <a:spcAft>
                <a:spcPct val="0"/>
              </a:spcAft>
            </a:pPr>
            <a:r>
              <a:rPr lang="en-US" sz="700" dirty="0" smtClean="0">
                <a:solidFill>
                  <a:srgbClr val="FFFFFF"/>
                </a:solidFill>
                <a:effectLst>
                  <a:outerShdw blurRad="177800" algn="ctr" rotWithShape="0">
                    <a:prstClr val="black">
                      <a:alpha val="60000"/>
                    </a:prstClr>
                  </a:outerShdw>
                </a:effectLst>
              </a:rPr>
              <a:t>2-node B440 M2</a:t>
            </a:r>
          </a:p>
        </p:txBody>
      </p:sp>
      <p:sp>
        <p:nvSpPr>
          <p:cNvPr id="72" name="TextBox 71"/>
          <p:cNvSpPr txBox="1"/>
          <p:nvPr/>
        </p:nvSpPr>
        <p:spPr>
          <a:xfrm>
            <a:off x="2242268" y="6567777"/>
            <a:ext cx="5536481" cy="246221"/>
          </a:xfrm>
          <a:prstGeom prst="rect">
            <a:avLst/>
          </a:prstGeom>
          <a:noFill/>
        </p:spPr>
        <p:txBody>
          <a:bodyPr wrap="square" rtlCol="0">
            <a:spAutoFit/>
          </a:bodyPr>
          <a:lstStyle/>
          <a:p>
            <a:pPr fontAlgn="base">
              <a:spcBef>
                <a:spcPct val="0"/>
              </a:spcBef>
              <a:spcAft>
                <a:spcPct val="0"/>
              </a:spcAft>
            </a:pPr>
            <a:r>
              <a:rPr lang="en-US" sz="1000" dirty="0" smtClean="0">
                <a:solidFill>
                  <a:srgbClr val="0096D6"/>
                </a:solidFill>
                <a:cs typeface="Arial" charset="0"/>
              </a:rPr>
              <a:t>Cisco UCS Benchmarks that held world record performance records as of date of publication</a:t>
            </a:r>
            <a:endParaRPr lang="en-US" sz="1000" dirty="0">
              <a:solidFill>
                <a:srgbClr val="0096D6"/>
              </a:solidFill>
              <a:cs typeface="Arial" charset="0"/>
            </a:endParaRPr>
          </a:p>
        </p:txBody>
      </p:sp>
      <p:sp>
        <p:nvSpPr>
          <p:cNvPr id="73" name="Rounded Rectangle 72"/>
          <p:cNvSpPr/>
          <p:nvPr/>
        </p:nvSpPr>
        <p:spPr>
          <a:xfrm>
            <a:off x="3426827" y="4023648"/>
            <a:ext cx="1092501" cy="353942"/>
          </a:xfrm>
          <a:prstGeom prst="roundRect">
            <a:avLst/>
          </a:prstGeom>
          <a:gradFill flip="none" rotWithShape="1">
            <a:gsLst>
              <a:gs pos="100000">
                <a:schemeClr val="accent3">
                  <a:lumMod val="50000"/>
                </a:schemeClr>
              </a:gs>
              <a:gs pos="14000">
                <a:srgbClr val="008E8B"/>
              </a:gs>
            </a:gsLst>
            <a:lin ang="2700000" scaled="1"/>
            <a:tileRect/>
          </a:gradFill>
          <a:ln w="12700">
            <a:gradFill>
              <a:gsLst>
                <a:gs pos="100000">
                  <a:srgbClr val="1F2E33"/>
                </a:gs>
                <a:gs pos="0">
                  <a:schemeClr val="bg1">
                    <a:lumMod val="95000"/>
                  </a:schemeClr>
                </a:gs>
                <a:gs pos="7000">
                  <a:srgbClr val="585858"/>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p>
            <a:pPr algn="ctr" fontAlgn="base">
              <a:lnSpc>
                <a:spcPct val="90000"/>
              </a:lnSpc>
              <a:spcBef>
                <a:spcPct val="0"/>
              </a:spcBef>
              <a:spcAft>
                <a:spcPct val="0"/>
              </a:spcAft>
            </a:pPr>
            <a:r>
              <a:rPr lang="en-US" sz="700" dirty="0">
                <a:solidFill>
                  <a:srgbClr val="FFFFFF"/>
                </a:solidFill>
                <a:effectLst>
                  <a:outerShdw blurRad="177800" algn="ctr" rotWithShape="0">
                    <a:prstClr val="black">
                      <a:alpha val="60000"/>
                    </a:prstClr>
                  </a:outerShdw>
                </a:effectLst>
              </a:rPr>
              <a:t>Oracle E</a:t>
            </a:r>
            <a:r>
              <a:rPr lang="en-US" sz="700" dirty="0" smtClean="0">
                <a:solidFill>
                  <a:srgbClr val="FFFFFF"/>
                </a:solidFill>
                <a:effectLst>
                  <a:outerShdw blurRad="177800" algn="ctr" rotWithShape="0">
                    <a:prstClr val="black">
                      <a:alpha val="60000"/>
                    </a:prstClr>
                  </a:outerShdw>
                </a:effectLst>
              </a:rPr>
              <a:t>-Business </a:t>
            </a:r>
            <a:r>
              <a:rPr lang="en-US" sz="700" dirty="0">
                <a:solidFill>
                  <a:srgbClr val="FFFFFF"/>
                </a:solidFill>
                <a:effectLst>
                  <a:outerShdw blurRad="177800" algn="ctr" rotWithShape="0">
                    <a:prstClr val="black">
                      <a:alpha val="60000"/>
                    </a:prstClr>
                  </a:outerShdw>
                </a:effectLst>
              </a:rPr>
              <a:t>Suite </a:t>
            </a:r>
            <a:r>
              <a:rPr lang="en-US" sz="700" dirty="0" err="1" smtClean="0">
                <a:solidFill>
                  <a:srgbClr val="FFFFFF"/>
                </a:solidFill>
                <a:effectLst>
                  <a:outerShdw blurRad="177800" algn="ctr" rotWithShape="0">
                    <a:prstClr val="black">
                      <a:alpha val="60000"/>
                    </a:prstClr>
                  </a:outerShdw>
                </a:effectLst>
              </a:rPr>
              <a:t>Xtra</a:t>
            </a:r>
            <a:r>
              <a:rPr lang="en-US" sz="700" dirty="0" smtClean="0">
                <a:solidFill>
                  <a:srgbClr val="FFFFFF"/>
                </a:solidFill>
                <a:effectLst>
                  <a:outerShdw blurRad="177800" algn="ctr" rotWithShape="0">
                    <a:prstClr val="black">
                      <a:alpha val="60000"/>
                    </a:prstClr>
                  </a:outerShdw>
                </a:effectLst>
              </a:rPr>
              <a:t> Large </a:t>
            </a:r>
            <a:r>
              <a:rPr lang="en-US" sz="700" dirty="0">
                <a:solidFill>
                  <a:srgbClr val="FFFFFF"/>
                </a:solidFill>
                <a:effectLst>
                  <a:outerShdw blurRad="177800" algn="ctr" rotWithShape="0">
                    <a:prstClr val="black">
                      <a:alpha val="60000"/>
                    </a:prstClr>
                  </a:outerShdw>
                </a:effectLst>
              </a:rPr>
              <a:t>Model</a:t>
            </a:r>
            <a:r>
              <a:rPr lang="en-US" sz="700" dirty="0" smtClean="0">
                <a:solidFill>
                  <a:srgbClr val="FFFFFF"/>
                </a:solidFill>
                <a:effectLst>
                  <a:outerShdw blurRad="177800" algn="ctr" rotWithShape="0">
                    <a:prstClr val="black">
                      <a:alpha val="60000"/>
                    </a:prstClr>
                  </a:outerShdw>
                </a:effectLst>
              </a:rPr>
              <a:t> Payroll </a:t>
            </a:r>
            <a:r>
              <a:rPr lang="en-US" sz="700" dirty="0">
                <a:solidFill>
                  <a:srgbClr val="FFFFFF"/>
                </a:solidFill>
                <a:effectLst>
                  <a:outerShdw blurRad="177800" algn="ctr" rotWithShape="0">
                    <a:prstClr val="black">
                      <a:alpha val="60000"/>
                    </a:prstClr>
                  </a:outerShdw>
                </a:effectLst>
              </a:rPr>
              <a:t>Batch </a:t>
            </a:r>
            <a:r>
              <a:rPr lang="en-US" sz="700" dirty="0" smtClean="0">
                <a:solidFill>
                  <a:srgbClr val="FFFFFF"/>
                </a:solidFill>
                <a:effectLst>
                  <a:outerShdw blurRad="177800" algn="ctr" rotWithShape="0">
                    <a:prstClr val="black">
                      <a:alpha val="60000"/>
                    </a:prstClr>
                  </a:outerShdw>
                </a:effectLst>
              </a:rPr>
              <a:t>B230 M2</a:t>
            </a:r>
            <a:endParaRPr lang="en-US" sz="700" dirty="0">
              <a:solidFill>
                <a:srgbClr val="FFFFFF"/>
              </a:solidFill>
              <a:effectLst>
                <a:outerShdw blurRad="177800" algn="ctr" rotWithShape="0">
                  <a:prstClr val="black">
                    <a:alpha val="60000"/>
                  </a:prstClr>
                </a:outerShdw>
              </a:effectLst>
            </a:endParaRPr>
          </a:p>
        </p:txBody>
      </p:sp>
      <p:sp>
        <p:nvSpPr>
          <p:cNvPr id="74" name="Rounded Rectangle 73"/>
          <p:cNvSpPr/>
          <p:nvPr/>
        </p:nvSpPr>
        <p:spPr>
          <a:xfrm>
            <a:off x="6777599" y="5758856"/>
            <a:ext cx="1131519" cy="353942"/>
          </a:xfrm>
          <a:prstGeom prst="roundRect">
            <a:avLst/>
          </a:prstGeom>
          <a:solidFill>
            <a:srgbClr val="FFC000"/>
          </a:solidFill>
          <a:ln>
            <a:solidFill>
              <a:srgbClr val="7030A0"/>
            </a:solidFill>
          </a:ln>
          <a:effectLst>
            <a:outerShdw blurRad="127000" sx="102000" sy="102000" algn="ctr" rotWithShape="0">
              <a:prstClr val="black">
                <a:alpha val="6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fontAlgn="base">
              <a:lnSpc>
                <a:spcPct val="90000"/>
              </a:lnSpc>
              <a:spcBef>
                <a:spcPct val="0"/>
              </a:spcBef>
              <a:spcAft>
                <a:spcPct val="0"/>
              </a:spcAft>
            </a:pPr>
            <a:r>
              <a:rPr lang="en-US" sz="700" dirty="0">
                <a:solidFill>
                  <a:srgbClr val="FFFFFF"/>
                </a:solidFill>
              </a:rPr>
              <a:t>SPECompMbase2001</a:t>
            </a:r>
          </a:p>
          <a:p>
            <a:pPr algn="ctr" fontAlgn="base">
              <a:lnSpc>
                <a:spcPct val="90000"/>
              </a:lnSpc>
              <a:spcBef>
                <a:spcPct val="0"/>
              </a:spcBef>
              <a:spcAft>
                <a:spcPct val="0"/>
              </a:spcAft>
            </a:pPr>
            <a:r>
              <a:rPr lang="en-US" sz="700" dirty="0">
                <a:solidFill>
                  <a:srgbClr val="FFFFFF"/>
                </a:solidFill>
              </a:rPr>
              <a:t>4-socket C460 M1</a:t>
            </a:r>
          </a:p>
        </p:txBody>
      </p:sp>
      <p:sp>
        <p:nvSpPr>
          <p:cNvPr id="75" name="Rounded Rectangle 74"/>
          <p:cNvSpPr/>
          <p:nvPr/>
        </p:nvSpPr>
        <p:spPr>
          <a:xfrm>
            <a:off x="6780525" y="6151396"/>
            <a:ext cx="1131519" cy="353942"/>
          </a:xfrm>
          <a:prstGeom prst="roundRect">
            <a:avLst/>
          </a:prstGeom>
          <a:solidFill>
            <a:srgbClr val="FFC000"/>
          </a:solidFill>
          <a:ln>
            <a:solidFill>
              <a:srgbClr val="7030A0"/>
            </a:solidFill>
          </a:ln>
          <a:effectLst>
            <a:outerShdw blurRad="127000" sx="102000" sy="102000" algn="ctr" rotWithShape="0">
              <a:prstClr val="black">
                <a:alpha val="6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fontAlgn="base">
              <a:lnSpc>
                <a:spcPct val="90000"/>
              </a:lnSpc>
              <a:spcBef>
                <a:spcPct val="0"/>
              </a:spcBef>
              <a:spcAft>
                <a:spcPct val="0"/>
              </a:spcAft>
            </a:pPr>
            <a:r>
              <a:rPr lang="en-US" sz="700" dirty="0">
                <a:solidFill>
                  <a:srgbClr val="FFFFFF"/>
                </a:solidFill>
              </a:rPr>
              <a:t>SPECompMbase2001</a:t>
            </a:r>
          </a:p>
          <a:p>
            <a:pPr algn="ctr" fontAlgn="base">
              <a:lnSpc>
                <a:spcPct val="90000"/>
              </a:lnSpc>
              <a:spcBef>
                <a:spcPct val="0"/>
              </a:spcBef>
              <a:spcAft>
                <a:spcPct val="0"/>
              </a:spcAft>
            </a:pPr>
            <a:r>
              <a:rPr lang="en-US" sz="700" dirty="0">
                <a:solidFill>
                  <a:srgbClr val="FFFFFF"/>
                </a:solidFill>
              </a:rPr>
              <a:t>4-socket C460 M2</a:t>
            </a:r>
          </a:p>
        </p:txBody>
      </p:sp>
      <p:sp>
        <p:nvSpPr>
          <p:cNvPr id="76" name="Rounded Rectangle 75"/>
          <p:cNvSpPr/>
          <p:nvPr/>
        </p:nvSpPr>
        <p:spPr>
          <a:xfrm>
            <a:off x="7926949" y="5758856"/>
            <a:ext cx="1131519" cy="353942"/>
          </a:xfrm>
          <a:prstGeom prst="roundRect">
            <a:avLst/>
          </a:prstGeom>
          <a:solidFill>
            <a:srgbClr val="FFC000"/>
          </a:solidFill>
          <a:ln>
            <a:solidFill>
              <a:srgbClr val="7030A0"/>
            </a:solidFill>
          </a:ln>
          <a:effectLst>
            <a:outerShdw blurRad="127000" sx="102000" sy="102000" algn="ctr" rotWithShape="0">
              <a:prstClr val="black">
                <a:alpha val="6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fontAlgn="base">
              <a:lnSpc>
                <a:spcPct val="90000"/>
              </a:lnSpc>
              <a:spcBef>
                <a:spcPct val="0"/>
              </a:spcBef>
              <a:spcAft>
                <a:spcPct val="0"/>
              </a:spcAft>
            </a:pPr>
            <a:r>
              <a:rPr lang="en-US" sz="700" dirty="0">
                <a:solidFill>
                  <a:srgbClr val="FFFFFF"/>
                </a:solidFill>
              </a:rPr>
              <a:t>SPECompMbase2001</a:t>
            </a:r>
          </a:p>
          <a:p>
            <a:pPr algn="ctr" fontAlgn="base">
              <a:lnSpc>
                <a:spcPct val="90000"/>
              </a:lnSpc>
              <a:spcBef>
                <a:spcPct val="0"/>
              </a:spcBef>
              <a:spcAft>
                <a:spcPct val="0"/>
              </a:spcAft>
            </a:pPr>
            <a:r>
              <a:rPr lang="en-US" sz="700" dirty="0">
                <a:solidFill>
                  <a:srgbClr val="FFFFFF"/>
                </a:solidFill>
              </a:rPr>
              <a:t>2-socket C240 M3</a:t>
            </a:r>
          </a:p>
        </p:txBody>
      </p:sp>
      <p:sp>
        <p:nvSpPr>
          <p:cNvPr id="78" name="Rounded Rectangle 77"/>
          <p:cNvSpPr/>
          <p:nvPr/>
        </p:nvSpPr>
        <p:spPr>
          <a:xfrm>
            <a:off x="5646926" y="4030906"/>
            <a:ext cx="1092501" cy="353942"/>
          </a:xfrm>
          <a:prstGeom prst="roundRect">
            <a:avLst/>
          </a:prstGeom>
          <a:solidFill>
            <a:srgbClr val="FFC000"/>
          </a:solidFill>
          <a:ln>
            <a:solidFill>
              <a:srgbClr val="7030A0"/>
            </a:solidFill>
          </a:ln>
          <a:effectLst>
            <a:outerShdw blurRad="127000" sx="102000" sy="102000" algn="ctr" rotWithShape="0">
              <a:prstClr val="black">
                <a:alpha val="6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fontAlgn="base">
              <a:lnSpc>
                <a:spcPct val="90000"/>
              </a:lnSpc>
              <a:spcBef>
                <a:spcPct val="0"/>
              </a:spcBef>
              <a:spcAft>
                <a:spcPct val="0"/>
              </a:spcAft>
            </a:pPr>
            <a:r>
              <a:rPr lang="en-US" sz="700" dirty="0">
                <a:solidFill>
                  <a:srgbClr val="FFFFFF"/>
                </a:solidFill>
              </a:rPr>
              <a:t>TPC-C</a:t>
            </a:r>
          </a:p>
          <a:p>
            <a:pPr algn="ctr" fontAlgn="base">
              <a:lnSpc>
                <a:spcPct val="90000"/>
              </a:lnSpc>
              <a:spcBef>
                <a:spcPct val="0"/>
              </a:spcBef>
              <a:spcAft>
                <a:spcPct val="0"/>
              </a:spcAft>
            </a:pPr>
            <a:r>
              <a:rPr lang="en-US" sz="700" dirty="0">
                <a:solidFill>
                  <a:srgbClr val="FFFFFF"/>
                </a:solidFill>
              </a:rPr>
              <a:t>Oracle DB 11g &amp; OEL</a:t>
            </a:r>
            <a:br>
              <a:rPr lang="en-US" sz="700" dirty="0">
                <a:solidFill>
                  <a:srgbClr val="FFFFFF"/>
                </a:solidFill>
              </a:rPr>
            </a:br>
            <a:r>
              <a:rPr lang="en-US" sz="700" dirty="0">
                <a:solidFill>
                  <a:srgbClr val="FFFFFF"/>
                </a:solidFill>
              </a:rPr>
              <a:t>C250 M2</a:t>
            </a:r>
          </a:p>
        </p:txBody>
      </p:sp>
      <p:sp>
        <p:nvSpPr>
          <p:cNvPr id="79" name="Rounded Rectangle 78"/>
          <p:cNvSpPr/>
          <p:nvPr/>
        </p:nvSpPr>
        <p:spPr>
          <a:xfrm>
            <a:off x="6758176" y="4030906"/>
            <a:ext cx="1092501" cy="353942"/>
          </a:xfrm>
          <a:prstGeom prst="roundRect">
            <a:avLst/>
          </a:prstGeom>
          <a:solidFill>
            <a:srgbClr val="FFC000"/>
          </a:solidFill>
          <a:ln>
            <a:solidFill>
              <a:srgbClr val="7030A0"/>
            </a:solidFill>
          </a:ln>
          <a:effectLst>
            <a:outerShdw blurRad="127000" sx="102000" sy="102000" algn="ctr" rotWithShape="0">
              <a:prstClr val="black">
                <a:alpha val="6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fontAlgn="base">
              <a:lnSpc>
                <a:spcPct val="90000"/>
              </a:lnSpc>
              <a:spcBef>
                <a:spcPct val="0"/>
              </a:spcBef>
              <a:spcAft>
                <a:spcPct val="0"/>
              </a:spcAft>
            </a:pPr>
            <a:r>
              <a:rPr lang="en-US" sz="700" dirty="0" err="1">
                <a:solidFill>
                  <a:srgbClr val="FFFFFF"/>
                </a:solidFill>
              </a:rPr>
              <a:t>TPC</a:t>
            </a:r>
            <a:r>
              <a:rPr lang="en-US" sz="700" dirty="0">
                <a:solidFill>
                  <a:srgbClr val="FFFFFF"/>
                </a:solidFill>
              </a:rPr>
              <a:t>-H </a:t>
            </a:r>
            <a:r>
              <a:rPr lang="en-US" sz="700" dirty="0" err="1">
                <a:solidFill>
                  <a:srgbClr val="FFFFFF"/>
                </a:solidFill>
              </a:rPr>
              <a:t>1000GB</a:t>
            </a:r>
            <a:endParaRPr lang="en-US" sz="700" dirty="0">
              <a:solidFill>
                <a:srgbClr val="FFFFFF"/>
              </a:solidFill>
            </a:endParaRPr>
          </a:p>
          <a:p>
            <a:pPr algn="ctr" fontAlgn="base">
              <a:lnSpc>
                <a:spcPct val="90000"/>
              </a:lnSpc>
              <a:spcBef>
                <a:spcPct val="0"/>
              </a:spcBef>
              <a:spcAft>
                <a:spcPct val="0"/>
              </a:spcAft>
            </a:pPr>
            <a:r>
              <a:rPr lang="en-US" sz="700" dirty="0">
                <a:solidFill>
                  <a:srgbClr val="FFFFFF"/>
                </a:solidFill>
              </a:rPr>
              <a:t>Microsoft SQL Server </a:t>
            </a:r>
            <a:br>
              <a:rPr lang="en-US" sz="700" dirty="0">
                <a:solidFill>
                  <a:srgbClr val="FFFFFF"/>
                </a:solidFill>
              </a:rPr>
            </a:br>
            <a:r>
              <a:rPr lang="en-US" sz="700" dirty="0">
                <a:solidFill>
                  <a:srgbClr val="FFFFFF"/>
                </a:solidFill>
              </a:rPr>
              <a:t>C460 M2</a:t>
            </a:r>
          </a:p>
        </p:txBody>
      </p:sp>
      <p:sp>
        <p:nvSpPr>
          <p:cNvPr id="80" name="Rounded Rectangle 79"/>
          <p:cNvSpPr/>
          <p:nvPr/>
        </p:nvSpPr>
        <p:spPr>
          <a:xfrm>
            <a:off x="6780581" y="4891646"/>
            <a:ext cx="1092501" cy="353942"/>
          </a:xfrm>
          <a:prstGeom prst="roundRect">
            <a:avLst/>
          </a:prstGeom>
          <a:solidFill>
            <a:srgbClr val="FFC000"/>
          </a:solidFill>
          <a:ln>
            <a:solidFill>
              <a:srgbClr val="7030A0"/>
            </a:solidFill>
          </a:ln>
          <a:effectLst>
            <a:outerShdw blurRad="127000" sx="102000" sy="102000" algn="ctr" rotWithShape="0">
              <a:prstClr val="black">
                <a:alpha val="6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fontAlgn="base">
              <a:lnSpc>
                <a:spcPct val="90000"/>
              </a:lnSpc>
              <a:spcBef>
                <a:spcPct val="0"/>
              </a:spcBef>
              <a:spcAft>
                <a:spcPct val="0"/>
              </a:spcAft>
            </a:pPr>
            <a:r>
              <a:rPr lang="en-US" sz="700" dirty="0">
                <a:solidFill>
                  <a:srgbClr val="FFFFFF"/>
                </a:solidFill>
              </a:rPr>
              <a:t>SPECjbb2005</a:t>
            </a:r>
          </a:p>
          <a:p>
            <a:pPr algn="ctr" fontAlgn="base">
              <a:lnSpc>
                <a:spcPct val="90000"/>
              </a:lnSpc>
              <a:spcBef>
                <a:spcPct val="0"/>
              </a:spcBef>
              <a:spcAft>
                <a:spcPct val="0"/>
              </a:spcAft>
            </a:pPr>
            <a:r>
              <a:rPr lang="en-US" sz="700" dirty="0">
                <a:solidFill>
                  <a:srgbClr val="FFFFFF"/>
                </a:solidFill>
              </a:rPr>
              <a:t>X86 2-socket C220 M3</a:t>
            </a:r>
          </a:p>
        </p:txBody>
      </p:sp>
      <p:sp>
        <p:nvSpPr>
          <p:cNvPr id="81" name="Rounded Rectangle 80"/>
          <p:cNvSpPr/>
          <p:nvPr/>
        </p:nvSpPr>
        <p:spPr>
          <a:xfrm>
            <a:off x="6761531" y="1421698"/>
            <a:ext cx="1092501" cy="353942"/>
          </a:xfrm>
          <a:prstGeom prst="roundRect">
            <a:avLst/>
          </a:prstGeom>
          <a:solidFill>
            <a:srgbClr val="FFC000"/>
          </a:solidFill>
          <a:ln>
            <a:solidFill>
              <a:srgbClr val="7030A0"/>
            </a:solidFill>
          </a:ln>
          <a:effectLst>
            <a:outerShdw blurRad="127000" sx="102000" sy="102000" algn="ctr" rotWithShape="0">
              <a:prstClr val="black">
                <a:alpha val="6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fontAlgn="base">
              <a:lnSpc>
                <a:spcPct val="90000"/>
              </a:lnSpc>
              <a:spcBef>
                <a:spcPct val="0"/>
              </a:spcBef>
              <a:spcAft>
                <a:spcPct val="0"/>
              </a:spcAft>
            </a:pPr>
            <a:r>
              <a:rPr lang="en-US" sz="700" dirty="0">
                <a:solidFill>
                  <a:srgbClr val="FFFFFF"/>
                </a:solidFill>
              </a:rPr>
              <a:t>SPECfp_rate_base2006 X86 2-socket C220 M3</a:t>
            </a:r>
          </a:p>
        </p:txBody>
      </p:sp>
      <p:sp>
        <p:nvSpPr>
          <p:cNvPr id="82" name="Rounded Rectangle 81"/>
          <p:cNvSpPr/>
          <p:nvPr/>
        </p:nvSpPr>
        <p:spPr>
          <a:xfrm>
            <a:off x="6761531" y="1814280"/>
            <a:ext cx="1092501" cy="353942"/>
          </a:xfrm>
          <a:prstGeom prst="roundRect">
            <a:avLst/>
          </a:prstGeom>
          <a:solidFill>
            <a:srgbClr val="FFC000"/>
          </a:solidFill>
          <a:ln>
            <a:solidFill>
              <a:srgbClr val="7030A0"/>
            </a:solidFill>
          </a:ln>
          <a:effectLst>
            <a:outerShdw blurRad="127000" sx="102000" sy="102000" algn="ctr" rotWithShape="0">
              <a:prstClr val="black">
                <a:alpha val="6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fontAlgn="base">
              <a:lnSpc>
                <a:spcPct val="90000"/>
              </a:lnSpc>
              <a:spcBef>
                <a:spcPct val="0"/>
              </a:spcBef>
              <a:spcAft>
                <a:spcPct val="0"/>
              </a:spcAft>
            </a:pPr>
            <a:r>
              <a:rPr lang="en-US" sz="700" dirty="0">
                <a:solidFill>
                  <a:srgbClr val="FFFFFF"/>
                </a:solidFill>
              </a:rPr>
              <a:t>SPECint_rate_base2006 X86 2-socket C220 M3</a:t>
            </a:r>
          </a:p>
        </p:txBody>
      </p:sp>
      <p:sp>
        <p:nvSpPr>
          <p:cNvPr id="83" name="Rounded Rectangle 82"/>
          <p:cNvSpPr/>
          <p:nvPr/>
        </p:nvSpPr>
        <p:spPr>
          <a:xfrm>
            <a:off x="7885481" y="1420580"/>
            <a:ext cx="1092501" cy="353942"/>
          </a:xfrm>
          <a:prstGeom prst="roundRect">
            <a:avLst/>
          </a:prstGeom>
          <a:solidFill>
            <a:srgbClr val="FFC000"/>
          </a:solidFill>
          <a:ln>
            <a:solidFill>
              <a:srgbClr val="7030A0"/>
            </a:solidFill>
          </a:ln>
          <a:effectLst>
            <a:outerShdw blurRad="127000" sx="102000" sy="102000" algn="ctr" rotWithShape="0">
              <a:prstClr val="black">
                <a:alpha val="6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fontAlgn="base">
              <a:lnSpc>
                <a:spcPct val="90000"/>
              </a:lnSpc>
              <a:spcBef>
                <a:spcPct val="0"/>
              </a:spcBef>
              <a:spcAft>
                <a:spcPct val="0"/>
              </a:spcAft>
            </a:pPr>
            <a:r>
              <a:rPr lang="en-US" sz="700" dirty="0">
                <a:solidFill>
                  <a:srgbClr val="FFFFFF"/>
                </a:solidFill>
              </a:rPr>
              <a:t>SPECfp_base2006</a:t>
            </a:r>
          </a:p>
          <a:p>
            <a:pPr algn="ctr" fontAlgn="base">
              <a:lnSpc>
                <a:spcPct val="90000"/>
              </a:lnSpc>
              <a:spcBef>
                <a:spcPct val="0"/>
              </a:spcBef>
              <a:spcAft>
                <a:spcPct val="0"/>
              </a:spcAft>
            </a:pPr>
            <a:r>
              <a:rPr lang="en-US" sz="700" dirty="0">
                <a:solidFill>
                  <a:srgbClr val="FFFFFF"/>
                </a:solidFill>
              </a:rPr>
              <a:t>X86 2-socket</a:t>
            </a:r>
          </a:p>
          <a:p>
            <a:pPr algn="ctr" fontAlgn="base">
              <a:lnSpc>
                <a:spcPct val="90000"/>
              </a:lnSpc>
              <a:spcBef>
                <a:spcPct val="0"/>
              </a:spcBef>
              <a:spcAft>
                <a:spcPct val="0"/>
              </a:spcAft>
            </a:pPr>
            <a:r>
              <a:rPr lang="en-US" sz="700" dirty="0">
                <a:solidFill>
                  <a:srgbClr val="FFFFFF"/>
                </a:solidFill>
              </a:rPr>
              <a:t>C220 M3</a:t>
            </a:r>
          </a:p>
        </p:txBody>
      </p:sp>
      <p:sp>
        <p:nvSpPr>
          <p:cNvPr id="84" name="Rounded Rectangle 83"/>
          <p:cNvSpPr/>
          <p:nvPr/>
        </p:nvSpPr>
        <p:spPr>
          <a:xfrm>
            <a:off x="6758176" y="4411906"/>
            <a:ext cx="1092501" cy="353942"/>
          </a:xfrm>
          <a:prstGeom prst="roundRect">
            <a:avLst/>
          </a:prstGeom>
          <a:solidFill>
            <a:srgbClr val="FFC000"/>
          </a:solidFill>
          <a:ln>
            <a:solidFill>
              <a:srgbClr val="7030A0"/>
            </a:solidFill>
          </a:ln>
          <a:effectLst>
            <a:outerShdw blurRad="127000" sx="102000" sy="102000" algn="ctr" rotWithShape="0">
              <a:prstClr val="black">
                <a:alpha val="6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fontAlgn="base">
              <a:lnSpc>
                <a:spcPct val="90000"/>
              </a:lnSpc>
              <a:spcBef>
                <a:spcPct val="0"/>
              </a:spcBef>
              <a:spcAft>
                <a:spcPct val="0"/>
              </a:spcAft>
            </a:pPr>
            <a:r>
              <a:rPr lang="en-US" sz="700" dirty="0" err="1">
                <a:solidFill>
                  <a:srgbClr val="FFFFFF"/>
                </a:solidFill>
              </a:rPr>
              <a:t>TPC</a:t>
            </a:r>
            <a:r>
              <a:rPr lang="en-US" sz="700" dirty="0">
                <a:solidFill>
                  <a:srgbClr val="FFFFFF"/>
                </a:solidFill>
              </a:rPr>
              <a:t>-H </a:t>
            </a:r>
            <a:r>
              <a:rPr lang="en-US" sz="700" dirty="0" err="1">
                <a:solidFill>
                  <a:srgbClr val="FFFFFF"/>
                </a:solidFill>
              </a:rPr>
              <a:t>100GB</a:t>
            </a:r>
            <a:endParaRPr lang="en-US" sz="700" dirty="0">
              <a:solidFill>
                <a:srgbClr val="FFFFFF"/>
              </a:solidFill>
            </a:endParaRPr>
          </a:p>
          <a:p>
            <a:pPr algn="ctr" fontAlgn="base">
              <a:lnSpc>
                <a:spcPct val="90000"/>
              </a:lnSpc>
              <a:spcBef>
                <a:spcPct val="0"/>
              </a:spcBef>
              <a:spcAft>
                <a:spcPct val="0"/>
              </a:spcAft>
            </a:pPr>
            <a:r>
              <a:rPr lang="en-US" sz="700" dirty="0" err="1">
                <a:solidFill>
                  <a:srgbClr val="FFFFFF"/>
                </a:solidFill>
              </a:rPr>
              <a:t>VectorWise</a:t>
            </a:r>
            <a:r>
              <a:rPr lang="en-US" sz="700" dirty="0">
                <a:solidFill>
                  <a:srgbClr val="FFFFFF"/>
                </a:solidFill>
              </a:rPr>
              <a:t/>
            </a:r>
            <a:br>
              <a:rPr lang="en-US" sz="700" dirty="0">
                <a:solidFill>
                  <a:srgbClr val="FFFFFF"/>
                </a:solidFill>
              </a:rPr>
            </a:br>
            <a:r>
              <a:rPr lang="en-US" sz="700" dirty="0">
                <a:solidFill>
                  <a:srgbClr val="FFFFFF"/>
                </a:solidFill>
              </a:rPr>
              <a:t>C250 M2</a:t>
            </a:r>
          </a:p>
        </p:txBody>
      </p:sp>
      <p:sp>
        <p:nvSpPr>
          <p:cNvPr id="85" name="Rounded Rectangle 84"/>
          <p:cNvSpPr/>
          <p:nvPr/>
        </p:nvSpPr>
        <p:spPr>
          <a:xfrm>
            <a:off x="7875776" y="4030906"/>
            <a:ext cx="1092501" cy="353942"/>
          </a:xfrm>
          <a:prstGeom prst="roundRect">
            <a:avLst/>
          </a:prstGeom>
          <a:solidFill>
            <a:srgbClr val="FFC000"/>
          </a:solidFill>
          <a:ln>
            <a:solidFill>
              <a:srgbClr val="7030A0"/>
            </a:solidFill>
          </a:ln>
          <a:effectLst>
            <a:outerShdw blurRad="127000" sx="102000" sy="102000" algn="ctr" rotWithShape="0">
              <a:prstClr val="black">
                <a:alpha val="6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fontAlgn="base">
              <a:lnSpc>
                <a:spcPct val="90000"/>
              </a:lnSpc>
              <a:spcBef>
                <a:spcPct val="0"/>
              </a:spcBef>
              <a:spcAft>
                <a:spcPct val="0"/>
              </a:spcAft>
            </a:pPr>
            <a:r>
              <a:rPr lang="en-US" sz="700" dirty="0" err="1">
                <a:solidFill>
                  <a:srgbClr val="FFFFFF"/>
                </a:solidFill>
              </a:rPr>
              <a:t>TPC</a:t>
            </a:r>
            <a:r>
              <a:rPr lang="en-US" sz="700" dirty="0">
                <a:solidFill>
                  <a:srgbClr val="FFFFFF"/>
                </a:solidFill>
              </a:rPr>
              <a:t>-H </a:t>
            </a:r>
            <a:r>
              <a:rPr lang="en-US" sz="700" dirty="0" err="1">
                <a:solidFill>
                  <a:srgbClr val="FFFFFF"/>
                </a:solidFill>
              </a:rPr>
              <a:t>300GB</a:t>
            </a:r>
            <a:endParaRPr lang="en-US" sz="700" dirty="0">
              <a:solidFill>
                <a:srgbClr val="FFFFFF"/>
              </a:solidFill>
            </a:endParaRPr>
          </a:p>
          <a:p>
            <a:pPr algn="ctr" fontAlgn="base">
              <a:lnSpc>
                <a:spcPct val="90000"/>
              </a:lnSpc>
              <a:spcBef>
                <a:spcPct val="0"/>
              </a:spcBef>
              <a:spcAft>
                <a:spcPct val="0"/>
              </a:spcAft>
            </a:pPr>
            <a:r>
              <a:rPr lang="en-US" sz="700" dirty="0" err="1">
                <a:solidFill>
                  <a:srgbClr val="FFFFFF"/>
                </a:solidFill>
              </a:rPr>
              <a:t>VectorWise</a:t>
            </a:r>
            <a:r>
              <a:rPr lang="en-US" sz="700" dirty="0">
                <a:solidFill>
                  <a:srgbClr val="FFFFFF"/>
                </a:solidFill>
              </a:rPr>
              <a:t> </a:t>
            </a:r>
            <a:br>
              <a:rPr lang="en-US" sz="700" dirty="0">
                <a:solidFill>
                  <a:srgbClr val="FFFFFF"/>
                </a:solidFill>
              </a:rPr>
            </a:br>
            <a:r>
              <a:rPr lang="en-US" sz="700" dirty="0">
                <a:solidFill>
                  <a:srgbClr val="FFFFFF"/>
                </a:solidFill>
              </a:rPr>
              <a:t>C250 M2</a:t>
            </a:r>
          </a:p>
        </p:txBody>
      </p:sp>
      <p:sp>
        <p:nvSpPr>
          <p:cNvPr id="86" name="Rounded Rectangle 85"/>
          <p:cNvSpPr/>
          <p:nvPr/>
        </p:nvSpPr>
        <p:spPr>
          <a:xfrm>
            <a:off x="7933299" y="6146206"/>
            <a:ext cx="1131519" cy="353942"/>
          </a:xfrm>
          <a:prstGeom prst="roundRect">
            <a:avLst>
              <a:gd name="adj" fmla="val 16667"/>
            </a:avLst>
          </a:prstGeom>
          <a:solidFill>
            <a:srgbClr val="FFC000"/>
          </a:solidFill>
          <a:ln>
            <a:solidFill>
              <a:srgbClr val="7030A0"/>
            </a:solidFill>
          </a:ln>
          <a:effectLst>
            <a:outerShdw blurRad="127000" sx="102000" sy="102000" algn="ctr" rotWithShape="0">
              <a:prstClr val="black">
                <a:alpha val="6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fontAlgn="base">
              <a:lnSpc>
                <a:spcPct val="90000"/>
              </a:lnSpc>
              <a:spcBef>
                <a:spcPct val="0"/>
              </a:spcBef>
              <a:spcAft>
                <a:spcPct val="0"/>
              </a:spcAft>
            </a:pPr>
            <a:r>
              <a:rPr lang="en-US" sz="700" dirty="0" smtClean="0">
                <a:solidFill>
                  <a:srgbClr val="FFFFFF"/>
                </a:solidFill>
              </a:rPr>
              <a:t>SPECompLbase2001</a:t>
            </a:r>
          </a:p>
          <a:p>
            <a:pPr algn="ctr" fontAlgn="base">
              <a:lnSpc>
                <a:spcPct val="90000"/>
              </a:lnSpc>
              <a:spcBef>
                <a:spcPct val="0"/>
              </a:spcBef>
              <a:spcAft>
                <a:spcPct val="0"/>
              </a:spcAft>
            </a:pPr>
            <a:r>
              <a:rPr lang="en-US" sz="700" dirty="0" smtClean="0">
                <a:solidFill>
                  <a:srgbClr val="FFFFFF"/>
                </a:solidFill>
              </a:rPr>
              <a:t>2-socket C220 M3</a:t>
            </a:r>
          </a:p>
        </p:txBody>
      </p:sp>
      <p:sp>
        <p:nvSpPr>
          <p:cNvPr id="89" name="Title 1"/>
          <p:cNvSpPr txBox="1">
            <a:spLocks/>
          </p:cNvSpPr>
          <p:nvPr/>
        </p:nvSpPr>
        <p:spPr>
          <a:xfrm>
            <a:off x="224583" y="834188"/>
            <a:ext cx="8588375" cy="462873"/>
          </a:xfrm>
          <a:prstGeom prst="rect">
            <a:avLst/>
          </a:prstGeom>
        </p:spPr>
        <p:txBody>
          <a:bodyPr vert="horz" lIns="82296" tIns="45720" rIns="82296" bIns="45720" rtlCol="0" anchor="b" anchorCtr="0">
            <a:noAutofit/>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pPr fontAlgn="base">
              <a:spcAft>
                <a:spcPct val="0"/>
              </a:spcAft>
            </a:pPr>
            <a:r>
              <a:rPr lang="zh-CN" altLang="en-US" sz="2400">
                <a:solidFill>
                  <a:srgbClr val="FFFFFF"/>
                </a:solidFill>
              </a:rPr>
              <a:t>两年内创</a:t>
            </a:r>
            <a:r>
              <a:rPr lang="zh-CN" altLang="en-US" sz="2400" smtClean="0">
                <a:solidFill>
                  <a:srgbClr val="FFFFFF"/>
                </a:solidFill>
              </a:rPr>
              <a:t>下</a:t>
            </a:r>
            <a:r>
              <a:rPr altLang="zh-CN" sz="2400" smtClean="0">
                <a:solidFill>
                  <a:srgbClr val="FFFFFF"/>
                </a:solidFill>
              </a:rPr>
              <a:t>63</a:t>
            </a:r>
            <a:r>
              <a:rPr lang="zh-CN" altLang="en-US" sz="2400" smtClean="0">
                <a:solidFill>
                  <a:srgbClr val="FFFFFF"/>
                </a:solidFill>
              </a:rPr>
              <a:t>项世</a:t>
            </a:r>
            <a:r>
              <a:rPr lang="zh-CN" altLang="en-US" sz="2400">
                <a:solidFill>
                  <a:srgbClr val="FFFFFF"/>
                </a:solidFill>
              </a:rPr>
              <a:t>界纪录并持续增</a:t>
            </a:r>
            <a:r>
              <a:rPr lang="zh-CN" altLang="en-US" sz="2400" smtClean="0">
                <a:solidFill>
                  <a:srgbClr val="FFFFFF"/>
                </a:solidFill>
              </a:rPr>
              <a:t>加</a:t>
            </a:r>
            <a:endParaRPr sz="2200" b="1">
              <a:solidFill>
                <a:srgbClr val="FFFFFF"/>
              </a:solidFill>
              <a:effectLst>
                <a:outerShdw blurRad="177800" algn="ctr" rotWithShape="0">
                  <a:srgbClr val="652D89">
                    <a:lumMod val="40000"/>
                    <a:lumOff val="60000"/>
                    <a:alpha val="50000"/>
                  </a:srgbClr>
                </a:outerShdw>
              </a:effectLst>
              <a:latin typeface="微軟正黑體" pitchFamily="34" charset="-120"/>
              <a:ea typeface="微軟正黑體" pitchFamily="34" charset="-120"/>
            </a:endParaRPr>
          </a:p>
        </p:txBody>
      </p:sp>
      <p:sp>
        <p:nvSpPr>
          <p:cNvPr id="96" name="Title 3"/>
          <p:cNvSpPr txBox="1">
            <a:spLocks/>
          </p:cNvSpPr>
          <p:nvPr/>
        </p:nvSpPr>
        <p:spPr>
          <a:xfrm>
            <a:off x="238411" y="298615"/>
            <a:ext cx="8588861" cy="838200"/>
          </a:xfrm>
          <a:prstGeom prst="rect">
            <a:avLst/>
          </a:prstGeom>
        </p:spPr>
        <p:txBody>
          <a:bodyPr vert="horz" lIns="82296" tIns="45720" rIns="82296" bIns="45720" rtlCol="0" anchor="ctr" anchorCtr="0">
            <a:noAutofit/>
          </a:bodyPr>
          <a:lstStyle>
            <a:lvl1pPr algn="l" defTabSz="914400" rtl="0" eaLnBrk="1" latinLnBrk="0" hangingPunct="1">
              <a:lnSpc>
                <a:spcPct val="80000"/>
              </a:lnSpc>
              <a:spcBef>
                <a:spcPct val="0"/>
              </a:spcBef>
              <a:buNone/>
              <a:defRPr lang="en-US" sz="3600" b="0" kern="1200" spc="-100" baseline="0" dirty="0">
                <a:gradFill>
                  <a:gsLst>
                    <a:gs pos="0">
                      <a:schemeClr val="tx1"/>
                    </a:gs>
                    <a:gs pos="44000">
                      <a:srgbClr val="01BBBB"/>
                    </a:gs>
                    <a:gs pos="100000">
                      <a:schemeClr val="accent4"/>
                    </a:gs>
                  </a:gsLst>
                  <a:lin ang="4800000" scaled="0"/>
                </a:gradFill>
                <a:latin typeface="+mj-lt"/>
                <a:ea typeface="+mj-ea"/>
                <a:cs typeface="+mj-cs"/>
              </a:defRPr>
            </a:lvl1pPr>
          </a:lstStyle>
          <a:p>
            <a:pPr fontAlgn="base">
              <a:spcAft>
                <a:spcPct val="0"/>
              </a:spcAft>
              <a:buClr>
                <a:srgbClr val="59B7D9"/>
              </a:buClr>
              <a:defRPr/>
            </a:pPr>
            <a:r>
              <a:rPr lang="en-US" altLang="zh-CN" sz="3200" dirty="0" err="1" smtClean="0">
                <a:gradFill>
                  <a:gsLst>
                    <a:gs pos="0">
                      <a:srgbClr val="0096D6"/>
                    </a:gs>
                    <a:gs pos="44000">
                      <a:srgbClr val="01BBBB"/>
                    </a:gs>
                    <a:gs pos="100000">
                      <a:srgbClr val="008041"/>
                    </a:gs>
                  </a:gsLst>
                  <a:lin ang="4800000" scaled="0"/>
                </a:gradFill>
                <a:ea typeface="ＭＳ Ｐゴシック" pitchFamily="34" charset="-128"/>
                <a:sym typeface="Arial" charset="0"/>
              </a:rPr>
              <a:t>UCS</a:t>
            </a:r>
            <a:r>
              <a:rPr lang="zh-CN" altLang="en-US" sz="3200" dirty="0" smtClean="0">
                <a:gradFill>
                  <a:gsLst>
                    <a:gs pos="0">
                      <a:srgbClr val="0096D6"/>
                    </a:gs>
                    <a:gs pos="44000">
                      <a:srgbClr val="01BBBB"/>
                    </a:gs>
                    <a:gs pos="100000">
                      <a:srgbClr val="008041"/>
                    </a:gs>
                  </a:gsLst>
                  <a:lin ang="4800000" scaled="0"/>
                </a:gradFill>
                <a:ea typeface="ＭＳ Ｐゴシック" pitchFamily="34" charset="-128"/>
                <a:sym typeface="Arial" charset="0"/>
              </a:rPr>
              <a:t>的性能：</a:t>
            </a:r>
            <a:r>
              <a:rPr altLang="zh-CN" sz="3200" dirty="0" smtClean="0">
                <a:gradFill>
                  <a:gsLst>
                    <a:gs pos="0">
                      <a:srgbClr val="0096D6"/>
                    </a:gs>
                    <a:gs pos="44000">
                      <a:srgbClr val="01BBBB"/>
                    </a:gs>
                    <a:gs pos="100000">
                      <a:srgbClr val="008041"/>
                    </a:gs>
                  </a:gsLst>
                  <a:lin ang="4800000" scaled="0"/>
                </a:gradFill>
                <a:ea typeface="ＭＳ Ｐゴシック" pitchFamily="34" charset="-128"/>
                <a:sym typeface="Arial" charset="0"/>
              </a:rPr>
              <a:t>3</a:t>
            </a:r>
            <a:r>
              <a:rPr lang="zh-CN" altLang="en-US" sz="3200" dirty="0">
                <a:gradFill>
                  <a:gsLst>
                    <a:gs pos="0">
                      <a:srgbClr val="0096D6"/>
                    </a:gs>
                    <a:gs pos="44000">
                      <a:srgbClr val="01BBBB"/>
                    </a:gs>
                    <a:gs pos="100000">
                      <a:srgbClr val="008041"/>
                    </a:gs>
                  </a:gsLst>
                  <a:lin ang="4800000" scaled="0"/>
                </a:gradFill>
                <a:ea typeface="ＭＳ Ｐゴシック" pitchFamily="34" charset="-128"/>
                <a:sym typeface="Arial" charset="0"/>
              </a:rPr>
              <a:t>年内 </a:t>
            </a:r>
            <a:r>
              <a:rPr altLang="zh-CN" sz="3200" dirty="0">
                <a:gradFill>
                  <a:gsLst>
                    <a:gs pos="0">
                      <a:srgbClr val="0096D6"/>
                    </a:gs>
                    <a:gs pos="44000">
                      <a:srgbClr val="01BBBB"/>
                    </a:gs>
                    <a:gs pos="100000">
                      <a:srgbClr val="008041"/>
                    </a:gs>
                  </a:gsLst>
                  <a:lin ang="4800000" scaled="0"/>
                </a:gradFill>
                <a:ea typeface="ＭＳ Ｐゴシック" pitchFamily="34" charset="-128"/>
                <a:sym typeface="Arial" charset="0"/>
              </a:rPr>
              <a:t>63</a:t>
            </a:r>
            <a:r>
              <a:rPr lang="zh-CN" altLang="zh-CN" sz="3200" dirty="0">
                <a:gradFill>
                  <a:gsLst>
                    <a:gs pos="0">
                      <a:srgbClr val="0096D6"/>
                    </a:gs>
                    <a:gs pos="44000">
                      <a:srgbClr val="01BBBB"/>
                    </a:gs>
                    <a:gs pos="100000">
                      <a:srgbClr val="008041"/>
                    </a:gs>
                  </a:gsLst>
                  <a:lin ang="4800000" scaled="0"/>
                </a:gradFill>
                <a:ea typeface="ＭＳ Ｐゴシック" pitchFamily="34" charset="-128"/>
                <a:sym typeface="Arial" charset="0"/>
              </a:rPr>
              <a:t> </a:t>
            </a:r>
            <a:r>
              <a:rPr lang="zh-CN" altLang="en-US" sz="3200" dirty="0">
                <a:gradFill>
                  <a:gsLst>
                    <a:gs pos="0">
                      <a:srgbClr val="0096D6"/>
                    </a:gs>
                    <a:gs pos="44000">
                      <a:srgbClr val="01BBBB"/>
                    </a:gs>
                    <a:gs pos="100000">
                      <a:srgbClr val="008041"/>
                    </a:gs>
                  </a:gsLst>
                  <a:lin ang="4800000" scaled="0"/>
                </a:gradFill>
                <a:ea typeface="ＭＳ Ｐゴシック" pitchFamily="34" charset="-128"/>
                <a:sym typeface="Arial" charset="0"/>
              </a:rPr>
              <a:t>项</a:t>
            </a:r>
            <a:r>
              <a:rPr lang="zh-CN" altLang="zh-CN" sz="3200" dirty="0">
                <a:gradFill>
                  <a:gsLst>
                    <a:gs pos="0">
                      <a:srgbClr val="0096D6"/>
                    </a:gs>
                    <a:gs pos="44000">
                      <a:srgbClr val="01BBBB"/>
                    </a:gs>
                    <a:gs pos="100000">
                      <a:srgbClr val="008041"/>
                    </a:gs>
                  </a:gsLst>
                  <a:lin ang="4800000" scaled="0"/>
                </a:gradFill>
                <a:ea typeface="ＭＳ Ｐゴシック" pitchFamily="34" charset="-128"/>
                <a:sym typeface="Arial" charset="0"/>
              </a:rPr>
              <a:t>/</a:t>
            </a:r>
            <a:r>
              <a:rPr lang="zh-CN" altLang="en-US" sz="3200" dirty="0">
                <a:gradFill>
                  <a:gsLst>
                    <a:gs pos="0">
                      <a:srgbClr val="0096D6"/>
                    </a:gs>
                    <a:gs pos="44000">
                      <a:srgbClr val="01BBBB"/>
                    </a:gs>
                    <a:gs pos="100000">
                      <a:srgbClr val="008041"/>
                    </a:gs>
                  </a:gsLst>
                  <a:lin ang="4800000" scaled="0"/>
                </a:gradFill>
                <a:ea typeface="ＭＳ Ｐゴシック" pitchFamily="34" charset="-128"/>
                <a:sym typeface="Arial" charset="0"/>
              </a:rPr>
              <a:t>次世界纪录</a:t>
            </a:r>
          </a:p>
        </p:txBody>
      </p:sp>
    </p:spTree>
    <p:extLst>
      <p:ext uri="{BB962C8B-B14F-4D97-AF65-F5344CB8AC3E}">
        <p14:creationId xmlns:p14="http://schemas.microsoft.com/office/powerpoint/2010/main" val="1798816530"/>
      </p:ext>
    </p:extLst>
  </p:cSld>
  <p:clrMapOvr>
    <a:masterClrMapping/>
  </p:clrMapOvr>
  <p:transition>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678862" cy="685800"/>
          </a:xfrm>
        </p:spPr>
        <p:txBody>
          <a:bodyPr>
            <a:normAutofit/>
          </a:bodyPr>
          <a:lstStyle/>
          <a:p>
            <a:r>
              <a:rPr lang="en-US" sz="2800" b="1" dirty="0" err="1" smtClean="0">
                <a:effectLst>
                  <a:outerShdw blurRad="38100" dist="38100" dir="2700000" algn="tl">
                    <a:srgbClr val="000000">
                      <a:alpha val="43137"/>
                    </a:srgbClr>
                  </a:outerShdw>
                </a:effectLst>
                <a:latin typeface="方正大黑简体" pitchFamily="2" charset="-122"/>
                <a:ea typeface="方正大黑简体" pitchFamily="2" charset="-122"/>
              </a:rPr>
              <a:t>UCS</a:t>
            </a:r>
            <a:r>
              <a:rPr lang="en-US" sz="2800" b="1" dirty="0" smtClean="0">
                <a:effectLst>
                  <a:outerShdw blurRad="38100" dist="38100" dir="2700000" algn="tl">
                    <a:srgbClr val="000000">
                      <a:alpha val="43137"/>
                    </a:srgbClr>
                  </a:outerShdw>
                </a:effectLst>
                <a:latin typeface="方正大黑简体" pitchFamily="2" charset="-122"/>
                <a:ea typeface="方正大黑简体" pitchFamily="2" charset="-122"/>
              </a:rPr>
              <a:t> </a:t>
            </a:r>
            <a:r>
              <a:rPr lang="en-US" sz="2800" b="1" dirty="0" err="1" smtClean="0">
                <a:effectLst>
                  <a:outerShdw blurRad="38100" dist="38100" dir="2700000" algn="tl">
                    <a:srgbClr val="000000">
                      <a:alpha val="43137"/>
                    </a:srgbClr>
                  </a:outerShdw>
                </a:effectLst>
                <a:latin typeface="方正大黑简体" pitchFamily="2" charset="-122"/>
                <a:ea typeface="方正大黑简体" pitchFamily="2" charset="-122"/>
              </a:rPr>
              <a:t>C+Nexus</a:t>
            </a:r>
            <a:r>
              <a:rPr lang="zh-CN" altLang="en-US" sz="2800" b="1" dirty="0" smtClean="0">
                <a:effectLst>
                  <a:outerShdw blurRad="38100" dist="38100" dir="2700000" algn="tl">
                    <a:srgbClr val="000000">
                      <a:alpha val="43137"/>
                    </a:srgbClr>
                  </a:outerShdw>
                </a:effectLst>
                <a:latin typeface="方正大黑简体" pitchFamily="2" charset="-122"/>
                <a:ea typeface="方正大黑简体" pitchFamily="2" charset="-122"/>
              </a:rPr>
              <a:t> 改变过去服务器与网络分离的思路 </a:t>
            </a:r>
            <a:r>
              <a:rPr lang="en-US" sz="2800" b="1" dirty="0" smtClean="0">
                <a:effectLst>
                  <a:outerShdw blurRad="38100" dist="38100" dir="2700000" algn="tl">
                    <a:srgbClr val="000000">
                      <a:alpha val="43137"/>
                    </a:srgbClr>
                  </a:outerShdw>
                </a:effectLst>
                <a:latin typeface="方正大黑简体" pitchFamily="2" charset="-122"/>
                <a:ea typeface="方正大黑简体" pitchFamily="2" charset="-122"/>
              </a:rPr>
              <a:t>…</a:t>
            </a:r>
            <a:endParaRPr lang="en-US" sz="2800" b="1" dirty="0">
              <a:effectLst>
                <a:outerShdw blurRad="38100" dist="38100" dir="2700000" algn="tl">
                  <a:srgbClr val="000000">
                    <a:alpha val="43137"/>
                  </a:srgbClr>
                </a:outerShdw>
              </a:effectLst>
              <a:latin typeface="方正大黑简体" pitchFamily="2" charset="-122"/>
              <a:ea typeface="方正大黑简体" pitchFamily="2" charset="-122"/>
            </a:endParaRPr>
          </a:p>
        </p:txBody>
      </p:sp>
      <p:pic>
        <p:nvPicPr>
          <p:cNvPr id="5" name="Picture 2" descr="k-12 poster no dots"/>
          <p:cNvPicPr>
            <a:picLocks noChangeAspect="1" noChangeArrowheads="1"/>
          </p:cNvPicPr>
          <p:nvPr/>
        </p:nvPicPr>
        <p:blipFill>
          <a:blip r:embed="rId3" cstate="print"/>
          <a:srcRect t="3770" r="26024" b="37956"/>
          <a:stretch>
            <a:fillRect/>
          </a:stretch>
        </p:blipFill>
        <p:spPr bwMode="auto">
          <a:xfrm>
            <a:off x="2379663" y="1235339"/>
            <a:ext cx="6764337" cy="4911920"/>
          </a:xfrm>
          <a:prstGeom prst="rect">
            <a:avLst/>
          </a:prstGeom>
          <a:noFill/>
          <a:effectLst/>
        </p:spPr>
      </p:pic>
      <p:sp>
        <p:nvSpPr>
          <p:cNvPr id="6" name="Rectangle 3"/>
          <p:cNvSpPr>
            <a:spLocks noChangeArrowheads="1"/>
          </p:cNvSpPr>
          <p:nvPr/>
        </p:nvSpPr>
        <p:spPr bwMode="auto">
          <a:xfrm>
            <a:off x="2365375" y="1220668"/>
            <a:ext cx="6778625" cy="4848834"/>
          </a:xfrm>
          <a:prstGeom prst="rect">
            <a:avLst/>
          </a:prstGeom>
          <a:gradFill rotWithShape="1">
            <a:gsLst>
              <a:gs pos="0">
                <a:srgbClr val="336599">
                  <a:alpha val="58000"/>
                </a:srgbClr>
              </a:gs>
              <a:gs pos="100000">
                <a:srgbClr val="336599">
                  <a:gamma/>
                  <a:shade val="46275"/>
                  <a:invGamma/>
                  <a:alpha val="0"/>
                </a:srgbClr>
              </a:gs>
            </a:gsLst>
            <a:lin ang="5400000" scaled="1"/>
          </a:gradFill>
          <a:ln w="9525" algn="ctr">
            <a:noFill/>
            <a:miter lim="800000"/>
            <a:headEnd/>
            <a:tailEnd/>
          </a:ln>
          <a:effectLst/>
        </p:spPr>
        <p:txBody>
          <a:bodyPr wrap="none" lIns="82124" tIns="41061" rIns="82124" bIns="41061" anchor="ctr"/>
          <a:lstStyle/>
          <a:p>
            <a:endParaRPr lang="en-US"/>
          </a:p>
        </p:txBody>
      </p:sp>
      <p:pic>
        <p:nvPicPr>
          <p:cNvPr id="7" name="Picture 5" descr="DRKCABLES"/>
          <p:cNvPicPr>
            <a:picLocks noChangeAspect="1" noChangeArrowheads="1"/>
          </p:cNvPicPr>
          <p:nvPr/>
        </p:nvPicPr>
        <p:blipFill>
          <a:blip r:embed="rId4" cstate="print"/>
          <a:srcRect r="9882"/>
          <a:stretch>
            <a:fillRect/>
          </a:stretch>
        </p:blipFill>
        <p:spPr bwMode="auto">
          <a:xfrm>
            <a:off x="2293938" y="1478881"/>
            <a:ext cx="6850062" cy="4416033"/>
          </a:xfrm>
          <a:prstGeom prst="rect">
            <a:avLst/>
          </a:prstGeom>
          <a:noFill/>
        </p:spPr>
      </p:pic>
      <p:sp>
        <p:nvSpPr>
          <p:cNvPr id="8" name="Rectangle 6" descr="10436_11_2004_ Giancarlo_WWAC"/>
          <p:cNvSpPr>
            <a:spLocks noChangeArrowheads="1"/>
          </p:cNvSpPr>
          <p:nvPr/>
        </p:nvSpPr>
        <p:spPr bwMode="auto">
          <a:xfrm>
            <a:off x="0" y="1223602"/>
            <a:ext cx="2379663" cy="4948598"/>
          </a:xfrm>
          <a:prstGeom prst="rect">
            <a:avLst/>
          </a:prstGeom>
          <a:solidFill>
            <a:srgbClr val="336666"/>
          </a:solidFill>
          <a:ln w="9525" algn="ctr">
            <a:noFill/>
            <a:miter lim="800000"/>
            <a:headEnd/>
            <a:tailEnd/>
          </a:ln>
          <a:effectLst/>
        </p:spPr>
        <p:txBody>
          <a:bodyPr wrap="none" lIns="73025" tIns="36512" rIns="73025" bIns="36512" anchor="ctr"/>
          <a:lstStyle/>
          <a:p>
            <a:endParaRPr lang="en-US"/>
          </a:p>
        </p:txBody>
      </p:sp>
      <p:sp>
        <p:nvSpPr>
          <p:cNvPr id="9" name="Rectangle 7"/>
          <p:cNvSpPr>
            <a:spLocks noChangeArrowheads="1"/>
          </p:cNvSpPr>
          <p:nvPr/>
        </p:nvSpPr>
        <p:spPr bwMode="auto">
          <a:xfrm>
            <a:off x="0" y="2113240"/>
            <a:ext cx="2074863" cy="470946"/>
          </a:xfrm>
          <a:prstGeom prst="rect">
            <a:avLst/>
          </a:prstGeom>
          <a:noFill/>
          <a:ln w="9525" algn="ctr">
            <a:noFill/>
            <a:miter lim="800000"/>
            <a:headEnd/>
            <a:tailEnd/>
          </a:ln>
          <a:effectLst/>
        </p:spPr>
        <p:txBody>
          <a:bodyPr wrap="none" lIns="82124" tIns="41061" rIns="82124" bIns="41061" anchor="ctr"/>
          <a:lstStyle/>
          <a:p>
            <a:endParaRPr lang="en-US"/>
          </a:p>
        </p:txBody>
      </p:sp>
      <p:grpSp>
        <p:nvGrpSpPr>
          <p:cNvPr id="3" name="Group 8"/>
          <p:cNvGrpSpPr>
            <a:grpSpLocks/>
          </p:cNvGrpSpPr>
          <p:nvPr/>
        </p:nvGrpSpPr>
        <p:grpSpPr bwMode="auto">
          <a:xfrm>
            <a:off x="16836" y="1595346"/>
            <a:ext cx="2370138" cy="517894"/>
            <a:chOff x="0" y="-214"/>
            <a:chExt cx="5772" cy="427"/>
          </a:xfrm>
        </p:grpSpPr>
        <p:sp>
          <p:nvSpPr>
            <p:cNvPr id="49" name="Rectangle 9" descr="10436_11_2004_ Giancarlo_WWAC"/>
            <p:cNvSpPr>
              <a:spLocks noChangeArrowheads="1"/>
            </p:cNvSpPr>
            <p:nvPr/>
          </p:nvSpPr>
          <p:spPr bwMode="auto">
            <a:xfrm>
              <a:off x="0" y="-214"/>
              <a:ext cx="5760" cy="427"/>
            </a:xfrm>
            <a:prstGeom prst="rect">
              <a:avLst/>
            </a:prstGeom>
            <a:solidFill>
              <a:srgbClr val="339999">
                <a:alpha val="60001"/>
              </a:srgbClr>
            </a:solidFill>
            <a:ln w="9525" algn="ctr">
              <a:noFill/>
              <a:miter lim="800000"/>
              <a:headEnd/>
              <a:tailEnd/>
            </a:ln>
            <a:effectLst/>
          </p:spPr>
          <p:txBody>
            <a:bodyPr wrap="none" lIns="82124" tIns="41061" rIns="82124" bIns="41061" anchor="ctr"/>
            <a:lstStyle/>
            <a:p>
              <a:endParaRPr lang="en-US"/>
            </a:p>
          </p:txBody>
        </p:sp>
        <p:pic>
          <p:nvPicPr>
            <p:cNvPr id="50" name="Picture 10" descr="10436_11_2004_ Giancarlo_WWAC"/>
            <p:cNvPicPr preferRelativeResize="0">
              <a:picLocks noChangeAspect="1" noChangeArrowheads="1"/>
            </p:cNvPicPr>
            <p:nvPr/>
          </p:nvPicPr>
          <p:blipFill>
            <a:blip r:embed="rId5" cstate="print"/>
            <a:srcRect l="-104" t="30000" r="-104" b="68611"/>
            <a:stretch>
              <a:fillRect/>
            </a:stretch>
          </p:blipFill>
          <p:spPr bwMode="auto">
            <a:xfrm>
              <a:off x="0" y="46"/>
              <a:ext cx="5772" cy="167"/>
            </a:xfrm>
            <a:prstGeom prst="rect">
              <a:avLst/>
            </a:prstGeom>
            <a:noFill/>
          </p:spPr>
        </p:pic>
      </p:grpSp>
      <p:pic>
        <p:nvPicPr>
          <p:cNvPr id="11" name="Picture 11" descr="10436_11_2004_ Giancarlo_WWAC"/>
          <p:cNvPicPr preferRelativeResize="0">
            <a:picLocks noChangeAspect="1" noChangeArrowheads="1"/>
          </p:cNvPicPr>
          <p:nvPr/>
        </p:nvPicPr>
        <p:blipFill>
          <a:blip r:embed="rId6" cstate="print"/>
          <a:srcRect/>
          <a:stretch>
            <a:fillRect/>
          </a:stretch>
        </p:blipFill>
        <p:spPr bwMode="auto">
          <a:xfrm>
            <a:off x="1528136" y="1614420"/>
            <a:ext cx="858838" cy="409326"/>
          </a:xfrm>
          <a:prstGeom prst="rect">
            <a:avLst/>
          </a:prstGeom>
          <a:noFill/>
          <a:effectLst>
            <a:outerShdw dist="35921" dir="2700000" algn="ctr" rotWithShape="0">
              <a:schemeClr val="bg1"/>
            </a:outerShdw>
          </a:effectLst>
        </p:spPr>
      </p:pic>
      <p:grpSp>
        <p:nvGrpSpPr>
          <p:cNvPr id="4" name="Group 12"/>
          <p:cNvGrpSpPr>
            <a:grpSpLocks/>
          </p:cNvGrpSpPr>
          <p:nvPr/>
        </p:nvGrpSpPr>
        <p:grpSpPr bwMode="auto">
          <a:xfrm>
            <a:off x="16836" y="2584186"/>
            <a:ext cx="2370138" cy="517894"/>
            <a:chOff x="0" y="-214"/>
            <a:chExt cx="5772" cy="427"/>
          </a:xfrm>
        </p:grpSpPr>
        <p:sp>
          <p:nvSpPr>
            <p:cNvPr id="47" name="Rectangle 13" descr="10436_11_2004_ Giancarlo_WWAC"/>
            <p:cNvSpPr>
              <a:spLocks noChangeArrowheads="1"/>
            </p:cNvSpPr>
            <p:nvPr/>
          </p:nvSpPr>
          <p:spPr bwMode="auto">
            <a:xfrm>
              <a:off x="0" y="-214"/>
              <a:ext cx="5760" cy="427"/>
            </a:xfrm>
            <a:prstGeom prst="rect">
              <a:avLst/>
            </a:prstGeom>
            <a:solidFill>
              <a:srgbClr val="339999">
                <a:alpha val="60001"/>
              </a:srgbClr>
            </a:solidFill>
            <a:ln w="9525" algn="ctr">
              <a:noFill/>
              <a:miter lim="800000"/>
              <a:headEnd/>
              <a:tailEnd/>
            </a:ln>
            <a:effectLst/>
          </p:spPr>
          <p:txBody>
            <a:bodyPr wrap="none" lIns="82124" tIns="41061" rIns="82124" bIns="41061" anchor="ctr"/>
            <a:lstStyle/>
            <a:p>
              <a:endParaRPr lang="en-US" dirty="0"/>
            </a:p>
          </p:txBody>
        </p:sp>
        <p:pic>
          <p:nvPicPr>
            <p:cNvPr id="48" name="Picture 14" descr="10436_11_2004_ Giancarlo_WWAC"/>
            <p:cNvPicPr preferRelativeResize="0">
              <a:picLocks noChangeAspect="1" noChangeArrowheads="1"/>
            </p:cNvPicPr>
            <p:nvPr/>
          </p:nvPicPr>
          <p:blipFill>
            <a:blip r:embed="rId5" cstate="print"/>
            <a:srcRect l="-104" t="30000" r="-104" b="68611"/>
            <a:stretch>
              <a:fillRect/>
            </a:stretch>
          </p:blipFill>
          <p:spPr bwMode="auto">
            <a:xfrm>
              <a:off x="0" y="46"/>
              <a:ext cx="5772" cy="167"/>
            </a:xfrm>
            <a:prstGeom prst="rect">
              <a:avLst/>
            </a:prstGeom>
            <a:noFill/>
          </p:spPr>
        </p:pic>
      </p:grpSp>
      <p:pic>
        <p:nvPicPr>
          <p:cNvPr id="13" name="Picture 15" descr="10436_11_2004_ Giancarlo_WWAC"/>
          <p:cNvPicPr preferRelativeResize="0">
            <a:picLocks noChangeAspect="1" noChangeArrowheads="1"/>
          </p:cNvPicPr>
          <p:nvPr/>
        </p:nvPicPr>
        <p:blipFill>
          <a:blip r:embed="rId6" cstate="print"/>
          <a:srcRect/>
          <a:stretch>
            <a:fillRect/>
          </a:stretch>
        </p:blipFill>
        <p:spPr bwMode="auto">
          <a:xfrm>
            <a:off x="1528136" y="2692753"/>
            <a:ext cx="858838" cy="409327"/>
          </a:xfrm>
          <a:prstGeom prst="rect">
            <a:avLst/>
          </a:prstGeom>
          <a:noFill/>
          <a:effectLst>
            <a:outerShdw dist="35921" dir="2700000" algn="ctr" rotWithShape="0">
              <a:schemeClr val="bg1"/>
            </a:outerShdw>
          </a:effectLst>
        </p:spPr>
      </p:pic>
      <p:grpSp>
        <p:nvGrpSpPr>
          <p:cNvPr id="10" name="Group 16"/>
          <p:cNvGrpSpPr>
            <a:grpSpLocks/>
          </p:cNvGrpSpPr>
          <p:nvPr/>
        </p:nvGrpSpPr>
        <p:grpSpPr bwMode="auto">
          <a:xfrm>
            <a:off x="16836" y="3485586"/>
            <a:ext cx="2370138" cy="517894"/>
            <a:chOff x="0" y="-214"/>
            <a:chExt cx="5772" cy="427"/>
          </a:xfrm>
        </p:grpSpPr>
        <p:sp>
          <p:nvSpPr>
            <p:cNvPr id="45" name="Rectangle 17" descr="10436_11_2004_ Giancarlo_WWAC"/>
            <p:cNvSpPr>
              <a:spLocks noChangeArrowheads="1"/>
            </p:cNvSpPr>
            <p:nvPr/>
          </p:nvSpPr>
          <p:spPr bwMode="auto">
            <a:xfrm>
              <a:off x="0" y="-214"/>
              <a:ext cx="5760" cy="427"/>
            </a:xfrm>
            <a:prstGeom prst="rect">
              <a:avLst/>
            </a:prstGeom>
            <a:solidFill>
              <a:srgbClr val="339999">
                <a:alpha val="60001"/>
              </a:srgbClr>
            </a:solidFill>
            <a:ln w="9525" algn="ctr">
              <a:noFill/>
              <a:miter lim="800000"/>
              <a:headEnd/>
              <a:tailEnd/>
            </a:ln>
            <a:effectLst/>
          </p:spPr>
          <p:txBody>
            <a:bodyPr wrap="none" lIns="82124" tIns="41061" rIns="82124" bIns="41061" anchor="ctr"/>
            <a:lstStyle/>
            <a:p>
              <a:endParaRPr lang="en-US"/>
            </a:p>
          </p:txBody>
        </p:sp>
        <p:pic>
          <p:nvPicPr>
            <p:cNvPr id="46" name="Picture 18" descr="10436_11_2004_ Giancarlo_WWAC"/>
            <p:cNvPicPr preferRelativeResize="0">
              <a:picLocks noChangeAspect="1" noChangeArrowheads="1"/>
            </p:cNvPicPr>
            <p:nvPr/>
          </p:nvPicPr>
          <p:blipFill>
            <a:blip r:embed="rId5" cstate="print"/>
            <a:srcRect l="-104" t="30000" r="-104" b="68611"/>
            <a:stretch>
              <a:fillRect/>
            </a:stretch>
          </p:blipFill>
          <p:spPr bwMode="auto">
            <a:xfrm>
              <a:off x="0" y="46"/>
              <a:ext cx="5772" cy="167"/>
            </a:xfrm>
            <a:prstGeom prst="rect">
              <a:avLst/>
            </a:prstGeom>
            <a:noFill/>
          </p:spPr>
        </p:pic>
      </p:grpSp>
      <p:pic>
        <p:nvPicPr>
          <p:cNvPr id="15" name="Picture 19" descr="10436_11_2004_ Giancarlo_WWAC"/>
          <p:cNvPicPr preferRelativeResize="0">
            <a:picLocks noChangeAspect="1" noChangeArrowheads="1"/>
          </p:cNvPicPr>
          <p:nvPr/>
        </p:nvPicPr>
        <p:blipFill>
          <a:blip r:embed="rId6" cstate="print"/>
          <a:srcRect/>
          <a:stretch>
            <a:fillRect/>
          </a:stretch>
        </p:blipFill>
        <p:spPr bwMode="auto">
          <a:xfrm>
            <a:off x="1528136" y="3596268"/>
            <a:ext cx="858838" cy="409326"/>
          </a:xfrm>
          <a:prstGeom prst="rect">
            <a:avLst/>
          </a:prstGeom>
          <a:noFill/>
          <a:effectLst>
            <a:outerShdw dist="35921" dir="2700000" algn="ctr" rotWithShape="0">
              <a:schemeClr val="bg1"/>
            </a:outerShdw>
          </a:effectLst>
        </p:spPr>
      </p:pic>
      <p:grpSp>
        <p:nvGrpSpPr>
          <p:cNvPr id="12" name="Group 20"/>
          <p:cNvGrpSpPr>
            <a:grpSpLocks/>
          </p:cNvGrpSpPr>
          <p:nvPr/>
        </p:nvGrpSpPr>
        <p:grpSpPr bwMode="auto">
          <a:xfrm>
            <a:off x="16836" y="4506606"/>
            <a:ext cx="2386974" cy="517894"/>
            <a:chOff x="-41" y="232"/>
            <a:chExt cx="5813" cy="427"/>
          </a:xfrm>
        </p:grpSpPr>
        <p:sp>
          <p:nvSpPr>
            <p:cNvPr id="43" name="Rectangle 21" descr="10436_11_2004_ Giancarlo_WWAC"/>
            <p:cNvSpPr>
              <a:spLocks noChangeArrowheads="1"/>
            </p:cNvSpPr>
            <p:nvPr/>
          </p:nvSpPr>
          <p:spPr bwMode="auto">
            <a:xfrm>
              <a:off x="-41" y="232"/>
              <a:ext cx="5760" cy="427"/>
            </a:xfrm>
            <a:prstGeom prst="rect">
              <a:avLst/>
            </a:prstGeom>
            <a:solidFill>
              <a:srgbClr val="339999">
                <a:alpha val="60001"/>
              </a:srgbClr>
            </a:solidFill>
            <a:ln w="9525" algn="ctr">
              <a:noFill/>
              <a:miter lim="800000"/>
              <a:headEnd/>
              <a:tailEnd/>
            </a:ln>
            <a:effectLst/>
          </p:spPr>
          <p:txBody>
            <a:bodyPr wrap="none" lIns="82124" tIns="41061" rIns="82124" bIns="41061" anchor="ctr"/>
            <a:lstStyle/>
            <a:p>
              <a:endParaRPr lang="en-US"/>
            </a:p>
          </p:txBody>
        </p:sp>
        <p:pic>
          <p:nvPicPr>
            <p:cNvPr id="44" name="Picture 22" descr="10436_11_2004_ Giancarlo_WWAC"/>
            <p:cNvPicPr preferRelativeResize="0">
              <a:picLocks noChangeAspect="1" noChangeArrowheads="1"/>
            </p:cNvPicPr>
            <p:nvPr/>
          </p:nvPicPr>
          <p:blipFill>
            <a:blip r:embed="rId5" cstate="print"/>
            <a:srcRect l="-104" t="30000" r="-104" b="68611"/>
            <a:stretch>
              <a:fillRect/>
            </a:stretch>
          </p:blipFill>
          <p:spPr bwMode="auto">
            <a:xfrm>
              <a:off x="0" y="470"/>
              <a:ext cx="5772" cy="167"/>
            </a:xfrm>
            <a:prstGeom prst="rect">
              <a:avLst/>
            </a:prstGeom>
            <a:noFill/>
          </p:spPr>
        </p:pic>
      </p:grpSp>
      <p:pic>
        <p:nvPicPr>
          <p:cNvPr id="17" name="Picture 23" descr="10436_11_2004_ Giancarlo_WWAC"/>
          <p:cNvPicPr preferRelativeResize="0">
            <a:picLocks noChangeAspect="1" noChangeArrowheads="1"/>
          </p:cNvPicPr>
          <p:nvPr/>
        </p:nvPicPr>
        <p:blipFill>
          <a:blip r:embed="rId6" cstate="print"/>
          <a:srcRect/>
          <a:stretch>
            <a:fillRect/>
          </a:stretch>
        </p:blipFill>
        <p:spPr bwMode="auto">
          <a:xfrm>
            <a:off x="1528136" y="4590604"/>
            <a:ext cx="858838" cy="409327"/>
          </a:xfrm>
          <a:prstGeom prst="rect">
            <a:avLst/>
          </a:prstGeom>
          <a:noFill/>
          <a:effectLst>
            <a:outerShdw dist="35921" dir="2700000" algn="ctr" rotWithShape="0">
              <a:schemeClr val="bg1"/>
            </a:outerShdw>
          </a:effectLst>
        </p:spPr>
      </p:pic>
      <p:sp>
        <p:nvSpPr>
          <p:cNvPr id="18" name="Rectangle 24"/>
          <p:cNvSpPr>
            <a:spLocks noChangeArrowheads="1"/>
          </p:cNvSpPr>
          <p:nvPr/>
        </p:nvSpPr>
        <p:spPr bwMode="auto">
          <a:xfrm>
            <a:off x="16836" y="5024500"/>
            <a:ext cx="2074863" cy="470945"/>
          </a:xfrm>
          <a:prstGeom prst="rect">
            <a:avLst/>
          </a:prstGeom>
          <a:noFill/>
          <a:ln w="9525" algn="ctr">
            <a:noFill/>
            <a:miter lim="800000"/>
            <a:headEnd/>
            <a:tailEnd/>
          </a:ln>
          <a:effectLst/>
        </p:spPr>
        <p:txBody>
          <a:bodyPr wrap="none" lIns="82124" tIns="41061" rIns="82124" bIns="41061" anchor="ctr"/>
          <a:lstStyle/>
          <a:p>
            <a:endParaRPr lang="en-US"/>
          </a:p>
        </p:txBody>
      </p:sp>
      <p:sp>
        <p:nvSpPr>
          <p:cNvPr id="27" name="Text Box 41"/>
          <p:cNvSpPr txBox="1">
            <a:spLocks noChangeArrowheads="1"/>
          </p:cNvSpPr>
          <p:nvPr/>
        </p:nvSpPr>
        <p:spPr bwMode="auto">
          <a:xfrm>
            <a:off x="381000" y="1725378"/>
            <a:ext cx="1371600" cy="298368"/>
          </a:xfrm>
          <a:prstGeom prst="rect">
            <a:avLst/>
          </a:prstGeom>
          <a:noFill/>
          <a:ln w="9525">
            <a:noFill/>
            <a:miter lim="800000"/>
            <a:headEnd/>
            <a:tailEnd/>
          </a:ln>
          <a:effectLst>
            <a:outerShdw dist="35921" dir="2700000" algn="ctr" rotWithShape="0">
              <a:schemeClr val="bg1"/>
            </a:outerShdw>
          </a:effectLst>
        </p:spPr>
        <p:txBody>
          <a:bodyPr wrap="square" lIns="82124" tIns="41061" rIns="82124" bIns="41061" anchorCtr="1">
            <a:spAutoFit/>
          </a:bodyPr>
          <a:lstStyle/>
          <a:p>
            <a:pPr algn="r">
              <a:lnSpc>
                <a:spcPct val="100000"/>
              </a:lnSpc>
            </a:pPr>
            <a:r>
              <a:rPr lang="en-US" altLang="zh-CN" sz="1400" b="1" dirty="0" err="1" smtClean="0">
                <a:solidFill>
                  <a:schemeClr val="bg1"/>
                </a:solidFill>
                <a:effectLst>
                  <a:outerShdw blurRad="38100" dist="38100" dir="2700000" algn="tl">
                    <a:srgbClr val="000000">
                      <a:alpha val="43137"/>
                    </a:srgbClr>
                  </a:outerShdw>
                </a:effectLst>
                <a:latin typeface="方正大黑简体" pitchFamily="2" charset="-122"/>
                <a:ea typeface="方正大黑简体" pitchFamily="2" charset="-122"/>
              </a:rPr>
              <a:t>VM</a:t>
            </a:r>
            <a:r>
              <a:rPr lang="en-US" altLang="zh-CN" sz="1400" b="1" dirty="0" smtClean="0">
                <a:solidFill>
                  <a:schemeClr val="bg1"/>
                </a:solidFill>
                <a:effectLst>
                  <a:outerShdw blurRad="38100" dist="38100" dir="2700000" algn="tl">
                    <a:srgbClr val="000000">
                      <a:alpha val="43137"/>
                    </a:srgbClr>
                  </a:outerShdw>
                </a:effectLst>
                <a:latin typeface="方正大黑简体" pitchFamily="2" charset="-122"/>
                <a:ea typeface="方正大黑简体" pitchFamily="2" charset="-122"/>
              </a:rPr>
              <a:t> on </a:t>
            </a:r>
            <a:r>
              <a:rPr lang="en-US" altLang="zh-CN" sz="1400" b="1" dirty="0" err="1" smtClean="0">
                <a:solidFill>
                  <a:schemeClr val="bg1"/>
                </a:solidFill>
                <a:effectLst>
                  <a:outerShdw blurRad="38100" dist="38100" dir="2700000" algn="tl">
                    <a:srgbClr val="000000">
                      <a:alpha val="43137"/>
                    </a:srgbClr>
                  </a:outerShdw>
                </a:effectLst>
                <a:latin typeface="方正大黑简体" pitchFamily="2" charset="-122"/>
                <a:ea typeface="方正大黑简体" pitchFamily="2" charset="-122"/>
              </a:rPr>
              <a:t>UCS</a:t>
            </a:r>
            <a:r>
              <a:rPr lang="en-US" altLang="zh-CN" sz="1400" b="1" dirty="0" smtClean="0">
                <a:solidFill>
                  <a:schemeClr val="bg1"/>
                </a:solidFill>
                <a:effectLst>
                  <a:outerShdw blurRad="38100" dist="38100" dir="2700000" algn="tl">
                    <a:srgbClr val="000000">
                      <a:alpha val="43137"/>
                    </a:srgbClr>
                  </a:outerShdw>
                </a:effectLst>
                <a:latin typeface="方正大黑简体" pitchFamily="2" charset="-122"/>
                <a:ea typeface="方正大黑简体" pitchFamily="2" charset="-122"/>
              </a:rPr>
              <a:t> C</a:t>
            </a:r>
          </a:p>
        </p:txBody>
      </p:sp>
      <p:sp>
        <p:nvSpPr>
          <p:cNvPr id="29" name="Text Box 43"/>
          <p:cNvSpPr txBox="1">
            <a:spLocks noChangeArrowheads="1"/>
          </p:cNvSpPr>
          <p:nvPr/>
        </p:nvSpPr>
        <p:spPr bwMode="auto">
          <a:xfrm>
            <a:off x="250374" y="2633480"/>
            <a:ext cx="1600200" cy="266051"/>
          </a:xfrm>
          <a:prstGeom prst="rect">
            <a:avLst/>
          </a:prstGeom>
          <a:noFill/>
          <a:ln w="9525" algn="ctr">
            <a:noFill/>
            <a:miter lim="800000"/>
            <a:headEnd/>
            <a:tailEnd/>
          </a:ln>
          <a:effectLst>
            <a:outerShdw dist="35921" dir="2700000" algn="ctr" rotWithShape="0">
              <a:schemeClr val="bg1"/>
            </a:outerShdw>
          </a:effectLst>
        </p:spPr>
        <p:txBody>
          <a:bodyPr wrap="square" lIns="82124" tIns="41061" rIns="82124" bIns="41061" anchorCtr="1">
            <a:spAutoFit/>
          </a:bodyPr>
          <a:lstStyle/>
          <a:p>
            <a:pPr algn="r">
              <a:lnSpc>
                <a:spcPct val="85000"/>
              </a:lnSpc>
            </a:pPr>
            <a:r>
              <a:rPr lang="en-US" altLang="zh-CN" sz="1400" b="1" dirty="0" smtClean="0">
                <a:solidFill>
                  <a:schemeClr val="bg1"/>
                </a:solidFill>
                <a:effectLst>
                  <a:outerShdw blurRad="38100" dist="38100" dir="2700000" algn="tl">
                    <a:srgbClr val="000000">
                      <a:alpha val="43137"/>
                    </a:srgbClr>
                  </a:outerShdw>
                </a:effectLst>
                <a:latin typeface="方正大黑简体" pitchFamily="2" charset="-122"/>
                <a:ea typeface="方正大黑简体" pitchFamily="2" charset="-122"/>
              </a:rPr>
              <a:t>VDI on UCS C </a:t>
            </a:r>
          </a:p>
        </p:txBody>
      </p:sp>
      <p:sp>
        <p:nvSpPr>
          <p:cNvPr id="30" name="Text Box 44"/>
          <p:cNvSpPr txBox="1">
            <a:spLocks noChangeArrowheads="1"/>
          </p:cNvSpPr>
          <p:nvPr/>
        </p:nvSpPr>
        <p:spPr bwMode="auto">
          <a:xfrm>
            <a:off x="284454" y="4621410"/>
            <a:ext cx="1676400" cy="266051"/>
          </a:xfrm>
          <a:prstGeom prst="rect">
            <a:avLst/>
          </a:prstGeom>
          <a:noFill/>
          <a:ln w="9525" algn="ctr">
            <a:noFill/>
            <a:miter lim="800000"/>
            <a:headEnd/>
            <a:tailEnd/>
          </a:ln>
          <a:effectLst>
            <a:outerShdw dist="35921" dir="2700000" algn="ctr" rotWithShape="0">
              <a:schemeClr val="bg1"/>
            </a:outerShdw>
          </a:effectLst>
        </p:spPr>
        <p:txBody>
          <a:bodyPr wrap="square" lIns="82124" tIns="41061" rIns="82124" bIns="41061" anchorCtr="1">
            <a:spAutoFit/>
          </a:bodyPr>
          <a:lstStyle/>
          <a:p>
            <a:pPr algn="r">
              <a:lnSpc>
                <a:spcPct val="85000"/>
              </a:lnSpc>
            </a:pPr>
            <a:r>
              <a:rPr lang="en-US" sz="1400" b="1" dirty="0" smtClean="0">
                <a:solidFill>
                  <a:schemeClr val="bg1"/>
                </a:solidFill>
                <a:effectLst>
                  <a:outerShdw blurRad="38100" dist="38100" dir="2700000" algn="tl">
                    <a:srgbClr val="000000">
                      <a:alpha val="43137"/>
                    </a:srgbClr>
                  </a:outerShdw>
                </a:effectLst>
                <a:latin typeface="方正大黑简体" pitchFamily="2" charset="-122"/>
                <a:ea typeface="方正大黑简体" pitchFamily="2" charset="-122"/>
              </a:rPr>
              <a:t>SAP on UCS C</a:t>
            </a:r>
            <a:endParaRPr lang="en-US" sz="1400" b="1" dirty="0">
              <a:solidFill>
                <a:schemeClr val="bg1"/>
              </a:solidFill>
              <a:effectLst>
                <a:outerShdw blurRad="38100" dist="38100" dir="2700000" algn="tl">
                  <a:srgbClr val="000000">
                    <a:alpha val="43137"/>
                  </a:srgbClr>
                </a:outerShdw>
              </a:effectLst>
              <a:latin typeface="方正大黑简体" pitchFamily="2" charset="-122"/>
              <a:ea typeface="方正大黑简体" pitchFamily="2" charset="-122"/>
            </a:endParaRPr>
          </a:p>
        </p:txBody>
      </p:sp>
      <p:sp>
        <p:nvSpPr>
          <p:cNvPr id="32" name="Text Box 41"/>
          <p:cNvSpPr txBox="1">
            <a:spLocks noChangeArrowheads="1"/>
          </p:cNvSpPr>
          <p:nvPr/>
        </p:nvSpPr>
        <p:spPr bwMode="auto">
          <a:xfrm>
            <a:off x="142022" y="3588746"/>
            <a:ext cx="1824489" cy="298368"/>
          </a:xfrm>
          <a:prstGeom prst="rect">
            <a:avLst/>
          </a:prstGeom>
          <a:noFill/>
          <a:ln w="9525">
            <a:noFill/>
            <a:miter lim="800000"/>
            <a:headEnd/>
            <a:tailEnd/>
          </a:ln>
          <a:effectLst>
            <a:outerShdw dist="35921" dir="2700000" algn="ctr" rotWithShape="0">
              <a:schemeClr val="bg1"/>
            </a:outerShdw>
          </a:effectLst>
        </p:spPr>
        <p:txBody>
          <a:bodyPr wrap="square" lIns="82124" tIns="41061" rIns="82124" bIns="41061" anchorCtr="1">
            <a:spAutoFit/>
          </a:bodyPr>
          <a:lstStyle/>
          <a:p>
            <a:pPr algn="r">
              <a:lnSpc>
                <a:spcPct val="100000"/>
              </a:lnSpc>
            </a:pPr>
            <a:r>
              <a:rPr lang="en-US" altLang="zh-CN" sz="1400" b="1" dirty="0" err="1" smtClean="0">
                <a:solidFill>
                  <a:schemeClr val="bg1"/>
                </a:solidFill>
                <a:effectLst>
                  <a:outerShdw blurRad="38100" dist="38100" dir="2700000" algn="tl">
                    <a:srgbClr val="000000">
                      <a:alpha val="43137"/>
                    </a:srgbClr>
                  </a:outerShdw>
                </a:effectLst>
                <a:latin typeface="方正大黑简体" pitchFamily="2" charset="-122"/>
                <a:ea typeface="方正大黑简体" pitchFamily="2" charset="-122"/>
              </a:rPr>
              <a:t>BigData</a:t>
            </a:r>
            <a:r>
              <a:rPr lang="en-US" altLang="zh-CN" sz="1400" b="1" dirty="0" smtClean="0">
                <a:solidFill>
                  <a:schemeClr val="bg1"/>
                </a:solidFill>
                <a:effectLst>
                  <a:outerShdw blurRad="38100" dist="38100" dir="2700000" algn="tl">
                    <a:srgbClr val="000000">
                      <a:alpha val="43137"/>
                    </a:srgbClr>
                  </a:outerShdw>
                </a:effectLst>
                <a:latin typeface="方正大黑简体" pitchFamily="2" charset="-122"/>
                <a:ea typeface="方正大黑简体" pitchFamily="2" charset="-122"/>
              </a:rPr>
              <a:t> on UCS C</a:t>
            </a:r>
          </a:p>
        </p:txBody>
      </p:sp>
      <p:grpSp>
        <p:nvGrpSpPr>
          <p:cNvPr id="31" name="Group 20"/>
          <p:cNvGrpSpPr>
            <a:grpSpLocks/>
          </p:cNvGrpSpPr>
          <p:nvPr/>
        </p:nvGrpSpPr>
        <p:grpSpPr bwMode="auto">
          <a:xfrm>
            <a:off x="-21599" y="5377020"/>
            <a:ext cx="2386974" cy="517894"/>
            <a:chOff x="-41" y="232"/>
            <a:chExt cx="5813" cy="427"/>
          </a:xfrm>
        </p:grpSpPr>
        <p:sp>
          <p:nvSpPr>
            <p:cNvPr id="33" name="Rectangle 21" descr="10436_11_2004_ Giancarlo_WWAC"/>
            <p:cNvSpPr>
              <a:spLocks noChangeArrowheads="1"/>
            </p:cNvSpPr>
            <p:nvPr/>
          </p:nvSpPr>
          <p:spPr bwMode="auto">
            <a:xfrm>
              <a:off x="-41" y="232"/>
              <a:ext cx="5760" cy="427"/>
            </a:xfrm>
            <a:prstGeom prst="rect">
              <a:avLst/>
            </a:prstGeom>
            <a:solidFill>
              <a:srgbClr val="339999">
                <a:alpha val="60001"/>
              </a:srgbClr>
            </a:solidFill>
            <a:ln w="9525" algn="ctr">
              <a:noFill/>
              <a:miter lim="800000"/>
              <a:headEnd/>
              <a:tailEnd/>
            </a:ln>
            <a:effectLst/>
          </p:spPr>
          <p:txBody>
            <a:bodyPr wrap="none" lIns="82124" tIns="41061" rIns="82124" bIns="41061" anchor="ctr"/>
            <a:lstStyle/>
            <a:p>
              <a:endParaRPr lang="en-US"/>
            </a:p>
          </p:txBody>
        </p:sp>
        <p:pic>
          <p:nvPicPr>
            <p:cNvPr id="34" name="Picture 22" descr="10436_11_2004_ Giancarlo_WWAC"/>
            <p:cNvPicPr preferRelativeResize="0">
              <a:picLocks noChangeAspect="1" noChangeArrowheads="1"/>
            </p:cNvPicPr>
            <p:nvPr/>
          </p:nvPicPr>
          <p:blipFill>
            <a:blip r:embed="rId5" cstate="print"/>
            <a:srcRect l="-104" t="30000" r="-104" b="68611"/>
            <a:stretch>
              <a:fillRect/>
            </a:stretch>
          </p:blipFill>
          <p:spPr bwMode="auto">
            <a:xfrm>
              <a:off x="0" y="470"/>
              <a:ext cx="5772" cy="167"/>
            </a:xfrm>
            <a:prstGeom prst="rect">
              <a:avLst/>
            </a:prstGeom>
            <a:noFill/>
          </p:spPr>
        </p:pic>
      </p:grpSp>
      <p:pic>
        <p:nvPicPr>
          <p:cNvPr id="35" name="Picture 23" descr="10436_11_2004_ Giancarlo_WWAC"/>
          <p:cNvPicPr preferRelativeResize="0">
            <a:picLocks noChangeAspect="1" noChangeArrowheads="1"/>
          </p:cNvPicPr>
          <p:nvPr/>
        </p:nvPicPr>
        <p:blipFill>
          <a:blip r:embed="rId6" cstate="print"/>
          <a:srcRect/>
          <a:stretch>
            <a:fillRect/>
          </a:stretch>
        </p:blipFill>
        <p:spPr bwMode="auto">
          <a:xfrm>
            <a:off x="1544972" y="5377020"/>
            <a:ext cx="858838" cy="409327"/>
          </a:xfrm>
          <a:prstGeom prst="rect">
            <a:avLst/>
          </a:prstGeom>
          <a:noFill/>
          <a:effectLst>
            <a:outerShdw dist="35921" dir="2700000" algn="ctr" rotWithShape="0">
              <a:schemeClr val="bg1"/>
            </a:outerShdw>
          </a:effectLst>
        </p:spPr>
      </p:pic>
      <p:sp>
        <p:nvSpPr>
          <p:cNvPr id="36" name="Text Box 41"/>
          <p:cNvSpPr txBox="1">
            <a:spLocks noChangeArrowheads="1"/>
          </p:cNvSpPr>
          <p:nvPr/>
        </p:nvSpPr>
        <p:spPr bwMode="auto">
          <a:xfrm>
            <a:off x="-21599" y="5487979"/>
            <a:ext cx="2043565" cy="298368"/>
          </a:xfrm>
          <a:prstGeom prst="rect">
            <a:avLst/>
          </a:prstGeom>
          <a:noFill/>
          <a:ln w="9525">
            <a:noFill/>
            <a:miter lim="800000"/>
            <a:headEnd/>
            <a:tailEnd/>
          </a:ln>
          <a:effectLst>
            <a:outerShdw dist="35921" dir="2700000" algn="ctr" rotWithShape="0">
              <a:schemeClr val="bg1"/>
            </a:outerShdw>
          </a:effectLst>
        </p:spPr>
        <p:txBody>
          <a:bodyPr wrap="square" lIns="82124" tIns="41061" rIns="82124" bIns="41061" anchorCtr="1">
            <a:spAutoFit/>
          </a:bodyPr>
          <a:lstStyle/>
          <a:p>
            <a:pPr algn="r">
              <a:lnSpc>
                <a:spcPct val="100000"/>
              </a:lnSpc>
            </a:pPr>
            <a:r>
              <a:rPr lang="en-US" altLang="zh-CN" sz="1400" b="1" dirty="0" smtClean="0">
                <a:solidFill>
                  <a:schemeClr val="bg1"/>
                </a:solidFill>
                <a:effectLst>
                  <a:outerShdw blurRad="38100" dist="38100" dir="2700000" algn="tl">
                    <a:srgbClr val="000000">
                      <a:alpha val="43137"/>
                    </a:srgbClr>
                  </a:outerShdw>
                </a:effectLst>
                <a:latin typeface="方正大黑简体" pitchFamily="2" charset="-122"/>
                <a:ea typeface="方正大黑简体" pitchFamily="2" charset="-122"/>
              </a:rPr>
              <a:t>Microsoft on UCS C</a:t>
            </a:r>
          </a:p>
        </p:txBody>
      </p:sp>
      <p:pic>
        <p:nvPicPr>
          <p:cNvPr id="14" name="图片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05812" y="1142863"/>
            <a:ext cx="3902700" cy="5190133"/>
          </a:xfrm>
          <a:prstGeom prst="rect">
            <a:avLst/>
          </a:prstGeom>
        </p:spPr>
      </p:pic>
      <p:sp>
        <p:nvSpPr>
          <p:cNvPr id="51" name="Title 1"/>
          <p:cNvSpPr>
            <a:spLocks/>
          </p:cNvSpPr>
          <p:nvPr/>
        </p:nvSpPr>
        <p:spPr bwMode="auto">
          <a:xfrm>
            <a:off x="2695902" y="1184830"/>
            <a:ext cx="4922520" cy="430887"/>
          </a:xfrm>
          <a:prstGeom prst="rect">
            <a:avLst/>
          </a:prstGeom>
          <a:noFill/>
          <a:ln w="9525" algn="ctr">
            <a:noFill/>
            <a:miter lim="800000"/>
            <a:headEnd/>
            <a:tailEnd/>
          </a:ln>
        </p:spPr>
        <p:txBody>
          <a:bodyPr wrap="square" lIns="0" tIns="0" rIns="0" bIns="0" anchor="b">
            <a:spAutoFit/>
          </a:bodyPr>
          <a:lstStyle/>
          <a:p>
            <a:pPr algn="ctr" defTabSz="814388"/>
            <a:r>
              <a:rPr lang="en-US" altLang="zh-CN" sz="2800" b="1" dirty="0" smtClean="0">
                <a:solidFill>
                  <a:srgbClr val="FFFF00"/>
                </a:solidFill>
                <a:latin typeface="方正大黑简体" pitchFamily="2" charset="-122"/>
                <a:ea typeface="方正大黑简体" pitchFamily="2" charset="-122"/>
              </a:rPr>
              <a:t>Nexus +UCS</a:t>
            </a:r>
            <a:r>
              <a:rPr lang="zh-CN" altLang="en-US" sz="2800" b="1" dirty="0" smtClean="0">
                <a:solidFill>
                  <a:srgbClr val="FFFF00"/>
                </a:solidFill>
                <a:latin typeface="方正大黑简体" pitchFamily="2" charset="-122"/>
                <a:ea typeface="方正大黑简体" pitchFamily="2" charset="-122"/>
              </a:rPr>
              <a:t>黄金搭档</a:t>
            </a:r>
            <a:endParaRPr lang="zh-CN" altLang="en-US" sz="2800" b="1" dirty="0">
              <a:solidFill>
                <a:srgbClr val="FFFF00"/>
              </a:solidFill>
              <a:latin typeface="方正大黑简体" pitchFamily="2" charset="-122"/>
              <a:ea typeface="方正大黑简体"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ppt_x"/>
                                          </p:val>
                                        </p:tav>
                                        <p:tav tm="100000">
                                          <p:val>
                                            <p:strVal val="#ppt_x"/>
                                          </p:val>
                                        </p:tav>
                                      </p:tavLst>
                                    </p:anim>
                                    <p:anim calcmode="lin" valueType="num">
                                      <p:cBhvr additive="base">
                                        <p:cTn id="2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500" fill="hold"/>
                                        <p:tgtEl>
                                          <p:spTgt spid="30"/>
                                        </p:tgtEl>
                                        <p:attrNameLst>
                                          <p:attrName>ppt_x</p:attrName>
                                        </p:attrNameLst>
                                      </p:cBhvr>
                                      <p:tavLst>
                                        <p:tav tm="0">
                                          <p:val>
                                            <p:strVal val="#ppt_x"/>
                                          </p:val>
                                        </p:tav>
                                        <p:tav tm="100000">
                                          <p:val>
                                            <p:strVal val="#ppt_x"/>
                                          </p:val>
                                        </p:tav>
                                      </p:tavLst>
                                    </p:anim>
                                    <p:anim calcmode="lin" valueType="num">
                                      <p:cBhvr additive="base">
                                        <p:cTn id="2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additive="base">
                                        <p:cTn id="31" dur="500" fill="hold"/>
                                        <p:tgtEl>
                                          <p:spTgt spid="36"/>
                                        </p:tgtEl>
                                        <p:attrNameLst>
                                          <p:attrName>ppt_x</p:attrName>
                                        </p:attrNameLst>
                                      </p:cBhvr>
                                      <p:tavLst>
                                        <p:tav tm="0">
                                          <p:val>
                                            <p:strVal val="#ppt_x"/>
                                          </p:val>
                                        </p:tav>
                                        <p:tav tm="100000">
                                          <p:val>
                                            <p:strVal val="#ppt_x"/>
                                          </p:val>
                                        </p:tav>
                                      </p:tavLst>
                                    </p:anim>
                                    <p:anim calcmode="lin" valueType="num">
                                      <p:cBhvr additive="base">
                                        <p:cTn id="3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51"/>
                                        </p:tgtEl>
                                        <p:attrNameLst>
                                          <p:attrName>style.visibility</p:attrName>
                                        </p:attrNameLst>
                                      </p:cBhvr>
                                      <p:to>
                                        <p:strVal val="visible"/>
                                      </p:to>
                                    </p:set>
                                    <p:anim calcmode="lin" valueType="num">
                                      <p:cBhvr additive="base">
                                        <p:cTn id="41" dur="500" fill="hold"/>
                                        <p:tgtEl>
                                          <p:spTgt spid="51"/>
                                        </p:tgtEl>
                                        <p:attrNameLst>
                                          <p:attrName>ppt_x</p:attrName>
                                        </p:attrNameLst>
                                      </p:cBhvr>
                                      <p:tavLst>
                                        <p:tav tm="0">
                                          <p:val>
                                            <p:strVal val="#ppt_x"/>
                                          </p:val>
                                        </p:tav>
                                        <p:tav tm="100000">
                                          <p:val>
                                            <p:strVal val="#ppt_x"/>
                                          </p:val>
                                        </p:tav>
                                      </p:tavLst>
                                    </p:anim>
                                    <p:anim calcmode="lin" valueType="num">
                                      <p:cBhvr additive="base">
                                        <p:cTn id="42"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0" grpId="0"/>
      <p:bldP spid="32" grpId="0"/>
      <p:bldP spid="36" grpId="0"/>
      <p:bldP spid="5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ounded Rectangle 50"/>
          <p:cNvSpPr/>
          <p:nvPr/>
        </p:nvSpPr>
        <p:spPr>
          <a:xfrm>
            <a:off x="5212610" y="888331"/>
            <a:ext cx="3431518" cy="5270540"/>
          </a:xfrm>
          <a:prstGeom prst="roundRect">
            <a:avLst/>
          </a:prstGeom>
          <a:solidFill>
            <a:schemeClr val="accent1">
              <a:lumMod val="7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200" dirty="0" smtClean="0"/>
          </a:p>
        </p:txBody>
      </p:sp>
      <p:sp>
        <p:nvSpPr>
          <p:cNvPr id="4" name="Title 3"/>
          <p:cNvSpPr>
            <a:spLocks noGrp="1"/>
          </p:cNvSpPr>
          <p:nvPr>
            <p:ph type="title"/>
          </p:nvPr>
        </p:nvSpPr>
        <p:spPr>
          <a:xfrm>
            <a:off x="229702" y="200567"/>
            <a:ext cx="8588861" cy="567529"/>
          </a:xfrm>
        </p:spPr>
        <p:txBody>
          <a:bodyPr/>
          <a:lstStyle/>
          <a:p>
            <a:r>
              <a:rPr lang="en-US" altLang="zh-CN" dirty="0" smtClean="0"/>
              <a:t>C</a:t>
            </a:r>
            <a:r>
              <a:rPr lang="zh-CN" altLang="en-US" dirty="0"/>
              <a:t>系</a:t>
            </a:r>
            <a:r>
              <a:rPr lang="zh-CN" altLang="en-US" dirty="0" smtClean="0"/>
              <a:t>列解决方案集锦</a:t>
            </a:r>
            <a:endParaRPr lang="en-US" dirty="0"/>
          </a:p>
        </p:txBody>
      </p:sp>
      <p:sp>
        <p:nvSpPr>
          <p:cNvPr id="27" name="Rectangle 292"/>
          <p:cNvSpPr txBox="1">
            <a:spLocks noChangeArrowheads="1"/>
          </p:cNvSpPr>
          <p:nvPr/>
        </p:nvSpPr>
        <p:spPr>
          <a:xfrm>
            <a:off x="314324" y="994407"/>
            <a:ext cx="4684395" cy="5290679"/>
          </a:xfrm>
          <a:prstGeom prst="rect">
            <a:avLst/>
          </a:prstGeom>
        </p:spPr>
        <p:txBody>
          <a:bodyPr vert="horz" wrap="square" lIns="91440" tIns="45720" rIns="91440" bIns="45720" rtlCol="0">
            <a:spAutoFit/>
          </a:bodyPr>
          <a:lstStyle/>
          <a:p>
            <a:pPr marR="0" lvl="0" algn="l" defTabSz="914400" rtl="0" eaLnBrk="1" fontAlgn="auto" latinLnBrk="0" hangingPunct="1">
              <a:lnSpc>
                <a:spcPct val="110000"/>
              </a:lnSpc>
              <a:spcBef>
                <a:spcPts val="1800"/>
              </a:spcBef>
              <a:spcAft>
                <a:spcPts val="0"/>
              </a:spcAft>
              <a:buClr>
                <a:schemeClr val="tx2"/>
              </a:buClr>
              <a:buSzPct val="90000"/>
              <a:tabLst/>
              <a:defRPr/>
            </a:pPr>
            <a:r>
              <a:rPr lang="zh-CN" altLang="en-US" sz="1600" b="1" dirty="0" smtClean="0">
                <a:solidFill>
                  <a:schemeClr val="tx1">
                    <a:lumMod val="50000"/>
                  </a:schemeClr>
                </a:solidFill>
                <a:ea typeface="MS PGothic" pitchFamily="34" charset="-128"/>
              </a:rPr>
              <a:t>基于</a:t>
            </a:r>
            <a:r>
              <a:rPr lang="en-US" sz="1600" b="1" dirty="0" smtClean="0">
                <a:solidFill>
                  <a:schemeClr val="tx1">
                    <a:lumMod val="50000"/>
                  </a:schemeClr>
                </a:solidFill>
                <a:ea typeface="MS PGothic" pitchFamily="34" charset="-128"/>
              </a:rPr>
              <a:t> VMware/Hyper-V</a:t>
            </a:r>
            <a:r>
              <a:rPr lang="zh-CN" altLang="en-US" sz="1600" b="1" dirty="0" smtClean="0">
                <a:solidFill>
                  <a:schemeClr val="tx1">
                    <a:lumMod val="50000"/>
                  </a:schemeClr>
                </a:solidFill>
                <a:ea typeface="MS PGothic" pitchFamily="34" charset="-128"/>
              </a:rPr>
              <a:t>的私有云解决方案</a:t>
            </a:r>
            <a:endParaRPr kumimoji="0" lang="en-US" sz="1600" b="1" i="0" u="none" strike="noStrike" kern="1200" cap="none" spc="0" normalizeH="0" baseline="0" noProof="0" dirty="0" smtClean="0">
              <a:ln>
                <a:noFill/>
              </a:ln>
              <a:solidFill>
                <a:schemeClr val="tx1">
                  <a:lumMod val="50000"/>
                </a:schemeClr>
              </a:solidFill>
              <a:effectLst/>
              <a:uLnTx/>
              <a:uFillTx/>
              <a:ea typeface="MS PGothic" pitchFamily="34" charset="-128"/>
            </a:endParaRPr>
          </a:p>
          <a:p>
            <a:pPr marL="285750" lvl="0" indent="-285750">
              <a:lnSpc>
                <a:spcPct val="110000"/>
              </a:lnSpc>
              <a:spcBef>
                <a:spcPts val="600"/>
              </a:spcBef>
              <a:buClr>
                <a:schemeClr val="tx2"/>
              </a:buClr>
              <a:buSzPct val="90000"/>
              <a:buFont typeface="Arial" pitchFamily="34" charset="0"/>
              <a:buChar char="•"/>
              <a:defRPr/>
            </a:pPr>
            <a:r>
              <a:rPr kumimoji="0" lang="en-US" sz="1400" b="1" i="0" u="none" strike="noStrike" kern="1200" cap="none" normalizeH="0" baseline="0" noProof="0" dirty="0" smtClean="0">
                <a:ln>
                  <a:noFill/>
                </a:ln>
                <a:solidFill>
                  <a:schemeClr val="tx2"/>
                </a:solidFill>
                <a:effectLst/>
                <a:uLnTx/>
                <a:uFillTx/>
                <a:ea typeface="MS PGothic" pitchFamily="34" charset="-128"/>
              </a:rPr>
              <a:t>EMC </a:t>
            </a:r>
            <a:r>
              <a:rPr kumimoji="0" lang="en-US" sz="1400" b="1" i="0" u="none" strike="noStrike" kern="1200" cap="none" normalizeH="0" baseline="0" noProof="0" dirty="0" err="1" smtClean="0">
                <a:ln>
                  <a:noFill/>
                </a:ln>
                <a:solidFill>
                  <a:schemeClr val="tx2"/>
                </a:solidFill>
                <a:effectLst/>
                <a:uLnTx/>
                <a:uFillTx/>
                <a:ea typeface="MS PGothic" pitchFamily="34" charset="-128"/>
              </a:rPr>
              <a:t>VSPEX</a:t>
            </a:r>
            <a:r>
              <a:rPr kumimoji="0" lang="en-US" sz="1400" b="1" i="0" u="none" strike="noStrike" kern="1200" cap="none" normalizeH="0" noProof="0" dirty="0" smtClean="0">
                <a:ln>
                  <a:noFill/>
                </a:ln>
                <a:solidFill>
                  <a:srgbClr val="333333"/>
                </a:solidFill>
                <a:effectLst/>
                <a:uLnTx/>
                <a:uFillTx/>
                <a:ea typeface="MS PGothic" pitchFamily="34" charset="-128"/>
              </a:rPr>
              <a:t> </a:t>
            </a:r>
            <a:r>
              <a:rPr kumimoji="0" lang="zh-CN" altLang="en-US" sz="1400" b="1" i="0" u="none" strike="noStrike" kern="1200" cap="none" normalizeH="0" noProof="0" dirty="0" smtClean="0">
                <a:ln>
                  <a:noFill/>
                </a:ln>
                <a:solidFill>
                  <a:srgbClr val="333333"/>
                </a:solidFill>
                <a:effectLst/>
                <a:uLnTx/>
                <a:uFillTx/>
                <a:ea typeface="MS PGothic" pitchFamily="34" charset="-128"/>
              </a:rPr>
              <a:t>适用于中小型企业的服务器虚拟化解决方案</a:t>
            </a:r>
            <a:r>
              <a:rPr lang="en-US" sz="1400" dirty="0" smtClean="0">
                <a:solidFill>
                  <a:srgbClr val="333333"/>
                </a:solidFill>
                <a:ea typeface="MS PGothic" pitchFamily="34" charset="-128"/>
              </a:rPr>
              <a:t> - 50-125 </a:t>
            </a:r>
            <a:r>
              <a:rPr lang="zh-CN" altLang="en-US" sz="1400" dirty="0">
                <a:solidFill>
                  <a:srgbClr val="333333"/>
                </a:solidFill>
                <a:ea typeface="MS PGothic" pitchFamily="34" charset="-128"/>
              </a:rPr>
              <a:t>个</a:t>
            </a:r>
            <a:r>
              <a:rPr lang="zh-CN" altLang="en-US" sz="1400" dirty="0" smtClean="0">
                <a:solidFill>
                  <a:srgbClr val="333333"/>
                </a:solidFill>
                <a:ea typeface="MS PGothic" pitchFamily="34" charset="-128"/>
              </a:rPr>
              <a:t>虚机</a:t>
            </a:r>
            <a:endParaRPr kumimoji="0" lang="en-US" sz="1400" b="0" i="0" u="none" strike="noStrike" kern="1200" cap="none" normalizeH="0" noProof="0" dirty="0" smtClean="0">
              <a:ln>
                <a:noFill/>
              </a:ln>
              <a:solidFill>
                <a:srgbClr val="333333"/>
              </a:solidFill>
              <a:effectLst/>
              <a:uLnTx/>
              <a:uFillTx/>
              <a:ea typeface="MS PGothic" pitchFamily="34" charset="-128"/>
            </a:endParaRPr>
          </a:p>
          <a:p>
            <a:pPr marL="285750" lvl="0" indent="-285750">
              <a:lnSpc>
                <a:spcPct val="110000"/>
              </a:lnSpc>
              <a:spcBef>
                <a:spcPts val="600"/>
              </a:spcBef>
              <a:buClr>
                <a:schemeClr val="tx2"/>
              </a:buClr>
              <a:buSzPct val="90000"/>
              <a:buFont typeface="Arial" pitchFamily="34" charset="0"/>
              <a:buChar char="•"/>
              <a:defRPr/>
            </a:pPr>
            <a:r>
              <a:rPr lang="en-US" sz="1400" b="1" dirty="0" err="1" smtClean="0">
                <a:solidFill>
                  <a:schemeClr val="tx2"/>
                </a:solidFill>
                <a:ea typeface="MS PGothic" pitchFamily="34" charset="-128"/>
              </a:rPr>
              <a:t>FlexPod</a:t>
            </a:r>
            <a:r>
              <a:rPr lang="en-US" sz="1400" b="1" dirty="0" smtClean="0">
                <a:solidFill>
                  <a:schemeClr val="tx2"/>
                </a:solidFill>
                <a:ea typeface="MS PGothic" pitchFamily="34" charset="-128"/>
              </a:rPr>
              <a:t> Entry solution </a:t>
            </a:r>
            <a:r>
              <a:rPr lang="zh-CN" altLang="en-US" sz="1400" dirty="0" smtClean="0">
                <a:solidFill>
                  <a:srgbClr val="333333"/>
                </a:solidFill>
                <a:ea typeface="MS PGothic" pitchFamily="34" charset="-128"/>
              </a:rPr>
              <a:t>使用</a:t>
            </a:r>
            <a:r>
              <a:rPr lang="en-US" altLang="zh-CN" sz="1400" dirty="0" smtClean="0">
                <a:solidFill>
                  <a:srgbClr val="333333"/>
                </a:solidFill>
                <a:ea typeface="MS PGothic" pitchFamily="34" charset="-128"/>
              </a:rPr>
              <a:t>IP</a:t>
            </a:r>
            <a:r>
              <a:rPr lang="zh-CN" altLang="en-US" sz="1400" dirty="0" smtClean="0">
                <a:solidFill>
                  <a:srgbClr val="333333"/>
                </a:solidFill>
                <a:ea typeface="MS PGothic" pitchFamily="34" charset="-128"/>
              </a:rPr>
              <a:t>共享存储的</a:t>
            </a:r>
            <a:r>
              <a:rPr lang="en-US" sz="1400" dirty="0" smtClean="0">
                <a:solidFill>
                  <a:srgbClr val="333333"/>
                </a:solidFill>
                <a:ea typeface="MS PGothic" pitchFamily="34" charset="-128"/>
              </a:rPr>
              <a:t> VMware </a:t>
            </a:r>
            <a:r>
              <a:rPr lang="zh-CN" altLang="en-US" sz="1400" dirty="0">
                <a:solidFill>
                  <a:srgbClr val="333333"/>
                </a:solidFill>
                <a:ea typeface="MS PGothic" pitchFamily="34" charset="-128"/>
              </a:rPr>
              <a:t>和</a:t>
            </a:r>
            <a:r>
              <a:rPr lang="en-US" sz="1400" dirty="0" smtClean="0">
                <a:solidFill>
                  <a:srgbClr val="333333"/>
                </a:solidFill>
                <a:ea typeface="MS PGothic" pitchFamily="34" charset="-128"/>
              </a:rPr>
              <a:t> Hyper-V</a:t>
            </a:r>
            <a:r>
              <a:rPr lang="zh-CN" altLang="en-US" sz="1400" dirty="0" smtClean="0">
                <a:solidFill>
                  <a:srgbClr val="333333"/>
                </a:solidFill>
                <a:ea typeface="MS PGothic" pitchFamily="34" charset="-128"/>
              </a:rPr>
              <a:t>解决方案</a:t>
            </a:r>
            <a:endParaRPr lang="en-US" sz="1400" dirty="0" smtClean="0">
              <a:solidFill>
                <a:srgbClr val="333333"/>
              </a:solidFill>
              <a:ea typeface="MS PGothic" pitchFamily="34" charset="-128"/>
            </a:endParaRPr>
          </a:p>
          <a:p>
            <a:pPr lvl="0">
              <a:lnSpc>
                <a:spcPct val="110000"/>
              </a:lnSpc>
              <a:spcBef>
                <a:spcPts val="600"/>
              </a:spcBef>
              <a:buClr>
                <a:schemeClr val="tx2"/>
              </a:buClr>
              <a:buSzPct val="90000"/>
              <a:defRPr/>
            </a:pPr>
            <a:r>
              <a:rPr lang="en-US" sz="1600" b="1" dirty="0" err="1" smtClean="0">
                <a:solidFill>
                  <a:srgbClr val="0096D6">
                    <a:lumMod val="50000"/>
                  </a:srgbClr>
                </a:solidFill>
                <a:ea typeface="MS PGothic" pitchFamily="34" charset="-128"/>
              </a:rPr>
              <a:t>VDI</a:t>
            </a:r>
            <a:endParaRPr lang="en-US" sz="1600" b="1" dirty="0">
              <a:solidFill>
                <a:srgbClr val="0096D6">
                  <a:lumMod val="50000"/>
                </a:srgbClr>
              </a:solidFill>
              <a:ea typeface="MS PGothic" pitchFamily="34" charset="-128"/>
            </a:endParaRPr>
          </a:p>
          <a:p>
            <a:pPr marL="285750" indent="-285750">
              <a:lnSpc>
                <a:spcPct val="110000"/>
              </a:lnSpc>
              <a:spcBef>
                <a:spcPts val="600"/>
              </a:spcBef>
              <a:buClr>
                <a:srgbClr val="6DB344"/>
              </a:buClr>
              <a:buSzPct val="90000"/>
              <a:buFont typeface="Arial" pitchFamily="34" charset="0"/>
              <a:buChar char="•"/>
              <a:defRPr/>
            </a:pPr>
            <a:r>
              <a:rPr lang="en-US" sz="1400" b="1" dirty="0" smtClean="0">
                <a:solidFill>
                  <a:schemeClr val="tx2"/>
                </a:solidFill>
                <a:ea typeface="MS PGothic" pitchFamily="34" charset="-128"/>
              </a:rPr>
              <a:t>Citrix </a:t>
            </a:r>
            <a:r>
              <a:rPr lang="en-US" sz="1400" b="1" dirty="0" err="1" smtClean="0">
                <a:solidFill>
                  <a:schemeClr val="tx2"/>
                </a:solidFill>
                <a:ea typeface="MS PGothic" pitchFamily="34" charset="-128"/>
              </a:rPr>
              <a:t>VDI</a:t>
            </a:r>
            <a:r>
              <a:rPr lang="en-US" sz="1400" b="1" dirty="0" smtClean="0">
                <a:solidFill>
                  <a:schemeClr val="tx2"/>
                </a:solidFill>
                <a:ea typeface="MS PGothic" pitchFamily="34" charset="-128"/>
              </a:rPr>
              <a:t>-In-a-Box </a:t>
            </a:r>
            <a:r>
              <a:rPr lang="zh-CN" altLang="en-US" sz="1400" dirty="0">
                <a:solidFill>
                  <a:srgbClr val="333333"/>
                </a:solidFill>
                <a:ea typeface="MS PGothic" pitchFamily="34" charset="-128"/>
              </a:rPr>
              <a:t>解决方案</a:t>
            </a:r>
            <a:r>
              <a:rPr lang="en-US" sz="1400" dirty="0" smtClean="0">
                <a:solidFill>
                  <a:srgbClr val="333333"/>
                </a:solidFill>
                <a:ea typeface="MS PGothic" pitchFamily="34" charset="-128"/>
              </a:rPr>
              <a:t> (</a:t>
            </a:r>
            <a:r>
              <a:rPr lang="en-US" altLang="zh-CN" sz="1400" dirty="0" smtClean="0">
                <a:solidFill>
                  <a:srgbClr val="333333"/>
                </a:solidFill>
                <a:ea typeface="MS PGothic" pitchFamily="34" charset="-128"/>
              </a:rPr>
              <a:t>300</a:t>
            </a:r>
            <a:r>
              <a:rPr lang="zh-CN" altLang="en-US" sz="1400" dirty="0" smtClean="0">
                <a:solidFill>
                  <a:srgbClr val="333333"/>
                </a:solidFill>
                <a:ea typeface="MS PGothic" pitchFamily="34" charset="-128"/>
              </a:rPr>
              <a:t>个桌面</a:t>
            </a:r>
            <a:r>
              <a:rPr lang="en-US" sz="1400" dirty="0" smtClean="0">
                <a:solidFill>
                  <a:srgbClr val="333333"/>
                </a:solidFill>
                <a:ea typeface="MS PGothic" pitchFamily="34" charset="-128"/>
              </a:rPr>
              <a:t>)</a:t>
            </a:r>
            <a:endParaRPr lang="en-US" sz="1400" dirty="0">
              <a:solidFill>
                <a:srgbClr val="333333"/>
              </a:solidFill>
              <a:ea typeface="MS PGothic" pitchFamily="34" charset="-128"/>
            </a:endParaRPr>
          </a:p>
          <a:p>
            <a:pPr lvl="0">
              <a:lnSpc>
                <a:spcPct val="110000"/>
              </a:lnSpc>
              <a:spcBef>
                <a:spcPts val="600"/>
              </a:spcBef>
              <a:buClr>
                <a:srgbClr val="6DB344"/>
              </a:buClr>
              <a:buSzPct val="90000"/>
              <a:defRPr/>
            </a:pPr>
            <a:endParaRPr lang="en-US" sz="1600" b="1" kern="1000" dirty="0" smtClean="0">
              <a:solidFill>
                <a:schemeClr val="tx1">
                  <a:lumMod val="50000"/>
                </a:schemeClr>
              </a:solidFill>
              <a:ea typeface="MS PGothic" pitchFamily="34" charset="-128"/>
            </a:endParaRPr>
          </a:p>
          <a:p>
            <a:pPr lvl="0">
              <a:lnSpc>
                <a:spcPct val="110000"/>
              </a:lnSpc>
              <a:spcBef>
                <a:spcPts val="600"/>
              </a:spcBef>
              <a:buClr>
                <a:srgbClr val="6DB344"/>
              </a:buClr>
              <a:buSzPct val="90000"/>
              <a:defRPr/>
            </a:pPr>
            <a:r>
              <a:rPr lang="en-US" sz="1600" b="1" kern="1000" dirty="0" smtClean="0">
                <a:solidFill>
                  <a:schemeClr val="tx1">
                    <a:lumMod val="50000"/>
                  </a:schemeClr>
                </a:solidFill>
                <a:ea typeface="MS PGothic" pitchFamily="34" charset="-128"/>
              </a:rPr>
              <a:t>Business Analytics</a:t>
            </a:r>
          </a:p>
          <a:p>
            <a:pPr marL="285750" indent="-285750">
              <a:lnSpc>
                <a:spcPct val="110000"/>
              </a:lnSpc>
              <a:spcBef>
                <a:spcPts val="600"/>
              </a:spcBef>
              <a:buClr>
                <a:schemeClr val="tx2"/>
              </a:buClr>
              <a:buSzPct val="90000"/>
              <a:buFont typeface="Arial" pitchFamily="34" charset="0"/>
              <a:buChar char="•"/>
              <a:defRPr/>
            </a:pPr>
            <a:r>
              <a:rPr lang="en-US" sz="1400" b="1" dirty="0" smtClean="0">
                <a:solidFill>
                  <a:schemeClr val="tx2"/>
                </a:solidFill>
                <a:ea typeface="MS PGothic" pitchFamily="34" charset="-128"/>
              </a:rPr>
              <a:t>Big Data solutions - </a:t>
            </a:r>
            <a:r>
              <a:rPr lang="zh-CN" altLang="en-US" sz="1400" dirty="0" smtClean="0">
                <a:solidFill>
                  <a:srgbClr val="333333"/>
                </a:solidFill>
                <a:ea typeface="MS PGothic" pitchFamily="34" charset="-128"/>
              </a:rPr>
              <a:t>部</a:t>
            </a:r>
            <a:r>
              <a:rPr lang="zh-CN" altLang="en-US" sz="1400" dirty="0">
                <a:solidFill>
                  <a:srgbClr val="333333"/>
                </a:solidFill>
                <a:ea typeface="MS PGothic" pitchFamily="34" charset="-128"/>
              </a:rPr>
              <a:t>署，管理和监</a:t>
            </a:r>
            <a:r>
              <a:rPr lang="zh-CN" altLang="en-US" sz="1400" dirty="0" smtClean="0">
                <a:solidFill>
                  <a:srgbClr val="333333"/>
                </a:solidFill>
                <a:ea typeface="MS PGothic" pitchFamily="34" charset="-128"/>
              </a:rPr>
              <a:t>控</a:t>
            </a:r>
            <a:endParaRPr lang="en-US" sz="1400" dirty="0">
              <a:solidFill>
                <a:srgbClr val="333333"/>
              </a:solidFill>
              <a:ea typeface="MS PGothic" pitchFamily="34" charset="-128"/>
            </a:endParaRPr>
          </a:p>
          <a:p>
            <a:pPr marL="285750" indent="-285750">
              <a:lnSpc>
                <a:spcPct val="110000"/>
              </a:lnSpc>
              <a:spcBef>
                <a:spcPts val="600"/>
              </a:spcBef>
              <a:buClr>
                <a:schemeClr val="tx2"/>
              </a:buClr>
              <a:buSzPct val="90000"/>
              <a:buFont typeface="Arial" pitchFamily="34" charset="0"/>
              <a:buChar char="•"/>
              <a:defRPr/>
            </a:pPr>
            <a:r>
              <a:rPr lang="en-US" sz="1400" b="1" dirty="0" smtClean="0">
                <a:solidFill>
                  <a:schemeClr val="tx2"/>
                </a:solidFill>
                <a:ea typeface="MS PGothic" pitchFamily="34" charset="-128"/>
              </a:rPr>
              <a:t>SAP HANA </a:t>
            </a:r>
            <a:r>
              <a:rPr lang="zh-CN" altLang="en-US" sz="1400" dirty="0">
                <a:solidFill>
                  <a:srgbClr val="333333"/>
                </a:solidFill>
                <a:ea typeface="MS PGothic" pitchFamily="34" charset="-128"/>
              </a:rPr>
              <a:t>中小型设</a:t>
            </a:r>
            <a:r>
              <a:rPr lang="zh-CN" altLang="en-US" sz="1400" dirty="0" smtClean="0">
                <a:solidFill>
                  <a:srgbClr val="333333"/>
                </a:solidFill>
                <a:ea typeface="MS PGothic" pitchFamily="34" charset="-128"/>
              </a:rPr>
              <a:t>备</a:t>
            </a:r>
            <a:endParaRPr lang="en-US" sz="1400" dirty="0" smtClean="0">
              <a:solidFill>
                <a:srgbClr val="333333"/>
              </a:solidFill>
              <a:ea typeface="MS PGothic" pitchFamily="34" charset="-128"/>
            </a:endParaRPr>
          </a:p>
          <a:p>
            <a:pPr marL="285750" indent="-285750">
              <a:lnSpc>
                <a:spcPct val="110000"/>
              </a:lnSpc>
              <a:spcBef>
                <a:spcPts val="600"/>
              </a:spcBef>
              <a:buClr>
                <a:schemeClr val="tx2"/>
              </a:buClr>
              <a:buSzPct val="90000"/>
              <a:buFont typeface="Arial" pitchFamily="34" charset="0"/>
              <a:buChar char="•"/>
              <a:defRPr/>
            </a:pPr>
            <a:r>
              <a:rPr lang="nn-NO" sz="1400" b="1" dirty="0">
                <a:solidFill>
                  <a:schemeClr val="tx2"/>
                </a:solidFill>
                <a:ea typeface="MS PGothic" pitchFamily="34" charset="-128"/>
              </a:rPr>
              <a:t>Microsoft SQL Server Fast Track </a:t>
            </a:r>
            <a:r>
              <a:rPr lang="zh-CN" altLang="en-US" sz="1400" dirty="0" smtClean="0">
                <a:solidFill>
                  <a:srgbClr val="333333"/>
                </a:solidFill>
                <a:ea typeface="MS PGothic" pitchFamily="34" charset="-128"/>
              </a:rPr>
              <a:t>使用</a:t>
            </a:r>
            <a:r>
              <a:rPr lang="en-US" sz="1400" dirty="0" smtClean="0">
                <a:solidFill>
                  <a:srgbClr val="333333"/>
                </a:solidFill>
                <a:ea typeface="MS PGothic" pitchFamily="34" charset="-128"/>
              </a:rPr>
              <a:t> EMC</a:t>
            </a:r>
            <a:r>
              <a:rPr lang="zh-CN" altLang="en-US" sz="1400" dirty="0" smtClean="0">
                <a:solidFill>
                  <a:srgbClr val="333333"/>
                </a:solidFill>
                <a:ea typeface="MS PGothic" pitchFamily="34" charset="-128"/>
              </a:rPr>
              <a:t>的解决方案</a:t>
            </a:r>
            <a:endParaRPr lang="en-US" sz="1400" dirty="0">
              <a:solidFill>
                <a:srgbClr val="333333"/>
              </a:solidFill>
              <a:ea typeface="MS PGothic" pitchFamily="34" charset="-128"/>
            </a:endParaRPr>
          </a:p>
          <a:p>
            <a:pPr>
              <a:lnSpc>
                <a:spcPct val="110000"/>
              </a:lnSpc>
              <a:spcBef>
                <a:spcPts val="600"/>
              </a:spcBef>
              <a:buClr>
                <a:schemeClr val="tx2"/>
              </a:buClr>
              <a:buSzPct val="90000"/>
              <a:defRPr/>
            </a:pPr>
            <a:r>
              <a:rPr lang="en-US" sz="1600" b="1" kern="1000" dirty="0" smtClean="0">
                <a:solidFill>
                  <a:schemeClr val="tx1">
                    <a:lumMod val="50000"/>
                  </a:schemeClr>
                </a:solidFill>
                <a:ea typeface="MS PGothic" pitchFamily="34" charset="-128"/>
              </a:rPr>
              <a:t>Applications</a:t>
            </a:r>
            <a:endParaRPr lang="en-US" sz="1600" b="1" kern="1000" dirty="0">
              <a:solidFill>
                <a:schemeClr val="tx1">
                  <a:lumMod val="50000"/>
                </a:schemeClr>
              </a:solidFill>
              <a:ea typeface="MS PGothic" pitchFamily="34" charset="-128"/>
            </a:endParaRPr>
          </a:p>
          <a:p>
            <a:pPr marL="285750" lvl="0" indent="-285750">
              <a:lnSpc>
                <a:spcPct val="110000"/>
              </a:lnSpc>
              <a:spcBef>
                <a:spcPts val="600"/>
              </a:spcBef>
              <a:buClr>
                <a:schemeClr val="tx2"/>
              </a:buClr>
              <a:buSzPct val="90000"/>
              <a:buFont typeface="Arial" pitchFamily="34" charset="0"/>
              <a:buChar char="•"/>
              <a:defRPr/>
            </a:pPr>
            <a:r>
              <a:rPr lang="en-US" sz="1400" b="1" dirty="0" smtClean="0">
                <a:solidFill>
                  <a:schemeClr val="tx2"/>
                </a:solidFill>
                <a:ea typeface="MS PGothic" pitchFamily="34" charset="-128"/>
              </a:rPr>
              <a:t>Microsoft Exchange</a:t>
            </a:r>
            <a:r>
              <a:rPr lang="en-US" sz="1400" b="1" dirty="0">
                <a:solidFill>
                  <a:schemeClr val="tx2"/>
                </a:solidFill>
                <a:ea typeface="MS PGothic" pitchFamily="34" charset="-128"/>
              </a:rPr>
              <a:t> </a:t>
            </a:r>
            <a:r>
              <a:rPr lang="en-US" sz="1400" b="1" dirty="0" smtClean="0">
                <a:solidFill>
                  <a:schemeClr val="tx2"/>
                </a:solidFill>
                <a:ea typeface="MS PGothic" pitchFamily="34" charset="-128"/>
              </a:rPr>
              <a:t>2010 </a:t>
            </a:r>
            <a:r>
              <a:rPr lang="en-US" sz="1400" dirty="0" smtClean="0">
                <a:solidFill>
                  <a:srgbClr val="333333"/>
                </a:solidFill>
                <a:ea typeface="MS PGothic" pitchFamily="34" charset="-128"/>
              </a:rPr>
              <a:t>in  a box</a:t>
            </a:r>
          </a:p>
          <a:p>
            <a:pPr marL="285750" lvl="0" indent="-285750">
              <a:lnSpc>
                <a:spcPct val="110000"/>
              </a:lnSpc>
              <a:spcBef>
                <a:spcPts val="600"/>
              </a:spcBef>
              <a:buClr>
                <a:schemeClr val="tx2"/>
              </a:buClr>
              <a:buSzPct val="90000"/>
              <a:buFont typeface="Arial" pitchFamily="34" charset="0"/>
              <a:buChar char="•"/>
              <a:defRPr/>
            </a:pPr>
            <a:r>
              <a:rPr lang="en-US" sz="1400" b="1" dirty="0" smtClean="0">
                <a:solidFill>
                  <a:schemeClr val="tx2"/>
                </a:solidFill>
                <a:ea typeface="MS PGothic" pitchFamily="34" charset="-128"/>
              </a:rPr>
              <a:t>Microsoft SharePoint 2010 </a:t>
            </a:r>
            <a:r>
              <a:rPr lang="en-US" sz="1400" dirty="0" smtClean="0">
                <a:solidFill>
                  <a:srgbClr val="333333"/>
                </a:solidFill>
                <a:ea typeface="MS PGothic" pitchFamily="34" charset="-128"/>
              </a:rPr>
              <a:t>in a box</a:t>
            </a:r>
          </a:p>
          <a:p>
            <a:pPr marL="285750" lvl="0" indent="-285750">
              <a:lnSpc>
                <a:spcPct val="110000"/>
              </a:lnSpc>
              <a:spcBef>
                <a:spcPts val="600"/>
              </a:spcBef>
              <a:buClr>
                <a:schemeClr val="tx2"/>
              </a:buClr>
              <a:buSzPct val="90000"/>
              <a:buFont typeface="Arial" pitchFamily="34" charset="0"/>
              <a:buChar char="•"/>
              <a:defRPr/>
            </a:pPr>
            <a:r>
              <a:rPr lang="zh-CN" altLang="en-US" sz="1400" dirty="0" smtClean="0">
                <a:solidFill>
                  <a:srgbClr val="333333"/>
                </a:solidFill>
                <a:ea typeface="MS PGothic" pitchFamily="34" charset="-128"/>
              </a:rPr>
              <a:t>基</a:t>
            </a:r>
            <a:r>
              <a:rPr lang="zh-CN" altLang="en-US" sz="1400" dirty="0">
                <a:solidFill>
                  <a:srgbClr val="333333"/>
                </a:solidFill>
                <a:ea typeface="MS PGothic" pitchFamily="34" charset="-128"/>
              </a:rPr>
              <a:t>于</a:t>
            </a:r>
            <a:r>
              <a:rPr lang="en-US" sz="1400" dirty="0" smtClean="0">
                <a:solidFill>
                  <a:srgbClr val="333333"/>
                </a:solidFill>
                <a:ea typeface="MS PGothic" pitchFamily="34" charset="-128"/>
              </a:rPr>
              <a:t> “</a:t>
            </a:r>
            <a:r>
              <a:rPr lang="en-US" sz="1400" b="1" dirty="0" smtClean="0">
                <a:solidFill>
                  <a:schemeClr val="tx2"/>
                </a:solidFill>
                <a:ea typeface="MS PGothic" pitchFamily="34" charset="-128"/>
              </a:rPr>
              <a:t>Windows Storage Server</a:t>
            </a:r>
            <a:r>
              <a:rPr lang="en-US" sz="1400" dirty="0" smtClean="0">
                <a:solidFill>
                  <a:srgbClr val="333333"/>
                </a:solidFill>
                <a:ea typeface="MS PGothic" pitchFamily="34" charset="-128"/>
              </a:rPr>
              <a:t>”</a:t>
            </a:r>
            <a:r>
              <a:rPr lang="zh-CN" altLang="en-US" sz="1400" dirty="0" smtClean="0">
                <a:solidFill>
                  <a:srgbClr val="333333"/>
                </a:solidFill>
                <a:ea typeface="MS PGothic" pitchFamily="34" charset="-128"/>
              </a:rPr>
              <a:t>的</a:t>
            </a:r>
            <a:r>
              <a:rPr lang="en-US" sz="1400" dirty="0">
                <a:solidFill>
                  <a:srgbClr val="333333"/>
                </a:solidFill>
                <a:ea typeface="MS PGothic" pitchFamily="34" charset="-128"/>
              </a:rPr>
              <a:t>Microsoft Server</a:t>
            </a:r>
          </a:p>
        </p:txBody>
      </p:sp>
      <p:cxnSp>
        <p:nvCxnSpPr>
          <p:cNvPr id="29" name="Straight Connector 28"/>
          <p:cNvCxnSpPr/>
          <p:nvPr/>
        </p:nvCxnSpPr>
        <p:spPr>
          <a:xfrm>
            <a:off x="31953" y="3739406"/>
            <a:ext cx="5070928" cy="0"/>
          </a:xfrm>
          <a:prstGeom prst="line">
            <a:avLst/>
          </a:prstGeom>
          <a:ln>
            <a:gradFill flip="none" rotWithShape="1">
              <a:gsLst>
                <a:gs pos="0">
                  <a:schemeClr val="tx2"/>
                </a:gs>
                <a:gs pos="75000">
                  <a:schemeClr val="tx2"/>
                </a:gs>
                <a:gs pos="100000">
                  <a:schemeClr val="accent1">
                    <a:tint val="23500"/>
                    <a:satMod val="160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2209" y="5335222"/>
            <a:ext cx="5070928" cy="0"/>
          </a:xfrm>
          <a:prstGeom prst="line">
            <a:avLst/>
          </a:prstGeom>
          <a:ln>
            <a:gradFill flip="none" rotWithShape="1">
              <a:gsLst>
                <a:gs pos="0">
                  <a:schemeClr val="tx2"/>
                </a:gs>
                <a:gs pos="75000">
                  <a:schemeClr val="tx2"/>
                </a:gs>
                <a:gs pos="100000">
                  <a:schemeClr val="accent1">
                    <a:tint val="23500"/>
                    <a:satMod val="160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6938" y="2788752"/>
            <a:ext cx="5070928" cy="0"/>
          </a:xfrm>
          <a:prstGeom prst="line">
            <a:avLst/>
          </a:prstGeom>
          <a:ln>
            <a:gradFill flip="none" rotWithShape="1">
              <a:gsLst>
                <a:gs pos="0">
                  <a:schemeClr val="tx2"/>
                </a:gs>
                <a:gs pos="75000">
                  <a:schemeClr val="tx2"/>
                </a:gs>
                <a:gs pos="100000">
                  <a:schemeClr val="accent1">
                    <a:tint val="23500"/>
                    <a:satMod val="160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1953" y="1304374"/>
            <a:ext cx="5070928" cy="0"/>
          </a:xfrm>
          <a:prstGeom prst="line">
            <a:avLst/>
          </a:prstGeom>
          <a:ln>
            <a:gradFill flip="none" rotWithShape="1">
              <a:gsLst>
                <a:gs pos="0">
                  <a:schemeClr val="tx2"/>
                </a:gs>
                <a:gs pos="75000">
                  <a:schemeClr val="tx2"/>
                </a:gs>
                <a:gs pos="100000">
                  <a:schemeClr val="accent1">
                    <a:tint val="23500"/>
                    <a:satMod val="160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32" name="Picture 31"/>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465564" y="2611307"/>
            <a:ext cx="1295400" cy="2664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3" name="Picture 32"/>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465564" y="1990821"/>
            <a:ext cx="1295400" cy="2664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4" name="Picture 3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465564" y="5054889"/>
            <a:ext cx="1295400" cy="2664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5" name="Picture 7" descr="ca-switch-back-persp"/>
          <p:cNvPicPr>
            <a:picLocks noChangeAspect="1" noChangeArrowheads="1"/>
          </p:cNvPicPr>
          <p:nvPr/>
        </p:nvPicPr>
        <p:blipFill>
          <a:blip r:embed="rId4" cstate="print"/>
          <a:srcRect/>
          <a:stretch>
            <a:fillRect/>
          </a:stretch>
        </p:blipFill>
        <p:spPr bwMode="auto">
          <a:xfrm>
            <a:off x="5465564" y="1136033"/>
            <a:ext cx="1315796" cy="272423"/>
          </a:xfrm>
          <a:prstGeom prst="rect">
            <a:avLst/>
          </a:prstGeom>
          <a:noFill/>
          <a:ln w="9525">
            <a:noFill/>
            <a:miter lim="800000"/>
            <a:headEnd/>
            <a:tailEnd/>
          </a:ln>
        </p:spPr>
      </p:pic>
      <p:pic>
        <p:nvPicPr>
          <p:cNvPr id="36" name="Picture 7" descr="ca-switch-back-persp"/>
          <p:cNvPicPr>
            <a:picLocks noChangeAspect="1" noChangeArrowheads="1"/>
          </p:cNvPicPr>
          <p:nvPr/>
        </p:nvPicPr>
        <p:blipFill>
          <a:blip r:embed="rId4" cstate="print"/>
          <a:srcRect/>
          <a:stretch>
            <a:fillRect/>
          </a:stretch>
        </p:blipFill>
        <p:spPr bwMode="auto">
          <a:xfrm>
            <a:off x="5465564" y="1397010"/>
            <a:ext cx="1315796" cy="272423"/>
          </a:xfrm>
          <a:prstGeom prst="rect">
            <a:avLst/>
          </a:prstGeom>
          <a:noFill/>
          <a:ln w="9525">
            <a:noFill/>
            <a:miter lim="800000"/>
            <a:headEnd/>
            <a:tailEnd/>
          </a:ln>
        </p:spPr>
      </p:pic>
      <p:pic>
        <p:nvPicPr>
          <p:cNvPr id="37" name="Picture 3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465564" y="2916107"/>
            <a:ext cx="1295400" cy="2664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8" name="Picture 2"/>
          <p:cNvPicPr>
            <a:picLocks noChangeAspect="1" noChangeArrowheads="1"/>
          </p:cNvPicPr>
          <p:nvPr/>
        </p:nvPicPr>
        <p:blipFill>
          <a:blip r:embed="rId5" cstate="print"/>
          <a:srcRect/>
          <a:stretch>
            <a:fillRect/>
          </a:stretch>
        </p:blipFill>
        <p:spPr bwMode="auto">
          <a:xfrm>
            <a:off x="5465564" y="2334822"/>
            <a:ext cx="1266825" cy="238125"/>
          </a:xfrm>
          <a:prstGeom prst="rect">
            <a:avLst/>
          </a:prstGeom>
          <a:noFill/>
          <a:ln w="9525">
            <a:noFill/>
            <a:miter lim="800000"/>
            <a:headEnd/>
            <a:tailEnd/>
          </a:ln>
        </p:spPr>
      </p:pic>
      <p:pic>
        <p:nvPicPr>
          <p:cNvPr id="39" name="Picture 38" descr="LKL39082.jpg"/>
          <p:cNvPicPr>
            <a:picLocks noChangeAspect="1"/>
          </p:cNvPicPr>
          <p:nvPr/>
        </p:nvPicPr>
        <p:blipFill>
          <a:blip r:embed="rId6" cstate="print"/>
          <a:srcRect l="1667" t="43750" b="43750"/>
          <a:stretch>
            <a:fillRect/>
          </a:stretch>
        </p:blipFill>
        <p:spPr>
          <a:xfrm flipV="1">
            <a:off x="5465564" y="3201972"/>
            <a:ext cx="1307592" cy="132975"/>
          </a:xfrm>
          <a:prstGeom prst="rect">
            <a:avLst/>
          </a:prstGeom>
        </p:spPr>
      </p:pic>
      <p:pic>
        <p:nvPicPr>
          <p:cNvPr id="40" name="Picture 39" descr="LKL39082.jpg"/>
          <p:cNvPicPr>
            <a:picLocks noChangeAspect="1"/>
          </p:cNvPicPr>
          <p:nvPr/>
        </p:nvPicPr>
        <p:blipFill>
          <a:blip r:embed="rId6" cstate="print"/>
          <a:srcRect l="1667" t="43750" b="43750"/>
          <a:stretch>
            <a:fillRect/>
          </a:stretch>
        </p:blipFill>
        <p:spPr>
          <a:xfrm flipV="1">
            <a:off x="5465564" y="3659172"/>
            <a:ext cx="1307592" cy="132975"/>
          </a:xfrm>
          <a:prstGeom prst="rect">
            <a:avLst/>
          </a:prstGeom>
        </p:spPr>
      </p:pic>
      <p:pic>
        <p:nvPicPr>
          <p:cNvPr id="41" name="Picture 40"/>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465564" y="3373307"/>
            <a:ext cx="1295400" cy="2664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2" name="Picture 41" descr="LKK13008.jpg"/>
          <p:cNvPicPr>
            <a:picLocks noChangeAspect="1"/>
          </p:cNvPicPr>
          <p:nvPr/>
        </p:nvPicPr>
        <p:blipFill>
          <a:blip r:embed="rId7" cstate="print"/>
          <a:srcRect l="5714" t="28571" b="28572"/>
          <a:stretch>
            <a:fillRect/>
          </a:stretch>
        </p:blipFill>
        <p:spPr>
          <a:xfrm>
            <a:off x="5465564" y="5414117"/>
            <a:ext cx="1295400" cy="471055"/>
          </a:xfrm>
          <a:prstGeom prst="rect">
            <a:avLst/>
          </a:prstGeom>
        </p:spPr>
      </p:pic>
      <p:pic>
        <p:nvPicPr>
          <p:cNvPr id="43" name="Picture 42" descr="LKK13008.jpg"/>
          <p:cNvPicPr>
            <a:picLocks noChangeAspect="1"/>
          </p:cNvPicPr>
          <p:nvPr/>
        </p:nvPicPr>
        <p:blipFill>
          <a:blip r:embed="rId7" cstate="print"/>
          <a:srcRect l="5714" t="28571" b="28572"/>
          <a:stretch>
            <a:fillRect/>
          </a:stretch>
        </p:blipFill>
        <p:spPr>
          <a:xfrm>
            <a:off x="5465564" y="3846575"/>
            <a:ext cx="1295400" cy="471055"/>
          </a:xfrm>
          <a:prstGeom prst="rect">
            <a:avLst/>
          </a:prstGeom>
        </p:spPr>
      </p:pic>
      <p:sp>
        <p:nvSpPr>
          <p:cNvPr id="44" name="Down Arrow 43"/>
          <p:cNvSpPr/>
          <p:nvPr/>
        </p:nvSpPr>
        <p:spPr>
          <a:xfrm flipV="1">
            <a:off x="7181088" y="1125145"/>
            <a:ext cx="963168" cy="4760025"/>
          </a:xfrm>
          <a:prstGeom prst="downArrow">
            <a:avLst/>
          </a:prstGeom>
          <a:gradFill flip="none" rotWithShape="1">
            <a:gsLst>
              <a:gs pos="0">
                <a:schemeClr val="accent3">
                  <a:lumMod val="10000"/>
                </a:schemeClr>
              </a:gs>
              <a:gs pos="50000">
                <a:schemeClr val="accent5">
                  <a:lumMod val="75000"/>
                </a:schemeClr>
              </a:gs>
              <a:gs pos="100000">
                <a:schemeClr val="accent3">
                  <a:lumMod val="10000"/>
                </a:schemeClr>
              </a:gs>
            </a:gsLst>
            <a:lin ang="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47" name="Picture 46" descr="KM21010_C24_frontsht_ver1.jpg"/>
          <p:cNvPicPr>
            <a:picLocks/>
          </p:cNvPicPr>
          <p:nvPr/>
        </p:nvPicPr>
        <p:blipFill>
          <a:blip r:embed="rId8" cstate="print"/>
          <a:srcRect l="3333" t="40179" r="2857" b="38988"/>
          <a:stretch>
            <a:fillRect/>
          </a:stretch>
        </p:blipFill>
        <p:spPr>
          <a:xfrm>
            <a:off x="5467672" y="1714717"/>
            <a:ext cx="1298448" cy="230689"/>
          </a:xfrm>
          <a:prstGeom prst="rect">
            <a:avLst/>
          </a:prstGeom>
        </p:spPr>
      </p:pic>
      <p:pic>
        <p:nvPicPr>
          <p:cNvPr id="48" name="Picture 47" descr="KM21030_C240_front_shot.jpg"/>
          <p:cNvPicPr>
            <a:picLocks/>
          </p:cNvPicPr>
          <p:nvPr/>
        </p:nvPicPr>
        <p:blipFill>
          <a:blip r:embed="rId9" cstate="print"/>
          <a:srcRect l="46" t="39216" r="2864" b="39958"/>
          <a:stretch>
            <a:fillRect/>
          </a:stretch>
        </p:blipFill>
        <p:spPr>
          <a:xfrm>
            <a:off x="5467672" y="4772731"/>
            <a:ext cx="1298448" cy="222812"/>
          </a:xfrm>
          <a:prstGeom prst="rect">
            <a:avLst/>
          </a:prstGeom>
        </p:spPr>
      </p:pic>
      <p:pic>
        <p:nvPicPr>
          <p:cNvPr id="49" name="Picture 48" descr="KM21010_C22_frontsht.jpg"/>
          <p:cNvPicPr>
            <a:picLocks/>
          </p:cNvPicPr>
          <p:nvPr/>
        </p:nvPicPr>
        <p:blipFill>
          <a:blip r:embed="rId10" cstate="print"/>
          <a:srcRect l="1667" t="43750" r="2857" b="43750"/>
          <a:stretch>
            <a:fillRect/>
          </a:stretch>
        </p:blipFill>
        <p:spPr>
          <a:xfrm>
            <a:off x="5467672" y="4580707"/>
            <a:ext cx="1307592" cy="137160"/>
          </a:xfrm>
          <a:prstGeom prst="rect">
            <a:avLst/>
          </a:prstGeom>
        </p:spPr>
      </p:pic>
      <p:pic>
        <p:nvPicPr>
          <p:cNvPr id="50" name="Picture 49" descr="KM21030_C220_front_shot.jpg"/>
          <p:cNvPicPr>
            <a:picLocks/>
          </p:cNvPicPr>
          <p:nvPr/>
        </p:nvPicPr>
        <p:blipFill>
          <a:blip r:embed="rId11" cstate="print"/>
          <a:srcRect l="2355" t="43750" r="2857" b="44954"/>
          <a:stretch>
            <a:fillRect/>
          </a:stretch>
        </p:blipFill>
        <p:spPr>
          <a:xfrm>
            <a:off x="5467672" y="4376055"/>
            <a:ext cx="1307592" cy="137160"/>
          </a:xfrm>
          <a:prstGeom prst="rect">
            <a:avLst/>
          </a:prstGeom>
        </p:spPr>
      </p:pic>
      <p:sp>
        <p:nvSpPr>
          <p:cNvPr id="28" name="TextBox 27"/>
          <p:cNvSpPr txBox="1"/>
          <p:nvPr/>
        </p:nvSpPr>
        <p:spPr>
          <a:xfrm>
            <a:off x="7313723" y="4457698"/>
            <a:ext cx="718459" cy="1323439"/>
          </a:xfrm>
          <a:prstGeom prst="rect">
            <a:avLst/>
          </a:prstGeom>
          <a:noFill/>
        </p:spPr>
        <p:txBody>
          <a:bodyPr wrap="square" rtlCol="0">
            <a:spAutoFit/>
          </a:bodyPr>
          <a:lstStyle/>
          <a:p>
            <a:pPr algn="ctr"/>
            <a:r>
              <a:rPr lang="zh-CN" altLang="en-US" sz="1600" dirty="0" smtClean="0">
                <a:solidFill>
                  <a:schemeClr val="bg1"/>
                </a:solidFill>
              </a:rPr>
              <a:t>作为独立服务器的优势</a:t>
            </a:r>
            <a:endParaRPr lang="en-US" sz="1600" dirty="0">
              <a:solidFill>
                <a:schemeClr val="bg1"/>
              </a:solidFill>
            </a:endParaRPr>
          </a:p>
        </p:txBody>
      </p:sp>
      <p:sp>
        <p:nvSpPr>
          <p:cNvPr id="52" name="TextBox 51"/>
          <p:cNvSpPr txBox="1"/>
          <p:nvPr/>
        </p:nvSpPr>
        <p:spPr>
          <a:xfrm>
            <a:off x="7279675" y="1347886"/>
            <a:ext cx="851518" cy="830997"/>
          </a:xfrm>
          <a:prstGeom prst="rect">
            <a:avLst/>
          </a:prstGeom>
          <a:noFill/>
        </p:spPr>
        <p:txBody>
          <a:bodyPr wrap="square" rtlCol="0">
            <a:spAutoFit/>
          </a:bodyPr>
          <a:lstStyle/>
          <a:p>
            <a:pPr algn="ctr"/>
            <a:r>
              <a:rPr lang="zh-CN" altLang="en-US" sz="1600" dirty="0" smtClean="0">
                <a:solidFill>
                  <a:schemeClr val="bg1"/>
                </a:solidFill>
              </a:rPr>
              <a:t>与</a:t>
            </a:r>
            <a:r>
              <a:rPr lang="en-US" altLang="zh-CN" sz="1600" dirty="0" err="1" smtClean="0">
                <a:solidFill>
                  <a:schemeClr val="bg1"/>
                </a:solidFill>
              </a:rPr>
              <a:t>UCS</a:t>
            </a:r>
            <a:r>
              <a:rPr lang="zh-CN" altLang="en-US" sz="1600" dirty="0" smtClean="0">
                <a:solidFill>
                  <a:schemeClr val="bg1"/>
                </a:solidFill>
              </a:rPr>
              <a:t>整合的优势</a:t>
            </a:r>
            <a:endParaRPr lang="en-US" sz="1600" dirty="0">
              <a:solidFill>
                <a:schemeClr val="bg1"/>
              </a:solidFill>
            </a:endParaRPr>
          </a:p>
        </p:txBody>
      </p:sp>
    </p:spTree>
    <p:extLst>
      <p:ext uri="{BB962C8B-B14F-4D97-AF65-F5344CB8AC3E}">
        <p14:creationId xmlns:p14="http://schemas.microsoft.com/office/powerpoint/2010/main" val="411492482"/>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1393" y="1774540"/>
            <a:ext cx="8469328" cy="2407042"/>
          </a:xfrm>
        </p:spPr>
        <p:txBody>
          <a:bodyPr/>
          <a:lstStyle/>
          <a:p>
            <a:r>
              <a:rPr lang="en-US" altLang="zh-CN" sz="4800" spc="-200" dirty="0" err="1" smtClean="0">
                <a:solidFill>
                  <a:schemeClr val="tx1">
                    <a:lumMod val="50000"/>
                  </a:schemeClr>
                </a:solidFill>
                <a:effectLst>
                  <a:outerShdw blurRad="38100" dist="38100" dir="2700000" algn="tl">
                    <a:srgbClr val="000000">
                      <a:alpha val="43137"/>
                    </a:srgbClr>
                  </a:outerShdw>
                </a:effectLst>
              </a:rPr>
              <a:t>VM</a:t>
            </a:r>
            <a:r>
              <a:rPr lang="en-US" altLang="zh-CN" sz="4800" spc="-200" dirty="0" smtClean="0">
                <a:solidFill>
                  <a:schemeClr val="tx1">
                    <a:lumMod val="50000"/>
                  </a:schemeClr>
                </a:solidFill>
                <a:effectLst>
                  <a:outerShdw blurRad="38100" dist="38100" dir="2700000" algn="tl">
                    <a:srgbClr val="000000">
                      <a:alpha val="43137"/>
                    </a:srgbClr>
                  </a:outerShdw>
                </a:effectLst>
              </a:rPr>
              <a:t>  on </a:t>
            </a:r>
            <a:r>
              <a:rPr lang="en-US" altLang="zh-CN" sz="4800" spc="-200" dirty="0" err="1" smtClean="0">
                <a:solidFill>
                  <a:schemeClr val="tx1">
                    <a:lumMod val="50000"/>
                  </a:schemeClr>
                </a:solidFill>
                <a:effectLst>
                  <a:outerShdw blurRad="38100" dist="38100" dir="2700000" algn="tl">
                    <a:srgbClr val="000000">
                      <a:alpha val="43137"/>
                    </a:srgbClr>
                  </a:outerShdw>
                </a:effectLst>
              </a:rPr>
              <a:t>UCS</a:t>
            </a:r>
            <a:r>
              <a:rPr lang="en-US" altLang="zh-CN" sz="4800" spc="-200" dirty="0" smtClean="0">
                <a:solidFill>
                  <a:schemeClr val="tx1">
                    <a:lumMod val="50000"/>
                  </a:schemeClr>
                </a:solidFill>
                <a:effectLst>
                  <a:outerShdw blurRad="38100" dist="38100" dir="2700000" algn="tl">
                    <a:srgbClr val="000000">
                      <a:alpha val="43137"/>
                    </a:srgbClr>
                  </a:outerShdw>
                </a:effectLst>
              </a:rPr>
              <a:t>  C </a:t>
            </a:r>
            <a:r>
              <a:rPr lang="en-US" altLang="zh-CN" sz="4800" spc="-200" dirty="0" smtClean="0">
                <a:solidFill>
                  <a:schemeClr val="tx1">
                    <a:lumMod val="50000"/>
                  </a:schemeClr>
                </a:solidFill>
              </a:rPr>
              <a:t/>
            </a:r>
            <a:br>
              <a:rPr lang="en-US" altLang="zh-CN" sz="4800" spc="-200" dirty="0" smtClean="0">
                <a:solidFill>
                  <a:schemeClr val="tx1">
                    <a:lumMod val="50000"/>
                  </a:schemeClr>
                </a:solidFill>
              </a:rPr>
            </a:br>
            <a:r>
              <a:rPr lang="zh-CN" altLang="en-US" sz="4400" spc="-200" dirty="0">
                <a:solidFill>
                  <a:schemeClr val="tx1">
                    <a:lumMod val="50000"/>
                  </a:schemeClr>
                </a:solidFill>
                <a:effectLst>
                  <a:outerShdw blurRad="38100" dist="38100" dir="2700000" algn="tl">
                    <a:srgbClr val="000000">
                      <a:alpha val="43137"/>
                    </a:srgbClr>
                  </a:outerShdw>
                </a:effectLst>
                <a:latin typeface="华文楷体" pitchFamily="2" charset="-122"/>
                <a:ea typeface="华文楷体" pitchFamily="2" charset="-122"/>
              </a:rPr>
              <a:t>服务器</a:t>
            </a:r>
            <a:r>
              <a:rPr lang="zh-CN" altLang="en-US" sz="4400" spc="-200" dirty="0" smtClean="0">
                <a:solidFill>
                  <a:schemeClr val="tx1">
                    <a:lumMod val="50000"/>
                  </a:schemeClr>
                </a:solidFill>
                <a:effectLst>
                  <a:outerShdw blurRad="38100" dist="38100" dir="2700000" algn="tl">
                    <a:srgbClr val="000000">
                      <a:alpha val="43137"/>
                    </a:srgbClr>
                  </a:outerShdw>
                </a:effectLst>
                <a:latin typeface="华文楷体" pitchFamily="2" charset="-122"/>
                <a:ea typeface="华文楷体" pitchFamily="2" charset="-122"/>
              </a:rPr>
              <a:t>虚拟化解决方案 </a:t>
            </a:r>
            <a:endParaRPr lang="en-US" sz="4800" dirty="0"/>
          </a:p>
        </p:txBody>
      </p:sp>
    </p:spTree>
    <p:extLst>
      <p:ext uri="{BB962C8B-B14F-4D97-AF65-F5344CB8AC3E}">
        <p14:creationId xmlns:p14="http://schemas.microsoft.com/office/powerpoint/2010/main" val="3330340057"/>
      </p:ext>
    </p:extLst>
  </p:cSld>
  <p:clrMapOvr>
    <a:masterClrMapping/>
  </p:clrMapOvr>
  <p:transition>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9"/>
          <p:cNvGrpSpPr/>
          <p:nvPr/>
        </p:nvGrpSpPr>
        <p:grpSpPr>
          <a:xfrm>
            <a:off x="253855" y="1158949"/>
            <a:ext cx="8564708" cy="1738126"/>
            <a:chOff x="231610" y="1441345"/>
            <a:chExt cx="3182847" cy="4527655"/>
          </a:xfrm>
        </p:grpSpPr>
        <p:sp>
          <p:nvSpPr>
            <p:cNvPr id="21" name="Rounded Rectangle 20"/>
            <p:cNvSpPr/>
            <p:nvPr/>
          </p:nvSpPr>
          <p:spPr>
            <a:xfrm>
              <a:off x="231610" y="1441345"/>
              <a:ext cx="3182847" cy="4527655"/>
            </a:xfrm>
            <a:prstGeom prst="roundRect">
              <a:avLst>
                <a:gd name="adj" fmla="val 0"/>
              </a:avLst>
            </a:prstGeom>
            <a:gradFill>
              <a:gsLst>
                <a:gs pos="0">
                  <a:schemeClr val="tx1"/>
                </a:gs>
                <a:gs pos="86000">
                  <a:schemeClr val="accent2"/>
                </a:gs>
              </a:gsLst>
              <a:lin ang="2700000" scaled="0"/>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2" name="Rectangle 21"/>
            <p:cNvSpPr/>
            <p:nvPr/>
          </p:nvSpPr>
          <p:spPr>
            <a:xfrm>
              <a:off x="277982" y="1821630"/>
              <a:ext cx="3090104" cy="376708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sp>
        <p:nvSpPr>
          <p:cNvPr id="12" name="Rectangle 11"/>
          <p:cNvSpPr/>
          <p:nvPr/>
        </p:nvSpPr>
        <p:spPr>
          <a:xfrm>
            <a:off x="3397581" y="2854545"/>
            <a:ext cx="1126750" cy="3531455"/>
          </a:xfrm>
          <a:prstGeom prst="rect">
            <a:avLst/>
          </a:prstGeom>
          <a:gradFill>
            <a:gsLst>
              <a:gs pos="1000">
                <a:schemeClr val="bg1">
                  <a:alpha val="0"/>
                </a:schemeClr>
              </a:gs>
              <a:gs pos="100000">
                <a:schemeClr val="accent6">
                  <a:alpha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p:cNvSpPr/>
          <p:nvPr/>
        </p:nvSpPr>
        <p:spPr>
          <a:xfrm>
            <a:off x="2158158" y="2854545"/>
            <a:ext cx="1239423" cy="3531455"/>
          </a:xfrm>
          <a:prstGeom prst="rect">
            <a:avLst/>
          </a:prstGeom>
          <a:gradFill>
            <a:gsLst>
              <a:gs pos="1000">
                <a:schemeClr val="bg1">
                  <a:alpha val="0"/>
                </a:schemeClr>
              </a:gs>
              <a:gs pos="100000">
                <a:schemeClr val="tx2">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p:cNvSpPr/>
          <p:nvPr/>
        </p:nvSpPr>
        <p:spPr>
          <a:xfrm>
            <a:off x="983739" y="2854544"/>
            <a:ext cx="1174419" cy="3531455"/>
          </a:xfrm>
          <a:prstGeom prst="rect">
            <a:avLst/>
          </a:prstGeom>
          <a:gradFill>
            <a:gsLst>
              <a:gs pos="1000">
                <a:schemeClr val="bg1">
                  <a:alpha val="0"/>
                </a:schemeClr>
              </a:gs>
              <a:gs pos="100000">
                <a:schemeClr val="tx1">
                  <a:alpha val="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Rectangle 14"/>
          <p:cNvSpPr/>
          <p:nvPr/>
        </p:nvSpPr>
        <p:spPr>
          <a:xfrm>
            <a:off x="4524331" y="2854543"/>
            <a:ext cx="1248091" cy="3531455"/>
          </a:xfrm>
          <a:prstGeom prst="rect">
            <a:avLst/>
          </a:prstGeom>
          <a:gradFill>
            <a:gsLst>
              <a:gs pos="1000">
                <a:schemeClr val="bg1">
                  <a:alpha val="0"/>
                </a:schemeClr>
              </a:gs>
              <a:gs pos="100000">
                <a:schemeClr val="accent4">
                  <a:alpha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Rectangle 15"/>
          <p:cNvSpPr/>
          <p:nvPr/>
        </p:nvSpPr>
        <p:spPr>
          <a:xfrm>
            <a:off x="239715" y="2854544"/>
            <a:ext cx="744024" cy="3531456"/>
          </a:xfrm>
          <a:prstGeom prst="rect">
            <a:avLst/>
          </a:prstGeom>
          <a:gradFill>
            <a:gsLst>
              <a:gs pos="1000">
                <a:schemeClr val="bg1">
                  <a:alpha val="0"/>
                </a:schemeClr>
              </a:gs>
              <a:gs pos="100000">
                <a:schemeClr val="bg1">
                  <a:lumMod val="50000"/>
                  <a:alpha val="54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7" name="Rectangle 16"/>
          <p:cNvSpPr/>
          <p:nvPr/>
        </p:nvSpPr>
        <p:spPr>
          <a:xfrm>
            <a:off x="5772423" y="2854543"/>
            <a:ext cx="1014532" cy="3531455"/>
          </a:xfrm>
          <a:prstGeom prst="rect">
            <a:avLst/>
          </a:prstGeom>
          <a:gradFill>
            <a:gsLst>
              <a:gs pos="1000">
                <a:schemeClr val="bg1">
                  <a:alpha val="0"/>
                </a:schemeClr>
              </a:gs>
              <a:gs pos="100000">
                <a:schemeClr val="accent5">
                  <a:alpha val="6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Rectangle 17"/>
          <p:cNvSpPr/>
          <p:nvPr/>
        </p:nvSpPr>
        <p:spPr>
          <a:xfrm>
            <a:off x="6786955" y="2854543"/>
            <a:ext cx="1014532" cy="3531455"/>
          </a:xfrm>
          <a:prstGeom prst="rect">
            <a:avLst/>
          </a:prstGeom>
          <a:gradFill>
            <a:gsLst>
              <a:gs pos="1000">
                <a:schemeClr val="bg1">
                  <a:alpha val="0"/>
                </a:schemeClr>
              </a:gs>
              <a:gs pos="100000">
                <a:schemeClr val="tx1">
                  <a:alpha val="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 name="Rectangle 18"/>
          <p:cNvSpPr/>
          <p:nvPr/>
        </p:nvSpPr>
        <p:spPr>
          <a:xfrm>
            <a:off x="7804032" y="2854543"/>
            <a:ext cx="1014532" cy="3531455"/>
          </a:xfrm>
          <a:prstGeom prst="rect">
            <a:avLst/>
          </a:prstGeom>
          <a:gradFill>
            <a:gsLst>
              <a:gs pos="1000">
                <a:schemeClr val="bg1">
                  <a:alpha val="0"/>
                </a:schemeClr>
              </a:gs>
              <a:gs pos="100000">
                <a:schemeClr val="tx2">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a:xfrm>
            <a:off x="253855" y="320749"/>
            <a:ext cx="8580923" cy="838200"/>
          </a:xfrm>
        </p:spPr>
        <p:txBody>
          <a:bodyPr/>
          <a:lstStyle/>
          <a:p>
            <a:r>
              <a:rPr lang="en-US" dirty="0" err="1"/>
              <a:t>UCS</a:t>
            </a:r>
            <a:r>
              <a:rPr lang="en-US" dirty="0"/>
              <a:t> </a:t>
            </a:r>
            <a:r>
              <a:rPr lang="en-US" dirty="0" smtClean="0"/>
              <a:t> </a:t>
            </a:r>
            <a:r>
              <a:rPr lang="en-US" dirty="0" err="1" smtClean="0"/>
              <a:t>M3</a:t>
            </a:r>
            <a:r>
              <a:rPr lang="zh-CN" altLang="en-US" dirty="0" smtClean="0"/>
              <a:t>机架式服务器家族</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051674803"/>
              </p:ext>
            </p:extLst>
          </p:nvPr>
        </p:nvGraphicFramePr>
        <p:xfrm>
          <a:off x="239714" y="2922712"/>
          <a:ext cx="8578850" cy="3442022"/>
        </p:xfrm>
        <a:graphic>
          <a:graphicData uri="http://schemas.openxmlformats.org/drawingml/2006/table">
            <a:tbl>
              <a:tblPr firstRow="1" bandRow="1">
                <a:tableStyleId>{5C22544A-7EE6-4342-B048-85BDC9FD1C3A}</a:tableStyleId>
              </a:tblPr>
              <a:tblGrid>
                <a:gridCol w="748556"/>
                <a:gridCol w="1171889"/>
                <a:gridCol w="1234668"/>
                <a:gridCol w="1124402"/>
                <a:gridCol w="1248887"/>
                <a:gridCol w="1016816"/>
                <a:gridCol w="1016816"/>
                <a:gridCol w="1016816"/>
              </a:tblGrid>
              <a:tr h="373474">
                <a:tc>
                  <a:txBody>
                    <a:bodyPr/>
                    <a:lstStyle/>
                    <a:p>
                      <a:pPr algn="ctr"/>
                      <a:endParaRPr lang="en-US" sz="1600" b="0" dirty="0">
                        <a:solidFill>
                          <a:schemeClr val="bg1"/>
                        </a:solidFill>
                        <a:effectLst/>
                      </a:endParaRPr>
                    </a:p>
                  </a:txBody>
                  <a:tcPr>
                    <a:lnR w="127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bg1">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kern="1200" dirty="0" smtClean="0">
                          <a:solidFill>
                            <a:schemeClr val="bg1"/>
                          </a:solidFill>
                          <a:effectLst/>
                          <a:latin typeface="+mn-lt"/>
                          <a:ea typeface="+mn-ea"/>
                          <a:cs typeface="+mn-cs"/>
                        </a:rPr>
                        <a:t>C22 M3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1">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kern="1200" dirty="0" smtClean="0">
                          <a:solidFill>
                            <a:schemeClr val="bg1"/>
                          </a:solidFill>
                          <a:effectLst/>
                          <a:latin typeface="+mn-lt"/>
                          <a:ea typeface="+mn-ea"/>
                          <a:cs typeface="+mn-cs"/>
                        </a:rPr>
                        <a:t>C24 M3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1">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kern="1200" dirty="0" smtClean="0">
                          <a:solidFill>
                            <a:schemeClr val="bg1"/>
                          </a:solidFill>
                          <a:effectLst/>
                          <a:latin typeface="+mn-lt"/>
                          <a:ea typeface="+mn-ea"/>
                          <a:cs typeface="+mn-cs"/>
                        </a:rPr>
                        <a:t>C220 M3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1">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kern="1200" dirty="0" smtClean="0">
                          <a:solidFill>
                            <a:schemeClr val="bg1"/>
                          </a:solidFill>
                          <a:effectLst/>
                          <a:latin typeface="+mn-lt"/>
                          <a:ea typeface="+mn-ea"/>
                          <a:cs typeface="+mn-cs"/>
                        </a:rPr>
                        <a:t>C240 M3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1">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kern="1200" dirty="0" smtClean="0">
                          <a:solidFill>
                            <a:schemeClr val="bg1"/>
                          </a:solidFill>
                          <a:effectLst/>
                          <a:latin typeface="+mn-lt"/>
                          <a:ea typeface="+mn-ea"/>
                          <a:cs typeface="+mn-cs"/>
                        </a:rPr>
                        <a:t>C260 M2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1">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kern="1200" dirty="0" smtClean="0">
                          <a:solidFill>
                            <a:schemeClr val="bg1"/>
                          </a:solidFill>
                          <a:effectLst/>
                          <a:latin typeface="+mn-lt"/>
                          <a:ea typeface="+mn-ea"/>
                          <a:cs typeface="+mn-cs"/>
                        </a:rPr>
                        <a:t>C420 M3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bg1">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0" kern="1200" dirty="0" smtClean="0">
                          <a:solidFill>
                            <a:schemeClr val="bg1"/>
                          </a:solidFill>
                          <a:effectLst/>
                          <a:latin typeface="+mn-lt"/>
                          <a:ea typeface="+mn-ea"/>
                          <a:cs typeface="+mn-cs"/>
                        </a:rPr>
                        <a:t>C460 M2</a:t>
                      </a:r>
                    </a:p>
                  </a:txBody>
                  <a:tcPr anchor="ctr">
                    <a:lnL w="12700" cap="flat" cmpd="sng" algn="ctr">
                      <a:solidFill>
                        <a:schemeClr val="bg1"/>
                      </a:solidFill>
                      <a:prstDash val="solid"/>
                      <a:round/>
                      <a:headEnd type="none" w="med" len="med"/>
                      <a:tailEnd type="none" w="med" len="med"/>
                    </a:lnL>
                    <a:solidFill>
                      <a:schemeClr val="bg1">
                        <a:lumMod val="50000"/>
                      </a:schemeClr>
                    </a:solidFill>
                  </a:tcPr>
                </a:tc>
              </a:tr>
              <a:tr h="251662">
                <a:tc>
                  <a:txBody>
                    <a:bodyPr/>
                    <a:lstStyle/>
                    <a:p>
                      <a:pPr algn="ctr"/>
                      <a:r>
                        <a:rPr lang="en-US" sz="1200" b="0" dirty="0" smtClean="0">
                          <a:solidFill>
                            <a:srgbClr val="626262"/>
                          </a:solidFill>
                          <a:effectLst/>
                        </a:rPr>
                        <a:t>RU</a:t>
                      </a:r>
                      <a:endParaRPr lang="en-US" sz="1200" b="0" dirty="0">
                        <a:solidFill>
                          <a:srgbClr val="626262"/>
                        </a:solidFill>
                        <a:effectLst/>
                      </a:endParaRPr>
                    </a:p>
                  </a:txBody>
                  <a:tcPr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sz="1200" dirty="0" smtClean="0">
                          <a:solidFill>
                            <a:srgbClr val="626262"/>
                          </a:solidFill>
                          <a:effectLst/>
                        </a:rPr>
                        <a:t>1</a:t>
                      </a:r>
                      <a:endParaRPr lang="en-US" sz="1200" dirty="0">
                        <a:solidFill>
                          <a:srgbClr val="626262"/>
                        </a:solidFill>
                        <a:effectLst/>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12700" cap="flat" cmpd="sng" algn="ctr">
                      <a:solidFill>
                        <a:schemeClr val="bg1">
                          <a:lumMod val="50000"/>
                        </a:schemeClr>
                      </a:solidFill>
                      <a:prstDash val="solid"/>
                      <a:round/>
                      <a:headEnd type="none" w="med" len="med"/>
                      <a:tailEnd type="none" w="med" len="med"/>
                    </a:lnB>
                    <a:noFill/>
                  </a:tcPr>
                </a:tc>
                <a:tc>
                  <a:txBody>
                    <a:bodyPr/>
                    <a:lstStyle/>
                    <a:p>
                      <a:pPr algn="ctr"/>
                      <a:r>
                        <a:rPr lang="en-US" sz="1200" dirty="0" smtClean="0">
                          <a:solidFill>
                            <a:srgbClr val="626262"/>
                          </a:solidFill>
                          <a:effectLst/>
                        </a:rPr>
                        <a:t>2</a:t>
                      </a:r>
                      <a:endParaRPr lang="en-US" sz="1200" dirty="0">
                        <a:solidFill>
                          <a:srgbClr val="626262"/>
                        </a:solidFill>
                        <a:effectLst/>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12700" cap="flat" cmpd="sng" algn="ctr">
                      <a:solidFill>
                        <a:schemeClr val="bg1">
                          <a:lumMod val="50000"/>
                        </a:schemeClr>
                      </a:solidFill>
                      <a:prstDash val="solid"/>
                      <a:round/>
                      <a:headEnd type="none" w="med" len="med"/>
                      <a:tailEnd type="none" w="med" len="med"/>
                    </a:lnB>
                    <a:noFill/>
                  </a:tcPr>
                </a:tc>
                <a:tc>
                  <a:txBody>
                    <a:bodyPr/>
                    <a:lstStyle/>
                    <a:p>
                      <a:pPr algn="ctr"/>
                      <a:r>
                        <a:rPr lang="en-US" sz="1200" dirty="0" smtClean="0">
                          <a:solidFill>
                            <a:srgbClr val="626262"/>
                          </a:solidFill>
                          <a:effectLst/>
                        </a:rPr>
                        <a:t>1</a:t>
                      </a:r>
                      <a:endParaRPr lang="en-US" sz="1200" dirty="0">
                        <a:solidFill>
                          <a:srgbClr val="626262"/>
                        </a:solidFill>
                        <a:effectLst/>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12700" cap="flat" cmpd="sng" algn="ctr">
                      <a:solidFill>
                        <a:schemeClr val="bg1">
                          <a:lumMod val="50000"/>
                        </a:schemeClr>
                      </a:solidFill>
                      <a:prstDash val="solid"/>
                      <a:round/>
                      <a:headEnd type="none" w="med" len="med"/>
                      <a:tailEnd type="none" w="med" len="med"/>
                    </a:lnB>
                    <a:noFill/>
                  </a:tcPr>
                </a:tc>
                <a:tc>
                  <a:txBody>
                    <a:bodyPr/>
                    <a:lstStyle/>
                    <a:p>
                      <a:pPr algn="ctr"/>
                      <a:r>
                        <a:rPr lang="en-US" sz="1200" dirty="0" smtClean="0">
                          <a:solidFill>
                            <a:srgbClr val="626262"/>
                          </a:solidFill>
                          <a:effectLst/>
                        </a:rPr>
                        <a:t>2</a:t>
                      </a:r>
                      <a:endParaRPr lang="en-US" sz="1200" dirty="0">
                        <a:solidFill>
                          <a:srgbClr val="626262"/>
                        </a:solidFill>
                        <a:effectLst/>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12700" cap="flat" cmpd="sng" algn="ctr">
                      <a:solidFill>
                        <a:schemeClr val="bg1">
                          <a:lumMod val="50000"/>
                        </a:schemeClr>
                      </a:solidFill>
                      <a:prstDash val="solid"/>
                      <a:round/>
                      <a:headEnd type="none" w="med" len="med"/>
                      <a:tailEnd type="none" w="med" len="med"/>
                    </a:lnB>
                    <a:noFill/>
                  </a:tcPr>
                </a:tc>
                <a:tc>
                  <a:txBody>
                    <a:bodyPr/>
                    <a:lstStyle/>
                    <a:p>
                      <a:pPr algn="ctr"/>
                      <a:r>
                        <a:rPr lang="en-US" sz="1200" dirty="0" smtClean="0">
                          <a:solidFill>
                            <a:srgbClr val="626262"/>
                          </a:solidFill>
                          <a:effectLst/>
                        </a:rPr>
                        <a:t>2</a:t>
                      </a:r>
                      <a:endParaRPr lang="en-US" sz="1200" dirty="0">
                        <a:solidFill>
                          <a:srgbClr val="626262"/>
                        </a:solidFill>
                        <a:effectLst/>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1270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latinLnBrk="0" hangingPunct="1"/>
                      <a:r>
                        <a:rPr lang="en-US" sz="1200" kern="1200" dirty="0" smtClean="0">
                          <a:solidFill>
                            <a:srgbClr val="626262"/>
                          </a:solidFill>
                          <a:effectLst/>
                          <a:latin typeface="+mn-lt"/>
                          <a:ea typeface="+mn-ea"/>
                          <a:cs typeface="+mn-cs"/>
                        </a:rPr>
                        <a:t>2</a:t>
                      </a:r>
                      <a:endParaRPr lang="en-US" sz="1200" kern="1200" dirty="0">
                        <a:solidFill>
                          <a:srgbClr val="626262"/>
                        </a:solidFill>
                        <a:effectLst/>
                        <a:latin typeface="+mn-lt"/>
                        <a:ea typeface="+mn-ea"/>
                        <a:cs typeface="+mn-cs"/>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1270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latinLnBrk="0" hangingPunct="1"/>
                      <a:r>
                        <a:rPr lang="en-US" sz="1200" kern="1200" dirty="0" smtClean="0">
                          <a:solidFill>
                            <a:srgbClr val="626262"/>
                          </a:solidFill>
                          <a:effectLst/>
                          <a:latin typeface="+mn-lt"/>
                          <a:ea typeface="+mn-ea"/>
                          <a:cs typeface="+mn-cs"/>
                        </a:rPr>
                        <a:t>4</a:t>
                      </a:r>
                      <a:endParaRPr lang="en-US" sz="1200" kern="1200" dirty="0">
                        <a:solidFill>
                          <a:srgbClr val="626262"/>
                        </a:solidFill>
                        <a:effectLst/>
                        <a:latin typeface="+mn-lt"/>
                        <a:ea typeface="+mn-ea"/>
                        <a:cs typeface="+mn-cs"/>
                      </a:endParaRPr>
                    </a:p>
                  </a:txBody>
                  <a:tcPr anchor="ctr">
                    <a:lnL w="38100" cap="flat" cmpd="sng" algn="ctr">
                      <a:solidFill>
                        <a:schemeClr val="bg1"/>
                      </a:solidFill>
                      <a:prstDash val="solid"/>
                      <a:round/>
                      <a:headEnd type="none" w="med" len="med"/>
                      <a:tailEnd type="none" w="med" len="med"/>
                    </a:lnL>
                    <a:lnB w="12700" cap="flat" cmpd="sng" algn="ctr">
                      <a:solidFill>
                        <a:schemeClr val="bg1">
                          <a:lumMod val="50000"/>
                        </a:schemeClr>
                      </a:solidFill>
                      <a:prstDash val="solid"/>
                      <a:round/>
                      <a:headEnd type="none" w="med" len="med"/>
                      <a:tailEnd type="none" w="med" len="med"/>
                    </a:lnB>
                    <a:noFill/>
                  </a:tcPr>
                </a:tc>
              </a:tr>
              <a:tr h="251662">
                <a:tc>
                  <a:txBody>
                    <a:bodyPr/>
                    <a:lstStyle/>
                    <a:p>
                      <a:pPr algn="ctr"/>
                      <a:r>
                        <a:rPr lang="en-US" sz="1200" b="0" dirty="0" smtClean="0">
                          <a:solidFill>
                            <a:srgbClr val="626262"/>
                          </a:solidFill>
                          <a:effectLst/>
                        </a:rPr>
                        <a:t>Cores</a:t>
                      </a:r>
                      <a:endParaRPr lang="en-US" sz="1200" b="0" dirty="0">
                        <a:solidFill>
                          <a:srgbClr val="626262"/>
                        </a:solidFill>
                        <a:effectLst/>
                      </a:endParaRPr>
                    </a:p>
                  </a:txBody>
                  <a:tcPr anchor="ctr">
                    <a:lnR w="38100" cap="flat" cmpd="sng" algn="ctr">
                      <a:solidFill>
                        <a:schemeClr val="bg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sz="1200" dirty="0" smtClean="0">
                          <a:solidFill>
                            <a:srgbClr val="626262"/>
                          </a:solidFill>
                          <a:effectLst/>
                        </a:rPr>
                        <a:t>16</a:t>
                      </a:r>
                      <a:endParaRPr lang="en-US" sz="1200" dirty="0">
                        <a:solidFill>
                          <a:srgbClr val="626262"/>
                        </a:solidFill>
                        <a:effectLst/>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sz="1200" dirty="0" smtClean="0">
                          <a:solidFill>
                            <a:srgbClr val="626262"/>
                          </a:solidFill>
                          <a:effectLst/>
                        </a:rPr>
                        <a:t>16</a:t>
                      </a:r>
                      <a:endParaRPr lang="en-US" sz="1200" dirty="0">
                        <a:solidFill>
                          <a:srgbClr val="626262"/>
                        </a:solidFill>
                        <a:effectLst/>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sz="1200" dirty="0" smtClean="0">
                          <a:solidFill>
                            <a:srgbClr val="626262"/>
                          </a:solidFill>
                          <a:effectLst/>
                        </a:rPr>
                        <a:t>16</a:t>
                      </a:r>
                      <a:endParaRPr lang="en-US" sz="1200" dirty="0">
                        <a:solidFill>
                          <a:srgbClr val="626262"/>
                        </a:solidFill>
                        <a:effectLst/>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sz="1200" dirty="0" smtClean="0">
                          <a:solidFill>
                            <a:srgbClr val="626262"/>
                          </a:solidFill>
                          <a:effectLst/>
                        </a:rPr>
                        <a:t>16</a:t>
                      </a:r>
                      <a:endParaRPr lang="en-US" sz="1200" dirty="0">
                        <a:solidFill>
                          <a:srgbClr val="626262"/>
                        </a:solidFill>
                        <a:effectLst/>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sz="1200" dirty="0" smtClean="0">
                          <a:solidFill>
                            <a:srgbClr val="626262"/>
                          </a:solidFill>
                          <a:effectLst/>
                        </a:rPr>
                        <a:t>20</a:t>
                      </a:r>
                      <a:endParaRPr lang="en-US" sz="1200" dirty="0">
                        <a:solidFill>
                          <a:srgbClr val="626262"/>
                        </a:solidFill>
                        <a:effectLst/>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latinLnBrk="0" hangingPunct="1"/>
                      <a:r>
                        <a:rPr lang="en-US" sz="1200" kern="1200" dirty="0" smtClean="0">
                          <a:solidFill>
                            <a:srgbClr val="626262"/>
                          </a:solidFill>
                          <a:effectLst/>
                          <a:latin typeface="+mn-lt"/>
                          <a:ea typeface="+mn-ea"/>
                          <a:cs typeface="+mn-cs"/>
                        </a:rPr>
                        <a:t>32</a:t>
                      </a:r>
                      <a:endParaRPr lang="en-US" sz="1200" kern="1200" dirty="0">
                        <a:solidFill>
                          <a:srgbClr val="626262"/>
                        </a:solidFill>
                        <a:effectLst/>
                        <a:latin typeface="+mn-lt"/>
                        <a:ea typeface="+mn-ea"/>
                        <a:cs typeface="+mn-cs"/>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latinLnBrk="0" hangingPunct="1"/>
                      <a:r>
                        <a:rPr lang="en-US" sz="1200" kern="1200" dirty="0" smtClean="0">
                          <a:solidFill>
                            <a:srgbClr val="626262"/>
                          </a:solidFill>
                          <a:effectLst/>
                          <a:latin typeface="+mn-lt"/>
                          <a:ea typeface="+mn-ea"/>
                          <a:cs typeface="+mn-cs"/>
                        </a:rPr>
                        <a:t>40</a:t>
                      </a:r>
                      <a:endParaRPr lang="en-US" sz="1200" kern="1200" dirty="0">
                        <a:solidFill>
                          <a:srgbClr val="626262"/>
                        </a:solidFill>
                        <a:effectLst/>
                        <a:latin typeface="+mn-lt"/>
                        <a:ea typeface="+mn-ea"/>
                        <a:cs typeface="+mn-cs"/>
                      </a:endParaRPr>
                    </a:p>
                  </a:txBody>
                  <a:tcPr anchor="ctr">
                    <a:lnL w="38100" cap="flat" cmpd="sng" algn="ctr">
                      <a:solidFill>
                        <a:schemeClr val="bg1"/>
                      </a:solidFill>
                      <a:prstDash val="solid"/>
                      <a:round/>
                      <a:headEnd type="none" w="med" len="med"/>
                      <a:tailEnd type="none" w="med" len="med"/>
                    </a:lnL>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r>
              <a:tr h="251662">
                <a:tc>
                  <a:txBody>
                    <a:bodyPr/>
                    <a:lstStyle/>
                    <a:p>
                      <a:pPr algn="ctr"/>
                      <a:r>
                        <a:rPr lang="en-US" sz="1200" b="0" dirty="0" smtClean="0">
                          <a:solidFill>
                            <a:srgbClr val="626262"/>
                          </a:solidFill>
                          <a:effectLst/>
                        </a:rPr>
                        <a:t>DIMMs</a:t>
                      </a:r>
                      <a:endParaRPr lang="en-US" sz="1200" b="0" dirty="0">
                        <a:solidFill>
                          <a:srgbClr val="626262"/>
                        </a:solidFill>
                        <a:effectLst/>
                      </a:endParaRPr>
                    </a:p>
                  </a:txBody>
                  <a:tcPr anchor="ctr">
                    <a:lnR w="38100" cap="flat" cmpd="sng" algn="ctr">
                      <a:solidFill>
                        <a:schemeClr val="bg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sz="1200" dirty="0" smtClean="0">
                          <a:solidFill>
                            <a:srgbClr val="626262"/>
                          </a:solidFill>
                          <a:effectLst/>
                        </a:rPr>
                        <a:t>12</a:t>
                      </a:r>
                      <a:endParaRPr lang="en-US" sz="1200" dirty="0">
                        <a:solidFill>
                          <a:srgbClr val="626262"/>
                        </a:solidFill>
                        <a:effectLst/>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sz="1200" dirty="0" smtClean="0">
                          <a:solidFill>
                            <a:srgbClr val="626262"/>
                          </a:solidFill>
                          <a:effectLst/>
                        </a:rPr>
                        <a:t>12</a:t>
                      </a:r>
                      <a:endParaRPr lang="en-US" sz="1200" dirty="0">
                        <a:solidFill>
                          <a:srgbClr val="626262"/>
                        </a:solidFill>
                        <a:effectLst/>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sz="1200" dirty="0" smtClean="0">
                          <a:solidFill>
                            <a:srgbClr val="626262"/>
                          </a:solidFill>
                          <a:effectLst/>
                        </a:rPr>
                        <a:t>16</a:t>
                      </a:r>
                      <a:endParaRPr lang="en-US" sz="1200" dirty="0">
                        <a:solidFill>
                          <a:srgbClr val="626262"/>
                        </a:solidFill>
                        <a:effectLst/>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sz="1200" dirty="0" smtClean="0">
                          <a:solidFill>
                            <a:srgbClr val="626262"/>
                          </a:solidFill>
                          <a:effectLst/>
                        </a:rPr>
                        <a:t>24</a:t>
                      </a:r>
                      <a:endParaRPr lang="en-US" sz="1200" dirty="0">
                        <a:solidFill>
                          <a:srgbClr val="626262"/>
                        </a:solidFill>
                        <a:effectLst/>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sz="1200" dirty="0" smtClean="0">
                          <a:solidFill>
                            <a:srgbClr val="626262"/>
                          </a:solidFill>
                          <a:effectLst/>
                        </a:rPr>
                        <a:t>64</a:t>
                      </a:r>
                      <a:endParaRPr lang="en-US" sz="1200" dirty="0">
                        <a:solidFill>
                          <a:srgbClr val="626262"/>
                        </a:solidFill>
                        <a:effectLst/>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latinLnBrk="0" hangingPunct="1"/>
                      <a:r>
                        <a:rPr lang="en-US" sz="1200" kern="1200" dirty="0" smtClean="0">
                          <a:solidFill>
                            <a:srgbClr val="626262"/>
                          </a:solidFill>
                          <a:effectLst/>
                          <a:latin typeface="+mn-lt"/>
                          <a:ea typeface="+mn-ea"/>
                          <a:cs typeface="+mn-cs"/>
                        </a:rPr>
                        <a:t>48</a:t>
                      </a:r>
                      <a:endParaRPr lang="en-US" sz="1200" kern="1200" dirty="0">
                        <a:solidFill>
                          <a:srgbClr val="626262"/>
                        </a:solidFill>
                        <a:effectLst/>
                        <a:latin typeface="+mn-lt"/>
                        <a:ea typeface="+mn-ea"/>
                        <a:cs typeface="+mn-cs"/>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latinLnBrk="0" hangingPunct="1"/>
                      <a:r>
                        <a:rPr lang="en-US" sz="1200" kern="1200" dirty="0" smtClean="0">
                          <a:solidFill>
                            <a:srgbClr val="626262"/>
                          </a:solidFill>
                          <a:effectLst/>
                          <a:latin typeface="+mn-lt"/>
                          <a:ea typeface="+mn-ea"/>
                          <a:cs typeface="+mn-cs"/>
                        </a:rPr>
                        <a:t>64</a:t>
                      </a:r>
                      <a:endParaRPr lang="en-US" sz="1200" kern="1200" dirty="0">
                        <a:solidFill>
                          <a:srgbClr val="626262"/>
                        </a:solidFill>
                        <a:effectLst/>
                        <a:latin typeface="+mn-lt"/>
                        <a:ea typeface="+mn-ea"/>
                        <a:cs typeface="+mn-cs"/>
                      </a:endParaRPr>
                    </a:p>
                  </a:txBody>
                  <a:tcPr anchor="ctr">
                    <a:lnL w="38100" cap="flat" cmpd="sng" algn="ctr">
                      <a:solidFill>
                        <a:schemeClr val="bg1"/>
                      </a:solidFill>
                      <a:prstDash val="solid"/>
                      <a:round/>
                      <a:headEnd type="none" w="med" len="med"/>
                      <a:tailEnd type="none" w="med" len="med"/>
                    </a:lnL>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r>
              <a:tr h="395912">
                <a:tc>
                  <a:txBody>
                    <a:bodyPr/>
                    <a:lstStyle/>
                    <a:p>
                      <a:pPr algn="ctr"/>
                      <a:r>
                        <a:rPr lang="en-US" sz="1200" b="0" dirty="0" smtClean="0">
                          <a:solidFill>
                            <a:srgbClr val="626262"/>
                          </a:solidFill>
                          <a:effectLst/>
                        </a:rPr>
                        <a:t>Max GB</a:t>
                      </a:r>
                      <a:endParaRPr lang="en-US" sz="1200" b="0" dirty="0">
                        <a:solidFill>
                          <a:srgbClr val="626262"/>
                        </a:solidFill>
                        <a:effectLst/>
                      </a:endParaRPr>
                    </a:p>
                  </a:txBody>
                  <a:tcPr anchor="ctr">
                    <a:lnR w="38100" cap="flat" cmpd="sng" algn="ctr">
                      <a:solidFill>
                        <a:schemeClr val="bg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sz="1200" dirty="0" smtClean="0">
                          <a:solidFill>
                            <a:srgbClr val="626262"/>
                          </a:solidFill>
                          <a:effectLst/>
                        </a:rPr>
                        <a:t>192GB</a:t>
                      </a:r>
                      <a:endParaRPr lang="en-US" sz="1200" dirty="0">
                        <a:solidFill>
                          <a:srgbClr val="626262"/>
                        </a:solidFill>
                        <a:effectLst/>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sz="1200" dirty="0" smtClean="0">
                          <a:solidFill>
                            <a:srgbClr val="626262"/>
                          </a:solidFill>
                          <a:effectLst/>
                        </a:rPr>
                        <a:t>192GB</a:t>
                      </a:r>
                      <a:endParaRPr lang="en-US" sz="1200" dirty="0">
                        <a:solidFill>
                          <a:srgbClr val="626262"/>
                        </a:solidFill>
                        <a:effectLst/>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sz="1200" dirty="0" smtClean="0">
                          <a:solidFill>
                            <a:srgbClr val="626262"/>
                          </a:solidFill>
                          <a:effectLst/>
                        </a:rPr>
                        <a:t>512GB</a:t>
                      </a:r>
                      <a:endParaRPr lang="en-US" sz="1200" dirty="0">
                        <a:solidFill>
                          <a:srgbClr val="626262"/>
                        </a:solidFill>
                        <a:effectLst/>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solidFill>
                            <a:srgbClr val="626262"/>
                          </a:solidFill>
                          <a:effectLst/>
                        </a:rPr>
                        <a:t>768GB</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sz="1200" dirty="0" smtClean="0">
                          <a:solidFill>
                            <a:srgbClr val="626262"/>
                          </a:solidFill>
                          <a:effectLst/>
                        </a:rPr>
                        <a:t>1TB</a:t>
                      </a:r>
                      <a:endParaRPr lang="en-US" sz="1200" dirty="0">
                        <a:solidFill>
                          <a:srgbClr val="626262"/>
                        </a:solidFill>
                        <a:effectLst/>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latinLnBrk="0" hangingPunct="1"/>
                      <a:r>
                        <a:rPr lang="en-US" sz="1200" kern="1200" dirty="0" smtClean="0">
                          <a:solidFill>
                            <a:srgbClr val="626262"/>
                          </a:solidFill>
                          <a:effectLst/>
                          <a:latin typeface="+mn-lt"/>
                          <a:ea typeface="+mn-ea"/>
                          <a:cs typeface="+mn-cs"/>
                        </a:rPr>
                        <a:t>1.5TB</a:t>
                      </a:r>
                      <a:endParaRPr lang="en-US" sz="1200" kern="1200" dirty="0">
                        <a:solidFill>
                          <a:srgbClr val="626262"/>
                        </a:solidFill>
                        <a:effectLst/>
                        <a:latin typeface="+mn-lt"/>
                        <a:ea typeface="+mn-ea"/>
                        <a:cs typeface="+mn-cs"/>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latinLnBrk="0" hangingPunct="1"/>
                      <a:r>
                        <a:rPr lang="en-US" sz="1200" kern="1200" dirty="0" err="1" smtClean="0">
                          <a:solidFill>
                            <a:srgbClr val="626262"/>
                          </a:solidFill>
                          <a:effectLst/>
                          <a:latin typeface="+mn-lt"/>
                          <a:ea typeface="+mn-ea"/>
                          <a:cs typeface="+mn-cs"/>
                        </a:rPr>
                        <a:t>512GB</a:t>
                      </a:r>
                      <a:endParaRPr lang="en-US" sz="1200" kern="1200" dirty="0">
                        <a:solidFill>
                          <a:srgbClr val="626262"/>
                        </a:solidFill>
                        <a:effectLst/>
                        <a:latin typeface="+mn-lt"/>
                        <a:ea typeface="+mn-ea"/>
                        <a:cs typeface="+mn-cs"/>
                      </a:endParaRPr>
                    </a:p>
                  </a:txBody>
                  <a:tcPr anchor="ctr">
                    <a:lnL w="38100" cap="flat" cmpd="sng" algn="ctr">
                      <a:solidFill>
                        <a:schemeClr val="bg1"/>
                      </a:solidFill>
                      <a:prstDash val="solid"/>
                      <a:round/>
                      <a:headEnd type="none" w="med" len="med"/>
                      <a:tailEnd type="none" w="med" len="med"/>
                    </a:lnL>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r>
              <a:tr h="369518">
                <a:tc>
                  <a:txBody>
                    <a:bodyPr/>
                    <a:lstStyle/>
                    <a:p>
                      <a:pPr algn="ctr"/>
                      <a:r>
                        <a:rPr lang="en-US" sz="1200" b="0" dirty="0" smtClean="0">
                          <a:solidFill>
                            <a:srgbClr val="626262"/>
                          </a:solidFill>
                          <a:effectLst/>
                        </a:rPr>
                        <a:t>Disk</a:t>
                      </a:r>
                      <a:endParaRPr lang="en-US" sz="1200" b="0" dirty="0">
                        <a:solidFill>
                          <a:srgbClr val="626262"/>
                        </a:solidFill>
                        <a:effectLst/>
                      </a:endParaRPr>
                    </a:p>
                  </a:txBody>
                  <a:tcPr anchor="ctr">
                    <a:lnR w="38100" cap="flat" cmpd="sng" algn="ctr">
                      <a:solidFill>
                        <a:schemeClr val="bg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solidFill>
                            <a:srgbClr val="626262"/>
                          </a:solidFill>
                          <a:effectLst/>
                        </a:rPr>
                        <a:t>8 x 2.5” or </a:t>
                      </a:r>
                      <a:br>
                        <a:rPr lang="en-US" sz="1100" dirty="0" smtClean="0">
                          <a:solidFill>
                            <a:srgbClr val="626262"/>
                          </a:solidFill>
                          <a:effectLst/>
                        </a:rPr>
                      </a:br>
                      <a:r>
                        <a:rPr lang="en-US" sz="1100" dirty="0" smtClean="0">
                          <a:solidFill>
                            <a:srgbClr val="626262"/>
                          </a:solidFill>
                          <a:effectLst/>
                        </a:rPr>
                        <a:t>4</a:t>
                      </a:r>
                      <a:r>
                        <a:rPr lang="en-US" sz="1100" baseline="0" dirty="0" smtClean="0">
                          <a:solidFill>
                            <a:srgbClr val="626262"/>
                          </a:solidFill>
                          <a:effectLst/>
                        </a:rPr>
                        <a:t> x 3.5”</a:t>
                      </a:r>
                      <a:endParaRPr lang="en-US" sz="1100" dirty="0" smtClean="0">
                        <a:solidFill>
                          <a:srgbClr val="626262"/>
                        </a:solidFill>
                        <a:effectLst/>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kern="1200" dirty="0" smtClean="0">
                          <a:solidFill>
                            <a:srgbClr val="626262"/>
                          </a:solidFill>
                          <a:effectLst/>
                          <a:latin typeface="+mn-lt"/>
                          <a:ea typeface="+mn-ea"/>
                          <a:cs typeface="+mn-cs"/>
                        </a:rPr>
                        <a:t>24 x 2.5” or</a:t>
                      </a:r>
                      <a:br>
                        <a:rPr lang="en-US" sz="1100" kern="1200" dirty="0" smtClean="0">
                          <a:solidFill>
                            <a:srgbClr val="626262"/>
                          </a:solidFill>
                          <a:effectLst/>
                          <a:latin typeface="+mn-lt"/>
                          <a:ea typeface="+mn-ea"/>
                          <a:cs typeface="+mn-cs"/>
                        </a:rPr>
                      </a:br>
                      <a:r>
                        <a:rPr lang="en-US" sz="1100" kern="1200" dirty="0" smtClean="0">
                          <a:solidFill>
                            <a:srgbClr val="626262"/>
                          </a:solidFill>
                          <a:effectLst/>
                          <a:latin typeface="+mn-lt"/>
                          <a:ea typeface="+mn-ea"/>
                          <a:cs typeface="+mn-cs"/>
                        </a:rPr>
                        <a:t>12 x 3.5”</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dirty="0" smtClean="0">
                          <a:solidFill>
                            <a:srgbClr val="626262"/>
                          </a:solidFill>
                          <a:effectLst/>
                        </a:rPr>
                        <a:t>8 x 2.5” or </a:t>
                      </a:r>
                      <a:br>
                        <a:rPr lang="en-US" sz="1100" dirty="0" smtClean="0">
                          <a:solidFill>
                            <a:srgbClr val="626262"/>
                          </a:solidFill>
                          <a:effectLst/>
                        </a:rPr>
                      </a:br>
                      <a:r>
                        <a:rPr lang="en-US" sz="1100" dirty="0" smtClean="0">
                          <a:solidFill>
                            <a:srgbClr val="626262"/>
                          </a:solidFill>
                          <a:effectLst/>
                        </a:rPr>
                        <a:t>4</a:t>
                      </a:r>
                      <a:r>
                        <a:rPr lang="en-US" sz="1100" baseline="0" dirty="0" smtClean="0">
                          <a:solidFill>
                            <a:srgbClr val="626262"/>
                          </a:solidFill>
                          <a:effectLst/>
                        </a:rPr>
                        <a:t> x 3.5”</a:t>
                      </a:r>
                      <a:endParaRPr lang="en-US" sz="1100" dirty="0" smtClean="0">
                        <a:solidFill>
                          <a:srgbClr val="626262"/>
                        </a:solidFill>
                        <a:effectLst/>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kern="1200" dirty="0" smtClean="0">
                          <a:solidFill>
                            <a:srgbClr val="626262"/>
                          </a:solidFill>
                          <a:effectLst/>
                          <a:latin typeface="+mn-lt"/>
                          <a:ea typeface="+mn-ea"/>
                          <a:cs typeface="+mn-cs"/>
                        </a:rPr>
                        <a:t>24 x 2.5” or</a:t>
                      </a:r>
                      <a:br>
                        <a:rPr lang="en-US" sz="1100" kern="1200" dirty="0" smtClean="0">
                          <a:solidFill>
                            <a:srgbClr val="626262"/>
                          </a:solidFill>
                          <a:effectLst/>
                          <a:latin typeface="+mn-lt"/>
                          <a:ea typeface="+mn-ea"/>
                          <a:cs typeface="+mn-cs"/>
                        </a:rPr>
                      </a:br>
                      <a:r>
                        <a:rPr lang="en-US" sz="1100" kern="1200" dirty="0" smtClean="0">
                          <a:solidFill>
                            <a:srgbClr val="626262"/>
                          </a:solidFill>
                          <a:effectLst/>
                          <a:latin typeface="+mn-lt"/>
                          <a:ea typeface="+mn-ea"/>
                          <a:cs typeface="+mn-cs"/>
                        </a:rPr>
                        <a:t>12 x 3.5”</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dirty="0" smtClean="0">
                          <a:solidFill>
                            <a:srgbClr val="626262"/>
                          </a:solidFill>
                          <a:effectLst/>
                        </a:rPr>
                        <a:t>16 x 2.5” or 32 x SSD</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kern="1200" dirty="0" smtClean="0">
                          <a:solidFill>
                            <a:srgbClr val="626262"/>
                          </a:solidFill>
                          <a:effectLst/>
                          <a:latin typeface="+mn-lt"/>
                          <a:ea typeface="+mn-ea"/>
                          <a:cs typeface="+mn-cs"/>
                        </a:rPr>
                        <a:t>16 x 2.5”</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kern="1200" dirty="0" smtClean="0">
                          <a:solidFill>
                            <a:srgbClr val="626262"/>
                          </a:solidFill>
                          <a:effectLst/>
                          <a:latin typeface="+mn-lt"/>
                          <a:ea typeface="+mn-ea"/>
                          <a:cs typeface="+mn-cs"/>
                        </a:rPr>
                        <a:t>16 x 2.5”</a:t>
                      </a:r>
                    </a:p>
                  </a:txBody>
                  <a:tcPr anchor="ctr">
                    <a:lnL w="38100" cap="flat" cmpd="sng" algn="ctr">
                      <a:solidFill>
                        <a:schemeClr val="bg1"/>
                      </a:solidFill>
                      <a:prstDash val="solid"/>
                      <a:round/>
                      <a:headEnd type="none" w="med" len="med"/>
                      <a:tailEnd type="none" w="med" len="med"/>
                    </a:lnL>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r>
              <a:tr h="356321">
                <a:tc>
                  <a:txBody>
                    <a:bodyPr/>
                    <a:lstStyle/>
                    <a:p>
                      <a:pPr algn="ctr"/>
                      <a:r>
                        <a:rPr lang="en-US" sz="1200" b="0" dirty="0" err="1" smtClean="0">
                          <a:solidFill>
                            <a:srgbClr val="626262"/>
                          </a:solidFill>
                          <a:effectLst/>
                        </a:rPr>
                        <a:t>LoM</a:t>
                      </a:r>
                      <a:endParaRPr lang="en-US" sz="1200" b="0" dirty="0">
                        <a:solidFill>
                          <a:srgbClr val="626262"/>
                        </a:solidFill>
                        <a:effectLst/>
                      </a:endParaRPr>
                    </a:p>
                  </a:txBody>
                  <a:tcPr anchor="ctr">
                    <a:lnR w="38100" cap="flat" cmpd="sng" algn="ctr">
                      <a:solidFill>
                        <a:schemeClr val="bg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sz="1050" dirty="0" smtClean="0">
                          <a:solidFill>
                            <a:srgbClr val="626262"/>
                          </a:solidFill>
                          <a:effectLst/>
                        </a:rPr>
                        <a:t>2 x 1Gb</a:t>
                      </a:r>
                      <a:endParaRPr lang="en-US" sz="1050" dirty="0">
                        <a:solidFill>
                          <a:srgbClr val="626262"/>
                        </a:solidFill>
                        <a:effectLst/>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dirty="0" smtClean="0">
                          <a:solidFill>
                            <a:srgbClr val="626262"/>
                          </a:solidFill>
                          <a:effectLst/>
                        </a:rPr>
                        <a:t>2 x 1Gb</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sz="1050" dirty="0" smtClean="0">
                          <a:solidFill>
                            <a:srgbClr val="626262"/>
                          </a:solidFill>
                          <a:effectLst/>
                        </a:rPr>
                        <a:t>2 x 1Gb</a:t>
                      </a:r>
                      <a:endParaRPr lang="en-US" sz="1050" dirty="0">
                        <a:solidFill>
                          <a:srgbClr val="626262"/>
                        </a:solidFill>
                        <a:effectLst/>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dirty="0" smtClean="0">
                          <a:solidFill>
                            <a:srgbClr val="626262"/>
                          </a:solidFill>
                          <a:effectLst/>
                        </a:rPr>
                        <a:t>4 x 1Gb</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algn="ctr"/>
                      <a:r>
                        <a:rPr lang="en-US" sz="1050" dirty="0" smtClean="0">
                          <a:solidFill>
                            <a:srgbClr val="626262"/>
                          </a:solidFill>
                          <a:effectLst/>
                        </a:rPr>
                        <a:t>2 x 1Gb + 2 x 10Gb</a:t>
                      </a:r>
                      <a:endParaRPr lang="en-US" sz="1050" dirty="0">
                        <a:solidFill>
                          <a:srgbClr val="626262"/>
                        </a:solidFill>
                        <a:effectLst/>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latinLnBrk="0" hangingPunct="1"/>
                      <a:r>
                        <a:rPr lang="en-US" sz="1050" kern="1200" dirty="0" smtClean="0">
                          <a:solidFill>
                            <a:srgbClr val="626262"/>
                          </a:solidFill>
                          <a:effectLst/>
                          <a:latin typeface="+mn-lt"/>
                          <a:ea typeface="+mn-ea"/>
                          <a:cs typeface="+mn-cs"/>
                        </a:rPr>
                        <a:t>2 x 10Gb</a:t>
                      </a:r>
                      <a:endParaRPr lang="en-US" sz="1050" kern="1200" dirty="0">
                        <a:solidFill>
                          <a:srgbClr val="626262"/>
                        </a:solidFill>
                        <a:effectLst/>
                        <a:latin typeface="+mn-lt"/>
                        <a:ea typeface="+mn-ea"/>
                        <a:cs typeface="+mn-cs"/>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latinLnBrk="0" hangingPunct="1"/>
                      <a:r>
                        <a:rPr lang="en-US" sz="1050" kern="1200" dirty="0" smtClean="0">
                          <a:solidFill>
                            <a:srgbClr val="626262"/>
                          </a:solidFill>
                          <a:effectLst/>
                          <a:latin typeface="+mn-lt"/>
                          <a:ea typeface="+mn-ea"/>
                          <a:cs typeface="+mn-cs"/>
                        </a:rPr>
                        <a:t>2 x 1Gb +</a:t>
                      </a:r>
                      <a:br>
                        <a:rPr lang="en-US" sz="1050" kern="1200" dirty="0" smtClean="0">
                          <a:solidFill>
                            <a:srgbClr val="626262"/>
                          </a:solidFill>
                          <a:effectLst/>
                          <a:latin typeface="+mn-lt"/>
                          <a:ea typeface="+mn-ea"/>
                          <a:cs typeface="+mn-cs"/>
                        </a:rPr>
                      </a:br>
                      <a:r>
                        <a:rPr lang="en-US" sz="1050" kern="1200" dirty="0" smtClean="0">
                          <a:solidFill>
                            <a:srgbClr val="626262"/>
                          </a:solidFill>
                          <a:effectLst/>
                          <a:latin typeface="+mn-lt"/>
                          <a:ea typeface="+mn-ea"/>
                          <a:cs typeface="+mn-cs"/>
                        </a:rPr>
                        <a:t>2 x 10Gb</a:t>
                      </a:r>
                      <a:endParaRPr lang="en-US" sz="1050" kern="1200" dirty="0">
                        <a:solidFill>
                          <a:srgbClr val="626262"/>
                        </a:solidFill>
                        <a:effectLst/>
                        <a:latin typeface="+mn-lt"/>
                        <a:ea typeface="+mn-ea"/>
                        <a:cs typeface="+mn-cs"/>
                      </a:endParaRPr>
                    </a:p>
                  </a:txBody>
                  <a:tcPr anchor="ctr">
                    <a:lnL w="38100" cap="flat" cmpd="sng" algn="ctr">
                      <a:solidFill>
                        <a:schemeClr val="bg1"/>
                      </a:solidFill>
                      <a:prstDash val="solid"/>
                      <a:round/>
                      <a:headEnd type="none" w="med" len="med"/>
                      <a:tailEnd type="none" w="med" len="med"/>
                    </a:lnL>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r>
              <a:tr h="395912">
                <a:tc>
                  <a:txBody>
                    <a:bodyPr/>
                    <a:lstStyle/>
                    <a:p>
                      <a:pPr algn="ctr"/>
                      <a:r>
                        <a:rPr lang="en-US" sz="1200" b="0" dirty="0" smtClean="0">
                          <a:solidFill>
                            <a:srgbClr val="626262"/>
                          </a:solidFill>
                          <a:effectLst/>
                        </a:rPr>
                        <a:t>PCIe Slots</a:t>
                      </a:r>
                      <a:endParaRPr lang="en-US" sz="1200" b="0" dirty="0">
                        <a:solidFill>
                          <a:srgbClr val="626262"/>
                        </a:solidFill>
                        <a:effectLst/>
                      </a:endParaRPr>
                    </a:p>
                  </a:txBody>
                  <a:tcPr anchor="ctr">
                    <a:lnR w="38100" cap="flat" cmpd="sng" algn="ctr">
                      <a:solidFill>
                        <a:schemeClr val="bg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latinLnBrk="0" hangingPunct="1"/>
                      <a:r>
                        <a:rPr lang="en-US" sz="1050" kern="1200" dirty="0" smtClean="0">
                          <a:solidFill>
                            <a:srgbClr val="626262"/>
                          </a:solidFill>
                          <a:effectLst/>
                          <a:latin typeface="+mn-lt"/>
                          <a:ea typeface="+mn-ea"/>
                          <a:cs typeface="+mn-cs"/>
                        </a:rPr>
                        <a:t>2 x PCIe </a:t>
                      </a:r>
                      <a:br>
                        <a:rPr lang="en-US" sz="1050" kern="1200" dirty="0" smtClean="0">
                          <a:solidFill>
                            <a:srgbClr val="626262"/>
                          </a:solidFill>
                          <a:effectLst/>
                          <a:latin typeface="+mn-lt"/>
                          <a:ea typeface="+mn-ea"/>
                          <a:cs typeface="+mn-cs"/>
                        </a:rPr>
                      </a:br>
                      <a:endParaRPr lang="en-US" sz="1050" kern="1200" dirty="0">
                        <a:solidFill>
                          <a:srgbClr val="626262"/>
                        </a:solidFill>
                        <a:effectLst/>
                        <a:latin typeface="+mn-lt"/>
                        <a:ea typeface="+mn-ea"/>
                        <a:cs typeface="+mn-cs"/>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latinLnBrk="0" hangingPunct="1"/>
                      <a:r>
                        <a:rPr lang="en-US" sz="1050" kern="1200" dirty="0" smtClean="0">
                          <a:solidFill>
                            <a:srgbClr val="626262"/>
                          </a:solidFill>
                          <a:effectLst/>
                          <a:latin typeface="+mn-lt"/>
                          <a:ea typeface="+mn-ea"/>
                          <a:cs typeface="+mn-cs"/>
                        </a:rPr>
                        <a:t>5 x PCIe </a:t>
                      </a:r>
                      <a:br>
                        <a:rPr lang="en-US" sz="1050" kern="1200" dirty="0" smtClean="0">
                          <a:solidFill>
                            <a:srgbClr val="626262"/>
                          </a:solidFill>
                          <a:effectLst/>
                          <a:latin typeface="+mn-lt"/>
                          <a:ea typeface="+mn-ea"/>
                          <a:cs typeface="+mn-cs"/>
                        </a:rPr>
                      </a:br>
                      <a:endParaRPr lang="en-US" sz="1050" kern="1200" dirty="0">
                        <a:solidFill>
                          <a:srgbClr val="626262"/>
                        </a:solidFill>
                        <a:effectLst/>
                        <a:latin typeface="+mn-lt"/>
                        <a:ea typeface="+mn-ea"/>
                        <a:cs typeface="+mn-cs"/>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latinLnBrk="0" hangingPunct="1"/>
                      <a:r>
                        <a:rPr lang="en-US" sz="1050" kern="1200" dirty="0" smtClean="0">
                          <a:solidFill>
                            <a:srgbClr val="626262"/>
                          </a:solidFill>
                          <a:effectLst/>
                          <a:latin typeface="+mn-lt"/>
                          <a:ea typeface="+mn-ea"/>
                          <a:cs typeface="+mn-cs"/>
                        </a:rPr>
                        <a:t>2 x PCIe </a:t>
                      </a:r>
                      <a:br>
                        <a:rPr lang="en-US" sz="1050" kern="1200" dirty="0" smtClean="0">
                          <a:solidFill>
                            <a:srgbClr val="626262"/>
                          </a:solidFill>
                          <a:effectLst/>
                          <a:latin typeface="+mn-lt"/>
                          <a:ea typeface="+mn-ea"/>
                          <a:cs typeface="+mn-cs"/>
                        </a:rPr>
                      </a:br>
                      <a:r>
                        <a:rPr lang="en-US" sz="1050" kern="1200" dirty="0" smtClean="0">
                          <a:solidFill>
                            <a:srgbClr val="626262"/>
                          </a:solidFill>
                          <a:effectLst/>
                          <a:latin typeface="+mn-lt"/>
                          <a:ea typeface="+mn-ea"/>
                          <a:cs typeface="+mn-cs"/>
                        </a:rPr>
                        <a:t>3.0</a:t>
                      </a:r>
                      <a:endParaRPr lang="en-US" sz="1050" kern="1200" dirty="0">
                        <a:solidFill>
                          <a:srgbClr val="626262"/>
                        </a:solidFill>
                        <a:effectLst/>
                        <a:latin typeface="+mn-lt"/>
                        <a:ea typeface="+mn-ea"/>
                        <a:cs typeface="+mn-cs"/>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latinLnBrk="0" hangingPunct="1"/>
                      <a:r>
                        <a:rPr lang="en-US" sz="1050" kern="1200" dirty="0" smtClean="0">
                          <a:solidFill>
                            <a:srgbClr val="626262"/>
                          </a:solidFill>
                          <a:effectLst/>
                          <a:latin typeface="+mn-lt"/>
                          <a:ea typeface="+mn-ea"/>
                          <a:cs typeface="+mn-cs"/>
                        </a:rPr>
                        <a:t>4 x PCIe </a:t>
                      </a:r>
                      <a:br>
                        <a:rPr lang="en-US" sz="1050" kern="1200" dirty="0" smtClean="0">
                          <a:solidFill>
                            <a:srgbClr val="626262"/>
                          </a:solidFill>
                          <a:effectLst/>
                          <a:latin typeface="+mn-lt"/>
                          <a:ea typeface="+mn-ea"/>
                          <a:cs typeface="+mn-cs"/>
                        </a:rPr>
                      </a:br>
                      <a:r>
                        <a:rPr lang="en-US" sz="1050" kern="1200" dirty="0" smtClean="0">
                          <a:solidFill>
                            <a:srgbClr val="626262"/>
                          </a:solidFill>
                          <a:effectLst/>
                          <a:latin typeface="+mn-lt"/>
                          <a:ea typeface="+mn-ea"/>
                          <a:cs typeface="+mn-cs"/>
                        </a:rPr>
                        <a:t>3.0</a:t>
                      </a:r>
                      <a:endParaRPr lang="en-US" sz="1050" kern="1200" dirty="0">
                        <a:solidFill>
                          <a:srgbClr val="626262"/>
                        </a:solidFill>
                        <a:effectLst/>
                        <a:latin typeface="+mn-lt"/>
                        <a:ea typeface="+mn-ea"/>
                        <a:cs typeface="+mn-cs"/>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latinLnBrk="0" hangingPunct="1"/>
                      <a:r>
                        <a:rPr lang="en-US" sz="1050" kern="1200" dirty="0" smtClean="0">
                          <a:solidFill>
                            <a:srgbClr val="626262"/>
                          </a:solidFill>
                          <a:effectLst/>
                          <a:latin typeface="+mn-lt"/>
                          <a:ea typeface="+mn-ea"/>
                          <a:cs typeface="+mn-cs"/>
                        </a:rPr>
                        <a:t>6 x PCIe 2.0</a:t>
                      </a:r>
                      <a:endParaRPr lang="en-US" sz="1050" kern="1200" dirty="0">
                        <a:solidFill>
                          <a:srgbClr val="626262"/>
                        </a:solidFill>
                        <a:effectLst/>
                        <a:latin typeface="+mn-lt"/>
                        <a:ea typeface="+mn-ea"/>
                        <a:cs typeface="+mn-cs"/>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latinLnBrk="0" hangingPunct="1"/>
                      <a:r>
                        <a:rPr lang="en-US" sz="1050" kern="1200" dirty="0" smtClean="0">
                          <a:solidFill>
                            <a:srgbClr val="626262"/>
                          </a:solidFill>
                          <a:effectLst/>
                          <a:latin typeface="+mn-lt"/>
                          <a:ea typeface="+mn-ea"/>
                          <a:cs typeface="+mn-cs"/>
                        </a:rPr>
                        <a:t>6 x PCIe 3.0</a:t>
                      </a:r>
                      <a:endParaRPr lang="en-US" sz="1050" kern="1200" dirty="0">
                        <a:solidFill>
                          <a:srgbClr val="626262"/>
                        </a:solidFill>
                        <a:effectLst/>
                        <a:latin typeface="+mn-lt"/>
                        <a:ea typeface="+mn-ea"/>
                        <a:cs typeface="+mn-cs"/>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pPr marL="0" algn="ctr" defTabSz="914400" rtl="0" eaLnBrk="1" latinLnBrk="0" hangingPunct="1"/>
                      <a:r>
                        <a:rPr lang="en-US" sz="1050" kern="1200" dirty="0" smtClean="0">
                          <a:solidFill>
                            <a:srgbClr val="626262"/>
                          </a:solidFill>
                          <a:effectLst/>
                          <a:latin typeface="+mn-lt"/>
                          <a:ea typeface="+mn-ea"/>
                          <a:cs typeface="+mn-cs"/>
                        </a:rPr>
                        <a:t>10 x PCIe 2.0</a:t>
                      </a:r>
                      <a:endParaRPr lang="en-US" sz="1050" kern="1200" dirty="0">
                        <a:solidFill>
                          <a:srgbClr val="626262"/>
                        </a:solidFill>
                        <a:effectLst/>
                        <a:latin typeface="+mn-lt"/>
                        <a:ea typeface="+mn-ea"/>
                        <a:cs typeface="+mn-cs"/>
                      </a:endParaRPr>
                    </a:p>
                  </a:txBody>
                  <a:tcPr anchor="ctr">
                    <a:lnL w="38100" cap="flat" cmpd="sng" algn="ctr">
                      <a:solidFill>
                        <a:schemeClr val="bg1"/>
                      </a:solidFill>
                      <a:prstDash val="solid"/>
                      <a:round/>
                      <a:headEnd type="none" w="med" len="med"/>
                      <a:tailEnd type="none" w="med" len="med"/>
                    </a:lnL>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r>
              <a:tr h="554276">
                <a:tc>
                  <a:txBody>
                    <a:bodyPr/>
                    <a:lstStyle/>
                    <a:p>
                      <a:pPr algn="ctr"/>
                      <a:r>
                        <a:rPr lang="en-US" sz="1200" b="0" dirty="0" smtClean="0">
                          <a:solidFill>
                            <a:srgbClr val="626262"/>
                          </a:solidFill>
                          <a:effectLst/>
                        </a:rPr>
                        <a:t>Internal Storage</a:t>
                      </a:r>
                      <a:endParaRPr lang="en-US" sz="1200" b="0" dirty="0">
                        <a:solidFill>
                          <a:srgbClr val="626262"/>
                        </a:solidFill>
                        <a:effectLst/>
                      </a:endParaRPr>
                    </a:p>
                  </a:txBody>
                  <a:tcPr anchor="ctr">
                    <a:lnR w="38100" cap="flat" cmpd="sng" algn="ctr">
                      <a:solidFill>
                        <a:schemeClr val="bg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kern="1200" dirty="0" smtClean="0">
                          <a:solidFill>
                            <a:srgbClr val="626262"/>
                          </a:solidFill>
                          <a:effectLst/>
                          <a:latin typeface="+mn-lt"/>
                          <a:ea typeface="+mn-ea"/>
                          <a:cs typeface="+mn-cs"/>
                        </a:rPr>
                        <a:t>USB Port</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kern="1200" dirty="0" smtClean="0">
                          <a:solidFill>
                            <a:srgbClr val="626262"/>
                          </a:solidFill>
                          <a:effectLst/>
                          <a:latin typeface="+mn-lt"/>
                          <a:ea typeface="+mn-ea"/>
                          <a:cs typeface="+mn-cs"/>
                        </a:rPr>
                        <a:t>USB Port</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noFill/>
                  </a:tcPr>
                </a:tc>
                <a:tc>
                  <a:txBody>
                    <a:bodyPr/>
                    <a:lstStyle/>
                    <a:p>
                      <a:pPr marL="0" algn="ctr" defTabSz="914400" rtl="0" eaLnBrk="1" latinLnBrk="0" hangingPunct="1"/>
                      <a:r>
                        <a:rPr lang="en-US" sz="1050" kern="1200" dirty="0" smtClean="0">
                          <a:solidFill>
                            <a:srgbClr val="626262"/>
                          </a:solidFill>
                          <a:effectLst/>
                          <a:latin typeface="+mn-lt"/>
                          <a:ea typeface="+mn-ea"/>
                          <a:cs typeface="+mn-cs"/>
                        </a:rPr>
                        <a:t>USB Port</a:t>
                      </a:r>
                      <a:br>
                        <a:rPr lang="en-US" sz="1050" kern="1200" dirty="0" smtClean="0">
                          <a:solidFill>
                            <a:srgbClr val="626262"/>
                          </a:solidFill>
                          <a:effectLst/>
                          <a:latin typeface="+mn-lt"/>
                          <a:ea typeface="+mn-ea"/>
                          <a:cs typeface="+mn-cs"/>
                        </a:rPr>
                      </a:br>
                      <a:r>
                        <a:rPr lang="en-US" sz="1050" kern="1200" dirty="0" err="1" smtClean="0">
                          <a:solidFill>
                            <a:srgbClr val="626262"/>
                          </a:solidFill>
                          <a:effectLst/>
                          <a:latin typeface="+mn-lt"/>
                          <a:ea typeface="+mn-ea"/>
                          <a:cs typeface="+mn-cs"/>
                        </a:rPr>
                        <a:t>FlexFlash</a:t>
                      </a:r>
                      <a:endParaRPr lang="en-US" sz="1050" kern="1200" dirty="0">
                        <a:solidFill>
                          <a:srgbClr val="626262"/>
                        </a:solidFill>
                        <a:effectLst/>
                        <a:latin typeface="+mn-lt"/>
                        <a:ea typeface="+mn-ea"/>
                        <a:cs typeface="+mn-cs"/>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kern="1200" dirty="0" smtClean="0">
                          <a:solidFill>
                            <a:srgbClr val="626262"/>
                          </a:solidFill>
                          <a:effectLst/>
                          <a:latin typeface="+mn-lt"/>
                          <a:ea typeface="+mn-ea"/>
                          <a:cs typeface="+mn-cs"/>
                        </a:rPr>
                        <a:t>USB Port</a:t>
                      </a:r>
                      <a:br>
                        <a:rPr lang="en-US" sz="1050" kern="1200" dirty="0" smtClean="0">
                          <a:solidFill>
                            <a:srgbClr val="626262"/>
                          </a:solidFill>
                          <a:effectLst/>
                          <a:latin typeface="+mn-lt"/>
                          <a:ea typeface="+mn-ea"/>
                          <a:cs typeface="+mn-cs"/>
                        </a:rPr>
                      </a:br>
                      <a:r>
                        <a:rPr lang="en-US" sz="1050" kern="1200" dirty="0" err="1" smtClean="0">
                          <a:solidFill>
                            <a:srgbClr val="626262"/>
                          </a:solidFill>
                          <a:effectLst/>
                          <a:latin typeface="+mn-lt"/>
                          <a:ea typeface="+mn-ea"/>
                          <a:cs typeface="+mn-cs"/>
                        </a:rPr>
                        <a:t>FlexFlash</a:t>
                      </a:r>
                      <a:endParaRPr lang="en-US" sz="1050" kern="1200" dirty="0" smtClean="0">
                        <a:solidFill>
                          <a:srgbClr val="626262"/>
                        </a:solidFill>
                        <a:effectLst/>
                        <a:latin typeface="+mn-lt"/>
                        <a:ea typeface="+mn-ea"/>
                        <a:cs typeface="+mn-cs"/>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kern="1200" dirty="0" smtClean="0">
                          <a:solidFill>
                            <a:srgbClr val="626262"/>
                          </a:solidFill>
                          <a:effectLst/>
                          <a:latin typeface="+mn-lt"/>
                          <a:ea typeface="+mn-ea"/>
                          <a:cs typeface="+mn-cs"/>
                        </a:rPr>
                        <a:t>USB Port</a:t>
                      </a:r>
                      <a:br>
                        <a:rPr lang="en-US" sz="1050" kern="1200" dirty="0" smtClean="0">
                          <a:solidFill>
                            <a:srgbClr val="626262"/>
                          </a:solidFill>
                          <a:effectLst/>
                          <a:latin typeface="+mn-lt"/>
                          <a:ea typeface="+mn-ea"/>
                          <a:cs typeface="+mn-cs"/>
                        </a:rPr>
                      </a:br>
                      <a:r>
                        <a:rPr lang="en-US" sz="1050" kern="1200" dirty="0" err="1" smtClean="0">
                          <a:solidFill>
                            <a:srgbClr val="626262"/>
                          </a:solidFill>
                          <a:effectLst/>
                          <a:latin typeface="+mn-lt"/>
                          <a:ea typeface="+mn-ea"/>
                          <a:cs typeface="+mn-cs"/>
                        </a:rPr>
                        <a:t>FlexFlash</a:t>
                      </a:r>
                      <a:endParaRPr lang="en-US" sz="1050" kern="1200" dirty="0" smtClean="0">
                        <a:solidFill>
                          <a:srgbClr val="626262"/>
                        </a:solidFill>
                        <a:effectLst/>
                        <a:latin typeface="+mn-lt"/>
                        <a:ea typeface="+mn-ea"/>
                        <a:cs typeface="+mn-cs"/>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kern="1200" dirty="0" smtClean="0">
                          <a:solidFill>
                            <a:srgbClr val="626262"/>
                          </a:solidFill>
                          <a:effectLst/>
                          <a:latin typeface="+mn-lt"/>
                          <a:ea typeface="+mn-ea"/>
                          <a:cs typeface="+mn-cs"/>
                        </a:rPr>
                        <a:t>USB Port</a:t>
                      </a:r>
                      <a:br>
                        <a:rPr lang="en-US" sz="1050" kern="1200" dirty="0" smtClean="0">
                          <a:solidFill>
                            <a:srgbClr val="626262"/>
                          </a:solidFill>
                          <a:effectLst/>
                          <a:latin typeface="+mn-lt"/>
                          <a:ea typeface="+mn-ea"/>
                          <a:cs typeface="+mn-cs"/>
                        </a:rPr>
                      </a:br>
                      <a:r>
                        <a:rPr lang="en-US" sz="1050" kern="1200" dirty="0" err="1" smtClean="0">
                          <a:solidFill>
                            <a:srgbClr val="626262"/>
                          </a:solidFill>
                          <a:effectLst/>
                          <a:latin typeface="+mn-lt"/>
                          <a:ea typeface="+mn-ea"/>
                          <a:cs typeface="+mn-cs"/>
                        </a:rPr>
                        <a:t>FlexFlash</a:t>
                      </a:r>
                      <a:endParaRPr lang="en-US" sz="1050" kern="1200" dirty="0" smtClean="0">
                        <a:solidFill>
                          <a:srgbClr val="626262"/>
                        </a:solidFill>
                        <a:effectLst/>
                        <a:latin typeface="+mn-lt"/>
                        <a:ea typeface="+mn-ea"/>
                        <a:cs typeface="+mn-cs"/>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noFill/>
                  </a:tcPr>
                </a:tc>
                <a:tc>
                  <a:txBody>
                    <a:bodyPr/>
                    <a:lstStyle/>
                    <a:p>
                      <a:pPr marL="0" algn="ctr" defTabSz="914400" rtl="0" eaLnBrk="1" latinLnBrk="0" hangingPunct="1"/>
                      <a:r>
                        <a:rPr lang="en-US" sz="1050" kern="1200" dirty="0" err="1" smtClean="0">
                          <a:solidFill>
                            <a:srgbClr val="626262"/>
                          </a:solidFill>
                          <a:effectLst/>
                          <a:latin typeface="+mn-lt"/>
                          <a:ea typeface="+mn-ea"/>
                          <a:cs typeface="+mn-cs"/>
                        </a:rPr>
                        <a:t>eUSB</a:t>
                      </a:r>
                      <a:endParaRPr lang="en-US" sz="1050" kern="1200" dirty="0">
                        <a:solidFill>
                          <a:srgbClr val="626262"/>
                        </a:solidFill>
                        <a:effectLst/>
                        <a:latin typeface="+mn-lt"/>
                        <a:ea typeface="+mn-ea"/>
                        <a:cs typeface="+mn-cs"/>
                      </a:endParaRPr>
                    </a:p>
                  </a:txBody>
                  <a:tcPr anchor="ctr">
                    <a:lnL w="38100" cap="flat" cmpd="sng" algn="ctr">
                      <a:solidFill>
                        <a:schemeClr val="bg1"/>
                      </a:solidFill>
                      <a:prstDash val="solid"/>
                      <a:round/>
                      <a:headEnd type="none" w="med" len="med"/>
                      <a:tailEnd type="none" w="med" len="med"/>
                    </a:lnL>
                    <a:lnT w="12700" cap="flat" cmpd="sng" algn="ctr">
                      <a:solidFill>
                        <a:schemeClr val="bg1">
                          <a:lumMod val="50000"/>
                        </a:schemeClr>
                      </a:solidFill>
                      <a:prstDash val="solid"/>
                      <a:round/>
                      <a:headEnd type="none" w="med" len="med"/>
                      <a:tailEnd type="none" w="med" len="med"/>
                    </a:lnT>
                    <a:noFill/>
                  </a:tcPr>
                </a:tc>
              </a:tr>
            </a:tbl>
          </a:graphicData>
        </a:graphic>
      </p:graphicFrame>
      <p:pic>
        <p:nvPicPr>
          <p:cNvPr id="24"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0948" y="1550123"/>
            <a:ext cx="1743479" cy="399070"/>
          </a:xfrm>
          <a:prstGeom prst="rect">
            <a:avLst/>
          </a:prstGeom>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5318" y="1550123"/>
            <a:ext cx="1743479" cy="399070"/>
          </a:xfrm>
          <a:prstGeom prst="rect">
            <a:avLst/>
          </a:prstGeom>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459" y="2242048"/>
            <a:ext cx="1751471" cy="319029"/>
          </a:xfrm>
          <a:prstGeom prst="rect">
            <a:avLst/>
          </a:prstGeom>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00779" y="2242048"/>
            <a:ext cx="1751471" cy="319029"/>
          </a:xfrm>
          <a:prstGeom prst="rect">
            <a:avLst/>
          </a:prstGeom>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87099" y="2208009"/>
            <a:ext cx="1652185" cy="387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http://www.akdeniznetwork.com/docs/Image/images/Cisco/ucs_c460m1_l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74132" y="2088240"/>
            <a:ext cx="1654710" cy="61524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9689" y="1554541"/>
            <a:ext cx="1652397" cy="390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3335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Donut 60"/>
          <p:cNvSpPr/>
          <p:nvPr/>
        </p:nvSpPr>
        <p:spPr>
          <a:xfrm>
            <a:off x="3584562" y="940023"/>
            <a:ext cx="1276262" cy="1276262"/>
          </a:xfrm>
          <a:prstGeom prst="donut">
            <a:avLst>
              <a:gd name="adj" fmla="val 20963"/>
            </a:avLst>
          </a:prstGeom>
          <a:blipFill dpi="0" rotWithShape="1">
            <a:blip r:embed="rId3" cstate="print"/>
            <a:srcRect/>
            <a:stretch>
              <a:fillRect l="-5000" r="-100000" b="-8000"/>
            </a:stretch>
          </a:blipFill>
          <a:ln>
            <a:noFill/>
          </a:ln>
          <a:effectLst>
            <a:outerShdw blurRad="76200" dist="508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5152" tIns="72576" rIns="145152" bIns="72576" rtlCol="0" anchor="ctr"/>
          <a:lstStyle/>
          <a:p>
            <a:pPr algn="ctr"/>
            <a:endParaRPr lang="en-US">
              <a:solidFill>
                <a:srgbClr val="0096D6"/>
              </a:solidFill>
            </a:endParaRPr>
          </a:p>
        </p:txBody>
      </p:sp>
      <p:sp>
        <p:nvSpPr>
          <p:cNvPr id="2" name="Title 1"/>
          <p:cNvSpPr>
            <a:spLocks noGrp="1"/>
          </p:cNvSpPr>
          <p:nvPr>
            <p:ph type="title"/>
          </p:nvPr>
        </p:nvSpPr>
        <p:spPr>
          <a:xfrm>
            <a:off x="445111" y="150816"/>
            <a:ext cx="8327414" cy="638991"/>
          </a:xfrm>
        </p:spPr>
        <p:txBody>
          <a:bodyPr/>
          <a:lstStyle/>
          <a:p>
            <a:r>
              <a:rPr lang="en-US" dirty="0" err="1">
                <a:latin typeface="CiscoSans ExtraLight" pitchFamily="34" charset="0"/>
              </a:rPr>
              <a:t>VM</a:t>
            </a:r>
            <a:r>
              <a:rPr lang="en-US" dirty="0">
                <a:latin typeface="CiscoSans ExtraLight" pitchFamily="34" charset="0"/>
              </a:rPr>
              <a:t> on </a:t>
            </a:r>
            <a:r>
              <a:rPr lang="en-US" dirty="0" err="1">
                <a:latin typeface="CiscoSans ExtraLight" pitchFamily="34" charset="0"/>
              </a:rPr>
              <a:t>UCS</a:t>
            </a:r>
            <a:r>
              <a:rPr lang="en-US" dirty="0">
                <a:latin typeface="CiscoSans ExtraLight" pitchFamily="34" charset="0"/>
              </a:rPr>
              <a:t> C  </a:t>
            </a:r>
            <a:r>
              <a:rPr lang="zh-CN" altLang="en-US" dirty="0" smtClean="0">
                <a:latin typeface="CiscoSans ExtraLight" pitchFamily="34" charset="0"/>
              </a:rPr>
              <a:t>解决方案概述</a:t>
            </a:r>
            <a:endParaRPr lang="en-US" dirty="0"/>
          </a:p>
        </p:txBody>
      </p:sp>
      <p:sp>
        <p:nvSpPr>
          <p:cNvPr id="9" name="Rectangle 10"/>
          <p:cNvSpPr>
            <a:spLocks noChangeArrowheads="1"/>
          </p:cNvSpPr>
          <p:nvPr/>
        </p:nvSpPr>
        <p:spPr bwMode="auto">
          <a:xfrm>
            <a:off x="304800" y="789807"/>
            <a:ext cx="3172273" cy="412291"/>
          </a:xfrm>
          <a:prstGeom prst="rect">
            <a:avLst/>
          </a:prstGeom>
          <a:noFill/>
          <a:ln w="9525">
            <a:noFill/>
            <a:miter lim="800000"/>
            <a:headEnd/>
            <a:tailEnd/>
          </a:ln>
          <a:effectLst/>
        </p:spPr>
        <p:txBody>
          <a:bodyPr wrap="square" lIns="103505" tIns="51752" rIns="103505" bIns="51752">
            <a:spAutoFit/>
          </a:bodyPr>
          <a:lstStyle/>
          <a:p>
            <a:pPr defTabSz="1028600">
              <a:spcBef>
                <a:spcPct val="50000"/>
              </a:spcBef>
            </a:pPr>
            <a:r>
              <a:rPr lang="zh-CN" altLang="en-US" sz="2000" b="1" dirty="0">
                <a:solidFill>
                  <a:schemeClr val="accent3">
                    <a:lumMod val="50000"/>
                  </a:schemeClr>
                </a:solidFill>
              </a:rPr>
              <a:t>解决方案概览</a:t>
            </a:r>
            <a:endParaRPr lang="en-US" sz="2000" b="1" dirty="0">
              <a:solidFill>
                <a:schemeClr val="accent3">
                  <a:lumMod val="50000"/>
                </a:schemeClr>
              </a:solidFill>
            </a:endParaRPr>
          </a:p>
        </p:txBody>
      </p:sp>
      <p:sp>
        <p:nvSpPr>
          <p:cNvPr id="10" name="Rectangle 4"/>
          <p:cNvSpPr>
            <a:spLocks noChangeArrowheads="1"/>
          </p:cNvSpPr>
          <p:nvPr/>
        </p:nvSpPr>
        <p:spPr bwMode="auto">
          <a:xfrm>
            <a:off x="5878009" y="797218"/>
            <a:ext cx="2923100" cy="412291"/>
          </a:xfrm>
          <a:prstGeom prst="rect">
            <a:avLst/>
          </a:prstGeom>
          <a:noFill/>
          <a:ln w="9525">
            <a:noFill/>
            <a:miter lim="800000"/>
            <a:headEnd/>
            <a:tailEnd/>
          </a:ln>
          <a:effectLst/>
        </p:spPr>
        <p:txBody>
          <a:bodyPr wrap="square" lIns="103505" tIns="51752" rIns="103505" bIns="51752">
            <a:spAutoFit/>
          </a:bodyPr>
          <a:lstStyle/>
          <a:p>
            <a:pPr algn="r" defTabSz="1028600">
              <a:spcBef>
                <a:spcPct val="50000"/>
              </a:spcBef>
            </a:pPr>
            <a:r>
              <a:rPr lang="zh-CN" altLang="en-US" sz="2000" b="1" dirty="0">
                <a:solidFill>
                  <a:srgbClr val="0070C0"/>
                </a:solidFill>
              </a:rPr>
              <a:t>适</a:t>
            </a:r>
            <a:r>
              <a:rPr lang="zh-CN" altLang="en-US" sz="2000" b="1" dirty="0" smtClean="0">
                <a:solidFill>
                  <a:srgbClr val="0070C0"/>
                </a:solidFill>
              </a:rPr>
              <a:t>用场景</a:t>
            </a:r>
            <a:endParaRPr lang="en-US" sz="2000" b="1" dirty="0">
              <a:solidFill>
                <a:srgbClr val="0070C0"/>
              </a:solidFill>
            </a:endParaRPr>
          </a:p>
        </p:txBody>
      </p:sp>
      <p:grpSp>
        <p:nvGrpSpPr>
          <p:cNvPr id="25" name="Group 24"/>
          <p:cNvGrpSpPr/>
          <p:nvPr/>
        </p:nvGrpSpPr>
        <p:grpSpPr>
          <a:xfrm>
            <a:off x="352382" y="1106514"/>
            <a:ext cx="3552725" cy="135149"/>
            <a:chOff x="-118533" y="2043178"/>
            <a:chExt cx="6043738" cy="138545"/>
          </a:xfrm>
        </p:grpSpPr>
        <p:cxnSp>
          <p:nvCxnSpPr>
            <p:cNvPr id="11" name="Straight Connector 10"/>
            <p:cNvCxnSpPr/>
            <p:nvPr/>
          </p:nvCxnSpPr>
          <p:spPr>
            <a:xfrm>
              <a:off x="-118533" y="2110099"/>
              <a:ext cx="5883624" cy="2117"/>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5740460" y="2043178"/>
              <a:ext cx="184745" cy="138545"/>
            </a:xfrm>
            <a:prstGeom prst="ellipse">
              <a:avLst/>
            </a:prstGeom>
            <a:solidFill>
              <a:schemeClr val="bg2"/>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45152" tIns="72576" rIns="145152" bIns="72576" rtlCol="0" anchor="ctr"/>
            <a:lstStyle/>
            <a:p>
              <a:pPr algn="ctr"/>
              <a:endParaRPr lang="en-US">
                <a:solidFill>
                  <a:srgbClr val="FFFFFF"/>
                </a:solidFill>
              </a:endParaRPr>
            </a:p>
          </p:txBody>
        </p:sp>
      </p:grpSp>
      <p:cxnSp>
        <p:nvCxnSpPr>
          <p:cNvPr id="13" name="Straight Connector 12"/>
          <p:cNvCxnSpPr/>
          <p:nvPr/>
        </p:nvCxnSpPr>
        <p:spPr>
          <a:xfrm flipV="1">
            <a:off x="5015151" y="1157378"/>
            <a:ext cx="3656064" cy="176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4"/>
          <p:cNvSpPr>
            <a:spLocks noChangeArrowheads="1"/>
          </p:cNvSpPr>
          <p:nvPr/>
        </p:nvSpPr>
        <p:spPr bwMode="auto">
          <a:xfrm>
            <a:off x="5548278" y="3354952"/>
            <a:ext cx="3175442" cy="412291"/>
          </a:xfrm>
          <a:prstGeom prst="rect">
            <a:avLst/>
          </a:prstGeom>
          <a:noFill/>
          <a:ln w="9525">
            <a:noFill/>
            <a:miter lim="800000"/>
            <a:headEnd/>
            <a:tailEnd/>
          </a:ln>
          <a:effectLst/>
        </p:spPr>
        <p:txBody>
          <a:bodyPr wrap="square" lIns="103505" tIns="51752" rIns="103505" bIns="51752">
            <a:spAutoFit/>
          </a:bodyPr>
          <a:lstStyle/>
          <a:p>
            <a:pPr algn="r" defTabSz="1028600">
              <a:spcBef>
                <a:spcPct val="50000"/>
              </a:spcBef>
            </a:pPr>
            <a:r>
              <a:rPr lang="zh-CN" altLang="en-US" sz="2000" b="1" dirty="0" smtClean="0">
                <a:solidFill>
                  <a:srgbClr val="0096D6"/>
                </a:solidFill>
              </a:rPr>
              <a:t>架构优势</a:t>
            </a:r>
            <a:endParaRPr lang="en-US" sz="2000" b="1" dirty="0">
              <a:solidFill>
                <a:srgbClr val="0096D6"/>
              </a:solidFill>
            </a:endParaRPr>
          </a:p>
        </p:txBody>
      </p:sp>
      <p:sp>
        <p:nvSpPr>
          <p:cNvPr id="18" name="Rectangle 10"/>
          <p:cNvSpPr>
            <a:spLocks noChangeArrowheads="1"/>
          </p:cNvSpPr>
          <p:nvPr/>
        </p:nvSpPr>
        <p:spPr bwMode="auto">
          <a:xfrm>
            <a:off x="264464" y="1201398"/>
            <a:ext cx="3320098" cy="1551065"/>
          </a:xfrm>
          <a:prstGeom prst="rect">
            <a:avLst/>
          </a:prstGeom>
          <a:noFill/>
          <a:ln w="9525">
            <a:noFill/>
            <a:miter lim="800000"/>
            <a:headEnd/>
            <a:tailEnd/>
          </a:ln>
          <a:effectLst/>
        </p:spPr>
        <p:txBody>
          <a:bodyPr wrap="square" lIns="103505" tIns="51752" rIns="103505" bIns="51752">
            <a:spAutoFit/>
          </a:bodyPr>
          <a:lstStyle/>
          <a:p>
            <a:pPr marL="215993" indent="-215993" defTabSz="1028600">
              <a:spcBef>
                <a:spcPts val="378"/>
              </a:spcBef>
              <a:buFont typeface="Arial" pitchFamily="34" charset="0"/>
              <a:buChar char="•"/>
            </a:pPr>
            <a:r>
              <a:rPr lang="zh-CN" altLang="en-US" sz="1200" dirty="0" smtClean="0">
                <a:solidFill>
                  <a:srgbClr val="ABDFF0">
                    <a:lumMod val="50000"/>
                  </a:srgbClr>
                </a:solidFill>
                <a:cs typeface="Calibri" pitchFamily="34" charset="0"/>
              </a:rPr>
              <a:t>基于</a:t>
            </a:r>
            <a:r>
              <a:rPr lang="en-US" altLang="zh-CN" sz="1200" dirty="0" err="1" smtClean="0">
                <a:solidFill>
                  <a:srgbClr val="ABDFF0">
                    <a:lumMod val="50000"/>
                  </a:srgbClr>
                </a:solidFill>
                <a:cs typeface="Calibri" pitchFamily="34" charset="0"/>
              </a:rPr>
              <a:t>UCS</a:t>
            </a:r>
            <a:r>
              <a:rPr lang="zh-CN" altLang="en-US" sz="1200" dirty="0" smtClean="0">
                <a:solidFill>
                  <a:srgbClr val="ABDFF0">
                    <a:lumMod val="50000"/>
                  </a:srgbClr>
                </a:solidFill>
                <a:cs typeface="Calibri" pitchFamily="34" charset="0"/>
              </a:rPr>
              <a:t>机架式服务器设计的虚拟化服务器解决方案</a:t>
            </a:r>
            <a:endParaRPr lang="en-US" altLang="zh-CN" sz="1200" dirty="0" smtClean="0">
              <a:solidFill>
                <a:srgbClr val="ABDFF0">
                  <a:lumMod val="50000"/>
                </a:srgbClr>
              </a:solidFill>
              <a:cs typeface="Calibri" pitchFamily="34" charset="0"/>
            </a:endParaRPr>
          </a:p>
          <a:p>
            <a:pPr marL="215993" indent="-215993" defTabSz="1028600">
              <a:spcBef>
                <a:spcPts val="378"/>
              </a:spcBef>
              <a:buFont typeface="Arial" pitchFamily="34" charset="0"/>
              <a:buChar char="•"/>
            </a:pPr>
            <a:r>
              <a:rPr lang="zh-CN" altLang="en-US" sz="1200" dirty="0" smtClean="0">
                <a:solidFill>
                  <a:srgbClr val="ABDFF0">
                    <a:lumMod val="50000"/>
                  </a:srgbClr>
                </a:solidFill>
                <a:cs typeface="Calibri" pitchFamily="34" charset="0"/>
              </a:rPr>
              <a:t>使用</a:t>
            </a:r>
            <a:r>
              <a:rPr lang="en-US" sz="1200" dirty="0" smtClean="0">
                <a:solidFill>
                  <a:srgbClr val="ABDFF0">
                    <a:lumMod val="50000"/>
                  </a:srgbClr>
                </a:solidFill>
                <a:cs typeface="Calibri" pitchFamily="34" charset="0"/>
              </a:rPr>
              <a:t> </a:t>
            </a:r>
            <a:r>
              <a:rPr lang="en-US" altLang="zh-CN" sz="1200" dirty="0" err="1" smtClean="0">
                <a:solidFill>
                  <a:srgbClr val="ABDFF0">
                    <a:lumMod val="50000"/>
                  </a:srgbClr>
                </a:solidFill>
                <a:cs typeface="Calibri" pitchFamily="34" charset="0"/>
              </a:rPr>
              <a:t>N5K</a:t>
            </a:r>
            <a:r>
              <a:rPr lang="zh-CN" altLang="en-US" sz="1200" dirty="0" smtClean="0">
                <a:solidFill>
                  <a:srgbClr val="ABDFF0">
                    <a:lumMod val="50000"/>
                  </a:srgbClr>
                </a:solidFill>
                <a:cs typeface="Calibri" pitchFamily="34" charset="0"/>
              </a:rPr>
              <a:t>作为网络和存储的接入，实现统一网络架构</a:t>
            </a:r>
            <a:endParaRPr lang="en-US" sz="1200" dirty="0" smtClean="0">
              <a:solidFill>
                <a:srgbClr val="ABDFF0">
                  <a:lumMod val="50000"/>
                </a:srgbClr>
              </a:solidFill>
              <a:cs typeface="Calibri" pitchFamily="34" charset="0"/>
            </a:endParaRPr>
          </a:p>
          <a:p>
            <a:pPr marL="215993" indent="-215993" defTabSz="1028600">
              <a:spcBef>
                <a:spcPts val="378"/>
              </a:spcBef>
              <a:buFont typeface="Arial" pitchFamily="34" charset="0"/>
              <a:buChar char="•"/>
            </a:pPr>
            <a:r>
              <a:rPr lang="en-US" altLang="zh-CN" sz="1200" dirty="0" err="1" smtClean="0">
                <a:solidFill>
                  <a:srgbClr val="ABDFF0">
                    <a:lumMod val="50000"/>
                  </a:srgbClr>
                </a:solidFill>
                <a:cs typeface="Calibri" pitchFamily="34" charset="0"/>
              </a:rPr>
              <a:t>VM-FEX</a:t>
            </a:r>
            <a:r>
              <a:rPr lang="zh-CN" altLang="en-US" sz="1200" dirty="0" smtClean="0">
                <a:solidFill>
                  <a:srgbClr val="ABDFF0">
                    <a:lumMod val="50000"/>
                  </a:srgbClr>
                </a:solidFill>
                <a:cs typeface="Calibri" pitchFamily="34" charset="0"/>
              </a:rPr>
              <a:t>技术提供了针对虚拟化的优化</a:t>
            </a:r>
            <a:endParaRPr lang="en-US" altLang="zh-CN" sz="1200" dirty="0" smtClean="0">
              <a:solidFill>
                <a:srgbClr val="ABDFF0">
                  <a:lumMod val="50000"/>
                </a:srgbClr>
              </a:solidFill>
              <a:cs typeface="Calibri" pitchFamily="34" charset="0"/>
            </a:endParaRPr>
          </a:p>
          <a:p>
            <a:pPr marL="215993" indent="-215993" defTabSz="1028600">
              <a:spcBef>
                <a:spcPts val="378"/>
              </a:spcBef>
              <a:buFont typeface="Arial" pitchFamily="34" charset="0"/>
              <a:buChar char="•"/>
            </a:pPr>
            <a:r>
              <a:rPr lang="zh-CN" altLang="en-US" sz="1200" dirty="0">
                <a:solidFill>
                  <a:srgbClr val="ABDFF0">
                    <a:lumMod val="50000"/>
                  </a:srgbClr>
                </a:solidFill>
                <a:cs typeface="Calibri" pitchFamily="34" charset="0"/>
              </a:rPr>
              <a:t>支持多</a:t>
            </a:r>
            <a:r>
              <a:rPr lang="zh-CN" altLang="en-US" sz="1200" dirty="0" smtClean="0">
                <a:solidFill>
                  <a:srgbClr val="ABDFF0">
                    <a:lumMod val="50000"/>
                  </a:srgbClr>
                </a:solidFill>
                <a:cs typeface="Calibri" pitchFamily="34" charset="0"/>
              </a:rPr>
              <a:t>种虚拟化平台：</a:t>
            </a:r>
            <a:r>
              <a:rPr lang="en-US" altLang="zh-CN" sz="1200" dirty="0" err="1" smtClean="0">
                <a:solidFill>
                  <a:srgbClr val="ABDFF0">
                    <a:lumMod val="50000"/>
                  </a:srgbClr>
                </a:solidFill>
                <a:cs typeface="Calibri" pitchFamily="34" charset="0"/>
              </a:rPr>
              <a:t>Vmware</a:t>
            </a:r>
            <a:r>
              <a:rPr lang="zh-CN" altLang="en-US" sz="1200" dirty="0" smtClean="0">
                <a:solidFill>
                  <a:srgbClr val="ABDFF0">
                    <a:lumMod val="50000"/>
                  </a:srgbClr>
                </a:solidFill>
                <a:cs typeface="Calibri" pitchFamily="34" charset="0"/>
              </a:rPr>
              <a:t>，</a:t>
            </a:r>
            <a:r>
              <a:rPr lang="en-US" sz="1200" dirty="0" smtClean="0">
                <a:solidFill>
                  <a:srgbClr val="ABDFF0">
                    <a:lumMod val="50000"/>
                  </a:srgbClr>
                </a:solidFill>
                <a:cs typeface="Calibri" pitchFamily="34" charset="0"/>
              </a:rPr>
              <a:t>Citrix </a:t>
            </a:r>
            <a:r>
              <a:rPr lang="zh-CN" altLang="en-US" sz="1200" dirty="0" smtClean="0">
                <a:solidFill>
                  <a:srgbClr val="ABDFF0">
                    <a:lumMod val="50000"/>
                  </a:srgbClr>
                </a:solidFill>
                <a:cs typeface="Calibri" pitchFamily="34" charset="0"/>
              </a:rPr>
              <a:t>，</a:t>
            </a:r>
            <a:r>
              <a:rPr lang="en-US" altLang="zh-CN" sz="1200" dirty="0" smtClean="0">
                <a:solidFill>
                  <a:srgbClr val="ABDFF0">
                    <a:lumMod val="50000"/>
                  </a:srgbClr>
                </a:solidFill>
                <a:cs typeface="Calibri" pitchFamily="34" charset="0"/>
              </a:rPr>
              <a:t>MS Hyper-V</a:t>
            </a:r>
            <a:endParaRPr lang="en-US" sz="1200" dirty="0">
              <a:solidFill>
                <a:srgbClr val="ABDFF0">
                  <a:lumMod val="50000"/>
                </a:srgbClr>
              </a:solidFill>
              <a:cs typeface="Calibri" pitchFamily="34" charset="0"/>
            </a:endParaRPr>
          </a:p>
        </p:txBody>
      </p:sp>
      <p:sp>
        <p:nvSpPr>
          <p:cNvPr id="19" name="TextBox 18"/>
          <p:cNvSpPr txBox="1"/>
          <p:nvPr/>
        </p:nvSpPr>
        <p:spPr>
          <a:xfrm>
            <a:off x="4907102" y="3772270"/>
            <a:ext cx="3894007" cy="2482723"/>
          </a:xfrm>
          <a:prstGeom prst="rect">
            <a:avLst/>
          </a:prstGeom>
          <a:noFill/>
        </p:spPr>
        <p:txBody>
          <a:bodyPr wrap="square" lIns="91431" tIns="45716" rIns="91431" bIns="45716" rtlCol="0">
            <a:spAutoFit/>
          </a:bodyPr>
          <a:lstStyle/>
          <a:p>
            <a:pPr marL="215993" indent="-215993">
              <a:spcBef>
                <a:spcPts val="378"/>
              </a:spcBef>
              <a:buFont typeface="Arial" pitchFamily="34" charset="0"/>
              <a:buChar char="•"/>
            </a:pPr>
            <a:r>
              <a:rPr lang="zh-CN" altLang="en-US" sz="1200" dirty="0">
                <a:solidFill>
                  <a:srgbClr val="0096D6"/>
                </a:solidFill>
                <a:cs typeface="Calibri" pitchFamily="34" charset="0"/>
              </a:rPr>
              <a:t>硬件</a:t>
            </a:r>
            <a:r>
              <a:rPr lang="zh-CN" altLang="en-US" sz="1200" dirty="0" smtClean="0">
                <a:solidFill>
                  <a:srgbClr val="0096D6"/>
                </a:solidFill>
                <a:cs typeface="Calibri" pitchFamily="34" charset="0"/>
              </a:rPr>
              <a:t>架构</a:t>
            </a:r>
            <a:endParaRPr lang="en-US" altLang="zh-CN" sz="1200" dirty="0" smtClean="0">
              <a:solidFill>
                <a:srgbClr val="0096D6"/>
              </a:solidFill>
              <a:cs typeface="Calibri" pitchFamily="34" charset="0"/>
            </a:endParaRPr>
          </a:p>
          <a:p>
            <a:pPr marL="673193" lvl="1" indent="-215993">
              <a:spcBef>
                <a:spcPts val="378"/>
              </a:spcBef>
              <a:buFont typeface="Arial" pitchFamily="34" charset="0"/>
              <a:buChar char="•"/>
            </a:pPr>
            <a:r>
              <a:rPr lang="en-US" altLang="zh-CN" sz="1200" dirty="0" err="1" smtClean="0">
                <a:solidFill>
                  <a:srgbClr val="0096D6"/>
                </a:solidFill>
                <a:cs typeface="Calibri" pitchFamily="34" charset="0"/>
              </a:rPr>
              <a:t>N5K</a:t>
            </a:r>
            <a:r>
              <a:rPr lang="zh-CN" altLang="en-US" sz="1200" dirty="0" smtClean="0">
                <a:solidFill>
                  <a:srgbClr val="0096D6"/>
                </a:solidFill>
                <a:cs typeface="Calibri" pitchFamily="34" charset="0"/>
              </a:rPr>
              <a:t>将以太网和存储网络整合在一起</a:t>
            </a:r>
            <a:endParaRPr lang="en-US" altLang="zh-CN" sz="1200" dirty="0" smtClean="0">
              <a:solidFill>
                <a:srgbClr val="0096D6"/>
              </a:solidFill>
              <a:cs typeface="Calibri" pitchFamily="34" charset="0"/>
            </a:endParaRPr>
          </a:p>
          <a:p>
            <a:pPr marL="673193" lvl="1" indent="-215993">
              <a:spcBef>
                <a:spcPts val="378"/>
              </a:spcBef>
              <a:buFont typeface="Arial" pitchFamily="34" charset="0"/>
              <a:buChar char="•"/>
            </a:pPr>
            <a:r>
              <a:rPr lang="en-US" altLang="zh-CN" sz="1200" dirty="0" smtClean="0">
                <a:solidFill>
                  <a:srgbClr val="0096D6"/>
                </a:solidFill>
                <a:cs typeface="Calibri" pitchFamily="34" charset="0"/>
              </a:rPr>
              <a:t>VIC</a:t>
            </a:r>
            <a:r>
              <a:rPr lang="zh-CN" altLang="en-US" sz="1200" dirty="0" smtClean="0">
                <a:solidFill>
                  <a:srgbClr val="0096D6"/>
                </a:solidFill>
                <a:cs typeface="Calibri" pitchFamily="34" charset="0"/>
              </a:rPr>
              <a:t>卡可以虚拟出</a:t>
            </a:r>
            <a:r>
              <a:rPr lang="en-US" altLang="zh-CN" sz="1200" dirty="0" smtClean="0">
                <a:solidFill>
                  <a:srgbClr val="0096D6"/>
                </a:solidFill>
                <a:cs typeface="Calibri" pitchFamily="34" charset="0"/>
              </a:rPr>
              <a:t>256</a:t>
            </a:r>
            <a:r>
              <a:rPr lang="zh-CN" altLang="en-US" sz="1200" dirty="0" smtClean="0">
                <a:solidFill>
                  <a:srgbClr val="0096D6"/>
                </a:solidFill>
                <a:cs typeface="Calibri" pitchFamily="34" charset="0"/>
              </a:rPr>
              <a:t>块</a:t>
            </a:r>
            <a:r>
              <a:rPr lang="en-US" altLang="zh-CN" sz="1200" dirty="0" err="1" smtClean="0">
                <a:solidFill>
                  <a:srgbClr val="0096D6"/>
                </a:solidFill>
                <a:cs typeface="Calibri" pitchFamily="34" charset="0"/>
              </a:rPr>
              <a:t>vNIC</a:t>
            </a:r>
            <a:r>
              <a:rPr lang="zh-CN" altLang="en-US" sz="1200" dirty="0" smtClean="0">
                <a:solidFill>
                  <a:srgbClr val="0096D6"/>
                </a:solidFill>
                <a:cs typeface="Calibri" pitchFamily="34" charset="0"/>
              </a:rPr>
              <a:t>或</a:t>
            </a:r>
            <a:r>
              <a:rPr lang="en-US" altLang="zh-CN" sz="1200" dirty="0" err="1" smtClean="0">
                <a:solidFill>
                  <a:srgbClr val="0096D6"/>
                </a:solidFill>
                <a:cs typeface="Calibri" pitchFamily="34" charset="0"/>
              </a:rPr>
              <a:t>vHBA</a:t>
            </a:r>
            <a:r>
              <a:rPr lang="zh-CN" altLang="en-US" sz="1200" dirty="0" smtClean="0">
                <a:solidFill>
                  <a:srgbClr val="0096D6"/>
                </a:solidFill>
                <a:cs typeface="Calibri" pitchFamily="34" charset="0"/>
              </a:rPr>
              <a:t>，满足</a:t>
            </a:r>
            <a:r>
              <a:rPr lang="en-US" sz="1200" dirty="0" smtClean="0">
                <a:solidFill>
                  <a:srgbClr val="0096D6"/>
                </a:solidFill>
                <a:cs typeface="Calibri" pitchFamily="34" charset="0"/>
              </a:rPr>
              <a:t> </a:t>
            </a:r>
            <a:r>
              <a:rPr lang="zh-CN" altLang="en-US" sz="1200" dirty="0" smtClean="0">
                <a:solidFill>
                  <a:srgbClr val="0096D6"/>
                </a:solidFill>
                <a:cs typeface="Calibri" pitchFamily="34" charset="0"/>
              </a:rPr>
              <a:t>用户不同的应用需要</a:t>
            </a:r>
            <a:endParaRPr lang="en-US" altLang="zh-CN" sz="1200" dirty="0" smtClean="0">
              <a:solidFill>
                <a:srgbClr val="0096D6"/>
              </a:solidFill>
              <a:cs typeface="Calibri" pitchFamily="34" charset="0"/>
            </a:endParaRPr>
          </a:p>
          <a:p>
            <a:pPr marL="673193" lvl="1" indent="-215993">
              <a:spcBef>
                <a:spcPts val="378"/>
              </a:spcBef>
              <a:buFont typeface="Arial" pitchFamily="34" charset="0"/>
              <a:buChar char="•"/>
            </a:pPr>
            <a:r>
              <a:rPr lang="zh-CN" altLang="en-US" sz="1200" dirty="0" smtClean="0">
                <a:solidFill>
                  <a:srgbClr val="0096D6"/>
                </a:solidFill>
                <a:cs typeface="Calibri" pitchFamily="34" charset="0"/>
              </a:rPr>
              <a:t>支持</a:t>
            </a:r>
            <a:r>
              <a:rPr lang="en-US" altLang="zh-CN" sz="1200" dirty="0" err="1" smtClean="0">
                <a:solidFill>
                  <a:srgbClr val="0096D6"/>
                </a:solidFill>
                <a:cs typeface="Calibri" pitchFamily="34" charset="0"/>
              </a:rPr>
              <a:t>FCoE</a:t>
            </a:r>
            <a:r>
              <a:rPr lang="zh-CN" altLang="en-US" sz="1200" dirty="0" smtClean="0">
                <a:solidFill>
                  <a:srgbClr val="0096D6"/>
                </a:solidFill>
                <a:cs typeface="Calibri" pitchFamily="34" charset="0"/>
              </a:rPr>
              <a:t>，减少用户布线和管理</a:t>
            </a:r>
            <a:endParaRPr lang="en-US" sz="1200" dirty="0">
              <a:solidFill>
                <a:srgbClr val="0096D6"/>
              </a:solidFill>
              <a:cs typeface="Calibri" pitchFamily="34" charset="0"/>
            </a:endParaRPr>
          </a:p>
          <a:p>
            <a:pPr marL="215993" lvl="1" indent="-215993">
              <a:spcBef>
                <a:spcPts val="378"/>
              </a:spcBef>
              <a:buFont typeface="Arial" pitchFamily="34" charset="0"/>
              <a:buChar char="•"/>
            </a:pPr>
            <a:r>
              <a:rPr lang="zh-CN" altLang="en-US" sz="1200" dirty="0">
                <a:solidFill>
                  <a:srgbClr val="0096D6"/>
                </a:solidFill>
                <a:cs typeface="Calibri" pitchFamily="34" charset="0"/>
              </a:rPr>
              <a:t>虚拟化优</a:t>
            </a:r>
            <a:r>
              <a:rPr lang="zh-CN" altLang="en-US" sz="1200" dirty="0" smtClean="0">
                <a:solidFill>
                  <a:srgbClr val="0096D6"/>
                </a:solidFill>
                <a:cs typeface="Calibri" pitchFamily="34" charset="0"/>
              </a:rPr>
              <a:t>化</a:t>
            </a:r>
            <a:endParaRPr lang="en-US" altLang="zh-CN" sz="1200" dirty="0" smtClean="0">
              <a:solidFill>
                <a:srgbClr val="0096D6"/>
              </a:solidFill>
              <a:cs typeface="Calibri" pitchFamily="34" charset="0"/>
            </a:endParaRPr>
          </a:p>
          <a:p>
            <a:pPr marL="673193" lvl="2" indent="-215993">
              <a:spcBef>
                <a:spcPts val="378"/>
              </a:spcBef>
              <a:buFont typeface="Arial" pitchFamily="34" charset="0"/>
              <a:buChar char="•"/>
            </a:pPr>
            <a:r>
              <a:rPr lang="zh-CN" altLang="en-US" sz="1200" dirty="0">
                <a:solidFill>
                  <a:srgbClr val="0096D6"/>
                </a:solidFill>
                <a:cs typeface="Calibri" pitchFamily="34" charset="0"/>
              </a:rPr>
              <a:t>简单硬件环境</a:t>
            </a:r>
            <a:r>
              <a:rPr lang="zh-CN" altLang="en-US" sz="1200" dirty="0" smtClean="0">
                <a:solidFill>
                  <a:srgbClr val="0096D6"/>
                </a:solidFill>
                <a:cs typeface="Calibri" pitchFamily="34" charset="0"/>
              </a:rPr>
              <a:t>下实</a:t>
            </a:r>
            <a:r>
              <a:rPr lang="zh-CN" altLang="en-US" sz="1200" dirty="0">
                <a:solidFill>
                  <a:srgbClr val="0096D6"/>
                </a:solidFill>
                <a:cs typeface="Calibri" pitchFamily="34" charset="0"/>
              </a:rPr>
              <a:t>现虚拟化感知的网</a:t>
            </a:r>
            <a:r>
              <a:rPr lang="zh-CN" altLang="en-US" sz="1200" dirty="0" smtClean="0">
                <a:solidFill>
                  <a:srgbClr val="0096D6"/>
                </a:solidFill>
                <a:cs typeface="Calibri" pitchFamily="34" charset="0"/>
              </a:rPr>
              <a:t>络</a:t>
            </a:r>
            <a:endParaRPr lang="en-US" altLang="zh-CN" sz="1200" dirty="0" smtClean="0">
              <a:solidFill>
                <a:srgbClr val="0096D6"/>
              </a:solidFill>
              <a:cs typeface="Calibri" pitchFamily="34" charset="0"/>
            </a:endParaRPr>
          </a:p>
          <a:p>
            <a:pPr marL="673193" lvl="2" indent="-215993">
              <a:spcBef>
                <a:spcPts val="378"/>
              </a:spcBef>
              <a:buFont typeface="Arial" pitchFamily="34" charset="0"/>
              <a:buChar char="•"/>
            </a:pPr>
            <a:r>
              <a:rPr lang="en-US" altLang="zh-CN" sz="1200" dirty="0" smtClean="0">
                <a:solidFill>
                  <a:srgbClr val="0096D6"/>
                </a:solidFill>
                <a:cs typeface="Calibri" pitchFamily="34" charset="0"/>
              </a:rPr>
              <a:t>Cisco VIC</a:t>
            </a:r>
            <a:r>
              <a:rPr lang="zh-CN" altLang="en-US" sz="1200" dirty="0" smtClean="0">
                <a:solidFill>
                  <a:srgbClr val="0096D6"/>
                </a:solidFill>
                <a:cs typeface="Calibri" pitchFamily="34" charset="0"/>
              </a:rPr>
              <a:t>卡的虚拟技术可以对每台虚拟机设置独立的带宽和</a:t>
            </a:r>
            <a:r>
              <a:rPr lang="en-US" altLang="zh-CN" sz="1200" dirty="0" err="1" smtClean="0">
                <a:solidFill>
                  <a:srgbClr val="0096D6"/>
                </a:solidFill>
                <a:cs typeface="Calibri" pitchFamily="34" charset="0"/>
              </a:rPr>
              <a:t>QoS</a:t>
            </a:r>
            <a:endParaRPr lang="en-US" altLang="zh-CN" sz="1200" dirty="0" smtClean="0">
              <a:solidFill>
                <a:srgbClr val="0096D6"/>
              </a:solidFill>
              <a:cs typeface="Calibri" pitchFamily="34" charset="0"/>
            </a:endParaRPr>
          </a:p>
          <a:p>
            <a:pPr marL="673193" lvl="2" indent="-215993">
              <a:spcBef>
                <a:spcPts val="378"/>
              </a:spcBef>
              <a:buFont typeface="Arial" pitchFamily="34" charset="0"/>
              <a:buChar char="•"/>
            </a:pPr>
            <a:r>
              <a:rPr lang="en-US" altLang="zh-CN" sz="1200" dirty="0" err="1" smtClean="0">
                <a:solidFill>
                  <a:srgbClr val="0096D6"/>
                </a:solidFill>
                <a:cs typeface="Calibri" pitchFamily="34" charset="0"/>
              </a:rPr>
              <a:t>N5K</a:t>
            </a:r>
            <a:r>
              <a:rPr lang="zh-CN" altLang="en-US" sz="1200" dirty="0" smtClean="0">
                <a:solidFill>
                  <a:srgbClr val="0096D6"/>
                </a:solidFill>
                <a:cs typeface="Calibri" pitchFamily="34" charset="0"/>
              </a:rPr>
              <a:t>通过</a:t>
            </a:r>
            <a:r>
              <a:rPr lang="en-US" altLang="zh-CN" sz="1200" dirty="0" err="1" smtClean="0">
                <a:solidFill>
                  <a:srgbClr val="0096D6"/>
                </a:solidFill>
                <a:cs typeface="Calibri" pitchFamily="34" charset="0"/>
              </a:rPr>
              <a:t>VM-FEX</a:t>
            </a:r>
            <a:r>
              <a:rPr lang="zh-CN" altLang="en-US" sz="1200" dirty="0" smtClean="0">
                <a:solidFill>
                  <a:srgbClr val="0096D6"/>
                </a:solidFill>
                <a:cs typeface="Calibri" pitchFamily="34" charset="0"/>
              </a:rPr>
              <a:t>技术可以识别每台虚拟机的网络流量，并实现针对虚拟机的安全和管理</a:t>
            </a:r>
            <a:endParaRPr lang="en-US" altLang="zh-CN" sz="1200" dirty="0">
              <a:solidFill>
                <a:srgbClr val="0096D6"/>
              </a:solidFill>
              <a:cs typeface="Calibri" pitchFamily="34" charset="0"/>
            </a:endParaRPr>
          </a:p>
        </p:txBody>
      </p:sp>
      <p:sp>
        <p:nvSpPr>
          <p:cNvPr id="68" name="Rounded Rectangle 3"/>
          <p:cNvSpPr/>
          <p:nvPr/>
        </p:nvSpPr>
        <p:spPr bwMode="auto">
          <a:xfrm>
            <a:off x="264464" y="3436695"/>
            <a:ext cx="4475121" cy="2854688"/>
          </a:xfrm>
          <a:prstGeom prst="roundRect">
            <a:avLst>
              <a:gd name="adj" fmla="val 4011"/>
            </a:avLst>
          </a:prstGeom>
          <a:gradFill>
            <a:gsLst>
              <a:gs pos="0">
                <a:srgbClr val="C00000">
                  <a:alpha val="0"/>
                </a:srgbClr>
              </a:gs>
              <a:gs pos="99000">
                <a:schemeClr val="bg1">
                  <a:lumMod val="85000"/>
                </a:schemeClr>
              </a:gs>
            </a:gsLst>
            <a:lin ang="16200000" scaled="0"/>
          </a:gradFill>
          <a:ln w="12700">
            <a:gradFill>
              <a:gsLst>
                <a:gs pos="0">
                  <a:schemeClr val="accent1"/>
                </a:gs>
                <a:gs pos="99000">
                  <a:schemeClr val="accent1">
                    <a:tint val="23500"/>
                    <a:satMod val="160000"/>
                    <a:alpha val="0"/>
                  </a:schemeClr>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62" tIns="91431" rIns="182862" bIns="91431" numCol="1" spcCol="0" rtlCol="0" fromWordArt="0" anchor="t" anchorCtr="0" forceAA="0" compatLnSpc="1">
            <a:prstTxWarp prst="textNoShape">
              <a:avLst/>
            </a:prstTxWarp>
            <a:noAutofit/>
          </a:bodyPr>
          <a:lstStyle/>
          <a:p>
            <a:endParaRPr lang="en-US" sz="1400" dirty="0">
              <a:solidFill>
                <a:srgbClr val="FFFFFF">
                  <a:lumMod val="75000"/>
                </a:srgbClr>
              </a:solidFill>
              <a:ea typeface="ＭＳ Ｐゴシック" charset="-128"/>
            </a:endParaRPr>
          </a:p>
        </p:txBody>
      </p:sp>
      <p:sp>
        <p:nvSpPr>
          <p:cNvPr id="62" name="Donut 61"/>
          <p:cNvSpPr/>
          <p:nvPr/>
        </p:nvSpPr>
        <p:spPr>
          <a:xfrm>
            <a:off x="4513835" y="1083767"/>
            <a:ext cx="975965" cy="975965"/>
          </a:xfrm>
          <a:prstGeom prst="donut">
            <a:avLst>
              <a:gd name="adj" fmla="val 23594"/>
            </a:avLst>
          </a:prstGeom>
          <a:solidFill>
            <a:schemeClr val="accent1">
              <a:alpha val="75000"/>
            </a:schemeClr>
          </a:solidFill>
          <a:ln>
            <a:noFill/>
          </a:ln>
          <a:effectLst>
            <a:outerShdw blurRad="76200" dist="508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5152" tIns="72576" rIns="145152" bIns="72576" rtlCol="0" anchor="ctr"/>
          <a:lstStyle/>
          <a:p>
            <a:pPr algn="ctr"/>
            <a:endParaRPr lang="en-US">
              <a:solidFill>
                <a:srgbClr val="0096D6"/>
              </a:solidFill>
            </a:endParaRPr>
          </a:p>
        </p:txBody>
      </p:sp>
      <p:sp>
        <p:nvSpPr>
          <p:cNvPr id="63" name="Donut 62"/>
          <p:cNvSpPr/>
          <p:nvPr/>
        </p:nvSpPr>
        <p:spPr>
          <a:xfrm>
            <a:off x="4176001" y="1924676"/>
            <a:ext cx="825816" cy="825816"/>
          </a:xfrm>
          <a:prstGeom prst="donut">
            <a:avLst>
              <a:gd name="adj" fmla="val 24839"/>
            </a:avLst>
          </a:prstGeom>
          <a:solidFill>
            <a:schemeClr val="tx1">
              <a:lumMod val="50000"/>
              <a:alpha val="75000"/>
            </a:schemeClr>
          </a:solidFill>
          <a:ln>
            <a:noFill/>
          </a:ln>
          <a:effectLst>
            <a:outerShdw blurRad="76200" dist="508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5152" tIns="72576" rIns="145152" bIns="72576" rtlCol="0" anchor="ctr"/>
          <a:lstStyle/>
          <a:p>
            <a:pPr algn="ctr"/>
            <a:endParaRPr lang="en-US">
              <a:solidFill>
                <a:srgbClr val="0096D6"/>
              </a:solidFill>
            </a:endParaRPr>
          </a:p>
        </p:txBody>
      </p:sp>
      <p:sp>
        <p:nvSpPr>
          <p:cNvPr id="17" name="Oval 16"/>
          <p:cNvSpPr/>
          <p:nvPr/>
        </p:nvSpPr>
        <p:spPr>
          <a:xfrm rot="16200000">
            <a:off x="4807936" y="2382128"/>
            <a:ext cx="120408" cy="77923"/>
          </a:xfrm>
          <a:prstGeom prst="ellipse">
            <a:avLst/>
          </a:prstGeom>
          <a:solidFill>
            <a:schemeClr val="bg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a:solidFill>
                <a:srgbClr val="FFFFFF"/>
              </a:solidFill>
            </a:endParaRPr>
          </a:p>
        </p:txBody>
      </p:sp>
      <p:sp>
        <p:nvSpPr>
          <p:cNvPr id="14" name="Oval 13"/>
          <p:cNvSpPr/>
          <p:nvPr/>
        </p:nvSpPr>
        <p:spPr>
          <a:xfrm>
            <a:off x="4952706" y="1116490"/>
            <a:ext cx="124890" cy="103909"/>
          </a:xfrm>
          <a:prstGeom prst="ellipse">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a:solidFill>
                <a:srgbClr val="FFFFFF"/>
              </a:solidFill>
            </a:endParaRPr>
          </a:p>
        </p:txBody>
      </p:sp>
      <p:sp>
        <p:nvSpPr>
          <p:cNvPr id="20" name="Rectangle 10"/>
          <p:cNvSpPr>
            <a:spLocks noChangeArrowheads="1"/>
          </p:cNvSpPr>
          <p:nvPr/>
        </p:nvSpPr>
        <p:spPr bwMode="auto">
          <a:xfrm>
            <a:off x="5468767" y="1192963"/>
            <a:ext cx="3436696" cy="997067"/>
          </a:xfrm>
          <a:prstGeom prst="rect">
            <a:avLst/>
          </a:prstGeom>
          <a:noFill/>
          <a:ln w="9525">
            <a:noFill/>
            <a:miter lim="800000"/>
            <a:headEnd/>
            <a:tailEnd/>
          </a:ln>
          <a:effectLst/>
        </p:spPr>
        <p:txBody>
          <a:bodyPr wrap="square" lIns="103505" tIns="51752" rIns="103505" bIns="51752">
            <a:spAutoFit/>
          </a:bodyPr>
          <a:lstStyle/>
          <a:p>
            <a:pPr marL="215993" indent="-215993">
              <a:spcBef>
                <a:spcPts val="378"/>
              </a:spcBef>
              <a:buFont typeface="Arial" pitchFamily="34" charset="0"/>
              <a:buChar char="•"/>
            </a:pPr>
            <a:r>
              <a:rPr lang="zh-CN" altLang="en-US" sz="1200" dirty="0" smtClean="0">
                <a:solidFill>
                  <a:srgbClr val="0070C0"/>
                </a:solidFill>
                <a:cs typeface="Calibri" pitchFamily="34" charset="0"/>
              </a:rPr>
              <a:t>中小型用户的应用虚拟化平台建设</a:t>
            </a:r>
            <a:endParaRPr lang="en-US" altLang="zh-CN" sz="1200" dirty="0" smtClean="0">
              <a:solidFill>
                <a:srgbClr val="0070C0"/>
              </a:solidFill>
              <a:cs typeface="Calibri" pitchFamily="34" charset="0"/>
            </a:endParaRPr>
          </a:p>
          <a:p>
            <a:pPr marL="215993" indent="-215993">
              <a:spcBef>
                <a:spcPts val="378"/>
              </a:spcBef>
              <a:buFont typeface="Arial" pitchFamily="34" charset="0"/>
              <a:buChar char="•"/>
            </a:pPr>
            <a:r>
              <a:rPr lang="zh-CN" altLang="en-US" sz="1200" dirty="0" smtClean="0">
                <a:solidFill>
                  <a:srgbClr val="0070C0"/>
                </a:solidFill>
                <a:cs typeface="Calibri" pitchFamily="34" charset="0"/>
              </a:rPr>
              <a:t>关注虚拟化安全和管理</a:t>
            </a:r>
            <a:endParaRPr lang="en-US" altLang="zh-CN" sz="1200" dirty="0" smtClean="0">
              <a:solidFill>
                <a:srgbClr val="0070C0"/>
              </a:solidFill>
              <a:cs typeface="Calibri" pitchFamily="34" charset="0"/>
            </a:endParaRPr>
          </a:p>
          <a:p>
            <a:pPr marL="215993" indent="-215993">
              <a:spcBef>
                <a:spcPts val="378"/>
              </a:spcBef>
              <a:buFont typeface="Arial" pitchFamily="34" charset="0"/>
              <a:buChar char="•"/>
            </a:pPr>
            <a:r>
              <a:rPr lang="zh-CN" altLang="en-US" sz="1200" dirty="0" smtClean="0">
                <a:solidFill>
                  <a:srgbClr val="0070C0"/>
                </a:solidFill>
                <a:cs typeface="Calibri" pitchFamily="34" charset="0"/>
              </a:rPr>
              <a:t>是虚拟化平台的入门级解决方案</a:t>
            </a:r>
            <a:endParaRPr lang="en-US" altLang="zh-CN" sz="1200" dirty="0" smtClean="0">
              <a:solidFill>
                <a:srgbClr val="0070C0"/>
              </a:solidFill>
              <a:cs typeface="Calibri" pitchFamily="34" charset="0"/>
            </a:endParaRPr>
          </a:p>
          <a:p>
            <a:pPr marL="215993" indent="-215993">
              <a:spcBef>
                <a:spcPts val="378"/>
              </a:spcBef>
              <a:buFont typeface="Arial" pitchFamily="34" charset="0"/>
              <a:buChar char="•"/>
            </a:pPr>
            <a:r>
              <a:rPr lang="zh-CN" altLang="en-US" sz="1200" dirty="0" smtClean="0">
                <a:solidFill>
                  <a:srgbClr val="0070C0"/>
                </a:solidFill>
                <a:cs typeface="Calibri" pitchFamily="34" charset="0"/>
              </a:rPr>
              <a:t>不适合使用刀片服务器的场景</a:t>
            </a:r>
            <a:endParaRPr lang="en-US" altLang="zh-CN" sz="1200" dirty="0" smtClean="0">
              <a:solidFill>
                <a:srgbClr val="0070C0"/>
              </a:solidFill>
              <a:cs typeface="Calibri" pitchFamily="34" charset="0"/>
            </a:endParaRPr>
          </a:p>
        </p:txBody>
      </p:sp>
      <p:cxnSp>
        <p:nvCxnSpPr>
          <p:cNvPr id="88" name="Elbow Connector 87"/>
          <p:cNvCxnSpPr/>
          <p:nvPr/>
        </p:nvCxnSpPr>
        <p:spPr>
          <a:xfrm rot="10800000">
            <a:off x="4873916" y="2475831"/>
            <a:ext cx="3835344" cy="1218450"/>
          </a:xfrm>
          <a:prstGeom prst="bentConnector3">
            <a:avLst>
              <a:gd name="adj1" fmla="val 100174"/>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2109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382" y="3822357"/>
            <a:ext cx="4283476" cy="2343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0531887"/>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ontent Placeholder 52"/>
          <p:cNvSpPr>
            <a:spLocks noGrp="1"/>
          </p:cNvSpPr>
          <p:nvPr>
            <p:ph sz="half" idx="4294967295"/>
          </p:nvPr>
        </p:nvSpPr>
        <p:spPr>
          <a:xfrm>
            <a:off x="4218432" y="1121664"/>
            <a:ext cx="4533682" cy="5218176"/>
          </a:xfrm>
          <a:ln/>
        </p:spPr>
        <p:style>
          <a:lnRef idx="0">
            <a:schemeClr val="accent1"/>
          </a:lnRef>
          <a:fillRef idx="3">
            <a:schemeClr val="accent1"/>
          </a:fillRef>
          <a:effectRef idx="3">
            <a:schemeClr val="accent1"/>
          </a:effectRef>
          <a:fontRef idx="minor">
            <a:schemeClr val="lt1"/>
          </a:fontRef>
        </p:style>
        <p:txBody>
          <a:bodyPr lIns="0" tIns="0" rIns="0" bIns="0"/>
          <a:lstStyle/>
          <a:p>
            <a:pPr marL="562864" indent="-283464">
              <a:lnSpc>
                <a:spcPct val="90000"/>
              </a:lnSpc>
              <a:spcBef>
                <a:spcPts val="432"/>
              </a:spcBef>
              <a:spcAft>
                <a:spcPts val="600"/>
              </a:spcAft>
              <a:buClr>
                <a:srgbClr val="58A618"/>
              </a:buClr>
              <a:buSzPct val="125000"/>
              <a:buNone/>
            </a:pPr>
            <a:endParaRPr lang="en-US" altLang="zh-CN" sz="2400" i="0" dirty="0" smtClean="0">
              <a:solidFill>
                <a:schemeClr val="bg1"/>
              </a:solidFill>
              <a:effectLst>
                <a:outerShdw blurRad="38100" dist="38100" dir="2700000" algn="tl">
                  <a:srgbClr val="000000">
                    <a:alpha val="43137"/>
                  </a:srgbClr>
                </a:outerShdw>
              </a:effectLst>
              <a:latin typeface="Arial"/>
              <a:ea typeface="黑体"/>
              <a:cs typeface="ＭＳ Ｐゴシック"/>
            </a:endParaRPr>
          </a:p>
          <a:p>
            <a:pPr marL="562864" indent="-283464">
              <a:lnSpc>
                <a:spcPct val="90000"/>
              </a:lnSpc>
              <a:spcBef>
                <a:spcPts val="432"/>
              </a:spcBef>
              <a:spcAft>
                <a:spcPts val="600"/>
              </a:spcAft>
              <a:buClr>
                <a:srgbClr val="58A618"/>
              </a:buClr>
              <a:buSzPct val="125000"/>
              <a:buNone/>
            </a:pPr>
            <a:r>
              <a:rPr lang="zh-CN" altLang="en-US" sz="2400" i="0" dirty="0" smtClean="0">
                <a:solidFill>
                  <a:schemeClr val="bg1"/>
                </a:solidFill>
                <a:effectLst>
                  <a:outerShdw blurRad="38100" dist="38100" dir="2700000" algn="tl">
                    <a:srgbClr val="000000">
                      <a:alpha val="43137"/>
                    </a:srgbClr>
                  </a:outerShdw>
                </a:effectLst>
                <a:latin typeface="Arial"/>
                <a:ea typeface="黑体"/>
                <a:cs typeface="ＭＳ Ｐゴシック"/>
              </a:rPr>
              <a:t>方案优势：</a:t>
            </a:r>
            <a:endParaRPr lang="en-US" altLang="zh-CN" sz="2400" i="0" dirty="0" smtClean="0">
              <a:solidFill>
                <a:schemeClr val="bg1"/>
              </a:solidFill>
              <a:effectLst>
                <a:outerShdw blurRad="38100" dist="38100" dir="2700000" algn="tl">
                  <a:srgbClr val="000000">
                    <a:alpha val="43137"/>
                  </a:srgbClr>
                </a:outerShdw>
              </a:effectLst>
              <a:latin typeface="Arial"/>
              <a:ea typeface="黑体"/>
              <a:cs typeface="ＭＳ Ｐゴシック"/>
            </a:endParaRPr>
          </a:p>
          <a:p>
            <a:pPr marL="740664" lvl="1" indent="-283464" algn="l">
              <a:lnSpc>
                <a:spcPct val="90000"/>
              </a:lnSpc>
              <a:spcBef>
                <a:spcPts val="432"/>
              </a:spcBef>
              <a:spcAft>
                <a:spcPts val="600"/>
              </a:spcAft>
              <a:buClr>
                <a:srgbClr val="58A618"/>
              </a:buClr>
              <a:buSzPct val="125000"/>
              <a:buFont typeface="Wingdings"/>
              <a:buChar char="§"/>
            </a:pPr>
            <a:r>
              <a:rPr lang="zh-CN" altLang="en-US" sz="1800" i="0" dirty="0" smtClean="0">
                <a:solidFill>
                  <a:schemeClr val="bg1"/>
                </a:solidFill>
                <a:effectLst>
                  <a:outerShdw blurRad="38100" dist="38100" dir="2700000" algn="tl">
                    <a:srgbClr val="000000">
                      <a:alpha val="43137"/>
                    </a:srgbClr>
                  </a:outerShdw>
                </a:effectLst>
                <a:latin typeface="华文楷体" pitchFamily="2" charset="-122"/>
                <a:ea typeface="华文楷体" pitchFamily="2" charset="-122"/>
                <a:cs typeface="ＭＳ Ｐゴシック"/>
              </a:rPr>
              <a:t>简单硬件环境下即可实现虚拟化感知的网络设计和实现</a:t>
            </a:r>
          </a:p>
          <a:p>
            <a:pPr marL="740664" lvl="1" indent="-283464" algn="l">
              <a:lnSpc>
                <a:spcPct val="90000"/>
              </a:lnSpc>
              <a:spcBef>
                <a:spcPts val="432"/>
              </a:spcBef>
              <a:spcAft>
                <a:spcPts val="600"/>
              </a:spcAft>
              <a:buClr>
                <a:srgbClr val="58A618"/>
              </a:buClr>
              <a:buSzPct val="125000"/>
              <a:buFont typeface="Wingdings"/>
              <a:buChar char="§"/>
            </a:pPr>
            <a:r>
              <a:rPr lang="en-US" altLang="zh-CN" dirty="0" smtClean="0">
                <a:solidFill>
                  <a:schemeClr val="bg1"/>
                </a:solidFill>
                <a:effectLst>
                  <a:outerShdw blurRad="38100" dist="38100" dir="2700000" algn="tl">
                    <a:srgbClr val="000000">
                      <a:alpha val="43137"/>
                    </a:srgbClr>
                  </a:outerShdw>
                </a:effectLst>
                <a:latin typeface="华文楷体" pitchFamily="2" charset="-122"/>
                <a:ea typeface="华文楷体" pitchFamily="2" charset="-122"/>
                <a:cs typeface="ＭＳ Ｐゴシック"/>
              </a:rPr>
              <a:t>VIC</a:t>
            </a:r>
            <a:r>
              <a:rPr lang="zh-CN" altLang="en-US" sz="1800" i="0" dirty="0" smtClean="0">
                <a:solidFill>
                  <a:schemeClr val="bg1"/>
                </a:solidFill>
                <a:effectLst>
                  <a:outerShdw blurRad="38100" dist="38100" dir="2700000" algn="tl">
                    <a:srgbClr val="000000">
                      <a:alpha val="43137"/>
                    </a:srgbClr>
                  </a:outerShdw>
                </a:effectLst>
                <a:latin typeface="华文楷体" pitchFamily="2" charset="-122"/>
                <a:ea typeface="华文楷体" pitchFamily="2" charset="-122"/>
                <a:cs typeface="ＭＳ Ｐゴシック"/>
              </a:rPr>
              <a:t>虚拟网卡可划分出多个网卡，每个网卡单独设置带宽和优先级，和每个虚拟机直接相连</a:t>
            </a:r>
            <a:endParaRPr lang="en-US" altLang="zh-CN" sz="1800" i="0" dirty="0" smtClean="0">
              <a:solidFill>
                <a:schemeClr val="bg1"/>
              </a:solidFill>
              <a:effectLst>
                <a:outerShdw blurRad="38100" dist="38100" dir="2700000" algn="tl">
                  <a:srgbClr val="000000">
                    <a:alpha val="43137"/>
                  </a:srgbClr>
                </a:outerShdw>
              </a:effectLst>
              <a:latin typeface="华文楷体" pitchFamily="2" charset="-122"/>
              <a:ea typeface="华文楷体" pitchFamily="2" charset="-122"/>
              <a:cs typeface="ＭＳ Ｐゴシック"/>
            </a:endParaRPr>
          </a:p>
          <a:p>
            <a:pPr marL="740664" lvl="1" indent="-283464">
              <a:lnSpc>
                <a:spcPct val="90000"/>
              </a:lnSpc>
              <a:spcBef>
                <a:spcPts val="432"/>
              </a:spcBef>
              <a:spcAft>
                <a:spcPts val="600"/>
              </a:spcAft>
              <a:buClr>
                <a:srgbClr val="58A618"/>
              </a:buClr>
              <a:buSzPct val="125000"/>
              <a:buFont typeface="Wingdings"/>
              <a:buChar char="§"/>
            </a:pPr>
            <a:r>
              <a:rPr lang="en-US" altLang="zh-CN" dirty="0" smtClean="0">
                <a:solidFill>
                  <a:schemeClr val="bg1"/>
                </a:solidFill>
                <a:effectLst>
                  <a:outerShdw blurRad="38100" dist="38100" dir="2700000" algn="tl">
                    <a:srgbClr val="000000">
                      <a:alpha val="43137"/>
                    </a:srgbClr>
                  </a:outerShdw>
                </a:effectLst>
                <a:latin typeface="华文楷体" pitchFamily="2" charset="-122"/>
                <a:ea typeface="华文楷体" pitchFamily="2" charset="-122"/>
                <a:cs typeface="ＭＳ Ｐゴシック"/>
              </a:rPr>
              <a:t>VIC</a:t>
            </a:r>
            <a:r>
              <a:rPr lang="zh-CN" altLang="en-US" sz="1800" dirty="0" smtClean="0">
                <a:solidFill>
                  <a:schemeClr val="bg1"/>
                </a:solidFill>
                <a:effectLst>
                  <a:outerShdw blurRad="38100" dist="38100" dir="2700000" algn="tl">
                    <a:srgbClr val="000000">
                      <a:alpha val="43137"/>
                    </a:srgbClr>
                  </a:outerShdw>
                </a:effectLst>
                <a:latin typeface="华文楷体" pitchFamily="2" charset="-122"/>
                <a:ea typeface="华文楷体" pitchFamily="2" charset="-122"/>
                <a:cs typeface="ＭＳ Ｐゴシック"/>
              </a:rPr>
              <a:t>虚拟网卡最多可虚拟出</a:t>
            </a:r>
            <a:r>
              <a:rPr lang="en-US" altLang="zh-CN" sz="1800" dirty="0" smtClean="0">
                <a:solidFill>
                  <a:schemeClr val="bg1"/>
                </a:solidFill>
                <a:effectLst>
                  <a:outerShdw blurRad="38100" dist="38100" dir="2700000" algn="tl">
                    <a:srgbClr val="000000">
                      <a:alpha val="43137"/>
                    </a:srgbClr>
                  </a:outerShdw>
                </a:effectLst>
                <a:latin typeface="华文楷体" pitchFamily="2" charset="-122"/>
                <a:ea typeface="华文楷体" pitchFamily="2" charset="-122"/>
                <a:cs typeface="ＭＳ Ｐゴシック"/>
              </a:rPr>
              <a:t>112</a:t>
            </a:r>
            <a:r>
              <a:rPr lang="zh-CN" altLang="en-US" sz="1800" dirty="0" smtClean="0">
                <a:solidFill>
                  <a:schemeClr val="bg1"/>
                </a:solidFill>
                <a:effectLst>
                  <a:outerShdw blurRad="38100" dist="38100" dir="2700000" algn="tl">
                    <a:srgbClr val="000000">
                      <a:alpha val="43137"/>
                    </a:srgbClr>
                  </a:outerShdw>
                </a:effectLst>
                <a:latin typeface="华文楷体" pitchFamily="2" charset="-122"/>
                <a:ea typeface="华文楷体" pitchFamily="2" charset="-122"/>
                <a:cs typeface="ＭＳ Ｐゴシック"/>
              </a:rPr>
              <a:t>个设备，多达</a:t>
            </a:r>
            <a:r>
              <a:rPr lang="en-US" altLang="zh-CN" sz="1800" dirty="0" smtClean="0">
                <a:solidFill>
                  <a:schemeClr val="bg1"/>
                </a:solidFill>
                <a:effectLst>
                  <a:outerShdw blurRad="38100" dist="38100" dir="2700000" algn="tl">
                    <a:srgbClr val="000000">
                      <a:alpha val="43137"/>
                    </a:srgbClr>
                  </a:outerShdw>
                </a:effectLst>
                <a:latin typeface="华文楷体" pitchFamily="2" charset="-122"/>
                <a:ea typeface="华文楷体" pitchFamily="2" charset="-122"/>
                <a:cs typeface="ＭＳ Ｐゴシック"/>
              </a:rPr>
              <a:t>16</a:t>
            </a:r>
            <a:r>
              <a:rPr lang="zh-CN" altLang="en-US" sz="1800" dirty="0" smtClean="0">
                <a:solidFill>
                  <a:schemeClr val="bg1"/>
                </a:solidFill>
                <a:effectLst>
                  <a:outerShdw blurRad="38100" dist="38100" dir="2700000" algn="tl">
                    <a:srgbClr val="000000">
                      <a:alpha val="43137"/>
                    </a:srgbClr>
                  </a:outerShdw>
                </a:effectLst>
                <a:latin typeface="华文楷体" pitchFamily="2" charset="-122"/>
                <a:ea typeface="华文楷体" pitchFamily="2" charset="-122"/>
                <a:cs typeface="ＭＳ Ｐゴシック"/>
              </a:rPr>
              <a:t>个静态网卡和</a:t>
            </a:r>
            <a:r>
              <a:rPr lang="en-US" altLang="zh-CN" sz="1800" dirty="0" smtClean="0">
                <a:solidFill>
                  <a:schemeClr val="bg1"/>
                </a:solidFill>
                <a:effectLst>
                  <a:outerShdw blurRad="38100" dist="38100" dir="2700000" algn="tl">
                    <a:srgbClr val="000000">
                      <a:alpha val="43137"/>
                    </a:srgbClr>
                  </a:outerShdw>
                </a:effectLst>
                <a:latin typeface="华文楷体" pitchFamily="2" charset="-122"/>
                <a:ea typeface="华文楷体" pitchFamily="2" charset="-122"/>
                <a:cs typeface="ＭＳ Ｐゴシック"/>
              </a:rPr>
              <a:t>96</a:t>
            </a:r>
            <a:r>
              <a:rPr lang="zh-CN" altLang="en-US" sz="1800" dirty="0" smtClean="0">
                <a:solidFill>
                  <a:schemeClr val="bg1"/>
                </a:solidFill>
                <a:effectLst>
                  <a:outerShdw blurRad="38100" dist="38100" dir="2700000" algn="tl">
                    <a:srgbClr val="000000">
                      <a:alpha val="43137"/>
                    </a:srgbClr>
                  </a:outerShdw>
                </a:effectLst>
                <a:latin typeface="华文楷体" pitchFamily="2" charset="-122"/>
                <a:ea typeface="华文楷体" pitchFamily="2" charset="-122"/>
                <a:cs typeface="ＭＳ Ｐゴシック"/>
              </a:rPr>
              <a:t>个动态网卡，单台服务器即可支持足够数量的虚拟机</a:t>
            </a:r>
            <a:endParaRPr lang="en-US" altLang="zh-CN" sz="1800" dirty="0" smtClean="0">
              <a:solidFill>
                <a:schemeClr val="bg1"/>
              </a:solidFill>
              <a:effectLst>
                <a:outerShdw blurRad="38100" dist="38100" dir="2700000" algn="tl">
                  <a:srgbClr val="000000">
                    <a:alpha val="43137"/>
                  </a:srgbClr>
                </a:outerShdw>
              </a:effectLst>
              <a:latin typeface="华文楷体" pitchFamily="2" charset="-122"/>
              <a:ea typeface="华文楷体" pitchFamily="2" charset="-122"/>
              <a:cs typeface="ＭＳ Ｐゴシック"/>
            </a:endParaRPr>
          </a:p>
          <a:p>
            <a:pPr marL="740664" lvl="1" indent="-283464">
              <a:lnSpc>
                <a:spcPct val="90000"/>
              </a:lnSpc>
              <a:spcBef>
                <a:spcPts val="432"/>
              </a:spcBef>
              <a:spcAft>
                <a:spcPts val="600"/>
              </a:spcAft>
              <a:buClr>
                <a:srgbClr val="58A618"/>
              </a:buClr>
              <a:buSzPct val="125000"/>
              <a:buFont typeface="Wingdings"/>
              <a:buChar char="§"/>
            </a:pPr>
            <a:r>
              <a:rPr lang="en-US" altLang="zh-CN" sz="1800" dirty="0" smtClean="0">
                <a:solidFill>
                  <a:schemeClr val="bg1"/>
                </a:solidFill>
                <a:effectLst>
                  <a:outerShdw blurRad="38100" dist="38100" dir="2700000" algn="tl">
                    <a:srgbClr val="000000">
                      <a:alpha val="43137"/>
                    </a:srgbClr>
                  </a:outerShdw>
                </a:effectLst>
                <a:latin typeface="华文楷体" pitchFamily="2" charset="-122"/>
                <a:ea typeface="华文楷体" pitchFamily="2" charset="-122"/>
                <a:cs typeface="ＭＳ Ｐゴシック"/>
              </a:rPr>
              <a:t>Nexus 5548</a:t>
            </a:r>
            <a:r>
              <a:rPr lang="zh-CN" altLang="en-US" dirty="0">
                <a:solidFill>
                  <a:schemeClr val="bg1"/>
                </a:solidFill>
                <a:effectLst>
                  <a:outerShdw blurRad="38100" dist="38100" dir="2700000" algn="tl">
                    <a:srgbClr val="000000">
                      <a:alpha val="43137"/>
                    </a:srgbClr>
                  </a:outerShdw>
                </a:effectLst>
                <a:latin typeface="华文楷体" pitchFamily="2" charset="-122"/>
                <a:ea typeface="华文楷体" pitchFamily="2" charset="-122"/>
                <a:cs typeface="ＭＳ Ｐゴシック"/>
              </a:rPr>
              <a:t> </a:t>
            </a:r>
            <a:r>
              <a:rPr lang="zh-CN" altLang="en-US" dirty="0" smtClean="0">
                <a:solidFill>
                  <a:schemeClr val="bg1"/>
                </a:solidFill>
                <a:effectLst>
                  <a:outerShdw blurRad="38100" dist="38100" dir="2700000" algn="tl">
                    <a:srgbClr val="000000">
                      <a:alpha val="43137"/>
                    </a:srgbClr>
                  </a:outerShdw>
                </a:effectLst>
                <a:latin typeface="华文仿宋" pitchFamily="2" charset="-122"/>
                <a:ea typeface="华文仿宋" pitchFamily="2" charset="-122"/>
              </a:rPr>
              <a:t>通过</a:t>
            </a:r>
            <a:r>
              <a:rPr lang="en-US" altLang="zh-CN" dirty="0" err="1" smtClean="0">
                <a:solidFill>
                  <a:schemeClr val="bg1"/>
                </a:solidFill>
                <a:effectLst>
                  <a:outerShdw blurRad="38100" dist="38100" dir="2700000" algn="tl">
                    <a:srgbClr val="000000">
                      <a:alpha val="43137"/>
                    </a:srgbClr>
                  </a:outerShdw>
                </a:effectLst>
                <a:latin typeface="华文仿宋" pitchFamily="2" charset="-122"/>
                <a:ea typeface="华文仿宋" pitchFamily="2" charset="-122"/>
              </a:rPr>
              <a:t>VM-FEX</a:t>
            </a:r>
            <a:r>
              <a:rPr lang="zh-CN" altLang="en-US" dirty="0" smtClean="0">
                <a:solidFill>
                  <a:schemeClr val="bg1"/>
                </a:solidFill>
                <a:effectLst>
                  <a:outerShdw blurRad="38100" dist="38100" dir="2700000" algn="tl">
                    <a:srgbClr val="000000">
                      <a:alpha val="43137"/>
                    </a:srgbClr>
                  </a:outerShdw>
                </a:effectLst>
                <a:latin typeface="华文仿宋" pitchFamily="2" charset="-122"/>
                <a:ea typeface="华文仿宋" pitchFamily="2" charset="-122"/>
              </a:rPr>
              <a:t>网络虚</a:t>
            </a:r>
            <a:r>
              <a:rPr lang="zh-CN" altLang="en-US" dirty="0">
                <a:solidFill>
                  <a:schemeClr val="bg1"/>
                </a:solidFill>
                <a:effectLst>
                  <a:outerShdw blurRad="38100" dist="38100" dir="2700000" algn="tl">
                    <a:srgbClr val="000000">
                      <a:alpha val="43137"/>
                    </a:srgbClr>
                  </a:outerShdw>
                </a:effectLst>
                <a:latin typeface="华文仿宋" pitchFamily="2" charset="-122"/>
                <a:ea typeface="华文仿宋" pitchFamily="2" charset="-122"/>
              </a:rPr>
              <a:t>拟化感知技术</a:t>
            </a:r>
            <a:r>
              <a:rPr lang="zh-CN" altLang="en-US" dirty="0" smtClean="0">
                <a:solidFill>
                  <a:schemeClr val="bg1"/>
                </a:solidFill>
                <a:effectLst>
                  <a:outerShdw blurRad="38100" dist="38100" dir="2700000" algn="tl">
                    <a:srgbClr val="000000">
                      <a:alpha val="43137"/>
                    </a:srgbClr>
                  </a:outerShdw>
                </a:effectLst>
                <a:latin typeface="华文仿宋" pitchFamily="2" charset="-122"/>
                <a:ea typeface="华文仿宋" pitchFamily="2" charset="-122"/>
              </a:rPr>
              <a:t>，可识别每</a:t>
            </a:r>
            <a:r>
              <a:rPr lang="zh-CN" altLang="en-US" dirty="0">
                <a:solidFill>
                  <a:schemeClr val="bg1"/>
                </a:solidFill>
                <a:effectLst>
                  <a:outerShdw blurRad="38100" dist="38100" dir="2700000" algn="tl">
                    <a:srgbClr val="000000">
                      <a:alpha val="43137"/>
                    </a:srgbClr>
                  </a:outerShdw>
                </a:effectLst>
                <a:latin typeface="华文仿宋" pitchFamily="2" charset="-122"/>
                <a:ea typeface="华文仿宋" pitchFamily="2" charset="-122"/>
              </a:rPr>
              <a:t>个虚拟机的网络流量</a:t>
            </a:r>
            <a:r>
              <a:rPr lang="zh-CN" altLang="en-US" dirty="0" smtClean="0">
                <a:solidFill>
                  <a:schemeClr val="bg1"/>
                </a:solidFill>
                <a:effectLst>
                  <a:outerShdw blurRad="38100" dist="38100" dir="2700000" algn="tl">
                    <a:srgbClr val="000000">
                      <a:alpha val="43137"/>
                    </a:srgbClr>
                  </a:outerShdw>
                </a:effectLst>
                <a:latin typeface="华文仿宋" pitchFamily="2" charset="-122"/>
                <a:ea typeface="华文仿宋" pitchFamily="2" charset="-122"/>
              </a:rPr>
              <a:t>，</a:t>
            </a:r>
            <a:r>
              <a:rPr lang="zh-CN" altLang="en-US" dirty="0"/>
              <a:t>增强</a:t>
            </a:r>
            <a:r>
              <a:rPr lang="en-US" altLang="zh-CN" dirty="0" err="1"/>
              <a:t>VM</a:t>
            </a:r>
            <a:r>
              <a:rPr lang="zh-CN" altLang="en-US" dirty="0"/>
              <a:t>的安全</a:t>
            </a:r>
            <a:r>
              <a:rPr lang="zh-CN" altLang="en-US" dirty="0" smtClean="0"/>
              <a:t>性</a:t>
            </a:r>
            <a:r>
              <a:rPr lang="zh-CN" altLang="en-US" dirty="0" smtClean="0">
                <a:solidFill>
                  <a:schemeClr val="bg1"/>
                </a:solidFill>
                <a:effectLst>
                  <a:outerShdw blurRad="38100" dist="38100" dir="2700000" algn="tl">
                    <a:srgbClr val="000000">
                      <a:alpha val="43137"/>
                    </a:srgbClr>
                  </a:outerShdw>
                </a:effectLst>
                <a:latin typeface="华文仿宋" pitchFamily="2" charset="-122"/>
                <a:ea typeface="华文仿宋" pitchFamily="2" charset="-122"/>
              </a:rPr>
              <a:t>并</a:t>
            </a:r>
            <a:r>
              <a:rPr lang="zh-CN" altLang="en-US" dirty="0">
                <a:solidFill>
                  <a:schemeClr val="bg1"/>
                </a:solidFill>
                <a:effectLst>
                  <a:outerShdw blurRad="38100" dist="38100" dir="2700000" algn="tl">
                    <a:srgbClr val="000000">
                      <a:alpha val="43137"/>
                    </a:srgbClr>
                  </a:outerShdw>
                </a:effectLst>
                <a:latin typeface="华文仿宋" pitchFamily="2" charset="-122"/>
                <a:ea typeface="华文仿宋" pitchFamily="2" charset="-122"/>
              </a:rPr>
              <a:t>进</a:t>
            </a:r>
            <a:r>
              <a:rPr lang="zh-CN" altLang="en-US" dirty="0" smtClean="0">
                <a:solidFill>
                  <a:schemeClr val="bg1"/>
                </a:solidFill>
                <a:effectLst>
                  <a:outerShdw blurRad="38100" dist="38100" dir="2700000" algn="tl">
                    <a:srgbClr val="000000">
                      <a:alpha val="43137"/>
                    </a:srgbClr>
                  </a:outerShdw>
                </a:effectLst>
                <a:latin typeface="华文仿宋" pitchFamily="2" charset="-122"/>
                <a:ea typeface="华文仿宋" pitchFamily="2" charset="-122"/>
              </a:rPr>
              <a:t>行精细管理</a:t>
            </a:r>
            <a:endParaRPr lang="en-US" altLang="zh-CN" sz="1800" dirty="0" smtClean="0">
              <a:solidFill>
                <a:schemeClr val="bg1"/>
              </a:solidFill>
              <a:effectLst>
                <a:outerShdw blurRad="38100" dist="38100" dir="2700000" algn="tl">
                  <a:srgbClr val="000000">
                    <a:alpha val="43137"/>
                  </a:srgbClr>
                </a:outerShdw>
              </a:effectLst>
              <a:latin typeface="华文楷体" pitchFamily="2" charset="-122"/>
              <a:ea typeface="华文楷体" pitchFamily="2" charset="-122"/>
              <a:cs typeface="ＭＳ Ｐゴシック"/>
            </a:endParaRPr>
          </a:p>
          <a:p>
            <a:pPr marL="740664" lvl="1" indent="-283464">
              <a:lnSpc>
                <a:spcPct val="90000"/>
              </a:lnSpc>
              <a:spcBef>
                <a:spcPts val="432"/>
              </a:spcBef>
              <a:spcAft>
                <a:spcPts val="600"/>
              </a:spcAft>
              <a:buClr>
                <a:srgbClr val="58A618"/>
              </a:buClr>
              <a:buSzPct val="125000"/>
              <a:buFont typeface="Wingdings"/>
              <a:buChar char="§"/>
            </a:pPr>
            <a:r>
              <a:rPr lang="zh-CN" altLang="en-US" sz="1800" i="0" dirty="0" smtClean="0">
                <a:solidFill>
                  <a:schemeClr val="bg1"/>
                </a:solidFill>
                <a:effectLst>
                  <a:outerShdw blurRad="38100" dist="38100" dir="2700000" algn="tl">
                    <a:srgbClr val="000000">
                      <a:alpha val="43137"/>
                    </a:srgbClr>
                  </a:outerShdw>
                </a:effectLst>
                <a:latin typeface="华文楷体" pitchFamily="2" charset="-122"/>
                <a:ea typeface="华文楷体" pitchFamily="2" charset="-122"/>
                <a:cs typeface="ＭＳ Ｐゴシック"/>
              </a:rPr>
              <a:t>降低风险和成本，同时提高</a:t>
            </a:r>
            <a:r>
              <a:rPr lang="en-US" altLang="zh-CN" sz="1800" i="0" dirty="0" smtClean="0">
                <a:solidFill>
                  <a:schemeClr val="bg1"/>
                </a:solidFill>
                <a:effectLst>
                  <a:outerShdw blurRad="38100" dist="38100" dir="2700000" algn="tl">
                    <a:srgbClr val="000000">
                      <a:alpha val="43137"/>
                    </a:srgbClr>
                  </a:outerShdw>
                </a:effectLst>
                <a:latin typeface="华文楷体" pitchFamily="2" charset="-122"/>
                <a:ea typeface="华文楷体" pitchFamily="2" charset="-122"/>
                <a:cs typeface="ＭＳ Ｐゴシック"/>
              </a:rPr>
              <a:t>IT</a:t>
            </a:r>
            <a:r>
              <a:rPr lang="zh-CN" altLang="en-US" sz="1800" i="0" dirty="0" smtClean="0">
                <a:solidFill>
                  <a:schemeClr val="bg1"/>
                </a:solidFill>
                <a:effectLst>
                  <a:outerShdw blurRad="38100" dist="38100" dir="2700000" algn="tl">
                    <a:srgbClr val="000000">
                      <a:alpha val="43137"/>
                    </a:srgbClr>
                  </a:outerShdw>
                </a:effectLst>
                <a:latin typeface="华文楷体" pitchFamily="2" charset="-122"/>
                <a:ea typeface="华文楷体" pitchFamily="2" charset="-122"/>
                <a:cs typeface="ＭＳ Ｐゴシック"/>
              </a:rPr>
              <a:t>灵活性</a:t>
            </a:r>
            <a:endParaRPr lang="zh-CN" altLang="en-US" sz="1800" b="0" i="0" dirty="0" smtClean="0">
              <a:solidFill>
                <a:srgbClr val="000000"/>
              </a:solidFill>
              <a:latin typeface="Arial"/>
              <a:ea typeface="黑体"/>
              <a:cs typeface="ＭＳ Ｐゴシック"/>
            </a:endParaRPr>
          </a:p>
          <a:p>
            <a:pPr marL="740664" lvl="1" indent="-283464" algn="l">
              <a:lnSpc>
                <a:spcPct val="90000"/>
              </a:lnSpc>
              <a:spcBef>
                <a:spcPts val="432"/>
              </a:spcBef>
              <a:spcAft>
                <a:spcPts val="600"/>
              </a:spcAft>
              <a:buClr>
                <a:srgbClr val="58A618"/>
              </a:buClr>
              <a:buSzPct val="125000"/>
              <a:buFont typeface="Wingdings"/>
              <a:buChar char="§"/>
            </a:pPr>
            <a:endParaRPr lang="zh-CN" altLang="en-US" sz="1800" b="0" i="0" dirty="0">
              <a:solidFill>
                <a:srgbClr val="000000"/>
              </a:solidFill>
              <a:latin typeface="Arial"/>
              <a:ea typeface="黑体"/>
              <a:cs typeface="ＭＳ Ｐゴシック"/>
            </a:endParaRPr>
          </a:p>
        </p:txBody>
      </p:sp>
      <p:sp>
        <p:nvSpPr>
          <p:cNvPr id="68611" name="Text Box 108"/>
          <p:cNvSpPr txBox="1">
            <a:spLocks noChangeArrowheads="1"/>
          </p:cNvSpPr>
          <p:nvPr/>
        </p:nvSpPr>
        <p:spPr bwMode="auto">
          <a:xfrm>
            <a:off x="2006359" y="5911311"/>
            <a:ext cx="708025" cy="396875"/>
          </a:xfrm>
          <a:prstGeom prst="rect">
            <a:avLst/>
          </a:prstGeom>
          <a:noFill/>
          <a:ln w="9525">
            <a:noFill/>
            <a:miter lim="800000"/>
            <a:headEnd/>
            <a:tailEnd/>
          </a:ln>
        </p:spPr>
        <p:txBody>
          <a:bodyPr wrap="none">
            <a:spAutoFit/>
          </a:bodyPr>
          <a:lstStyle/>
          <a:p>
            <a:pPr algn="ctr">
              <a:buNone/>
            </a:pPr>
            <a:r>
              <a:rPr lang="en-US" altLang="zh-CN" sz="2000" i="0" dirty="0" smtClean="0">
                <a:solidFill>
                  <a:srgbClr val="005BAE"/>
                </a:solidFill>
                <a:latin typeface="Arial"/>
                <a:ea typeface="黑体"/>
                <a:cs typeface="ＭＳ Ｐゴシック"/>
              </a:rPr>
              <a:t>ERP</a:t>
            </a:r>
            <a:endParaRPr lang="en-US" altLang="zh-CN" sz="2000" i="0" dirty="0">
              <a:solidFill>
                <a:srgbClr val="005BAE"/>
              </a:solidFill>
              <a:latin typeface="Arial"/>
              <a:ea typeface="黑体"/>
              <a:cs typeface="ＭＳ Ｐゴシック"/>
            </a:endParaRPr>
          </a:p>
        </p:txBody>
      </p:sp>
      <p:sp>
        <p:nvSpPr>
          <p:cNvPr id="68612" name="Text Box 109"/>
          <p:cNvSpPr txBox="1">
            <a:spLocks noChangeArrowheads="1"/>
          </p:cNvSpPr>
          <p:nvPr/>
        </p:nvSpPr>
        <p:spPr bwMode="auto">
          <a:xfrm>
            <a:off x="2600084" y="5917661"/>
            <a:ext cx="552450" cy="396875"/>
          </a:xfrm>
          <a:prstGeom prst="rect">
            <a:avLst/>
          </a:prstGeom>
          <a:noFill/>
          <a:ln w="9525">
            <a:noFill/>
            <a:miter lim="800000"/>
            <a:headEnd/>
            <a:tailEnd/>
          </a:ln>
        </p:spPr>
        <p:txBody>
          <a:bodyPr wrap="none">
            <a:spAutoFit/>
          </a:bodyPr>
          <a:lstStyle/>
          <a:p>
            <a:pPr algn="ctr">
              <a:buNone/>
            </a:pPr>
            <a:r>
              <a:rPr lang="en-US" altLang="zh-CN" sz="2000" i="0" dirty="0" smtClean="0">
                <a:solidFill>
                  <a:srgbClr val="58A618"/>
                </a:solidFill>
                <a:latin typeface="Arial"/>
                <a:ea typeface="黑体"/>
                <a:cs typeface="ＭＳ Ｐゴシック"/>
              </a:rPr>
              <a:t>HR</a:t>
            </a:r>
            <a:endParaRPr lang="en-US" altLang="zh-CN" sz="2000" i="0" dirty="0">
              <a:solidFill>
                <a:srgbClr val="58A618"/>
              </a:solidFill>
              <a:latin typeface="Arial"/>
              <a:ea typeface="黑体"/>
              <a:cs typeface="ＭＳ Ｐゴシック"/>
            </a:endParaRPr>
          </a:p>
        </p:txBody>
      </p:sp>
      <p:sp>
        <p:nvSpPr>
          <p:cNvPr id="68613" name="Text Box 110"/>
          <p:cNvSpPr txBox="1">
            <a:spLocks noChangeArrowheads="1"/>
          </p:cNvSpPr>
          <p:nvPr/>
        </p:nvSpPr>
        <p:spPr bwMode="auto">
          <a:xfrm>
            <a:off x="2987434" y="5914486"/>
            <a:ext cx="833438" cy="396875"/>
          </a:xfrm>
          <a:prstGeom prst="rect">
            <a:avLst/>
          </a:prstGeom>
          <a:noFill/>
          <a:ln w="9525">
            <a:noFill/>
            <a:miter lim="800000"/>
            <a:headEnd/>
            <a:tailEnd/>
          </a:ln>
        </p:spPr>
        <p:txBody>
          <a:bodyPr wrap="none">
            <a:spAutoFit/>
          </a:bodyPr>
          <a:lstStyle/>
          <a:p>
            <a:pPr algn="ctr">
              <a:buNone/>
            </a:pPr>
            <a:r>
              <a:rPr lang="en-US" altLang="zh-CN" sz="2000" i="0" dirty="0" smtClean="0">
                <a:solidFill>
                  <a:srgbClr val="F95F00"/>
                </a:solidFill>
                <a:latin typeface="Arial"/>
                <a:ea typeface="黑体"/>
                <a:cs typeface="ＭＳ Ｐゴシック"/>
              </a:rPr>
              <a:t>CRM </a:t>
            </a:r>
            <a:endParaRPr lang="en-US" altLang="zh-CN" sz="2000" i="0" dirty="0">
              <a:solidFill>
                <a:srgbClr val="F95F00"/>
              </a:solidFill>
              <a:latin typeface="Arial"/>
              <a:ea typeface="黑体"/>
              <a:cs typeface="ＭＳ Ｐゴシック"/>
            </a:endParaRPr>
          </a:p>
        </p:txBody>
      </p:sp>
      <p:sp>
        <p:nvSpPr>
          <p:cNvPr id="68614" name="Rectangle 115"/>
          <p:cNvSpPr>
            <a:spLocks noChangeArrowheads="1"/>
          </p:cNvSpPr>
          <p:nvPr/>
        </p:nvSpPr>
        <p:spPr bwMode="auto">
          <a:xfrm>
            <a:off x="1671397" y="2162779"/>
            <a:ext cx="2085530" cy="304800"/>
          </a:xfrm>
          <a:prstGeom prst="rect">
            <a:avLst/>
          </a:prstGeom>
          <a:solidFill>
            <a:schemeClr val="tx2"/>
          </a:solidFill>
          <a:ln w="9525">
            <a:noFill/>
            <a:miter lim="800000"/>
            <a:headEnd/>
            <a:tailEnd/>
          </a:ln>
        </p:spPr>
        <p:txBody>
          <a:bodyPr wrap="none" anchor="ctr"/>
          <a:lstStyle/>
          <a:p>
            <a:pPr algn="ctr">
              <a:buNone/>
            </a:pPr>
            <a:r>
              <a:rPr lang="en-US" altLang="zh-CN" sz="1400" i="0" dirty="0" smtClean="0">
                <a:solidFill>
                  <a:srgbClr val="FFFFFF"/>
                </a:solidFill>
                <a:latin typeface="Arial"/>
                <a:ea typeface="黑体"/>
                <a:cs typeface="ＭＳ Ｐゴシック"/>
              </a:rPr>
              <a:t>VMware</a:t>
            </a:r>
            <a:endParaRPr lang="en-US" altLang="zh-CN" sz="1400" i="0" dirty="0">
              <a:solidFill>
                <a:srgbClr val="FFFFFF"/>
              </a:solidFill>
              <a:latin typeface="Arial"/>
              <a:ea typeface="黑体"/>
              <a:cs typeface="ＭＳ Ｐゴシック"/>
            </a:endParaRPr>
          </a:p>
        </p:txBody>
      </p:sp>
      <p:grpSp>
        <p:nvGrpSpPr>
          <p:cNvPr id="2" name="Group 121"/>
          <p:cNvGrpSpPr>
            <a:grpSpLocks/>
          </p:cNvGrpSpPr>
          <p:nvPr/>
        </p:nvGrpSpPr>
        <p:grpSpPr bwMode="auto">
          <a:xfrm>
            <a:off x="1671397" y="1780636"/>
            <a:ext cx="768350" cy="296863"/>
            <a:chOff x="528" y="912"/>
            <a:chExt cx="484" cy="187"/>
          </a:xfrm>
        </p:grpSpPr>
        <p:pic>
          <p:nvPicPr>
            <p:cNvPr id="68708" name="Picture 118" descr="virtualization_apps_OS"/>
            <p:cNvPicPr>
              <a:picLocks noChangeAspect="1" noChangeArrowheads="1"/>
            </p:cNvPicPr>
            <p:nvPr/>
          </p:nvPicPr>
          <p:blipFill>
            <a:blip r:embed="rId3" cstate="print"/>
            <a:srcRect/>
            <a:stretch>
              <a:fillRect/>
            </a:stretch>
          </p:blipFill>
          <p:spPr bwMode="auto">
            <a:xfrm>
              <a:off x="528" y="912"/>
              <a:ext cx="150" cy="187"/>
            </a:xfrm>
            <a:prstGeom prst="rect">
              <a:avLst/>
            </a:prstGeom>
            <a:noFill/>
            <a:ln w="9525">
              <a:noFill/>
              <a:miter lim="800000"/>
              <a:headEnd/>
              <a:tailEnd/>
            </a:ln>
          </p:spPr>
        </p:pic>
        <p:pic>
          <p:nvPicPr>
            <p:cNvPr id="68709" name="Picture 119" descr="virtualization_apps_OS"/>
            <p:cNvPicPr>
              <a:picLocks noChangeAspect="1" noChangeArrowheads="1"/>
            </p:cNvPicPr>
            <p:nvPr/>
          </p:nvPicPr>
          <p:blipFill>
            <a:blip r:embed="rId3" cstate="print"/>
            <a:srcRect/>
            <a:stretch>
              <a:fillRect/>
            </a:stretch>
          </p:blipFill>
          <p:spPr bwMode="auto">
            <a:xfrm>
              <a:off x="694" y="912"/>
              <a:ext cx="150" cy="187"/>
            </a:xfrm>
            <a:prstGeom prst="rect">
              <a:avLst/>
            </a:prstGeom>
            <a:noFill/>
            <a:ln w="9525">
              <a:noFill/>
              <a:miter lim="800000"/>
              <a:headEnd/>
              <a:tailEnd/>
            </a:ln>
          </p:spPr>
        </p:pic>
        <p:pic>
          <p:nvPicPr>
            <p:cNvPr id="68710" name="Picture 120" descr="virtualization_apps_OS"/>
            <p:cNvPicPr>
              <a:picLocks noChangeAspect="1" noChangeArrowheads="1"/>
            </p:cNvPicPr>
            <p:nvPr/>
          </p:nvPicPr>
          <p:blipFill>
            <a:blip r:embed="rId3" cstate="print"/>
            <a:srcRect/>
            <a:stretch>
              <a:fillRect/>
            </a:stretch>
          </p:blipFill>
          <p:spPr bwMode="auto">
            <a:xfrm>
              <a:off x="862" y="912"/>
              <a:ext cx="150" cy="187"/>
            </a:xfrm>
            <a:prstGeom prst="rect">
              <a:avLst/>
            </a:prstGeom>
            <a:noFill/>
            <a:ln w="9525">
              <a:noFill/>
              <a:miter lim="800000"/>
              <a:headEnd/>
              <a:tailEnd/>
            </a:ln>
          </p:spPr>
        </p:pic>
      </p:grpSp>
      <p:grpSp>
        <p:nvGrpSpPr>
          <p:cNvPr id="3" name="Group 122"/>
          <p:cNvGrpSpPr>
            <a:grpSpLocks/>
          </p:cNvGrpSpPr>
          <p:nvPr/>
        </p:nvGrpSpPr>
        <p:grpSpPr bwMode="auto">
          <a:xfrm>
            <a:off x="2460384" y="1783811"/>
            <a:ext cx="768350" cy="296863"/>
            <a:chOff x="528" y="912"/>
            <a:chExt cx="484" cy="187"/>
          </a:xfrm>
        </p:grpSpPr>
        <p:pic>
          <p:nvPicPr>
            <p:cNvPr id="68705" name="Picture 123" descr="virtualization_apps_OS"/>
            <p:cNvPicPr>
              <a:picLocks noChangeAspect="1" noChangeArrowheads="1"/>
            </p:cNvPicPr>
            <p:nvPr/>
          </p:nvPicPr>
          <p:blipFill>
            <a:blip r:embed="rId3" cstate="print"/>
            <a:srcRect/>
            <a:stretch>
              <a:fillRect/>
            </a:stretch>
          </p:blipFill>
          <p:spPr bwMode="auto">
            <a:xfrm>
              <a:off x="528" y="912"/>
              <a:ext cx="150" cy="187"/>
            </a:xfrm>
            <a:prstGeom prst="rect">
              <a:avLst/>
            </a:prstGeom>
            <a:noFill/>
            <a:ln w="9525">
              <a:noFill/>
              <a:miter lim="800000"/>
              <a:headEnd/>
              <a:tailEnd/>
            </a:ln>
          </p:spPr>
        </p:pic>
        <p:pic>
          <p:nvPicPr>
            <p:cNvPr id="68706" name="Picture 124" descr="virtualization_apps_OS"/>
            <p:cNvPicPr>
              <a:picLocks noChangeAspect="1" noChangeArrowheads="1"/>
            </p:cNvPicPr>
            <p:nvPr/>
          </p:nvPicPr>
          <p:blipFill>
            <a:blip r:embed="rId3" cstate="print"/>
            <a:srcRect/>
            <a:stretch>
              <a:fillRect/>
            </a:stretch>
          </p:blipFill>
          <p:spPr bwMode="auto">
            <a:xfrm>
              <a:off x="694" y="912"/>
              <a:ext cx="150" cy="187"/>
            </a:xfrm>
            <a:prstGeom prst="rect">
              <a:avLst/>
            </a:prstGeom>
            <a:noFill/>
            <a:ln w="9525">
              <a:noFill/>
              <a:miter lim="800000"/>
              <a:headEnd/>
              <a:tailEnd/>
            </a:ln>
          </p:spPr>
        </p:pic>
        <p:pic>
          <p:nvPicPr>
            <p:cNvPr id="68707" name="Picture 125" descr="virtualization_apps_OS"/>
            <p:cNvPicPr>
              <a:picLocks noChangeAspect="1" noChangeArrowheads="1"/>
            </p:cNvPicPr>
            <p:nvPr/>
          </p:nvPicPr>
          <p:blipFill>
            <a:blip r:embed="rId3" cstate="print"/>
            <a:srcRect/>
            <a:stretch>
              <a:fillRect/>
            </a:stretch>
          </p:blipFill>
          <p:spPr bwMode="auto">
            <a:xfrm>
              <a:off x="862" y="912"/>
              <a:ext cx="150" cy="187"/>
            </a:xfrm>
            <a:prstGeom prst="rect">
              <a:avLst/>
            </a:prstGeom>
            <a:noFill/>
            <a:ln w="9525">
              <a:noFill/>
              <a:miter lim="800000"/>
              <a:headEnd/>
              <a:tailEnd/>
            </a:ln>
          </p:spPr>
        </p:pic>
      </p:grpSp>
      <p:grpSp>
        <p:nvGrpSpPr>
          <p:cNvPr id="4" name="Group 126"/>
          <p:cNvGrpSpPr>
            <a:grpSpLocks/>
          </p:cNvGrpSpPr>
          <p:nvPr/>
        </p:nvGrpSpPr>
        <p:grpSpPr bwMode="auto">
          <a:xfrm>
            <a:off x="3239847" y="1779049"/>
            <a:ext cx="768350" cy="296862"/>
            <a:chOff x="528" y="912"/>
            <a:chExt cx="484" cy="187"/>
          </a:xfrm>
        </p:grpSpPr>
        <p:pic>
          <p:nvPicPr>
            <p:cNvPr id="68702" name="Picture 127" descr="virtualization_apps_OS"/>
            <p:cNvPicPr>
              <a:picLocks noChangeAspect="1" noChangeArrowheads="1"/>
            </p:cNvPicPr>
            <p:nvPr/>
          </p:nvPicPr>
          <p:blipFill>
            <a:blip r:embed="rId3" cstate="print"/>
            <a:srcRect/>
            <a:stretch>
              <a:fillRect/>
            </a:stretch>
          </p:blipFill>
          <p:spPr bwMode="auto">
            <a:xfrm>
              <a:off x="528" y="912"/>
              <a:ext cx="150" cy="187"/>
            </a:xfrm>
            <a:prstGeom prst="rect">
              <a:avLst/>
            </a:prstGeom>
            <a:noFill/>
            <a:ln w="9525">
              <a:noFill/>
              <a:miter lim="800000"/>
              <a:headEnd/>
              <a:tailEnd/>
            </a:ln>
          </p:spPr>
        </p:pic>
        <p:pic>
          <p:nvPicPr>
            <p:cNvPr id="68703" name="Picture 128" descr="virtualization_apps_OS"/>
            <p:cNvPicPr>
              <a:picLocks noChangeAspect="1" noChangeArrowheads="1"/>
            </p:cNvPicPr>
            <p:nvPr/>
          </p:nvPicPr>
          <p:blipFill>
            <a:blip r:embed="rId3" cstate="print"/>
            <a:srcRect/>
            <a:stretch>
              <a:fillRect/>
            </a:stretch>
          </p:blipFill>
          <p:spPr bwMode="auto">
            <a:xfrm>
              <a:off x="694" y="912"/>
              <a:ext cx="150" cy="187"/>
            </a:xfrm>
            <a:prstGeom prst="rect">
              <a:avLst/>
            </a:prstGeom>
            <a:noFill/>
            <a:ln w="9525">
              <a:noFill/>
              <a:miter lim="800000"/>
              <a:headEnd/>
              <a:tailEnd/>
            </a:ln>
          </p:spPr>
        </p:pic>
        <p:pic>
          <p:nvPicPr>
            <p:cNvPr id="68704" name="Picture 129" descr="virtualization_apps_OS"/>
            <p:cNvPicPr>
              <a:picLocks noChangeAspect="1" noChangeArrowheads="1"/>
            </p:cNvPicPr>
            <p:nvPr/>
          </p:nvPicPr>
          <p:blipFill>
            <a:blip r:embed="rId3" cstate="print"/>
            <a:srcRect/>
            <a:stretch>
              <a:fillRect/>
            </a:stretch>
          </p:blipFill>
          <p:spPr bwMode="auto">
            <a:xfrm>
              <a:off x="862" y="912"/>
              <a:ext cx="150" cy="187"/>
            </a:xfrm>
            <a:prstGeom prst="rect">
              <a:avLst/>
            </a:prstGeom>
            <a:noFill/>
            <a:ln w="9525">
              <a:noFill/>
              <a:miter lim="800000"/>
              <a:headEnd/>
              <a:tailEnd/>
            </a:ln>
          </p:spPr>
        </p:pic>
      </p:grpSp>
      <p:pic>
        <p:nvPicPr>
          <p:cNvPr id="68620" name="Picture 19" descr="FAS3100"/>
          <p:cNvPicPr>
            <a:picLocks noChangeAspect="1" noChangeArrowheads="1"/>
          </p:cNvPicPr>
          <p:nvPr/>
        </p:nvPicPr>
        <p:blipFill>
          <a:blip r:embed="rId4" cstate="print"/>
          <a:srcRect/>
          <a:stretch>
            <a:fillRect/>
          </a:stretch>
        </p:blipFill>
        <p:spPr bwMode="auto">
          <a:xfrm>
            <a:off x="2200034" y="5155661"/>
            <a:ext cx="1363663" cy="762000"/>
          </a:xfrm>
          <a:prstGeom prst="rect">
            <a:avLst/>
          </a:prstGeom>
          <a:noFill/>
          <a:ln w="9525">
            <a:noFill/>
            <a:miter lim="800000"/>
            <a:headEnd/>
            <a:tailEnd/>
          </a:ln>
        </p:spPr>
      </p:pic>
      <p:grpSp>
        <p:nvGrpSpPr>
          <p:cNvPr id="5" name="Group 62"/>
          <p:cNvGrpSpPr>
            <a:grpSpLocks/>
          </p:cNvGrpSpPr>
          <p:nvPr/>
        </p:nvGrpSpPr>
        <p:grpSpPr bwMode="auto">
          <a:xfrm>
            <a:off x="2193684" y="2450561"/>
            <a:ext cx="1352550" cy="3436938"/>
            <a:chOff x="2143125" y="2174875"/>
            <a:chExt cx="1352550" cy="3436938"/>
          </a:xfrm>
        </p:grpSpPr>
        <p:grpSp>
          <p:nvGrpSpPr>
            <p:cNvPr id="6" name="Group 59"/>
            <p:cNvGrpSpPr>
              <a:grpSpLocks/>
            </p:cNvGrpSpPr>
            <p:nvPr/>
          </p:nvGrpSpPr>
          <p:grpSpPr bwMode="auto">
            <a:xfrm>
              <a:off x="2742142" y="2193924"/>
              <a:ext cx="153458" cy="2682876"/>
              <a:chOff x="2742142" y="2193924"/>
              <a:chExt cx="153458" cy="2682876"/>
            </a:xfrm>
          </p:grpSpPr>
          <p:sp>
            <p:nvSpPr>
              <p:cNvPr id="68698" name="Line 141"/>
              <p:cNvSpPr>
                <a:spLocks noChangeShapeType="1"/>
              </p:cNvSpPr>
              <p:nvPr/>
            </p:nvSpPr>
            <p:spPr bwMode="auto">
              <a:xfrm>
                <a:off x="2742142" y="2193924"/>
                <a:ext cx="9525" cy="1616075"/>
              </a:xfrm>
              <a:prstGeom prst="line">
                <a:avLst/>
              </a:prstGeom>
              <a:noFill/>
              <a:ln w="28575">
                <a:solidFill>
                  <a:schemeClr val="accent2"/>
                </a:solidFill>
                <a:round/>
                <a:headEnd/>
                <a:tailEnd type="triangle" w="lg" len="med"/>
              </a:ln>
            </p:spPr>
            <p:txBody>
              <a:bodyPr/>
              <a:lstStyle/>
              <a:p>
                <a:endParaRPr lang="en-US">
                  <a:latin typeface="Arial"/>
                  <a:ea typeface="黑体"/>
                </a:endParaRPr>
              </a:p>
            </p:txBody>
          </p:sp>
          <p:sp>
            <p:nvSpPr>
              <p:cNvPr id="68699" name="Line 133"/>
              <p:cNvSpPr>
                <a:spLocks noChangeShapeType="1"/>
              </p:cNvSpPr>
              <p:nvPr/>
            </p:nvSpPr>
            <p:spPr bwMode="auto">
              <a:xfrm>
                <a:off x="2751667" y="3962400"/>
                <a:ext cx="0" cy="914400"/>
              </a:xfrm>
              <a:prstGeom prst="line">
                <a:avLst/>
              </a:prstGeom>
              <a:noFill/>
              <a:ln w="28575">
                <a:solidFill>
                  <a:schemeClr val="accent2"/>
                </a:solidFill>
                <a:round/>
                <a:headEnd/>
                <a:tailEnd type="triangle" w="lg" len="med"/>
              </a:ln>
            </p:spPr>
            <p:txBody>
              <a:bodyPr/>
              <a:lstStyle/>
              <a:p>
                <a:endParaRPr lang="en-US">
                  <a:latin typeface="Arial"/>
                  <a:ea typeface="黑体"/>
                </a:endParaRPr>
              </a:p>
            </p:txBody>
          </p:sp>
          <p:sp>
            <p:nvSpPr>
              <p:cNvPr id="68700" name="Line 141"/>
              <p:cNvSpPr>
                <a:spLocks noChangeShapeType="1"/>
              </p:cNvSpPr>
              <p:nvPr/>
            </p:nvSpPr>
            <p:spPr bwMode="auto">
              <a:xfrm>
                <a:off x="2886075" y="2193924"/>
                <a:ext cx="9525" cy="1616075"/>
              </a:xfrm>
              <a:prstGeom prst="line">
                <a:avLst/>
              </a:prstGeom>
              <a:noFill/>
              <a:ln w="28575">
                <a:solidFill>
                  <a:schemeClr val="accent2"/>
                </a:solidFill>
                <a:round/>
                <a:headEnd/>
                <a:tailEnd type="triangle" w="lg" len="med"/>
              </a:ln>
            </p:spPr>
            <p:txBody>
              <a:bodyPr/>
              <a:lstStyle/>
              <a:p>
                <a:endParaRPr lang="en-US">
                  <a:latin typeface="Arial"/>
                  <a:ea typeface="黑体"/>
                </a:endParaRPr>
              </a:p>
            </p:txBody>
          </p:sp>
          <p:sp>
            <p:nvSpPr>
              <p:cNvPr id="68701" name="Line 133"/>
              <p:cNvSpPr>
                <a:spLocks noChangeShapeType="1"/>
              </p:cNvSpPr>
              <p:nvPr/>
            </p:nvSpPr>
            <p:spPr bwMode="auto">
              <a:xfrm>
                <a:off x="2895600" y="3962400"/>
                <a:ext cx="0" cy="914400"/>
              </a:xfrm>
              <a:prstGeom prst="line">
                <a:avLst/>
              </a:prstGeom>
              <a:noFill/>
              <a:ln w="28575">
                <a:solidFill>
                  <a:schemeClr val="accent2"/>
                </a:solidFill>
                <a:round/>
                <a:headEnd/>
                <a:tailEnd type="triangle" w="lg" len="med"/>
              </a:ln>
            </p:spPr>
            <p:txBody>
              <a:bodyPr/>
              <a:lstStyle/>
              <a:p>
                <a:endParaRPr lang="en-US">
                  <a:latin typeface="Arial"/>
                  <a:ea typeface="黑体"/>
                </a:endParaRPr>
              </a:p>
            </p:txBody>
          </p:sp>
        </p:grpSp>
        <p:grpSp>
          <p:nvGrpSpPr>
            <p:cNvPr id="7" name="Group 61"/>
            <p:cNvGrpSpPr>
              <a:grpSpLocks/>
            </p:cNvGrpSpPr>
            <p:nvPr/>
          </p:nvGrpSpPr>
          <p:grpSpPr bwMode="auto">
            <a:xfrm>
              <a:off x="2209800" y="2193925"/>
              <a:ext cx="168275" cy="2682875"/>
              <a:chOff x="2209800" y="2193925"/>
              <a:chExt cx="168275" cy="2682875"/>
            </a:xfrm>
          </p:grpSpPr>
          <p:sp>
            <p:nvSpPr>
              <p:cNvPr id="68694" name="Line 144"/>
              <p:cNvSpPr>
                <a:spLocks noChangeShapeType="1"/>
              </p:cNvSpPr>
              <p:nvPr/>
            </p:nvSpPr>
            <p:spPr bwMode="auto">
              <a:xfrm>
                <a:off x="2209800" y="2193925"/>
                <a:ext cx="0" cy="1600200"/>
              </a:xfrm>
              <a:prstGeom prst="line">
                <a:avLst/>
              </a:prstGeom>
              <a:noFill/>
              <a:ln w="28575">
                <a:solidFill>
                  <a:schemeClr val="tx2"/>
                </a:solidFill>
                <a:round/>
                <a:headEnd/>
                <a:tailEnd type="triangle" w="lg" len="med"/>
              </a:ln>
            </p:spPr>
            <p:txBody>
              <a:bodyPr/>
              <a:lstStyle/>
              <a:p>
                <a:endParaRPr lang="en-US">
                  <a:latin typeface="Arial"/>
                  <a:ea typeface="黑体"/>
                </a:endParaRPr>
              </a:p>
            </p:txBody>
          </p:sp>
          <p:sp>
            <p:nvSpPr>
              <p:cNvPr id="68695" name="Line 131"/>
              <p:cNvSpPr>
                <a:spLocks noChangeShapeType="1"/>
              </p:cNvSpPr>
              <p:nvPr/>
            </p:nvSpPr>
            <p:spPr bwMode="auto">
              <a:xfrm>
                <a:off x="2225675" y="3962400"/>
                <a:ext cx="0" cy="914400"/>
              </a:xfrm>
              <a:prstGeom prst="line">
                <a:avLst/>
              </a:prstGeom>
              <a:noFill/>
              <a:ln w="28575">
                <a:solidFill>
                  <a:schemeClr val="tx2"/>
                </a:solidFill>
                <a:round/>
                <a:headEnd/>
                <a:tailEnd type="triangle" w="lg" len="med"/>
              </a:ln>
            </p:spPr>
            <p:txBody>
              <a:bodyPr/>
              <a:lstStyle/>
              <a:p>
                <a:endParaRPr lang="en-US">
                  <a:latin typeface="Arial"/>
                  <a:ea typeface="黑体"/>
                </a:endParaRPr>
              </a:p>
            </p:txBody>
          </p:sp>
          <p:sp>
            <p:nvSpPr>
              <p:cNvPr id="68696" name="Line 144"/>
              <p:cNvSpPr>
                <a:spLocks noChangeShapeType="1"/>
              </p:cNvSpPr>
              <p:nvPr/>
            </p:nvSpPr>
            <p:spPr bwMode="auto">
              <a:xfrm>
                <a:off x="2362200" y="2193925"/>
                <a:ext cx="0" cy="1600200"/>
              </a:xfrm>
              <a:prstGeom prst="line">
                <a:avLst/>
              </a:prstGeom>
              <a:noFill/>
              <a:ln w="28575">
                <a:solidFill>
                  <a:schemeClr val="tx2"/>
                </a:solidFill>
                <a:round/>
                <a:headEnd/>
                <a:tailEnd type="triangle" w="lg" len="med"/>
              </a:ln>
            </p:spPr>
            <p:txBody>
              <a:bodyPr/>
              <a:lstStyle/>
              <a:p>
                <a:endParaRPr lang="en-US">
                  <a:latin typeface="Arial"/>
                  <a:ea typeface="黑体"/>
                </a:endParaRPr>
              </a:p>
            </p:txBody>
          </p:sp>
          <p:sp>
            <p:nvSpPr>
              <p:cNvPr id="68697" name="Line 131"/>
              <p:cNvSpPr>
                <a:spLocks noChangeShapeType="1"/>
              </p:cNvSpPr>
              <p:nvPr/>
            </p:nvSpPr>
            <p:spPr bwMode="auto">
              <a:xfrm>
                <a:off x="2378075" y="3962400"/>
                <a:ext cx="0" cy="914400"/>
              </a:xfrm>
              <a:prstGeom prst="line">
                <a:avLst/>
              </a:prstGeom>
              <a:noFill/>
              <a:ln w="28575">
                <a:solidFill>
                  <a:schemeClr val="tx2"/>
                </a:solidFill>
                <a:round/>
                <a:headEnd/>
                <a:tailEnd type="triangle" w="lg" len="med"/>
              </a:ln>
            </p:spPr>
            <p:txBody>
              <a:bodyPr/>
              <a:lstStyle/>
              <a:p>
                <a:endParaRPr lang="en-US">
                  <a:latin typeface="Arial"/>
                  <a:ea typeface="黑体"/>
                </a:endParaRPr>
              </a:p>
            </p:txBody>
          </p:sp>
        </p:grpSp>
        <p:grpSp>
          <p:nvGrpSpPr>
            <p:cNvPr id="8" name="Group 60"/>
            <p:cNvGrpSpPr>
              <a:grpSpLocks/>
            </p:cNvGrpSpPr>
            <p:nvPr/>
          </p:nvGrpSpPr>
          <p:grpSpPr bwMode="auto">
            <a:xfrm>
              <a:off x="3276600" y="2174875"/>
              <a:ext cx="154518" cy="2705100"/>
              <a:chOff x="3276600" y="2174875"/>
              <a:chExt cx="154518" cy="2705100"/>
            </a:xfrm>
          </p:grpSpPr>
          <p:sp>
            <p:nvSpPr>
              <p:cNvPr id="68690" name="Line 137"/>
              <p:cNvSpPr>
                <a:spLocks noChangeShapeType="1"/>
              </p:cNvSpPr>
              <p:nvPr/>
            </p:nvSpPr>
            <p:spPr bwMode="auto">
              <a:xfrm>
                <a:off x="3412067" y="2174875"/>
                <a:ext cx="8467" cy="1736725"/>
              </a:xfrm>
              <a:prstGeom prst="line">
                <a:avLst/>
              </a:prstGeom>
              <a:noFill/>
              <a:ln w="28575">
                <a:solidFill>
                  <a:schemeClr val="folHlink"/>
                </a:solidFill>
                <a:round/>
                <a:headEnd/>
                <a:tailEnd type="triangle" w="lg" len="med"/>
              </a:ln>
            </p:spPr>
            <p:txBody>
              <a:bodyPr/>
              <a:lstStyle/>
              <a:p>
                <a:endParaRPr lang="en-US">
                  <a:latin typeface="Arial"/>
                  <a:ea typeface="黑体"/>
                </a:endParaRPr>
              </a:p>
            </p:txBody>
          </p:sp>
          <p:sp>
            <p:nvSpPr>
              <p:cNvPr id="68691" name="Line 135"/>
              <p:cNvSpPr>
                <a:spLocks noChangeShapeType="1"/>
              </p:cNvSpPr>
              <p:nvPr/>
            </p:nvSpPr>
            <p:spPr bwMode="auto">
              <a:xfrm>
                <a:off x="3431118" y="3965575"/>
                <a:ext cx="0" cy="914400"/>
              </a:xfrm>
              <a:prstGeom prst="line">
                <a:avLst/>
              </a:prstGeom>
              <a:noFill/>
              <a:ln w="28575">
                <a:solidFill>
                  <a:schemeClr val="folHlink"/>
                </a:solidFill>
                <a:round/>
                <a:headEnd/>
                <a:tailEnd type="triangle" w="lg" len="med"/>
              </a:ln>
            </p:spPr>
            <p:txBody>
              <a:bodyPr/>
              <a:lstStyle/>
              <a:p>
                <a:endParaRPr lang="en-US">
                  <a:latin typeface="Arial"/>
                  <a:ea typeface="黑体"/>
                </a:endParaRPr>
              </a:p>
            </p:txBody>
          </p:sp>
          <p:sp>
            <p:nvSpPr>
              <p:cNvPr id="68692" name="Line 137"/>
              <p:cNvSpPr>
                <a:spLocks noChangeShapeType="1"/>
              </p:cNvSpPr>
              <p:nvPr/>
            </p:nvSpPr>
            <p:spPr bwMode="auto">
              <a:xfrm>
                <a:off x="3276600" y="2174875"/>
                <a:ext cx="8467" cy="1736725"/>
              </a:xfrm>
              <a:prstGeom prst="line">
                <a:avLst/>
              </a:prstGeom>
              <a:noFill/>
              <a:ln w="28575">
                <a:solidFill>
                  <a:schemeClr val="folHlink"/>
                </a:solidFill>
                <a:round/>
                <a:headEnd/>
                <a:tailEnd type="triangle" w="lg" len="med"/>
              </a:ln>
            </p:spPr>
            <p:txBody>
              <a:bodyPr/>
              <a:lstStyle/>
              <a:p>
                <a:endParaRPr lang="en-US">
                  <a:latin typeface="Arial"/>
                  <a:ea typeface="黑体"/>
                </a:endParaRPr>
              </a:p>
            </p:txBody>
          </p:sp>
          <p:sp>
            <p:nvSpPr>
              <p:cNvPr id="68693" name="Line 135"/>
              <p:cNvSpPr>
                <a:spLocks noChangeShapeType="1"/>
              </p:cNvSpPr>
              <p:nvPr/>
            </p:nvSpPr>
            <p:spPr bwMode="auto">
              <a:xfrm>
                <a:off x="3295651" y="3965575"/>
                <a:ext cx="0" cy="914400"/>
              </a:xfrm>
              <a:prstGeom prst="line">
                <a:avLst/>
              </a:prstGeom>
              <a:noFill/>
              <a:ln w="28575">
                <a:solidFill>
                  <a:schemeClr val="folHlink"/>
                </a:solidFill>
                <a:round/>
                <a:headEnd/>
                <a:tailEnd type="triangle" w="lg" len="med"/>
              </a:ln>
            </p:spPr>
            <p:txBody>
              <a:bodyPr/>
              <a:lstStyle/>
              <a:p>
                <a:endParaRPr lang="en-US">
                  <a:latin typeface="Arial"/>
                  <a:ea typeface="黑体"/>
                </a:endParaRPr>
              </a:p>
            </p:txBody>
          </p:sp>
        </p:grpSp>
        <p:grpSp>
          <p:nvGrpSpPr>
            <p:cNvPr id="9" name="Group 107"/>
            <p:cNvGrpSpPr>
              <a:grpSpLocks/>
            </p:cNvGrpSpPr>
            <p:nvPr/>
          </p:nvGrpSpPr>
          <p:grpSpPr bwMode="auto">
            <a:xfrm>
              <a:off x="2143125" y="4875213"/>
              <a:ext cx="1352550" cy="736600"/>
              <a:chOff x="-461" y="3072"/>
              <a:chExt cx="1053" cy="616"/>
            </a:xfrm>
          </p:grpSpPr>
          <p:grpSp>
            <p:nvGrpSpPr>
              <p:cNvPr id="10" name="Group 96"/>
              <p:cNvGrpSpPr>
                <a:grpSpLocks/>
              </p:cNvGrpSpPr>
              <p:nvPr/>
            </p:nvGrpSpPr>
            <p:grpSpPr bwMode="auto">
              <a:xfrm>
                <a:off x="-461" y="3072"/>
                <a:ext cx="1053" cy="616"/>
                <a:chOff x="1248" y="2763"/>
                <a:chExt cx="876" cy="489"/>
              </a:xfrm>
            </p:grpSpPr>
            <p:pic>
              <p:nvPicPr>
                <p:cNvPr id="68686" name="Picture 94" descr="FAS3100"/>
                <p:cNvPicPr>
                  <a:picLocks noChangeAspect="1" noChangeArrowheads="1"/>
                </p:cNvPicPr>
                <p:nvPr/>
              </p:nvPicPr>
              <p:blipFill>
                <a:blip r:embed="rId4" cstate="print"/>
                <a:srcRect/>
                <a:stretch>
                  <a:fillRect/>
                </a:stretch>
              </p:blipFill>
              <p:spPr bwMode="gray">
                <a:xfrm>
                  <a:off x="1248" y="2763"/>
                  <a:ext cx="876" cy="489"/>
                </a:xfrm>
                <a:prstGeom prst="rect">
                  <a:avLst/>
                </a:prstGeom>
                <a:noFill/>
                <a:ln w="9525">
                  <a:noFill/>
                  <a:miter lim="800000"/>
                  <a:headEnd/>
                  <a:tailEnd/>
                </a:ln>
              </p:spPr>
            </p:pic>
            <p:grpSp>
              <p:nvGrpSpPr>
                <p:cNvPr id="11" name="Group 95"/>
                <p:cNvGrpSpPr>
                  <a:grpSpLocks/>
                </p:cNvGrpSpPr>
                <p:nvPr/>
              </p:nvGrpSpPr>
              <p:grpSpPr bwMode="auto">
                <a:xfrm>
                  <a:off x="1551" y="2764"/>
                  <a:ext cx="270" cy="484"/>
                  <a:chOff x="1551" y="2736"/>
                  <a:chExt cx="270" cy="816"/>
                </a:xfrm>
              </p:grpSpPr>
              <p:sp>
                <p:nvSpPr>
                  <p:cNvPr id="68688" name="Line 92"/>
                  <p:cNvSpPr>
                    <a:spLocks noChangeShapeType="1"/>
                  </p:cNvSpPr>
                  <p:nvPr/>
                </p:nvSpPr>
                <p:spPr bwMode="gray">
                  <a:xfrm>
                    <a:off x="1551" y="2736"/>
                    <a:ext cx="0" cy="816"/>
                  </a:xfrm>
                  <a:prstGeom prst="line">
                    <a:avLst/>
                  </a:prstGeom>
                  <a:noFill/>
                  <a:ln w="38100">
                    <a:solidFill>
                      <a:schemeClr val="bg1"/>
                    </a:solidFill>
                    <a:round/>
                    <a:headEnd/>
                    <a:tailEnd/>
                  </a:ln>
                </p:spPr>
                <p:txBody>
                  <a:bodyPr/>
                  <a:lstStyle/>
                  <a:p>
                    <a:endParaRPr lang="en-US">
                      <a:latin typeface="Arial"/>
                      <a:ea typeface="黑体"/>
                    </a:endParaRPr>
                  </a:p>
                </p:txBody>
              </p:sp>
              <p:sp>
                <p:nvSpPr>
                  <p:cNvPr id="68689" name="Line 93"/>
                  <p:cNvSpPr>
                    <a:spLocks noChangeShapeType="1"/>
                  </p:cNvSpPr>
                  <p:nvPr/>
                </p:nvSpPr>
                <p:spPr bwMode="gray">
                  <a:xfrm>
                    <a:off x="1821" y="2736"/>
                    <a:ext cx="0" cy="816"/>
                  </a:xfrm>
                  <a:prstGeom prst="line">
                    <a:avLst/>
                  </a:prstGeom>
                  <a:noFill/>
                  <a:ln w="38100">
                    <a:solidFill>
                      <a:schemeClr val="bg1"/>
                    </a:solidFill>
                    <a:round/>
                    <a:headEnd/>
                    <a:tailEnd/>
                  </a:ln>
                </p:spPr>
                <p:txBody>
                  <a:bodyPr/>
                  <a:lstStyle/>
                  <a:p>
                    <a:endParaRPr lang="en-US">
                      <a:latin typeface="Arial"/>
                      <a:ea typeface="黑体"/>
                    </a:endParaRPr>
                  </a:p>
                </p:txBody>
              </p:sp>
            </p:grpSp>
          </p:grpSp>
          <p:sp>
            <p:nvSpPr>
              <p:cNvPr id="68684" name="Rectangle 115"/>
              <p:cNvSpPr>
                <a:spLocks noChangeArrowheads="1"/>
              </p:cNvSpPr>
              <p:nvPr/>
            </p:nvSpPr>
            <p:spPr bwMode="gray">
              <a:xfrm>
                <a:off x="-87" y="3072"/>
                <a:ext cx="302" cy="602"/>
              </a:xfrm>
              <a:prstGeom prst="rect">
                <a:avLst/>
              </a:prstGeom>
              <a:solidFill>
                <a:schemeClr val="accent2">
                  <a:alpha val="32941"/>
                </a:schemeClr>
              </a:solidFill>
              <a:ln w="9525">
                <a:noFill/>
                <a:miter lim="800000"/>
                <a:headEnd/>
                <a:tailEnd/>
              </a:ln>
            </p:spPr>
            <p:txBody>
              <a:bodyPr wrap="none" anchor="ctr"/>
              <a:lstStyle/>
              <a:p>
                <a:endParaRPr lang="en-US">
                  <a:solidFill>
                    <a:schemeClr val="folHlink"/>
                  </a:solidFill>
                  <a:latin typeface="Arial"/>
                  <a:ea typeface="黑体"/>
                </a:endParaRPr>
              </a:p>
            </p:txBody>
          </p:sp>
          <p:sp>
            <p:nvSpPr>
              <p:cNvPr id="68685" name="Rectangle 117"/>
              <p:cNvSpPr>
                <a:spLocks noChangeArrowheads="1"/>
              </p:cNvSpPr>
              <p:nvPr/>
            </p:nvSpPr>
            <p:spPr bwMode="gray">
              <a:xfrm>
                <a:off x="240" y="3072"/>
                <a:ext cx="342" cy="602"/>
              </a:xfrm>
              <a:prstGeom prst="rect">
                <a:avLst/>
              </a:prstGeom>
              <a:solidFill>
                <a:schemeClr val="folHlink">
                  <a:alpha val="54901"/>
                </a:schemeClr>
              </a:solidFill>
              <a:ln w="9525">
                <a:noFill/>
                <a:miter lim="800000"/>
                <a:headEnd/>
                <a:tailEnd/>
              </a:ln>
            </p:spPr>
            <p:txBody>
              <a:bodyPr wrap="none" anchor="ctr"/>
              <a:lstStyle/>
              <a:p>
                <a:endParaRPr lang="en-US">
                  <a:solidFill>
                    <a:schemeClr val="folHlink"/>
                  </a:solidFill>
                  <a:latin typeface="Arial"/>
                  <a:ea typeface="黑体"/>
                </a:endParaRPr>
              </a:p>
            </p:txBody>
          </p:sp>
        </p:grpSp>
      </p:grpSp>
      <p:sp>
        <p:nvSpPr>
          <p:cNvPr id="68622" name="Text Box 108"/>
          <p:cNvSpPr txBox="1">
            <a:spLocks noChangeArrowheads="1"/>
          </p:cNvSpPr>
          <p:nvPr/>
        </p:nvSpPr>
        <p:spPr bwMode="auto">
          <a:xfrm>
            <a:off x="1324976" y="1235806"/>
            <a:ext cx="1443730" cy="276999"/>
          </a:xfrm>
          <a:prstGeom prst="rect">
            <a:avLst/>
          </a:prstGeom>
          <a:noFill/>
          <a:ln w="9525">
            <a:solidFill>
              <a:schemeClr val="accent1"/>
            </a:solidFill>
            <a:miter lim="800000"/>
            <a:headEnd/>
            <a:tailEnd/>
          </a:ln>
        </p:spPr>
        <p:txBody>
          <a:bodyPr wrap="none">
            <a:spAutoFit/>
          </a:bodyPr>
          <a:lstStyle/>
          <a:p>
            <a:pPr algn="ctr">
              <a:buNone/>
            </a:pPr>
            <a:r>
              <a:rPr lang="en-US" altLang="zh-CN" sz="1200" dirty="0" smtClean="0">
                <a:solidFill>
                  <a:srgbClr val="005BAE"/>
                </a:solidFill>
                <a:latin typeface="Arial"/>
                <a:ea typeface="黑体"/>
                <a:cs typeface="ＭＳ Ｐゴシック"/>
              </a:rPr>
              <a:t>SQL Server</a:t>
            </a:r>
            <a:r>
              <a:rPr lang="zh-CN" altLang="en-US" sz="1200" dirty="0" smtClean="0">
                <a:solidFill>
                  <a:srgbClr val="005BAE"/>
                </a:solidFill>
                <a:latin typeface="Arial"/>
                <a:ea typeface="黑体"/>
                <a:cs typeface="ＭＳ Ｐゴシック"/>
              </a:rPr>
              <a:t>虚拟机</a:t>
            </a:r>
            <a:endParaRPr lang="en-US" altLang="zh-CN" sz="1200" i="0" dirty="0">
              <a:solidFill>
                <a:srgbClr val="005BAE"/>
              </a:solidFill>
              <a:latin typeface="Arial"/>
              <a:ea typeface="黑体"/>
              <a:cs typeface="ＭＳ Ｐゴシック"/>
            </a:endParaRPr>
          </a:p>
        </p:txBody>
      </p:sp>
      <p:sp>
        <p:nvSpPr>
          <p:cNvPr id="68623" name="Text Box 108"/>
          <p:cNvSpPr txBox="1">
            <a:spLocks noChangeArrowheads="1"/>
          </p:cNvSpPr>
          <p:nvPr/>
        </p:nvSpPr>
        <p:spPr bwMode="auto">
          <a:xfrm>
            <a:off x="1667612" y="1479646"/>
            <a:ext cx="1327608" cy="276999"/>
          </a:xfrm>
          <a:prstGeom prst="rect">
            <a:avLst/>
          </a:prstGeom>
          <a:noFill/>
          <a:ln w="9525">
            <a:solidFill>
              <a:schemeClr val="accent1"/>
            </a:solidFill>
            <a:miter lim="800000"/>
            <a:headEnd/>
            <a:tailEnd/>
          </a:ln>
        </p:spPr>
        <p:txBody>
          <a:bodyPr wrap="none">
            <a:spAutoFit/>
          </a:bodyPr>
          <a:lstStyle/>
          <a:p>
            <a:pPr algn="ctr"/>
            <a:r>
              <a:rPr lang="en-US" altLang="zh-CN" sz="1200" dirty="0" smtClean="0">
                <a:solidFill>
                  <a:srgbClr val="005BAE"/>
                </a:solidFill>
                <a:latin typeface="Arial"/>
                <a:ea typeface="黑体"/>
                <a:cs typeface="ＭＳ Ｐゴシック"/>
              </a:rPr>
              <a:t>Exchange</a:t>
            </a:r>
            <a:r>
              <a:rPr lang="zh-CN" altLang="en-US" sz="1200" dirty="0" smtClean="0">
                <a:solidFill>
                  <a:srgbClr val="005BAE"/>
                </a:solidFill>
                <a:latin typeface="Arial"/>
                <a:ea typeface="黑体"/>
                <a:cs typeface="ＭＳ Ｐゴシック"/>
              </a:rPr>
              <a:t>虚拟机</a:t>
            </a:r>
            <a:endParaRPr lang="en-US" altLang="zh-CN" sz="1200" dirty="0" smtClean="0">
              <a:solidFill>
                <a:srgbClr val="005BAE"/>
              </a:solidFill>
              <a:latin typeface="Arial"/>
              <a:ea typeface="黑体"/>
              <a:cs typeface="ＭＳ Ｐゴシック"/>
            </a:endParaRPr>
          </a:p>
        </p:txBody>
      </p:sp>
      <p:sp>
        <p:nvSpPr>
          <p:cNvPr id="68624" name="Text Box 108"/>
          <p:cNvSpPr txBox="1">
            <a:spLocks noChangeArrowheads="1"/>
          </p:cNvSpPr>
          <p:nvPr/>
        </p:nvSpPr>
        <p:spPr bwMode="auto">
          <a:xfrm>
            <a:off x="2922040" y="1211422"/>
            <a:ext cx="995785" cy="276999"/>
          </a:xfrm>
          <a:prstGeom prst="rect">
            <a:avLst/>
          </a:prstGeom>
          <a:noFill/>
          <a:ln w="9525">
            <a:solidFill>
              <a:schemeClr val="accent1"/>
            </a:solidFill>
            <a:miter lim="800000"/>
            <a:headEnd/>
            <a:tailEnd/>
          </a:ln>
        </p:spPr>
        <p:txBody>
          <a:bodyPr wrap="none">
            <a:spAutoFit/>
          </a:bodyPr>
          <a:lstStyle/>
          <a:p>
            <a:pPr algn="ctr"/>
            <a:r>
              <a:rPr lang="en-US" altLang="zh-CN" sz="1200" dirty="0" smtClean="0">
                <a:solidFill>
                  <a:srgbClr val="005BAE"/>
                </a:solidFill>
                <a:latin typeface="Arial"/>
                <a:ea typeface="黑体"/>
                <a:cs typeface="ＭＳ Ｐゴシック"/>
              </a:rPr>
              <a:t>CRM</a:t>
            </a:r>
            <a:r>
              <a:rPr lang="zh-CN" altLang="en-US" sz="1200" dirty="0" smtClean="0">
                <a:solidFill>
                  <a:srgbClr val="005BAE"/>
                </a:solidFill>
                <a:latin typeface="Arial"/>
                <a:ea typeface="黑体"/>
                <a:cs typeface="ＭＳ Ｐゴシック"/>
              </a:rPr>
              <a:t>虚拟机</a:t>
            </a:r>
            <a:endParaRPr lang="en-US" altLang="zh-CN" sz="1200" dirty="0">
              <a:solidFill>
                <a:srgbClr val="005BAE"/>
              </a:solidFill>
              <a:latin typeface="Arial"/>
              <a:ea typeface="黑体"/>
              <a:cs typeface="ＭＳ Ｐゴシック"/>
            </a:endParaRPr>
          </a:p>
        </p:txBody>
      </p:sp>
      <p:pic>
        <p:nvPicPr>
          <p:cNvPr id="68626" name="Picture 54" descr="CiscoNexus5020"/>
          <p:cNvPicPr>
            <a:picLocks noChangeAspect="1" noChangeArrowheads="1"/>
          </p:cNvPicPr>
          <p:nvPr/>
        </p:nvPicPr>
        <p:blipFill>
          <a:blip r:embed="rId5" cstate="print"/>
          <a:srcRect/>
          <a:stretch>
            <a:fillRect/>
          </a:stretch>
        </p:blipFill>
        <p:spPr bwMode="auto">
          <a:xfrm>
            <a:off x="2107959" y="3933286"/>
            <a:ext cx="1524000" cy="457200"/>
          </a:xfrm>
          <a:prstGeom prst="rect">
            <a:avLst/>
          </a:prstGeom>
          <a:noFill/>
          <a:ln w="9525">
            <a:noFill/>
            <a:miter lim="800000"/>
            <a:headEnd/>
            <a:tailEnd/>
          </a:ln>
        </p:spPr>
      </p:pic>
      <p:pic>
        <p:nvPicPr>
          <p:cNvPr id="68629" name="Picture 64" descr="VMW_09Q3_LOGO_Corp_Gray.png"/>
          <p:cNvPicPr>
            <a:picLocks noChangeAspect="1"/>
          </p:cNvPicPr>
          <p:nvPr/>
        </p:nvPicPr>
        <p:blipFill>
          <a:blip r:embed="rId6" cstate="print"/>
          <a:srcRect/>
          <a:stretch>
            <a:fillRect/>
          </a:stretch>
        </p:blipFill>
        <p:spPr bwMode="auto">
          <a:xfrm>
            <a:off x="380759" y="1812386"/>
            <a:ext cx="1111250" cy="168275"/>
          </a:xfrm>
          <a:prstGeom prst="rect">
            <a:avLst/>
          </a:prstGeom>
          <a:noFill/>
          <a:ln w="9525">
            <a:noFill/>
            <a:miter lim="800000"/>
            <a:headEnd/>
            <a:tailEnd/>
          </a:ln>
        </p:spPr>
      </p:pic>
      <p:sp>
        <p:nvSpPr>
          <p:cNvPr id="73" name="Slide Number Placeholder 3"/>
          <p:cNvSpPr>
            <a:spLocks noGrp="1"/>
          </p:cNvSpPr>
          <p:nvPr>
            <p:ph type="sldNum" sz="quarter" idx="4294967295"/>
          </p:nvPr>
        </p:nvSpPr>
        <p:spPr>
          <a:xfrm>
            <a:off x="8305800" y="6369050"/>
            <a:ext cx="685800" cy="228600"/>
          </a:xfrm>
          <a:prstGeom prst="rect">
            <a:avLst/>
          </a:prstGeom>
        </p:spPr>
        <p:txBody>
          <a:bodyPr/>
          <a:lstStyle/>
          <a:p>
            <a:pPr algn="r">
              <a:buNone/>
            </a:pPr>
            <a:fld id="{F19D9488-15FD-4A14-8884-D919D2BBF6CF}" type="slidenum">
              <a:rPr lang="en-US" altLang="zh-CN" sz="1000" b="0" i="0" smtClean="0">
                <a:solidFill>
                  <a:srgbClr val="FFFFFF"/>
                </a:solidFill>
                <a:latin typeface="Arial"/>
                <a:ea typeface="黑体"/>
                <a:cs typeface="ＭＳ Ｐゴシック"/>
              </a:rPr>
              <a:pPr algn="r">
                <a:buNone/>
              </a:pPr>
              <a:t>21</a:t>
            </a:fld>
            <a:endParaRPr lang="zh-CN" altLang="en-US" sz="1000" b="0" i="0">
              <a:solidFill>
                <a:srgbClr val="FFFFFF"/>
              </a:solidFill>
              <a:latin typeface="Arial"/>
              <a:ea typeface="黑体"/>
              <a:cs typeface="ＭＳ Ｐゴシック"/>
            </a:endParaRPr>
          </a:p>
        </p:txBody>
      </p:sp>
      <p:pic>
        <p:nvPicPr>
          <p:cNvPr id="74" name="Picture 41" descr="cisco_logo"/>
          <p:cNvPicPr>
            <a:picLocks noChangeAspect="1" noChangeArrowheads="1"/>
          </p:cNvPicPr>
          <p:nvPr/>
        </p:nvPicPr>
        <p:blipFill>
          <a:blip r:embed="rId7" cstate="print"/>
          <a:srcRect/>
          <a:stretch>
            <a:fillRect/>
          </a:stretch>
        </p:blipFill>
        <p:spPr bwMode="auto">
          <a:xfrm>
            <a:off x="8656638" y="5883275"/>
            <a:ext cx="411162" cy="212725"/>
          </a:xfrm>
          <a:prstGeom prst="rect">
            <a:avLst/>
          </a:prstGeom>
          <a:noFill/>
          <a:ln w="9525">
            <a:noFill/>
            <a:miter lim="800000"/>
            <a:headEnd/>
            <a:tailEnd/>
          </a:ln>
        </p:spPr>
      </p:pic>
      <p:sp>
        <p:nvSpPr>
          <p:cNvPr id="75" name="Rectangle 2"/>
          <p:cNvSpPr txBox="1">
            <a:spLocks noChangeArrowheads="1"/>
          </p:cNvSpPr>
          <p:nvPr/>
        </p:nvSpPr>
        <p:spPr bwMode="auto">
          <a:xfrm>
            <a:off x="154268" y="225647"/>
            <a:ext cx="8806852" cy="685800"/>
          </a:xfrm>
          <a:prstGeom prst="rect">
            <a:avLst/>
          </a:prstGeom>
          <a:noFill/>
          <a:ln w="9525">
            <a:noFill/>
            <a:miter lim="800000"/>
            <a:headEnd/>
            <a:tailEnd/>
          </a:ln>
        </p:spPr>
        <p:txBody>
          <a:bodyPr vert="horz" wrap="square" lIns="91440" tIns="0" rIns="91440" bIns="0" numCol="1" anchor="ctr" anchorCtr="0" compatLnSpc="1">
            <a:prstTxWarp prst="textNoShape">
              <a:avLst/>
            </a:prstTxWarp>
          </a:bodyPr>
          <a:lstStyle/>
          <a:p>
            <a:pPr algn="l">
              <a:buNone/>
            </a:pPr>
            <a:r>
              <a:rPr lang="en-US" altLang="zh-CN" sz="3600" b="0" i="0" dirty="0" err="1" smtClean="0">
                <a:solidFill>
                  <a:srgbClr val="0085B4"/>
                </a:solidFill>
                <a:latin typeface="Arial"/>
                <a:ea typeface="黑体"/>
                <a:cs typeface="ＭＳ Ｐゴシック"/>
              </a:rPr>
              <a:t>UCS</a:t>
            </a:r>
            <a:r>
              <a:rPr lang="en-US" altLang="zh-CN" sz="3600" b="0" i="0" dirty="0" smtClean="0">
                <a:solidFill>
                  <a:srgbClr val="0085B4"/>
                </a:solidFill>
                <a:latin typeface="Arial"/>
                <a:ea typeface="黑体"/>
                <a:cs typeface="ＭＳ Ｐゴシック"/>
              </a:rPr>
              <a:t> C </a:t>
            </a:r>
            <a:r>
              <a:rPr lang="zh-CN" altLang="en-US" sz="2800" b="0" i="0" dirty="0" smtClean="0">
                <a:solidFill>
                  <a:srgbClr val="0085B4"/>
                </a:solidFill>
                <a:latin typeface="Arial"/>
                <a:ea typeface="黑体"/>
                <a:cs typeface="ＭＳ Ｐゴシック"/>
              </a:rPr>
              <a:t>虚拟化平台提供虚拟机的安全与精细管理</a:t>
            </a:r>
            <a:endParaRPr lang="zh-CN" altLang="en-US" sz="2800" b="0" i="0" dirty="0">
              <a:solidFill>
                <a:srgbClr val="0085B4"/>
              </a:solidFill>
              <a:latin typeface="Arial"/>
              <a:ea typeface="黑体"/>
              <a:cs typeface="ＭＳ Ｐゴシック"/>
            </a:endParaRPr>
          </a:p>
        </p:txBody>
      </p:sp>
      <p:pic>
        <p:nvPicPr>
          <p:cNvPr id="76" name="Picture 15"/>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1869669" y="3006694"/>
            <a:ext cx="2015284" cy="707177"/>
          </a:xfrm>
          <a:prstGeom prst="rect">
            <a:avLst/>
          </a:prstGeom>
          <a:noFill/>
          <a:ln w="9525">
            <a:noFill/>
            <a:miter lim="800000"/>
            <a:headEnd/>
            <a:tailEnd/>
          </a:ln>
        </p:spPr>
      </p:pic>
      <p:sp>
        <p:nvSpPr>
          <p:cNvPr id="77" name="TextBox 76"/>
          <p:cNvSpPr txBox="1"/>
          <p:nvPr/>
        </p:nvSpPr>
        <p:spPr>
          <a:xfrm>
            <a:off x="50559" y="3213958"/>
            <a:ext cx="1955800" cy="307777"/>
          </a:xfrm>
          <a:prstGeom prst="rect">
            <a:avLst/>
          </a:prstGeom>
          <a:noFill/>
        </p:spPr>
        <p:txBody>
          <a:bodyPr wrap="square" rtlCol="0">
            <a:spAutoFit/>
          </a:bodyPr>
          <a:lstStyle/>
          <a:p>
            <a:pPr algn="r"/>
            <a:r>
              <a:rPr lang="en-US" altLang="zh-CN" sz="1400" dirty="0" err="1" smtClean="0"/>
              <a:t>UCS</a:t>
            </a:r>
            <a:r>
              <a:rPr lang="en-US" altLang="zh-CN" sz="1400" dirty="0" smtClean="0"/>
              <a:t> C</a:t>
            </a:r>
            <a:r>
              <a:rPr lang="zh-CN" altLang="en-US" sz="1400" dirty="0" smtClean="0"/>
              <a:t>服务器</a:t>
            </a:r>
            <a:r>
              <a:rPr lang="en-US" altLang="zh-CN" sz="1400" dirty="0" smtClean="0"/>
              <a:t>+VIC</a:t>
            </a:r>
            <a:r>
              <a:rPr lang="zh-CN" altLang="en-US" sz="1400" dirty="0" smtClean="0"/>
              <a:t>卡</a:t>
            </a:r>
            <a:endParaRPr lang="en-US" sz="1400" dirty="0"/>
          </a:p>
        </p:txBody>
      </p:sp>
      <p:sp>
        <p:nvSpPr>
          <p:cNvPr id="78" name="TextBox 77"/>
          <p:cNvSpPr txBox="1"/>
          <p:nvPr/>
        </p:nvSpPr>
        <p:spPr>
          <a:xfrm>
            <a:off x="221247" y="3988150"/>
            <a:ext cx="1761744" cy="307777"/>
          </a:xfrm>
          <a:prstGeom prst="rect">
            <a:avLst/>
          </a:prstGeom>
          <a:noFill/>
        </p:spPr>
        <p:txBody>
          <a:bodyPr wrap="square" rtlCol="0">
            <a:spAutoFit/>
          </a:bodyPr>
          <a:lstStyle/>
          <a:p>
            <a:pPr algn="r"/>
            <a:r>
              <a:rPr lang="en-US" altLang="zh-CN" sz="1400" dirty="0" smtClean="0"/>
              <a:t>Nexus 5548</a:t>
            </a:r>
            <a:r>
              <a:rPr lang="zh-CN" altLang="en-US" sz="1400" dirty="0" smtClean="0"/>
              <a:t>交换机</a:t>
            </a:r>
            <a:endParaRPr lang="en-US" sz="1400" dirty="0"/>
          </a:p>
        </p:txBody>
      </p:sp>
      <p:sp>
        <p:nvSpPr>
          <p:cNvPr id="79" name="TextBox 78"/>
          <p:cNvSpPr txBox="1"/>
          <p:nvPr/>
        </p:nvSpPr>
        <p:spPr>
          <a:xfrm>
            <a:off x="337071" y="5359750"/>
            <a:ext cx="1761744" cy="307777"/>
          </a:xfrm>
          <a:prstGeom prst="rect">
            <a:avLst/>
          </a:prstGeom>
          <a:noFill/>
        </p:spPr>
        <p:txBody>
          <a:bodyPr wrap="square" rtlCol="0">
            <a:spAutoFit/>
          </a:bodyPr>
          <a:lstStyle/>
          <a:p>
            <a:pPr algn="r"/>
            <a:r>
              <a:rPr lang="zh-CN" altLang="en-US" sz="1400" dirty="0" smtClean="0"/>
              <a:t>光纤存储</a:t>
            </a:r>
            <a:endParaRPr lang="en-US" sz="1400" dirty="0"/>
          </a:p>
        </p:txBody>
      </p:sp>
      <p:sp>
        <p:nvSpPr>
          <p:cNvPr id="56" name="Text Box 108"/>
          <p:cNvSpPr txBox="1">
            <a:spLocks noChangeArrowheads="1"/>
          </p:cNvSpPr>
          <p:nvPr/>
        </p:nvSpPr>
        <p:spPr bwMode="auto">
          <a:xfrm>
            <a:off x="3157334" y="1473550"/>
            <a:ext cx="878767" cy="276999"/>
          </a:xfrm>
          <a:prstGeom prst="rect">
            <a:avLst/>
          </a:prstGeom>
          <a:noFill/>
          <a:ln w="9525">
            <a:solidFill>
              <a:schemeClr val="accent1"/>
            </a:solidFill>
            <a:miter lim="800000"/>
            <a:headEnd/>
            <a:tailEnd/>
          </a:ln>
        </p:spPr>
        <p:txBody>
          <a:bodyPr wrap="none">
            <a:spAutoFit/>
          </a:bodyPr>
          <a:lstStyle/>
          <a:p>
            <a:pPr algn="ctr"/>
            <a:r>
              <a:rPr lang="en-US" altLang="zh-CN" sz="1200" dirty="0" err="1" smtClean="0">
                <a:solidFill>
                  <a:srgbClr val="005BAE"/>
                </a:solidFill>
                <a:latin typeface="Arial"/>
                <a:ea typeface="黑体"/>
                <a:cs typeface="ＭＳ Ｐゴシック"/>
              </a:rPr>
              <a:t>IIS</a:t>
            </a:r>
            <a:r>
              <a:rPr lang="en-US" altLang="zh-CN" sz="1200" dirty="0" smtClean="0">
                <a:solidFill>
                  <a:srgbClr val="005BAE"/>
                </a:solidFill>
                <a:latin typeface="Arial"/>
                <a:ea typeface="黑体"/>
                <a:cs typeface="ＭＳ Ｐゴシック"/>
              </a:rPr>
              <a:t> </a:t>
            </a:r>
            <a:r>
              <a:rPr lang="zh-CN" altLang="en-US" sz="1200" dirty="0" smtClean="0">
                <a:solidFill>
                  <a:srgbClr val="005BAE"/>
                </a:solidFill>
                <a:latin typeface="Arial"/>
                <a:ea typeface="黑体"/>
                <a:cs typeface="ＭＳ Ｐゴシック"/>
              </a:rPr>
              <a:t>虚拟机</a:t>
            </a:r>
            <a:endParaRPr lang="en-US" altLang="zh-CN" sz="1200" dirty="0">
              <a:solidFill>
                <a:srgbClr val="005BAE"/>
              </a:solidFill>
              <a:latin typeface="Arial"/>
              <a:ea typeface="黑体"/>
              <a:cs typeface="ＭＳ Ｐゴシック"/>
            </a:endParaRPr>
          </a:p>
        </p:txBody>
      </p:sp>
    </p:spTree>
    <p:extLst>
      <p:ext uri="{BB962C8B-B14F-4D97-AF65-F5344CB8AC3E}">
        <p14:creationId xmlns:p14="http://schemas.microsoft.com/office/powerpoint/2010/main" val="40697408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2000"/>
                                        <p:tgtEl>
                                          <p:spTgt spid="5"/>
                                        </p:tgtEl>
                                      </p:cBhvr>
                                    </p:animEffect>
                                  </p:childTnLst>
                                </p:cTn>
                              </p:par>
                            </p:childTnLst>
                          </p:cTn>
                        </p:par>
                        <p:par>
                          <p:cTn id="8" fill="hold">
                            <p:stCondLst>
                              <p:cond delay="2500"/>
                            </p:stCondLst>
                            <p:childTnLst>
                              <p:par>
                                <p:cTn id="9" presetID="1" presetClass="entr" presetSubtype="0" fill="hold" nodeType="afterEffect">
                                  <p:stCondLst>
                                    <p:cond delay="0"/>
                                  </p:stCondLst>
                                  <p:childTnLst>
                                    <p:set>
                                      <p:cBhvr>
                                        <p:cTn id="10" dur="1" fill="hold">
                                          <p:stCondLst>
                                            <p:cond delay="0"/>
                                          </p:stCondLst>
                                        </p:cTn>
                                        <p:tgtEl>
                                          <p:spTgt spid="53">
                                            <p:txEl>
                                              <p:pRg st="2" end="2"/>
                                            </p:txEl>
                                          </p:spTgt>
                                        </p:tgtEl>
                                        <p:attrNameLst>
                                          <p:attrName>style.visibility</p:attrName>
                                        </p:attrNameLst>
                                      </p:cBhvr>
                                      <p:to>
                                        <p:strVal val="visible"/>
                                      </p:to>
                                    </p:set>
                                  </p:childTnLst>
                                </p:cTn>
                              </p:par>
                            </p:childTnLst>
                          </p:cTn>
                        </p:par>
                        <p:par>
                          <p:cTn id="11" fill="hold">
                            <p:stCondLst>
                              <p:cond delay="2500"/>
                            </p:stCondLst>
                            <p:childTnLst>
                              <p:par>
                                <p:cTn id="12" presetID="1" presetClass="entr" presetSubtype="0" fill="hold" nodeType="afterEffect">
                                  <p:stCondLst>
                                    <p:cond delay="0"/>
                                  </p:stCondLst>
                                  <p:childTnLst>
                                    <p:set>
                                      <p:cBhvr>
                                        <p:cTn id="13" dur="1" fill="hold">
                                          <p:stCondLst>
                                            <p:cond delay="0"/>
                                          </p:stCondLst>
                                        </p:cTn>
                                        <p:tgtEl>
                                          <p:spTgt spid="53">
                                            <p:txEl>
                                              <p:pRg st="1" end="1"/>
                                            </p:txEl>
                                          </p:spTgt>
                                        </p:tgtEl>
                                        <p:attrNameLst>
                                          <p:attrName>style.visibility</p:attrName>
                                        </p:attrNameLst>
                                      </p:cBhvr>
                                      <p:to>
                                        <p:strVal val="visible"/>
                                      </p:to>
                                    </p:set>
                                  </p:childTnLst>
                                </p:cTn>
                              </p:par>
                            </p:childTnLst>
                          </p:cTn>
                        </p:par>
                        <p:par>
                          <p:cTn id="14" fill="hold">
                            <p:stCondLst>
                              <p:cond delay="2500"/>
                            </p:stCondLst>
                            <p:childTnLst>
                              <p:par>
                                <p:cTn id="15" presetID="1" presetClass="entr" presetSubtype="0" fill="hold" nodeType="afterEffect">
                                  <p:stCondLst>
                                    <p:cond delay="0"/>
                                  </p:stCondLst>
                                  <p:childTnLst>
                                    <p:set>
                                      <p:cBhvr>
                                        <p:cTn id="16" dur="1" fill="hold">
                                          <p:stCondLst>
                                            <p:cond delay="0"/>
                                          </p:stCondLst>
                                        </p:cTn>
                                        <p:tgtEl>
                                          <p:spTgt spid="53">
                                            <p:txEl>
                                              <p:pRg st="3" end="3"/>
                                            </p:txEl>
                                          </p:spTgt>
                                        </p:tgtEl>
                                        <p:attrNameLst>
                                          <p:attrName>style.visibility</p:attrName>
                                        </p:attrNameLst>
                                      </p:cBhvr>
                                      <p:to>
                                        <p:strVal val="visible"/>
                                      </p:to>
                                    </p:set>
                                  </p:childTnLst>
                                </p:cTn>
                              </p:par>
                            </p:childTnLst>
                          </p:cTn>
                        </p:par>
                        <p:par>
                          <p:cTn id="17" fill="hold">
                            <p:stCondLst>
                              <p:cond delay="2500"/>
                            </p:stCondLst>
                            <p:childTnLst>
                              <p:par>
                                <p:cTn id="18" presetID="1" presetClass="entr" presetSubtype="0" fill="hold" nodeType="afterEffect">
                                  <p:stCondLst>
                                    <p:cond delay="0"/>
                                  </p:stCondLst>
                                  <p:childTnLst>
                                    <p:set>
                                      <p:cBhvr>
                                        <p:cTn id="19" dur="1" fill="hold">
                                          <p:stCondLst>
                                            <p:cond delay="0"/>
                                          </p:stCondLst>
                                        </p:cTn>
                                        <p:tgtEl>
                                          <p:spTgt spid="53">
                                            <p:txEl>
                                              <p:pRg st="4" end="4"/>
                                            </p:txEl>
                                          </p:spTgt>
                                        </p:tgtEl>
                                        <p:attrNameLst>
                                          <p:attrName>style.visibility</p:attrName>
                                        </p:attrNameLst>
                                      </p:cBhvr>
                                      <p:to>
                                        <p:strVal val="visible"/>
                                      </p:to>
                                    </p:set>
                                  </p:childTnLst>
                                </p:cTn>
                              </p:par>
                            </p:childTnLst>
                          </p:cTn>
                        </p:par>
                        <p:par>
                          <p:cTn id="20" fill="hold">
                            <p:stCondLst>
                              <p:cond delay="2500"/>
                            </p:stCondLst>
                            <p:childTnLst>
                              <p:par>
                                <p:cTn id="21" presetID="1" presetClass="entr" presetSubtype="0" fill="hold" nodeType="afterEffect">
                                  <p:stCondLst>
                                    <p:cond delay="0"/>
                                  </p:stCondLst>
                                  <p:childTnLst>
                                    <p:set>
                                      <p:cBhvr>
                                        <p:cTn id="22" dur="1" fill="hold">
                                          <p:stCondLst>
                                            <p:cond delay="0"/>
                                          </p:stCondLst>
                                        </p:cTn>
                                        <p:tgtEl>
                                          <p:spTgt spid="53">
                                            <p:txEl>
                                              <p:pRg st="5" end="5"/>
                                            </p:txEl>
                                          </p:spTgt>
                                        </p:tgtEl>
                                        <p:attrNameLst>
                                          <p:attrName>style.visibility</p:attrName>
                                        </p:attrNameLst>
                                      </p:cBhvr>
                                      <p:to>
                                        <p:strVal val="visible"/>
                                      </p:to>
                                    </p:set>
                                  </p:childTnLst>
                                </p:cTn>
                              </p:par>
                            </p:childTnLst>
                          </p:cTn>
                        </p:par>
                        <p:par>
                          <p:cTn id="23" fill="hold">
                            <p:stCondLst>
                              <p:cond delay="2500"/>
                            </p:stCondLst>
                            <p:childTnLst>
                              <p:par>
                                <p:cTn id="24" presetID="1" presetClass="entr" presetSubtype="0" fill="hold" nodeType="afterEffect">
                                  <p:stCondLst>
                                    <p:cond delay="0"/>
                                  </p:stCondLst>
                                  <p:childTnLst>
                                    <p:set>
                                      <p:cBhvr>
                                        <p:cTn id="25" dur="1" fill="hold">
                                          <p:stCondLst>
                                            <p:cond delay="0"/>
                                          </p:stCondLst>
                                        </p:cTn>
                                        <p:tgtEl>
                                          <p:spTgt spid="5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Donut 60"/>
          <p:cNvSpPr/>
          <p:nvPr/>
        </p:nvSpPr>
        <p:spPr>
          <a:xfrm>
            <a:off x="3584562" y="940023"/>
            <a:ext cx="1276262" cy="1276262"/>
          </a:xfrm>
          <a:prstGeom prst="donut">
            <a:avLst>
              <a:gd name="adj" fmla="val 20963"/>
            </a:avLst>
          </a:prstGeom>
          <a:blipFill dpi="0" rotWithShape="1">
            <a:blip r:embed="rId3" cstate="print"/>
            <a:srcRect/>
            <a:stretch>
              <a:fillRect l="-5000" r="-100000" b="-8000"/>
            </a:stretch>
          </a:blipFill>
          <a:ln>
            <a:noFill/>
          </a:ln>
          <a:effectLst>
            <a:outerShdw blurRad="76200" dist="508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5152" tIns="72576" rIns="145152" bIns="72576" rtlCol="0" anchor="ctr"/>
          <a:lstStyle/>
          <a:p>
            <a:pPr algn="ctr"/>
            <a:endParaRPr lang="en-US">
              <a:solidFill>
                <a:schemeClr val="tx1"/>
              </a:solidFill>
              <a:latin typeface="+mj-lt"/>
            </a:endParaRPr>
          </a:p>
        </p:txBody>
      </p:sp>
      <p:sp>
        <p:nvSpPr>
          <p:cNvPr id="2" name="Title 1"/>
          <p:cNvSpPr>
            <a:spLocks noGrp="1"/>
          </p:cNvSpPr>
          <p:nvPr>
            <p:ph type="title"/>
          </p:nvPr>
        </p:nvSpPr>
        <p:spPr>
          <a:xfrm>
            <a:off x="445111" y="150816"/>
            <a:ext cx="8327414" cy="638991"/>
          </a:xfrm>
        </p:spPr>
        <p:txBody>
          <a:bodyPr/>
          <a:lstStyle/>
          <a:p>
            <a:r>
              <a:rPr lang="en-US" dirty="0" err="1" smtClean="0"/>
              <a:t>VSPEX</a:t>
            </a:r>
            <a:r>
              <a:rPr lang="en-US" dirty="0" smtClean="0"/>
              <a:t> – VMware</a:t>
            </a:r>
            <a:r>
              <a:rPr lang="zh-CN" altLang="en-US" dirty="0" smtClean="0"/>
              <a:t>解决方案</a:t>
            </a:r>
            <a:endParaRPr lang="en-US" dirty="0"/>
          </a:p>
        </p:txBody>
      </p:sp>
      <p:sp>
        <p:nvSpPr>
          <p:cNvPr id="9" name="Rectangle 10"/>
          <p:cNvSpPr>
            <a:spLocks noChangeArrowheads="1"/>
          </p:cNvSpPr>
          <p:nvPr/>
        </p:nvSpPr>
        <p:spPr bwMode="auto">
          <a:xfrm>
            <a:off x="304800" y="789807"/>
            <a:ext cx="3172273" cy="412291"/>
          </a:xfrm>
          <a:prstGeom prst="rect">
            <a:avLst/>
          </a:prstGeom>
          <a:noFill/>
          <a:ln w="9525">
            <a:noFill/>
            <a:miter lim="800000"/>
            <a:headEnd/>
            <a:tailEnd/>
          </a:ln>
          <a:effectLst/>
        </p:spPr>
        <p:txBody>
          <a:bodyPr wrap="square" lIns="103505" tIns="51752" rIns="103505" bIns="51752">
            <a:spAutoFit/>
          </a:bodyPr>
          <a:lstStyle/>
          <a:p>
            <a:pPr defTabSz="1028600">
              <a:spcBef>
                <a:spcPct val="50000"/>
              </a:spcBef>
            </a:pPr>
            <a:r>
              <a:rPr lang="zh-CN" altLang="en-US" sz="2000" b="1" dirty="0" smtClean="0">
                <a:solidFill>
                  <a:schemeClr val="accent3">
                    <a:lumMod val="50000"/>
                  </a:schemeClr>
                </a:solidFill>
                <a:latin typeface="+mj-lt"/>
              </a:rPr>
              <a:t>解决方案概览</a:t>
            </a:r>
            <a:endParaRPr lang="en-US" sz="2000" b="1" dirty="0">
              <a:solidFill>
                <a:schemeClr val="accent3">
                  <a:lumMod val="50000"/>
                </a:schemeClr>
              </a:solidFill>
              <a:latin typeface="+mj-lt"/>
            </a:endParaRPr>
          </a:p>
        </p:txBody>
      </p:sp>
      <p:sp>
        <p:nvSpPr>
          <p:cNvPr id="10" name="Rectangle 4"/>
          <p:cNvSpPr>
            <a:spLocks noChangeArrowheads="1"/>
          </p:cNvSpPr>
          <p:nvPr/>
        </p:nvSpPr>
        <p:spPr bwMode="auto">
          <a:xfrm>
            <a:off x="5878009" y="836407"/>
            <a:ext cx="2923100" cy="412291"/>
          </a:xfrm>
          <a:prstGeom prst="rect">
            <a:avLst/>
          </a:prstGeom>
          <a:noFill/>
          <a:ln w="9525">
            <a:noFill/>
            <a:miter lim="800000"/>
            <a:headEnd/>
            <a:tailEnd/>
          </a:ln>
          <a:effectLst/>
        </p:spPr>
        <p:txBody>
          <a:bodyPr wrap="square" lIns="103505" tIns="51752" rIns="103505" bIns="51752">
            <a:spAutoFit/>
          </a:bodyPr>
          <a:lstStyle/>
          <a:p>
            <a:pPr algn="r" defTabSz="1028600">
              <a:spcBef>
                <a:spcPct val="50000"/>
              </a:spcBef>
            </a:pPr>
            <a:r>
              <a:rPr lang="zh-CN" altLang="en-US" sz="2000" b="1" dirty="0" smtClean="0">
                <a:solidFill>
                  <a:srgbClr val="0070C0"/>
                </a:solidFill>
                <a:latin typeface="+mj-lt"/>
              </a:rPr>
              <a:t>方案详述</a:t>
            </a:r>
            <a:endParaRPr lang="en-US" sz="2000" b="1" dirty="0">
              <a:solidFill>
                <a:srgbClr val="0070C0"/>
              </a:solidFill>
              <a:latin typeface="+mj-lt"/>
            </a:endParaRPr>
          </a:p>
        </p:txBody>
      </p:sp>
      <p:grpSp>
        <p:nvGrpSpPr>
          <p:cNvPr id="25" name="Group 24"/>
          <p:cNvGrpSpPr/>
          <p:nvPr/>
        </p:nvGrpSpPr>
        <p:grpSpPr>
          <a:xfrm>
            <a:off x="352382" y="1106514"/>
            <a:ext cx="3552725" cy="135149"/>
            <a:chOff x="-118533" y="2043178"/>
            <a:chExt cx="6043738" cy="138545"/>
          </a:xfrm>
        </p:grpSpPr>
        <p:cxnSp>
          <p:nvCxnSpPr>
            <p:cNvPr id="11" name="Straight Connector 10"/>
            <p:cNvCxnSpPr/>
            <p:nvPr/>
          </p:nvCxnSpPr>
          <p:spPr>
            <a:xfrm>
              <a:off x="-118533" y="2110099"/>
              <a:ext cx="5883624" cy="2117"/>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5740460" y="2043178"/>
              <a:ext cx="184745" cy="138545"/>
            </a:xfrm>
            <a:prstGeom prst="ellipse">
              <a:avLst/>
            </a:prstGeom>
            <a:solidFill>
              <a:schemeClr val="bg2"/>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45152" tIns="72576" rIns="145152" bIns="72576" rtlCol="0" anchor="ctr"/>
            <a:lstStyle/>
            <a:p>
              <a:pPr algn="ctr"/>
              <a:endParaRPr lang="en-US">
                <a:latin typeface="+mj-lt"/>
              </a:endParaRPr>
            </a:p>
          </p:txBody>
        </p:sp>
      </p:grpSp>
      <p:cxnSp>
        <p:nvCxnSpPr>
          <p:cNvPr id="13" name="Straight Connector 12"/>
          <p:cNvCxnSpPr/>
          <p:nvPr/>
        </p:nvCxnSpPr>
        <p:spPr>
          <a:xfrm flipV="1">
            <a:off x="5015151" y="1157378"/>
            <a:ext cx="3656064" cy="176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4"/>
          <p:cNvSpPr>
            <a:spLocks noChangeArrowheads="1"/>
          </p:cNvSpPr>
          <p:nvPr/>
        </p:nvSpPr>
        <p:spPr bwMode="auto">
          <a:xfrm>
            <a:off x="5548278" y="3354952"/>
            <a:ext cx="3175442" cy="412291"/>
          </a:xfrm>
          <a:prstGeom prst="rect">
            <a:avLst/>
          </a:prstGeom>
          <a:noFill/>
          <a:ln w="9525">
            <a:noFill/>
            <a:miter lim="800000"/>
            <a:headEnd/>
            <a:tailEnd/>
          </a:ln>
          <a:effectLst/>
        </p:spPr>
        <p:txBody>
          <a:bodyPr wrap="square" lIns="103505" tIns="51752" rIns="103505" bIns="51752">
            <a:spAutoFit/>
          </a:bodyPr>
          <a:lstStyle/>
          <a:p>
            <a:pPr algn="r" defTabSz="1028600">
              <a:spcBef>
                <a:spcPct val="50000"/>
              </a:spcBef>
            </a:pPr>
            <a:r>
              <a:rPr lang="zh-CN" altLang="en-US" sz="2000" b="1" dirty="0" smtClean="0">
                <a:latin typeface="+mj-lt"/>
              </a:rPr>
              <a:t>其它信息</a:t>
            </a:r>
            <a:endParaRPr lang="en-US" sz="2000" b="1" dirty="0">
              <a:latin typeface="+mj-lt"/>
            </a:endParaRPr>
          </a:p>
        </p:txBody>
      </p:sp>
      <p:sp>
        <p:nvSpPr>
          <p:cNvPr id="18" name="Rectangle 10"/>
          <p:cNvSpPr>
            <a:spLocks noChangeArrowheads="1"/>
          </p:cNvSpPr>
          <p:nvPr/>
        </p:nvSpPr>
        <p:spPr bwMode="auto">
          <a:xfrm>
            <a:off x="264464" y="1162209"/>
            <a:ext cx="3320098" cy="1499769"/>
          </a:xfrm>
          <a:prstGeom prst="rect">
            <a:avLst/>
          </a:prstGeom>
          <a:noFill/>
          <a:ln w="9525">
            <a:noFill/>
            <a:miter lim="800000"/>
            <a:headEnd/>
            <a:tailEnd/>
          </a:ln>
          <a:effectLst/>
        </p:spPr>
        <p:txBody>
          <a:bodyPr wrap="square" lIns="103505" tIns="51752" rIns="103505" bIns="51752">
            <a:spAutoFit/>
          </a:bodyPr>
          <a:lstStyle/>
          <a:p>
            <a:pPr marL="215993" indent="-215993" defTabSz="1028600">
              <a:spcBef>
                <a:spcPts val="378"/>
              </a:spcBef>
              <a:buFont typeface="Arial" pitchFamily="34" charset="0"/>
              <a:buChar char="•"/>
            </a:pPr>
            <a:r>
              <a:rPr lang="zh-CN" altLang="en-US" sz="1200" dirty="0" smtClean="0">
                <a:solidFill>
                  <a:schemeClr val="accent3">
                    <a:lumMod val="50000"/>
                  </a:schemeClr>
                </a:solidFill>
                <a:latin typeface="+mj-lt"/>
                <a:cs typeface="Calibri" pitchFamily="34" charset="0"/>
              </a:rPr>
              <a:t>基于</a:t>
            </a:r>
            <a:r>
              <a:rPr lang="en-US" sz="1200" dirty="0" smtClean="0">
                <a:solidFill>
                  <a:schemeClr val="accent3">
                    <a:lumMod val="50000"/>
                  </a:schemeClr>
                </a:solidFill>
                <a:latin typeface="+mj-lt"/>
                <a:cs typeface="Calibri" pitchFamily="34" charset="0"/>
              </a:rPr>
              <a:t>VMware </a:t>
            </a:r>
            <a:r>
              <a:rPr lang="en-US" sz="1200" dirty="0" err="1" smtClean="0">
                <a:solidFill>
                  <a:schemeClr val="accent3">
                    <a:lumMod val="50000"/>
                  </a:schemeClr>
                </a:solidFill>
                <a:latin typeface="+mj-lt"/>
                <a:cs typeface="Calibri" pitchFamily="34" charset="0"/>
              </a:rPr>
              <a:t>ESX</a:t>
            </a:r>
            <a:r>
              <a:rPr lang="zh-CN" altLang="en-US" sz="1200" dirty="0" smtClean="0">
                <a:solidFill>
                  <a:schemeClr val="accent3">
                    <a:lumMod val="50000"/>
                  </a:schemeClr>
                </a:solidFill>
                <a:latin typeface="+mj-lt"/>
                <a:cs typeface="Calibri" pitchFamily="34" charset="0"/>
              </a:rPr>
              <a:t>的私有云解决方案</a:t>
            </a:r>
            <a:endParaRPr lang="en-US" sz="1200" dirty="0" smtClean="0">
              <a:solidFill>
                <a:schemeClr val="accent3">
                  <a:lumMod val="50000"/>
                </a:schemeClr>
              </a:solidFill>
              <a:latin typeface="+mj-lt"/>
              <a:cs typeface="Calibri" pitchFamily="34" charset="0"/>
            </a:endParaRPr>
          </a:p>
          <a:p>
            <a:pPr marL="215993" indent="-215993" defTabSz="1028600">
              <a:spcBef>
                <a:spcPts val="378"/>
              </a:spcBef>
              <a:buFont typeface="Arial" pitchFamily="34" charset="0"/>
              <a:buChar char="•"/>
            </a:pPr>
            <a:r>
              <a:rPr lang="zh-CN" altLang="en-US" sz="1200" dirty="0" smtClean="0">
                <a:solidFill>
                  <a:schemeClr val="accent3">
                    <a:lumMod val="50000"/>
                  </a:schemeClr>
                </a:solidFill>
                <a:latin typeface="+mj-lt"/>
                <a:cs typeface="Calibri" pitchFamily="34" charset="0"/>
              </a:rPr>
              <a:t>使用</a:t>
            </a:r>
            <a:r>
              <a:rPr lang="en-US" sz="1200" dirty="0" smtClean="0">
                <a:solidFill>
                  <a:schemeClr val="accent3">
                    <a:lumMod val="50000"/>
                  </a:schemeClr>
                </a:solidFill>
                <a:latin typeface="+mj-lt"/>
                <a:cs typeface="Calibri" pitchFamily="34" charset="0"/>
              </a:rPr>
              <a:t> </a:t>
            </a:r>
            <a:r>
              <a:rPr lang="en-US" sz="1200" dirty="0">
                <a:solidFill>
                  <a:schemeClr val="accent3">
                    <a:lumMod val="50000"/>
                  </a:schemeClr>
                </a:solidFill>
                <a:latin typeface="+mj-lt"/>
                <a:cs typeface="Calibri" pitchFamily="34" charset="0"/>
              </a:rPr>
              <a:t>EMC® VSPEX™ </a:t>
            </a:r>
            <a:r>
              <a:rPr lang="zh-CN" altLang="en-US" sz="1200" dirty="0" smtClean="0">
                <a:solidFill>
                  <a:schemeClr val="accent3">
                    <a:lumMod val="50000"/>
                  </a:schemeClr>
                </a:solidFill>
                <a:latin typeface="+mj-lt"/>
                <a:cs typeface="Calibri" pitchFamily="34" charset="0"/>
              </a:rPr>
              <a:t>的服务器虚拟化解决方案可支持</a:t>
            </a:r>
            <a:r>
              <a:rPr lang="en-US" sz="1200" dirty="0" smtClean="0">
                <a:solidFill>
                  <a:schemeClr val="accent3">
                    <a:lumMod val="50000"/>
                  </a:schemeClr>
                </a:solidFill>
                <a:latin typeface="+mj-lt"/>
                <a:cs typeface="Calibri" pitchFamily="34" charset="0"/>
              </a:rPr>
              <a:t> 50, 100, 125 </a:t>
            </a:r>
            <a:r>
              <a:rPr lang="zh-CN" altLang="en-US" sz="1200" dirty="0" smtClean="0">
                <a:solidFill>
                  <a:schemeClr val="accent3">
                    <a:lumMod val="50000"/>
                  </a:schemeClr>
                </a:solidFill>
                <a:latin typeface="+mj-lt"/>
                <a:cs typeface="Calibri" pitchFamily="34" charset="0"/>
              </a:rPr>
              <a:t>个虚拟机</a:t>
            </a:r>
            <a:endParaRPr lang="en-US" sz="1200" dirty="0" smtClean="0">
              <a:solidFill>
                <a:schemeClr val="accent3">
                  <a:lumMod val="50000"/>
                </a:schemeClr>
              </a:solidFill>
              <a:latin typeface="+mj-lt"/>
              <a:cs typeface="Calibri" pitchFamily="34" charset="0"/>
            </a:endParaRPr>
          </a:p>
          <a:p>
            <a:pPr marL="215993" indent="-215993" defTabSz="1028600">
              <a:spcBef>
                <a:spcPts val="378"/>
              </a:spcBef>
              <a:buFont typeface="Arial" pitchFamily="34" charset="0"/>
              <a:buChar char="•"/>
            </a:pPr>
            <a:r>
              <a:rPr lang="zh-CN" altLang="en-US" sz="1200" dirty="0" smtClean="0">
                <a:solidFill>
                  <a:schemeClr val="accent3">
                    <a:lumMod val="50000"/>
                  </a:schemeClr>
                </a:solidFill>
                <a:latin typeface="+mj-lt"/>
                <a:cs typeface="Calibri" pitchFamily="34" charset="0"/>
              </a:rPr>
              <a:t>使用了</a:t>
            </a:r>
            <a:r>
              <a:rPr lang="en-US" sz="1200" dirty="0" smtClean="0">
                <a:solidFill>
                  <a:schemeClr val="accent3">
                    <a:lumMod val="50000"/>
                  </a:schemeClr>
                </a:solidFill>
                <a:latin typeface="+mj-lt"/>
                <a:cs typeface="Calibri" pitchFamily="34" charset="0"/>
              </a:rPr>
              <a:t> </a:t>
            </a:r>
            <a:r>
              <a:rPr lang="en-US" sz="1200" dirty="0">
                <a:solidFill>
                  <a:schemeClr val="accent3">
                    <a:lumMod val="50000"/>
                  </a:schemeClr>
                </a:solidFill>
                <a:latin typeface="+mj-lt"/>
                <a:cs typeface="Calibri" pitchFamily="34" charset="0"/>
              </a:rPr>
              <a:t>Cisco Unified Computing System, Cisco Nexus switches, VMware vSphere 5, EMC </a:t>
            </a:r>
            <a:r>
              <a:rPr lang="en-US" sz="1200" dirty="0" smtClean="0">
                <a:solidFill>
                  <a:schemeClr val="accent3">
                    <a:lumMod val="50000"/>
                  </a:schemeClr>
                </a:solidFill>
                <a:latin typeface="+mj-lt"/>
                <a:cs typeface="Calibri" pitchFamily="34" charset="0"/>
              </a:rPr>
              <a:t>Storage </a:t>
            </a:r>
            <a:r>
              <a:rPr lang="zh-CN" altLang="en-US" sz="1200" dirty="0">
                <a:solidFill>
                  <a:schemeClr val="accent3">
                    <a:lumMod val="50000"/>
                  </a:schemeClr>
                </a:solidFill>
                <a:latin typeface="+mj-lt"/>
                <a:cs typeface="Calibri" pitchFamily="34" charset="0"/>
              </a:rPr>
              <a:t>以及</a:t>
            </a:r>
            <a:r>
              <a:rPr lang="en-US" sz="1200" dirty="0" smtClean="0">
                <a:solidFill>
                  <a:schemeClr val="accent3">
                    <a:lumMod val="50000"/>
                  </a:schemeClr>
                </a:solidFill>
                <a:latin typeface="+mj-lt"/>
                <a:cs typeface="Calibri" pitchFamily="34" charset="0"/>
              </a:rPr>
              <a:t>  </a:t>
            </a:r>
            <a:r>
              <a:rPr lang="en-US" sz="1200" dirty="0">
                <a:solidFill>
                  <a:schemeClr val="accent3">
                    <a:lumMod val="50000"/>
                  </a:schemeClr>
                </a:solidFill>
                <a:latin typeface="+mj-lt"/>
                <a:cs typeface="Calibri" pitchFamily="34" charset="0"/>
              </a:rPr>
              <a:t>Next-Generation </a:t>
            </a:r>
            <a:r>
              <a:rPr lang="en-US" sz="1200" dirty="0" smtClean="0">
                <a:solidFill>
                  <a:schemeClr val="accent3">
                    <a:lumMod val="50000"/>
                  </a:schemeClr>
                </a:solidFill>
                <a:latin typeface="+mj-lt"/>
                <a:cs typeface="Calibri" pitchFamily="34" charset="0"/>
              </a:rPr>
              <a:t>Backup</a:t>
            </a:r>
            <a:endParaRPr lang="en-US" sz="1200" dirty="0">
              <a:solidFill>
                <a:schemeClr val="accent3">
                  <a:lumMod val="50000"/>
                </a:schemeClr>
              </a:solidFill>
              <a:latin typeface="+mj-lt"/>
              <a:cs typeface="Calibri" pitchFamily="34" charset="0"/>
            </a:endParaRPr>
          </a:p>
        </p:txBody>
      </p:sp>
      <p:sp>
        <p:nvSpPr>
          <p:cNvPr id="19" name="TextBox 18"/>
          <p:cNvSpPr txBox="1"/>
          <p:nvPr/>
        </p:nvSpPr>
        <p:spPr>
          <a:xfrm>
            <a:off x="4907102" y="3772270"/>
            <a:ext cx="3894007" cy="2718685"/>
          </a:xfrm>
          <a:prstGeom prst="rect">
            <a:avLst/>
          </a:prstGeom>
          <a:noFill/>
        </p:spPr>
        <p:txBody>
          <a:bodyPr wrap="square" lIns="91431" tIns="45716" rIns="91431" bIns="45716" rtlCol="0">
            <a:spAutoFit/>
          </a:bodyPr>
          <a:lstStyle/>
          <a:p>
            <a:pPr marL="215993" indent="-215993">
              <a:spcBef>
                <a:spcPts val="378"/>
              </a:spcBef>
              <a:buFont typeface="Arial" pitchFamily="34" charset="0"/>
              <a:buChar char="•"/>
            </a:pPr>
            <a:r>
              <a:rPr lang="zh-CN" altLang="en-US" sz="1200" dirty="0" smtClean="0">
                <a:latin typeface="+mj-lt"/>
                <a:cs typeface="Calibri" pitchFamily="34" charset="0"/>
              </a:rPr>
              <a:t>详细信息</a:t>
            </a:r>
            <a:r>
              <a:rPr lang="en-US" sz="1200" dirty="0" smtClean="0">
                <a:latin typeface="+mj-lt"/>
                <a:cs typeface="Calibri" pitchFamily="34" charset="0"/>
              </a:rPr>
              <a:t> </a:t>
            </a:r>
            <a:r>
              <a:rPr lang="zh-CN" altLang="en-US" sz="1200" dirty="0" smtClean="0">
                <a:latin typeface="+mj-lt"/>
                <a:cs typeface="Calibri" pitchFamily="34" charset="0"/>
              </a:rPr>
              <a:t>请访问以下链接：</a:t>
            </a:r>
            <a:r>
              <a:rPr lang="en-US" sz="1200" dirty="0" err="1" smtClean="0">
                <a:latin typeface="+mj-lt"/>
                <a:cs typeface="Calibri" pitchFamily="34" charset="0"/>
              </a:rPr>
              <a:t>CVD</a:t>
            </a:r>
            <a:r>
              <a:rPr lang="en-US" sz="1200" dirty="0" smtClean="0">
                <a:latin typeface="+mj-lt"/>
                <a:cs typeface="Calibri" pitchFamily="34" charset="0"/>
              </a:rPr>
              <a:t>, RA, DG</a:t>
            </a:r>
          </a:p>
          <a:p>
            <a:pPr marL="673193" lvl="1" indent="-215993">
              <a:spcBef>
                <a:spcPts val="378"/>
              </a:spcBef>
              <a:buFont typeface="Arial" pitchFamily="34" charset="0"/>
              <a:buChar char="•"/>
            </a:pPr>
            <a:r>
              <a:rPr lang="en-US" sz="1200" dirty="0" smtClean="0">
                <a:latin typeface="+mj-lt"/>
                <a:cs typeface="Calibri" pitchFamily="34" charset="0"/>
                <a:hlinkClick r:id="rId4"/>
              </a:rPr>
              <a:t>http://www.cisco.com/go/vspex</a:t>
            </a:r>
            <a:endParaRPr lang="en-US" sz="1200" dirty="0" smtClean="0">
              <a:latin typeface="+mj-lt"/>
              <a:cs typeface="Calibri" pitchFamily="34" charset="0"/>
            </a:endParaRPr>
          </a:p>
          <a:p>
            <a:pPr marL="673193" lvl="1" indent="-215993">
              <a:spcBef>
                <a:spcPts val="378"/>
              </a:spcBef>
              <a:buFont typeface="Arial" pitchFamily="34" charset="0"/>
              <a:buChar char="•"/>
            </a:pPr>
            <a:r>
              <a:rPr lang="en-US" sz="1200" dirty="0">
                <a:latin typeface="+mj-lt"/>
                <a:cs typeface="Calibri" pitchFamily="34" charset="0"/>
                <a:hlinkClick r:id="rId5"/>
              </a:rPr>
              <a:t>https://</a:t>
            </a:r>
            <a:r>
              <a:rPr lang="en-US" sz="1200" dirty="0" smtClean="0">
                <a:latin typeface="+mj-lt"/>
                <a:cs typeface="Calibri" pitchFamily="34" charset="0"/>
                <a:hlinkClick r:id="rId5"/>
              </a:rPr>
              <a:t>powerlink.emc.com</a:t>
            </a:r>
            <a:endParaRPr lang="en-US" sz="1200" dirty="0" smtClean="0">
              <a:latin typeface="+mj-lt"/>
              <a:cs typeface="Calibri" pitchFamily="34" charset="0"/>
            </a:endParaRPr>
          </a:p>
          <a:p>
            <a:pPr marL="673193" lvl="1" indent="-215993">
              <a:spcBef>
                <a:spcPts val="378"/>
              </a:spcBef>
              <a:buFont typeface="Arial" pitchFamily="34" charset="0"/>
              <a:buChar char="•"/>
            </a:pPr>
            <a:endParaRPr lang="en-US" sz="1200" dirty="0">
              <a:latin typeface="+mj-lt"/>
              <a:cs typeface="Calibri" pitchFamily="34" charset="0"/>
            </a:endParaRPr>
          </a:p>
          <a:p>
            <a:pPr marL="215993" indent="-215993">
              <a:spcBef>
                <a:spcPts val="378"/>
              </a:spcBef>
              <a:buFont typeface="Arial" pitchFamily="34" charset="0"/>
              <a:buChar char="•"/>
            </a:pPr>
            <a:r>
              <a:rPr lang="zh-CN" altLang="en-US" sz="1200" dirty="0" smtClean="0">
                <a:latin typeface="+mj-lt"/>
                <a:cs typeface="Calibri" pitchFamily="34" charset="0"/>
              </a:rPr>
              <a:t>建议配置</a:t>
            </a:r>
            <a:r>
              <a:rPr lang="en-US" sz="1200" dirty="0" smtClean="0">
                <a:latin typeface="+mj-lt"/>
                <a:cs typeface="Calibri" pitchFamily="34" charset="0"/>
              </a:rPr>
              <a:t> </a:t>
            </a:r>
            <a:endParaRPr lang="en-US" sz="1200" dirty="0">
              <a:latin typeface="+mj-lt"/>
              <a:cs typeface="Calibri" pitchFamily="34" charset="0"/>
            </a:endParaRPr>
          </a:p>
          <a:p>
            <a:pPr marL="685800" lvl="1" indent="-228600">
              <a:spcBef>
                <a:spcPts val="378"/>
              </a:spcBef>
              <a:buFont typeface="+mj-lt"/>
              <a:buAutoNum type="alphaLcPeriod"/>
            </a:pPr>
            <a:r>
              <a:rPr lang="en-US" sz="1200" b="1" dirty="0" err="1" smtClean="0">
                <a:latin typeface="+mj-lt"/>
                <a:cs typeface="Calibri" pitchFamily="34" charset="0"/>
              </a:rPr>
              <a:t>V50</a:t>
            </a:r>
            <a:r>
              <a:rPr lang="en-US" sz="1200" b="1" dirty="0" smtClean="0">
                <a:latin typeface="+mj-lt"/>
                <a:cs typeface="Calibri" pitchFamily="34" charset="0"/>
              </a:rPr>
              <a:t>: </a:t>
            </a:r>
            <a:r>
              <a:rPr lang="en-US" sz="1200" dirty="0">
                <a:latin typeface="+mj-lt"/>
                <a:cs typeface="Calibri" pitchFamily="34" charset="0"/>
              </a:rPr>
              <a:t>UCS-</a:t>
            </a:r>
            <a:r>
              <a:rPr lang="en-US" sz="1200" dirty="0" err="1">
                <a:latin typeface="+mj-lt"/>
                <a:cs typeface="Calibri" pitchFamily="34" charset="0"/>
              </a:rPr>
              <a:t>SP5</a:t>
            </a:r>
            <a:r>
              <a:rPr lang="en-US" sz="1200" dirty="0">
                <a:latin typeface="+mj-lt"/>
                <a:cs typeface="Calibri" pitchFamily="34" charset="0"/>
              </a:rPr>
              <a:t>-</a:t>
            </a:r>
            <a:r>
              <a:rPr lang="en-US" sz="1200" dirty="0" err="1">
                <a:latin typeface="+mj-lt"/>
                <a:cs typeface="Calibri" pitchFamily="34" charset="0"/>
              </a:rPr>
              <a:t>ES-C220</a:t>
            </a:r>
            <a:r>
              <a:rPr lang="en-US" sz="1200" dirty="0">
                <a:latin typeface="+mj-lt"/>
                <a:cs typeface="Calibri" pitchFamily="34" charset="0"/>
              </a:rPr>
              <a:t> + UCS-</a:t>
            </a:r>
            <a:r>
              <a:rPr lang="en-US" sz="1200" dirty="0" err="1">
                <a:latin typeface="+mj-lt"/>
                <a:cs typeface="Calibri" pitchFamily="34" charset="0"/>
              </a:rPr>
              <a:t>SP5</a:t>
            </a:r>
            <a:r>
              <a:rPr lang="en-US" sz="1200" dirty="0">
                <a:latin typeface="+mj-lt"/>
                <a:cs typeface="Calibri" pitchFamily="34" charset="0"/>
              </a:rPr>
              <a:t>-</a:t>
            </a:r>
            <a:r>
              <a:rPr lang="en-US" sz="1200" dirty="0" err="1">
                <a:latin typeface="+mj-lt"/>
                <a:cs typeface="Calibri" pitchFamily="34" charset="0"/>
              </a:rPr>
              <a:t>C220E</a:t>
            </a:r>
            <a:r>
              <a:rPr lang="en-US" sz="1200" dirty="0">
                <a:latin typeface="+mj-lt"/>
                <a:cs typeface="Calibri" pitchFamily="34" charset="0"/>
              </a:rPr>
              <a:t> + 2 x </a:t>
            </a:r>
            <a:r>
              <a:rPr lang="en-US" sz="1200" dirty="0" err="1" smtClean="0">
                <a:latin typeface="+mj-lt"/>
                <a:cs typeface="Calibri" pitchFamily="34" charset="0"/>
              </a:rPr>
              <a:t>A03-D600GA2</a:t>
            </a:r>
            <a:r>
              <a:rPr lang="en-US" sz="1200" dirty="0" smtClean="0">
                <a:latin typeface="+mj-lt"/>
                <a:cs typeface="Calibri" pitchFamily="34" charset="0"/>
              </a:rPr>
              <a:t>, plus </a:t>
            </a:r>
            <a:r>
              <a:rPr lang="en-US" sz="1200" dirty="0" err="1" smtClean="0">
                <a:latin typeface="+mj-lt"/>
                <a:cs typeface="Calibri" pitchFamily="34" charset="0"/>
              </a:rPr>
              <a:t>N1Kv</a:t>
            </a:r>
            <a:endParaRPr lang="en-US" sz="1200" dirty="0">
              <a:latin typeface="+mj-lt"/>
              <a:cs typeface="Calibri" pitchFamily="34" charset="0"/>
            </a:endParaRPr>
          </a:p>
          <a:p>
            <a:pPr marL="685800" lvl="1" indent="-228600">
              <a:spcBef>
                <a:spcPts val="378"/>
              </a:spcBef>
              <a:buFont typeface="+mj-lt"/>
              <a:buAutoNum type="alphaLcPeriod"/>
            </a:pPr>
            <a:r>
              <a:rPr lang="en-US" sz="1200" b="1" dirty="0" err="1" smtClean="0">
                <a:cs typeface="Calibri" pitchFamily="34" charset="0"/>
              </a:rPr>
              <a:t>V100</a:t>
            </a:r>
            <a:r>
              <a:rPr lang="en-US" sz="1200" b="1" dirty="0">
                <a:cs typeface="Calibri" pitchFamily="34" charset="0"/>
              </a:rPr>
              <a:t>: </a:t>
            </a:r>
            <a:r>
              <a:rPr lang="en-US" sz="1200" dirty="0">
                <a:latin typeface="+mj-lt"/>
                <a:cs typeface="Calibri" pitchFamily="34" charset="0"/>
              </a:rPr>
              <a:t>UCS-</a:t>
            </a:r>
            <a:r>
              <a:rPr lang="en-US" sz="1200" dirty="0" err="1">
                <a:latin typeface="+mj-lt"/>
                <a:cs typeface="Calibri" pitchFamily="34" charset="0"/>
              </a:rPr>
              <a:t>SP5</a:t>
            </a:r>
            <a:r>
              <a:rPr lang="en-US" sz="1200" dirty="0">
                <a:latin typeface="+mj-lt"/>
                <a:cs typeface="Calibri" pitchFamily="34" charset="0"/>
              </a:rPr>
              <a:t>-PR-</a:t>
            </a:r>
            <a:r>
              <a:rPr lang="en-US" sz="1200" dirty="0" err="1">
                <a:latin typeface="+mj-lt"/>
                <a:cs typeface="Calibri" pitchFamily="34" charset="0"/>
              </a:rPr>
              <a:t>C220</a:t>
            </a:r>
            <a:r>
              <a:rPr lang="en-US" sz="1200" dirty="0">
                <a:latin typeface="+mj-lt"/>
                <a:cs typeface="Calibri" pitchFamily="34" charset="0"/>
              </a:rPr>
              <a:t> + 8 x </a:t>
            </a:r>
            <a:r>
              <a:rPr lang="en-US" sz="1200" dirty="0" err="1">
                <a:latin typeface="+mj-lt"/>
                <a:cs typeface="Calibri" pitchFamily="34" charset="0"/>
              </a:rPr>
              <a:t>A03-D600GA2</a:t>
            </a:r>
            <a:r>
              <a:rPr lang="en-US" sz="1200" dirty="0">
                <a:latin typeface="+mj-lt"/>
                <a:cs typeface="Calibri" pitchFamily="34" charset="0"/>
              </a:rPr>
              <a:t>, plus </a:t>
            </a:r>
            <a:r>
              <a:rPr lang="en-US" sz="1200" dirty="0" err="1">
                <a:latin typeface="+mj-lt"/>
                <a:cs typeface="Calibri" pitchFamily="34" charset="0"/>
              </a:rPr>
              <a:t>N1Kv</a:t>
            </a:r>
            <a:endParaRPr lang="en-US" sz="1200" dirty="0">
              <a:latin typeface="+mj-lt"/>
              <a:cs typeface="Calibri" pitchFamily="34" charset="0"/>
            </a:endParaRPr>
          </a:p>
          <a:p>
            <a:pPr marL="685800" lvl="1" indent="-228600">
              <a:spcBef>
                <a:spcPts val="378"/>
              </a:spcBef>
              <a:buFont typeface="+mj-lt"/>
              <a:buAutoNum type="alphaLcPeriod"/>
            </a:pPr>
            <a:r>
              <a:rPr lang="en-US" sz="1200" b="1" dirty="0" err="1" smtClean="0">
                <a:cs typeface="Calibri" pitchFamily="34" charset="0"/>
              </a:rPr>
              <a:t>V125</a:t>
            </a:r>
            <a:r>
              <a:rPr lang="en-US" sz="1200" b="1" dirty="0" smtClean="0">
                <a:cs typeface="Calibri" pitchFamily="34" charset="0"/>
              </a:rPr>
              <a:t>: </a:t>
            </a:r>
            <a:r>
              <a:rPr lang="en-US" sz="1200" dirty="0">
                <a:latin typeface="+mj-lt"/>
                <a:cs typeface="Calibri" pitchFamily="34" charset="0"/>
              </a:rPr>
              <a:t>UCS-</a:t>
            </a:r>
            <a:r>
              <a:rPr lang="en-US" sz="1200" dirty="0" err="1">
                <a:latin typeface="+mj-lt"/>
                <a:cs typeface="Calibri" pitchFamily="34" charset="0"/>
              </a:rPr>
              <a:t>SP5</a:t>
            </a:r>
            <a:r>
              <a:rPr lang="en-US" sz="1200" dirty="0">
                <a:latin typeface="+mj-lt"/>
                <a:cs typeface="Calibri" pitchFamily="34" charset="0"/>
              </a:rPr>
              <a:t>-PR-</a:t>
            </a:r>
            <a:r>
              <a:rPr lang="en-US" sz="1200" dirty="0" err="1">
                <a:latin typeface="+mj-lt"/>
                <a:cs typeface="Calibri" pitchFamily="34" charset="0"/>
              </a:rPr>
              <a:t>C220</a:t>
            </a:r>
            <a:r>
              <a:rPr lang="en-US" sz="1200" dirty="0">
                <a:latin typeface="+mj-lt"/>
                <a:cs typeface="Calibri" pitchFamily="34" charset="0"/>
              </a:rPr>
              <a:t> + UCS-</a:t>
            </a:r>
            <a:r>
              <a:rPr lang="en-US" sz="1200" dirty="0" err="1">
                <a:latin typeface="+mj-lt"/>
                <a:cs typeface="Calibri" pitchFamily="34" charset="0"/>
              </a:rPr>
              <a:t>SP5</a:t>
            </a:r>
            <a:r>
              <a:rPr lang="en-US" sz="1200" dirty="0">
                <a:latin typeface="+mj-lt"/>
                <a:cs typeface="Calibri" pitchFamily="34" charset="0"/>
              </a:rPr>
              <a:t>-</a:t>
            </a:r>
            <a:r>
              <a:rPr lang="en-US" sz="1200" dirty="0" err="1">
                <a:latin typeface="+mj-lt"/>
                <a:cs typeface="Calibri" pitchFamily="34" charset="0"/>
              </a:rPr>
              <a:t>C220V</a:t>
            </a:r>
            <a:r>
              <a:rPr lang="en-US" sz="1200" dirty="0">
                <a:latin typeface="+mj-lt"/>
                <a:cs typeface="Calibri" pitchFamily="34" charset="0"/>
              </a:rPr>
              <a:t> + 10 x </a:t>
            </a:r>
            <a:r>
              <a:rPr lang="en-US" sz="1200" dirty="0" err="1">
                <a:latin typeface="+mj-lt"/>
                <a:cs typeface="Calibri" pitchFamily="34" charset="0"/>
              </a:rPr>
              <a:t>A03-D600GA2</a:t>
            </a:r>
            <a:r>
              <a:rPr lang="en-US" sz="1200" dirty="0">
                <a:latin typeface="+mj-lt"/>
                <a:cs typeface="Calibri" pitchFamily="34" charset="0"/>
              </a:rPr>
              <a:t>, plus </a:t>
            </a:r>
            <a:r>
              <a:rPr lang="en-US" sz="1200" dirty="0" err="1">
                <a:latin typeface="+mj-lt"/>
                <a:cs typeface="Calibri" pitchFamily="34" charset="0"/>
              </a:rPr>
              <a:t>N1Kv</a:t>
            </a:r>
            <a:endParaRPr lang="en-US" sz="1200" dirty="0">
              <a:latin typeface="+mj-lt"/>
              <a:cs typeface="Calibri" pitchFamily="34" charset="0"/>
            </a:endParaRPr>
          </a:p>
          <a:p>
            <a:pPr marL="685800" lvl="1" indent="-228600">
              <a:spcBef>
                <a:spcPts val="378"/>
              </a:spcBef>
              <a:buFont typeface="+mj-lt"/>
              <a:buAutoNum type="alphaLcPeriod"/>
            </a:pPr>
            <a:endParaRPr lang="en-US" sz="1200" dirty="0" smtClean="0">
              <a:latin typeface="+mj-lt"/>
              <a:cs typeface="Calibri" pitchFamily="34" charset="0"/>
            </a:endParaRPr>
          </a:p>
        </p:txBody>
      </p:sp>
      <p:sp>
        <p:nvSpPr>
          <p:cNvPr id="68" name="Rounded Rectangle 3"/>
          <p:cNvSpPr/>
          <p:nvPr/>
        </p:nvSpPr>
        <p:spPr bwMode="auto">
          <a:xfrm>
            <a:off x="264464" y="3436695"/>
            <a:ext cx="4475121" cy="2854688"/>
          </a:xfrm>
          <a:prstGeom prst="roundRect">
            <a:avLst>
              <a:gd name="adj" fmla="val 4011"/>
            </a:avLst>
          </a:prstGeom>
          <a:gradFill>
            <a:gsLst>
              <a:gs pos="0">
                <a:srgbClr val="C00000">
                  <a:alpha val="0"/>
                </a:srgbClr>
              </a:gs>
              <a:gs pos="99000">
                <a:schemeClr val="bg1">
                  <a:lumMod val="85000"/>
                </a:schemeClr>
              </a:gs>
            </a:gsLst>
            <a:lin ang="16200000" scaled="0"/>
          </a:gradFill>
          <a:ln w="12700">
            <a:gradFill>
              <a:gsLst>
                <a:gs pos="0">
                  <a:schemeClr val="accent1"/>
                </a:gs>
                <a:gs pos="99000">
                  <a:schemeClr val="accent1">
                    <a:tint val="23500"/>
                    <a:satMod val="160000"/>
                    <a:alpha val="0"/>
                  </a:schemeClr>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62" tIns="91431" rIns="182862" bIns="91431" numCol="1" spcCol="0" rtlCol="0" fromWordArt="0" anchor="t" anchorCtr="0" forceAA="0" compatLnSpc="1">
            <a:prstTxWarp prst="textNoShape">
              <a:avLst/>
            </a:prstTxWarp>
            <a:noAutofit/>
          </a:bodyPr>
          <a:lstStyle/>
          <a:p>
            <a:endParaRPr lang="en-US" sz="1400" dirty="0">
              <a:solidFill>
                <a:schemeClr val="bg2">
                  <a:lumMod val="75000"/>
                </a:schemeClr>
              </a:solidFill>
              <a:latin typeface="+mj-lt"/>
              <a:ea typeface="ＭＳ Ｐゴシック" charset="-128"/>
            </a:endParaRPr>
          </a:p>
        </p:txBody>
      </p:sp>
      <p:sp>
        <p:nvSpPr>
          <p:cNvPr id="62" name="Donut 61"/>
          <p:cNvSpPr/>
          <p:nvPr/>
        </p:nvSpPr>
        <p:spPr>
          <a:xfrm>
            <a:off x="4513835" y="1083767"/>
            <a:ext cx="975965" cy="975965"/>
          </a:xfrm>
          <a:prstGeom prst="donut">
            <a:avLst>
              <a:gd name="adj" fmla="val 23594"/>
            </a:avLst>
          </a:prstGeom>
          <a:solidFill>
            <a:schemeClr val="accent1">
              <a:alpha val="75000"/>
            </a:schemeClr>
          </a:solidFill>
          <a:ln>
            <a:noFill/>
          </a:ln>
          <a:effectLst>
            <a:outerShdw blurRad="76200" dist="508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5152" tIns="72576" rIns="145152" bIns="72576" rtlCol="0" anchor="ctr"/>
          <a:lstStyle/>
          <a:p>
            <a:pPr algn="ctr"/>
            <a:endParaRPr lang="en-US">
              <a:solidFill>
                <a:schemeClr val="tx1"/>
              </a:solidFill>
              <a:latin typeface="+mj-lt"/>
            </a:endParaRPr>
          </a:p>
        </p:txBody>
      </p:sp>
      <p:sp>
        <p:nvSpPr>
          <p:cNvPr id="63" name="Donut 62"/>
          <p:cNvSpPr/>
          <p:nvPr/>
        </p:nvSpPr>
        <p:spPr>
          <a:xfrm>
            <a:off x="4176001" y="1924676"/>
            <a:ext cx="825816" cy="825816"/>
          </a:xfrm>
          <a:prstGeom prst="donut">
            <a:avLst>
              <a:gd name="adj" fmla="val 24839"/>
            </a:avLst>
          </a:prstGeom>
          <a:solidFill>
            <a:schemeClr val="tx1">
              <a:lumMod val="50000"/>
              <a:alpha val="75000"/>
            </a:schemeClr>
          </a:solidFill>
          <a:ln>
            <a:noFill/>
          </a:ln>
          <a:effectLst>
            <a:outerShdw blurRad="76200" dist="508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5152" tIns="72576" rIns="145152" bIns="72576" rtlCol="0" anchor="ctr"/>
          <a:lstStyle/>
          <a:p>
            <a:pPr algn="ctr"/>
            <a:endParaRPr lang="en-US">
              <a:solidFill>
                <a:schemeClr val="tx1"/>
              </a:solidFill>
              <a:latin typeface="+mj-lt"/>
            </a:endParaRPr>
          </a:p>
        </p:txBody>
      </p:sp>
      <p:sp>
        <p:nvSpPr>
          <p:cNvPr id="17" name="Oval 16"/>
          <p:cNvSpPr/>
          <p:nvPr/>
        </p:nvSpPr>
        <p:spPr>
          <a:xfrm rot="16200000">
            <a:off x="4807936" y="2382128"/>
            <a:ext cx="120408" cy="77923"/>
          </a:xfrm>
          <a:prstGeom prst="ellipse">
            <a:avLst/>
          </a:prstGeom>
          <a:solidFill>
            <a:schemeClr val="bg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a:latin typeface="+mj-lt"/>
            </a:endParaRPr>
          </a:p>
        </p:txBody>
      </p:sp>
      <p:sp>
        <p:nvSpPr>
          <p:cNvPr id="14" name="Oval 13"/>
          <p:cNvSpPr/>
          <p:nvPr/>
        </p:nvSpPr>
        <p:spPr>
          <a:xfrm>
            <a:off x="4952706" y="1116490"/>
            <a:ext cx="124890" cy="103909"/>
          </a:xfrm>
          <a:prstGeom prst="ellipse">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a:latin typeface="+mj-lt"/>
            </a:endParaRPr>
          </a:p>
        </p:txBody>
      </p:sp>
      <p:sp>
        <p:nvSpPr>
          <p:cNvPr id="20" name="Rectangle 10"/>
          <p:cNvSpPr>
            <a:spLocks noChangeArrowheads="1"/>
          </p:cNvSpPr>
          <p:nvPr/>
        </p:nvSpPr>
        <p:spPr bwMode="auto">
          <a:xfrm>
            <a:off x="5468767" y="1153774"/>
            <a:ext cx="3436696" cy="2022989"/>
          </a:xfrm>
          <a:prstGeom prst="rect">
            <a:avLst/>
          </a:prstGeom>
          <a:noFill/>
          <a:ln w="9525">
            <a:noFill/>
            <a:miter lim="800000"/>
            <a:headEnd/>
            <a:tailEnd/>
          </a:ln>
          <a:effectLst/>
        </p:spPr>
        <p:txBody>
          <a:bodyPr wrap="square" lIns="103505" tIns="51752" rIns="103505" bIns="51752">
            <a:spAutoFit/>
          </a:bodyPr>
          <a:lstStyle/>
          <a:p>
            <a:pPr marL="215993" indent="-215993">
              <a:spcBef>
                <a:spcPts val="378"/>
              </a:spcBef>
              <a:buFont typeface="Arial" pitchFamily="34" charset="0"/>
              <a:buChar char="•"/>
            </a:pPr>
            <a:r>
              <a:rPr lang="zh-CN" altLang="en-US" sz="1200" dirty="0" smtClean="0">
                <a:solidFill>
                  <a:srgbClr val="0070C0"/>
                </a:solidFill>
                <a:latin typeface="+mj-lt"/>
                <a:cs typeface="Calibri" pitchFamily="34" charset="0"/>
              </a:rPr>
              <a:t>所有的解决方案都使用</a:t>
            </a:r>
            <a:r>
              <a:rPr lang="en-US" sz="1200" dirty="0" err="1" smtClean="0">
                <a:solidFill>
                  <a:srgbClr val="0070C0"/>
                </a:solidFill>
                <a:latin typeface="+mj-lt"/>
                <a:cs typeface="Calibri" pitchFamily="34" charset="0"/>
              </a:rPr>
              <a:t>C220</a:t>
            </a:r>
            <a:r>
              <a:rPr lang="en-US" sz="1200" dirty="0" smtClean="0">
                <a:solidFill>
                  <a:srgbClr val="0070C0"/>
                </a:solidFill>
                <a:latin typeface="+mj-lt"/>
                <a:cs typeface="Calibri" pitchFamily="34" charset="0"/>
              </a:rPr>
              <a:t> </a:t>
            </a:r>
            <a:r>
              <a:rPr lang="en-US" sz="1200" dirty="0" err="1" smtClean="0">
                <a:solidFill>
                  <a:srgbClr val="0070C0"/>
                </a:solidFill>
                <a:latin typeface="+mj-lt"/>
                <a:cs typeface="Calibri" pitchFamily="34" charset="0"/>
              </a:rPr>
              <a:t>M3</a:t>
            </a:r>
            <a:endParaRPr lang="en-US" sz="1200" dirty="0" smtClean="0">
              <a:solidFill>
                <a:srgbClr val="0070C0"/>
              </a:solidFill>
              <a:latin typeface="+mj-lt"/>
              <a:cs typeface="Calibri" pitchFamily="34" charset="0"/>
            </a:endParaRPr>
          </a:p>
          <a:p>
            <a:pPr marL="215993" indent="-215993">
              <a:spcBef>
                <a:spcPts val="378"/>
              </a:spcBef>
              <a:buFont typeface="Arial" pitchFamily="34" charset="0"/>
              <a:buChar char="•"/>
            </a:pPr>
            <a:r>
              <a:rPr lang="zh-CN" altLang="en-US" sz="1200" dirty="0" smtClean="0">
                <a:solidFill>
                  <a:srgbClr val="0070C0"/>
                </a:solidFill>
                <a:latin typeface="+mj-lt"/>
                <a:cs typeface="Calibri" pitchFamily="34" charset="0"/>
              </a:rPr>
              <a:t>低端解决方案</a:t>
            </a:r>
            <a:r>
              <a:rPr lang="en-US" sz="1200" dirty="0" smtClean="0">
                <a:solidFill>
                  <a:srgbClr val="0070C0"/>
                </a:solidFill>
                <a:latin typeface="+mj-lt"/>
                <a:cs typeface="Calibri" pitchFamily="34" charset="0"/>
              </a:rPr>
              <a:t> (50</a:t>
            </a:r>
            <a:r>
              <a:rPr lang="zh-CN" altLang="en-US" sz="1200" dirty="0" smtClean="0">
                <a:solidFill>
                  <a:srgbClr val="0070C0"/>
                </a:solidFill>
                <a:latin typeface="+mj-lt"/>
                <a:cs typeface="Calibri" pitchFamily="34" charset="0"/>
              </a:rPr>
              <a:t>个虚机</a:t>
            </a:r>
            <a:r>
              <a:rPr lang="en-US" sz="1200" dirty="0" smtClean="0">
                <a:solidFill>
                  <a:srgbClr val="0070C0"/>
                </a:solidFill>
                <a:latin typeface="+mj-lt"/>
                <a:cs typeface="Calibri" pitchFamily="34" charset="0"/>
              </a:rPr>
              <a:t>) </a:t>
            </a:r>
            <a:r>
              <a:rPr lang="zh-CN" altLang="en-US" sz="1200" dirty="0" smtClean="0">
                <a:solidFill>
                  <a:srgbClr val="0070C0"/>
                </a:solidFill>
                <a:latin typeface="+mj-lt"/>
                <a:cs typeface="Calibri" pitchFamily="34" charset="0"/>
              </a:rPr>
              <a:t>使用了千兆交换</a:t>
            </a:r>
            <a:r>
              <a:rPr lang="en-US" sz="1200" dirty="0" smtClean="0">
                <a:solidFill>
                  <a:srgbClr val="0070C0"/>
                </a:solidFill>
                <a:latin typeface="+mj-lt"/>
                <a:cs typeface="Calibri" pitchFamily="34" charset="0"/>
              </a:rPr>
              <a:t> (</a:t>
            </a:r>
            <a:r>
              <a:rPr lang="en-US" sz="1200" dirty="0" err="1" smtClean="0">
                <a:solidFill>
                  <a:srgbClr val="0070C0"/>
                </a:solidFill>
                <a:latin typeface="+mj-lt"/>
                <a:cs typeface="Calibri" pitchFamily="34" charset="0"/>
              </a:rPr>
              <a:t>N3K</a:t>
            </a:r>
            <a:r>
              <a:rPr lang="en-US" sz="1200" dirty="0" smtClean="0">
                <a:solidFill>
                  <a:srgbClr val="0070C0"/>
                </a:solidFill>
                <a:latin typeface="+mj-lt"/>
                <a:cs typeface="Calibri" pitchFamily="34" charset="0"/>
              </a:rPr>
              <a:t>)</a:t>
            </a:r>
            <a:endParaRPr lang="en-US" sz="1200" dirty="0">
              <a:solidFill>
                <a:srgbClr val="0070C0"/>
              </a:solidFill>
              <a:latin typeface="+mj-lt"/>
              <a:cs typeface="Calibri" pitchFamily="34" charset="0"/>
            </a:endParaRPr>
          </a:p>
          <a:p>
            <a:pPr marL="215993" indent="-215993">
              <a:spcBef>
                <a:spcPts val="378"/>
              </a:spcBef>
              <a:buFont typeface="Arial" pitchFamily="34" charset="0"/>
              <a:buChar char="•"/>
            </a:pPr>
            <a:r>
              <a:rPr lang="zh-CN" altLang="en-US" sz="1200" dirty="0" smtClean="0">
                <a:solidFill>
                  <a:srgbClr val="0070C0"/>
                </a:solidFill>
                <a:latin typeface="+mj-lt"/>
                <a:cs typeface="Calibri" pitchFamily="34" charset="0"/>
              </a:rPr>
              <a:t>高端解决方案</a:t>
            </a:r>
            <a:r>
              <a:rPr lang="en-US" sz="1200" dirty="0" smtClean="0">
                <a:solidFill>
                  <a:srgbClr val="0070C0"/>
                </a:solidFill>
                <a:latin typeface="+mj-lt"/>
                <a:cs typeface="Calibri" pitchFamily="34" charset="0"/>
              </a:rPr>
              <a:t> (125</a:t>
            </a:r>
            <a:r>
              <a:rPr lang="zh-CN" altLang="en-US" sz="1200" dirty="0" smtClean="0">
                <a:solidFill>
                  <a:srgbClr val="0070C0"/>
                </a:solidFill>
                <a:latin typeface="+mj-lt"/>
                <a:cs typeface="Calibri" pitchFamily="34" charset="0"/>
              </a:rPr>
              <a:t>个虚机</a:t>
            </a:r>
            <a:r>
              <a:rPr lang="en-US" sz="1200" dirty="0" smtClean="0">
                <a:solidFill>
                  <a:srgbClr val="0070C0"/>
                </a:solidFill>
                <a:latin typeface="+mj-lt"/>
                <a:cs typeface="Calibri" pitchFamily="34" charset="0"/>
              </a:rPr>
              <a:t>) </a:t>
            </a:r>
            <a:r>
              <a:rPr lang="zh-CN" altLang="en-US" sz="1200" dirty="0" smtClean="0">
                <a:solidFill>
                  <a:srgbClr val="0070C0"/>
                </a:solidFill>
                <a:latin typeface="+mj-lt"/>
                <a:cs typeface="Calibri" pitchFamily="34" charset="0"/>
              </a:rPr>
              <a:t>使用万兆交换</a:t>
            </a:r>
            <a:r>
              <a:rPr lang="en-US" sz="1200" dirty="0" smtClean="0">
                <a:solidFill>
                  <a:srgbClr val="0070C0"/>
                </a:solidFill>
                <a:latin typeface="+mj-lt"/>
                <a:cs typeface="Calibri" pitchFamily="34" charset="0"/>
              </a:rPr>
              <a:t> </a:t>
            </a:r>
            <a:r>
              <a:rPr lang="en-US" sz="1200" dirty="0">
                <a:solidFill>
                  <a:srgbClr val="0070C0"/>
                </a:solidFill>
                <a:latin typeface="+mj-lt"/>
                <a:cs typeface="Calibri" pitchFamily="34" charset="0"/>
              </a:rPr>
              <a:t>(</a:t>
            </a:r>
            <a:r>
              <a:rPr lang="en-US" sz="1200" dirty="0" err="1" smtClean="0">
                <a:solidFill>
                  <a:srgbClr val="0070C0"/>
                </a:solidFill>
                <a:latin typeface="+mj-lt"/>
                <a:cs typeface="Calibri" pitchFamily="34" charset="0"/>
              </a:rPr>
              <a:t>N5K</a:t>
            </a:r>
            <a:r>
              <a:rPr lang="en-US" sz="1200" dirty="0" smtClean="0">
                <a:solidFill>
                  <a:srgbClr val="0070C0"/>
                </a:solidFill>
                <a:latin typeface="+mj-lt"/>
                <a:cs typeface="Calibri" pitchFamily="34" charset="0"/>
              </a:rPr>
              <a:t>)</a:t>
            </a:r>
          </a:p>
          <a:p>
            <a:pPr marL="215993" indent="-215993">
              <a:spcBef>
                <a:spcPts val="378"/>
              </a:spcBef>
              <a:buFont typeface="Arial" pitchFamily="34" charset="0"/>
              <a:buChar char="•"/>
            </a:pPr>
            <a:r>
              <a:rPr lang="en-US" sz="1200" dirty="0" err="1" smtClean="0">
                <a:solidFill>
                  <a:srgbClr val="0070C0"/>
                </a:solidFill>
                <a:latin typeface="+mj-lt"/>
                <a:cs typeface="Calibri" pitchFamily="34" charset="0"/>
              </a:rPr>
              <a:t>ESXi</a:t>
            </a:r>
            <a:r>
              <a:rPr lang="en-US" sz="1200" dirty="0" smtClean="0">
                <a:solidFill>
                  <a:srgbClr val="0070C0"/>
                </a:solidFill>
                <a:latin typeface="+mj-lt"/>
                <a:cs typeface="Calibri" pitchFamily="34" charset="0"/>
              </a:rPr>
              <a:t> 5.0 </a:t>
            </a:r>
            <a:r>
              <a:rPr lang="zh-CN" altLang="en-US" sz="1200" dirty="0" smtClean="0">
                <a:solidFill>
                  <a:srgbClr val="0070C0"/>
                </a:solidFill>
                <a:latin typeface="+mj-lt"/>
                <a:cs typeface="Calibri" pitchFamily="34" charset="0"/>
              </a:rPr>
              <a:t>从本地磁盘启动</a:t>
            </a:r>
            <a:endParaRPr lang="en-US" sz="1200" dirty="0" smtClean="0">
              <a:solidFill>
                <a:srgbClr val="0070C0"/>
              </a:solidFill>
              <a:latin typeface="+mj-lt"/>
              <a:cs typeface="Calibri" pitchFamily="34" charset="0"/>
            </a:endParaRPr>
          </a:p>
          <a:p>
            <a:pPr marL="215993" indent="-215993">
              <a:spcBef>
                <a:spcPts val="378"/>
              </a:spcBef>
              <a:buFont typeface="Arial" pitchFamily="34" charset="0"/>
              <a:buChar char="•"/>
            </a:pPr>
            <a:r>
              <a:rPr lang="en-US" sz="1200" dirty="0" err="1" smtClean="0">
                <a:solidFill>
                  <a:srgbClr val="0070C0"/>
                </a:solidFill>
                <a:latin typeface="+mj-lt"/>
                <a:cs typeface="Calibri" pitchFamily="34" charset="0"/>
              </a:rPr>
              <a:t>vPC</a:t>
            </a:r>
            <a:r>
              <a:rPr lang="zh-CN" altLang="en-US" sz="1200" dirty="0" smtClean="0">
                <a:solidFill>
                  <a:srgbClr val="0070C0"/>
                </a:solidFill>
                <a:latin typeface="+mj-lt"/>
                <a:cs typeface="Calibri" pitchFamily="34" charset="0"/>
              </a:rPr>
              <a:t>连</a:t>
            </a:r>
            <a:r>
              <a:rPr lang="zh-CN" altLang="en-US" sz="1200" dirty="0">
                <a:solidFill>
                  <a:srgbClr val="0070C0"/>
                </a:solidFill>
                <a:latin typeface="+mj-lt"/>
                <a:cs typeface="Calibri" pitchFamily="34" charset="0"/>
              </a:rPr>
              <a:t>接</a:t>
            </a:r>
            <a:r>
              <a:rPr lang="en-US" sz="1200" dirty="0" smtClean="0">
                <a:solidFill>
                  <a:srgbClr val="0070C0"/>
                </a:solidFill>
                <a:latin typeface="+mj-lt"/>
                <a:cs typeface="Calibri" pitchFamily="34" charset="0"/>
              </a:rPr>
              <a:t>EMC</a:t>
            </a:r>
            <a:r>
              <a:rPr lang="zh-CN" altLang="en-US" sz="1200" dirty="0" smtClean="0">
                <a:solidFill>
                  <a:srgbClr val="0070C0"/>
                </a:solidFill>
                <a:latin typeface="+mj-lt"/>
                <a:cs typeface="Calibri" pitchFamily="34" charset="0"/>
              </a:rPr>
              <a:t>存储阵列</a:t>
            </a:r>
            <a:r>
              <a:rPr lang="en-US" sz="1200" dirty="0" smtClean="0">
                <a:solidFill>
                  <a:srgbClr val="0070C0"/>
                </a:solidFill>
                <a:latin typeface="+mj-lt"/>
                <a:cs typeface="Calibri" pitchFamily="34" charset="0"/>
              </a:rPr>
              <a:t>, </a:t>
            </a:r>
            <a:r>
              <a:rPr lang="zh-CN" altLang="en-US" sz="1200" dirty="0" smtClean="0">
                <a:solidFill>
                  <a:srgbClr val="0070C0"/>
                </a:solidFill>
                <a:latin typeface="+mj-lt"/>
                <a:cs typeface="Calibri" pitchFamily="34" charset="0"/>
              </a:rPr>
              <a:t>通过</a:t>
            </a:r>
            <a:r>
              <a:rPr lang="en-US" altLang="zh-CN" sz="1200" dirty="0" err="1" smtClean="0">
                <a:solidFill>
                  <a:srgbClr val="0070C0"/>
                </a:solidFill>
                <a:latin typeface="+mj-lt"/>
                <a:cs typeface="Calibri" pitchFamily="34" charset="0"/>
              </a:rPr>
              <a:t>N1K</a:t>
            </a:r>
            <a:r>
              <a:rPr lang="zh-CN" altLang="en-US" sz="1200" dirty="0" smtClean="0">
                <a:solidFill>
                  <a:srgbClr val="0070C0"/>
                </a:solidFill>
                <a:latin typeface="+mj-lt"/>
                <a:cs typeface="Calibri" pitchFamily="34" charset="0"/>
              </a:rPr>
              <a:t>的</a:t>
            </a:r>
            <a:r>
              <a:rPr lang="en-US" sz="1200" dirty="0" smtClean="0">
                <a:solidFill>
                  <a:srgbClr val="0070C0"/>
                </a:solidFill>
                <a:latin typeface="+mj-lt"/>
                <a:cs typeface="Calibri" pitchFamily="34" charset="0"/>
              </a:rPr>
              <a:t>port-profile</a:t>
            </a:r>
            <a:r>
              <a:rPr lang="zh-CN" altLang="en-US" sz="1200" dirty="0" smtClean="0">
                <a:solidFill>
                  <a:srgbClr val="0070C0"/>
                </a:solidFill>
                <a:latin typeface="+mj-lt"/>
                <a:cs typeface="Calibri" pitchFamily="34" charset="0"/>
              </a:rPr>
              <a:t>实现流量的负载均衡和高可用</a:t>
            </a:r>
            <a:endParaRPr lang="en-US" sz="1200" dirty="0">
              <a:solidFill>
                <a:srgbClr val="0070C0"/>
              </a:solidFill>
              <a:latin typeface="+mj-lt"/>
              <a:cs typeface="Calibri" pitchFamily="34" charset="0"/>
            </a:endParaRPr>
          </a:p>
          <a:p>
            <a:pPr marL="215993" indent="-215993">
              <a:spcBef>
                <a:spcPts val="378"/>
              </a:spcBef>
              <a:buFont typeface="Arial" pitchFamily="34" charset="0"/>
              <a:buChar char="•"/>
            </a:pPr>
            <a:r>
              <a:rPr lang="en-US" sz="1200" dirty="0" smtClean="0">
                <a:solidFill>
                  <a:srgbClr val="0070C0"/>
                </a:solidFill>
                <a:latin typeface="+mj-lt"/>
                <a:cs typeface="Calibri" pitchFamily="34" charset="0"/>
              </a:rPr>
              <a:t>Adapter </a:t>
            </a:r>
            <a:r>
              <a:rPr lang="en-US" sz="1200" dirty="0" err="1" smtClean="0">
                <a:solidFill>
                  <a:srgbClr val="0070C0"/>
                </a:solidFill>
                <a:latin typeface="+mj-lt"/>
                <a:cs typeface="Calibri" pitchFamily="34" charset="0"/>
              </a:rPr>
              <a:t>FEX</a:t>
            </a:r>
            <a:r>
              <a:rPr lang="zh-CN" altLang="en-US" sz="1200" dirty="0">
                <a:solidFill>
                  <a:srgbClr val="0070C0"/>
                </a:solidFill>
                <a:latin typeface="+mj-lt"/>
                <a:cs typeface="Calibri" pitchFamily="34" charset="0"/>
              </a:rPr>
              <a:t>技术</a:t>
            </a:r>
            <a:endParaRPr lang="en-US" sz="1200" dirty="0" smtClean="0">
              <a:solidFill>
                <a:srgbClr val="0070C0"/>
              </a:solidFill>
              <a:latin typeface="+mj-lt"/>
              <a:cs typeface="Calibri" pitchFamily="34" charset="0"/>
            </a:endParaRPr>
          </a:p>
        </p:txBody>
      </p:sp>
      <p:grpSp>
        <p:nvGrpSpPr>
          <p:cNvPr id="4" name="Group 3"/>
          <p:cNvGrpSpPr/>
          <p:nvPr/>
        </p:nvGrpSpPr>
        <p:grpSpPr>
          <a:xfrm>
            <a:off x="352382" y="3528020"/>
            <a:ext cx="4176811" cy="2749704"/>
            <a:chOff x="352382" y="3528020"/>
            <a:chExt cx="4176811" cy="2749704"/>
          </a:xfrm>
        </p:grpSpPr>
        <p:grpSp>
          <p:nvGrpSpPr>
            <p:cNvPr id="51" name="Group 30"/>
            <p:cNvGrpSpPr/>
            <p:nvPr/>
          </p:nvGrpSpPr>
          <p:grpSpPr>
            <a:xfrm>
              <a:off x="352382" y="3528020"/>
              <a:ext cx="4176811" cy="2749704"/>
              <a:chOff x="550985" y="1055077"/>
              <a:chExt cx="7697000" cy="5029200"/>
            </a:xfrm>
          </p:grpSpPr>
          <p:sp>
            <p:nvSpPr>
              <p:cNvPr id="57" name="Rounded Rectangle 56"/>
              <p:cNvSpPr/>
              <p:nvPr/>
            </p:nvSpPr>
            <p:spPr>
              <a:xfrm>
                <a:off x="550985" y="1055077"/>
                <a:ext cx="5486400" cy="5029200"/>
              </a:xfrm>
              <a:prstGeom prst="roundRect">
                <a:avLst/>
              </a:prstGeom>
              <a:solidFill>
                <a:schemeClr val="accent1">
                  <a:lumMod val="20000"/>
                  <a:lumOff val="8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8" name="Rectangle 57"/>
              <p:cNvSpPr/>
              <p:nvPr/>
            </p:nvSpPr>
            <p:spPr>
              <a:xfrm>
                <a:off x="785446" y="2989384"/>
                <a:ext cx="4994031" cy="926123"/>
              </a:xfrm>
              <a:prstGeom prst="rect">
                <a:avLst/>
              </a:prstGeom>
              <a:solidFill>
                <a:srgbClr val="0070C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endParaRPr lang="en-US" sz="1000" dirty="0" smtClean="0">
                  <a:solidFill>
                    <a:schemeClr val="bg2"/>
                  </a:solidFill>
                  <a:latin typeface="Calibri" pitchFamily="34" charset="0"/>
                  <a:cs typeface="Calibri" pitchFamily="34" charset="0"/>
                </a:endParaRPr>
              </a:p>
              <a:p>
                <a:endParaRPr lang="en-US" sz="1000" dirty="0">
                  <a:solidFill>
                    <a:schemeClr val="bg2"/>
                  </a:solidFill>
                  <a:latin typeface="Calibri" pitchFamily="34" charset="0"/>
                  <a:cs typeface="Calibri" pitchFamily="34" charset="0"/>
                </a:endParaRPr>
              </a:p>
              <a:p>
                <a:endParaRPr lang="en-US" sz="1000" dirty="0" smtClean="0">
                  <a:solidFill>
                    <a:schemeClr val="bg2"/>
                  </a:solidFill>
                  <a:latin typeface="Calibri" pitchFamily="34" charset="0"/>
                  <a:cs typeface="Calibri" pitchFamily="34" charset="0"/>
                </a:endParaRPr>
              </a:p>
              <a:p>
                <a:r>
                  <a:rPr lang="en-US" sz="1000" dirty="0" smtClean="0">
                    <a:solidFill>
                      <a:schemeClr val="bg2"/>
                    </a:solidFill>
                    <a:latin typeface="Calibri" pitchFamily="34" charset="0"/>
                    <a:cs typeface="Calibri" pitchFamily="34" charset="0"/>
                  </a:rPr>
                  <a:t>Nexus</a:t>
                </a:r>
              </a:p>
              <a:p>
                <a:r>
                  <a:rPr lang="en-US" sz="1000" dirty="0" smtClean="0">
                    <a:solidFill>
                      <a:schemeClr val="bg2"/>
                    </a:solidFill>
                    <a:latin typeface="Calibri" pitchFamily="34" charset="0"/>
                    <a:cs typeface="Calibri" pitchFamily="34" charset="0"/>
                  </a:rPr>
                  <a:t>3048/5548 </a:t>
                </a:r>
                <a:endParaRPr lang="en-US" sz="1000" dirty="0">
                  <a:solidFill>
                    <a:schemeClr val="bg2"/>
                  </a:solidFill>
                  <a:latin typeface="Calibri" pitchFamily="34" charset="0"/>
                  <a:cs typeface="Calibri" pitchFamily="34" charset="0"/>
                </a:endParaRPr>
              </a:p>
              <a:p>
                <a:r>
                  <a:rPr lang="en-US" sz="1000" dirty="0">
                    <a:solidFill>
                      <a:schemeClr val="bg2"/>
                    </a:solidFill>
                    <a:latin typeface="Calibri" pitchFamily="34" charset="0"/>
                    <a:cs typeface="Calibri" pitchFamily="34" charset="0"/>
                  </a:rPr>
                  <a:t>Access Switch </a:t>
                </a:r>
                <a:endParaRPr lang="en-US" sz="1000" dirty="0" smtClean="0">
                  <a:solidFill>
                    <a:schemeClr val="bg2"/>
                  </a:solidFill>
                  <a:latin typeface="Calibri" pitchFamily="34" charset="0"/>
                  <a:cs typeface="Calibri" pitchFamily="34" charset="0"/>
                </a:endParaRPr>
              </a:p>
            </p:txBody>
          </p:sp>
          <p:sp>
            <p:nvSpPr>
              <p:cNvPr id="59" name="Rectangle 58"/>
              <p:cNvSpPr/>
              <p:nvPr/>
            </p:nvSpPr>
            <p:spPr>
              <a:xfrm>
                <a:off x="785446" y="4560277"/>
                <a:ext cx="4994031" cy="1078523"/>
              </a:xfrm>
              <a:prstGeom prst="rect">
                <a:avLst/>
              </a:prstGeom>
              <a:solidFill>
                <a:srgbClr val="0070C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000" dirty="0" smtClean="0">
                    <a:solidFill>
                      <a:schemeClr val="bg2"/>
                    </a:solidFill>
                    <a:latin typeface="Calibri" pitchFamily="34" charset="0"/>
                    <a:cs typeface="Calibri" pitchFamily="34" charset="0"/>
                  </a:rPr>
                  <a:t>Cisco UCS C220 M3 Servers</a:t>
                </a:r>
              </a:p>
            </p:txBody>
          </p:sp>
          <p:pic>
            <p:nvPicPr>
              <p:cNvPr id="60" name="Picture 17"/>
              <p:cNvPicPr>
                <a:picLocks noChangeAspect="1" noChangeArrowheads="1"/>
              </p:cNvPicPr>
              <p:nvPr/>
            </p:nvPicPr>
            <p:blipFill>
              <a:blip r:embed="rId6" cstate="print"/>
              <a:srcRect/>
              <a:stretch>
                <a:fillRect/>
              </a:stretch>
            </p:blipFill>
            <p:spPr bwMode="auto">
              <a:xfrm>
                <a:off x="1089025" y="4763844"/>
                <a:ext cx="1057275" cy="517525"/>
              </a:xfrm>
              <a:prstGeom prst="rect">
                <a:avLst/>
              </a:prstGeom>
              <a:noFill/>
              <a:ln w="9525" algn="ctr">
                <a:noFill/>
                <a:miter lim="800000"/>
                <a:headEnd/>
                <a:tailEnd/>
              </a:ln>
            </p:spPr>
          </p:pic>
          <p:pic>
            <p:nvPicPr>
              <p:cNvPr id="64" name="Picture 17"/>
              <p:cNvPicPr>
                <a:picLocks noChangeAspect="1" noChangeArrowheads="1"/>
              </p:cNvPicPr>
              <p:nvPr/>
            </p:nvPicPr>
            <p:blipFill>
              <a:blip r:embed="rId6" cstate="print"/>
              <a:srcRect/>
              <a:stretch>
                <a:fillRect/>
              </a:stretch>
            </p:blipFill>
            <p:spPr bwMode="auto">
              <a:xfrm>
                <a:off x="2805601" y="4763844"/>
                <a:ext cx="1057275" cy="517525"/>
              </a:xfrm>
              <a:prstGeom prst="rect">
                <a:avLst/>
              </a:prstGeom>
              <a:noFill/>
              <a:ln w="9525" algn="ctr">
                <a:noFill/>
                <a:miter lim="800000"/>
                <a:headEnd/>
                <a:tailEnd/>
              </a:ln>
            </p:spPr>
          </p:pic>
          <p:pic>
            <p:nvPicPr>
              <p:cNvPr id="65" name="Picture 17"/>
              <p:cNvPicPr>
                <a:picLocks noChangeAspect="1" noChangeArrowheads="1"/>
              </p:cNvPicPr>
              <p:nvPr/>
            </p:nvPicPr>
            <p:blipFill>
              <a:blip r:embed="rId6" cstate="print"/>
              <a:srcRect/>
              <a:stretch>
                <a:fillRect/>
              </a:stretch>
            </p:blipFill>
            <p:spPr bwMode="auto">
              <a:xfrm>
                <a:off x="4512285" y="4763844"/>
                <a:ext cx="1057275" cy="517525"/>
              </a:xfrm>
              <a:prstGeom prst="rect">
                <a:avLst/>
              </a:prstGeom>
              <a:noFill/>
              <a:ln w="9525" algn="ctr">
                <a:noFill/>
                <a:miter lim="800000"/>
                <a:headEnd/>
                <a:tailEnd/>
              </a:ln>
            </p:spPr>
          </p:pic>
          <p:cxnSp>
            <p:nvCxnSpPr>
              <p:cNvPr id="66" name="Straight Connector 65"/>
              <p:cNvCxnSpPr/>
              <p:nvPr/>
            </p:nvCxnSpPr>
            <p:spPr>
              <a:xfrm flipH="1">
                <a:off x="1735016" y="3692769"/>
                <a:ext cx="574430" cy="1071075"/>
              </a:xfrm>
              <a:prstGeom prst="line">
                <a:avLst/>
              </a:prstGeom>
              <a:ln w="19050" cap="sq" cmpd="sng">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a:off x="1887418" y="3692769"/>
                <a:ext cx="1975458" cy="1071075"/>
              </a:xfrm>
              <a:prstGeom prst="line">
                <a:avLst/>
              </a:prstGeom>
              <a:ln w="19050" cap="sq" cmpd="sng">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a:endCxn id="64" idx="0"/>
              </p:cNvCxnSpPr>
              <p:nvPr/>
            </p:nvCxnSpPr>
            <p:spPr>
              <a:xfrm>
                <a:off x="2529743" y="3692769"/>
                <a:ext cx="804496" cy="1071075"/>
              </a:xfrm>
              <a:prstGeom prst="line">
                <a:avLst/>
              </a:prstGeom>
              <a:ln w="19050" cap="sq" cmpd="sng">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3516923" y="3692769"/>
                <a:ext cx="539262" cy="1071075"/>
              </a:xfrm>
              <a:prstGeom prst="line">
                <a:avLst/>
              </a:prstGeom>
              <a:ln w="19050" cap="sq" cmpd="sng">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4236427" y="3692769"/>
                <a:ext cx="992065" cy="1071075"/>
              </a:xfrm>
              <a:prstGeom prst="line">
                <a:avLst/>
              </a:prstGeom>
              <a:ln w="19050" cap="sq" cmpd="sng">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a:endCxn id="65" idx="0"/>
              </p:cNvCxnSpPr>
              <p:nvPr/>
            </p:nvCxnSpPr>
            <p:spPr>
              <a:xfrm>
                <a:off x="2805601" y="3692769"/>
                <a:ext cx="2235322" cy="1071075"/>
              </a:xfrm>
              <a:prstGeom prst="line">
                <a:avLst/>
              </a:prstGeom>
              <a:ln w="19050" cap="sq" cmpd="sng">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a:off x="2529743" y="2221644"/>
                <a:ext cx="506533" cy="1071075"/>
              </a:xfrm>
              <a:prstGeom prst="line">
                <a:avLst/>
              </a:prstGeom>
              <a:ln w="19050" cap="sq" cmpd="sng">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2718779" y="2295647"/>
                <a:ext cx="1035324" cy="997072"/>
              </a:xfrm>
              <a:prstGeom prst="line">
                <a:avLst/>
              </a:prstGeom>
              <a:ln w="19050" cap="sq" cmpd="sng">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3119166" y="2295647"/>
                <a:ext cx="937019" cy="997072"/>
              </a:xfrm>
              <a:prstGeom prst="line">
                <a:avLst/>
              </a:prstGeom>
              <a:ln w="19050" cap="sq" cmpd="sng">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3912577" y="2221644"/>
                <a:ext cx="296008" cy="1071075"/>
              </a:xfrm>
              <a:prstGeom prst="line">
                <a:avLst/>
              </a:prstGeom>
              <a:ln w="19050" cap="sq" cmpd="sng">
                <a:solidFill>
                  <a:srgbClr val="FF6600"/>
                </a:solidFill>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652921" y="1359168"/>
                <a:ext cx="1434123" cy="1576182"/>
              </a:xfrm>
              <a:prstGeom prst="rect">
                <a:avLst/>
              </a:prstGeom>
              <a:noFill/>
            </p:spPr>
            <p:txBody>
              <a:bodyPr wrap="square" rtlCol="0">
                <a:spAutoFit/>
              </a:bodyPr>
              <a:lstStyle/>
              <a:p>
                <a:r>
                  <a:rPr lang="en-US" sz="1000" dirty="0" smtClean="0">
                    <a:solidFill>
                      <a:srgbClr val="000000"/>
                    </a:solidFill>
                    <a:latin typeface="Calibri" pitchFamily="34" charset="0"/>
                    <a:cs typeface="Calibri" pitchFamily="34" charset="0"/>
                  </a:rPr>
                  <a:t>EMC </a:t>
                </a:r>
              </a:p>
              <a:p>
                <a:r>
                  <a:rPr lang="en-US" sz="1000" dirty="0" err="1" smtClean="0">
                    <a:solidFill>
                      <a:srgbClr val="000000"/>
                    </a:solidFill>
                    <a:latin typeface="Calibri" pitchFamily="34" charset="0"/>
                    <a:cs typeface="Calibri" pitchFamily="34" charset="0"/>
                  </a:rPr>
                  <a:t>VNXe</a:t>
                </a:r>
                <a:r>
                  <a:rPr lang="en-US" sz="1000" dirty="0" smtClean="0">
                    <a:solidFill>
                      <a:srgbClr val="000000"/>
                    </a:solidFill>
                    <a:latin typeface="Calibri" pitchFamily="34" charset="0"/>
                    <a:cs typeface="Calibri" pitchFamily="34" charset="0"/>
                  </a:rPr>
                  <a:t> 3100/3300/ </a:t>
                </a:r>
                <a:r>
                  <a:rPr lang="en-US" sz="1000" dirty="0" err="1" smtClean="0">
                    <a:solidFill>
                      <a:srgbClr val="000000"/>
                    </a:solidFill>
                    <a:latin typeface="Calibri" pitchFamily="34" charset="0"/>
                    <a:cs typeface="Calibri" pitchFamily="34" charset="0"/>
                  </a:rPr>
                  <a:t>VNX</a:t>
                </a:r>
                <a:r>
                  <a:rPr lang="en-US" sz="1000" dirty="0" smtClean="0">
                    <a:solidFill>
                      <a:srgbClr val="000000"/>
                    </a:solidFill>
                    <a:latin typeface="Calibri" pitchFamily="34" charset="0"/>
                    <a:cs typeface="Calibri" pitchFamily="34" charset="0"/>
                  </a:rPr>
                  <a:t> 5300</a:t>
                </a:r>
              </a:p>
              <a:p>
                <a:r>
                  <a:rPr lang="en-US" sz="1000" dirty="0" smtClean="0">
                    <a:solidFill>
                      <a:srgbClr val="000000"/>
                    </a:solidFill>
                    <a:latin typeface="Calibri" pitchFamily="34" charset="0"/>
                    <a:cs typeface="Calibri" pitchFamily="34" charset="0"/>
                  </a:rPr>
                  <a:t>Storage</a:t>
                </a:r>
              </a:p>
            </p:txBody>
          </p:sp>
          <p:sp>
            <p:nvSpPr>
              <p:cNvPr id="78" name="Right Triangle 77"/>
              <p:cNvSpPr/>
              <p:nvPr/>
            </p:nvSpPr>
            <p:spPr>
              <a:xfrm rot="2956223">
                <a:off x="5680552" y="4377419"/>
                <a:ext cx="1349846" cy="1405268"/>
              </a:xfrm>
              <a:prstGeom prst="rtTriangle">
                <a:avLst/>
              </a:prstGeom>
              <a:solidFill>
                <a:schemeClr val="tx1">
                  <a:lumMod val="40000"/>
                  <a:lumOff val="60000"/>
                  <a:alpha val="53000"/>
                </a:schemeClr>
              </a:solidFill>
              <a:ln>
                <a:solidFill>
                  <a:schemeClr val="accent1">
                    <a:lumMod val="20000"/>
                    <a:lumOff val="80000"/>
                    <a:alpha val="7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9" name="Rounded Rectangle 78"/>
              <p:cNvSpPr/>
              <p:nvPr/>
            </p:nvSpPr>
            <p:spPr>
              <a:xfrm>
                <a:off x="6389075" y="5416061"/>
                <a:ext cx="1858908" cy="445477"/>
              </a:xfrm>
              <a:prstGeom prst="roundRect">
                <a:avLst/>
              </a:prstGeom>
              <a:solidFill>
                <a:schemeClr val="accent1">
                  <a:lumMod val="40000"/>
                  <a:lumOff val="60000"/>
                </a:schemeClr>
              </a:solidFill>
              <a:ln w="15875" cap="sq">
                <a:solidFill>
                  <a:schemeClr val="tx2">
                    <a:lumMod val="40000"/>
                    <a:lumOff val="60000"/>
                  </a:schemeClr>
                </a:solidFill>
              </a:ln>
              <a:effectLst>
                <a:outerShdw blurRad="50800" dist="50800" dir="5400000" algn="ctr" rotWithShape="0">
                  <a:schemeClr val="tx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solidFill>
                      <a:srgbClr val="000000"/>
                    </a:solidFill>
                    <a:latin typeface="Calibri" pitchFamily="34" charset="0"/>
                    <a:cs typeface="Calibri" pitchFamily="34" charset="0"/>
                  </a:rPr>
                  <a:t>VMware VSphere 5.0</a:t>
                </a:r>
              </a:p>
            </p:txBody>
          </p:sp>
          <p:grpSp>
            <p:nvGrpSpPr>
              <p:cNvPr id="80" name="Group 88"/>
              <p:cNvGrpSpPr/>
              <p:nvPr/>
            </p:nvGrpSpPr>
            <p:grpSpPr>
              <a:xfrm>
                <a:off x="6389076" y="4189414"/>
                <a:ext cx="797170" cy="1148861"/>
                <a:chOff x="6389076" y="4189414"/>
                <a:chExt cx="797170" cy="1148861"/>
              </a:xfrm>
            </p:grpSpPr>
            <p:sp>
              <p:nvSpPr>
                <p:cNvPr id="85" name="Rounded Rectangle 84"/>
                <p:cNvSpPr/>
                <p:nvPr/>
              </p:nvSpPr>
              <p:spPr>
                <a:xfrm>
                  <a:off x="6389076" y="4189414"/>
                  <a:ext cx="398585" cy="1148861"/>
                </a:xfrm>
                <a:prstGeom prst="roundRect">
                  <a:avLst/>
                </a:prstGeom>
                <a:solidFill>
                  <a:schemeClr val="accent3">
                    <a:lumMod val="25000"/>
                  </a:schemeClr>
                </a:solidFill>
                <a:ln>
                  <a:solidFill>
                    <a:schemeClr val="bg2"/>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latin typeface="Calibri" pitchFamily="34" charset="0"/>
                      <a:cs typeface="Calibri" pitchFamily="34" charset="0"/>
                    </a:rPr>
                    <a:t>VM</a:t>
                  </a:r>
                </a:p>
              </p:txBody>
            </p:sp>
            <p:sp>
              <p:nvSpPr>
                <p:cNvPr id="86" name="Rounded Rectangle 85"/>
                <p:cNvSpPr/>
                <p:nvPr/>
              </p:nvSpPr>
              <p:spPr>
                <a:xfrm>
                  <a:off x="6787661" y="4189414"/>
                  <a:ext cx="398585" cy="1148861"/>
                </a:xfrm>
                <a:prstGeom prst="roundRect">
                  <a:avLst/>
                </a:prstGeom>
                <a:solidFill>
                  <a:schemeClr val="accent3">
                    <a:lumMod val="25000"/>
                  </a:schemeClr>
                </a:solidFill>
                <a:ln>
                  <a:solidFill>
                    <a:schemeClr val="bg2"/>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latin typeface="Calibri" pitchFamily="34" charset="0"/>
                      <a:cs typeface="Calibri" pitchFamily="34" charset="0"/>
                    </a:rPr>
                    <a:t>VM</a:t>
                  </a:r>
                </a:p>
              </p:txBody>
            </p:sp>
          </p:grpSp>
          <p:grpSp>
            <p:nvGrpSpPr>
              <p:cNvPr id="81" name="Group 89"/>
              <p:cNvGrpSpPr/>
              <p:nvPr/>
            </p:nvGrpSpPr>
            <p:grpSpPr>
              <a:xfrm>
                <a:off x="7186245" y="4189414"/>
                <a:ext cx="797170" cy="1148861"/>
                <a:chOff x="6389075" y="4189414"/>
                <a:chExt cx="797170" cy="1148861"/>
              </a:xfrm>
            </p:grpSpPr>
            <p:sp>
              <p:nvSpPr>
                <p:cNvPr id="83" name="Rounded Rectangle 82"/>
                <p:cNvSpPr/>
                <p:nvPr/>
              </p:nvSpPr>
              <p:spPr>
                <a:xfrm>
                  <a:off x="6389075" y="4189414"/>
                  <a:ext cx="398585" cy="1148861"/>
                </a:xfrm>
                <a:prstGeom prst="roundRect">
                  <a:avLst/>
                </a:prstGeom>
                <a:solidFill>
                  <a:schemeClr val="accent3">
                    <a:lumMod val="25000"/>
                  </a:schemeClr>
                </a:solidFill>
                <a:ln>
                  <a:solidFill>
                    <a:schemeClr val="bg2"/>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latin typeface="Calibri" pitchFamily="34" charset="0"/>
                      <a:cs typeface="Calibri" pitchFamily="34" charset="0"/>
                    </a:rPr>
                    <a:t>VM</a:t>
                  </a:r>
                </a:p>
              </p:txBody>
            </p:sp>
            <p:sp>
              <p:nvSpPr>
                <p:cNvPr id="84" name="Rounded Rectangle 83"/>
                <p:cNvSpPr/>
                <p:nvPr/>
              </p:nvSpPr>
              <p:spPr>
                <a:xfrm>
                  <a:off x="6787660" y="4189414"/>
                  <a:ext cx="398585" cy="1148861"/>
                </a:xfrm>
                <a:prstGeom prst="roundRect">
                  <a:avLst/>
                </a:prstGeom>
                <a:solidFill>
                  <a:schemeClr val="accent3">
                    <a:lumMod val="25000"/>
                  </a:schemeClr>
                </a:solidFill>
                <a:ln>
                  <a:solidFill>
                    <a:schemeClr val="bg2"/>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latin typeface="Calibri" pitchFamily="34" charset="0"/>
                      <a:cs typeface="Calibri" pitchFamily="34" charset="0"/>
                    </a:rPr>
                    <a:t>VM</a:t>
                  </a:r>
                </a:p>
              </p:txBody>
            </p:sp>
          </p:grpSp>
          <p:sp>
            <p:nvSpPr>
              <p:cNvPr id="82" name="TextBox 81"/>
              <p:cNvSpPr txBox="1"/>
              <p:nvPr/>
            </p:nvSpPr>
            <p:spPr>
              <a:xfrm>
                <a:off x="6299505" y="3615144"/>
                <a:ext cx="1948480" cy="268928"/>
              </a:xfrm>
              <a:prstGeom prst="rect">
                <a:avLst/>
              </a:prstGeom>
              <a:noFill/>
              <a:effectLst>
                <a:innerShdw blurRad="114300">
                  <a:prstClr val="black"/>
                </a:innerShdw>
              </a:effectLst>
            </p:spPr>
            <p:txBody>
              <a:bodyPr wrap="square" rtlCol="0">
                <a:spAutoFit/>
              </a:bodyPr>
              <a:lstStyle/>
              <a:p>
                <a:r>
                  <a:rPr lang="en-US" sz="900" b="1" dirty="0" smtClean="0">
                    <a:solidFill>
                      <a:srgbClr val="000000"/>
                    </a:solidFill>
                    <a:latin typeface="Calibri" pitchFamily="34" charset="0"/>
                    <a:cs typeface="Calibri" pitchFamily="34" charset="0"/>
                  </a:rPr>
                  <a:t>Virtualized App Servers</a:t>
                </a:r>
              </a:p>
            </p:txBody>
          </p:sp>
        </p:grpSp>
        <p:cxnSp>
          <p:nvCxnSpPr>
            <p:cNvPr id="52" name="Straight Connector 51"/>
            <p:cNvCxnSpPr>
              <a:endCxn id="56" idx="1"/>
            </p:cNvCxnSpPr>
            <p:nvPr/>
          </p:nvCxnSpPr>
          <p:spPr>
            <a:xfrm flipV="1">
              <a:off x="1751571" y="4832530"/>
              <a:ext cx="267683" cy="5347"/>
            </a:xfrm>
            <a:prstGeom prst="line">
              <a:avLst/>
            </a:prstGeom>
            <a:ln w="19050" cap="sq" cmpd="sng">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1702170" y="4912781"/>
              <a:ext cx="298998" cy="0"/>
            </a:xfrm>
            <a:prstGeom prst="line">
              <a:avLst/>
            </a:prstGeom>
            <a:ln w="19050" cap="sq" cmpd="sng">
              <a:solidFill>
                <a:srgbClr val="FF6600"/>
              </a:solidFill>
            </a:ln>
          </p:spPr>
          <p:style>
            <a:lnRef idx="1">
              <a:schemeClr val="accent1"/>
            </a:lnRef>
            <a:fillRef idx="0">
              <a:schemeClr val="accent1"/>
            </a:fillRef>
            <a:effectRef idx="0">
              <a:schemeClr val="accent1"/>
            </a:effectRef>
            <a:fontRef idx="minor">
              <a:schemeClr val="tx1"/>
            </a:fontRef>
          </p:style>
        </p:cxnSp>
        <p:pic>
          <p:nvPicPr>
            <p:cNvPr id="54" name="Picture 2"/>
            <p:cNvPicPr>
              <a:picLocks noChangeAspect="1" noChangeArrowheads="1"/>
            </p:cNvPicPr>
            <p:nvPr/>
          </p:nvPicPr>
          <p:blipFill>
            <a:blip r:embed="rId7" cstate="print"/>
            <a:srcRect/>
            <a:stretch>
              <a:fillRect/>
            </a:stretch>
          </p:blipFill>
          <p:spPr bwMode="auto">
            <a:xfrm>
              <a:off x="1159419" y="3685543"/>
              <a:ext cx="1719670" cy="555844"/>
            </a:xfrm>
            <a:prstGeom prst="rect">
              <a:avLst/>
            </a:prstGeom>
            <a:noFill/>
            <a:ln w="9525">
              <a:noFill/>
              <a:miter lim="800000"/>
              <a:headEnd/>
              <a:tailEnd/>
            </a:ln>
          </p:spPr>
        </p:pic>
        <p:pic>
          <p:nvPicPr>
            <p:cNvPr id="55" name="Picture 220"/>
            <p:cNvPicPr>
              <a:picLocks noChangeAspect="1" noChangeArrowheads="1"/>
            </p:cNvPicPr>
            <p:nvPr/>
          </p:nvPicPr>
          <p:blipFill>
            <a:blip r:embed="rId8" cstate="print"/>
            <a:srcRect/>
            <a:stretch>
              <a:fillRect/>
            </a:stretch>
          </p:blipFill>
          <p:spPr bwMode="auto">
            <a:xfrm>
              <a:off x="1233258" y="4708089"/>
              <a:ext cx="580433" cy="244712"/>
            </a:xfrm>
            <a:prstGeom prst="rect">
              <a:avLst/>
            </a:prstGeom>
            <a:noFill/>
            <a:ln w="9525" algn="ctr">
              <a:noFill/>
              <a:miter lim="800000"/>
              <a:headEnd/>
              <a:tailEnd/>
            </a:ln>
          </p:spPr>
        </p:pic>
        <p:pic>
          <p:nvPicPr>
            <p:cNvPr id="56" name="Picture 220"/>
            <p:cNvPicPr>
              <a:picLocks noChangeAspect="1" noChangeArrowheads="1"/>
            </p:cNvPicPr>
            <p:nvPr/>
          </p:nvPicPr>
          <p:blipFill>
            <a:blip r:embed="rId8" cstate="print"/>
            <a:srcRect/>
            <a:stretch>
              <a:fillRect/>
            </a:stretch>
          </p:blipFill>
          <p:spPr bwMode="auto">
            <a:xfrm>
              <a:off x="2019254" y="4710174"/>
              <a:ext cx="580433" cy="244712"/>
            </a:xfrm>
            <a:prstGeom prst="rect">
              <a:avLst/>
            </a:prstGeom>
            <a:noFill/>
            <a:ln w="9525" algn="ctr">
              <a:noFill/>
              <a:miter lim="800000"/>
              <a:headEnd/>
              <a:tailEnd/>
            </a:ln>
          </p:spPr>
        </p:pic>
      </p:grpSp>
      <p:cxnSp>
        <p:nvCxnSpPr>
          <p:cNvPr id="88" name="Elbow Connector 87"/>
          <p:cNvCxnSpPr/>
          <p:nvPr/>
        </p:nvCxnSpPr>
        <p:spPr>
          <a:xfrm rot="10800000">
            <a:off x="4873916" y="2475831"/>
            <a:ext cx="3835344" cy="1218450"/>
          </a:xfrm>
          <a:prstGeom prst="bentConnector3">
            <a:avLst>
              <a:gd name="adj1" fmla="val 100174"/>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71842" y="3480887"/>
            <a:ext cx="1183584" cy="6657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40514125"/>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Donut 60"/>
          <p:cNvSpPr/>
          <p:nvPr/>
        </p:nvSpPr>
        <p:spPr>
          <a:xfrm>
            <a:off x="3584562" y="940023"/>
            <a:ext cx="1276262" cy="1276262"/>
          </a:xfrm>
          <a:prstGeom prst="donut">
            <a:avLst>
              <a:gd name="adj" fmla="val 20963"/>
            </a:avLst>
          </a:prstGeom>
          <a:blipFill dpi="0" rotWithShape="1">
            <a:blip r:embed="rId3" cstate="print"/>
            <a:srcRect/>
            <a:stretch>
              <a:fillRect l="-5000" r="-100000" b="-8000"/>
            </a:stretch>
          </a:blipFill>
          <a:ln>
            <a:noFill/>
          </a:ln>
          <a:effectLst>
            <a:outerShdw blurRad="76200" dist="508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5152" tIns="72576" rIns="145152" bIns="72576" rtlCol="0" anchor="ctr"/>
          <a:lstStyle/>
          <a:p>
            <a:pPr algn="ctr"/>
            <a:endParaRPr lang="en-US">
              <a:solidFill>
                <a:schemeClr val="tx1"/>
              </a:solidFill>
              <a:latin typeface="+mj-lt"/>
            </a:endParaRPr>
          </a:p>
        </p:txBody>
      </p:sp>
      <p:sp>
        <p:nvSpPr>
          <p:cNvPr id="2" name="Title 1"/>
          <p:cNvSpPr>
            <a:spLocks noGrp="1"/>
          </p:cNvSpPr>
          <p:nvPr>
            <p:ph type="title"/>
          </p:nvPr>
        </p:nvSpPr>
        <p:spPr>
          <a:xfrm>
            <a:off x="445111" y="150816"/>
            <a:ext cx="8327414" cy="638991"/>
          </a:xfrm>
        </p:spPr>
        <p:txBody>
          <a:bodyPr/>
          <a:lstStyle/>
          <a:p>
            <a:r>
              <a:rPr lang="en-US" dirty="0" smtClean="0"/>
              <a:t>VSPEX – Microsoft Hyper-V </a:t>
            </a:r>
            <a:r>
              <a:rPr lang="zh-CN" altLang="en-US" dirty="0" smtClean="0"/>
              <a:t>解决方案</a:t>
            </a:r>
            <a:endParaRPr lang="en-US" dirty="0"/>
          </a:p>
        </p:txBody>
      </p:sp>
      <p:sp>
        <p:nvSpPr>
          <p:cNvPr id="9" name="Rectangle 10"/>
          <p:cNvSpPr>
            <a:spLocks noChangeArrowheads="1"/>
          </p:cNvSpPr>
          <p:nvPr/>
        </p:nvSpPr>
        <p:spPr bwMode="auto">
          <a:xfrm>
            <a:off x="304800" y="789807"/>
            <a:ext cx="3172273" cy="412291"/>
          </a:xfrm>
          <a:prstGeom prst="rect">
            <a:avLst/>
          </a:prstGeom>
          <a:noFill/>
          <a:ln w="9525">
            <a:noFill/>
            <a:miter lim="800000"/>
            <a:headEnd/>
            <a:tailEnd/>
          </a:ln>
          <a:effectLst/>
        </p:spPr>
        <p:txBody>
          <a:bodyPr wrap="square" lIns="103505" tIns="51752" rIns="103505" bIns="51752">
            <a:spAutoFit/>
          </a:bodyPr>
          <a:lstStyle/>
          <a:p>
            <a:pPr defTabSz="1028600">
              <a:spcBef>
                <a:spcPct val="50000"/>
              </a:spcBef>
            </a:pPr>
            <a:r>
              <a:rPr lang="zh-CN" altLang="en-US" sz="2000" b="1" dirty="0">
                <a:solidFill>
                  <a:schemeClr val="accent3">
                    <a:lumMod val="50000"/>
                  </a:schemeClr>
                </a:solidFill>
              </a:rPr>
              <a:t>解决方案概览</a:t>
            </a:r>
            <a:endParaRPr lang="en-US" sz="2000" b="1" dirty="0">
              <a:solidFill>
                <a:schemeClr val="accent3">
                  <a:lumMod val="50000"/>
                </a:schemeClr>
              </a:solidFill>
            </a:endParaRPr>
          </a:p>
        </p:txBody>
      </p:sp>
      <p:grpSp>
        <p:nvGrpSpPr>
          <p:cNvPr id="25" name="Group 24"/>
          <p:cNvGrpSpPr/>
          <p:nvPr/>
        </p:nvGrpSpPr>
        <p:grpSpPr>
          <a:xfrm>
            <a:off x="352382" y="1106514"/>
            <a:ext cx="3552725" cy="135149"/>
            <a:chOff x="-118533" y="2043178"/>
            <a:chExt cx="6043738" cy="138545"/>
          </a:xfrm>
        </p:grpSpPr>
        <p:cxnSp>
          <p:nvCxnSpPr>
            <p:cNvPr id="11" name="Straight Connector 10"/>
            <p:cNvCxnSpPr/>
            <p:nvPr/>
          </p:nvCxnSpPr>
          <p:spPr>
            <a:xfrm>
              <a:off x="-118533" y="2110099"/>
              <a:ext cx="5883624" cy="2117"/>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5740460" y="2043178"/>
              <a:ext cx="184745" cy="138545"/>
            </a:xfrm>
            <a:prstGeom prst="ellipse">
              <a:avLst/>
            </a:prstGeom>
            <a:solidFill>
              <a:schemeClr val="bg2"/>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45152" tIns="72576" rIns="145152" bIns="72576" rtlCol="0" anchor="ctr"/>
            <a:lstStyle/>
            <a:p>
              <a:pPr algn="ctr"/>
              <a:endParaRPr lang="en-US">
                <a:latin typeface="+mj-lt"/>
              </a:endParaRPr>
            </a:p>
          </p:txBody>
        </p:sp>
      </p:grpSp>
      <p:cxnSp>
        <p:nvCxnSpPr>
          <p:cNvPr id="13" name="Straight Connector 12"/>
          <p:cNvCxnSpPr/>
          <p:nvPr/>
        </p:nvCxnSpPr>
        <p:spPr>
          <a:xfrm flipV="1">
            <a:off x="5015151" y="1157378"/>
            <a:ext cx="3656064" cy="176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ectangle 10"/>
          <p:cNvSpPr>
            <a:spLocks noChangeArrowheads="1"/>
          </p:cNvSpPr>
          <p:nvPr/>
        </p:nvSpPr>
        <p:spPr bwMode="auto">
          <a:xfrm>
            <a:off x="264464" y="1162209"/>
            <a:ext cx="3320098" cy="1499769"/>
          </a:xfrm>
          <a:prstGeom prst="rect">
            <a:avLst/>
          </a:prstGeom>
          <a:noFill/>
          <a:ln w="9525">
            <a:noFill/>
            <a:miter lim="800000"/>
            <a:headEnd/>
            <a:tailEnd/>
          </a:ln>
          <a:effectLst/>
        </p:spPr>
        <p:txBody>
          <a:bodyPr wrap="square" lIns="103505" tIns="51752" rIns="103505" bIns="51752">
            <a:spAutoFit/>
          </a:bodyPr>
          <a:lstStyle/>
          <a:p>
            <a:pPr marL="215993" indent="-215993" defTabSz="1028600">
              <a:spcBef>
                <a:spcPts val="378"/>
              </a:spcBef>
              <a:buFont typeface="Arial" pitchFamily="34" charset="0"/>
              <a:buChar char="•"/>
            </a:pPr>
            <a:r>
              <a:rPr lang="zh-CN" altLang="en-US" sz="1200" dirty="0" smtClean="0">
                <a:solidFill>
                  <a:schemeClr val="accent3">
                    <a:lumMod val="50000"/>
                  </a:schemeClr>
                </a:solidFill>
                <a:latin typeface="+mj-lt"/>
                <a:cs typeface="Calibri" pitchFamily="34" charset="0"/>
              </a:rPr>
              <a:t>基于</a:t>
            </a:r>
            <a:r>
              <a:rPr lang="en-US" sz="1200" dirty="0" smtClean="0">
                <a:solidFill>
                  <a:schemeClr val="accent3">
                    <a:lumMod val="50000"/>
                  </a:schemeClr>
                </a:solidFill>
                <a:latin typeface="+mj-lt"/>
                <a:cs typeface="Calibri" pitchFamily="34" charset="0"/>
              </a:rPr>
              <a:t>Microsoft Hyper-V</a:t>
            </a:r>
            <a:r>
              <a:rPr lang="zh-CN" altLang="en-US" sz="1200" dirty="0" smtClean="0">
                <a:solidFill>
                  <a:schemeClr val="accent3">
                    <a:lumMod val="50000"/>
                  </a:schemeClr>
                </a:solidFill>
                <a:latin typeface="+mj-lt"/>
                <a:cs typeface="Calibri" pitchFamily="34" charset="0"/>
              </a:rPr>
              <a:t>的私有云解决方案</a:t>
            </a:r>
            <a:endParaRPr lang="en-US" sz="1200" dirty="0" smtClean="0">
              <a:solidFill>
                <a:schemeClr val="accent3">
                  <a:lumMod val="50000"/>
                </a:schemeClr>
              </a:solidFill>
              <a:latin typeface="+mj-lt"/>
              <a:cs typeface="Calibri" pitchFamily="34" charset="0"/>
            </a:endParaRPr>
          </a:p>
          <a:p>
            <a:pPr marL="215993" indent="-215993" defTabSz="1028600">
              <a:spcBef>
                <a:spcPts val="378"/>
              </a:spcBef>
              <a:buFont typeface="Arial" pitchFamily="34" charset="0"/>
              <a:buChar char="•"/>
            </a:pPr>
            <a:r>
              <a:rPr lang="zh-CN" altLang="en-US" sz="1200" dirty="0" smtClean="0">
                <a:solidFill>
                  <a:schemeClr val="accent3">
                    <a:lumMod val="50000"/>
                  </a:schemeClr>
                </a:solidFill>
                <a:latin typeface="+mj-lt"/>
                <a:cs typeface="Calibri" pitchFamily="34" charset="0"/>
              </a:rPr>
              <a:t>使用</a:t>
            </a:r>
            <a:r>
              <a:rPr lang="en-US" sz="1200" dirty="0" smtClean="0">
                <a:solidFill>
                  <a:schemeClr val="accent3">
                    <a:lumMod val="50000"/>
                  </a:schemeClr>
                </a:solidFill>
                <a:latin typeface="+mj-lt"/>
                <a:cs typeface="Calibri" pitchFamily="34" charset="0"/>
              </a:rPr>
              <a:t>EMC</a:t>
            </a:r>
            <a:r>
              <a:rPr lang="en-US" sz="1200" dirty="0">
                <a:solidFill>
                  <a:schemeClr val="accent3">
                    <a:lumMod val="50000"/>
                  </a:schemeClr>
                </a:solidFill>
                <a:latin typeface="+mj-lt"/>
                <a:cs typeface="Calibri" pitchFamily="34" charset="0"/>
              </a:rPr>
              <a:t>® </a:t>
            </a:r>
            <a:r>
              <a:rPr lang="en-US" sz="1200" dirty="0" err="1" smtClean="0">
                <a:solidFill>
                  <a:schemeClr val="accent3">
                    <a:lumMod val="50000"/>
                  </a:schemeClr>
                </a:solidFill>
                <a:latin typeface="+mj-lt"/>
                <a:cs typeface="Calibri" pitchFamily="34" charset="0"/>
              </a:rPr>
              <a:t>VSPEX</a:t>
            </a:r>
            <a:r>
              <a:rPr lang="zh-CN" altLang="en-US" sz="1200" dirty="0">
                <a:solidFill>
                  <a:schemeClr val="accent3">
                    <a:lumMod val="50000"/>
                  </a:schemeClr>
                </a:solidFill>
                <a:cs typeface="Calibri" pitchFamily="34" charset="0"/>
              </a:rPr>
              <a:t>的服务器虚拟化解决方案可支持</a:t>
            </a:r>
            <a:r>
              <a:rPr lang="en-US" sz="1200" dirty="0">
                <a:solidFill>
                  <a:schemeClr val="accent3">
                    <a:lumMod val="50000"/>
                  </a:schemeClr>
                </a:solidFill>
                <a:cs typeface="Calibri" pitchFamily="34" charset="0"/>
              </a:rPr>
              <a:t> 50, </a:t>
            </a:r>
            <a:r>
              <a:rPr lang="en-US" sz="1200" dirty="0" smtClean="0">
                <a:solidFill>
                  <a:schemeClr val="accent3">
                    <a:lumMod val="50000"/>
                  </a:schemeClr>
                </a:solidFill>
                <a:cs typeface="Calibri" pitchFamily="34" charset="0"/>
              </a:rPr>
              <a:t>100</a:t>
            </a:r>
            <a:r>
              <a:rPr lang="zh-CN" altLang="en-US" sz="1200" dirty="0" smtClean="0">
                <a:solidFill>
                  <a:schemeClr val="accent3">
                    <a:lumMod val="50000"/>
                  </a:schemeClr>
                </a:solidFill>
                <a:cs typeface="Calibri" pitchFamily="34" charset="0"/>
              </a:rPr>
              <a:t>个</a:t>
            </a:r>
            <a:r>
              <a:rPr lang="zh-CN" altLang="en-US" sz="1200" dirty="0">
                <a:solidFill>
                  <a:schemeClr val="accent3">
                    <a:lumMod val="50000"/>
                  </a:schemeClr>
                </a:solidFill>
                <a:cs typeface="Calibri" pitchFamily="34" charset="0"/>
              </a:rPr>
              <a:t>虚拟机</a:t>
            </a:r>
            <a:endParaRPr lang="en-US" sz="1200" dirty="0">
              <a:solidFill>
                <a:schemeClr val="accent3">
                  <a:lumMod val="50000"/>
                </a:schemeClr>
              </a:solidFill>
              <a:cs typeface="Calibri" pitchFamily="34" charset="0"/>
            </a:endParaRPr>
          </a:p>
          <a:p>
            <a:pPr marL="215993" indent="-215993" defTabSz="1028600">
              <a:spcBef>
                <a:spcPts val="378"/>
              </a:spcBef>
              <a:buFont typeface="Arial" pitchFamily="34" charset="0"/>
              <a:buChar char="•"/>
            </a:pPr>
            <a:r>
              <a:rPr lang="zh-CN" altLang="en-US" sz="1200" dirty="0">
                <a:solidFill>
                  <a:schemeClr val="accent3">
                    <a:lumMod val="50000"/>
                  </a:schemeClr>
                </a:solidFill>
                <a:cs typeface="Calibri" pitchFamily="34" charset="0"/>
              </a:rPr>
              <a:t>使用了</a:t>
            </a:r>
            <a:r>
              <a:rPr lang="en-US" sz="1200" dirty="0" smtClean="0">
                <a:solidFill>
                  <a:schemeClr val="accent3">
                    <a:lumMod val="50000"/>
                  </a:schemeClr>
                </a:solidFill>
                <a:latin typeface="+mj-lt"/>
                <a:cs typeface="Calibri" pitchFamily="34" charset="0"/>
              </a:rPr>
              <a:t>Cisco </a:t>
            </a:r>
            <a:r>
              <a:rPr lang="en-US" sz="1200" dirty="0">
                <a:solidFill>
                  <a:schemeClr val="accent3">
                    <a:lumMod val="50000"/>
                  </a:schemeClr>
                </a:solidFill>
                <a:latin typeface="+mj-lt"/>
                <a:cs typeface="Calibri" pitchFamily="34" charset="0"/>
              </a:rPr>
              <a:t>Unified Computing System, Cisco Nexus switches, </a:t>
            </a:r>
            <a:r>
              <a:rPr lang="en-US" sz="1200" dirty="0" smtClean="0">
                <a:solidFill>
                  <a:schemeClr val="accent3">
                    <a:lumMod val="50000"/>
                  </a:schemeClr>
                </a:solidFill>
                <a:latin typeface="+mj-lt"/>
                <a:cs typeface="Calibri" pitchFamily="34" charset="0"/>
              </a:rPr>
              <a:t>Microsoft Hyper-V, </a:t>
            </a:r>
            <a:r>
              <a:rPr lang="en-US" sz="1200" dirty="0">
                <a:solidFill>
                  <a:schemeClr val="accent3">
                    <a:lumMod val="50000"/>
                  </a:schemeClr>
                </a:solidFill>
                <a:latin typeface="+mj-lt"/>
                <a:cs typeface="Calibri" pitchFamily="34" charset="0"/>
              </a:rPr>
              <a:t>EMC </a:t>
            </a:r>
            <a:r>
              <a:rPr lang="en-US" sz="1200" dirty="0" smtClean="0">
                <a:solidFill>
                  <a:schemeClr val="accent3">
                    <a:lumMod val="50000"/>
                  </a:schemeClr>
                </a:solidFill>
                <a:latin typeface="+mj-lt"/>
                <a:cs typeface="Calibri" pitchFamily="34" charset="0"/>
              </a:rPr>
              <a:t>Storage </a:t>
            </a:r>
            <a:r>
              <a:rPr lang="zh-CN" altLang="en-US" sz="1200" dirty="0">
                <a:solidFill>
                  <a:schemeClr val="accent3">
                    <a:lumMod val="50000"/>
                  </a:schemeClr>
                </a:solidFill>
                <a:latin typeface="+mj-lt"/>
                <a:cs typeface="Calibri" pitchFamily="34" charset="0"/>
              </a:rPr>
              <a:t>以及</a:t>
            </a:r>
            <a:r>
              <a:rPr lang="en-US" sz="1200" dirty="0" smtClean="0">
                <a:solidFill>
                  <a:schemeClr val="accent3">
                    <a:lumMod val="50000"/>
                  </a:schemeClr>
                </a:solidFill>
                <a:latin typeface="+mj-lt"/>
                <a:cs typeface="Calibri" pitchFamily="34" charset="0"/>
              </a:rPr>
              <a:t>  </a:t>
            </a:r>
            <a:r>
              <a:rPr lang="en-US" sz="1200" dirty="0">
                <a:solidFill>
                  <a:schemeClr val="accent3">
                    <a:lumMod val="50000"/>
                  </a:schemeClr>
                </a:solidFill>
                <a:latin typeface="+mj-lt"/>
                <a:cs typeface="Calibri" pitchFamily="34" charset="0"/>
              </a:rPr>
              <a:t>Next-Generation </a:t>
            </a:r>
            <a:r>
              <a:rPr lang="en-US" sz="1200" dirty="0" smtClean="0">
                <a:solidFill>
                  <a:schemeClr val="accent3">
                    <a:lumMod val="50000"/>
                  </a:schemeClr>
                </a:solidFill>
                <a:latin typeface="+mj-lt"/>
                <a:cs typeface="Calibri" pitchFamily="34" charset="0"/>
              </a:rPr>
              <a:t>Backup</a:t>
            </a:r>
            <a:endParaRPr lang="en-US" sz="1200" dirty="0">
              <a:solidFill>
                <a:schemeClr val="accent3">
                  <a:lumMod val="50000"/>
                </a:schemeClr>
              </a:solidFill>
              <a:latin typeface="+mj-lt"/>
              <a:cs typeface="Calibri" pitchFamily="34" charset="0"/>
            </a:endParaRPr>
          </a:p>
        </p:txBody>
      </p:sp>
      <p:sp>
        <p:nvSpPr>
          <p:cNvPr id="68" name="Rounded Rectangle 3"/>
          <p:cNvSpPr/>
          <p:nvPr/>
        </p:nvSpPr>
        <p:spPr bwMode="auto">
          <a:xfrm>
            <a:off x="264464" y="3436695"/>
            <a:ext cx="4475121" cy="2854688"/>
          </a:xfrm>
          <a:prstGeom prst="roundRect">
            <a:avLst>
              <a:gd name="adj" fmla="val 4011"/>
            </a:avLst>
          </a:prstGeom>
          <a:gradFill>
            <a:gsLst>
              <a:gs pos="0">
                <a:srgbClr val="C00000">
                  <a:alpha val="0"/>
                </a:srgbClr>
              </a:gs>
              <a:gs pos="99000">
                <a:schemeClr val="bg1">
                  <a:lumMod val="85000"/>
                </a:schemeClr>
              </a:gs>
            </a:gsLst>
            <a:lin ang="16200000" scaled="0"/>
          </a:gradFill>
          <a:ln w="12700">
            <a:gradFill>
              <a:gsLst>
                <a:gs pos="0">
                  <a:schemeClr val="accent1"/>
                </a:gs>
                <a:gs pos="99000">
                  <a:schemeClr val="accent1">
                    <a:tint val="23500"/>
                    <a:satMod val="160000"/>
                    <a:alpha val="0"/>
                  </a:schemeClr>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62" tIns="91431" rIns="182862" bIns="91431" numCol="1" spcCol="0" rtlCol="0" fromWordArt="0" anchor="t" anchorCtr="0" forceAA="0" compatLnSpc="1">
            <a:prstTxWarp prst="textNoShape">
              <a:avLst/>
            </a:prstTxWarp>
            <a:noAutofit/>
          </a:bodyPr>
          <a:lstStyle/>
          <a:p>
            <a:endParaRPr lang="en-US" sz="1400" dirty="0">
              <a:solidFill>
                <a:schemeClr val="bg2">
                  <a:lumMod val="75000"/>
                </a:schemeClr>
              </a:solidFill>
              <a:latin typeface="+mj-lt"/>
              <a:ea typeface="ＭＳ Ｐゴシック" charset="-128"/>
            </a:endParaRPr>
          </a:p>
        </p:txBody>
      </p:sp>
      <p:sp>
        <p:nvSpPr>
          <p:cNvPr id="62" name="Donut 61"/>
          <p:cNvSpPr/>
          <p:nvPr/>
        </p:nvSpPr>
        <p:spPr>
          <a:xfrm>
            <a:off x="4513835" y="1083767"/>
            <a:ext cx="975965" cy="975965"/>
          </a:xfrm>
          <a:prstGeom prst="donut">
            <a:avLst>
              <a:gd name="adj" fmla="val 23594"/>
            </a:avLst>
          </a:prstGeom>
          <a:solidFill>
            <a:schemeClr val="accent1">
              <a:alpha val="75000"/>
            </a:schemeClr>
          </a:solidFill>
          <a:ln>
            <a:noFill/>
          </a:ln>
          <a:effectLst>
            <a:outerShdw blurRad="76200" dist="508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5152" tIns="72576" rIns="145152" bIns="72576" rtlCol="0" anchor="ctr"/>
          <a:lstStyle/>
          <a:p>
            <a:pPr algn="ctr"/>
            <a:endParaRPr lang="en-US">
              <a:solidFill>
                <a:schemeClr val="tx1"/>
              </a:solidFill>
              <a:latin typeface="+mj-lt"/>
            </a:endParaRPr>
          </a:p>
        </p:txBody>
      </p:sp>
      <p:sp>
        <p:nvSpPr>
          <p:cNvPr id="63" name="Donut 62"/>
          <p:cNvSpPr/>
          <p:nvPr/>
        </p:nvSpPr>
        <p:spPr>
          <a:xfrm>
            <a:off x="4176001" y="1924676"/>
            <a:ext cx="825816" cy="825816"/>
          </a:xfrm>
          <a:prstGeom prst="donut">
            <a:avLst>
              <a:gd name="adj" fmla="val 24839"/>
            </a:avLst>
          </a:prstGeom>
          <a:solidFill>
            <a:schemeClr val="tx1">
              <a:lumMod val="50000"/>
              <a:alpha val="75000"/>
            </a:schemeClr>
          </a:solidFill>
          <a:ln>
            <a:noFill/>
          </a:ln>
          <a:effectLst>
            <a:outerShdw blurRad="76200" dist="508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5152" tIns="72576" rIns="145152" bIns="72576" rtlCol="0" anchor="ctr"/>
          <a:lstStyle/>
          <a:p>
            <a:pPr algn="ctr"/>
            <a:endParaRPr lang="en-US">
              <a:solidFill>
                <a:schemeClr val="tx1"/>
              </a:solidFill>
              <a:latin typeface="+mj-lt"/>
            </a:endParaRPr>
          </a:p>
        </p:txBody>
      </p:sp>
      <p:sp>
        <p:nvSpPr>
          <p:cNvPr id="17" name="Oval 16"/>
          <p:cNvSpPr/>
          <p:nvPr/>
        </p:nvSpPr>
        <p:spPr>
          <a:xfrm rot="16200000">
            <a:off x="4807936" y="2382128"/>
            <a:ext cx="120408" cy="77923"/>
          </a:xfrm>
          <a:prstGeom prst="ellipse">
            <a:avLst/>
          </a:prstGeom>
          <a:solidFill>
            <a:schemeClr val="bg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a:latin typeface="+mj-lt"/>
            </a:endParaRPr>
          </a:p>
        </p:txBody>
      </p:sp>
      <p:sp>
        <p:nvSpPr>
          <p:cNvPr id="14" name="Oval 13"/>
          <p:cNvSpPr/>
          <p:nvPr/>
        </p:nvSpPr>
        <p:spPr>
          <a:xfrm>
            <a:off x="4952706" y="1116490"/>
            <a:ext cx="124890" cy="103909"/>
          </a:xfrm>
          <a:prstGeom prst="ellipse">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a:latin typeface="+mj-lt"/>
            </a:endParaRPr>
          </a:p>
        </p:txBody>
      </p:sp>
      <p:sp>
        <p:nvSpPr>
          <p:cNvPr id="20" name="Rectangle 10"/>
          <p:cNvSpPr>
            <a:spLocks noChangeArrowheads="1"/>
          </p:cNvSpPr>
          <p:nvPr/>
        </p:nvSpPr>
        <p:spPr bwMode="auto">
          <a:xfrm>
            <a:off x="5468767" y="1153774"/>
            <a:ext cx="3436696" cy="2074285"/>
          </a:xfrm>
          <a:prstGeom prst="rect">
            <a:avLst/>
          </a:prstGeom>
          <a:noFill/>
          <a:ln w="9525">
            <a:noFill/>
            <a:miter lim="800000"/>
            <a:headEnd/>
            <a:tailEnd/>
          </a:ln>
          <a:effectLst/>
        </p:spPr>
        <p:txBody>
          <a:bodyPr wrap="square" lIns="103505" tIns="51752" rIns="103505" bIns="51752">
            <a:spAutoFit/>
          </a:bodyPr>
          <a:lstStyle/>
          <a:p>
            <a:pPr marL="215993" indent="-215993">
              <a:spcBef>
                <a:spcPts val="378"/>
              </a:spcBef>
              <a:buFont typeface="Arial" pitchFamily="34" charset="0"/>
              <a:buChar char="•"/>
            </a:pPr>
            <a:r>
              <a:rPr lang="zh-CN" altLang="en-US" sz="1200" dirty="0">
                <a:solidFill>
                  <a:srgbClr val="0070C0"/>
                </a:solidFill>
                <a:cs typeface="Calibri" pitchFamily="34" charset="0"/>
              </a:rPr>
              <a:t>所有的解决方案都使用</a:t>
            </a:r>
            <a:r>
              <a:rPr lang="en-US" sz="1200" dirty="0" err="1">
                <a:solidFill>
                  <a:srgbClr val="0070C0"/>
                </a:solidFill>
                <a:cs typeface="Calibri" pitchFamily="34" charset="0"/>
              </a:rPr>
              <a:t>C220</a:t>
            </a:r>
            <a:r>
              <a:rPr lang="en-US" sz="1200" dirty="0">
                <a:solidFill>
                  <a:srgbClr val="0070C0"/>
                </a:solidFill>
                <a:cs typeface="Calibri" pitchFamily="34" charset="0"/>
              </a:rPr>
              <a:t> </a:t>
            </a:r>
            <a:r>
              <a:rPr lang="en-US" sz="1200" dirty="0" err="1">
                <a:solidFill>
                  <a:srgbClr val="0070C0"/>
                </a:solidFill>
                <a:cs typeface="Calibri" pitchFamily="34" charset="0"/>
              </a:rPr>
              <a:t>M3</a:t>
            </a:r>
            <a:endParaRPr lang="en-US" sz="1200" dirty="0">
              <a:solidFill>
                <a:srgbClr val="0070C0"/>
              </a:solidFill>
              <a:cs typeface="Calibri" pitchFamily="34" charset="0"/>
            </a:endParaRPr>
          </a:p>
          <a:p>
            <a:pPr marL="215993" indent="-215993">
              <a:spcBef>
                <a:spcPts val="378"/>
              </a:spcBef>
              <a:buFont typeface="Arial" pitchFamily="34" charset="0"/>
              <a:buChar char="•"/>
            </a:pPr>
            <a:r>
              <a:rPr lang="zh-CN" altLang="en-US" sz="1200" dirty="0">
                <a:solidFill>
                  <a:srgbClr val="0070C0"/>
                </a:solidFill>
                <a:cs typeface="Calibri" pitchFamily="34" charset="0"/>
              </a:rPr>
              <a:t>低端解决方案</a:t>
            </a:r>
            <a:r>
              <a:rPr lang="en-US" sz="1200" dirty="0">
                <a:solidFill>
                  <a:srgbClr val="0070C0"/>
                </a:solidFill>
                <a:cs typeface="Calibri" pitchFamily="34" charset="0"/>
              </a:rPr>
              <a:t> (50</a:t>
            </a:r>
            <a:r>
              <a:rPr lang="zh-CN" altLang="en-US" sz="1200" dirty="0">
                <a:solidFill>
                  <a:srgbClr val="0070C0"/>
                </a:solidFill>
                <a:cs typeface="Calibri" pitchFamily="34" charset="0"/>
              </a:rPr>
              <a:t>个虚机</a:t>
            </a:r>
            <a:r>
              <a:rPr lang="en-US" sz="1200" dirty="0">
                <a:solidFill>
                  <a:srgbClr val="0070C0"/>
                </a:solidFill>
                <a:cs typeface="Calibri" pitchFamily="34" charset="0"/>
              </a:rPr>
              <a:t>) </a:t>
            </a:r>
            <a:r>
              <a:rPr lang="zh-CN" altLang="en-US" sz="1200" dirty="0">
                <a:solidFill>
                  <a:srgbClr val="0070C0"/>
                </a:solidFill>
                <a:cs typeface="Calibri" pitchFamily="34" charset="0"/>
              </a:rPr>
              <a:t>使用了千兆交换</a:t>
            </a:r>
            <a:r>
              <a:rPr lang="en-US" sz="1200" dirty="0">
                <a:solidFill>
                  <a:srgbClr val="0070C0"/>
                </a:solidFill>
                <a:cs typeface="Calibri" pitchFamily="34" charset="0"/>
              </a:rPr>
              <a:t> (</a:t>
            </a:r>
            <a:r>
              <a:rPr lang="en-US" sz="1200" dirty="0" err="1">
                <a:solidFill>
                  <a:srgbClr val="0070C0"/>
                </a:solidFill>
                <a:cs typeface="Calibri" pitchFamily="34" charset="0"/>
              </a:rPr>
              <a:t>N3K</a:t>
            </a:r>
            <a:r>
              <a:rPr lang="en-US" sz="1200" dirty="0">
                <a:solidFill>
                  <a:srgbClr val="0070C0"/>
                </a:solidFill>
                <a:cs typeface="Calibri" pitchFamily="34" charset="0"/>
              </a:rPr>
              <a:t>)</a:t>
            </a:r>
          </a:p>
          <a:p>
            <a:pPr marL="215993" indent="-215993">
              <a:spcBef>
                <a:spcPts val="378"/>
              </a:spcBef>
              <a:buFont typeface="Arial" pitchFamily="34" charset="0"/>
              <a:buChar char="•"/>
            </a:pPr>
            <a:r>
              <a:rPr lang="zh-CN" altLang="en-US" sz="1200" dirty="0">
                <a:solidFill>
                  <a:srgbClr val="0070C0"/>
                </a:solidFill>
                <a:cs typeface="Calibri" pitchFamily="34" charset="0"/>
              </a:rPr>
              <a:t>高端解决方案</a:t>
            </a:r>
            <a:r>
              <a:rPr lang="en-US" sz="1200" dirty="0">
                <a:solidFill>
                  <a:srgbClr val="0070C0"/>
                </a:solidFill>
                <a:cs typeface="Calibri" pitchFamily="34" charset="0"/>
              </a:rPr>
              <a:t> (125</a:t>
            </a:r>
            <a:r>
              <a:rPr lang="zh-CN" altLang="en-US" sz="1200" dirty="0">
                <a:solidFill>
                  <a:srgbClr val="0070C0"/>
                </a:solidFill>
                <a:cs typeface="Calibri" pitchFamily="34" charset="0"/>
              </a:rPr>
              <a:t>个虚机</a:t>
            </a:r>
            <a:r>
              <a:rPr lang="en-US" sz="1200" dirty="0">
                <a:solidFill>
                  <a:srgbClr val="0070C0"/>
                </a:solidFill>
                <a:cs typeface="Calibri" pitchFamily="34" charset="0"/>
              </a:rPr>
              <a:t>) </a:t>
            </a:r>
            <a:r>
              <a:rPr lang="zh-CN" altLang="en-US" sz="1200" dirty="0">
                <a:solidFill>
                  <a:srgbClr val="0070C0"/>
                </a:solidFill>
                <a:cs typeface="Calibri" pitchFamily="34" charset="0"/>
              </a:rPr>
              <a:t>使用万兆交换</a:t>
            </a:r>
            <a:r>
              <a:rPr lang="en-US" sz="1200" dirty="0">
                <a:solidFill>
                  <a:srgbClr val="0070C0"/>
                </a:solidFill>
                <a:cs typeface="Calibri" pitchFamily="34" charset="0"/>
              </a:rPr>
              <a:t> (</a:t>
            </a:r>
            <a:r>
              <a:rPr lang="en-US" sz="1200" dirty="0" err="1">
                <a:solidFill>
                  <a:srgbClr val="0070C0"/>
                </a:solidFill>
                <a:cs typeface="Calibri" pitchFamily="34" charset="0"/>
              </a:rPr>
              <a:t>N5K</a:t>
            </a:r>
            <a:r>
              <a:rPr lang="en-US" sz="1200" dirty="0">
                <a:solidFill>
                  <a:srgbClr val="0070C0"/>
                </a:solidFill>
                <a:cs typeface="Calibri" pitchFamily="34" charset="0"/>
              </a:rPr>
              <a:t>)</a:t>
            </a:r>
          </a:p>
          <a:p>
            <a:pPr marL="215993" indent="-215993">
              <a:spcBef>
                <a:spcPts val="378"/>
              </a:spcBef>
              <a:buFont typeface="Arial" pitchFamily="34" charset="0"/>
              <a:buChar char="•"/>
            </a:pPr>
            <a:r>
              <a:rPr lang="en-US" sz="1200" dirty="0" smtClean="0">
                <a:solidFill>
                  <a:srgbClr val="0070C0"/>
                </a:solidFill>
                <a:latin typeface="+mj-lt"/>
                <a:cs typeface="Calibri" pitchFamily="34" charset="0"/>
              </a:rPr>
              <a:t>Microsoft System Center 2012</a:t>
            </a:r>
          </a:p>
          <a:p>
            <a:pPr marL="215993" indent="-215993">
              <a:spcBef>
                <a:spcPts val="378"/>
              </a:spcBef>
              <a:buFont typeface="Arial" pitchFamily="34" charset="0"/>
              <a:buChar char="•"/>
            </a:pPr>
            <a:r>
              <a:rPr lang="zh-CN" altLang="en-US" sz="1200" dirty="0" smtClean="0">
                <a:solidFill>
                  <a:srgbClr val="0070C0"/>
                </a:solidFill>
                <a:latin typeface="+mj-lt"/>
                <a:cs typeface="Calibri" pitchFamily="34" charset="0"/>
              </a:rPr>
              <a:t>基于</a:t>
            </a:r>
            <a:r>
              <a:rPr lang="en-US" sz="1200" dirty="0" err="1" smtClean="0">
                <a:solidFill>
                  <a:srgbClr val="0070C0"/>
                </a:solidFill>
                <a:latin typeface="+mj-lt"/>
                <a:cs typeface="Calibri" pitchFamily="34" charset="0"/>
              </a:rPr>
              <a:t>iSCSI</a:t>
            </a:r>
            <a:r>
              <a:rPr lang="en-US" sz="1200" dirty="0" smtClean="0">
                <a:solidFill>
                  <a:srgbClr val="0070C0"/>
                </a:solidFill>
                <a:latin typeface="+mj-lt"/>
                <a:cs typeface="Calibri" pitchFamily="34" charset="0"/>
              </a:rPr>
              <a:t> </a:t>
            </a:r>
            <a:r>
              <a:rPr lang="zh-CN" altLang="en-US" sz="1200" dirty="0" smtClean="0">
                <a:solidFill>
                  <a:srgbClr val="0070C0"/>
                </a:solidFill>
                <a:latin typeface="+mj-lt"/>
                <a:cs typeface="Calibri" pitchFamily="34" charset="0"/>
              </a:rPr>
              <a:t>的存储访问</a:t>
            </a:r>
            <a:endParaRPr lang="en-US" altLang="zh-CN" sz="1200" dirty="0" smtClean="0">
              <a:solidFill>
                <a:srgbClr val="0070C0"/>
              </a:solidFill>
              <a:latin typeface="+mj-lt"/>
              <a:cs typeface="Calibri" pitchFamily="34" charset="0"/>
            </a:endParaRPr>
          </a:p>
          <a:p>
            <a:pPr marL="215993" indent="-215993">
              <a:spcBef>
                <a:spcPts val="378"/>
              </a:spcBef>
              <a:buFont typeface="Arial" pitchFamily="34" charset="0"/>
              <a:buChar char="•"/>
            </a:pPr>
            <a:r>
              <a:rPr lang="zh-CN" altLang="en-US" sz="1200" dirty="0" smtClean="0">
                <a:solidFill>
                  <a:srgbClr val="0070C0"/>
                </a:solidFill>
                <a:latin typeface="+mj-lt"/>
                <a:cs typeface="Calibri" pitchFamily="34" charset="0"/>
              </a:rPr>
              <a:t>通过</a:t>
            </a:r>
            <a:r>
              <a:rPr lang="en-US" sz="1200" dirty="0" err="1" smtClean="0">
                <a:solidFill>
                  <a:srgbClr val="0070C0"/>
                </a:solidFill>
                <a:latin typeface="+mj-lt"/>
                <a:cs typeface="Calibri" pitchFamily="34" charset="0"/>
              </a:rPr>
              <a:t>vPC</a:t>
            </a:r>
            <a:r>
              <a:rPr lang="en-US" sz="1200" dirty="0" smtClean="0">
                <a:solidFill>
                  <a:srgbClr val="0070C0"/>
                </a:solidFill>
                <a:latin typeface="+mj-lt"/>
                <a:cs typeface="Calibri" pitchFamily="34" charset="0"/>
              </a:rPr>
              <a:t> </a:t>
            </a:r>
            <a:r>
              <a:rPr lang="zh-CN" altLang="en-US" sz="1200" dirty="0" smtClean="0">
                <a:solidFill>
                  <a:srgbClr val="0070C0"/>
                </a:solidFill>
                <a:latin typeface="+mj-lt"/>
                <a:cs typeface="Calibri" pitchFamily="34" charset="0"/>
              </a:rPr>
              <a:t>实现负载均衡和高可用</a:t>
            </a:r>
            <a:endParaRPr lang="en-US" sz="1200" dirty="0" smtClean="0">
              <a:solidFill>
                <a:srgbClr val="0070C0"/>
              </a:solidFill>
              <a:latin typeface="+mj-lt"/>
              <a:cs typeface="Calibri" pitchFamily="34" charset="0"/>
            </a:endParaRPr>
          </a:p>
          <a:p>
            <a:pPr marL="215993" indent="-215993">
              <a:spcBef>
                <a:spcPts val="378"/>
              </a:spcBef>
              <a:buFont typeface="Arial" pitchFamily="34" charset="0"/>
              <a:buChar char="•"/>
            </a:pPr>
            <a:r>
              <a:rPr lang="en-US" sz="1200" dirty="0" smtClean="0">
                <a:solidFill>
                  <a:srgbClr val="0070C0"/>
                </a:solidFill>
                <a:latin typeface="+mj-lt"/>
                <a:cs typeface="Calibri" pitchFamily="34" charset="0"/>
              </a:rPr>
              <a:t>Adapter </a:t>
            </a:r>
            <a:r>
              <a:rPr lang="en-US" sz="1200" dirty="0" err="1" smtClean="0">
                <a:solidFill>
                  <a:srgbClr val="0070C0"/>
                </a:solidFill>
                <a:latin typeface="+mj-lt"/>
                <a:cs typeface="Calibri" pitchFamily="34" charset="0"/>
              </a:rPr>
              <a:t>FEX</a:t>
            </a:r>
            <a:r>
              <a:rPr lang="en-US" sz="1200" dirty="0" smtClean="0">
                <a:solidFill>
                  <a:srgbClr val="0070C0"/>
                </a:solidFill>
                <a:latin typeface="+mj-lt"/>
                <a:cs typeface="Calibri" pitchFamily="34" charset="0"/>
              </a:rPr>
              <a:t> </a:t>
            </a:r>
            <a:r>
              <a:rPr lang="zh-CN" altLang="en-US" sz="1200" dirty="0" smtClean="0">
                <a:solidFill>
                  <a:srgbClr val="0070C0"/>
                </a:solidFill>
                <a:latin typeface="+mj-lt"/>
                <a:cs typeface="Calibri" pitchFamily="34" charset="0"/>
              </a:rPr>
              <a:t>技术</a:t>
            </a:r>
            <a:endParaRPr lang="en-US" sz="1200" dirty="0" smtClean="0">
              <a:solidFill>
                <a:srgbClr val="0070C0"/>
              </a:solidFill>
              <a:latin typeface="+mj-lt"/>
              <a:cs typeface="Calibri" pitchFamily="34"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70405" y="3510340"/>
            <a:ext cx="1011192" cy="9741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3" name="Group 30"/>
          <p:cNvGrpSpPr/>
          <p:nvPr/>
        </p:nvGrpSpPr>
        <p:grpSpPr>
          <a:xfrm>
            <a:off x="352382" y="3528020"/>
            <a:ext cx="4176811" cy="2749704"/>
            <a:chOff x="550985" y="1055077"/>
            <a:chExt cx="7697000" cy="5029200"/>
          </a:xfrm>
        </p:grpSpPr>
        <p:sp>
          <p:nvSpPr>
            <p:cNvPr id="30" name="Rounded Rectangle 29"/>
            <p:cNvSpPr/>
            <p:nvPr/>
          </p:nvSpPr>
          <p:spPr>
            <a:xfrm>
              <a:off x="550985" y="1055077"/>
              <a:ext cx="5486400" cy="5029200"/>
            </a:xfrm>
            <a:prstGeom prst="roundRect">
              <a:avLst/>
            </a:prstGeom>
            <a:solidFill>
              <a:schemeClr val="accent1">
                <a:lumMod val="20000"/>
                <a:lumOff val="8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1" name="Rectangle 30"/>
            <p:cNvSpPr/>
            <p:nvPr/>
          </p:nvSpPr>
          <p:spPr>
            <a:xfrm>
              <a:off x="785446" y="2989384"/>
              <a:ext cx="4994031" cy="926123"/>
            </a:xfrm>
            <a:prstGeom prst="rect">
              <a:avLst/>
            </a:prstGeom>
            <a:solidFill>
              <a:srgbClr val="0070C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endParaRPr lang="en-US" sz="1000" dirty="0" smtClean="0">
                <a:solidFill>
                  <a:schemeClr val="bg2"/>
                </a:solidFill>
                <a:latin typeface="Calibri" pitchFamily="34" charset="0"/>
                <a:cs typeface="Calibri" pitchFamily="34" charset="0"/>
              </a:endParaRPr>
            </a:p>
            <a:p>
              <a:endParaRPr lang="en-US" sz="1000" dirty="0">
                <a:solidFill>
                  <a:schemeClr val="bg2"/>
                </a:solidFill>
                <a:latin typeface="Calibri" pitchFamily="34" charset="0"/>
                <a:cs typeface="Calibri" pitchFamily="34" charset="0"/>
              </a:endParaRPr>
            </a:p>
            <a:p>
              <a:endParaRPr lang="en-US" sz="1000" dirty="0" smtClean="0">
                <a:solidFill>
                  <a:schemeClr val="bg2"/>
                </a:solidFill>
                <a:latin typeface="Calibri" pitchFamily="34" charset="0"/>
                <a:cs typeface="Calibri" pitchFamily="34" charset="0"/>
              </a:endParaRPr>
            </a:p>
            <a:p>
              <a:r>
                <a:rPr lang="en-US" sz="1000" dirty="0" smtClean="0">
                  <a:solidFill>
                    <a:schemeClr val="bg2"/>
                  </a:solidFill>
                  <a:latin typeface="Calibri" pitchFamily="34" charset="0"/>
                  <a:cs typeface="Calibri" pitchFamily="34" charset="0"/>
                </a:rPr>
                <a:t>Nexus</a:t>
              </a:r>
            </a:p>
            <a:p>
              <a:r>
                <a:rPr lang="en-US" sz="1000" dirty="0" smtClean="0">
                  <a:solidFill>
                    <a:schemeClr val="bg2"/>
                  </a:solidFill>
                  <a:latin typeface="Calibri" pitchFamily="34" charset="0"/>
                  <a:cs typeface="Calibri" pitchFamily="34" charset="0"/>
                </a:rPr>
                <a:t>3048/5548 </a:t>
              </a:r>
              <a:endParaRPr lang="en-US" sz="1000" dirty="0">
                <a:solidFill>
                  <a:schemeClr val="bg2"/>
                </a:solidFill>
                <a:latin typeface="Calibri" pitchFamily="34" charset="0"/>
                <a:cs typeface="Calibri" pitchFamily="34" charset="0"/>
              </a:endParaRPr>
            </a:p>
            <a:p>
              <a:r>
                <a:rPr lang="en-US" sz="1000" dirty="0">
                  <a:solidFill>
                    <a:schemeClr val="bg2"/>
                  </a:solidFill>
                  <a:latin typeface="Calibri" pitchFamily="34" charset="0"/>
                  <a:cs typeface="Calibri" pitchFamily="34" charset="0"/>
                </a:rPr>
                <a:t>Access Switch </a:t>
              </a:r>
              <a:endParaRPr lang="en-US" sz="1000" dirty="0" smtClean="0">
                <a:solidFill>
                  <a:schemeClr val="bg2"/>
                </a:solidFill>
                <a:latin typeface="Calibri" pitchFamily="34" charset="0"/>
                <a:cs typeface="Calibri" pitchFamily="34" charset="0"/>
              </a:endParaRPr>
            </a:p>
          </p:txBody>
        </p:sp>
        <p:sp>
          <p:nvSpPr>
            <p:cNvPr id="32" name="Rectangle 31"/>
            <p:cNvSpPr/>
            <p:nvPr/>
          </p:nvSpPr>
          <p:spPr>
            <a:xfrm>
              <a:off x="785446" y="4560277"/>
              <a:ext cx="4994031" cy="1078523"/>
            </a:xfrm>
            <a:prstGeom prst="rect">
              <a:avLst/>
            </a:prstGeom>
            <a:solidFill>
              <a:srgbClr val="0070C0"/>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000" dirty="0" smtClean="0">
                  <a:solidFill>
                    <a:schemeClr val="bg2"/>
                  </a:solidFill>
                  <a:latin typeface="Calibri" pitchFamily="34" charset="0"/>
                  <a:cs typeface="Calibri" pitchFamily="34" charset="0"/>
                </a:rPr>
                <a:t>Cisco UCS C220 M3 Servers</a:t>
              </a:r>
            </a:p>
          </p:txBody>
        </p:sp>
        <p:pic>
          <p:nvPicPr>
            <p:cNvPr id="33" name="Picture 17"/>
            <p:cNvPicPr>
              <a:picLocks noChangeAspect="1" noChangeArrowheads="1"/>
            </p:cNvPicPr>
            <p:nvPr/>
          </p:nvPicPr>
          <p:blipFill>
            <a:blip r:embed="rId5" cstate="print"/>
            <a:srcRect/>
            <a:stretch>
              <a:fillRect/>
            </a:stretch>
          </p:blipFill>
          <p:spPr bwMode="auto">
            <a:xfrm>
              <a:off x="1089025" y="4763844"/>
              <a:ext cx="1057275" cy="517525"/>
            </a:xfrm>
            <a:prstGeom prst="rect">
              <a:avLst/>
            </a:prstGeom>
            <a:noFill/>
            <a:ln w="9525" algn="ctr">
              <a:noFill/>
              <a:miter lim="800000"/>
              <a:headEnd/>
              <a:tailEnd/>
            </a:ln>
          </p:spPr>
        </p:pic>
        <p:pic>
          <p:nvPicPr>
            <p:cNvPr id="34" name="Picture 17"/>
            <p:cNvPicPr>
              <a:picLocks noChangeAspect="1" noChangeArrowheads="1"/>
            </p:cNvPicPr>
            <p:nvPr/>
          </p:nvPicPr>
          <p:blipFill>
            <a:blip r:embed="rId5" cstate="print"/>
            <a:srcRect/>
            <a:stretch>
              <a:fillRect/>
            </a:stretch>
          </p:blipFill>
          <p:spPr bwMode="auto">
            <a:xfrm>
              <a:off x="2805601" y="4763844"/>
              <a:ext cx="1057275" cy="517525"/>
            </a:xfrm>
            <a:prstGeom prst="rect">
              <a:avLst/>
            </a:prstGeom>
            <a:noFill/>
            <a:ln w="9525" algn="ctr">
              <a:noFill/>
              <a:miter lim="800000"/>
              <a:headEnd/>
              <a:tailEnd/>
            </a:ln>
          </p:spPr>
        </p:pic>
        <p:pic>
          <p:nvPicPr>
            <p:cNvPr id="35" name="Picture 17"/>
            <p:cNvPicPr>
              <a:picLocks noChangeAspect="1" noChangeArrowheads="1"/>
            </p:cNvPicPr>
            <p:nvPr/>
          </p:nvPicPr>
          <p:blipFill>
            <a:blip r:embed="rId5" cstate="print"/>
            <a:srcRect/>
            <a:stretch>
              <a:fillRect/>
            </a:stretch>
          </p:blipFill>
          <p:spPr bwMode="auto">
            <a:xfrm>
              <a:off x="4512285" y="4763844"/>
              <a:ext cx="1057275" cy="517525"/>
            </a:xfrm>
            <a:prstGeom prst="rect">
              <a:avLst/>
            </a:prstGeom>
            <a:noFill/>
            <a:ln w="9525" algn="ctr">
              <a:noFill/>
              <a:miter lim="800000"/>
              <a:headEnd/>
              <a:tailEnd/>
            </a:ln>
          </p:spPr>
        </p:pic>
        <p:cxnSp>
          <p:nvCxnSpPr>
            <p:cNvPr id="36" name="Straight Connector 35"/>
            <p:cNvCxnSpPr/>
            <p:nvPr/>
          </p:nvCxnSpPr>
          <p:spPr>
            <a:xfrm flipH="1">
              <a:off x="1735016" y="3692769"/>
              <a:ext cx="574430" cy="1071075"/>
            </a:xfrm>
            <a:prstGeom prst="line">
              <a:avLst/>
            </a:prstGeom>
            <a:ln w="19050" cap="sq" cmpd="sng">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1887418" y="3692769"/>
              <a:ext cx="1975458" cy="1071075"/>
            </a:xfrm>
            <a:prstGeom prst="line">
              <a:avLst/>
            </a:prstGeom>
            <a:ln w="19050" cap="sq" cmpd="sng">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endCxn id="34" idx="0"/>
            </p:cNvCxnSpPr>
            <p:nvPr/>
          </p:nvCxnSpPr>
          <p:spPr>
            <a:xfrm>
              <a:off x="2529743" y="3692769"/>
              <a:ext cx="804496" cy="1071075"/>
            </a:xfrm>
            <a:prstGeom prst="line">
              <a:avLst/>
            </a:prstGeom>
            <a:ln w="19050" cap="sq" cmpd="sng">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3516923" y="3692769"/>
              <a:ext cx="539262" cy="1071075"/>
            </a:xfrm>
            <a:prstGeom prst="line">
              <a:avLst/>
            </a:prstGeom>
            <a:ln w="19050" cap="sq" cmpd="sng">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236427" y="3692769"/>
              <a:ext cx="992065" cy="1071075"/>
            </a:xfrm>
            <a:prstGeom prst="line">
              <a:avLst/>
            </a:prstGeom>
            <a:ln w="19050" cap="sq" cmpd="sng">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endCxn id="35" idx="0"/>
            </p:cNvCxnSpPr>
            <p:nvPr/>
          </p:nvCxnSpPr>
          <p:spPr>
            <a:xfrm>
              <a:off x="2805601" y="3692769"/>
              <a:ext cx="2235322" cy="1071075"/>
            </a:xfrm>
            <a:prstGeom prst="line">
              <a:avLst/>
            </a:prstGeom>
            <a:ln w="19050" cap="sq" cmpd="sng">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2529743" y="2221644"/>
              <a:ext cx="506533" cy="1071075"/>
            </a:xfrm>
            <a:prstGeom prst="line">
              <a:avLst/>
            </a:prstGeom>
            <a:ln w="19050" cap="sq" cmpd="sng">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2718779" y="2295647"/>
              <a:ext cx="1035324" cy="997072"/>
            </a:xfrm>
            <a:prstGeom prst="line">
              <a:avLst/>
            </a:prstGeom>
            <a:ln w="19050" cap="sq" cmpd="sng">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3119166" y="2295647"/>
              <a:ext cx="937019" cy="997072"/>
            </a:xfrm>
            <a:prstGeom prst="line">
              <a:avLst/>
            </a:prstGeom>
            <a:ln w="19050" cap="sq" cmpd="sng">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912577" y="2221644"/>
              <a:ext cx="296008" cy="1071075"/>
            </a:xfrm>
            <a:prstGeom prst="line">
              <a:avLst/>
            </a:prstGeom>
            <a:ln w="19050" cap="sq" cmpd="sng">
              <a:solidFill>
                <a:srgbClr val="FF6600"/>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652921" y="1359168"/>
              <a:ext cx="1434123" cy="1294721"/>
            </a:xfrm>
            <a:prstGeom prst="rect">
              <a:avLst/>
            </a:prstGeom>
            <a:noFill/>
          </p:spPr>
          <p:txBody>
            <a:bodyPr wrap="square" rtlCol="0">
              <a:spAutoFit/>
            </a:bodyPr>
            <a:lstStyle/>
            <a:p>
              <a:r>
                <a:rPr lang="en-US" sz="1000" dirty="0" smtClean="0">
                  <a:solidFill>
                    <a:srgbClr val="000000"/>
                  </a:solidFill>
                  <a:latin typeface="Calibri" pitchFamily="34" charset="0"/>
                  <a:cs typeface="Calibri" pitchFamily="34" charset="0"/>
                </a:rPr>
                <a:t>EMC </a:t>
              </a:r>
            </a:p>
            <a:p>
              <a:r>
                <a:rPr lang="en-US" sz="1000" dirty="0" err="1" smtClean="0">
                  <a:solidFill>
                    <a:srgbClr val="000000"/>
                  </a:solidFill>
                  <a:latin typeface="Calibri" pitchFamily="34" charset="0"/>
                  <a:cs typeface="Calibri" pitchFamily="34" charset="0"/>
                </a:rPr>
                <a:t>VNXe</a:t>
              </a:r>
              <a:r>
                <a:rPr lang="en-US" sz="1000" dirty="0" smtClean="0">
                  <a:solidFill>
                    <a:srgbClr val="000000"/>
                  </a:solidFill>
                  <a:latin typeface="Calibri" pitchFamily="34" charset="0"/>
                  <a:cs typeface="Calibri" pitchFamily="34" charset="0"/>
                </a:rPr>
                <a:t> 3100/3300</a:t>
              </a:r>
            </a:p>
            <a:p>
              <a:r>
                <a:rPr lang="en-US" sz="1000" dirty="0" smtClean="0">
                  <a:solidFill>
                    <a:srgbClr val="000000"/>
                  </a:solidFill>
                  <a:latin typeface="Calibri" pitchFamily="34" charset="0"/>
                  <a:cs typeface="Calibri" pitchFamily="34" charset="0"/>
                </a:rPr>
                <a:t>Storage</a:t>
              </a:r>
            </a:p>
          </p:txBody>
        </p:sp>
        <p:sp>
          <p:nvSpPr>
            <p:cNvPr id="47" name="Right Triangle 46"/>
            <p:cNvSpPr/>
            <p:nvPr/>
          </p:nvSpPr>
          <p:spPr>
            <a:xfrm rot="2956223">
              <a:off x="5680552" y="4377419"/>
              <a:ext cx="1349846" cy="1405268"/>
            </a:xfrm>
            <a:prstGeom prst="rtTriangle">
              <a:avLst/>
            </a:prstGeom>
            <a:solidFill>
              <a:schemeClr val="tx1">
                <a:lumMod val="40000"/>
                <a:lumOff val="60000"/>
                <a:alpha val="53000"/>
              </a:schemeClr>
            </a:solidFill>
            <a:ln>
              <a:solidFill>
                <a:schemeClr val="accent1">
                  <a:lumMod val="20000"/>
                  <a:lumOff val="80000"/>
                  <a:alpha val="7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8" name="Rounded Rectangle 47"/>
            <p:cNvSpPr/>
            <p:nvPr/>
          </p:nvSpPr>
          <p:spPr>
            <a:xfrm>
              <a:off x="6389075" y="5416061"/>
              <a:ext cx="1858908" cy="445477"/>
            </a:xfrm>
            <a:prstGeom prst="roundRect">
              <a:avLst/>
            </a:prstGeom>
            <a:solidFill>
              <a:schemeClr val="accent1">
                <a:lumMod val="40000"/>
                <a:lumOff val="60000"/>
              </a:schemeClr>
            </a:solidFill>
            <a:ln w="15875" cap="sq">
              <a:solidFill>
                <a:schemeClr val="tx2">
                  <a:lumMod val="40000"/>
                  <a:lumOff val="60000"/>
                </a:schemeClr>
              </a:solidFill>
            </a:ln>
            <a:effectLst>
              <a:outerShdw blurRad="50800" dist="50800" dir="5400000" algn="ctr" rotWithShape="0">
                <a:schemeClr val="tx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solidFill>
                    <a:srgbClr val="000000"/>
                  </a:solidFill>
                  <a:latin typeface="Calibri" pitchFamily="34" charset="0"/>
                  <a:cs typeface="Calibri" pitchFamily="34" charset="0"/>
                </a:rPr>
                <a:t>VMware VSphere 5.0</a:t>
              </a:r>
            </a:p>
          </p:txBody>
        </p:sp>
        <p:grpSp>
          <p:nvGrpSpPr>
            <p:cNvPr id="49" name="Group 88"/>
            <p:cNvGrpSpPr/>
            <p:nvPr/>
          </p:nvGrpSpPr>
          <p:grpSpPr>
            <a:xfrm>
              <a:off x="6389076" y="4189414"/>
              <a:ext cx="797170" cy="1148861"/>
              <a:chOff x="6389076" y="4189414"/>
              <a:chExt cx="797170" cy="1148861"/>
            </a:xfrm>
          </p:grpSpPr>
          <p:sp>
            <p:nvSpPr>
              <p:cNvPr id="54" name="Rounded Rectangle 53"/>
              <p:cNvSpPr/>
              <p:nvPr/>
            </p:nvSpPr>
            <p:spPr>
              <a:xfrm>
                <a:off x="6389076" y="4189414"/>
                <a:ext cx="398585" cy="1148861"/>
              </a:xfrm>
              <a:prstGeom prst="roundRect">
                <a:avLst/>
              </a:prstGeom>
              <a:solidFill>
                <a:schemeClr val="accent3">
                  <a:lumMod val="25000"/>
                </a:schemeClr>
              </a:solidFill>
              <a:ln>
                <a:solidFill>
                  <a:schemeClr val="bg2"/>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latin typeface="Calibri" pitchFamily="34" charset="0"/>
                    <a:cs typeface="Calibri" pitchFamily="34" charset="0"/>
                  </a:rPr>
                  <a:t>VM</a:t>
                </a:r>
              </a:p>
            </p:txBody>
          </p:sp>
          <p:sp>
            <p:nvSpPr>
              <p:cNvPr id="55" name="Rounded Rectangle 54"/>
              <p:cNvSpPr/>
              <p:nvPr/>
            </p:nvSpPr>
            <p:spPr>
              <a:xfrm>
                <a:off x="6787661" y="4189414"/>
                <a:ext cx="398585" cy="1148861"/>
              </a:xfrm>
              <a:prstGeom prst="roundRect">
                <a:avLst/>
              </a:prstGeom>
              <a:solidFill>
                <a:schemeClr val="accent3">
                  <a:lumMod val="25000"/>
                </a:schemeClr>
              </a:solidFill>
              <a:ln>
                <a:solidFill>
                  <a:schemeClr val="bg2"/>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latin typeface="Calibri" pitchFamily="34" charset="0"/>
                    <a:cs typeface="Calibri" pitchFamily="34" charset="0"/>
                  </a:rPr>
                  <a:t>VM</a:t>
                </a:r>
              </a:p>
            </p:txBody>
          </p:sp>
        </p:grpSp>
        <p:grpSp>
          <p:nvGrpSpPr>
            <p:cNvPr id="50" name="Group 89"/>
            <p:cNvGrpSpPr/>
            <p:nvPr/>
          </p:nvGrpSpPr>
          <p:grpSpPr>
            <a:xfrm>
              <a:off x="7186245" y="4189414"/>
              <a:ext cx="797170" cy="1148861"/>
              <a:chOff x="6389075" y="4189414"/>
              <a:chExt cx="797170" cy="1148861"/>
            </a:xfrm>
          </p:grpSpPr>
          <p:sp>
            <p:nvSpPr>
              <p:cNvPr id="52" name="Rounded Rectangle 51"/>
              <p:cNvSpPr/>
              <p:nvPr/>
            </p:nvSpPr>
            <p:spPr>
              <a:xfrm>
                <a:off x="6389075" y="4189414"/>
                <a:ext cx="398585" cy="1148861"/>
              </a:xfrm>
              <a:prstGeom prst="roundRect">
                <a:avLst/>
              </a:prstGeom>
              <a:solidFill>
                <a:schemeClr val="accent3">
                  <a:lumMod val="25000"/>
                </a:schemeClr>
              </a:solidFill>
              <a:ln>
                <a:solidFill>
                  <a:schemeClr val="bg2"/>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latin typeface="Calibri" pitchFamily="34" charset="0"/>
                    <a:cs typeface="Calibri" pitchFamily="34" charset="0"/>
                  </a:rPr>
                  <a:t>VM</a:t>
                </a:r>
              </a:p>
            </p:txBody>
          </p:sp>
          <p:sp>
            <p:nvSpPr>
              <p:cNvPr id="53" name="Rounded Rectangle 52"/>
              <p:cNvSpPr/>
              <p:nvPr/>
            </p:nvSpPr>
            <p:spPr>
              <a:xfrm>
                <a:off x="6787660" y="4189414"/>
                <a:ext cx="398585" cy="1148861"/>
              </a:xfrm>
              <a:prstGeom prst="roundRect">
                <a:avLst/>
              </a:prstGeom>
              <a:solidFill>
                <a:schemeClr val="accent3">
                  <a:lumMod val="25000"/>
                </a:schemeClr>
              </a:solidFill>
              <a:ln>
                <a:solidFill>
                  <a:schemeClr val="bg2"/>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smtClean="0">
                    <a:latin typeface="Calibri" pitchFamily="34" charset="0"/>
                    <a:cs typeface="Calibri" pitchFamily="34" charset="0"/>
                  </a:rPr>
                  <a:t>VM</a:t>
                </a:r>
              </a:p>
            </p:txBody>
          </p:sp>
        </p:grpSp>
        <p:sp>
          <p:nvSpPr>
            <p:cNvPr id="51" name="TextBox 50"/>
            <p:cNvSpPr txBox="1"/>
            <p:nvPr/>
          </p:nvSpPr>
          <p:spPr>
            <a:xfrm>
              <a:off x="6299505" y="3615144"/>
              <a:ext cx="1948480" cy="268928"/>
            </a:xfrm>
            <a:prstGeom prst="rect">
              <a:avLst/>
            </a:prstGeom>
            <a:noFill/>
            <a:effectLst>
              <a:innerShdw blurRad="114300">
                <a:prstClr val="black"/>
              </a:innerShdw>
            </a:effectLst>
          </p:spPr>
          <p:txBody>
            <a:bodyPr wrap="square" rtlCol="0">
              <a:spAutoFit/>
            </a:bodyPr>
            <a:lstStyle/>
            <a:p>
              <a:r>
                <a:rPr lang="en-US" sz="900" b="1" dirty="0" smtClean="0">
                  <a:solidFill>
                    <a:srgbClr val="000000"/>
                  </a:solidFill>
                  <a:latin typeface="Calibri" pitchFamily="34" charset="0"/>
                  <a:cs typeface="Calibri" pitchFamily="34" charset="0"/>
                </a:rPr>
                <a:t>Virtualized App Servers</a:t>
              </a:r>
            </a:p>
          </p:txBody>
        </p:sp>
      </p:grpSp>
      <p:cxnSp>
        <p:nvCxnSpPr>
          <p:cNvPr id="24" name="Straight Connector 23"/>
          <p:cNvCxnSpPr>
            <a:endCxn id="29" idx="1"/>
          </p:cNvCxnSpPr>
          <p:nvPr/>
        </p:nvCxnSpPr>
        <p:spPr>
          <a:xfrm flipV="1">
            <a:off x="1751571" y="4832530"/>
            <a:ext cx="267683" cy="5347"/>
          </a:xfrm>
          <a:prstGeom prst="line">
            <a:avLst/>
          </a:prstGeom>
          <a:ln w="19050" cap="sq" cmpd="sng">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702170" y="4912781"/>
            <a:ext cx="298998" cy="0"/>
          </a:xfrm>
          <a:prstGeom prst="line">
            <a:avLst/>
          </a:prstGeom>
          <a:ln w="19050" cap="sq" cmpd="sng">
            <a:solidFill>
              <a:srgbClr val="FF6600"/>
            </a:solidFill>
          </a:ln>
        </p:spPr>
        <p:style>
          <a:lnRef idx="1">
            <a:schemeClr val="accent1"/>
          </a:lnRef>
          <a:fillRef idx="0">
            <a:schemeClr val="accent1"/>
          </a:fillRef>
          <a:effectRef idx="0">
            <a:schemeClr val="accent1"/>
          </a:effectRef>
          <a:fontRef idx="minor">
            <a:schemeClr val="tx1"/>
          </a:fontRef>
        </p:style>
      </p:cxnSp>
      <p:pic>
        <p:nvPicPr>
          <p:cNvPr id="27" name="Picture 2"/>
          <p:cNvPicPr>
            <a:picLocks noChangeAspect="1" noChangeArrowheads="1"/>
          </p:cNvPicPr>
          <p:nvPr/>
        </p:nvPicPr>
        <p:blipFill>
          <a:blip r:embed="rId6" cstate="print"/>
          <a:srcRect/>
          <a:stretch>
            <a:fillRect/>
          </a:stretch>
        </p:blipFill>
        <p:spPr bwMode="auto">
          <a:xfrm>
            <a:off x="1159419" y="3685543"/>
            <a:ext cx="1719670" cy="555844"/>
          </a:xfrm>
          <a:prstGeom prst="rect">
            <a:avLst/>
          </a:prstGeom>
          <a:noFill/>
          <a:ln w="9525">
            <a:noFill/>
            <a:miter lim="800000"/>
            <a:headEnd/>
            <a:tailEnd/>
          </a:ln>
        </p:spPr>
      </p:pic>
      <p:pic>
        <p:nvPicPr>
          <p:cNvPr id="28" name="Picture 220"/>
          <p:cNvPicPr>
            <a:picLocks noChangeAspect="1" noChangeArrowheads="1"/>
          </p:cNvPicPr>
          <p:nvPr/>
        </p:nvPicPr>
        <p:blipFill>
          <a:blip r:embed="rId7" cstate="print"/>
          <a:srcRect/>
          <a:stretch>
            <a:fillRect/>
          </a:stretch>
        </p:blipFill>
        <p:spPr bwMode="auto">
          <a:xfrm>
            <a:off x="1233258" y="4708089"/>
            <a:ext cx="580433" cy="244712"/>
          </a:xfrm>
          <a:prstGeom prst="rect">
            <a:avLst/>
          </a:prstGeom>
          <a:noFill/>
          <a:ln w="9525" algn="ctr">
            <a:noFill/>
            <a:miter lim="800000"/>
            <a:headEnd/>
            <a:tailEnd/>
          </a:ln>
        </p:spPr>
      </p:pic>
      <p:pic>
        <p:nvPicPr>
          <p:cNvPr id="29" name="Picture 220"/>
          <p:cNvPicPr>
            <a:picLocks noChangeAspect="1" noChangeArrowheads="1"/>
          </p:cNvPicPr>
          <p:nvPr/>
        </p:nvPicPr>
        <p:blipFill>
          <a:blip r:embed="rId7" cstate="print"/>
          <a:srcRect/>
          <a:stretch>
            <a:fillRect/>
          </a:stretch>
        </p:blipFill>
        <p:spPr bwMode="auto">
          <a:xfrm>
            <a:off x="2019254" y="4710174"/>
            <a:ext cx="580433" cy="244712"/>
          </a:xfrm>
          <a:prstGeom prst="rect">
            <a:avLst/>
          </a:prstGeom>
          <a:noFill/>
          <a:ln w="9525" algn="ctr">
            <a:noFill/>
            <a:miter lim="800000"/>
            <a:headEnd/>
            <a:tailEnd/>
          </a:ln>
        </p:spPr>
      </p:pic>
      <p:sp>
        <p:nvSpPr>
          <p:cNvPr id="56" name="Rectangle 4"/>
          <p:cNvSpPr>
            <a:spLocks noChangeArrowheads="1"/>
          </p:cNvSpPr>
          <p:nvPr/>
        </p:nvSpPr>
        <p:spPr bwMode="auto">
          <a:xfrm>
            <a:off x="5548278" y="3354952"/>
            <a:ext cx="3175442" cy="412291"/>
          </a:xfrm>
          <a:prstGeom prst="rect">
            <a:avLst/>
          </a:prstGeom>
          <a:noFill/>
          <a:ln w="9525">
            <a:noFill/>
            <a:miter lim="800000"/>
            <a:headEnd/>
            <a:tailEnd/>
          </a:ln>
          <a:effectLst/>
        </p:spPr>
        <p:txBody>
          <a:bodyPr wrap="square" lIns="103505" tIns="51752" rIns="103505" bIns="51752">
            <a:spAutoFit/>
          </a:bodyPr>
          <a:lstStyle/>
          <a:p>
            <a:pPr algn="r" defTabSz="1028600">
              <a:spcBef>
                <a:spcPct val="50000"/>
              </a:spcBef>
            </a:pPr>
            <a:r>
              <a:rPr lang="zh-CN" altLang="en-US" sz="2000" b="1" dirty="0"/>
              <a:t>其它信息</a:t>
            </a:r>
            <a:endParaRPr lang="en-US" sz="2000" b="1" dirty="0"/>
          </a:p>
        </p:txBody>
      </p:sp>
      <p:sp>
        <p:nvSpPr>
          <p:cNvPr id="57" name="TextBox 56"/>
          <p:cNvSpPr txBox="1"/>
          <p:nvPr/>
        </p:nvSpPr>
        <p:spPr>
          <a:xfrm>
            <a:off x="4907102" y="3772270"/>
            <a:ext cx="3894007" cy="2298057"/>
          </a:xfrm>
          <a:prstGeom prst="rect">
            <a:avLst/>
          </a:prstGeom>
          <a:noFill/>
        </p:spPr>
        <p:txBody>
          <a:bodyPr wrap="square" lIns="91431" tIns="45716" rIns="91431" bIns="45716" rtlCol="0">
            <a:spAutoFit/>
          </a:bodyPr>
          <a:lstStyle/>
          <a:p>
            <a:pPr marL="215993" indent="-215993">
              <a:spcBef>
                <a:spcPts val="378"/>
              </a:spcBef>
              <a:buFont typeface="Arial" pitchFamily="34" charset="0"/>
              <a:buChar char="•"/>
            </a:pPr>
            <a:r>
              <a:rPr lang="zh-CN" altLang="en-US" sz="1200" dirty="0">
                <a:cs typeface="Calibri" pitchFamily="34" charset="0"/>
              </a:rPr>
              <a:t>详细信息</a:t>
            </a:r>
            <a:r>
              <a:rPr lang="en-US" sz="1200" dirty="0">
                <a:cs typeface="Calibri" pitchFamily="34" charset="0"/>
              </a:rPr>
              <a:t> </a:t>
            </a:r>
            <a:r>
              <a:rPr lang="zh-CN" altLang="en-US" sz="1200" dirty="0">
                <a:cs typeface="Calibri" pitchFamily="34" charset="0"/>
              </a:rPr>
              <a:t>请访问以下链接：</a:t>
            </a:r>
            <a:r>
              <a:rPr lang="en-US" sz="1200" dirty="0" err="1">
                <a:cs typeface="Calibri" pitchFamily="34" charset="0"/>
              </a:rPr>
              <a:t>CVD</a:t>
            </a:r>
            <a:r>
              <a:rPr lang="en-US" sz="1200" dirty="0">
                <a:cs typeface="Calibri" pitchFamily="34" charset="0"/>
              </a:rPr>
              <a:t>, RA, DG</a:t>
            </a:r>
          </a:p>
          <a:p>
            <a:pPr marL="673193" lvl="1" indent="-215993">
              <a:spcBef>
                <a:spcPts val="378"/>
              </a:spcBef>
              <a:buFont typeface="Arial" pitchFamily="34" charset="0"/>
              <a:buChar char="•"/>
            </a:pPr>
            <a:r>
              <a:rPr lang="en-US" sz="1200" dirty="0" smtClean="0">
                <a:latin typeface="+mj-lt"/>
                <a:cs typeface="Calibri" pitchFamily="34" charset="0"/>
                <a:hlinkClick r:id="rId8"/>
              </a:rPr>
              <a:t>http://www.cisco.com/go/vspex</a:t>
            </a:r>
            <a:endParaRPr lang="en-US" sz="1200" dirty="0" smtClean="0">
              <a:latin typeface="+mj-lt"/>
              <a:cs typeface="Calibri" pitchFamily="34" charset="0"/>
            </a:endParaRPr>
          </a:p>
          <a:p>
            <a:pPr marL="673193" lvl="1" indent="-215993">
              <a:spcBef>
                <a:spcPts val="378"/>
              </a:spcBef>
              <a:buFont typeface="Arial" pitchFamily="34" charset="0"/>
              <a:buChar char="•"/>
            </a:pPr>
            <a:r>
              <a:rPr lang="en-US" sz="1200" dirty="0">
                <a:cs typeface="Calibri" pitchFamily="34" charset="0"/>
                <a:hlinkClick r:id="rId9"/>
              </a:rPr>
              <a:t>https://powerlink.emc.com</a:t>
            </a:r>
            <a:endParaRPr lang="en-US" sz="1200" dirty="0">
              <a:cs typeface="Calibri" pitchFamily="34" charset="0"/>
            </a:endParaRPr>
          </a:p>
          <a:p>
            <a:pPr marL="215993" indent="-215993">
              <a:spcBef>
                <a:spcPts val="378"/>
              </a:spcBef>
              <a:buFont typeface="Arial" pitchFamily="34" charset="0"/>
              <a:buChar char="•"/>
            </a:pPr>
            <a:endParaRPr lang="en-US" sz="1200" dirty="0" smtClean="0">
              <a:latin typeface="+mj-lt"/>
              <a:cs typeface="Calibri" pitchFamily="34" charset="0"/>
            </a:endParaRPr>
          </a:p>
          <a:p>
            <a:pPr marL="215993" indent="-215993">
              <a:spcBef>
                <a:spcPts val="378"/>
              </a:spcBef>
              <a:buFont typeface="Arial" pitchFamily="34" charset="0"/>
              <a:buChar char="•"/>
            </a:pPr>
            <a:r>
              <a:rPr lang="zh-CN" altLang="en-US" sz="1200" dirty="0" smtClean="0">
                <a:cs typeface="Calibri" pitchFamily="34" charset="0"/>
              </a:rPr>
              <a:t>建议配置</a:t>
            </a:r>
            <a:r>
              <a:rPr lang="en-US" sz="1200" dirty="0" smtClean="0">
                <a:cs typeface="Calibri" pitchFamily="34" charset="0"/>
              </a:rPr>
              <a:t> </a:t>
            </a:r>
            <a:endParaRPr lang="en-US" sz="1200" dirty="0">
              <a:cs typeface="Calibri" pitchFamily="34" charset="0"/>
            </a:endParaRPr>
          </a:p>
          <a:p>
            <a:pPr marL="685800" lvl="1" indent="-228600">
              <a:spcBef>
                <a:spcPts val="378"/>
              </a:spcBef>
              <a:buFont typeface="+mj-lt"/>
              <a:buAutoNum type="alphaLcPeriod"/>
            </a:pPr>
            <a:r>
              <a:rPr lang="en-US" sz="1200" b="1" dirty="0" err="1" smtClean="0">
                <a:latin typeface="+mj-lt"/>
                <a:cs typeface="Calibri" pitchFamily="34" charset="0"/>
              </a:rPr>
              <a:t>M50</a:t>
            </a:r>
            <a:r>
              <a:rPr lang="en-US" sz="1200" b="1" dirty="0" smtClean="0">
                <a:latin typeface="+mj-lt"/>
                <a:cs typeface="Calibri" pitchFamily="34" charset="0"/>
              </a:rPr>
              <a:t>: </a:t>
            </a:r>
            <a:r>
              <a:rPr lang="en-US" sz="1200" dirty="0" err="1">
                <a:latin typeface="+mj-lt"/>
                <a:cs typeface="Calibri" pitchFamily="34" charset="0"/>
              </a:rPr>
              <a:t>UCS-SP5-ES-C220</a:t>
            </a:r>
            <a:r>
              <a:rPr lang="en-US" sz="1200" dirty="0">
                <a:latin typeface="+mj-lt"/>
                <a:cs typeface="Calibri" pitchFamily="34" charset="0"/>
              </a:rPr>
              <a:t> + </a:t>
            </a:r>
            <a:r>
              <a:rPr lang="en-US" sz="1200" dirty="0" err="1">
                <a:latin typeface="+mj-lt"/>
                <a:cs typeface="Calibri" pitchFamily="34" charset="0"/>
              </a:rPr>
              <a:t>UCS-SP5-C220E</a:t>
            </a:r>
            <a:r>
              <a:rPr lang="en-US" sz="1200" dirty="0">
                <a:latin typeface="+mj-lt"/>
                <a:cs typeface="Calibri" pitchFamily="34" charset="0"/>
              </a:rPr>
              <a:t> + 2 x </a:t>
            </a:r>
            <a:r>
              <a:rPr lang="en-US" sz="1200" dirty="0" err="1">
                <a:latin typeface="+mj-lt"/>
                <a:cs typeface="Calibri" pitchFamily="34" charset="0"/>
              </a:rPr>
              <a:t>A03-D600GA2</a:t>
            </a:r>
            <a:endParaRPr lang="en-US" sz="1200" dirty="0">
              <a:latin typeface="+mj-lt"/>
              <a:cs typeface="Calibri" pitchFamily="34" charset="0"/>
            </a:endParaRPr>
          </a:p>
          <a:p>
            <a:pPr marL="685800" lvl="1" indent="-228600">
              <a:spcBef>
                <a:spcPts val="378"/>
              </a:spcBef>
              <a:buFont typeface="+mj-lt"/>
              <a:buAutoNum type="alphaLcPeriod"/>
            </a:pPr>
            <a:r>
              <a:rPr lang="en-US" sz="1200" b="1" dirty="0" err="1" smtClean="0">
                <a:cs typeface="Calibri" pitchFamily="34" charset="0"/>
              </a:rPr>
              <a:t>M100</a:t>
            </a:r>
            <a:r>
              <a:rPr lang="en-US" sz="1200" b="1" dirty="0">
                <a:cs typeface="Calibri" pitchFamily="34" charset="0"/>
              </a:rPr>
              <a:t>: </a:t>
            </a:r>
            <a:r>
              <a:rPr lang="en-US" sz="1200" dirty="0">
                <a:latin typeface="+mj-lt"/>
                <a:cs typeface="Calibri" pitchFamily="34" charset="0"/>
              </a:rPr>
              <a:t>UCS-</a:t>
            </a:r>
            <a:r>
              <a:rPr lang="en-US" sz="1200" dirty="0" err="1">
                <a:latin typeface="+mj-lt"/>
                <a:cs typeface="Calibri" pitchFamily="34" charset="0"/>
              </a:rPr>
              <a:t>SP5</a:t>
            </a:r>
            <a:r>
              <a:rPr lang="en-US" sz="1200" dirty="0">
                <a:latin typeface="+mj-lt"/>
                <a:cs typeface="Calibri" pitchFamily="34" charset="0"/>
              </a:rPr>
              <a:t>-PR-</a:t>
            </a:r>
            <a:r>
              <a:rPr lang="en-US" sz="1200" dirty="0" err="1">
                <a:latin typeface="+mj-lt"/>
                <a:cs typeface="Calibri" pitchFamily="34" charset="0"/>
              </a:rPr>
              <a:t>C220</a:t>
            </a:r>
            <a:r>
              <a:rPr lang="en-US" sz="1200" dirty="0">
                <a:latin typeface="+mj-lt"/>
                <a:cs typeface="Calibri" pitchFamily="34" charset="0"/>
              </a:rPr>
              <a:t> + 8 x </a:t>
            </a:r>
            <a:r>
              <a:rPr lang="en-US" sz="1200" dirty="0" err="1">
                <a:latin typeface="+mj-lt"/>
                <a:cs typeface="Calibri" pitchFamily="34" charset="0"/>
              </a:rPr>
              <a:t>A03-D600GA2</a:t>
            </a:r>
            <a:endParaRPr lang="en-US" sz="1200" dirty="0">
              <a:latin typeface="+mj-lt"/>
              <a:cs typeface="Calibri" pitchFamily="34" charset="0"/>
            </a:endParaRPr>
          </a:p>
          <a:p>
            <a:pPr marL="685800" lvl="1" indent="-228600">
              <a:spcBef>
                <a:spcPts val="378"/>
              </a:spcBef>
              <a:buFont typeface="+mj-lt"/>
              <a:buAutoNum type="alphaLcPeriod"/>
            </a:pPr>
            <a:endParaRPr lang="en-US" sz="1200" dirty="0" smtClean="0">
              <a:latin typeface="+mj-lt"/>
              <a:cs typeface="Calibri" pitchFamily="34" charset="0"/>
            </a:endParaRPr>
          </a:p>
        </p:txBody>
      </p:sp>
      <p:cxnSp>
        <p:nvCxnSpPr>
          <p:cNvPr id="58" name="Elbow Connector 57"/>
          <p:cNvCxnSpPr/>
          <p:nvPr/>
        </p:nvCxnSpPr>
        <p:spPr>
          <a:xfrm rot="10800000">
            <a:off x="4873916" y="2475831"/>
            <a:ext cx="3835344" cy="1218450"/>
          </a:xfrm>
          <a:prstGeom prst="bentConnector3">
            <a:avLst>
              <a:gd name="adj1" fmla="val 100174"/>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9" name="Rectangle 4"/>
          <p:cNvSpPr>
            <a:spLocks noChangeArrowheads="1"/>
          </p:cNvSpPr>
          <p:nvPr/>
        </p:nvSpPr>
        <p:spPr bwMode="auto">
          <a:xfrm>
            <a:off x="5878009" y="822345"/>
            <a:ext cx="2923100" cy="412291"/>
          </a:xfrm>
          <a:prstGeom prst="rect">
            <a:avLst/>
          </a:prstGeom>
          <a:noFill/>
          <a:ln w="9525">
            <a:noFill/>
            <a:miter lim="800000"/>
            <a:headEnd/>
            <a:tailEnd/>
          </a:ln>
          <a:effectLst/>
        </p:spPr>
        <p:txBody>
          <a:bodyPr wrap="square" lIns="103505" tIns="51752" rIns="103505" bIns="51752">
            <a:spAutoFit/>
          </a:bodyPr>
          <a:lstStyle/>
          <a:p>
            <a:pPr algn="r" defTabSz="1028600">
              <a:spcBef>
                <a:spcPct val="50000"/>
              </a:spcBef>
            </a:pPr>
            <a:r>
              <a:rPr lang="zh-CN" altLang="en-US" sz="2000" b="1" dirty="0">
                <a:solidFill>
                  <a:srgbClr val="0070C0"/>
                </a:solidFill>
              </a:rPr>
              <a:t>方案详述</a:t>
            </a:r>
            <a:endParaRPr lang="en-US" sz="2000" b="1" dirty="0">
              <a:solidFill>
                <a:srgbClr val="0070C0"/>
              </a:solidFill>
            </a:endParaRPr>
          </a:p>
        </p:txBody>
      </p:sp>
    </p:spTree>
    <p:extLst>
      <p:ext uri="{BB962C8B-B14F-4D97-AF65-F5344CB8AC3E}">
        <p14:creationId xmlns:p14="http://schemas.microsoft.com/office/powerpoint/2010/main" val="1094611320"/>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10"/>
          <p:cNvSpPr>
            <a:spLocks noChangeArrowheads="1"/>
          </p:cNvSpPr>
          <p:nvPr/>
        </p:nvSpPr>
        <p:spPr bwMode="auto">
          <a:xfrm>
            <a:off x="5464571" y="1254136"/>
            <a:ext cx="3436696" cy="2125581"/>
          </a:xfrm>
          <a:prstGeom prst="rect">
            <a:avLst/>
          </a:prstGeom>
          <a:noFill/>
          <a:ln w="9525">
            <a:noFill/>
            <a:miter lim="800000"/>
            <a:headEnd/>
            <a:tailEnd/>
          </a:ln>
          <a:effectLst/>
        </p:spPr>
        <p:txBody>
          <a:bodyPr wrap="square" lIns="103505" tIns="51752" rIns="103505" bIns="51752">
            <a:spAutoFit/>
          </a:bodyPr>
          <a:lstStyle/>
          <a:p>
            <a:pPr>
              <a:spcBef>
                <a:spcPts val="378"/>
              </a:spcBef>
            </a:pPr>
            <a:r>
              <a:rPr lang="en-US" sz="1200" b="1" dirty="0" err="1" smtClean="0">
                <a:solidFill>
                  <a:srgbClr val="0070C0"/>
                </a:solidFill>
                <a:latin typeface="+mj-lt"/>
                <a:cs typeface="Calibri" pitchFamily="34" charset="0"/>
              </a:rPr>
              <a:t>FlexPod</a:t>
            </a:r>
            <a:r>
              <a:rPr lang="en-US" sz="1200" b="1" dirty="0" smtClean="0">
                <a:solidFill>
                  <a:srgbClr val="0070C0"/>
                </a:solidFill>
                <a:latin typeface="+mj-lt"/>
                <a:cs typeface="Calibri" pitchFamily="34" charset="0"/>
              </a:rPr>
              <a:t> </a:t>
            </a:r>
            <a:r>
              <a:rPr lang="en-US" sz="1200" b="1" dirty="0">
                <a:solidFill>
                  <a:srgbClr val="0070C0"/>
                </a:solidFill>
                <a:latin typeface="+mj-lt"/>
                <a:cs typeface="Calibri" pitchFamily="34" charset="0"/>
              </a:rPr>
              <a:t>Platform</a:t>
            </a:r>
          </a:p>
          <a:p>
            <a:pPr marL="215993" indent="-215993">
              <a:spcBef>
                <a:spcPts val="378"/>
              </a:spcBef>
              <a:buFont typeface="Arial" pitchFamily="34" charset="0"/>
              <a:buChar char="•"/>
            </a:pPr>
            <a:r>
              <a:rPr lang="en-US" sz="1200" dirty="0" smtClean="0">
                <a:solidFill>
                  <a:srgbClr val="0070C0"/>
                </a:solidFill>
                <a:latin typeface="+mj-lt"/>
                <a:cs typeface="Calibri" pitchFamily="34" charset="0"/>
              </a:rPr>
              <a:t>Cisco </a:t>
            </a:r>
            <a:r>
              <a:rPr lang="en-US" sz="1200" dirty="0" err="1">
                <a:solidFill>
                  <a:srgbClr val="0070C0"/>
                </a:solidFill>
                <a:latin typeface="+mj-lt"/>
                <a:cs typeface="Calibri" pitchFamily="34" charset="0"/>
              </a:rPr>
              <a:t>UCS</a:t>
            </a:r>
            <a:r>
              <a:rPr lang="en-US" sz="1200" dirty="0">
                <a:solidFill>
                  <a:srgbClr val="0070C0"/>
                </a:solidFill>
                <a:latin typeface="+mj-lt"/>
                <a:cs typeface="Calibri" pitchFamily="34" charset="0"/>
              </a:rPr>
              <a:t> </a:t>
            </a:r>
            <a:r>
              <a:rPr lang="en-US" sz="1200" dirty="0" smtClean="0">
                <a:solidFill>
                  <a:srgbClr val="0070C0"/>
                </a:solidFill>
                <a:latin typeface="+mj-lt"/>
                <a:cs typeface="Calibri" pitchFamily="34" charset="0"/>
              </a:rPr>
              <a:t>C</a:t>
            </a:r>
            <a:r>
              <a:rPr lang="zh-CN" altLang="en-US" sz="1200" dirty="0" smtClean="0">
                <a:solidFill>
                  <a:srgbClr val="0070C0"/>
                </a:solidFill>
                <a:latin typeface="+mj-lt"/>
                <a:cs typeface="Calibri" pitchFamily="34" charset="0"/>
              </a:rPr>
              <a:t>系列机架式服务器</a:t>
            </a:r>
            <a:endParaRPr lang="en-US" sz="1200" dirty="0">
              <a:solidFill>
                <a:srgbClr val="0070C0"/>
              </a:solidFill>
              <a:latin typeface="+mj-lt"/>
              <a:cs typeface="Calibri" pitchFamily="34" charset="0"/>
            </a:endParaRPr>
          </a:p>
          <a:p>
            <a:pPr marL="215993" indent="-215993">
              <a:spcBef>
                <a:spcPts val="378"/>
              </a:spcBef>
              <a:buFont typeface="Arial" pitchFamily="34" charset="0"/>
              <a:buChar char="•"/>
            </a:pPr>
            <a:r>
              <a:rPr lang="en-US" sz="1200" dirty="0" err="1">
                <a:solidFill>
                  <a:srgbClr val="0070C0"/>
                </a:solidFill>
                <a:latin typeface="+mj-lt"/>
                <a:cs typeface="Calibri" pitchFamily="34" charset="0"/>
              </a:rPr>
              <a:t>NetApp</a:t>
            </a:r>
            <a:r>
              <a:rPr lang="en-US" sz="1200" dirty="0">
                <a:solidFill>
                  <a:srgbClr val="0070C0"/>
                </a:solidFill>
                <a:latin typeface="+mj-lt"/>
                <a:cs typeface="Calibri" pitchFamily="34" charset="0"/>
              </a:rPr>
              <a:t> </a:t>
            </a:r>
            <a:r>
              <a:rPr lang="en-US" sz="1200" dirty="0" err="1">
                <a:solidFill>
                  <a:srgbClr val="0070C0"/>
                </a:solidFill>
                <a:latin typeface="+mj-lt"/>
                <a:cs typeface="Calibri" pitchFamily="34" charset="0"/>
              </a:rPr>
              <a:t>FAS2240</a:t>
            </a:r>
            <a:r>
              <a:rPr lang="en-US" sz="1200" dirty="0">
                <a:solidFill>
                  <a:srgbClr val="0070C0"/>
                </a:solidFill>
                <a:latin typeface="+mj-lt"/>
                <a:cs typeface="Calibri" pitchFamily="34" charset="0"/>
              </a:rPr>
              <a:t> </a:t>
            </a:r>
            <a:r>
              <a:rPr lang="zh-CN" altLang="en-US" sz="1200" dirty="0">
                <a:solidFill>
                  <a:srgbClr val="0070C0"/>
                </a:solidFill>
                <a:latin typeface="+mj-lt"/>
                <a:cs typeface="Calibri" pitchFamily="34" charset="0"/>
              </a:rPr>
              <a:t>存储</a:t>
            </a:r>
            <a:endParaRPr lang="en-US" sz="1200" dirty="0">
              <a:solidFill>
                <a:srgbClr val="0070C0"/>
              </a:solidFill>
              <a:latin typeface="+mj-lt"/>
              <a:cs typeface="Calibri" pitchFamily="34" charset="0"/>
            </a:endParaRPr>
          </a:p>
          <a:p>
            <a:pPr marL="215993" indent="-215993">
              <a:spcBef>
                <a:spcPts val="378"/>
              </a:spcBef>
              <a:buFont typeface="Arial" pitchFamily="34" charset="0"/>
              <a:buChar char="•"/>
            </a:pPr>
            <a:r>
              <a:rPr lang="zh-CN" altLang="en-US" sz="1200" dirty="0" smtClean="0">
                <a:solidFill>
                  <a:srgbClr val="0070C0"/>
                </a:solidFill>
                <a:latin typeface="+mj-lt"/>
                <a:cs typeface="Calibri" pitchFamily="34" charset="0"/>
              </a:rPr>
              <a:t>支持</a:t>
            </a:r>
            <a:r>
              <a:rPr lang="en-US" sz="1200" dirty="0" err="1" smtClean="0">
                <a:solidFill>
                  <a:srgbClr val="0070C0"/>
                </a:solidFill>
                <a:latin typeface="+mj-lt"/>
                <a:cs typeface="Calibri" pitchFamily="34" charset="0"/>
              </a:rPr>
              <a:t>iSCSI</a:t>
            </a:r>
            <a:r>
              <a:rPr lang="zh-CN" altLang="en-US" sz="1200" dirty="0" smtClean="0">
                <a:solidFill>
                  <a:srgbClr val="0070C0"/>
                </a:solidFill>
                <a:latin typeface="+mj-lt"/>
                <a:cs typeface="Calibri" pitchFamily="34" charset="0"/>
              </a:rPr>
              <a:t>启动</a:t>
            </a:r>
            <a:endParaRPr lang="en-US" sz="1200" dirty="0" smtClean="0">
              <a:solidFill>
                <a:srgbClr val="0070C0"/>
              </a:solidFill>
              <a:latin typeface="+mj-lt"/>
              <a:cs typeface="Calibri" pitchFamily="34" charset="0"/>
            </a:endParaRPr>
          </a:p>
          <a:p>
            <a:pPr defTabSz="914278"/>
            <a:r>
              <a:rPr lang="en-US" sz="1200" b="1" dirty="0" err="1" smtClean="0">
                <a:solidFill>
                  <a:srgbClr val="0070C0"/>
                </a:solidFill>
                <a:latin typeface="+mj-lt"/>
                <a:cs typeface="Calibri" pitchFamily="34" charset="0"/>
              </a:rPr>
              <a:t>FlexPod</a:t>
            </a:r>
            <a:r>
              <a:rPr lang="en-US" sz="1200" b="1" dirty="0" smtClean="0">
                <a:solidFill>
                  <a:srgbClr val="0070C0"/>
                </a:solidFill>
                <a:latin typeface="+mj-lt"/>
                <a:cs typeface="Calibri" pitchFamily="34" charset="0"/>
              </a:rPr>
              <a:t> </a:t>
            </a:r>
            <a:r>
              <a:rPr lang="zh-CN" altLang="en-US" sz="1200" b="1" dirty="0" smtClean="0">
                <a:solidFill>
                  <a:srgbClr val="0070C0"/>
                </a:solidFill>
                <a:latin typeface="+mj-lt"/>
                <a:cs typeface="Calibri" pitchFamily="34" charset="0"/>
              </a:rPr>
              <a:t>的优势</a:t>
            </a:r>
            <a:endParaRPr lang="en-US" sz="1200" b="1" dirty="0">
              <a:solidFill>
                <a:srgbClr val="0070C0"/>
              </a:solidFill>
              <a:latin typeface="+mj-lt"/>
              <a:cs typeface="Calibri" pitchFamily="34" charset="0"/>
            </a:endParaRPr>
          </a:p>
          <a:p>
            <a:pPr marL="215993" indent="-215993">
              <a:spcBef>
                <a:spcPts val="378"/>
              </a:spcBef>
              <a:buFont typeface="Arial" pitchFamily="34" charset="0"/>
              <a:buChar char="•"/>
            </a:pPr>
            <a:r>
              <a:rPr lang="zh-CN" altLang="en-US" sz="1200" dirty="0" smtClean="0">
                <a:solidFill>
                  <a:srgbClr val="0070C0"/>
                </a:solidFill>
                <a:latin typeface="+mj-lt"/>
                <a:cs typeface="Calibri" pitchFamily="34" charset="0"/>
              </a:rPr>
              <a:t>针对各种应用规模</a:t>
            </a:r>
            <a:endParaRPr lang="en-US" altLang="zh-CN" sz="1200" dirty="0" smtClean="0">
              <a:solidFill>
                <a:srgbClr val="0070C0"/>
              </a:solidFill>
              <a:latin typeface="+mj-lt"/>
              <a:cs typeface="Calibri" pitchFamily="34" charset="0"/>
            </a:endParaRPr>
          </a:p>
          <a:p>
            <a:pPr marL="215993" indent="-215993">
              <a:spcBef>
                <a:spcPts val="378"/>
              </a:spcBef>
              <a:buFont typeface="Arial" pitchFamily="34" charset="0"/>
              <a:buChar char="•"/>
            </a:pPr>
            <a:r>
              <a:rPr lang="zh-CN" altLang="en-US" sz="1200" dirty="0" smtClean="0">
                <a:solidFill>
                  <a:srgbClr val="0070C0"/>
                </a:solidFill>
                <a:latin typeface="+mj-lt"/>
                <a:cs typeface="Calibri" pitchFamily="34" charset="0"/>
              </a:rPr>
              <a:t>灵活性和扩展性</a:t>
            </a:r>
            <a:endParaRPr lang="en-US" altLang="zh-CN" sz="1200" dirty="0" smtClean="0">
              <a:solidFill>
                <a:srgbClr val="0070C0"/>
              </a:solidFill>
              <a:latin typeface="+mj-lt"/>
              <a:cs typeface="Calibri" pitchFamily="34" charset="0"/>
            </a:endParaRPr>
          </a:p>
          <a:p>
            <a:pPr marL="215993" indent="-215993">
              <a:spcBef>
                <a:spcPts val="378"/>
              </a:spcBef>
              <a:buFont typeface="Arial" pitchFamily="34" charset="0"/>
              <a:buChar char="•"/>
            </a:pPr>
            <a:r>
              <a:rPr lang="zh-CN" altLang="en-US" sz="1200" dirty="0" smtClean="0">
                <a:solidFill>
                  <a:srgbClr val="0070C0"/>
                </a:solidFill>
                <a:latin typeface="+mj-lt"/>
                <a:cs typeface="Calibri" pitchFamily="34" charset="0"/>
              </a:rPr>
              <a:t>系统性能以及较低的</a:t>
            </a:r>
            <a:r>
              <a:rPr lang="en-US" sz="1200" dirty="0" err="1" smtClean="0">
                <a:solidFill>
                  <a:srgbClr val="0070C0"/>
                </a:solidFill>
                <a:latin typeface="+mj-lt"/>
                <a:cs typeface="Calibri" pitchFamily="34" charset="0"/>
              </a:rPr>
              <a:t>TCO</a:t>
            </a:r>
            <a:endParaRPr lang="en-US" sz="1200" dirty="0">
              <a:solidFill>
                <a:srgbClr val="0070C0"/>
              </a:solidFill>
              <a:latin typeface="+mj-lt"/>
              <a:cs typeface="Calibri" pitchFamily="34" charset="0"/>
            </a:endParaRPr>
          </a:p>
          <a:p>
            <a:pPr marL="215993" indent="-215993">
              <a:spcBef>
                <a:spcPts val="378"/>
              </a:spcBef>
              <a:buFont typeface="Arial" pitchFamily="34" charset="0"/>
              <a:buChar char="•"/>
            </a:pPr>
            <a:r>
              <a:rPr lang="zh-CN" altLang="en-US" sz="1200" dirty="0" smtClean="0">
                <a:solidFill>
                  <a:srgbClr val="0070C0"/>
                </a:solidFill>
                <a:latin typeface="+mj-lt"/>
                <a:cs typeface="Calibri" pitchFamily="34" charset="0"/>
              </a:rPr>
              <a:t>减少系统风险，加快应用部署</a:t>
            </a:r>
            <a:endParaRPr lang="en-US" sz="1200" dirty="0" smtClean="0">
              <a:solidFill>
                <a:srgbClr val="0070C0"/>
              </a:solidFill>
              <a:latin typeface="+mj-lt"/>
              <a:cs typeface="Calibri" pitchFamily="34" charset="0"/>
            </a:endParaRPr>
          </a:p>
        </p:txBody>
      </p:sp>
      <p:sp>
        <p:nvSpPr>
          <p:cNvPr id="35" name="Rectangle 34"/>
          <p:cNvSpPr/>
          <p:nvPr/>
        </p:nvSpPr>
        <p:spPr>
          <a:xfrm>
            <a:off x="264464" y="1316546"/>
            <a:ext cx="3212609" cy="830997"/>
          </a:xfrm>
          <a:prstGeom prst="rect">
            <a:avLst/>
          </a:prstGeom>
        </p:spPr>
        <p:txBody>
          <a:bodyPr wrap="square">
            <a:spAutoFit/>
          </a:bodyPr>
          <a:lstStyle/>
          <a:p>
            <a:pPr marL="171450" indent="-171450">
              <a:buFont typeface="Arial"/>
              <a:buChar char="•"/>
            </a:pPr>
            <a:r>
              <a:rPr lang="en-US" sz="1200" dirty="0" err="1" smtClean="0">
                <a:solidFill>
                  <a:srgbClr val="1F8BAE"/>
                </a:solidFill>
              </a:rPr>
              <a:t>FlexPod</a:t>
            </a:r>
            <a:r>
              <a:rPr lang="en-US" sz="1200" dirty="0" smtClean="0">
                <a:solidFill>
                  <a:srgbClr val="1F8BAE"/>
                </a:solidFill>
              </a:rPr>
              <a:t> Entry System</a:t>
            </a:r>
            <a:r>
              <a:rPr lang="zh-CN" altLang="en-US" sz="1200" dirty="0" smtClean="0">
                <a:solidFill>
                  <a:srgbClr val="1F8BAE"/>
                </a:solidFill>
              </a:rPr>
              <a:t>的目标是中端市场，是针对小型业务设计，使用基于</a:t>
            </a:r>
            <a:r>
              <a:rPr lang="en-US" altLang="zh-CN" sz="1200" dirty="0" smtClean="0">
                <a:solidFill>
                  <a:srgbClr val="1F8BAE"/>
                </a:solidFill>
              </a:rPr>
              <a:t>IP</a:t>
            </a:r>
            <a:r>
              <a:rPr lang="zh-CN" altLang="en-US" sz="1200" dirty="0" smtClean="0">
                <a:solidFill>
                  <a:srgbClr val="1F8BAE"/>
                </a:solidFill>
              </a:rPr>
              <a:t>的共享存储的高性价比的解决方案</a:t>
            </a:r>
            <a:endParaRPr lang="en-US" sz="1200" dirty="0" smtClean="0">
              <a:solidFill>
                <a:srgbClr val="1F8BAE"/>
              </a:solidFill>
            </a:endParaRPr>
          </a:p>
          <a:p>
            <a:pPr marL="171450" indent="-171450">
              <a:buFont typeface="Arial"/>
              <a:buChar char="•"/>
            </a:pPr>
            <a:r>
              <a:rPr lang="zh-CN" altLang="en-US" sz="1200" dirty="0" smtClean="0">
                <a:solidFill>
                  <a:srgbClr val="1F8BAE"/>
                </a:solidFill>
              </a:rPr>
              <a:t>可以支持多种虚拟化场景</a:t>
            </a:r>
            <a:endParaRPr lang="en-US" sz="1200" dirty="0">
              <a:solidFill>
                <a:srgbClr val="1F8BAE"/>
              </a:solidFill>
            </a:endParaRPr>
          </a:p>
        </p:txBody>
      </p:sp>
      <p:grpSp>
        <p:nvGrpSpPr>
          <p:cNvPr id="37" name="Group 36"/>
          <p:cNvGrpSpPr/>
          <p:nvPr/>
        </p:nvGrpSpPr>
        <p:grpSpPr>
          <a:xfrm>
            <a:off x="554296" y="2488576"/>
            <a:ext cx="2789408" cy="3748451"/>
            <a:chOff x="6055356" y="2035316"/>
            <a:chExt cx="2580644" cy="3327737"/>
          </a:xfrm>
        </p:grpSpPr>
        <p:sp>
          <p:nvSpPr>
            <p:cNvPr id="38" name="Flowchart: Process 84"/>
            <p:cNvSpPr/>
            <p:nvPr/>
          </p:nvSpPr>
          <p:spPr bwMode="auto">
            <a:xfrm>
              <a:off x="6055356" y="2035316"/>
              <a:ext cx="2580644" cy="3327737"/>
            </a:xfrm>
            <a:prstGeom prst="flowChartProcess">
              <a:avLst/>
            </a:prstGeom>
            <a:noFill/>
            <a:ln w="101600" cap="flat" cmpd="sng" algn="ctr">
              <a:solidFill>
                <a:schemeClr val="accent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
                  <a:schemeClr val="accent2"/>
                </a:buClr>
                <a:buSzTx/>
                <a:buFont typeface="Wingdings 2" pitchFamily="18" charset="2"/>
                <a:buNone/>
                <a:tabLst/>
              </a:pPr>
              <a:endParaRPr kumimoji="0" lang="en-US" sz="2000" b="0" i="0" u="none" strike="noStrike" cap="none" normalizeH="0" baseline="0" smtClean="0">
                <a:ln>
                  <a:noFill/>
                </a:ln>
                <a:solidFill>
                  <a:schemeClr val="tx1"/>
                </a:solidFill>
                <a:effectLst/>
                <a:latin typeface="Arial" charset="0"/>
              </a:endParaRPr>
            </a:p>
          </p:txBody>
        </p:sp>
        <p:pic>
          <p:nvPicPr>
            <p:cNvPr id="39" name="Picture 3" descr="C:\Users\snick\Documents\NetApp\Brand\Product\UCS C20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8236" y="4454299"/>
              <a:ext cx="2429171" cy="337209"/>
            </a:xfrm>
            <a:prstGeom prst="rect">
              <a:avLst/>
            </a:prstGeom>
            <a:noFill/>
            <a:ln>
              <a:solidFill>
                <a:schemeClr val="accent3"/>
              </a:solidFill>
            </a:ln>
            <a:extLst>
              <a:ext uri="{909E8E84-426E-40DD-AFC4-6F175D3DCCD1}">
                <a14:hiddenFill xmlns:a14="http://schemas.microsoft.com/office/drawing/2010/main">
                  <a:solidFill>
                    <a:srgbClr val="FFFFFF"/>
                  </a:solidFill>
                </a14:hiddenFill>
              </a:ext>
            </a:extLst>
          </p:spPr>
        </p:pic>
        <p:pic>
          <p:nvPicPr>
            <p:cNvPr id="40" name="Picture 3" descr="C:\Users\snick\Documents\NetApp\Brand\Product\UCS C20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31798" y="4192397"/>
              <a:ext cx="2429171" cy="337209"/>
            </a:xfrm>
            <a:prstGeom prst="rect">
              <a:avLst/>
            </a:prstGeom>
            <a:noFill/>
            <a:ln>
              <a:solidFill>
                <a:schemeClr val="accent3"/>
              </a:solidFill>
            </a:ln>
            <a:extLst>
              <a:ext uri="{909E8E84-426E-40DD-AFC4-6F175D3DCCD1}">
                <a14:hiddenFill xmlns:a14="http://schemas.microsoft.com/office/drawing/2010/main">
                  <a:solidFill>
                    <a:srgbClr val="FFFFFF"/>
                  </a:solidFill>
                </a14:hiddenFill>
              </a:ext>
            </a:extLst>
          </p:spPr>
        </p:pic>
        <p:pic>
          <p:nvPicPr>
            <p:cNvPr id="41" name="Picture 3" descr="C:\Users\snick\Documents\NetApp\Brand\Product\UCS C20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37973" y="3933943"/>
              <a:ext cx="2429171" cy="337209"/>
            </a:xfrm>
            <a:prstGeom prst="rect">
              <a:avLst/>
            </a:prstGeom>
            <a:noFill/>
            <a:ln>
              <a:solidFill>
                <a:schemeClr val="accent3"/>
              </a:solidFill>
            </a:ln>
            <a:extLst>
              <a:ext uri="{909E8E84-426E-40DD-AFC4-6F175D3DCCD1}">
                <a14:hiddenFill xmlns:a14="http://schemas.microsoft.com/office/drawing/2010/main">
                  <a:solidFill>
                    <a:srgbClr val="FFFFFF"/>
                  </a:solidFill>
                </a14:hiddenFill>
              </a:ext>
            </a:extLst>
          </p:spPr>
        </p:pic>
        <p:pic>
          <p:nvPicPr>
            <p:cNvPr id="42" name="Picture 3" descr="C:\Users\snick\Documents\NetApp\Brand\Product\UCS C20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41538" y="3672041"/>
              <a:ext cx="2431485" cy="337209"/>
            </a:xfrm>
            <a:prstGeom prst="rect">
              <a:avLst/>
            </a:prstGeom>
            <a:noFill/>
            <a:ln>
              <a:solidFill>
                <a:schemeClr val="accent3"/>
              </a:solidFill>
            </a:ln>
            <a:extLst>
              <a:ext uri="{909E8E84-426E-40DD-AFC4-6F175D3DCCD1}">
                <a14:hiddenFill xmlns:a14="http://schemas.microsoft.com/office/drawing/2010/main">
                  <a:solidFill>
                    <a:srgbClr val="FFFFFF"/>
                  </a:solidFill>
                </a14:hiddenFill>
              </a:ext>
            </a:extLst>
          </p:spPr>
        </p:pic>
        <p:pic>
          <p:nvPicPr>
            <p:cNvPr id="43" name="Picture 5" descr="C:\Users\snick\Documents\NetApp\Brand\Product\UCS FI 624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4714" y="2947710"/>
              <a:ext cx="2419509" cy="381960"/>
            </a:xfrm>
            <a:prstGeom prst="rect">
              <a:avLst/>
            </a:prstGeom>
            <a:noFill/>
            <a:ln>
              <a:solidFill>
                <a:schemeClr val="accent3"/>
              </a:solidFill>
            </a:ln>
            <a:extLst>
              <a:ext uri="{909E8E84-426E-40DD-AFC4-6F175D3DCCD1}">
                <a14:hiddenFill xmlns:a14="http://schemas.microsoft.com/office/drawing/2010/main">
                  <a:solidFill>
                    <a:srgbClr val="FFFFFF"/>
                  </a:solidFill>
                </a14:hiddenFill>
              </a:ext>
            </a:extLst>
          </p:spPr>
        </p:pic>
        <p:pic>
          <p:nvPicPr>
            <p:cNvPr id="44" name="Picture 5" descr="C:\Users\snick\Documents\NetApp\Brand\Product\UCS FI 624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54714" y="2662102"/>
              <a:ext cx="2419509" cy="381960"/>
            </a:xfrm>
            <a:prstGeom prst="rect">
              <a:avLst/>
            </a:prstGeom>
            <a:noFill/>
            <a:ln>
              <a:solidFill>
                <a:schemeClr val="accent3"/>
              </a:solidFill>
            </a:ln>
            <a:extLst>
              <a:ext uri="{909E8E84-426E-40DD-AFC4-6F175D3DCCD1}">
                <a14:hiddenFill xmlns:a14="http://schemas.microsoft.com/office/drawing/2010/main">
                  <a:solidFill>
                    <a:srgbClr val="FFFFFF"/>
                  </a:solidFill>
                </a14:hiddenFill>
              </a:ext>
            </a:extLst>
          </p:spPr>
        </p:pic>
        <p:pic>
          <p:nvPicPr>
            <p:cNvPr id="45" name="Picture 4" descr="C:\Users\snick\Documents\NetApp\Brand\Product\FAS224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39322" y="4722277"/>
              <a:ext cx="2421647" cy="585073"/>
            </a:xfrm>
            <a:prstGeom prst="rect">
              <a:avLst/>
            </a:prstGeom>
            <a:noFill/>
            <a:ln>
              <a:solidFill>
                <a:schemeClr val="accent3"/>
              </a:solidFill>
            </a:ln>
            <a:extLst>
              <a:ext uri="{909E8E84-426E-40DD-AFC4-6F175D3DCCD1}">
                <a14:hiddenFill xmlns:a14="http://schemas.microsoft.com/office/drawing/2010/main">
                  <a:solidFill>
                    <a:srgbClr val="FFFFFF"/>
                  </a:solidFill>
                </a14:hiddenFill>
              </a:ext>
            </a:extLst>
          </p:spPr>
        </p:pic>
        <p:grpSp>
          <p:nvGrpSpPr>
            <p:cNvPr id="46" name="Group 16"/>
            <p:cNvGrpSpPr/>
            <p:nvPr/>
          </p:nvGrpSpPr>
          <p:grpSpPr>
            <a:xfrm>
              <a:off x="6151584" y="2113394"/>
              <a:ext cx="2433259" cy="608883"/>
              <a:chOff x="700667" y="1086055"/>
              <a:chExt cx="1139721" cy="251656"/>
            </a:xfrm>
          </p:grpSpPr>
          <p:pic>
            <p:nvPicPr>
              <p:cNvPr id="49" name="Picture 2" descr="C:\Users\snick\Documents\NetApp\Brand\Product\Nexus 5548.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0667" y="1086055"/>
                <a:ext cx="1138791" cy="144136"/>
              </a:xfrm>
              <a:prstGeom prst="rect">
                <a:avLst/>
              </a:prstGeom>
              <a:noFill/>
              <a:ln>
                <a:solidFill>
                  <a:schemeClr val="accent3"/>
                </a:solidFill>
              </a:ln>
              <a:extLst>
                <a:ext uri="{909E8E84-426E-40DD-AFC4-6F175D3DCCD1}">
                  <a14:hiddenFill xmlns:a14="http://schemas.microsoft.com/office/drawing/2010/main">
                    <a:solidFill>
                      <a:srgbClr val="FFFFFF"/>
                    </a:solidFill>
                  </a14:hiddenFill>
                </a:ext>
              </a:extLst>
            </p:spPr>
          </p:pic>
          <p:pic>
            <p:nvPicPr>
              <p:cNvPr id="50" name="Picture 2" descr="C:\Users\snick\Documents\NetApp\Brand\Product\Nexus 5548.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1597" y="1193575"/>
                <a:ext cx="1138791" cy="144136"/>
              </a:xfrm>
              <a:prstGeom prst="rect">
                <a:avLst/>
              </a:prstGeom>
              <a:noFill/>
              <a:ln>
                <a:solidFill>
                  <a:schemeClr val="accent3"/>
                </a:solidFill>
              </a:ln>
              <a:extLst>
                <a:ext uri="{909E8E84-426E-40DD-AFC4-6F175D3DCCD1}">
                  <a14:hiddenFill xmlns:a14="http://schemas.microsoft.com/office/drawing/2010/main">
                    <a:solidFill>
                      <a:srgbClr val="FFFFFF"/>
                    </a:solidFill>
                  </a14:hiddenFill>
                </a:ext>
              </a:extLst>
            </p:spPr>
          </p:pic>
        </p:grpSp>
        <p:pic>
          <p:nvPicPr>
            <p:cNvPr id="47" name="Picture 2" descr="C:\Users\snick\Documents\NetApp\Brand\Product\Cisco\Nexus 2232 24P (front).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39477" y="3283280"/>
              <a:ext cx="2424502" cy="217463"/>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C:\Users\snick\Documents\NetApp\Brand\Product\Cisco\Nexus 2232 24P (front).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45339" y="3500808"/>
              <a:ext cx="2424502" cy="217463"/>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Title 1"/>
          <p:cNvSpPr>
            <a:spLocks noGrp="1"/>
          </p:cNvSpPr>
          <p:nvPr>
            <p:ph type="title"/>
          </p:nvPr>
        </p:nvSpPr>
        <p:spPr>
          <a:xfrm>
            <a:off x="445111" y="150816"/>
            <a:ext cx="8327414" cy="638991"/>
          </a:xfrm>
        </p:spPr>
        <p:txBody>
          <a:bodyPr/>
          <a:lstStyle/>
          <a:p>
            <a:r>
              <a:rPr lang="en-US" dirty="0" err="1" smtClean="0"/>
              <a:t>Flexpod</a:t>
            </a:r>
            <a:r>
              <a:rPr lang="en-US" dirty="0" smtClean="0"/>
              <a:t> Entry System </a:t>
            </a:r>
            <a:r>
              <a:rPr lang="en-US" sz="2000" dirty="0" smtClean="0"/>
              <a:t>– </a:t>
            </a:r>
            <a:r>
              <a:rPr lang="zh-CN" altLang="en-US" sz="2000" dirty="0"/>
              <a:t>中</a:t>
            </a:r>
            <a:r>
              <a:rPr lang="zh-CN" altLang="en-US" sz="2000" dirty="0" smtClean="0"/>
              <a:t>端市场解决方案</a:t>
            </a:r>
            <a:endParaRPr lang="en-US" sz="2000" dirty="0"/>
          </a:p>
        </p:txBody>
      </p:sp>
      <p:sp>
        <p:nvSpPr>
          <p:cNvPr id="52" name="Donut 51"/>
          <p:cNvSpPr/>
          <p:nvPr/>
        </p:nvSpPr>
        <p:spPr>
          <a:xfrm>
            <a:off x="3584562" y="940023"/>
            <a:ext cx="1276262" cy="1276262"/>
          </a:xfrm>
          <a:prstGeom prst="donut">
            <a:avLst>
              <a:gd name="adj" fmla="val 20963"/>
            </a:avLst>
          </a:prstGeom>
          <a:blipFill dpi="0" rotWithShape="1">
            <a:blip r:embed="rId8" cstate="print"/>
            <a:srcRect/>
            <a:stretch>
              <a:fillRect l="-5000" r="-100000" b="-8000"/>
            </a:stretch>
          </a:blipFill>
          <a:ln>
            <a:noFill/>
          </a:ln>
          <a:effectLst>
            <a:outerShdw blurRad="76200" dist="508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5152" tIns="72576" rIns="145152" bIns="72576" rtlCol="0" anchor="ctr"/>
          <a:lstStyle/>
          <a:p>
            <a:pPr algn="ctr"/>
            <a:endParaRPr lang="en-US">
              <a:solidFill>
                <a:schemeClr val="tx1"/>
              </a:solidFill>
              <a:latin typeface="+mj-lt"/>
            </a:endParaRPr>
          </a:p>
        </p:txBody>
      </p:sp>
      <p:sp>
        <p:nvSpPr>
          <p:cNvPr id="53" name="Rectangle 10"/>
          <p:cNvSpPr>
            <a:spLocks noChangeArrowheads="1"/>
          </p:cNvSpPr>
          <p:nvPr/>
        </p:nvSpPr>
        <p:spPr bwMode="auto">
          <a:xfrm>
            <a:off x="304800" y="789807"/>
            <a:ext cx="3172273" cy="412291"/>
          </a:xfrm>
          <a:prstGeom prst="rect">
            <a:avLst/>
          </a:prstGeom>
          <a:noFill/>
          <a:ln w="9525">
            <a:noFill/>
            <a:miter lim="800000"/>
            <a:headEnd/>
            <a:tailEnd/>
          </a:ln>
          <a:effectLst/>
        </p:spPr>
        <p:txBody>
          <a:bodyPr wrap="square" lIns="103505" tIns="51752" rIns="103505" bIns="51752">
            <a:spAutoFit/>
          </a:bodyPr>
          <a:lstStyle/>
          <a:p>
            <a:pPr defTabSz="1028600">
              <a:spcBef>
                <a:spcPct val="50000"/>
              </a:spcBef>
            </a:pPr>
            <a:r>
              <a:rPr lang="zh-CN" altLang="en-US" sz="2000" b="1" dirty="0">
                <a:solidFill>
                  <a:schemeClr val="accent3">
                    <a:lumMod val="50000"/>
                  </a:schemeClr>
                </a:solidFill>
              </a:rPr>
              <a:t>解决方案概览</a:t>
            </a:r>
            <a:endParaRPr lang="en-US" sz="2000" b="1" dirty="0">
              <a:solidFill>
                <a:schemeClr val="accent3">
                  <a:lumMod val="50000"/>
                </a:schemeClr>
              </a:solidFill>
            </a:endParaRPr>
          </a:p>
        </p:txBody>
      </p:sp>
      <p:sp>
        <p:nvSpPr>
          <p:cNvPr id="54" name="Rectangle 4"/>
          <p:cNvSpPr>
            <a:spLocks noChangeArrowheads="1"/>
          </p:cNvSpPr>
          <p:nvPr/>
        </p:nvSpPr>
        <p:spPr bwMode="auto">
          <a:xfrm>
            <a:off x="5878009" y="836407"/>
            <a:ext cx="2923100" cy="412291"/>
          </a:xfrm>
          <a:prstGeom prst="rect">
            <a:avLst/>
          </a:prstGeom>
          <a:noFill/>
          <a:ln w="9525">
            <a:noFill/>
            <a:miter lim="800000"/>
            <a:headEnd/>
            <a:tailEnd/>
          </a:ln>
          <a:effectLst/>
        </p:spPr>
        <p:txBody>
          <a:bodyPr wrap="square" lIns="103505" tIns="51752" rIns="103505" bIns="51752">
            <a:spAutoFit/>
          </a:bodyPr>
          <a:lstStyle/>
          <a:p>
            <a:pPr algn="r" defTabSz="1028600">
              <a:spcBef>
                <a:spcPct val="50000"/>
              </a:spcBef>
            </a:pPr>
            <a:r>
              <a:rPr lang="zh-CN" altLang="en-US" sz="2000" b="1" dirty="0">
                <a:solidFill>
                  <a:srgbClr val="0070C0"/>
                </a:solidFill>
              </a:rPr>
              <a:t>方案详述</a:t>
            </a:r>
            <a:endParaRPr lang="en-US" sz="2000" b="1" dirty="0">
              <a:solidFill>
                <a:srgbClr val="0070C0"/>
              </a:solidFill>
            </a:endParaRPr>
          </a:p>
        </p:txBody>
      </p:sp>
      <p:grpSp>
        <p:nvGrpSpPr>
          <p:cNvPr id="55" name="Group 54"/>
          <p:cNvGrpSpPr/>
          <p:nvPr/>
        </p:nvGrpSpPr>
        <p:grpSpPr>
          <a:xfrm>
            <a:off x="352382" y="1106514"/>
            <a:ext cx="3552725" cy="135149"/>
            <a:chOff x="-118533" y="2043178"/>
            <a:chExt cx="6043738" cy="138545"/>
          </a:xfrm>
        </p:grpSpPr>
        <p:cxnSp>
          <p:nvCxnSpPr>
            <p:cNvPr id="56" name="Straight Connector 55"/>
            <p:cNvCxnSpPr/>
            <p:nvPr/>
          </p:nvCxnSpPr>
          <p:spPr>
            <a:xfrm>
              <a:off x="-118533" y="2110099"/>
              <a:ext cx="5883624" cy="2117"/>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57" name="Oval 56"/>
            <p:cNvSpPr/>
            <p:nvPr/>
          </p:nvSpPr>
          <p:spPr>
            <a:xfrm>
              <a:off x="5740460" y="2043178"/>
              <a:ext cx="184745" cy="138545"/>
            </a:xfrm>
            <a:prstGeom prst="ellipse">
              <a:avLst/>
            </a:prstGeom>
            <a:solidFill>
              <a:schemeClr val="bg2"/>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45152" tIns="72576" rIns="145152" bIns="72576" rtlCol="0" anchor="ctr"/>
            <a:lstStyle/>
            <a:p>
              <a:pPr algn="ctr"/>
              <a:endParaRPr lang="en-US">
                <a:latin typeface="+mj-lt"/>
              </a:endParaRPr>
            </a:p>
          </p:txBody>
        </p:sp>
      </p:grpSp>
      <p:sp>
        <p:nvSpPr>
          <p:cNvPr id="58" name="Donut 57"/>
          <p:cNvSpPr/>
          <p:nvPr/>
        </p:nvSpPr>
        <p:spPr>
          <a:xfrm>
            <a:off x="4513835" y="1083767"/>
            <a:ext cx="975965" cy="975965"/>
          </a:xfrm>
          <a:prstGeom prst="donut">
            <a:avLst>
              <a:gd name="adj" fmla="val 23594"/>
            </a:avLst>
          </a:prstGeom>
          <a:solidFill>
            <a:schemeClr val="accent1">
              <a:alpha val="75000"/>
            </a:schemeClr>
          </a:solidFill>
          <a:ln>
            <a:noFill/>
          </a:ln>
          <a:effectLst>
            <a:outerShdw blurRad="76200" dist="508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5152" tIns="72576" rIns="145152" bIns="72576" rtlCol="0" anchor="ctr"/>
          <a:lstStyle/>
          <a:p>
            <a:pPr algn="ctr"/>
            <a:endParaRPr lang="en-US">
              <a:solidFill>
                <a:schemeClr val="tx1"/>
              </a:solidFill>
              <a:latin typeface="+mj-lt"/>
            </a:endParaRPr>
          </a:p>
        </p:txBody>
      </p:sp>
      <p:sp>
        <p:nvSpPr>
          <p:cNvPr id="59" name="Donut 58"/>
          <p:cNvSpPr/>
          <p:nvPr/>
        </p:nvSpPr>
        <p:spPr>
          <a:xfrm>
            <a:off x="4176001" y="1924676"/>
            <a:ext cx="825816" cy="825816"/>
          </a:xfrm>
          <a:prstGeom prst="donut">
            <a:avLst>
              <a:gd name="adj" fmla="val 24839"/>
            </a:avLst>
          </a:prstGeom>
          <a:solidFill>
            <a:schemeClr val="tx1">
              <a:lumMod val="50000"/>
              <a:alpha val="75000"/>
            </a:schemeClr>
          </a:solidFill>
          <a:ln>
            <a:noFill/>
          </a:ln>
          <a:effectLst>
            <a:outerShdw blurRad="76200" dist="508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5152" tIns="72576" rIns="145152" bIns="72576" rtlCol="0" anchor="ctr"/>
          <a:lstStyle/>
          <a:p>
            <a:pPr algn="ctr"/>
            <a:endParaRPr lang="en-US">
              <a:solidFill>
                <a:schemeClr val="tx1"/>
              </a:solidFill>
              <a:latin typeface="+mj-lt"/>
            </a:endParaRPr>
          </a:p>
        </p:txBody>
      </p:sp>
      <p:sp>
        <p:nvSpPr>
          <p:cNvPr id="64" name="Rectangle 4"/>
          <p:cNvSpPr>
            <a:spLocks noChangeArrowheads="1"/>
          </p:cNvSpPr>
          <p:nvPr/>
        </p:nvSpPr>
        <p:spPr bwMode="auto">
          <a:xfrm>
            <a:off x="5548278" y="3731446"/>
            <a:ext cx="3175442" cy="412291"/>
          </a:xfrm>
          <a:prstGeom prst="rect">
            <a:avLst/>
          </a:prstGeom>
          <a:noFill/>
          <a:ln w="9525">
            <a:noFill/>
            <a:miter lim="800000"/>
            <a:headEnd/>
            <a:tailEnd/>
          </a:ln>
          <a:effectLst/>
        </p:spPr>
        <p:txBody>
          <a:bodyPr wrap="square" lIns="103505" tIns="51752" rIns="103505" bIns="51752">
            <a:spAutoFit/>
          </a:bodyPr>
          <a:lstStyle/>
          <a:p>
            <a:pPr algn="r" defTabSz="1028600">
              <a:spcBef>
                <a:spcPct val="50000"/>
              </a:spcBef>
            </a:pPr>
            <a:r>
              <a:rPr lang="zh-CN" altLang="en-US" sz="2000" b="1" dirty="0"/>
              <a:t>其它信息</a:t>
            </a:r>
            <a:endParaRPr lang="en-US" sz="2000" b="1" dirty="0"/>
          </a:p>
        </p:txBody>
      </p:sp>
      <p:cxnSp>
        <p:nvCxnSpPr>
          <p:cNvPr id="65" name="Elbow Connector 64"/>
          <p:cNvCxnSpPr/>
          <p:nvPr/>
        </p:nvCxnSpPr>
        <p:spPr>
          <a:xfrm rot="10800000">
            <a:off x="4860824" y="2639247"/>
            <a:ext cx="3835344" cy="1540963"/>
          </a:xfrm>
          <a:prstGeom prst="bentConnector3">
            <a:avLst>
              <a:gd name="adj1" fmla="val 100174"/>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Oval 65"/>
          <p:cNvSpPr/>
          <p:nvPr/>
        </p:nvSpPr>
        <p:spPr>
          <a:xfrm rot="16200000">
            <a:off x="4807936" y="2382128"/>
            <a:ext cx="120408" cy="77923"/>
          </a:xfrm>
          <a:prstGeom prst="ellipse">
            <a:avLst/>
          </a:prstGeom>
          <a:solidFill>
            <a:schemeClr val="bg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a:latin typeface="+mj-lt"/>
            </a:endParaRPr>
          </a:p>
        </p:txBody>
      </p:sp>
      <p:sp>
        <p:nvSpPr>
          <p:cNvPr id="67" name="Oval 66"/>
          <p:cNvSpPr/>
          <p:nvPr/>
        </p:nvSpPr>
        <p:spPr>
          <a:xfrm>
            <a:off x="4952706" y="1116490"/>
            <a:ext cx="124890" cy="103909"/>
          </a:xfrm>
          <a:prstGeom prst="ellipse">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a:latin typeface="+mj-lt"/>
            </a:endParaRPr>
          </a:p>
        </p:txBody>
      </p:sp>
      <p:cxnSp>
        <p:nvCxnSpPr>
          <p:cNvPr id="68" name="Straight Connector 67"/>
          <p:cNvCxnSpPr/>
          <p:nvPr/>
        </p:nvCxnSpPr>
        <p:spPr>
          <a:xfrm flipV="1">
            <a:off x="5015151" y="1157378"/>
            <a:ext cx="3656064" cy="176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4907102" y="4295435"/>
            <a:ext cx="4076285" cy="1723549"/>
          </a:xfrm>
          <a:prstGeom prst="rect">
            <a:avLst/>
          </a:prstGeom>
        </p:spPr>
        <p:txBody>
          <a:bodyPr wrap="square">
            <a:spAutoFit/>
          </a:bodyPr>
          <a:lstStyle/>
          <a:p>
            <a:pPr marL="215993" indent="-215993">
              <a:spcBef>
                <a:spcPts val="378"/>
              </a:spcBef>
              <a:buFont typeface="Arial" pitchFamily="34" charset="0"/>
              <a:buChar char="•"/>
            </a:pPr>
            <a:r>
              <a:rPr lang="zh-CN" altLang="en-US" sz="1200" dirty="0">
                <a:cs typeface="Calibri" pitchFamily="34" charset="0"/>
              </a:rPr>
              <a:t>详细信息</a:t>
            </a:r>
            <a:r>
              <a:rPr lang="en-US" sz="1200" dirty="0">
                <a:cs typeface="Calibri" pitchFamily="34" charset="0"/>
              </a:rPr>
              <a:t> </a:t>
            </a:r>
            <a:r>
              <a:rPr lang="zh-CN" altLang="en-US" sz="1200" dirty="0">
                <a:cs typeface="Calibri" pitchFamily="34" charset="0"/>
              </a:rPr>
              <a:t>请访问以下链接：</a:t>
            </a:r>
            <a:r>
              <a:rPr lang="en-US" sz="1200" dirty="0" err="1">
                <a:cs typeface="Calibri" pitchFamily="34" charset="0"/>
              </a:rPr>
              <a:t>CVD</a:t>
            </a:r>
            <a:r>
              <a:rPr lang="en-US" sz="1200" dirty="0">
                <a:cs typeface="Calibri" pitchFamily="34" charset="0"/>
              </a:rPr>
              <a:t>, RA, DG</a:t>
            </a:r>
          </a:p>
          <a:p>
            <a:pPr marL="628650" lvl="1" indent="-171450">
              <a:buFont typeface="Arial" pitchFamily="34" charset="0"/>
              <a:buChar char="•"/>
            </a:pPr>
            <a:r>
              <a:rPr lang="en-US" sz="1200" dirty="0" smtClean="0">
                <a:hlinkClick r:id=""/>
              </a:rPr>
              <a:t>http://www.cisco.com/go/flexpod</a:t>
            </a:r>
          </a:p>
          <a:p>
            <a:pPr marL="628650" lvl="1" indent="-171450">
              <a:buFont typeface="Arial" pitchFamily="34" charset="0"/>
              <a:buChar char="•"/>
            </a:pPr>
            <a:r>
              <a:rPr lang="en-US" sz="1200" dirty="0" smtClean="0">
                <a:hlinkClick r:id=""/>
              </a:rPr>
              <a:t>http</a:t>
            </a:r>
            <a:r>
              <a:rPr lang="en-US" sz="1200" dirty="0">
                <a:hlinkClick r:id="rId9"/>
              </a:rPr>
              <a:t>://www.cisco.com/en/US/solutions/ns340/ns414/ns742/ns743/ns1050/</a:t>
            </a:r>
            <a:r>
              <a:rPr lang="en-US" sz="1200" dirty="0" smtClean="0">
                <a:hlinkClick r:id="rId9"/>
              </a:rPr>
              <a:t>landing_flexpod.html</a:t>
            </a:r>
            <a:endParaRPr lang="en-US" sz="1200" dirty="0" smtClean="0"/>
          </a:p>
          <a:p>
            <a:pPr marL="215993" indent="-215993">
              <a:spcBef>
                <a:spcPts val="378"/>
              </a:spcBef>
              <a:buFont typeface="Arial" pitchFamily="34" charset="0"/>
              <a:buChar char="•"/>
            </a:pPr>
            <a:r>
              <a:rPr lang="zh-CN" altLang="en-US" sz="1200" dirty="0" smtClean="0">
                <a:cs typeface="Calibri" pitchFamily="34" charset="0"/>
              </a:rPr>
              <a:t>建议配置</a:t>
            </a:r>
            <a:r>
              <a:rPr lang="en-US" sz="1200" dirty="0" smtClean="0">
                <a:cs typeface="Calibri" pitchFamily="34" charset="0"/>
              </a:rPr>
              <a:t> </a:t>
            </a:r>
            <a:endParaRPr lang="en-US" sz="1200" dirty="0">
              <a:cs typeface="Calibri" pitchFamily="34" charset="0"/>
            </a:endParaRPr>
          </a:p>
          <a:p>
            <a:pPr marL="685800" lvl="1" indent="-228600">
              <a:spcBef>
                <a:spcPts val="378"/>
              </a:spcBef>
              <a:buFont typeface="+mj-lt"/>
              <a:buAutoNum type="alphaLcPeriod"/>
            </a:pPr>
            <a:r>
              <a:rPr lang="en-US" sz="1200" dirty="0" err="1" smtClean="0">
                <a:latin typeface="+mj-lt"/>
                <a:cs typeface="Calibri" pitchFamily="34" charset="0"/>
              </a:rPr>
              <a:t>UCS-SP5-ES-C220</a:t>
            </a:r>
            <a:r>
              <a:rPr lang="en-US" sz="1200" dirty="0" smtClean="0">
                <a:latin typeface="+mj-lt"/>
                <a:cs typeface="Calibri" pitchFamily="34" charset="0"/>
              </a:rPr>
              <a:t> </a:t>
            </a:r>
            <a:endParaRPr lang="en-US" sz="1200" dirty="0">
              <a:latin typeface="+mj-lt"/>
              <a:cs typeface="Calibri" pitchFamily="34" charset="0"/>
            </a:endParaRPr>
          </a:p>
          <a:p>
            <a:pPr marL="685800" lvl="1" indent="-228600">
              <a:spcBef>
                <a:spcPts val="378"/>
              </a:spcBef>
              <a:buFont typeface="+mj-lt"/>
              <a:buAutoNum type="alphaLcPeriod"/>
            </a:pPr>
            <a:r>
              <a:rPr lang="en-US" sz="1200" dirty="0">
                <a:latin typeface="+mj-lt"/>
                <a:cs typeface="Calibri" pitchFamily="34" charset="0"/>
              </a:rPr>
              <a:t>UCS-</a:t>
            </a:r>
            <a:r>
              <a:rPr lang="en-US" sz="1200" dirty="0" err="1">
                <a:latin typeface="+mj-lt"/>
                <a:cs typeface="Calibri" pitchFamily="34" charset="0"/>
              </a:rPr>
              <a:t>SP5</a:t>
            </a:r>
            <a:r>
              <a:rPr lang="en-US" sz="1200" dirty="0">
                <a:latin typeface="+mj-lt"/>
                <a:cs typeface="Calibri" pitchFamily="34" charset="0"/>
              </a:rPr>
              <a:t>-</a:t>
            </a:r>
            <a:r>
              <a:rPr lang="en-US" sz="1200" dirty="0" err="1">
                <a:latin typeface="+mj-lt"/>
                <a:cs typeface="Calibri" pitchFamily="34" charset="0"/>
              </a:rPr>
              <a:t>ES-C220</a:t>
            </a:r>
            <a:r>
              <a:rPr lang="en-US" sz="1200" dirty="0">
                <a:latin typeface="+mj-lt"/>
                <a:cs typeface="Calibri" pitchFamily="34" charset="0"/>
              </a:rPr>
              <a:t> + 2 x UCS-</a:t>
            </a:r>
            <a:r>
              <a:rPr lang="en-US" sz="1200" dirty="0" err="1">
                <a:latin typeface="+mj-lt"/>
                <a:cs typeface="Calibri" pitchFamily="34" charset="0"/>
              </a:rPr>
              <a:t>SP5</a:t>
            </a:r>
            <a:r>
              <a:rPr lang="en-US" sz="1200" dirty="0">
                <a:latin typeface="+mj-lt"/>
                <a:cs typeface="Calibri" pitchFamily="34" charset="0"/>
              </a:rPr>
              <a:t>-</a:t>
            </a:r>
            <a:r>
              <a:rPr lang="en-US" sz="1200" dirty="0" err="1">
                <a:latin typeface="+mj-lt"/>
                <a:cs typeface="Calibri" pitchFamily="34" charset="0"/>
              </a:rPr>
              <a:t>C220E</a:t>
            </a:r>
            <a:r>
              <a:rPr lang="en-US" sz="1200" dirty="0">
                <a:latin typeface="+mj-lt"/>
                <a:cs typeface="Calibri" pitchFamily="34" charset="0"/>
              </a:rPr>
              <a:t> + 4 x </a:t>
            </a:r>
            <a:r>
              <a:rPr lang="en-US" sz="1200" dirty="0" err="1">
                <a:latin typeface="+mj-lt"/>
                <a:cs typeface="Calibri" pitchFamily="34" charset="0"/>
              </a:rPr>
              <a:t>A03-D600GA2</a:t>
            </a:r>
            <a:endParaRPr lang="en-US" sz="1200" dirty="0">
              <a:latin typeface="+mj-lt"/>
              <a:cs typeface="Calibri" pitchFamily="34" charset="0"/>
            </a:endParaRPr>
          </a:p>
        </p:txBody>
      </p:sp>
    </p:spTree>
    <p:extLst>
      <p:ext uri="{BB962C8B-B14F-4D97-AF65-F5344CB8AC3E}">
        <p14:creationId xmlns:p14="http://schemas.microsoft.com/office/powerpoint/2010/main" val="289454765"/>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1393" y="1774540"/>
            <a:ext cx="8469328" cy="2407042"/>
          </a:xfrm>
        </p:spPr>
        <p:txBody>
          <a:bodyPr/>
          <a:lstStyle/>
          <a:p>
            <a:r>
              <a:rPr lang="en-US" sz="4800" spc="-200" dirty="0" smtClean="0">
                <a:solidFill>
                  <a:schemeClr val="tx1">
                    <a:lumMod val="50000"/>
                  </a:schemeClr>
                </a:solidFill>
                <a:effectLst>
                  <a:outerShdw blurRad="38100" dist="38100" dir="2700000" algn="tl">
                    <a:srgbClr val="000000">
                      <a:alpha val="43137"/>
                    </a:srgbClr>
                  </a:outerShdw>
                </a:effectLst>
              </a:rPr>
              <a:t/>
            </a:r>
            <a:br>
              <a:rPr lang="en-US" sz="4800" spc="-200" dirty="0" smtClean="0">
                <a:solidFill>
                  <a:schemeClr val="tx1">
                    <a:lumMod val="50000"/>
                  </a:schemeClr>
                </a:solidFill>
                <a:effectLst>
                  <a:outerShdw blurRad="38100" dist="38100" dir="2700000" algn="tl">
                    <a:srgbClr val="000000">
                      <a:alpha val="43137"/>
                    </a:srgbClr>
                  </a:outerShdw>
                </a:effectLst>
              </a:rPr>
            </a:br>
            <a:r>
              <a:rPr lang="zh-CN" altLang="en-US" sz="4800" spc="-200" dirty="0" smtClean="0">
                <a:solidFill>
                  <a:schemeClr val="tx1">
                    <a:lumMod val="50000"/>
                  </a:schemeClr>
                </a:solidFill>
                <a:effectLst>
                  <a:outerShdw blurRad="38100" dist="38100" dir="2700000" algn="tl">
                    <a:srgbClr val="000000">
                      <a:alpha val="43137"/>
                    </a:srgbClr>
                  </a:outerShdw>
                </a:effectLst>
              </a:rPr>
              <a:t>典型虚拟化应用 </a:t>
            </a:r>
            <a:r>
              <a:rPr lang="en-US" altLang="zh-CN" sz="4800" spc="-200" dirty="0" smtClean="0">
                <a:solidFill>
                  <a:schemeClr val="tx1">
                    <a:lumMod val="50000"/>
                  </a:schemeClr>
                </a:solidFill>
                <a:effectLst>
                  <a:outerShdw blurRad="38100" dist="38100" dir="2700000" algn="tl">
                    <a:srgbClr val="000000">
                      <a:alpha val="43137"/>
                    </a:srgbClr>
                  </a:outerShdw>
                </a:effectLst>
              </a:rPr>
              <a:t/>
            </a:r>
            <a:br>
              <a:rPr lang="en-US" altLang="zh-CN" sz="4800" spc="-200" dirty="0" smtClean="0">
                <a:solidFill>
                  <a:schemeClr val="tx1">
                    <a:lumMod val="50000"/>
                  </a:schemeClr>
                </a:solidFill>
                <a:effectLst>
                  <a:outerShdw blurRad="38100" dist="38100" dir="2700000" algn="tl">
                    <a:srgbClr val="000000">
                      <a:alpha val="43137"/>
                    </a:srgbClr>
                  </a:outerShdw>
                </a:effectLst>
              </a:rPr>
            </a:br>
            <a:r>
              <a:rPr lang="en-US" altLang="zh-CN" sz="4800" spc="-200" dirty="0" smtClean="0">
                <a:solidFill>
                  <a:schemeClr val="tx1">
                    <a:lumMod val="50000"/>
                  </a:schemeClr>
                </a:solidFill>
                <a:effectLst>
                  <a:outerShdw blurRad="38100" dist="38100" dir="2700000" algn="tl">
                    <a:srgbClr val="000000">
                      <a:alpha val="43137"/>
                    </a:srgbClr>
                  </a:outerShdw>
                </a:effectLst>
              </a:rPr>
              <a:t>--</a:t>
            </a:r>
            <a:r>
              <a:rPr lang="zh-CN" altLang="en-US" sz="4000" spc="-200" dirty="0" smtClean="0">
                <a:solidFill>
                  <a:schemeClr val="tx1">
                    <a:lumMod val="50000"/>
                  </a:schemeClr>
                </a:solidFill>
                <a:effectLst>
                  <a:outerShdw blurRad="38100" dist="38100" dir="2700000" algn="tl">
                    <a:srgbClr val="000000">
                      <a:alpha val="43137"/>
                    </a:srgbClr>
                  </a:outerShdw>
                </a:effectLst>
                <a:latin typeface="华文楷体"/>
                <a:ea typeface="华文楷体"/>
              </a:rPr>
              <a:t>经济型虚拟桌面解决方案</a:t>
            </a:r>
            <a:r>
              <a:rPr lang="en-US" altLang="zh-CN" sz="4000" spc="-200" dirty="0" smtClean="0">
                <a:solidFill>
                  <a:schemeClr val="tx1">
                    <a:lumMod val="50000"/>
                  </a:schemeClr>
                </a:solidFill>
                <a:effectLst>
                  <a:outerShdw blurRad="38100" dist="38100" dir="2700000" algn="tl">
                    <a:srgbClr val="000000">
                      <a:alpha val="43137"/>
                    </a:srgbClr>
                  </a:outerShdw>
                </a:effectLst>
                <a:latin typeface="华文楷体"/>
                <a:ea typeface="华文楷体"/>
              </a:rPr>
              <a:t> </a:t>
            </a:r>
            <a:r>
              <a:rPr lang="en-US" sz="4000" spc="-200" dirty="0" err="1" smtClean="0">
                <a:solidFill>
                  <a:schemeClr val="tx1">
                    <a:lumMod val="50000"/>
                  </a:schemeClr>
                </a:solidFill>
                <a:effectLst>
                  <a:outerShdw blurRad="38100" dist="38100" dir="2700000" algn="tl">
                    <a:srgbClr val="000000">
                      <a:alpha val="43137"/>
                    </a:srgbClr>
                  </a:outerShdw>
                </a:effectLst>
              </a:rPr>
              <a:t>VDI</a:t>
            </a:r>
            <a:r>
              <a:rPr lang="en-US" sz="4000" spc="-200" dirty="0" smtClean="0">
                <a:solidFill>
                  <a:schemeClr val="tx1">
                    <a:lumMod val="50000"/>
                  </a:schemeClr>
                </a:solidFill>
                <a:effectLst>
                  <a:outerShdw blurRad="38100" dist="38100" dir="2700000" algn="tl">
                    <a:srgbClr val="000000">
                      <a:alpha val="43137"/>
                    </a:srgbClr>
                  </a:outerShdw>
                </a:effectLst>
              </a:rPr>
              <a:t> </a:t>
            </a:r>
            <a:endParaRPr lang="en-US" sz="4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10735052"/>
      </p:ext>
    </p:extLst>
  </p:cSld>
  <p:clrMapOvr>
    <a:masterClrMapping/>
  </p:clrMapOvr>
  <p:transition>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p:cNvSpPr>
            <a:spLocks noGrp="1" noChangeArrowheads="1"/>
          </p:cNvSpPr>
          <p:nvPr>
            <p:ph type="title" idx="4294967295"/>
          </p:nvPr>
        </p:nvSpPr>
        <p:spPr>
          <a:xfrm>
            <a:off x="265464" y="0"/>
            <a:ext cx="8588375" cy="838200"/>
          </a:xfrm>
        </p:spPr>
        <p:txBody>
          <a:bodyPr/>
          <a:lstStyle/>
          <a:p>
            <a:pPr>
              <a:buClr>
                <a:srgbClr val="0183B7"/>
              </a:buClr>
              <a:defRPr/>
            </a:pPr>
            <a:r>
              <a:rPr lang="en-US" altLang="zh-CN" dirty="0" err="1" smtClean="0">
                <a:latin typeface="华文楷体"/>
                <a:ea typeface="华文楷体"/>
                <a:sym typeface="Arial" charset="0"/>
              </a:rPr>
              <a:t>VDI</a:t>
            </a:r>
            <a:r>
              <a:rPr lang="zh-CN" altLang="en-US" dirty="0" smtClean="0">
                <a:latin typeface="华文楷体"/>
                <a:ea typeface="华文楷体"/>
                <a:sym typeface="Arial" charset="0"/>
              </a:rPr>
              <a:t>虚拟桌面业务驱动</a:t>
            </a:r>
            <a:endParaRPr lang="en-US" altLang="zh-CN" dirty="0">
              <a:latin typeface="华文楷体"/>
              <a:ea typeface="华文楷体"/>
              <a:sym typeface="Arial" charset="0"/>
            </a:endParaRPr>
          </a:p>
        </p:txBody>
      </p:sp>
      <p:sp>
        <p:nvSpPr>
          <p:cNvPr id="494595" name="Rectangle 3"/>
          <p:cNvSpPr>
            <a:spLocks noGrp="1" noChangeArrowheads="1"/>
          </p:cNvSpPr>
          <p:nvPr>
            <p:ph idx="4294967295"/>
          </p:nvPr>
        </p:nvSpPr>
        <p:spPr>
          <a:xfrm>
            <a:off x="685333" y="838200"/>
            <a:ext cx="7734047" cy="5757862"/>
          </a:xfrm>
        </p:spPr>
        <p:style>
          <a:lnRef idx="0">
            <a:schemeClr val="accent1"/>
          </a:lnRef>
          <a:fillRef idx="3">
            <a:schemeClr val="accent1"/>
          </a:fillRef>
          <a:effectRef idx="3">
            <a:schemeClr val="accent1"/>
          </a:effectRef>
          <a:fontRef idx="minor">
            <a:schemeClr val="lt1"/>
          </a:fontRef>
        </p:style>
        <p:txBody>
          <a:bodyPr>
            <a:normAutofit fontScale="92500" lnSpcReduction="10000"/>
          </a:bodyPr>
          <a:lstStyle/>
          <a:p>
            <a:pPr eaLnBrk="1" hangingPunct="1">
              <a:lnSpc>
                <a:spcPct val="75000"/>
              </a:lnSpc>
              <a:buClr>
                <a:srgbClr val="0183B7"/>
              </a:buClr>
            </a:pPr>
            <a:r>
              <a:rPr lang="zh-CN" altLang="en-US" sz="2000" dirty="0" smtClean="0">
                <a:solidFill>
                  <a:schemeClr val="bg1"/>
                </a:solidFill>
                <a:effectLst>
                  <a:outerShdw blurRad="38100" dist="38100" dir="2700000" algn="tl">
                    <a:srgbClr val="000000">
                      <a:alpha val="43137"/>
                    </a:srgbClr>
                  </a:outerShdw>
                </a:effectLst>
                <a:latin typeface="宋体" pitchFamily="2" charset="-122"/>
                <a:ea typeface="宋体" pitchFamily="2" charset="-122"/>
                <a:cs typeface="Arial" charset="0"/>
                <a:sym typeface="Arial" charset="0"/>
              </a:rPr>
              <a:t>新的</a:t>
            </a:r>
            <a:r>
              <a:rPr lang="en-US" altLang="zh-CN" sz="2000" dirty="0" smtClean="0">
                <a:solidFill>
                  <a:schemeClr val="bg1"/>
                </a:solidFill>
                <a:effectLst>
                  <a:outerShdw blurRad="38100" dist="38100" dir="2700000" algn="tl">
                    <a:srgbClr val="000000">
                      <a:alpha val="43137"/>
                    </a:srgbClr>
                  </a:outerShdw>
                </a:effectLst>
                <a:latin typeface="宋体" pitchFamily="2" charset="-122"/>
                <a:ea typeface="宋体" pitchFamily="2" charset="-122"/>
                <a:cs typeface="Arial" charset="0"/>
                <a:sym typeface="Arial" charset="0"/>
              </a:rPr>
              <a:t>IT</a:t>
            </a:r>
            <a:r>
              <a:rPr lang="zh-CN" altLang="en-US" sz="2000" dirty="0" smtClean="0">
                <a:solidFill>
                  <a:schemeClr val="bg1"/>
                </a:solidFill>
                <a:effectLst>
                  <a:outerShdw blurRad="38100" dist="38100" dir="2700000" algn="tl">
                    <a:srgbClr val="000000">
                      <a:alpha val="43137"/>
                    </a:srgbClr>
                  </a:outerShdw>
                </a:effectLst>
                <a:latin typeface="宋体" pitchFamily="2" charset="-122"/>
                <a:ea typeface="宋体" pitchFamily="2" charset="-122"/>
                <a:cs typeface="Arial" charset="0"/>
                <a:sym typeface="Arial" charset="0"/>
              </a:rPr>
              <a:t>服务架构</a:t>
            </a:r>
            <a:endParaRPr lang="en-US" altLang="zh-CN" sz="2000" dirty="0" smtClean="0">
              <a:solidFill>
                <a:schemeClr val="bg1"/>
              </a:solidFill>
              <a:effectLst>
                <a:outerShdw blurRad="38100" dist="38100" dir="2700000" algn="tl">
                  <a:srgbClr val="000000">
                    <a:alpha val="43137"/>
                  </a:srgbClr>
                </a:outerShdw>
              </a:effectLst>
              <a:latin typeface="宋体" pitchFamily="2" charset="-122"/>
              <a:ea typeface="宋体" pitchFamily="2" charset="-122"/>
              <a:cs typeface="Arial" charset="0"/>
              <a:sym typeface="Arial" charset="0"/>
            </a:endParaRPr>
          </a:p>
          <a:p>
            <a:pPr marL="457200" lvl="1" indent="0" eaLnBrk="1" hangingPunct="1">
              <a:lnSpc>
                <a:spcPct val="75000"/>
              </a:lnSpc>
              <a:buClr>
                <a:srgbClr val="000000"/>
              </a:buClr>
              <a:buFont typeface="Arial" charset="0"/>
              <a:buNone/>
            </a:pPr>
            <a:r>
              <a:rPr lang="zh-CN" altLang="en-US" sz="1800" dirty="0">
                <a:solidFill>
                  <a:schemeClr val="bg1"/>
                </a:solidFill>
                <a:effectLst>
                  <a:outerShdw blurRad="38100" dist="38100" dir="2700000" algn="tl">
                    <a:srgbClr val="000000">
                      <a:alpha val="43137"/>
                    </a:srgbClr>
                  </a:outerShdw>
                </a:effectLst>
                <a:latin typeface="宋体" pitchFamily="2" charset="-122"/>
                <a:ea typeface="宋体" pitchFamily="2" charset="-122"/>
              </a:rPr>
              <a:t>企业机构新建或搬</a:t>
            </a:r>
            <a:r>
              <a:rPr lang="zh-CN" altLang="en-US" sz="1800" dirty="0" smtClean="0">
                <a:solidFill>
                  <a:schemeClr val="bg1"/>
                </a:solidFill>
                <a:effectLst>
                  <a:outerShdw blurRad="38100" dist="38100" dir="2700000" algn="tl">
                    <a:srgbClr val="000000">
                      <a:alpha val="43137"/>
                    </a:srgbClr>
                  </a:outerShdw>
                </a:effectLst>
                <a:latin typeface="宋体" pitchFamily="2" charset="-122"/>
                <a:ea typeface="宋体" pitchFamily="2" charset="-122"/>
              </a:rPr>
              <a:t>家时快速恢复工作环境</a:t>
            </a:r>
            <a:endParaRPr lang="en-US" altLang="zh-CN" sz="1800" dirty="0">
              <a:solidFill>
                <a:schemeClr val="bg1"/>
              </a:solidFill>
              <a:effectLst>
                <a:outerShdw blurRad="38100" dist="38100" dir="2700000" algn="tl">
                  <a:srgbClr val="000000">
                    <a:alpha val="43137"/>
                  </a:srgbClr>
                </a:outerShdw>
              </a:effectLst>
              <a:latin typeface="宋体" pitchFamily="2" charset="-122"/>
              <a:ea typeface="宋体" pitchFamily="2" charset="-122"/>
            </a:endParaRPr>
          </a:p>
          <a:p>
            <a:pPr marL="457200" lvl="1" indent="0" eaLnBrk="1" hangingPunct="1">
              <a:lnSpc>
                <a:spcPct val="75000"/>
              </a:lnSpc>
              <a:buClr>
                <a:srgbClr val="000000"/>
              </a:buClr>
              <a:buFont typeface="Arial" charset="0"/>
              <a:buNone/>
            </a:pPr>
            <a:r>
              <a:rPr lang="zh-CN" altLang="en-US" sz="1800" dirty="0" smtClean="0">
                <a:solidFill>
                  <a:schemeClr val="bg1"/>
                </a:solidFill>
                <a:effectLst>
                  <a:outerShdw blurRad="38100" dist="38100" dir="2700000" algn="tl">
                    <a:srgbClr val="000000">
                      <a:alpha val="43137"/>
                    </a:srgbClr>
                  </a:outerShdw>
                </a:effectLst>
                <a:latin typeface="宋体" pitchFamily="2" charset="-122"/>
                <a:ea typeface="宋体" pitchFamily="2" charset="-122"/>
              </a:rPr>
              <a:t>跨</a:t>
            </a:r>
            <a:r>
              <a:rPr lang="zh-CN" altLang="en-US" sz="1800" dirty="0">
                <a:solidFill>
                  <a:schemeClr val="bg1"/>
                </a:solidFill>
                <a:effectLst>
                  <a:outerShdw blurRad="38100" dist="38100" dir="2700000" algn="tl">
                    <a:srgbClr val="000000">
                      <a:alpha val="43137"/>
                    </a:srgbClr>
                  </a:outerShdw>
                </a:effectLst>
                <a:latin typeface="宋体" pitchFamily="2" charset="-122"/>
                <a:ea typeface="宋体" pitchFamily="2" charset="-122"/>
              </a:rPr>
              <a:t>企业内部构建的新部</a:t>
            </a:r>
            <a:r>
              <a:rPr lang="zh-CN" altLang="en-US" sz="1800" dirty="0" smtClean="0">
                <a:solidFill>
                  <a:schemeClr val="bg1"/>
                </a:solidFill>
                <a:effectLst>
                  <a:outerShdw blurRad="38100" dist="38100" dir="2700000" algn="tl">
                    <a:srgbClr val="000000">
                      <a:alpha val="43137"/>
                    </a:srgbClr>
                  </a:outerShdw>
                </a:effectLst>
                <a:latin typeface="宋体" pitchFamily="2" charset="-122"/>
                <a:ea typeface="宋体" pitchFamily="2" charset="-122"/>
              </a:rPr>
              <a:t>门</a:t>
            </a:r>
            <a:endParaRPr lang="en-US" altLang="zh-CN" sz="1700" dirty="0" smtClean="0">
              <a:solidFill>
                <a:schemeClr val="bg1"/>
              </a:solidFill>
              <a:effectLst>
                <a:outerShdw blurRad="38100" dist="38100" dir="2700000" algn="tl">
                  <a:srgbClr val="000000">
                    <a:alpha val="43137"/>
                  </a:srgbClr>
                </a:outerShdw>
              </a:effectLst>
              <a:latin typeface="宋体" pitchFamily="2" charset="-122"/>
              <a:ea typeface="宋体" pitchFamily="2" charset="-122"/>
              <a:cs typeface="Arial" charset="0"/>
              <a:sym typeface="Arial" charset="0"/>
            </a:endParaRPr>
          </a:p>
          <a:p>
            <a:pPr marL="457200" lvl="1" indent="0" eaLnBrk="1" hangingPunct="1">
              <a:lnSpc>
                <a:spcPct val="75000"/>
              </a:lnSpc>
              <a:buClr>
                <a:srgbClr val="000000"/>
              </a:buClr>
              <a:buFont typeface="Arial" charset="0"/>
              <a:buNone/>
            </a:pPr>
            <a:r>
              <a:rPr lang="zh-CN" altLang="en-US" sz="1800" dirty="0">
                <a:solidFill>
                  <a:schemeClr val="bg1"/>
                </a:solidFill>
                <a:effectLst>
                  <a:outerShdw blurRad="38100" dist="38100" dir="2700000" algn="tl">
                    <a:srgbClr val="000000">
                      <a:alpha val="43137"/>
                    </a:srgbClr>
                  </a:outerShdw>
                </a:effectLst>
                <a:latin typeface="宋体" pitchFamily="2" charset="-122"/>
                <a:ea typeface="宋体" pitchFamily="2" charset="-122"/>
              </a:rPr>
              <a:t>跨企业的员工转</a:t>
            </a:r>
            <a:r>
              <a:rPr lang="zh-CN" altLang="en-US" sz="1800" dirty="0" smtClean="0">
                <a:solidFill>
                  <a:schemeClr val="bg1"/>
                </a:solidFill>
                <a:effectLst>
                  <a:outerShdw blurRad="38100" dist="38100" dir="2700000" algn="tl">
                    <a:srgbClr val="000000">
                      <a:alpha val="43137"/>
                    </a:srgbClr>
                  </a:outerShdw>
                </a:effectLst>
                <a:latin typeface="宋体" pitchFamily="2" charset="-122"/>
                <a:ea typeface="宋体" pitchFamily="2" charset="-122"/>
              </a:rPr>
              <a:t>换</a:t>
            </a:r>
            <a:endParaRPr lang="en-US" altLang="zh-CN" sz="1700" dirty="0" smtClean="0">
              <a:solidFill>
                <a:schemeClr val="bg1"/>
              </a:solidFill>
              <a:effectLst>
                <a:outerShdw blurRad="38100" dist="38100" dir="2700000" algn="tl">
                  <a:srgbClr val="000000">
                    <a:alpha val="43137"/>
                  </a:srgbClr>
                </a:outerShdw>
              </a:effectLst>
              <a:latin typeface="宋体" pitchFamily="2" charset="-122"/>
              <a:ea typeface="宋体" pitchFamily="2" charset="-122"/>
              <a:cs typeface="Arial" charset="0"/>
              <a:sym typeface="Arial" charset="0"/>
            </a:endParaRPr>
          </a:p>
          <a:p>
            <a:pPr marL="457200" lvl="1" indent="0" eaLnBrk="1" hangingPunct="1">
              <a:lnSpc>
                <a:spcPct val="75000"/>
              </a:lnSpc>
              <a:buClr>
                <a:srgbClr val="000000"/>
              </a:buClr>
              <a:buFont typeface="Arial" charset="0"/>
              <a:buNone/>
            </a:pPr>
            <a:r>
              <a:rPr lang="zh-CN" altLang="en-US" sz="1800" dirty="0">
                <a:solidFill>
                  <a:schemeClr val="bg1"/>
                </a:solidFill>
                <a:effectLst>
                  <a:outerShdw blurRad="38100" dist="38100" dir="2700000" algn="tl">
                    <a:srgbClr val="000000">
                      <a:alpha val="43137"/>
                    </a:srgbClr>
                  </a:outerShdw>
                </a:effectLst>
                <a:latin typeface="宋体" pitchFamily="2" charset="-122"/>
                <a:ea typeface="宋体" pitchFamily="2" charset="-122"/>
              </a:rPr>
              <a:t>员工高流动性或存在大量临时雇员、季节性雇员的环</a:t>
            </a:r>
            <a:r>
              <a:rPr lang="zh-CN" altLang="en-US" sz="1800" dirty="0" smtClean="0">
                <a:solidFill>
                  <a:schemeClr val="bg1"/>
                </a:solidFill>
                <a:effectLst>
                  <a:outerShdw blurRad="38100" dist="38100" dir="2700000" algn="tl">
                    <a:srgbClr val="000000">
                      <a:alpha val="43137"/>
                    </a:srgbClr>
                  </a:outerShdw>
                </a:effectLst>
                <a:latin typeface="宋体" pitchFamily="2" charset="-122"/>
                <a:ea typeface="宋体" pitchFamily="2" charset="-122"/>
              </a:rPr>
              <a:t>境</a:t>
            </a:r>
            <a:endParaRPr lang="en-US" altLang="zh-CN" sz="1800" dirty="0" smtClean="0">
              <a:solidFill>
                <a:schemeClr val="bg1"/>
              </a:solidFill>
              <a:effectLst>
                <a:outerShdw blurRad="38100" dist="38100" dir="2700000" algn="tl">
                  <a:srgbClr val="000000">
                    <a:alpha val="43137"/>
                  </a:srgbClr>
                </a:outerShdw>
              </a:effectLst>
              <a:latin typeface="宋体" pitchFamily="2" charset="-122"/>
              <a:ea typeface="宋体" pitchFamily="2" charset="-122"/>
            </a:endParaRPr>
          </a:p>
          <a:p>
            <a:pPr marL="457200" lvl="1" indent="0" eaLnBrk="1" hangingPunct="1">
              <a:lnSpc>
                <a:spcPct val="75000"/>
              </a:lnSpc>
              <a:buClr>
                <a:srgbClr val="000000"/>
              </a:buClr>
              <a:buNone/>
            </a:pPr>
            <a:r>
              <a:rPr lang="zh-CN" altLang="en-US" sz="1800" dirty="0">
                <a:solidFill>
                  <a:schemeClr val="bg1"/>
                </a:solidFill>
                <a:effectLst>
                  <a:outerShdw blurRad="38100" dist="38100" dir="2700000" algn="tl">
                    <a:srgbClr val="000000">
                      <a:alpha val="43137"/>
                    </a:srgbClr>
                  </a:outerShdw>
                </a:effectLst>
                <a:latin typeface="宋体" pitchFamily="2" charset="-122"/>
                <a:ea typeface="宋体" pitchFamily="2" charset="-122"/>
              </a:rPr>
              <a:t>当员工拥有津贴可自主购买个人</a:t>
            </a:r>
            <a:r>
              <a:rPr lang="en-US" sz="1800" dirty="0">
                <a:solidFill>
                  <a:schemeClr val="bg1"/>
                </a:solidFill>
                <a:effectLst>
                  <a:outerShdw blurRad="38100" dist="38100" dir="2700000" algn="tl">
                    <a:srgbClr val="000000">
                      <a:alpha val="43137"/>
                    </a:srgbClr>
                  </a:outerShdw>
                </a:effectLst>
                <a:latin typeface="宋体" pitchFamily="2" charset="-122"/>
                <a:ea typeface="宋体" pitchFamily="2" charset="-122"/>
              </a:rPr>
              <a:t>IT</a:t>
            </a:r>
            <a:r>
              <a:rPr lang="zh-CN" altLang="en-US" sz="1800" dirty="0">
                <a:solidFill>
                  <a:schemeClr val="bg1"/>
                </a:solidFill>
                <a:effectLst>
                  <a:outerShdw blurRad="38100" dist="38100" dir="2700000" algn="tl">
                    <a:srgbClr val="000000">
                      <a:alpha val="43137"/>
                    </a:srgbClr>
                  </a:outerShdw>
                </a:effectLst>
                <a:latin typeface="宋体" pitchFamily="2" charset="-122"/>
                <a:ea typeface="宋体" pitchFamily="2" charset="-122"/>
              </a:rPr>
              <a:t>设备的环</a:t>
            </a:r>
            <a:r>
              <a:rPr lang="zh-CN" altLang="en-US" sz="1800" dirty="0" smtClean="0">
                <a:solidFill>
                  <a:schemeClr val="bg1"/>
                </a:solidFill>
                <a:effectLst>
                  <a:outerShdw blurRad="38100" dist="38100" dir="2700000" algn="tl">
                    <a:srgbClr val="000000">
                      <a:alpha val="43137"/>
                    </a:srgbClr>
                  </a:outerShdw>
                </a:effectLst>
                <a:latin typeface="宋体" pitchFamily="2" charset="-122"/>
                <a:ea typeface="宋体" pitchFamily="2" charset="-122"/>
              </a:rPr>
              <a:t>境</a:t>
            </a:r>
            <a:endParaRPr lang="en-US" altLang="zh-CN" sz="1700" dirty="0" smtClean="0">
              <a:solidFill>
                <a:schemeClr val="bg1"/>
              </a:solidFill>
              <a:effectLst>
                <a:outerShdw blurRad="38100" dist="38100" dir="2700000" algn="tl">
                  <a:srgbClr val="000000">
                    <a:alpha val="43137"/>
                  </a:srgbClr>
                </a:outerShdw>
              </a:effectLst>
              <a:latin typeface="宋体" pitchFamily="2" charset="-122"/>
              <a:ea typeface="宋体" pitchFamily="2" charset="-122"/>
              <a:cs typeface="Arial" charset="0"/>
              <a:sym typeface="Arial" charset="0"/>
            </a:endParaRPr>
          </a:p>
          <a:p>
            <a:pPr eaLnBrk="1" hangingPunct="1">
              <a:lnSpc>
                <a:spcPct val="75000"/>
              </a:lnSpc>
              <a:buClr>
                <a:srgbClr val="0183B7"/>
              </a:buClr>
            </a:pPr>
            <a:r>
              <a:rPr lang="zh-CN" altLang="en-US" sz="2000" dirty="0" smtClean="0">
                <a:solidFill>
                  <a:schemeClr val="bg1"/>
                </a:solidFill>
                <a:effectLst>
                  <a:outerShdw blurRad="38100" dist="38100" dir="2700000" algn="tl">
                    <a:srgbClr val="000000">
                      <a:alpha val="43137"/>
                    </a:srgbClr>
                  </a:outerShdw>
                </a:effectLst>
                <a:latin typeface="宋体" pitchFamily="2" charset="-122"/>
                <a:ea typeface="宋体" pitchFamily="2" charset="-122"/>
                <a:cs typeface="Arial" charset="0"/>
                <a:sym typeface="Arial" charset="0"/>
              </a:rPr>
              <a:t>更安全的</a:t>
            </a:r>
            <a:r>
              <a:rPr lang="en-US" altLang="zh-CN" dirty="0" smtClean="0">
                <a:solidFill>
                  <a:schemeClr val="bg1"/>
                </a:solidFill>
                <a:effectLst>
                  <a:outerShdw blurRad="38100" dist="38100" dir="2700000" algn="tl">
                    <a:srgbClr val="000000">
                      <a:alpha val="43137"/>
                    </a:srgbClr>
                  </a:outerShdw>
                </a:effectLst>
                <a:latin typeface="宋体" pitchFamily="2" charset="-122"/>
                <a:ea typeface="宋体" pitchFamily="2" charset="-122"/>
                <a:cs typeface="Arial" charset="0"/>
                <a:sym typeface="Arial" charset="0"/>
              </a:rPr>
              <a:t>IT</a:t>
            </a:r>
            <a:r>
              <a:rPr lang="zh-CN" altLang="en-US" dirty="0">
                <a:solidFill>
                  <a:schemeClr val="bg1"/>
                </a:solidFill>
                <a:effectLst>
                  <a:outerShdw blurRad="38100" dist="38100" dir="2700000" algn="tl">
                    <a:srgbClr val="000000">
                      <a:alpha val="43137"/>
                    </a:srgbClr>
                  </a:outerShdw>
                </a:effectLst>
                <a:latin typeface="宋体" pitchFamily="2" charset="-122"/>
                <a:ea typeface="宋体" pitchFamily="2" charset="-122"/>
                <a:cs typeface="Arial" charset="0"/>
                <a:sym typeface="Arial" charset="0"/>
              </a:rPr>
              <a:t>架构</a:t>
            </a:r>
            <a:endParaRPr lang="en-US" altLang="zh-CN" sz="2000" dirty="0" smtClean="0">
              <a:solidFill>
                <a:schemeClr val="bg1"/>
              </a:solidFill>
              <a:effectLst>
                <a:outerShdw blurRad="38100" dist="38100" dir="2700000" algn="tl">
                  <a:srgbClr val="000000">
                    <a:alpha val="43137"/>
                  </a:srgbClr>
                </a:outerShdw>
              </a:effectLst>
              <a:latin typeface="宋体" pitchFamily="2" charset="-122"/>
              <a:ea typeface="宋体" pitchFamily="2" charset="-122"/>
              <a:cs typeface="Arial" charset="0"/>
              <a:sym typeface="Arial" charset="0"/>
            </a:endParaRPr>
          </a:p>
          <a:p>
            <a:pPr marL="457200" lvl="1" indent="0" eaLnBrk="1" hangingPunct="1">
              <a:lnSpc>
                <a:spcPct val="75000"/>
              </a:lnSpc>
              <a:buClr>
                <a:srgbClr val="000000"/>
              </a:buClr>
              <a:buFont typeface="Arial" charset="0"/>
              <a:buNone/>
            </a:pPr>
            <a:r>
              <a:rPr lang="zh-CN" altLang="en-US" sz="1800" dirty="0">
                <a:solidFill>
                  <a:schemeClr val="bg1"/>
                </a:solidFill>
                <a:effectLst>
                  <a:outerShdw blurRad="38100" dist="38100" dir="2700000" algn="tl">
                    <a:srgbClr val="000000">
                      <a:alpha val="43137"/>
                    </a:srgbClr>
                  </a:outerShdw>
                </a:effectLst>
                <a:latin typeface="宋体" pitchFamily="2" charset="-122"/>
                <a:ea typeface="宋体" pitchFamily="2" charset="-122"/>
              </a:rPr>
              <a:t>提升共享式终端用户的独立性与安全</a:t>
            </a:r>
            <a:r>
              <a:rPr lang="zh-CN" altLang="en-US" sz="1800" dirty="0" smtClean="0">
                <a:solidFill>
                  <a:schemeClr val="bg1"/>
                </a:solidFill>
                <a:effectLst>
                  <a:outerShdw blurRad="38100" dist="38100" dir="2700000" algn="tl">
                    <a:srgbClr val="000000">
                      <a:alpha val="43137"/>
                    </a:srgbClr>
                  </a:outerShdw>
                </a:effectLst>
                <a:latin typeface="宋体" pitchFamily="2" charset="-122"/>
                <a:ea typeface="宋体" pitchFamily="2" charset="-122"/>
              </a:rPr>
              <a:t>性</a:t>
            </a:r>
            <a:endParaRPr lang="en-US" altLang="zh-CN" sz="1700" dirty="0" smtClean="0">
              <a:solidFill>
                <a:schemeClr val="bg1"/>
              </a:solidFill>
              <a:effectLst>
                <a:outerShdw blurRad="38100" dist="38100" dir="2700000" algn="tl">
                  <a:srgbClr val="000000">
                    <a:alpha val="43137"/>
                  </a:srgbClr>
                </a:outerShdw>
              </a:effectLst>
              <a:latin typeface="宋体" pitchFamily="2" charset="-122"/>
              <a:ea typeface="宋体" pitchFamily="2" charset="-122"/>
              <a:cs typeface="Arial" charset="0"/>
              <a:sym typeface="Arial" charset="0"/>
            </a:endParaRPr>
          </a:p>
          <a:p>
            <a:pPr marL="457200" lvl="1" indent="0" eaLnBrk="1" hangingPunct="1">
              <a:lnSpc>
                <a:spcPct val="75000"/>
              </a:lnSpc>
              <a:buClr>
                <a:srgbClr val="000000"/>
              </a:buClr>
              <a:buFont typeface="Arial" charset="0"/>
              <a:buNone/>
            </a:pPr>
            <a:r>
              <a:rPr lang="zh-CN" altLang="en-US" sz="1800" dirty="0">
                <a:solidFill>
                  <a:schemeClr val="bg1"/>
                </a:solidFill>
                <a:effectLst>
                  <a:outerShdw blurRad="38100" dist="38100" dir="2700000" algn="tl">
                    <a:srgbClr val="000000">
                      <a:alpha val="43137"/>
                    </a:srgbClr>
                  </a:outerShdw>
                </a:effectLst>
                <a:latin typeface="宋体" pitchFamily="2" charset="-122"/>
                <a:ea typeface="宋体" pitchFamily="2" charset="-122"/>
              </a:rPr>
              <a:t>允许员工在家办公使用个人设备安全访问企业系</a:t>
            </a:r>
            <a:r>
              <a:rPr lang="zh-CN" altLang="en-US" sz="1800" dirty="0" smtClean="0">
                <a:solidFill>
                  <a:schemeClr val="bg1"/>
                </a:solidFill>
                <a:effectLst>
                  <a:outerShdw blurRad="38100" dist="38100" dir="2700000" algn="tl">
                    <a:srgbClr val="000000">
                      <a:alpha val="43137"/>
                    </a:srgbClr>
                  </a:outerShdw>
                </a:effectLst>
                <a:latin typeface="宋体" pitchFamily="2" charset="-122"/>
                <a:ea typeface="宋体" pitchFamily="2" charset="-122"/>
              </a:rPr>
              <a:t>统</a:t>
            </a:r>
            <a:endParaRPr lang="en-US" altLang="zh-CN" sz="1700" dirty="0" smtClean="0">
              <a:solidFill>
                <a:schemeClr val="bg1"/>
              </a:solidFill>
              <a:effectLst>
                <a:outerShdw blurRad="38100" dist="38100" dir="2700000" algn="tl">
                  <a:srgbClr val="000000">
                    <a:alpha val="43137"/>
                  </a:srgbClr>
                </a:outerShdw>
              </a:effectLst>
              <a:latin typeface="宋体" pitchFamily="2" charset="-122"/>
              <a:ea typeface="宋体" pitchFamily="2" charset="-122"/>
              <a:cs typeface="Arial" charset="0"/>
              <a:sym typeface="Arial" charset="0"/>
            </a:endParaRPr>
          </a:p>
          <a:p>
            <a:pPr marL="457200" lvl="1" indent="0" eaLnBrk="1" hangingPunct="1">
              <a:lnSpc>
                <a:spcPct val="75000"/>
              </a:lnSpc>
              <a:buClr>
                <a:srgbClr val="000000"/>
              </a:buClr>
              <a:buFont typeface="Arial" charset="0"/>
              <a:buNone/>
            </a:pPr>
            <a:r>
              <a:rPr lang="zh-CN" altLang="en-US" sz="1800" dirty="0">
                <a:solidFill>
                  <a:schemeClr val="bg1"/>
                </a:solidFill>
                <a:effectLst>
                  <a:outerShdw blurRad="38100" dist="38100" dir="2700000" algn="tl">
                    <a:srgbClr val="000000">
                      <a:alpha val="43137"/>
                    </a:srgbClr>
                  </a:outerShdw>
                </a:effectLst>
                <a:latin typeface="宋体" pitchFamily="2" charset="-122"/>
                <a:ea typeface="宋体" pitchFamily="2" charset="-122"/>
              </a:rPr>
              <a:t>允许现场员工使用企业敏感数据时无移动设备被盗导致数据丢失的风</a:t>
            </a:r>
            <a:r>
              <a:rPr lang="zh-CN" altLang="en-US" sz="1800" dirty="0" smtClean="0">
                <a:solidFill>
                  <a:schemeClr val="bg1"/>
                </a:solidFill>
                <a:effectLst>
                  <a:outerShdw blurRad="38100" dist="38100" dir="2700000" algn="tl">
                    <a:srgbClr val="000000">
                      <a:alpha val="43137"/>
                    </a:srgbClr>
                  </a:outerShdw>
                </a:effectLst>
                <a:latin typeface="宋体" pitchFamily="2" charset="-122"/>
                <a:ea typeface="宋体" pitchFamily="2" charset="-122"/>
              </a:rPr>
              <a:t>险</a:t>
            </a:r>
            <a:endParaRPr lang="en-US" altLang="zh-CN" sz="1700" dirty="0" smtClean="0">
              <a:solidFill>
                <a:schemeClr val="bg1"/>
              </a:solidFill>
              <a:effectLst>
                <a:outerShdw blurRad="38100" dist="38100" dir="2700000" algn="tl">
                  <a:srgbClr val="000000">
                    <a:alpha val="43137"/>
                  </a:srgbClr>
                </a:outerShdw>
              </a:effectLst>
              <a:latin typeface="宋体" pitchFamily="2" charset="-122"/>
              <a:ea typeface="宋体" pitchFamily="2" charset="-122"/>
              <a:cs typeface="Arial" charset="0"/>
              <a:sym typeface="Arial" charset="0"/>
            </a:endParaRPr>
          </a:p>
          <a:p>
            <a:pPr marL="457200" lvl="1" indent="0" eaLnBrk="1" hangingPunct="1">
              <a:lnSpc>
                <a:spcPct val="75000"/>
              </a:lnSpc>
              <a:buClr>
                <a:srgbClr val="000000"/>
              </a:buClr>
              <a:buFont typeface="Arial" charset="0"/>
              <a:buNone/>
            </a:pPr>
            <a:r>
              <a:rPr lang="zh-CN" altLang="en-US" sz="1800" dirty="0">
                <a:solidFill>
                  <a:schemeClr val="bg1"/>
                </a:solidFill>
                <a:effectLst>
                  <a:outerShdw blurRad="38100" dist="38100" dir="2700000" algn="tl">
                    <a:srgbClr val="000000">
                      <a:alpha val="43137"/>
                    </a:srgbClr>
                  </a:outerShdw>
                </a:effectLst>
                <a:latin typeface="宋体" pitchFamily="2" charset="-122"/>
                <a:ea typeface="宋体" pitchFamily="2" charset="-122"/>
              </a:rPr>
              <a:t>当工作场所发生问题时，为员工提供安全访问企业数据的方</a:t>
            </a:r>
            <a:r>
              <a:rPr lang="zh-CN" altLang="en-US" sz="1800" dirty="0" smtClean="0">
                <a:solidFill>
                  <a:schemeClr val="bg1"/>
                </a:solidFill>
                <a:effectLst>
                  <a:outerShdw blurRad="38100" dist="38100" dir="2700000" algn="tl">
                    <a:srgbClr val="000000">
                      <a:alpha val="43137"/>
                    </a:srgbClr>
                  </a:outerShdw>
                </a:effectLst>
                <a:latin typeface="宋体" pitchFamily="2" charset="-122"/>
                <a:ea typeface="宋体" pitchFamily="2" charset="-122"/>
              </a:rPr>
              <a:t>法</a:t>
            </a:r>
            <a:endParaRPr lang="en-US" altLang="zh-CN" sz="1700" dirty="0" smtClean="0">
              <a:solidFill>
                <a:schemeClr val="bg1"/>
              </a:solidFill>
              <a:effectLst>
                <a:outerShdw blurRad="38100" dist="38100" dir="2700000" algn="tl">
                  <a:srgbClr val="000000">
                    <a:alpha val="43137"/>
                  </a:srgbClr>
                </a:outerShdw>
              </a:effectLst>
              <a:latin typeface="宋体" pitchFamily="2" charset="-122"/>
              <a:ea typeface="宋体" pitchFamily="2" charset="-122"/>
              <a:cs typeface="Arial" charset="0"/>
              <a:sym typeface="Arial" charset="0"/>
            </a:endParaRPr>
          </a:p>
          <a:p>
            <a:pPr eaLnBrk="1" hangingPunct="1">
              <a:lnSpc>
                <a:spcPct val="75000"/>
              </a:lnSpc>
              <a:buClr>
                <a:srgbClr val="0183B7"/>
              </a:buClr>
            </a:pPr>
            <a:r>
              <a:rPr lang="zh-CN" altLang="en-US" sz="2000" dirty="0" smtClean="0">
                <a:solidFill>
                  <a:schemeClr val="bg1"/>
                </a:solidFill>
                <a:effectLst>
                  <a:outerShdw blurRad="38100" dist="38100" dir="2700000" algn="tl">
                    <a:srgbClr val="000000">
                      <a:alpha val="43137"/>
                    </a:srgbClr>
                  </a:outerShdw>
                </a:effectLst>
                <a:latin typeface="宋体" pitchFamily="2" charset="-122"/>
                <a:ea typeface="宋体" pitchFamily="2" charset="-122"/>
                <a:cs typeface="Arial" charset="0"/>
                <a:sym typeface="Arial" charset="0"/>
              </a:rPr>
              <a:t>简化</a:t>
            </a:r>
            <a:r>
              <a:rPr lang="en-US" altLang="zh-CN" sz="2000" dirty="0" smtClean="0">
                <a:solidFill>
                  <a:schemeClr val="bg1"/>
                </a:solidFill>
                <a:effectLst>
                  <a:outerShdw blurRad="38100" dist="38100" dir="2700000" algn="tl">
                    <a:srgbClr val="000000">
                      <a:alpha val="43137"/>
                    </a:srgbClr>
                  </a:outerShdw>
                </a:effectLst>
                <a:latin typeface="宋体" pitchFamily="2" charset="-122"/>
                <a:ea typeface="宋体" pitchFamily="2" charset="-122"/>
                <a:cs typeface="Arial" charset="0"/>
                <a:sym typeface="Arial" charset="0"/>
              </a:rPr>
              <a:t>IT</a:t>
            </a:r>
            <a:r>
              <a:rPr lang="zh-CN" altLang="en-US" sz="2000" dirty="0" smtClean="0">
                <a:solidFill>
                  <a:schemeClr val="bg1"/>
                </a:solidFill>
                <a:effectLst>
                  <a:outerShdw blurRad="38100" dist="38100" dir="2700000" algn="tl">
                    <a:srgbClr val="000000">
                      <a:alpha val="43137"/>
                    </a:srgbClr>
                  </a:outerShdw>
                </a:effectLst>
                <a:latin typeface="宋体" pitchFamily="2" charset="-122"/>
                <a:ea typeface="宋体" pitchFamily="2" charset="-122"/>
                <a:cs typeface="Arial" charset="0"/>
                <a:sym typeface="Arial" charset="0"/>
              </a:rPr>
              <a:t>运维</a:t>
            </a:r>
            <a:endParaRPr lang="en-US" altLang="zh-CN" sz="2000" dirty="0" smtClean="0">
              <a:solidFill>
                <a:schemeClr val="bg1"/>
              </a:solidFill>
              <a:effectLst>
                <a:outerShdw blurRad="38100" dist="38100" dir="2700000" algn="tl">
                  <a:srgbClr val="000000">
                    <a:alpha val="43137"/>
                  </a:srgbClr>
                </a:outerShdw>
              </a:effectLst>
              <a:latin typeface="宋体" pitchFamily="2" charset="-122"/>
              <a:ea typeface="宋体" pitchFamily="2" charset="-122"/>
              <a:cs typeface="Arial" charset="0"/>
              <a:sym typeface="Arial" charset="0"/>
            </a:endParaRPr>
          </a:p>
          <a:p>
            <a:pPr marL="457200" lvl="1" indent="0" eaLnBrk="1" hangingPunct="1">
              <a:lnSpc>
                <a:spcPct val="75000"/>
              </a:lnSpc>
              <a:buClr>
                <a:srgbClr val="000000"/>
              </a:buClr>
              <a:buNone/>
            </a:pPr>
            <a:r>
              <a:rPr lang="zh-CN" altLang="en-US" sz="1800" dirty="0">
                <a:solidFill>
                  <a:schemeClr val="bg1"/>
                </a:solidFill>
                <a:effectLst>
                  <a:outerShdw blurRad="38100" dist="38100" dir="2700000" algn="tl">
                    <a:srgbClr val="000000">
                      <a:alpha val="43137"/>
                    </a:srgbClr>
                  </a:outerShdw>
                </a:effectLst>
                <a:latin typeface="宋体" pitchFamily="2" charset="-122"/>
                <a:ea typeface="宋体" pitchFamily="2" charset="-122"/>
              </a:rPr>
              <a:t>桌面机远程访问的可靠性与可用性</a:t>
            </a:r>
            <a:endParaRPr lang="en-US" altLang="zh-CN" sz="1800" dirty="0">
              <a:solidFill>
                <a:schemeClr val="bg1"/>
              </a:solidFill>
              <a:effectLst>
                <a:outerShdw blurRad="38100" dist="38100" dir="2700000" algn="tl">
                  <a:srgbClr val="000000">
                    <a:alpha val="43137"/>
                  </a:srgbClr>
                </a:outerShdw>
              </a:effectLst>
              <a:latin typeface="宋体" pitchFamily="2" charset="-122"/>
              <a:ea typeface="宋体" pitchFamily="2" charset="-122"/>
              <a:sym typeface="Arial" charset="0"/>
            </a:endParaRPr>
          </a:p>
          <a:p>
            <a:pPr marL="457200" lvl="1" indent="0" eaLnBrk="1" hangingPunct="1">
              <a:lnSpc>
                <a:spcPct val="75000"/>
              </a:lnSpc>
              <a:buClr>
                <a:srgbClr val="000000"/>
              </a:buClr>
              <a:buNone/>
            </a:pPr>
            <a:r>
              <a:rPr lang="zh-CN" altLang="en-US" sz="1800" dirty="0">
                <a:solidFill>
                  <a:schemeClr val="bg1"/>
                </a:solidFill>
                <a:effectLst>
                  <a:outerShdw blurRad="38100" dist="38100" dir="2700000" algn="tl">
                    <a:srgbClr val="000000">
                      <a:alpha val="43137"/>
                    </a:srgbClr>
                  </a:outerShdw>
                </a:effectLst>
                <a:latin typeface="宋体" pitchFamily="2" charset="-122"/>
                <a:ea typeface="宋体" pitchFamily="2" charset="-122"/>
                <a:sym typeface="Arial" charset="0"/>
              </a:rPr>
              <a:t>快速为系统打补丁</a:t>
            </a:r>
            <a:endParaRPr lang="en-US" altLang="zh-CN" sz="1800" dirty="0">
              <a:solidFill>
                <a:schemeClr val="bg1"/>
              </a:solidFill>
              <a:effectLst>
                <a:outerShdw blurRad="38100" dist="38100" dir="2700000" algn="tl">
                  <a:srgbClr val="000000">
                    <a:alpha val="43137"/>
                  </a:srgbClr>
                </a:outerShdw>
              </a:effectLst>
              <a:latin typeface="宋体" pitchFamily="2" charset="-122"/>
              <a:ea typeface="宋体" pitchFamily="2" charset="-122"/>
              <a:sym typeface="Arial" charset="0"/>
            </a:endParaRPr>
          </a:p>
          <a:p>
            <a:pPr marL="457200" lvl="1" indent="0" eaLnBrk="1" hangingPunct="1">
              <a:lnSpc>
                <a:spcPct val="75000"/>
              </a:lnSpc>
              <a:buClr>
                <a:srgbClr val="000000"/>
              </a:buClr>
              <a:buNone/>
            </a:pPr>
            <a:r>
              <a:rPr lang="zh-CN" altLang="en-US" sz="1800" dirty="0">
                <a:solidFill>
                  <a:schemeClr val="bg1"/>
                </a:solidFill>
                <a:effectLst>
                  <a:outerShdw blurRad="38100" dist="38100" dir="2700000" algn="tl">
                    <a:srgbClr val="000000">
                      <a:alpha val="43137"/>
                    </a:srgbClr>
                  </a:outerShdw>
                </a:effectLst>
                <a:latin typeface="宋体" pitchFamily="2" charset="-122"/>
                <a:ea typeface="宋体" pitchFamily="2" charset="-122"/>
                <a:sym typeface="Arial" charset="0"/>
              </a:rPr>
              <a:t>统一的新应用部署和软件分发</a:t>
            </a:r>
            <a:endParaRPr lang="en-US" altLang="zh-CN" sz="1800" dirty="0">
              <a:solidFill>
                <a:schemeClr val="bg1"/>
              </a:solidFill>
              <a:effectLst>
                <a:outerShdw blurRad="38100" dist="38100" dir="2700000" algn="tl">
                  <a:srgbClr val="000000">
                    <a:alpha val="43137"/>
                  </a:srgbClr>
                </a:outerShdw>
              </a:effectLst>
              <a:latin typeface="宋体" pitchFamily="2" charset="-122"/>
              <a:ea typeface="宋体" pitchFamily="2" charset="-122"/>
              <a:sym typeface="Arial" charset="0"/>
            </a:endParaRPr>
          </a:p>
          <a:p>
            <a:pPr marL="457200" lvl="1" indent="0" eaLnBrk="1" hangingPunct="1">
              <a:lnSpc>
                <a:spcPct val="75000"/>
              </a:lnSpc>
              <a:buClr>
                <a:srgbClr val="000000"/>
              </a:buClr>
              <a:buNone/>
            </a:pPr>
            <a:r>
              <a:rPr lang="zh-CN" altLang="en-US" sz="1800" dirty="0">
                <a:solidFill>
                  <a:schemeClr val="bg1"/>
                </a:solidFill>
                <a:effectLst>
                  <a:outerShdw blurRad="38100" dist="38100" dir="2700000" algn="tl">
                    <a:srgbClr val="000000">
                      <a:alpha val="43137"/>
                    </a:srgbClr>
                  </a:outerShdw>
                </a:effectLst>
                <a:latin typeface="宋体" pitchFamily="2" charset="-122"/>
                <a:ea typeface="宋体" pitchFamily="2" charset="-122"/>
                <a:sym typeface="Arial" charset="0"/>
              </a:rPr>
              <a:t>统一防病毒和防火墙安全策略</a:t>
            </a:r>
            <a:endParaRPr lang="en-US" altLang="zh-CN" sz="1800" dirty="0">
              <a:solidFill>
                <a:schemeClr val="bg1"/>
              </a:solidFill>
              <a:effectLst>
                <a:outerShdw blurRad="38100" dist="38100" dir="2700000" algn="tl">
                  <a:srgbClr val="000000">
                    <a:alpha val="43137"/>
                  </a:srgbClr>
                </a:outerShdw>
              </a:effectLst>
              <a:latin typeface="宋体" pitchFamily="2" charset="-122"/>
              <a:ea typeface="宋体" pitchFamily="2" charset="-122"/>
              <a:sym typeface="Arial" charset="0"/>
            </a:endParaRPr>
          </a:p>
          <a:p>
            <a:pPr eaLnBrk="1" hangingPunct="1">
              <a:lnSpc>
                <a:spcPct val="75000"/>
              </a:lnSpc>
              <a:buClr>
                <a:srgbClr val="0183B7"/>
              </a:buClr>
            </a:pPr>
            <a:r>
              <a:rPr lang="zh-CN" altLang="en-US" sz="2000" dirty="0" smtClean="0">
                <a:solidFill>
                  <a:schemeClr val="bg1"/>
                </a:solidFill>
                <a:effectLst>
                  <a:outerShdw blurRad="38100" dist="38100" dir="2700000" algn="tl">
                    <a:srgbClr val="000000">
                      <a:alpha val="43137"/>
                    </a:srgbClr>
                  </a:outerShdw>
                </a:effectLst>
                <a:latin typeface="宋体" pitchFamily="2" charset="-122"/>
                <a:ea typeface="宋体" pitchFamily="2" charset="-122"/>
                <a:cs typeface="Arial" charset="0"/>
                <a:sym typeface="Arial" charset="0"/>
              </a:rPr>
              <a:t>更可靠的</a:t>
            </a:r>
            <a:r>
              <a:rPr lang="en-US" altLang="zh-CN" sz="2000" dirty="0" smtClean="0">
                <a:solidFill>
                  <a:schemeClr val="bg1"/>
                </a:solidFill>
                <a:effectLst>
                  <a:outerShdw blurRad="38100" dist="38100" dir="2700000" algn="tl">
                    <a:srgbClr val="000000">
                      <a:alpha val="43137"/>
                    </a:srgbClr>
                  </a:outerShdw>
                </a:effectLst>
                <a:latin typeface="宋体" pitchFamily="2" charset="-122"/>
                <a:ea typeface="宋体" pitchFamily="2" charset="-122"/>
                <a:cs typeface="Arial" charset="0"/>
                <a:sym typeface="Arial" charset="0"/>
              </a:rPr>
              <a:t>IT</a:t>
            </a:r>
            <a:r>
              <a:rPr lang="zh-CN" altLang="en-US" sz="2000" dirty="0" smtClean="0">
                <a:solidFill>
                  <a:schemeClr val="bg1"/>
                </a:solidFill>
                <a:effectLst>
                  <a:outerShdw blurRad="38100" dist="38100" dir="2700000" algn="tl">
                    <a:srgbClr val="000000">
                      <a:alpha val="43137"/>
                    </a:srgbClr>
                  </a:outerShdw>
                </a:effectLst>
                <a:latin typeface="宋体" pitchFamily="2" charset="-122"/>
                <a:ea typeface="宋体" pitchFamily="2" charset="-122"/>
                <a:cs typeface="Arial" charset="0"/>
                <a:sym typeface="Arial" charset="0"/>
              </a:rPr>
              <a:t>服务</a:t>
            </a:r>
            <a:endParaRPr lang="en-US" altLang="zh-CN" sz="2000" dirty="0" smtClean="0">
              <a:solidFill>
                <a:schemeClr val="bg1"/>
              </a:solidFill>
              <a:effectLst>
                <a:outerShdw blurRad="38100" dist="38100" dir="2700000" algn="tl">
                  <a:srgbClr val="000000">
                    <a:alpha val="43137"/>
                  </a:srgbClr>
                </a:outerShdw>
              </a:effectLst>
              <a:latin typeface="宋体" pitchFamily="2" charset="-122"/>
              <a:ea typeface="宋体" pitchFamily="2" charset="-122"/>
              <a:cs typeface="Arial" charset="0"/>
              <a:sym typeface="Arial" charset="0"/>
            </a:endParaRPr>
          </a:p>
          <a:p>
            <a:pPr marL="457200" lvl="1" indent="0" eaLnBrk="1" hangingPunct="1">
              <a:lnSpc>
                <a:spcPct val="75000"/>
              </a:lnSpc>
              <a:buClr>
                <a:srgbClr val="000000"/>
              </a:buClr>
              <a:buNone/>
            </a:pPr>
            <a:r>
              <a:rPr lang="zh-CN" altLang="en-US" sz="1800" dirty="0">
                <a:solidFill>
                  <a:schemeClr val="bg1"/>
                </a:solidFill>
                <a:effectLst>
                  <a:outerShdw blurRad="38100" dist="38100" dir="2700000" algn="tl">
                    <a:srgbClr val="000000">
                      <a:alpha val="43137"/>
                    </a:srgbClr>
                  </a:outerShdw>
                </a:effectLst>
                <a:latin typeface="宋体" pitchFamily="2" charset="-122"/>
                <a:ea typeface="宋体" pitchFamily="2" charset="-122"/>
                <a:sym typeface="Arial" charset="0"/>
              </a:rPr>
              <a:t>当工作场所由于火灾，漏水，刑事调查，恶劣环境而无法进入时，员工</a:t>
            </a:r>
            <a:r>
              <a:rPr lang="zh-CN" altLang="en-US" sz="1800" dirty="0" smtClean="0">
                <a:solidFill>
                  <a:schemeClr val="bg1"/>
                </a:solidFill>
                <a:effectLst>
                  <a:outerShdw blurRad="38100" dist="38100" dir="2700000" algn="tl">
                    <a:srgbClr val="000000">
                      <a:alpha val="43137"/>
                    </a:srgbClr>
                  </a:outerShdw>
                </a:effectLst>
                <a:latin typeface="宋体" pitchFamily="2" charset="-122"/>
                <a:ea typeface="宋体" pitchFamily="2" charset="-122"/>
                <a:sym typeface="Arial" charset="0"/>
              </a:rPr>
              <a:t>可</a:t>
            </a:r>
            <a:endParaRPr lang="en-US" altLang="zh-CN" sz="1800" dirty="0" smtClean="0">
              <a:solidFill>
                <a:schemeClr val="bg1"/>
              </a:solidFill>
              <a:effectLst>
                <a:outerShdw blurRad="38100" dist="38100" dir="2700000" algn="tl">
                  <a:srgbClr val="000000">
                    <a:alpha val="43137"/>
                  </a:srgbClr>
                </a:outerShdw>
              </a:effectLst>
              <a:latin typeface="宋体" pitchFamily="2" charset="-122"/>
              <a:ea typeface="宋体" pitchFamily="2" charset="-122"/>
              <a:sym typeface="Arial" charset="0"/>
            </a:endParaRPr>
          </a:p>
          <a:p>
            <a:pPr marL="457200" lvl="1" indent="0" eaLnBrk="1" hangingPunct="1">
              <a:lnSpc>
                <a:spcPct val="75000"/>
              </a:lnSpc>
              <a:buClr>
                <a:srgbClr val="000000"/>
              </a:buClr>
              <a:buNone/>
            </a:pPr>
            <a:r>
              <a:rPr lang="zh-CN" altLang="en-US" sz="1800" dirty="0" smtClean="0">
                <a:solidFill>
                  <a:schemeClr val="bg1"/>
                </a:solidFill>
                <a:effectLst>
                  <a:outerShdw blurRad="38100" dist="38100" dir="2700000" algn="tl">
                    <a:srgbClr val="000000">
                      <a:alpha val="43137"/>
                    </a:srgbClr>
                  </a:outerShdw>
                </a:effectLst>
                <a:latin typeface="宋体" pitchFamily="2" charset="-122"/>
                <a:ea typeface="宋体" pitchFamily="2" charset="-122"/>
                <a:sym typeface="Arial" charset="0"/>
              </a:rPr>
              <a:t>以</a:t>
            </a:r>
            <a:r>
              <a:rPr lang="zh-CN" altLang="en-US" sz="1800" dirty="0">
                <a:solidFill>
                  <a:schemeClr val="bg1"/>
                </a:solidFill>
                <a:effectLst>
                  <a:outerShdw blurRad="38100" dist="38100" dir="2700000" algn="tl">
                    <a:srgbClr val="000000">
                      <a:alpha val="43137"/>
                    </a:srgbClr>
                  </a:outerShdw>
                </a:effectLst>
                <a:latin typeface="宋体" pitchFamily="2" charset="-122"/>
                <a:ea typeface="宋体" pitchFamily="2" charset="-122"/>
                <a:sym typeface="Arial" charset="0"/>
              </a:rPr>
              <a:t>通过虚拟桌面访问业务数据，保证业务活动的持续进</a:t>
            </a:r>
            <a:r>
              <a:rPr lang="zh-CN" altLang="en-US" sz="1800" dirty="0" smtClean="0">
                <a:solidFill>
                  <a:schemeClr val="bg1"/>
                </a:solidFill>
                <a:effectLst>
                  <a:outerShdw blurRad="38100" dist="38100" dir="2700000" algn="tl">
                    <a:srgbClr val="000000">
                      <a:alpha val="43137"/>
                    </a:srgbClr>
                  </a:outerShdw>
                </a:effectLst>
                <a:latin typeface="宋体" pitchFamily="2" charset="-122"/>
                <a:ea typeface="宋体" pitchFamily="2" charset="-122"/>
                <a:sym typeface="Arial" charset="0"/>
              </a:rPr>
              <a:t>行</a:t>
            </a:r>
            <a:endParaRPr lang="en-US" altLang="en-US" sz="1800" dirty="0">
              <a:solidFill>
                <a:schemeClr val="bg1"/>
              </a:solidFill>
              <a:effectLst>
                <a:outerShdw blurRad="38100" dist="38100" dir="2700000" algn="tl">
                  <a:srgbClr val="000000">
                    <a:alpha val="43137"/>
                  </a:srgbClr>
                </a:outerShdw>
              </a:effectLst>
              <a:latin typeface="宋体" pitchFamily="2" charset="-122"/>
              <a:ea typeface="宋体" pitchFamily="2" charset="-122"/>
              <a:sym typeface="Arial" charset="0"/>
            </a:endParaRPr>
          </a:p>
        </p:txBody>
      </p:sp>
    </p:spTree>
    <p:extLst>
      <p:ext uri="{BB962C8B-B14F-4D97-AF65-F5344CB8AC3E}">
        <p14:creationId xmlns:p14="http://schemas.microsoft.com/office/powerpoint/2010/main" val="1559014301"/>
      </p:ext>
    </p:extLst>
  </p:cSld>
  <p:clrMapOvr>
    <a:masterClrMapping/>
  </p:clrMapOvr>
  <p:transition>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4"/>
          <p:cNvSpPr>
            <a:spLocks noGrp="1" noChangeArrowheads="1"/>
          </p:cNvSpPr>
          <p:nvPr>
            <p:ph type="title" idx="4294967295"/>
          </p:nvPr>
        </p:nvSpPr>
        <p:spPr>
          <a:xfrm>
            <a:off x="521414" y="145350"/>
            <a:ext cx="7435849" cy="838200"/>
          </a:xfrm>
        </p:spPr>
        <p:txBody>
          <a:bodyPr/>
          <a:lstStyle/>
          <a:p>
            <a:pPr>
              <a:buClr>
                <a:srgbClr val="0183B7"/>
              </a:buClr>
              <a:defRPr/>
            </a:pPr>
            <a:r>
              <a:rPr lang="zh-CN" altLang="en-US" dirty="0" smtClean="0">
                <a:latin typeface="华文楷体"/>
                <a:ea typeface="华文楷体"/>
                <a:sym typeface="Arial" charset="0"/>
              </a:rPr>
              <a:t>传统</a:t>
            </a:r>
            <a:r>
              <a:rPr lang="en-US" altLang="zh-CN" dirty="0" smtClean="0">
                <a:latin typeface="华文楷体"/>
                <a:ea typeface="华文楷体"/>
                <a:sym typeface="Arial" charset="0"/>
              </a:rPr>
              <a:t>Client-Server</a:t>
            </a:r>
            <a:r>
              <a:rPr lang="zh-CN" altLang="en-US" dirty="0" smtClean="0">
                <a:latin typeface="华文楷体"/>
                <a:ea typeface="华文楷体"/>
                <a:sym typeface="Arial" charset="0"/>
              </a:rPr>
              <a:t>架构使用模式</a:t>
            </a:r>
            <a:endParaRPr lang="en-US" altLang="zh-CN" dirty="0">
              <a:latin typeface="华文楷体"/>
              <a:ea typeface="华文楷体"/>
              <a:sym typeface="Arial" charset="0"/>
            </a:endParaRPr>
          </a:p>
        </p:txBody>
      </p:sp>
      <p:grpSp>
        <p:nvGrpSpPr>
          <p:cNvPr id="2" name="Group 50"/>
          <p:cNvGrpSpPr>
            <a:grpSpLocks/>
          </p:cNvGrpSpPr>
          <p:nvPr/>
        </p:nvGrpSpPr>
        <p:grpSpPr bwMode="auto">
          <a:xfrm>
            <a:off x="1444625" y="4267200"/>
            <a:ext cx="1143000" cy="1371600"/>
            <a:chOff x="910" y="2688"/>
            <a:chExt cx="720" cy="864"/>
          </a:xfrm>
        </p:grpSpPr>
        <p:sp>
          <p:nvSpPr>
            <p:cNvPr id="499770" name="Rectangle 15"/>
            <p:cNvSpPr>
              <a:spLocks noChangeArrowheads="1"/>
            </p:cNvSpPr>
            <p:nvPr/>
          </p:nvSpPr>
          <p:spPr bwMode="auto">
            <a:xfrm>
              <a:off x="958" y="3312"/>
              <a:ext cx="624" cy="240"/>
            </a:xfrm>
            <a:prstGeom prst="rect">
              <a:avLst/>
            </a:prstGeom>
            <a:noFill/>
            <a:ln w="9525">
              <a:noFill/>
              <a:miter lim="800000"/>
              <a:headEnd/>
              <a:tailEnd/>
            </a:ln>
          </p:spPr>
          <p:txBody>
            <a:bodyPr wrap="none" lIns="82124" tIns="41061" rIns="82124" bIns="41061" anchor="ctr">
              <a:prstTxWarp prst="textNoShape">
                <a:avLst/>
              </a:prstTxWarp>
            </a:bodyPr>
            <a:lstStyle/>
            <a:p>
              <a:pPr algn="ctr" defTabSz="814388" eaLnBrk="0" hangingPunct="0">
                <a:lnSpc>
                  <a:spcPct val="90000"/>
                </a:lnSpc>
                <a:buClr>
                  <a:srgbClr val="000000"/>
                </a:buClr>
                <a:buFont typeface="Arial" charset="0"/>
                <a:buNone/>
              </a:pPr>
              <a:r>
                <a:rPr lang="zh-CN" altLang="en-US" sz="1600" b="1" dirty="0" smtClean="0">
                  <a:solidFill>
                    <a:srgbClr val="000000"/>
                  </a:solidFill>
                  <a:ea typeface="Arial" charset="0"/>
                  <a:cs typeface="Arial" charset="0"/>
                  <a:sym typeface="Arial" charset="0"/>
                </a:rPr>
                <a:t>办公软件</a:t>
              </a:r>
              <a:endParaRPr lang="en-US" altLang="zh-CN" sz="1600" b="1" dirty="0">
                <a:solidFill>
                  <a:srgbClr val="000000"/>
                </a:solidFill>
                <a:ea typeface="Arial" charset="0"/>
                <a:cs typeface="Arial" charset="0"/>
                <a:sym typeface="Arial" charset="0"/>
              </a:endParaRPr>
            </a:p>
          </p:txBody>
        </p:sp>
        <p:grpSp>
          <p:nvGrpSpPr>
            <p:cNvPr id="3" name="Group 19"/>
            <p:cNvGrpSpPr>
              <a:grpSpLocks/>
            </p:cNvGrpSpPr>
            <p:nvPr/>
          </p:nvGrpSpPr>
          <p:grpSpPr bwMode="auto">
            <a:xfrm>
              <a:off x="910" y="2688"/>
              <a:ext cx="720" cy="672"/>
              <a:chOff x="910" y="2688"/>
              <a:chExt cx="720" cy="672"/>
            </a:xfrm>
          </p:grpSpPr>
          <p:pic>
            <p:nvPicPr>
              <p:cNvPr id="499772" name="Picture 20" descr="icon-set2-visio"/>
              <p:cNvPicPr>
                <a:picLocks noChangeAspect="1" noChangeArrowheads="1"/>
              </p:cNvPicPr>
              <p:nvPr/>
            </p:nvPicPr>
            <p:blipFill>
              <a:blip r:embed="rId3" cstate="print"/>
              <a:srcRect/>
              <a:stretch>
                <a:fillRect/>
              </a:stretch>
            </p:blipFill>
            <p:spPr bwMode="auto">
              <a:xfrm>
                <a:off x="1294" y="3024"/>
                <a:ext cx="336" cy="336"/>
              </a:xfrm>
              <a:prstGeom prst="rect">
                <a:avLst/>
              </a:prstGeom>
              <a:noFill/>
              <a:ln w="9525">
                <a:noFill/>
                <a:miter lim="800000"/>
                <a:headEnd/>
                <a:tailEnd/>
              </a:ln>
            </p:spPr>
          </p:pic>
          <p:pic>
            <p:nvPicPr>
              <p:cNvPr id="499773" name="Picture 21" descr="excel_icon"/>
              <p:cNvPicPr>
                <a:picLocks noChangeAspect="1" noChangeArrowheads="1"/>
              </p:cNvPicPr>
              <p:nvPr/>
            </p:nvPicPr>
            <p:blipFill>
              <a:blip r:embed="rId4" cstate="print"/>
              <a:srcRect/>
              <a:stretch>
                <a:fillRect/>
              </a:stretch>
            </p:blipFill>
            <p:spPr bwMode="auto">
              <a:xfrm>
                <a:off x="1294" y="2688"/>
                <a:ext cx="336" cy="336"/>
              </a:xfrm>
              <a:prstGeom prst="rect">
                <a:avLst/>
              </a:prstGeom>
              <a:noFill/>
              <a:ln w="9525">
                <a:noFill/>
                <a:miter lim="800000"/>
                <a:headEnd/>
                <a:tailEnd/>
              </a:ln>
            </p:spPr>
          </p:pic>
          <p:pic>
            <p:nvPicPr>
              <p:cNvPr id="499774" name="Picture 22" descr="PowerPoint_icon"/>
              <p:cNvPicPr>
                <a:picLocks noChangeAspect="1" noChangeArrowheads="1"/>
              </p:cNvPicPr>
              <p:nvPr/>
            </p:nvPicPr>
            <p:blipFill>
              <a:blip r:embed="rId5" cstate="print"/>
              <a:srcRect/>
              <a:stretch>
                <a:fillRect/>
              </a:stretch>
            </p:blipFill>
            <p:spPr bwMode="auto">
              <a:xfrm>
                <a:off x="910" y="2688"/>
                <a:ext cx="336" cy="336"/>
              </a:xfrm>
              <a:prstGeom prst="rect">
                <a:avLst/>
              </a:prstGeom>
              <a:noFill/>
              <a:ln w="9525">
                <a:noFill/>
                <a:miter lim="800000"/>
                <a:headEnd/>
                <a:tailEnd/>
              </a:ln>
            </p:spPr>
          </p:pic>
          <p:pic>
            <p:nvPicPr>
              <p:cNvPr id="499775" name="Picture 23" descr="word icon"/>
              <p:cNvPicPr>
                <a:picLocks noChangeAspect="1" noChangeArrowheads="1"/>
              </p:cNvPicPr>
              <p:nvPr/>
            </p:nvPicPr>
            <p:blipFill>
              <a:blip r:embed="rId6" cstate="print"/>
              <a:srcRect/>
              <a:stretch>
                <a:fillRect/>
              </a:stretch>
            </p:blipFill>
            <p:spPr bwMode="auto">
              <a:xfrm>
                <a:off x="910" y="3024"/>
                <a:ext cx="336" cy="336"/>
              </a:xfrm>
              <a:prstGeom prst="rect">
                <a:avLst/>
              </a:prstGeom>
              <a:noFill/>
              <a:ln w="9525">
                <a:noFill/>
                <a:miter lim="800000"/>
                <a:headEnd/>
                <a:tailEnd/>
              </a:ln>
            </p:spPr>
          </p:pic>
        </p:grpSp>
      </p:grpSp>
      <p:grpSp>
        <p:nvGrpSpPr>
          <p:cNvPr id="4" name="Group 52"/>
          <p:cNvGrpSpPr>
            <a:grpSpLocks/>
          </p:cNvGrpSpPr>
          <p:nvPr/>
        </p:nvGrpSpPr>
        <p:grpSpPr bwMode="auto">
          <a:xfrm>
            <a:off x="1520825" y="3429000"/>
            <a:ext cx="990600" cy="838200"/>
            <a:chOff x="958" y="2160"/>
            <a:chExt cx="624" cy="528"/>
          </a:xfrm>
        </p:grpSpPr>
        <p:sp>
          <p:nvSpPr>
            <p:cNvPr id="499768" name="Rectangle 15"/>
            <p:cNvSpPr>
              <a:spLocks noChangeArrowheads="1"/>
            </p:cNvSpPr>
            <p:nvPr/>
          </p:nvSpPr>
          <p:spPr bwMode="auto">
            <a:xfrm>
              <a:off x="958" y="2448"/>
              <a:ext cx="624" cy="240"/>
            </a:xfrm>
            <a:prstGeom prst="rect">
              <a:avLst/>
            </a:prstGeom>
            <a:noFill/>
            <a:ln w="9525">
              <a:noFill/>
              <a:miter lim="800000"/>
              <a:headEnd/>
              <a:tailEnd/>
            </a:ln>
          </p:spPr>
          <p:txBody>
            <a:bodyPr wrap="none" lIns="82124" tIns="41061" rIns="82124" bIns="41061" anchor="ctr">
              <a:prstTxWarp prst="textNoShape">
                <a:avLst/>
              </a:prstTxWarp>
            </a:bodyPr>
            <a:lstStyle/>
            <a:p>
              <a:pPr algn="ctr" defTabSz="814388" eaLnBrk="0" hangingPunct="0">
                <a:lnSpc>
                  <a:spcPct val="90000"/>
                </a:lnSpc>
                <a:buClr>
                  <a:srgbClr val="000000"/>
                </a:buClr>
                <a:buFont typeface="Arial" charset="0"/>
                <a:buNone/>
              </a:pPr>
              <a:r>
                <a:rPr lang="zh-CN" altLang="en-US" sz="1600" b="1" dirty="0" smtClean="0">
                  <a:solidFill>
                    <a:srgbClr val="000000"/>
                  </a:solidFill>
                  <a:ea typeface="Arial" charset="0"/>
                  <a:cs typeface="Arial" charset="0"/>
                  <a:sym typeface="Arial" charset="0"/>
                </a:rPr>
                <a:t>邮件系统</a:t>
              </a:r>
              <a:endParaRPr lang="en-US" altLang="zh-CN" sz="1600" b="1" dirty="0">
                <a:solidFill>
                  <a:srgbClr val="000000"/>
                </a:solidFill>
                <a:ea typeface="Arial" charset="0"/>
                <a:cs typeface="Arial" charset="0"/>
                <a:sym typeface="Arial" charset="0"/>
              </a:endParaRPr>
            </a:p>
          </p:txBody>
        </p:sp>
        <p:pic>
          <p:nvPicPr>
            <p:cNvPr id="499769" name="Picture 10" descr="MS-Office-2003-Outlook-256x256"/>
            <p:cNvPicPr>
              <a:picLocks noChangeAspect="1" noChangeArrowheads="1"/>
            </p:cNvPicPr>
            <p:nvPr/>
          </p:nvPicPr>
          <p:blipFill>
            <a:blip r:embed="rId7" cstate="print"/>
            <a:srcRect/>
            <a:stretch>
              <a:fillRect/>
            </a:stretch>
          </p:blipFill>
          <p:spPr bwMode="auto">
            <a:xfrm>
              <a:off x="1102" y="2160"/>
              <a:ext cx="336" cy="336"/>
            </a:xfrm>
            <a:prstGeom prst="rect">
              <a:avLst/>
            </a:prstGeom>
            <a:noFill/>
            <a:ln w="9525">
              <a:noFill/>
              <a:miter lim="800000"/>
              <a:headEnd/>
              <a:tailEnd/>
            </a:ln>
          </p:spPr>
        </p:pic>
      </p:grpSp>
      <p:grpSp>
        <p:nvGrpSpPr>
          <p:cNvPr id="5" name="Group 54"/>
          <p:cNvGrpSpPr>
            <a:grpSpLocks/>
          </p:cNvGrpSpPr>
          <p:nvPr/>
        </p:nvGrpSpPr>
        <p:grpSpPr bwMode="auto">
          <a:xfrm>
            <a:off x="1216025" y="1752600"/>
            <a:ext cx="1679575" cy="990600"/>
            <a:chOff x="766" y="1104"/>
            <a:chExt cx="1058" cy="624"/>
          </a:xfrm>
        </p:grpSpPr>
        <p:grpSp>
          <p:nvGrpSpPr>
            <p:cNvPr id="6" name="Group 49"/>
            <p:cNvGrpSpPr>
              <a:grpSpLocks/>
            </p:cNvGrpSpPr>
            <p:nvPr/>
          </p:nvGrpSpPr>
          <p:grpSpPr bwMode="auto">
            <a:xfrm>
              <a:off x="766" y="1104"/>
              <a:ext cx="1058" cy="384"/>
              <a:chOff x="766" y="1104"/>
              <a:chExt cx="1058" cy="384"/>
            </a:xfrm>
          </p:grpSpPr>
          <p:pic>
            <p:nvPicPr>
              <p:cNvPr id="499765" name="Picture 5" descr="icon_RecentWindowsMedia"/>
              <p:cNvPicPr>
                <a:picLocks noChangeAspect="1" noChangeArrowheads="1"/>
              </p:cNvPicPr>
              <p:nvPr/>
            </p:nvPicPr>
            <p:blipFill>
              <a:blip r:embed="rId8" cstate="print"/>
              <a:srcRect/>
              <a:stretch>
                <a:fillRect/>
              </a:stretch>
            </p:blipFill>
            <p:spPr bwMode="auto">
              <a:xfrm>
                <a:off x="766" y="1104"/>
                <a:ext cx="336" cy="336"/>
              </a:xfrm>
              <a:prstGeom prst="rect">
                <a:avLst/>
              </a:prstGeom>
              <a:noFill/>
              <a:ln w="9525">
                <a:noFill/>
                <a:miter lim="800000"/>
                <a:headEnd/>
                <a:tailEnd/>
              </a:ln>
            </p:spPr>
          </p:pic>
          <p:pic>
            <p:nvPicPr>
              <p:cNvPr id="499766" name="Picture 17" descr="quicktimelogo07102002"/>
              <p:cNvPicPr>
                <a:picLocks noChangeAspect="1" noChangeArrowheads="1"/>
              </p:cNvPicPr>
              <p:nvPr/>
            </p:nvPicPr>
            <p:blipFill>
              <a:blip r:embed="rId9" cstate="print"/>
              <a:srcRect/>
              <a:stretch>
                <a:fillRect/>
              </a:stretch>
            </p:blipFill>
            <p:spPr bwMode="auto">
              <a:xfrm>
                <a:off x="1438" y="1104"/>
                <a:ext cx="386" cy="384"/>
              </a:xfrm>
              <a:prstGeom prst="rect">
                <a:avLst/>
              </a:prstGeom>
              <a:noFill/>
              <a:ln w="9525">
                <a:noFill/>
                <a:miter lim="800000"/>
                <a:headEnd/>
                <a:tailEnd/>
              </a:ln>
            </p:spPr>
          </p:pic>
          <p:pic>
            <p:nvPicPr>
              <p:cNvPr id="499767" name="Picture 22"/>
              <p:cNvPicPr>
                <a:picLocks noChangeAspect="1" noChangeArrowheads="1"/>
              </p:cNvPicPr>
              <p:nvPr/>
            </p:nvPicPr>
            <p:blipFill>
              <a:blip r:embed="rId10" cstate="print"/>
              <a:srcRect/>
              <a:stretch>
                <a:fillRect/>
              </a:stretch>
            </p:blipFill>
            <p:spPr bwMode="auto">
              <a:xfrm>
                <a:off x="1150" y="1104"/>
                <a:ext cx="288" cy="362"/>
              </a:xfrm>
              <a:prstGeom prst="rect">
                <a:avLst/>
              </a:prstGeom>
              <a:noFill/>
              <a:ln w="9525">
                <a:noFill/>
                <a:miter lim="800000"/>
                <a:headEnd/>
                <a:tailEnd/>
              </a:ln>
            </p:spPr>
          </p:pic>
        </p:grpSp>
        <p:sp>
          <p:nvSpPr>
            <p:cNvPr id="499764" name="Rectangle 15"/>
            <p:cNvSpPr>
              <a:spLocks noChangeArrowheads="1"/>
            </p:cNvSpPr>
            <p:nvPr/>
          </p:nvSpPr>
          <p:spPr bwMode="auto">
            <a:xfrm>
              <a:off x="958" y="1488"/>
              <a:ext cx="624" cy="240"/>
            </a:xfrm>
            <a:prstGeom prst="rect">
              <a:avLst/>
            </a:prstGeom>
            <a:noFill/>
            <a:ln w="9525">
              <a:noFill/>
              <a:miter lim="800000"/>
              <a:headEnd/>
              <a:tailEnd/>
            </a:ln>
          </p:spPr>
          <p:txBody>
            <a:bodyPr wrap="none" lIns="82124" tIns="41061" rIns="82124" bIns="41061" anchor="ctr">
              <a:prstTxWarp prst="textNoShape">
                <a:avLst/>
              </a:prstTxWarp>
            </a:bodyPr>
            <a:lstStyle/>
            <a:p>
              <a:pPr algn="ctr" defTabSz="814388" eaLnBrk="0" hangingPunct="0">
                <a:lnSpc>
                  <a:spcPct val="90000"/>
                </a:lnSpc>
                <a:buClr>
                  <a:srgbClr val="000000"/>
                </a:buClr>
                <a:buFont typeface="Arial" charset="0"/>
                <a:buNone/>
              </a:pPr>
              <a:r>
                <a:rPr lang="zh-CN" altLang="en-US" sz="1600" b="1" dirty="0" smtClean="0">
                  <a:solidFill>
                    <a:srgbClr val="000000"/>
                  </a:solidFill>
                  <a:ea typeface="Arial" charset="0"/>
                  <a:cs typeface="Arial" charset="0"/>
                  <a:sym typeface="Arial" charset="0"/>
                </a:rPr>
                <a:t>媒体播放器</a:t>
              </a:r>
              <a:endParaRPr lang="en-US" altLang="zh-CN" sz="1600" b="1" dirty="0">
                <a:solidFill>
                  <a:srgbClr val="000000"/>
                </a:solidFill>
                <a:ea typeface="Arial" charset="0"/>
                <a:cs typeface="Arial" charset="0"/>
                <a:sym typeface="Arial" charset="0"/>
              </a:endParaRPr>
            </a:p>
          </p:txBody>
        </p:sp>
      </p:grpSp>
      <p:grpSp>
        <p:nvGrpSpPr>
          <p:cNvPr id="7" name="Group 58"/>
          <p:cNvGrpSpPr>
            <a:grpSpLocks/>
          </p:cNvGrpSpPr>
          <p:nvPr/>
        </p:nvGrpSpPr>
        <p:grpSpPr bwMode="auto">
          <a:xfrm>
            <a:off x="1520825" y="2667000"/>
            <a:ext cx="1066800" cy="838200"/>
            <a:chOff x="958" y="1680"/>
            <a:chExt cx="672" cy="528"/>
          </a:xfrm>
        </p:grpSpPr>
        <p:sp>
          <p:nvSpPr>
            <p:cNvPr id="499759" name="Rectangle 15"/>
            <p:cNvSpPr>
              <a:spLocks noChangeArrowheads="1"/>
            </p:cNvSpPr>
            <p:nvPr/>
          </p:nvSpPr>
          <p:spPr bwMode="auto">
            <a:xfrm>
              <a:off x="958" y="1968"/>
              <a:ext cx="624" cy="240"/>
            </a:xfrm>
            <a:prstGeom prst="rect">
              <a:avLst/>
            </a:prstGeom>
            <a:noFill/>
            <a:ln w="9525">
              <a:noFill/>
              <a:miter lim="800000"/>
              <a:headEnd/>
              <a:tailEnd/>
            </a:ln>
          </p:spPr>
          <p:txBody>
            <a:bodyPr wrap="none" lIns="82124" tIns="41061" rIns="82124" bIns="41061" anchor="ctr">
              <a:prstTxWarp prst="textNoShape">
                <a:avLst/>
              </a:prstTxWarp>
            </a:bodyPr>
            <a:lstStyle/>
            <a:p>
              <a:pPr algn="ctr" defTabSz="814388" eaLnBrk="0" hangingPunct="0">
                <a:lnSpc>
                  <a:spcPct val="90000"/>
                </a:lnSpc>
                <a:buClr>
                  <a:srgbClr val="000000"/>
                </a:buClr>
                <a:buFont typeface="Arial" charset="0"/>
                <a:buNone/>
              </a:pPr>
              <a:r>
                <a:rPr lang="zh-CN" altLang="en-US" sz="1600" b="1" dirty="0" smtClean="0">
                  <a:solidFill>
                    <a:srgbClr val="000000"/>
                  </a:solidFill>
                  <a:ea typeface="Arial" charset="0"/>
                  <a:cs typeface="Arial" charset="0"/>
                  <a:sym typeface="Arial" charset="0"/>
                </a:rPr>
                <a:t>浏览器</a:t>
              </a:r>
              <a:endParaRPr lang="en-US" altLang="zh-CN" sz="1600" b="1" dirty="0">
                <a:solidFill>
                  <a:srgbClr val="000000"/>
                </a:solidFill>
                <a:ea typeface="Arial" charset="0"/>
                <a:cs typeface="Arial" charset="0"/>
                <a:sym typeface="Arial" charset="0"/>
              </a:endParaRPr>
            </a:p>
          </p:txBody>
        </p:sp>
        <p:grpSp>
          <p:nvGrpSpPr>
            <p:cNvPr id="8" name="Group 7"/>
            <p:cNvGrpSpPr>
              <a:grpSpLocks/>
            </p:cNvGrpSpPr>
            <p:nvPr/>
          </p:nvGrpSpPr>
          <p:grpSpPr bwMode="auto">
            <a:xfrm>
              <a:off x="958" y="1680"/>
              <a:ext cx="672" cy="336"/>
              <a:chOff x="958" y="1680"/>
              <a:chExt cx="672" cy="336"/>
            </a:xfrm>
          </p:grpSpPr>
          <p:pic>
            <p:nvPicPr>
              <p:cNvPr id="499761" name="Picture 8" descr="firefox_icon"/>
              <p:cNvPicPr>
                <a:picLocks noChangeAspect="1" noChangeArrowheads="1"/>
              </p:cNvPicPr>
              <p:nvPr/>
            </p:nvPicPr>
            <p:blipFill>
              <a:blip r:embed="rId11" cstate="print"/>
              <a:srcRect/>
              <a:stretch>
                <a:fillRect/>
              </a:stretch>
            </p:blipFill>
            <p:spPr bwMode="auto">
              <a:xfrm>
                <a:off x="958" y="1680"/>
                <a:ext cx="336" cy="336"/>
              </a:xfrm>
              <a:prstGeom prst="rect">
                <a:avLst/>
              </a:prstGeom>
              <a:noFill/>
              <a:ln w="9525">
                <a:noFill/>
                <a:miter lim="800000"/>
                <a:headEnd/>
                <a:tailEnd/>
              </a:ln>
            </p:spPr>
          </p:pic>
          <p:pic>
            <p:nvPicPr>
              <p:cNvPr id="499762" name="Picture 9" descr="msie-icon"/>
              <p:cNvPicPr>
                <a:picLocks noChangeAspect="1" noChangeArrowheads="1"/>
              </p:cNvPicPr>
              <p:nvPr/>
            </p:nvPicPr>
            <p:blipFill>
              <a:blip r:embed="rId12" cstate="print"/>
              <a:srcRect/>
              <a:stretch>
                <a:fillRect/>
              </a:stretch>
            </p:blipFill>
            <p:spPr bwMode="auto">
              <a:xfrm>
                <a:off x="1294" y="1680"/>
                <a:ext cx="336" cy="332"/>
              </a:xfrm>
              <a:prstGeom prst="rect">
                <a:avLst/>
              </a:prstGeom>
              <a:noFill/>
              <a:ln w="9525">
                <a:noFill/>
                <a:miter lim="800000"/>
                <a:headEnd/>
                <a:tailEnd/>
              </a:ln>
            </p:spPr>
          </p:pic>
        </p:grpSp>
      </p:grpSp>
      <p:grpSp>
        <p:nvGrpSpPr>
          <p:cNvPr id="9" name="Group 72"/>
          <p:cNvGrpSpPr>
            <a:grpSpLocks/>
          </p:cNvGrpSpPr>
          <p:nvPr/>
        </p:nvGrpSpPr>
        <p:grpSpPr bwMode="auto">
          <a:xfrm>
            <a:off x="7772400" y="3581400"/>
            <a:ext cx="990600" cy="762000"/>
            <a:chOff x="4896" y="2256"/>
            <a:chExt cx="624" cy="480"/>
          </a:xfrm>
        </p:grpSpPr>
        <p:sp>
          <p:nvSpPr>
            <p:cNvPr id="499757" name="Rectangle 15"/>
            <p:cNvSpPr>
              <a:spLocks noChangeArrowheads="1"/>
            </p:cNvSpPr>
            <p:nvPr/>
          </p:nvSpPr>
          <p:spPr bwMode="auto">
            <a:xfrm>
              <a:off x="4896" y="2496"/>
              <a:ext cx="624" cy="240"/>
            </a:xfrm>
            <a:prstGeom prst="rect">
              <a:avLst/>
            </a:prstGeom>
            <a:solidFill>
              <a:schemeClr val="bg1"/>
            </a:solidFill>
            <a:ln w="9525">
              <a:noFill/>
              <a:miter lim="800000"/>
              <a:headEnd/>
              <a:tailEnd/>
            </a:ln>
          </p:spPr>
          <p:txBody>
            <a:bodyPr wrap="none" lIns="82124" tIns="41061" rIns="82124" bIns="41061" anchor="ctr">
              <a:prstTxWarp prst="textNoShape">
                <a:avLst/>
              </a:prstTxWarp>
            </a:bodyPr>
            <a:lstStyle/>
            <a:p>
              <a:pPr algn="ctr" defTabSz="814388" eaLnBrk="0" hangingPunct="0">
                <a:lnSpc>
                  <a:spcPct val="90000"/>
                </a:lnSpc>
                <a:buClr>
                  <a:srgbClr val="000000"/>
                </a:buClr>
                <a:buFont typeface="Arial" charset="0"/>
                <a:buNone/>
              </a:pPr>
              <a:r>
                <a:rPr lang="en-US" altLang="zh-CN" sz="1600" b="1">
                  <a:solidFill>
                    <a:srgbClr val="000000"/>
                  </a:solidFill>
                  <a:ea typeface="Arial" charset="0"/>
                  <a:cs typeface="Arial" charset="0"/>
                  <a:sym typeface="Arial" charset="0"/>
                </a:rPr>
                <a:t>Webex</a:t>
              </a:r>
            </a:p>
          </p:txBody>
        </p:sp>
        <p:pic>
          <p:nvPicPr>
            <p:cNvPr id="499758" name="Picture 12" descr="webex-icon"/>
            <p:cNvPicPr>
              <a:picLocks noChangeAspect="1" noChangeArrowheads="1"/>
            </p:cNvPicPr>
            <p:nvPr/>
          </p:nvPicPr>
          <p:blipFill>
            <a:blip r:embed="rId13" cstate="print"/>
            <a:srcRect/>
            <a:stretch>
              <a:fillRect/>
            </a:stretch>
          </p:blipFill>
          <p:spPr bwMode="auto">
            <a:xfrm>
              <a:off x="5040" y="2256"/>
              <a:ext cx="288" cy="288"/>
            </a:xfrm>
            <a:prstGeom prst="rect">
              <a:avLst/>
            </a:prstGeom>
            <a:noFill/>
            <a:ln w="9525">
              <a:noFill/>
              <a:miter lim="800000"/>
              <a:headEnd/>
              <a:tailEnd/>
            </a:ln>
          </p:spPr>
        </p:pic>
      </p:grpSp>
      <p:grpSp>
        <p:nvGrpSpPr>
          <p:cNvPr id="10" name="Group 70"/>
          <p:cNvGrpSpPr>
            <a:grpSpLocks/>
          </p:cNvGrpSpPr>
          <p:nvPr/>
        </p:nvGrpSpPr>
        <p:grpSpPr bwMode="auto">
          <a:xfrm>
            <a:off x="7772400" y="2286000"/>
            <a:ext cx="990600" cy="1143000"/>
            <a:chOff x="4896" y="1440"/>
            <a:chExt cx="624" cy="720"/>
          </a:xfrm>
        </p:grpSpPr>
        <p:sp>
          <p:nvSpPr>
            <p:cNvPr id="499755" name="Rectangle 15"/>
            <p:cNvSpPr>
              <a:spLocks noChangeArrowheads="1"/>
            </p:cNvSpPr>
            <p:nvPr/>
          </p:nvSpPr>
          <p:spPr bwMode="auto">
            <a:xfrm>
              <a:off x="4896" y="1920"/>
              <a:ext cx="624" cy="240"/>
            </a:xfrm>
            <a:prstGeom prst="rect">
              <a:avLst/>
            </a:prstGeom>
            <a:solidFill>
              <a:schemeClr val="bg1"/>
            </a:solidFill>
            <a:ln w="9525">
              <a:noFill/>
              <a:miter lim="800000"/>
              <a:headEnd/>
              <a:tailEnd/>
            </a:ln>
          </p:spPr>
          <p:txBody>
            <a:bodyPr wrap="none" lIns="82124" tIns="41061" rIns="82124" bIns="41061" anchor="ctr">
              <a:prstTxWarp prst="textNoShape">
                <a:avLst/>
              </a:prstTxWarp>
            </a:bodyPr>
            <a:lstStyle/>
            <a:p>
              <a:pPr algn="ctr" defTabSz="814388" eaLnBrk="0" hangingPunct="0">
                <a:lnSpc>
                  <a:spcPct val="90000"/>
                </a:lnSpc>
                <a:buClr>
                  <a:srgbClr val="000000"/>
                </a:buClr>
                <a:buFont typeface="Arial" charset="0"/>
                <a:buNone/>
              </a:pPr>
              <a:r>
                <a:rPr lang="en-US" altLang="zh-CN" sz="1600" b="1" dirty="0" err="1">
                  <a:solidFill>
                    <a:srgbClr val="000000"/>
                  </a:solidFill>
                  <a:ea typeface="Arial" charset="0"/>
                  <a:cs typeface="Arial" charset="0"/>
                  <a:sym typeface="Arial" charset="0"/>
                </a:rPr>
                <a:t>Sharepoint</a:t>
              </a:r>
              <a:endParaRPr lang="en-US" altLang="zh-CN" sz="1600" b="1" dirty="0">
                <a:solidFill>
                  <a:srgbClr val="000000"/>
                </a:solidFill>
                <a:ea typeface="Arial" charset="0"/>
                <a:cs typeface="Arial" charset="0"/>
                <a:sym typeface="Arial" charset="0"/>
              </a:endParaRPr>
            </a:p>
            <a:p>
              <a:pPr algn="ctr" defTabSz="814388" eaLnBrk="0" hangingPunct="0">
                <a:lnSpc>
                  <a:spcPct val="90000"/>
                </a:lnSpc>
                <a:buClr>
                  <a:srgbClr val="000000"/>
                </a:buClr>
                <a:buFont typeface="Arial" charset="0"/>
                <a:buNone/>
              </a:pPr>
              <a:r>
                <a:rPr lang="en-US" altLang="zh-CN" sz="1600" b="1" dirty="0">
                  <a:solidFill>
                    <a:srgbClr val="000000"/>
                  </a:solidFill>
                  <a:ea typeface="Arial" charset="0"/>
                  <a:cs typeface="Arial" charset="0"/>
                  <a:sym typeface="Arial" charset="0"/>
                </a:rPr>
                <a:t>Live Meeting</a:t>
              </a:r>
            </a:p>
          </p:txBody>
        </p:sp>
        <p:pic>
          <p:nvPicPr>
            <p:cNvPr id="499756" name="Picture 11" descr="sharepoint_icon"/>
            <p:cNvPicPr>
              <a:picLocks noChangeAspect="1" noChangeArrowheads="1"/>
            </p:cNvPicPr>
            <p:nvPr/>
          </p:nvPicPr>
          <p:blipFill>
            <a:blip r:embed="rId14" cstate="print"/>
            <a:srcRect/>
            <a:stretch>
              <a:fillRect/>
            </a:stretch>
          </p:blipFill>
          <p:spPr bwMode="auto">
            <a:xfrm>
              <a:off x="4944" y="1440"/>
              <a:ext cx="480" cy="498"/>
            </a:xfrm>
            <a:prstGeom prst="rect">
              <a:avLst/>
            </a:prstGeom>
            <a:noFill/>
            <a:ln w="9525">
              <a:noFill/>
              <a:miter lim="800000"/>
              <a:headEnd/>
              <a:tailEnd/>
            </a:ln>
          </p:spPr>
        </p:pic>
      </p:grpSp>
      <p:sp>
        <p:nvSpPr>
          <p:cNvPr id="35849" name="Rectangle 15"/>
          <p:cNvSpPr>
            <a:spLocks noChangeArrowheads="1"/>
          </p:cNvSpPr>
          <p:nvPr/>
        </p:nvSpPr>
        <p:spPr bwMode="auto">
          <a:xfrm>
            <a:off x="7772400" y="4953000"/>
            <a:ext cx="990600" cy="381000"/>
          </a:xfrm>
          <a:prstGeom prst="rect">
            <a:avLst/>
          </a:prstGeom>
          <a:solidFill>
            <a:schemeClr val="bg1"/>
          </a:solidFill>
          <a:ln w="9525">
            <a:noFill/>
            <a:miter lim="800000"/>
            <a:headEnd/>
            <a:tailEnd/>
          </a:ln>
        </p:spPr>
        <p:txBody>
          <a:bodyPr wrap="none" lIns="82124" tIns="41061" rIns="82124" bIns="41061" anchor="ctr">
            <a:prstTxWarp prst="textNoShape">
              <a:avLst/>
            </a:prstTxWarp>
          </a:bodyPr>
          <a:lstStyle/>
          <a:p>
            <a:pPr algn="ctr" defTabSz="814388" eaLnBrk="0" hangingPunct="0">
              <a:lnSpc>
                <a:spcPct val="90000"/>
              </a:lnSpc>
              <a:buClr>
                <a:srgbClr val="000000"/>
              </a:buClr>
              <a:buFont typeface="Arial" charset="0"/>
              <a:buNone/>
            </a:pPr>
            <a:r>
              <a:rPr lang="en-US" altLang="zh-CN" sz="1600" b="1">
                <a:solidFill>
                  <a:srgbClr val="000000"/>
                </a:solidFill>
                <a:ea typeface="Arial" charset="0"/>
                <a:cs typeface="Arial" charset="0"/>
                <a:sym typeface="Arial" charset="0"/>
              </a:rPr>
              <a:t>Yahoo</a:t>
            </a:r>
          </a:p>
        </p:txBody>
      </p:sp>
      <p:pic>
        <p:nvPicPr>
          <p:cNvPr id="35850" name="Picture 69" descr="halloween04-google.gif"/>
          <p:cNvPicPr>
            <a:picLocks noChangeAspect="1"/>
          </p:cNvPicPr>
          <p:nvPr/>
        </p:nvPicPr>
        <p:blipFill>
          <a:blip r:embed="rId15" cstate="print"/>
          <a:srcRect/>
          <a:stretch>
            <a:fillRect/>
          </a:stretch>
        </p:blipFill>
        <p:spPr bwMode="auto">
          <a:xfrm>
            <a:off x="7696200" y="4419600"/>
            <a:ext cx="1225550" cy="527050"/>
          </a:xfrm>
          <a:prstGeom prst="rect">
            <a:avLst/>
          </a:prstGeom>
          <a:noFill/>
          <a:ln w="9525">
            <a:noFill/>
            <a:miter lim="800000"/>
            <a:headEnd/>
            <a:tailEnd/>
          </a:ln>
        </p:spPr>
      </p:pic>
      <p:sp>
        <p:nvSpPr>
          <p:cNvPr id="35851" name="Rectangle 15"/>
          <p:cNvSpPr>
            <a:spLocks noChangeArrowheads="1"/>
          </p:cNvSpPr>
          <p:nvPr/>
        </p:nvSpPr>
        <p:spPr bwMode="auto">
          <a:xfrm>
            <a:off x="7696200" y="1828800"/>
            <a:ext cx="990600" cy="381000"/>
          </a:xfrm>
          <a:prstGeom prst="rect">
            <a:avLst/>
          </a:prstGeom>
          <a:solidFill>
            <a:schemeClr val="bg1"/>
          </a:solidFill>
          <a:ln w="9525">
            <a:noFill/>
            <a:miter lim="800000"/>
            <a:headEnd/>
            <a:tailEnd/>
          </a:ln>
        </p:spPr>
        <p:txBody>
          <a:bodyPr wrap="none" lIns="82124" tIns="41061" rIns="82124" bIns="41061" anchor="ctr">
            <a:prstTxWarp prst="textNoShape">
              <a:avLst/>
            </a:prstTxWarp>
          </a:bodyPr>
          <a:lstStyle/>
          <a:p>
            <a:pPr algn="ctr" defTabSz="814388" eaLnBrk="0" hangingPunct="0">
              <a:lnSpc>
                <a:spcPct val="90000"/>
              </a:lnSpc>
              <a:buClr>
                <a:srgbClr val="000000"/>
              </a:buClr>
              <a:buFont typeface="Arial" charset="0"/>
              <a:buNone/>
            </a:pPr>
            <a:r>
              <a:rPr lang="en-US" altLang="zh-CN" sz="1600" b="1">
                <a:solidFill>
                  <a:srgbClr val="000000"/>
                </a:solidFill>
                <a:ea typeface="Arial" charset="0"/>
                <a:cs typeface="Arial" charset="0"/>
                <a:sym typeface="Arial" charset="0"/>
              </a:rPr>
              <a:t>Zoho</a:t>
            </a:r>
          </a:p>
        </p:txBody>
      </p:sp>
      <p:grpSp>
        <p:nvGrpSpPr>
          <p:cNvPr id="11" name="Group 3"/>
          <p:cNvGrpSpPr>
            <a:grpSpLocks/>
          </p:cNvGrpSpPr>
          <p:nvPr/>
        </p:nvGrpSpPr>
        <p:grpSpPr bwMode="auto">
          <a:xfrm>
            <a:off x="8077200" y="304800"/>
            <a:ext cx="609600" cy="425450"/>
            <a:chOff x="5376" y="144"/>
            <a:chExt cx="384" cy="268"/>
          </a:xfrm>
        </p:grpSpPr>
        <p:sp>
          <p:nvSpPr>
            <p:cNvPr id="499740" name="AutoShape 4"/>
            <p:cNvSpPr>
              <a:spLocks noChangeAspect="1" noChangeArrowheads="1" noTextEdit="1"/>
            </p:cNvSpPr>
            <p:nvPr/>
          </p:nvSpPr>
          <p:spPr bwMode="auto">
            <a:xfrm>
              <a:off x="5376" y="144"/>
              <a:ext cx="384" cy="268"/>
            </a:xfrm>
            <a:prstGeom prst="rect">
              <a:avLst/>
            </a:prstGeom>
            <a:noFill/>
            <a:ln w="9525">
              <a:noFill/>
              <a:miter lim="800000"/>
              <a:headEnd/>
              <a:tailEnd/>
            </a:ln>
          </p:spPr>
          <p:txBody>
            <a:bodyPr>
              <a:prstTxWarp prst="textNoShape">
                <a:avLst/>
              </a:prstTxWarp>
            </a:bodyPr>
            <a:lstStyle/>
            <a:p>
              <a:endParaRPr lang="en-US"/>
            </a:p>
          </p:txBody>
        </p:sp>
        <p:sp>
          <p:nvSpPr>
            <p:cNvPr id="499741" name="Rectangle 5"/>
            <p:cNvSpPr>
              <a:spLocks noChangeArrowheads="1"/>
            </p:cNvSpPr>
            <p:nvPr/>
          </p:nvSpPr>
          <p:spPr bwMode="auto">
            <a:xfrm>
              <a:off x="5484" y="322"/>
              <a:ext cx="17" cy="87"/>
            </a:xfrm>
            <a:prstGeom prst="rect">
              <a:avLst/>
            </a:prstGeom>
            <a:solidFill>
              <a:srgbClr val="B21A1A"/>
            </a:solidFill>
            <a:ln w="9525">
              <a:noFill/>
              <a:miter lim="800000"/>
              <a:headEnd/>
              <a:tailEnd/>
            </a:ln>
          </p:spPr>
          <p:txBody>
            <a:bodyPr>
              <a:prstTxWarp prst="textNoShape">
                <a:avLst/>
              </a:prstTxWarp>
            </a:bodyPr>
            <a:lstStyle/>
            <a:p>
              <a:pPr algn="ctr" eaLnBrk="0" hangingPunct="0">
                <a:lnSpc>
                  <a:spcPct val="90000"/>
                </a:lnSpc>
                <a:buClr>
                  <a:srgbClr val="000000"/>
                </a:buClr>
                <a:buFont typeface="Arial" charset="0"/>
                <a:buNone/>
              </a:pPr>
              <a:endParaRPr lang="zh-CN">
                <a:solidFill>
                  <a:srgbClr val="000000"/>
                </a:solidFill>
                <a:ea typeface="Arial" charset="0"/>
                <a:cs typeface="Arial" charset="0"/>
                <a:sym typeface="Arial" charset="0"/>
              </a:endParaRPr>
            </a:p>
          </p:txBody>
        </p:sp>
        <p:sp>
          <p:nvSpPr>
            <p:cNvPr id="499742" name="Freeform 6"/>
            <p:cNvSpPr>
              <a:spLocks/>
            </p:cNvSpPr>
            <p:nvPr/>
          </p:nvSpPr>
          <p:spPr bwMode="auto">
            <a:xfrm>
              <a:off x="5586" y="319"/>
              <a:ext cx="51" cy="92"/>
            </a:xfrm>
            <a:custGeom>
              <a:avLst/>
              <a:gdLst>
                <a:gd name="T0" fmla="*/ 295 w 58"/>
                <a:gd name="T1" fmla="*/ 1787 h 80"/>
                <a:gd name="T2" fmla="*/ 215 w 58"/>
                <a:gd name="T3" fmla="*/ 1492 h 80"/>
                <a:gd name="T4" fmla="*/ 106 w 58"/>
                <a:gd name="T5" fmla="*/ 2981 h 80"/>
                <a:gd name="T6" fmla="*/ 215 w 58"/>
                <a:gd name="T7" fmla="*/ 4455 h 80"/>
                <a:gd name="T8" fmla="*/ 295 w 58"/>
                <a:gd name="T9" fmla="*/ 4161 h 80"/>
                <a:gd name="T10" fmla="*/ 295 w 58"/>
                <a:gd name="T11" fmla="*/ 5725 h 80"/>
                <a:gd name="T12" fmla="*/ 208 w 58"/>
                <a:gd name="T13" fmla="*/ 5954 h 80"/>
                <a:gd name="T14" fmla="*/ 0 w 58"/>
                <a:gd name="T15" fmla="*/ 2981 h 80"/>
                <a:gd name="T16" fmla="*/ 208 w 58"/>
                <a:gd name="T17" fmla="*/ 0 h 80"/>
                <a:gd name="T18" fmla="*/ 295 w 58"/>
                <a:gd name="T19" fmla="*/ 229 h 80"/>
                <a:gd name="T20" fmla="*/ 295 w 58"/>
                <a:gd name="T21" fmla="*/ 1787 h 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8"/>
                <a:gd name="T34" fmla="*/ 0 h 80"/>
                <a:gd name="T35" fmla="*/ 58 w 58"/>
                <a:gd name="T36" fmla="*/ 80 h 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B21A1A"/>
            </a:solidFill>
            <a:ln w="9525">
              <a:noFill/>
              <a:round/>
              <a:headEnd/>
              <a:tailEnd/>
            </a:ln>
          </p:spPr>
          <p:txBody>
            <a:bodyPr>
              <a:prstTxWarp prst="textNoShape">
                <a:avLst/>
              </a:prstTxWarp>
            </a:bodyPr>
            <a:lstStyle/>
            <a:p>
              <a:pPr algn="ctr" eaLnBrk="0" hangingPunct="0">
                <a:lnSpc>
                  <a:spcPct val="90000"/>
                </a:lnSpc>
                <a:buClr>
                  <a:srgbClr val="000000"/>
                </a:buClr>
                <a:buFont typeface="Arial" charset="0"/>
                <a:buNone/>
              </a:pPr>
              <a:endParaRPr lang="zh-CN">
                <a:solidFill>
                  <a:srgbClr val="000000"/>
                </a:solidFill>
                <a:ea typeface="Arial" charset="0"/>
                <a:cs typeface="Arial" charset="0"/>
                <a:sym typeface="Arial" charset="0"/>
              </a:endParaRPr>
            </a:p>
          </p:txBody>
        </p:sp>
        <p:sp>
          <p:nvSpPr>
            <p:cNvPr id="499743" name="Freeform 7"/>
            <p:cNvSpPr>
              <a:spLocks/>
            </p:cNvSpPr>
            <p:nvPr/>
          </p:nvSpPr>
          <p:spPr bwMode="auto">
            <a:xfrm>
              <a:off x="5411" y="319"/>
              <a:ext cx="51" cy="92"/>
            </a:xfrm>
            <a:custGeom>
              <a:avLst/>
              <a:gdLst>
                <a:gd name="T0" fmla="*/ 295 w 58"/>
                <a:gd name="T1" fmla="*/ 1787 h 80"/>
                <a:gd name="T2" fmla="*/ 215 w 58"/>
                <a:gd name="T3" fmla="*/ 1492 h 80"/>
                <a:gd name="T4" fmla="*/ 106 w 58"/>
                <a:gd name="T5" fmla="*/ 2981 h 80"/>
                <a:gd name="T6" fmla="*/ 215 w 58"/>
                <a:gd name="T7" fmla="*/ 4455 h 80"/>
                <a:gd name="T8" fmla="*/ 295 w 58"/>
                <a:gd name="T9" fmla="*/ 4161 h 80"/>
                <a:gd name="T10" fmla="*/ 295 w 58"/>
                <a:gd name="T11" fmla="*/ 5725 h 80"/>
                <a:gd name="T12" fmla="*/ 204 w 58"/>
                <a:gd name="T13" fmla="*/ 5954 h 80"/>
                <a:gd name="T14" fmla="*/ 0 w 58"/>
                <a:gd name="T15" fmla="*/ 2981 h 80"/>
                <a:gd name="T16" fmla="*/ 204 w 58"/>
                <a:gd name="T17" fmla="*/ 0 h 80"/>
                <a:gd name="T18" fmla="*/ 295 w 58"/>
                <a:gd name="T19" fmla="*/ 229 h 80"/>
                <a:gd name="T20" fmla="*/ 295 w 58"/>
                <a:gd name="T21" fmla="*/ 1787 h 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8"/>
                <a:gd name="T34" fmla="*/ 0 h 80"/>
                <a:gd name="T35" fmla="*/ 58 w 58"/>
                <a:gd name="T36" fmla="*/ 80 h 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B21A1A"/>
            </a:solidFill>
            <a:ln w="9525">
              <a:noFill/>
              <a:round/>
              <a:headEnd/>
              <a:tailEnd/>
            </a:ln>
          </p:spPr>
          <p:txBody>
            <a:bodyPr>
              <a:prstTxWarp prst="textNoShape">
                <a:avLst/>
              </a:prstTxWarp>
            </a:bodyPr>
            <a:lstStyle/>
            <a:p>
              <a:pPr algn="ctr" eaLnBrk="0" hangingPunct="0">
                <a:lnSpc>
                  <a:spcPct val="90000"/>
                </a:lnSpc>
                <a:buClr>
                  <a:srgbClr val="000000"/>
                </a:buClr>
                <a:buFont typeface="Arial" charset="0"/>
                <a:buNone/>
              </a:pPr>
              <a:endParaRPr lang="zh-CN">
                <a:solidFill>
                  <a:srgbClr val="000000"/>
                </a:solidFill>
                <a:ea typeface="Arial" charset="0"/>
                <a:cs typeface="Arial" charset="0"/>
                <a:sym typeface="Arial" charset="0"/>
              </a:endParaRPr>
            </a:p>
          </p:txBody>
        </p:sp>
        <p:sp>
          <p:nvSpPr>
            <p:cNvPr id="499744" name="Freeform 8"/>
            <p:cNvSpPr>
              <a:spLocks noEditPoints="1"/>
            </p:cNvSpPr>
            <p:nvPr/>
          </p:nvSpPr>
          <p:spPr bwMode="auto">
            <a:xfrm>
              <a:off x="5655" y="319"/>
              <a:ext cx="70" cy="92"/>
            </a:xfrm>
            <a:custGeom>
              <a:avLst/>
              <a:gdLst>
                <a:gd name="T0" fmla="*/ 384 w 80"/>
                <a:gd name="T1" fmla="*/ 2981 h 80"/>
                <a:gd name="T2" fmla="*/ 193 w 80"/>
                <a:gd name="T3" fmla="*/ 5954 h 80"/>
                <a:gd name="T4" fmla="*/ 0 w 80"/>
                <a:gd name="T5" fmla="*/ 2981 h 80"/>
                <a:gd name="T6" fmla="*/ 193 w 80"/>
                <a:gd name="T7" fmla="*/ 0 h 80"/>
                <a:gd name="T8" fmla="*/ 384 w 80"/>
                <a:gd name="T9" fmla="*/ 2981 h 80"/>
                <a:gd name="T10" fmla="*/ 193 w 80"/>
                <a:gd name="T11" fmla="*/ 1492 h 80"/>
                <a:gd name="T12" fmla="*/ 96 w 80"/>
                <a:gd name="T13" fmla="*/ 2981 h 80"/>
                <a:gd name="T14" fmla="*/ 193 w 80"/>
                <a:gd name="T15" fmla="*/ 4455 h 80"/>
                <a:gd name="T16" fmla="*/ 288 w 80"/>
                <a:gd name="T17" fmla="*/ 2981 h 80"/>
                <a:gd name="T18" fmla="*/ 193 w 80"/>
                <a:gd name="T19" fmla="*/ 1492 h 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0"/>
                <a:gd name="T31" fmla="*/ 0 h 80"/>
                <a:gd name="T32" fmla="*/ 80 w 80"/>
                <a:gd name="T33" fmla="*/ 80 h 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B21A1A"/>
            </a:solidFill>
            <a:ln w="9525">
              <a:noFill/>
              <a:round/>
              <a:headEnd/>
              <a:tailEnd/>
            </a:ln>
          </p:spPr>
          <p:txBody>
            <a:bodyPr>
              <a:prstTxWarp prst="textNoShape">
                <a:avLst/>
              </a:prstTxWarp>
            </a:bodyPr>
            <a:lstStyle/>
            <a:p>
              <a:pPr algn="ctr" eaLnBrk="0" hangingPunct="0">
                <a:lnSpc>
                  <a:spcPct val="90000"/>
                </a:lnSpc>
                <a:buClr>
                  <a:srgbClr val="000000"/>
                </a:buClr>
                <a:buFont typeface="Arial" charset="0"/>
                <a:buNone/>
              </a:pPr>
              <a:endParaRPr lang="zh-CN">
                <a:solidFill>
                  <a:srgbClr val="000000"/>
                </a:solidFill>
                <a:ea typeface="Arial" charset="0"/>
                <a:cs typeface="Arial" charset="0"/>
                <a:sym typeface="Arial" charset="0"/>
              </a:endParaRPr>
            </a:p>
          </p:txBody>
        </p:sp>
        <p:sp>
          <p:nvSpPr>
            <p:cNvPr id="499745" name="Freeform 9"/>
            <p:cNvSpPr>
              <a:spLocks/>
            </p:cNvSpPr>
            <p:nvPr/>
          </p:nvSpPr>
          <p:spPr bwMode="auto">
            <a:xfrm>
              <a:off x="5524" y="319"/>
              <a:ext cx="45" cy="92"/>
            </a:xfrm>
            <a:custGeom>
              <a:avLst/>
              <a:gdLst>
                <a:gd name="T0" fmla="*/ 203 w 52"/>
                <a:gd name="T1" fmla="*/ 1403 h 80"/>
                <a:gd name="T2" fmla="*/ 139 w 52"/>
                <a:gd name="T3" fmla="*/ 1264 h 80"/>
                <a:gd name="T4" fmla="*/ 87 w 52"/>
                <a:gd name="T5" fmla="*/ 1716 h 80"/>
                <a:gd name="T6" fmla="*/ 125 w 52"/>
                <a:gd name="T7" fmla="*/ 2238 h 80"/>
                <a:gd name="T8" fmla="*/ 147 w 52"/>
                <a:gd name="T9" fmla="*/ 2374 h 80"/>
                <a:gd name="T10" fmla="*/ 225 w 52"/>
                <a:gd name="T11" fmla="*/ 4024 h 80"/>
                <a:gd name="T12" fmla="*/ 91 w 52"/>
                <a:gd name="T13" fmla="*/ 5954 h 80"/>
                <a:gd name="T14" fmla="*/ 0 w 52"/>
                <a:gd name="T15" fmla="*/ 5725 h 80"/>
                <a:gd name="T16" fmla="*/ 0 w 52"/>
                <a:gd name="T17" fmla="*/ 4455 h 80"/>
                <a:gd name="T18" fmla="*/ 78 w 52"/>
                <a:gd name="T19" fmla="*/ 4687 h 80"/>
                <a:gd name="T20" fmla="*/ 139 w 52"/>
                <a:gd name="T21" fmla="*/ 4161 h 80"/>
                <a:gd name="T22" fmla="*/ 100 w 52"/>
                <a:gd name="T23" fmla="*/ 3568 h 80"/>
                <a:gd name="T24" fmla="*/ 81 w 52"/>
                <a:gd name="T25" fmla="*/ 3502 h 80"/>
                <a:gd name="T26" fmla="*/ 0 w 52"/>
                <a:gd name="T27" fmla="*/ 1787 h 80"/>
                <a:gd name="T28" fmla="*/ 121 w 52"/>
                <a:gd name="T29" fmla="*/ 0 h 80"/>
                <a:gd name="T30" fmla="*/ 203 w 52"/>
                <a:gd name="T31" fmla="*/ 229 h 80"/>
                <a:gd name="T32" fmla="*/ 203 w 52"/>
                <a:gd name="T33" fmla="*/ 1403 h 8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2"/>
                <a:gd name="T52" fmla="*/ 0 h 80"/>
                <a:gd name="T53" fmla="*/ 52 w 52"/>
                <a:gd name="T54" fmla="*/ 80 h 8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B21A1A"/>
            </a:solidFill>
            <a:ln w="9525">
              <a:noFill/>
              <a:round/>
              <a:headEnd/>
              <a:tailEnd/>
            </a:ln>
          </p:spPr>
          <p:txBody>
            <a:bodyPr>
              <a:prstTxWarp prst="textNoShape">
                <a:avLst/>
              </a:prstTxWarp>
            </a:bodyPr>
            <a:lstStyle/>
            <a:p>
              <a:pPr algn="ctr" eaLnBrk="0" hangingPunct="0">
                <a:lnSpc>
                  <a:spcPct val="90000"/>
                </a:lnSpc>
                <a:buClr>
                  <a:srgbClr val="000000"/>
                </a:buClr>
                <a:buFont typeface="Arial" charset="0"/>
                <a:buNone/>
              </a:pPr>
              <a:endParaRPr lang="zh-CN">
                <a:solidFill>
                  <a:srgbClr val="000000"/>
                </a:solidFill>
                <a:ea typeface="Arial" charset="0"/>
                <a:cs typeface="Arial" charset="0"/>
                <a:sym typeface="Arial" charset="0"/>
              </a:endParaRPr>
            </a:p>
          </p:txBody>
        </p:sp>
        <p:sp>
          <p:nvSpPr>
            <p:cNvPr id="499746" name="Freeform 10"/>
            <p:cNvSpPr>
              <a:spLocks/>
            </p:cNvSpPr>
            <p:nvPr/>
          </p:nvSpPr>
          <p:spPr bwMode="auto">
            <a:xfrm>
              <a:off x="5376" y="216"/>
              <a:ext cx="16" cy="45"/>
            </a:xfrm>
            <a:custGeom>
              <a:avLst/>
              <a:gdLst>
                <a:gd name="T0" fmla="*/ 62 w 19"/>
                <a:gd name="T1" fmla="*/ 771 h 39"/>
                <a:gd name="T2" fmla="*/ 33 w 19"/>
                <a:gd name="T3" fmla="*/ 0 h 39"/>
                <a:gd name="T4" fmla="*/ 0 w 19"/>
                <a:gd name="T5" fmla="*/ 771 h 39"/>
                <a:gd name="T6" fmla="*/ 0 w 19"/>
                <a:gd name="T7" fmla="*/ 2288 h 39"/>
                <a:gd name="T8" fmla="*/ 33 w 19"/>
                <a:gd name="T9" fmla="*/ 2992 h 39"/>
                <a:gd name="T10" fmla="*/ 62 w 19"/>
                <a:gd name="T11" fmla="*/ 2288 h 39"/>
                <a:gd name="T12" fmla="*/ 62 w 19"/>
                <a:gd name="T13" fmla="*/ 771 h 39"/>
                <a:gd name="T14" fmla="*/ 0 60000 65536"/>
                <a:gd name="T15" fmla="*/ 0 60000 65536"/>
                <a:gd name="T16" fmla="*/ 0 60000 65536"/>
                <a:gd name="T17" fmla="*/ 0 60000 65536"/>
                <a:gd name="T18" fmla="*/ 0 60000 65536"/>
                <a:gd name="T19" fmla="*/ 0 60000 65536"/>
                <a:gd name="T20" fmla="*/ 0 60000 65536"/>
                <a:gd name="T21" fmla="*/ 0 w 19"/>
                <a:gd name="T22" fmla="*/ 0 h 39"/>
                <a:gd name="T23" fmla="*/ 19 w 19"/>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015F85"/>
            </a:solidFill>
            <a:ln w="9525">
              <a:noFill/>
              <a:round/>
              <a:headEnd/>
              <a:tailEnd/>
            </a:ln>
          </p:spPr>
          <p:txBody>
            <a:bodyPr>
              <a:prstTxWarp prst="textNoShape">
                <a:avLst/>
              </a:prstTxWarp>
            </a:bodyPr>
            <a:lstStyle/>
            <a:p>
              <a:pPr algn="ctr" eaLnBrk="0" hangingPunct="0">
                <a:lnSpc>
                  <a:spcPct val="90000"/>
                </a:lnSpc>
                <a:buClr>
                  <a:srgbClr val="000000"/>
                </a:buClr>
                <a:buFont typeface="Arial" charset="0"/>
                <a:buNone/>
              </a:pPr>
              <a:endParaRPr lang="zh-CN">
                <a:solidFill>
                  <a:srgbClr val="000000"/>
                </a:solidFill>
                <a:ea typeface="Arial" charset="0"/>
                <a:cs typeface="Arial" charset="0"/>
                <a:sym typeface="Arial" charset="0"/>
              </a:endParaRPr>
            </a:p>
          </p:txBody>
        </p:sp>
        <p:sp>
          <p:nvSpPr>
            <p:cNvPr id="499747" name="Freeform 11"/>
            <p:cNvSpPr>
              <a:spLocks/>
            </p:cNvSpPr>
            <p:nvPr/>
          </p:nvSpPr>
          <p:spPr bwMode="auto">
            <a:xfrm>
              <a:off x="5422" y="186"/>
              <a:ext cx="16" cy="75"/>
            </a:xfrm>
            <a:custGeom>
              <a:avLst/>
              <a:gdLst>
                <a:gd name="T0" fmla="*/ 62 w 19"/>
                <a:gd name="T1" fmla="*/ 702 h 65"/>
                <a:gd name="T2" fmla="*/ 29 w 19"/>
                <a:gd name="T3" fmla="*/ 0 h 65"/>
                <a:gd name="T4" fmla="*/ 0 w 19"/>
                <a:gd name="T5" fmla="*/ 702 h 65"/>
                <a:gd name="T6" fmla="*/ 0 w 19"/>
                <a:gd name="T7" fmla="*/ 4307 h 65"/>
                <a:gd name="T8" fmla="*/ 29 w 19"/>
                <a:gd name="T9" fmla="*/ 5011 h 65"/>
                <a:gd name="T10" fmla="*/ 62 w 19"/>
                <a:gd name="T11" fmla="*/ 4307 h 65"/>
                <a:gd name="T12" fmla="*/ 62 w 19"/>
                <a:gd name="T13" fmla="*/ 702 h 65"/>
                <a:gd name="T14" fmla="*/ 0 60000 65536"/>
                <a:gd name="T15" fmla="*/ 0 60000 65536"/>
                <a:gd name="T16" fmla="*/ 0 60000 65536"/>
                <a:gd name="T17" fmla="*/ 0 60000 65536"/>
                <a:gd name="T18" fmla="*/ 0 60000 65536"/>
                <a:gd name="T19" fmla="*/ 0 60000 65536"/>
                <a:gd name="T20" fmla="*/ 0 60000 65536"/>
                <a:gd name="T21" fmla="*/ 0 w 19"/>
                <a:gd name="T22" fmla="*/ 0 h 65"/>
                <a:gd name="T23" fmla="*/ 19 w 1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015F85"/>
            </a:solidFill>
            <a:ln w="9525">
              <a:noFill/>
              <a:round/>
              <a:headEnd/>
              <a:tailEnd/>
            </a:ln>
          </p:spPr>
          <p:txBody>
            <a:bodyPr>
              <a:prstTxWarp prst="textNoShape">
                <a:avLst/>
              </a:prstTxWarp>
            </a:bodyPr>
            <a:lstStyle/>
            <a:p>
              <a:pPr algn="ctr" eaLnBrk="0" hangingPunct="0">
                <a:lnSpc>
                  <a:spcPct val="90000"/>
                </a:lnSpc>
                <a:buClr>
                  <a:srgbClr val="000000"/>
                </a:buClr>
                <a:buFont typeface="Arial" charset="0"/>
                <a:buNone/>
              </a:pPr>
              <a:endParaRPr lang="zh-CN">
                <a:solidFill>
                  <a:srgbClr val="000000"/>
                </a:solidFill>
                <a:ea typeface="Arial" charset="0"/>
                <a:cs typeface="Arial" charset="0"/>
                <a:sym typeface="Arial" charset="0"/>
              </a:endParaRPr>
            </a:p>
          </p:txBody>
        </p:sp>
        <p:sp>
          <p:nvSpPr>
            <p:cNvPr id="499748" name="Freeform 12"/>
            <p:cNvSpPr>
              <a:spLocks/>
            </p:cNvSpPr>
            <p:nvPr/>
          </p:nvSpPr>
          <p:spPr bwMode="auto">
            <a:xfrm>
              <a:off x="5467" y="145"/>
              <a:ext cx="16" cy="137"/>
            </a:xfrm>
            <a:custGeom>
              <a:avLst/>
              <a:gdLst>
                <a:gd name="T0" fmla="*/ 62 w 19"/>
                <a:gd name="T1" fmla="*/ 628 h 120"/>
                <a:gd name="T2" fmla="*/ 33 w 19"/>
                <a:gd name="T3" fmla="*/ 0 h 120"/>
                <a:gd name="T4" fmla="*/ 0 w 19"/>
                <a:gd name="T5" fmla="*/ 628 h 120"/>
                <a:gd name="T6" fmla="*/ 0 w 19"/>
                <a:gd name="T7" fmla="*/ 7655 h 120"/>
                <a:gd name="T8" fmla="*/ 33 w 19"/>
                <a:gd name="T9" fmla="*/ 8284 h 120"/>
                <a:gd name="T10" fmla="*/ 62 w 19"/>
                <a:gd name="T11" fmla="*/ 7655 h 120"/>
                <a:gd name="T12" fmla="*/ 62 w 19"/>
                <a:gd name="T13" fmla="*/ 628 h 120"/>
                <a:gd name="T14" fmla="*/ 0 60000 65536"/>
                <a:gd name="T15" fmla="*/ 0 60000 65536"/>
                <a:gd name="T16" fmla="*/ 0 60000 65536"/>
                <a:gd name="T17" fmla="*/ 0 60000 65536"/>
                <a:gd name="T18" fmla="*/ 0 60000 65536"/>
                <a:gd name="T19" fmla="*/ 0 60000 65536"/>
                <a:gd name="T20" fmla="*/ 0 60000 65536"/>
                <a:gd name="T21" fmla="*/ 0 w 19"/>
                <a:gd name="T22" fmla="*/ 0 h 120"/>
                <a:gd name="T23" fmla="*/ 19 w 19"/>
                <a:gd name="T24" fmla="*/ 120 h 1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015F85"/>
            </a:solidFill>
            <a:ln w="9525">
              <a:noFill/>
              <a:round/>
              <a:headEnd/>
              <a:tailEnd/>
            </a:ln>
          </p:spPr>
          <p:txBody>
            <a:bodyPr>
              <a:prstTxWarp prst="textNoShape">
                <a:avLst/>
              </a:prstTxWarp>
            </a:bodyPr>
            <a:lstStyle/>
            <a:p>
              <a:pPr algn="ctr" eaLnBrk="0" hangingPunct="0">
                <a:lnSpc>
                  <a:spcPct val="90000"/>
                </a:lnSpc>
                <a:buClr>
                  <a:srgbClr val="000000"/>
                </a:buClr>
                <a:buFont typeface="Arial" charset="0"/>
                <a:buNone/>
              </a:pPr>
              <a:endParaRPr lang="zh-CN">
                <a:solidFill>
                  <a:srgbClr val="000000"/>
                </a:solidFill>
                <a:ea typeface="Arial" charset="0"/>
                <a:cs typeface="Arial" charset="0"/>
                <a:sym typeface="Arial" charset="0"/>
              </a:endParaRPr>
            </a:p>
          </p:txBody>
        </p:sp>
        <p:sp>
          <p:nvSpPr>
            <p:cNvPr id="499749" name="Freeform 13"/>
            <p:cNvSpPr>
              <a:spLocks/>
            </p:cNvSpPr>
            <p:nvPr/>
          </p:nvSpPr>
          <p:spPr bwMode="auto">
            <a:xfrm>
              <a:off x="5514" y="186"/>
              <a:ext cx="16" cy="75"/>
            </a:xfrm>
            <a:custGeom>
              <a:avLst/>
              <a:gdLst>
                <a:gd name="T0" fmla="*/ 62 w 19"/>
                <a:gd name="T1" fmla="*/ 702 h 65"/>
                <a:gd name="T2" fmla="*/ 29 w 19"/>
                <a:gd name="T3" fmla="*/ 0 h 65"/>
                <a:gd name="T4" fmla="*/ 0 w 19"/>
                <a:gd name="T5" fmla="*/ 702 h 65"/>
                <a:gd name="T6" fmla="*/ 0 w 19"/>
                <a:gd name="T7" fmla="*/ 4307 h 65"/>
                <a:gd name="T8" fmla="*/ 29 w 19"/>
                <a:gd name="T9" fmla="*/ 5011 h 65"/>
                <a:gd name="T10" fmla="*/ 62 w 19"/>
                <a:gd name="T11" fmla="*/ 4307 h 65"/>
                <a:gd name="T12" fmla="*/ 62 w 19"/>
                <a:gd name="T13" fmla="*/ 702 h 65"/>
                <a:gd name="T14" fmla="*/ 0 60000 65536"/>
                <a:gd name="T15" fmla="*/ 0 60000 65536"/>
                <a:gd name="T16" fmla="*/ 0 60000 65536"/>
                <a:gd name="T17" fmla="*/ 0 60000 65536"/>
                <a:gd name="T18" fmla="*/ 0 60000 65536"/>
                <a:gd name="T19" fmla="*/ 0 60000 65536"/>
                <a:gd name="T20" fmla="*/ 0 60000 65536"/>
                <a:gd name="T21" fmla="*/ 0 w 19"/>
                <a:gd name="T22" fmla="*/ 0 h 65"/>
                <a:gd name="T23" fmla="*/ 19 w 1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015F85"/>
            </a:solidFill>
            <a:ln w="9525">
              <a:noFill/>
              <a:round/>
              <a:headEnd/>
              <a:tailEnd/>
            </a:ln>
          </p:spPr>
          <p:txBody>
            <a:bodyPr>
              <a:prstTxWarp prst="textNoShape">
                <a:avLst/>
              </a:prstTxWarp>
            </a:bodyPr>
            <a:lstStyle/>
            <a:p>
              <a:pPr algn="ctr" eaLnBrk="0" hangingPunct="0">
                <a:lnSpc>
                  <a:spcPct val="90000"/>
                </a:lnSpc>
                <a:buClr>
                  <a:srgbClr val="000000"/>
                </a:buClr>
                <a:buFont typeface="Arial" charset="0"/>
                <a:buNone/>
              </a:pPr>
              <a:endParaRPr lang="zh-CN">
                <a:solidFill>
                  <a:srgbClr val="000000"/>
                </a:solidFill>
                <a:ea typeface="Arial" charset="0"/>
                <a:cs typeface="Arial" charset="0"/>
                <a:sym typeface="Arial" charset="0"/>
              </a:endParaRPr>
            </a:p>
          </p:txBody>
        </p:sp>
        <p:sp>
          <p:nvSpPr>
            <p:cNvPr id="499750" name="Freeform 14"/>
            <p:cNvSpPr>
              <a:spLocks/>
            </p:cNvSpPr>
            <p:nvPr/>
          </p:nvSpPr>
          <p:spPr bwMode="auto">
            <a:xfrm>
              <a:off x="5559" y="216"/>
              <a:ext cx="17" cy="45"/>
            </a:xfrm>
            <a:custGeom>
              <a:avLst/>
              <a:gdLst>
                <a:gd name="T0" fmla="*/ 72 w 20"/>
                <a:gd name="T1" fmla="*/ 771 h 39"/>
                <a:gd name="T2" fmla="*/ 37 w 20"/>
                <a:gd name="T3" fmla="*/ 0 h 39"/>
                <a:gd name="T4" fmla="*/ 0 w 20"/>
                <a:gd name="T5" fmla="*/ 771 h 39"/>
                <a:gd name="T6" fmla="*/ 0 w 20"/>
                <a:gd name="T7" fmla="*/ 2288 h 39"/>
                <a:gd name="T8" fmla="*/ 37 w 20"/>
                <a:gd name="T9" fmla="*/ 2992 h 39"/>
                <a:gd name="T10" fmla="*/ 72 w 20"/>
                <a:gd name="T11" fmla="*/ 2288 h 39"/>
                <a:gd name="T12" fmla="*/ 72 w 20"/>
                <a:gd name="T13" fmla="*/ 771 h 39"/>
                <a:gd name="T14" fmla="*/ 0 60000 65536"/>
                <a:gd name="T15" fmla="*/ 0 60000 65536"/>
                <a:gd name="T16" fmla="*/ 0 60000 65536"/>
                <a:gd name="T17" fmla="*/ 0 60000 65536"/>
                <a:gd name="T18" fmla="*/ 0 60000 65536"/>
                <a:gd name="T19" fmla="*/ 0 60000 65536"/>
                <a:gd name="T20" fmla="*/ 0 60000 65536"/>
                <a:gd name="T21" fmla="*/ 0 w 20"/>
                <a:gd name="T22" fmla="*/ 0 h 39"/>
                <a:gd name="T23" fmla="*/ 20 w 20"/>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015F85"/>
            </a:solidFill>
            <a:ln w="9525">
              <a:noFill/>
              <a:round/>
              <a:headEnd/>
              <a:tailEnd/>
            </a:ln>
          </p:spPr>
          <p:txBody>
            <a:bodyPr>
              <a:prstTxWarp prst="textNoShape">
                <a:avLst/>
              </a:prstTxWarp>
            </a:bodyPr>
            <a:lstStyle/>
            <a:p>
              <a:pPr algn="ctr" eaLnBrk="0" hangingPunct="0">
                <a:lnSpc>
                  <a:spcPct val="90000"/>
                </a:lnSpc>
                <a:buClr>
                  <a:srgbClr val="000000"/>
                </a:buClr>
                <a:buFont typeface="Arial" charset="0"/>
                <a:buNone/>
              </a:pPr>
              <a:endParaRPr lang="zh-CN">
                <a:solidFill>
                  <a:srgbClr val="000000"/>
                </a:solidFill>
                <a:ea typeface="Arial" charset="0"/>
                <a:cs typeface="Arial" charset="0"/>
                <a:sym typeface="Arial" charset="0"/>
              </a:endParaRPr>
            </a:p>
          </p:txBody>
        </p:sp>
        <p:sp>
          <p:nvSpPr>
            <p:cNvPr id="499751" name="Freeform 15"/>
            <p:cNvSpPr>
              <a:spLocks/>
            </p:cNvSpPr>
            <p:nvPr/>
          </p:nvSpPr>
          <p:spPr bwMode="auto">
            <a:xfrm>
              <a:off x="5605" y="186"/>
              <a:ext cx="17" cy="75"/>
            </a:xfrm>
            <a:custGeom>
              <a:avLst/>
              <a:gdLst>
                <a:gd name="T0" fmla="*/ 117 w 19"/>
                <a:gd name="T1" fmla="*/ 702 h 65"/>
                <a:gd name="T2" fmla="*/ 61 w 19"/>
                <a:gd name="T3" fmla="*/ 0 h 65"/>
                <a:gd name="T4" fmla="*/ 0 w 19"/>
                <a:gd name="T5" fmla="*/ 702 h 65"/>
                <a:gd name="T6" fmla="*/ 0 w 19"/>
                <a:gd name="T7" fmla="*/ 4307 h 65"/>
                <a:gd name="T8" fmla="*/ 61 w 19"/>
                <a:gd name="T9" fmla="*/ 5011 h 65"/>
                <a:gd name="T10" fmla="*/ 117 w 19"/>
                <a:gd name="T11" fmla="*/ 4307 h 65"/>
                <a:gd name="T12" fmla="*/ 117 w 19"/>
                <a:gd name="T13" fmla="*/ 702 h 65"/>
                <a:gd name="T14" fmla="*/ 0 60000 65536"/>
                <a:gd name="T15" fmla="*/ 0 60000 65536"/>
                <a:gd name="T16" fmla="*/ 0 60000 65536"/>
                <a:gd name="T17" fmla="*/ 0 60000 65536"/>
                <a:gd name="T18" fmla="*/ 0 60000 65536"/>
                <a:gd name="T19" fmla="*/ 0 60000 65536"/>
                <a:gd name="T20" fmla="*/ 0 60000 65536"/>
                <a:gd name="T21" fmla="*/ 0 w 19"/>
                <a:gd name="T22" fmla="*/ 0 h 65"/>
                <a:gd name="T23" fmla="*/ 19 w 1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015F85"/>
            </a:solidFill>
            <a:ln w="9525">
              <a:noFill/>
              <a:round/>
              <a:headEnd/>
              <a:tailEnd/>
            </a:ln>
          </p:spPr>
          <p:txBody>
            <a:bodyPr>
              <a:prstTxWarp prst="textNoShape">
                <a:avLst/>
              </a:prstTxWarp>
            </a:bodyPr>
            <a:lstStyle/>
            <a:p>
              <a:pPr algn="ctr" eaLnBrk="0" hangingPunct="0">
                <a:lnSpc>
                  <a:spcPct val="90000"/>
                </a:lnSpc>
                <a:buClr>
                  <a:srgbClr val="000000"/>
                </a:buClr>
                <a:buFont typeface="Arial" charset="0"/>
                <a:buNone/>
              </a:pPr>
              <a:endParaRPr lang="zh-CN">
                <a:solidFill>
                  <a:srgbClr val="000000"/>
                </a:solidFill>
                <a:ea typeface="Arial" charset="0"/>
                <a:cs typeface="Arial" charset="0"/>
                <a:sym typeface="Arial" charset="0"/>
              </a:endParaRPr>
            </a:p>
          </p:txBody>
        </p:sp>
        <p:sp>
          <p:nvSpPr>
            <p:cNvPr id="499752" name="Freeform 16"/>
            <p:cNvSpPr>
              <a:spLocks/>
            </p:cNvSpPr>
            <p:nvPr/>
          </p:nvSpPr>
          <p:spPr bwMode="auto">
            <a:xfrm>
              <a:off x="5651" y="145"/>
              <a:ext cx="17" cy="137"/>
            </a:xfrm>
            <a:custGeom>
              <a:avLst/>
              <a:gdLst>
                <a:gd name="T0" fmla="*/ 117 w 19"/>
                <a:gd name="T1" fmla="*/ 628 h 120"/>
                <a:gd name="T2" fmla="*/ 55 w 19"/>
                <a:gd name="T3" fmla="*/ 0 h 120"/>
                <a:gd name="T4" fmla="*/ 0 w 19"/>
                <a:gd name="T5" fmla="*/ 628 h 120"/>
                <a:gd name="T6" fmla="*/ 0 w 19"/>
                <a:gd name="T7" fmla="*/ 7655 h 120"/>
                <a:gd name="T8" fmla="*/ 55 w 19"/>
                <a:gd name="T9" fmla="*/ 8284 h 120"/>
                <a:gd name="T10" fmla="*/ 117 w 19"/>
                <a:gd name="T11" fmla="*/ 7655 h 120"/>
                <a:gd name="T12" fmla="*/ 117 w 19"/>
                <a:gd name="T13" fmla="*/ 628 h 120"/>
                <a:gd name="T14" fmla="*/ 0 60000 65536"/>
                <a:gd name="T15" fmla="*/ 0 60000 65536"/>
                <a:gd name="T16" fmla="*/ 0 60000 65536"/>
                <a:gd name="T17" fmla="*/ 0 60000 65536"/>
                <a:gd name="T18" fmla="*/ 0 60000 65536"/>
                <a:gd name="T19" fmla="*/ 0 60000 65536"/>
                <a:gd name="T20" fmla="*/ 0 60000 65536"/>
                <a:gd name="T21" fmla="*/ 0 w 19"/>
                <a:gd name="T22" fmla="*/ 0 h 120"/>
                <a:gd name="T23" fmla="*/ 19 w 19"/>
                <a:gd name="T24" fmla="*/ 120 h 1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015F85"/>
            </a:solidFill>
            <a:ln w="9525">
              <a:noFill/>
              <a:round/>
              <a:headEnd/>
              <a:tailEnd/>
            </a:ln>
          </p:spPr>
          <p:txBody>
            <a:bodyPr>
              <a:prstTxWarp prst="textNoShape">
                <a:avLst/>
              </a:prstTxWarp>
            </a:bodyPr>
            <a:lstStyle/>
            <a:p>
              <a:pPr algn="ctr" eaLnBrk="0" hangingPunct="0">
                <a:lnSpc>
                  <a:spcPct val="90000"/>
                </a:lnSpc>
                <a:buClr>
                  <a:srgbClr val="000000"/>
                </a:buClr>
                <a:buFont typeface="Arial" charset="0"/>
                <a:buNone/>
              </a:pPr>
              <a:endParaRPr lang="zh-CN">
                <a:solidFill>
                  <a:srgbClr val="000000"/>
                </a:solidFill>
                <a:ea typeface="Arial" charset="0"/>
                <a:cs typeface="Arial" charset="0"/>
                <a:sym typeface="Arial" charset="0"/>
              </a:endParaRPr>
            </a:p>
          </p:txBody>
        </p:sp>
        <p:sp>
          <p:nvSpPr>
            <p:cNvPr id="499753" name="Freeform 17"/>
            <p:cNvSpPr>
              <a:spLocks/>
            </p:cNvSpPr>
            <p:nvPr/>
          </p:nvSpPr>
          <p:spPr bwMode="auto">
            <a:xfrm>
              <a:off x="5696" y="186"/>
              <a:ext cx="17" cy="75"/>
            </a:xfrm>
            <a:custGeom>
              <a:avLst/>
              <a:gdLst>
                <a:gd name="T0" fmla="*/ 117 w 19"/>
                <a:gd name="T1" fmla="*/ 702 h 65"/>
                <a:gd name="T2" fmla="*/ 61 w 19"/>
                <a:gd name="T3" fmla="*/ 0 h 65"/>
                <a:gd name="T4" fmla="*/ 0 w 19"/>
                <a:gd name="T5" fmla="*/ 702 h 65"/>
                <a:gd name="T6" fmla="*/ 0 w 19"/>
                <a:gd name="T7" fmla="*/ 4307 h 65"/>
                <a:gd name="T8" fmla="*/ 61 w 19"/>
                <a:gd name="T9" fmla="*/ 5011 h 65"/>
                <a:gd name="T10" fmla="*/ 117 w 19"/>
                <a:gd name="T11" fmla="*/ 4307 h 65"/>
                <a:gd name="T12" fmla="*/ 117 w 19"/>
                <a:gd name="T13" fmla="*/ 702 h 65"/>
                <a:gd name="T14" fmla="*/ 0 60000 65536"/>
                <a:gd name="T15" fmla="*/ 0 60000 65536"/>
                <a:gd name="T16" fmla="*/ 0 60000 65536"/>
                <a:gd name="T17" fmla="*/ 0 60000 65536"/>
                <a:gd name="T18" fmla="*/ 0 60000 65536"/>
                <a:gd name="T19" fmla="*/ 0 60000 65536"/>
                <a:gd name="T20" fmla="*/ 0 60000 65536"/>
                <a:gd name="T21" fmla="*/ 0 w 19"/>
                <a:gd name="T22" fmla="*/ 0 h 65"/>
                <a:gd name="T23" fmla="*/ 19 w 1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015F85"/>
            </a:solidFill>
            <a:ln w="9525">
              <a:noFill/>
              <a:round/>
              <a:headEnd/>
              <a:tailEnd/>
            </a:ln>
          </p:spPr>
          <p:txBody>
            <a:bodyPr>
              <a:prstTxWarp prst="textNoShape">
                <a:avLst/>
              </a:prstTxWarp>
            </a:bodyPr>
            <a:lstStyle/>
            <a:p>
              <a:pPr algn="ctr" eaLnBrk="0" hangingPunct="0">
                <a:lnSpc>
                  <a:spcPct val="90000"/>
                </a:lnSpc>
                <a:buClr>
                  <a:srgbClr val="000000"/>
                </a:buClr>
                <a:buFont typeface="Arial" charset="0"/>
                <a:buNone/>
              </a:pPr>
              <a:endParaRPr lang="zh-CN">
                <a:solidFill>
                  <a:srgbClr val="000000"/>
                </a:solidFill>
                <a:ea typeface="Arial" charset="0"/>
                <a:cs typeface="Arial" charset="0"/>
                <a:sym typeface="Arial" charset="0"/>
              </a:endParaRPr>
            </a:p>
          </p:txBody>
        </p:sp>
        <p:sp>
          <p:nvSpPr>
            <p:cNvPr id="499754" name="Freeform 18"/>
            <p:cNvSpPr>
              <a:spLocks/>
            </p:cNvSpPr>
            <p:nvPr/>
          </p:nvSpPr>
          <p:spPr bwMode="auto">
            <a:xfrm>
              <a:off x="5743" y="216"/>
              <a:ext cx="17" cy="45"/>
            </a:xfrm>
            <a:custGeom>
              <a:avLst/>
              <a:gdLst>
                <a:gd name="T0" fmla="*/ 117 w 19"/>
                <a:gd name="T1" fmla="*/ 771 h 39"/>
                <a:gd name="T2" fmla="*/ 55 w 19"/>
                <a:gd name="T3" fmla="*/ 0 h 39"/>
                <a:gd name="T4" fmla="*/ 0 w 19"/>
                <a:gd name="T5" fmla="*/ 771 h 39"/>
                <a:gd name="T6" fmla="*/ 0 w 19"/>
                <a:gd name="T7" fmla="*/ 2288 h 39"/>
                <a:gd name="T8" fmla="*/ 55 w 19"/>
                <a:gd name="T9" fmla="*/ 2992 h 39"/>
                <a:gd name="T10" fmla="*/ 117 w 19"/>
                <a:gd name="T11" fmla="*/ 2288 h 39"/>
                <a:gd name="T12" fmla="*/ 117 w 19"/>
                <a:gd name="T13" fmla="*/ 771 h 39"/>
                <a:gd name="T14" fmla="*/ 0 60000 65536"/>
                <a:gd name="T15" fmla="*/ 0 60000 65536"/>
                <a:gd name="T16" fmla="*/ 0 60000 65536"/>
                <a:gd name="T17" fmla="*/ 0 60000 65536"/>
                <a:gd name="T18" fmla="*/ 0 60000 65536"/>
                <a:gd name="T19" fmla="*/ 0 60000 65536"/>
                <a:gd name="T20" fmla="*/ 0 60000 65536"/>
                <a:gd name="T21" fmla="*/ 0 w 19"/>
                <a:gd name="T22" fmla="*/ 0 h 39"/>
                <a:gd name="T23" fmla="*/ 19 w 19"/>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015F85"/>
            </a:solidFill>
            <a:ln w="9525">
              <a:noFill/>
              <a:round/>
              <a:headEnd/>
              <a:tailEnd/>
            </a:ln>
          </p:spPr>
          <p:txBody>
            <a:bodyPr>
              <a:prstTxWarp prst="textNoShape">
                <a:avLst/>
              </a:prstTxWarp>
            </a:bodyPr>
            <a:lstStyle/>
            <a:p>
              <a:pPr algn="ctr" eaLnBrk="0" hangingPunct="0">
                <a:lnSpc>
                  <a:spcPct val="90000"/>
                </a:lnSpc>
                <a:buClr>
                  <a:srgbClr val="000000"/>
                </a:buClr>
                <a:buFont typeface="Arial" charset="0"/>
                <a:buNone/>
              </a:pPr>
              <a:endParaRPr lang="zh-CN">
                <a:solidFill>
                  <a:srgbClr val="000000"/>
                </a:solidFill>
                <a:ea typeface="Arial" charset="0"/>
                <a:cs typeface="Arial" charset="0"/>
                <a:sym typeface="Arial" charset="0"/>
              </a:endParaRPr>
            </a:p>
          </p:txBody>
        </p:sp>
      </p:grpSp>
      <p:grpSp>
        <p:nvGrpSpPr>
          <p:cNvPr id="12" name="Group 94"/>
          <p:cNvGrpSpPr>
            <a:grpSpLocks/>
          </p:cNvGrpSpPr>
          <p:nvPr/>
        </p:nvGrpSpPr>
        <p:grpSpPr bwMode="auto">
          <a:xfrm>
            <a:off x="4864608" y="4898136"/>
            <a:ext cx="3962400" cy="1101725"/>
            <a:chOff x="4704" y="3408"/>
            <a:chExt cx="932" cy="694"/>
          </a:xfrm>
        </p:grpSpPr>
        <p:pic>
          <p:nvPicPr>
            <p:cNvPr id="499738" name="Picture 25"/>
            <p:cNvPicPr>
              <a:picLocks noChangeArrowheads="1"/>
            </p:cNvPicPr>
            <p:nvPr/>
          </p:nvPicPr>
          <p:blipFill>
            <a:blip r:embed="rId16" cstate="print"/>
            <a:srcRect/>
            <a:stretch>
              <a:fillRect/>
            </a:stretch>
          </p:blipFill>
          <p:spPr bwMode="gray">
            <a:xfrm>
              <a:off x="4704" y="3408"/>
              <a:ext cx="932" cy="694"/>
            </a:xfrm>
            <a:prstGeom prst="rect">
              <a:avLst/>
            </a:prstGeom>
            <a:noFill/>
            <a:ln w="9525">
              <a:noFill/>
              <a:miter lim="800000"/>
              <a:headEnd/>
              <a:tailEnd/>
            </a:ln>
          </p:spPr>
        </p:pic>
        <p:sp>
          <p:nvSpPr>
            <p:cNvPr id="499739" name="Rectangle 15"/>
            <p:cNvSpPr>
              <a:spLocks noChangeArrowheads="1"/>
            </p:cNvSpPr>
            <p:nvPr/>
          </p:nvSpPr>
          <p:spPr bwMode="auto">
            <a:xfrm>
              <a:off x="4896" y="3571"/>
              <a:ext cx="624" cy="317"/>
            </a:xfrm>
            <a:prstGeom prst="rect">
              <a:avLst/>
            </a:prstGeom>
            <a:noFill/>
            <a:ln w="9525">
              <a:noFill/>
              <a:miter lim="800000"/>
              <a:headEnd/>
              <a:tailEnd/>
            </a:ln>
          </p:spPr>
          <p:txBody>
            <a:bodyPr wrap="none" lIns="82124" tIns="41061" rIns="82124" bIns="41061" anchor="ctr">
              <a:prstTxWarp prst="textNoShape">
                <a:avLst/>
              </a:prstTxWarp>
            </a:bodyPr>
            <a:lstStyle/>
            <a:p>
              <a:pPr algn="ctr" defTabSz="814388" eaLnBrk="0" hangingPunct="0">
                <a:lnSpc>
                  <a:spcPct val="90000"/>
                </a:lnSpc>
                <a:buClr>
                  <a:srgbClr val="000000"/>
                </a:buClr>
                <a:buFont typeface="Arial" charset="0"/>
                <a:buNone/>
              </a:pPr>
              <a:r>
                <a:rPr lang="zh-CN" altLang="en-US" sz="1600" b="1" dirty="0" smtClean="0">
                  <a:solidFill>
                    <a:srgbClr val="000000"/>
                  </a:solidFill>
                  <a:ea typeface="Arial" charset="0"/>
                  <a:cs typeface="Arial" charset="0"/>
                  <a:sym typeface="Arial" charset="0"/>
                </a:rPr>
                <a:t>网络或</a:t>
              </a:r>
              <a:endParaRPr lang="en-US" altLang="zh-CN" sz="1600" b="1" dirty="0">
                <a:solidFill>
                  <a:srgbClr val="000000"/>
                </a:solidFill>
                <a:ea typeface="Arial" charset="0"/>
                <a:cs typeface="Arial" charset="0"/>
                <a:sym typeface="Arial" charset="0"/>
              </a:endParaRPr>
            </a:p>
            <a:p>
              <a:pPr algn="ctr" defTabSz="814388" eaLnBrk="0" hangingPunct="0">
                <a:lnSpc>
                  <a:spcPct val="90000"/>
                </a:lnSpc>
                <a:buClr>
                  <a:srgbClr val="000000"/>
                </a:buClr>
                <a:buFont typeface="Arial" charset="0"/>
                <a:buNone/>
              </a:pPr>
              <a:r>
                <a:rPr lang="zh-CN" altLang="en-US" sz="1600" b="1" dirty="0" smtClean="0">
                  <a:solidFill>
                    <a:srgbClr val="000000"/>
                  </a:solidFill>
                  <a:ea typeface="Arial" charset="0"/>
                  <a:cs typeface="Arial" charset="0"/>
                  <a:sym typeface="Arial" charset="0"/>
                </a:rPr>
                <a:t>云</a:t>
              </a:r>
              <a:endParaRPr lang="en-US" altLang="zh-CN" sz="1600" b="1" dirty="0">
                <a:solidFill>
                  <a:srgbClr val="000000"/>
                </a:solidFill>
                <a:ea typeface="Arial" charset="0"/>
                <a:cs typeface="Arial" charset="0"/>
                <a:sym typeface="Arial" charset="0"/>
              </a:endParaRPr>
            </a:p>
          </p:txBody>
        </p:sp>
      </p:grpSp>
      <p:sp>
        <p:nvSpPr>
          <p:cNvPr id="499726" name="Rectangle 15"/>
          <p:cNvSpPr>
            <a:spLocks noChangeArrowheads="1"/>
          </p:cNvSpPr>
          <p:nvPr/>
        </p:nvSpPr>
        <p:spPr bwMode="auto">
          <a:xfrm>
            <a:off x="1600200" y="6400800"/>
            <a:ext cx="990600" cy="381000"/>
          </a:xfrm>
          <a:prstGeom prst="rect">
            <a:avLst/>
          </a:prstGeom>
          <a:noFill/>
          <a:ln w="9525">
            <a:noFill/>
            <a:miter lim="800000"/>
            <a:headEnd/>
            <a:tailEnd/>
          </a:ln>
        </p:spPr>
        <p:txBody>
          <a:bodyPr wrap="none" lIns="82124" tIns="41061" rIns="82124" bIns="41061" anchor="ctr">
            <a:prstTxWarp prst="textNoShape">
              <a:avLst/>
            </a:prstTxWarp>
          </a:bodyPr>
          <a:lstStyle/>
          <a:p>
            <a:pPr algn="ctr" defTabSz="814388" eaLnBrk="0" hangingPunct="0">
              <a:lnSpc>
                <a:spcPct val="90000"/>
              </a:lnSpc>
              <a:buClr>
                <a:srgbClr val="000000"/>
              </a:buClr>
              <a:buFont typeface="Arial" charset="0"/>
              <a:buNone/>
            </a:pPr>
            <a:r>
              <a:rPr lang="zh-CN" altLang="en-US" sz="1600" b="1" dirty="0" smtClean="0">
                <a:solidFill>
                  <a:srgbClr val="000000"/>
                </a:solidFill>
                <a:ea typeface="Arial" charset="0"/>
                <a:cs typeface="Arial" charset="0"/>
                <a:sym typeface="Arial" charset="0"/>
              </a:rPr>
              <a:t>客户端</a:t>
            </a:r>
            <a:endParaRPr lang="en-US" altLang="zh-CN" sz="1600" b="1" dirty="0">
              <a:solidFill>
                <a:srgbClr val="000000"/>
              </a:solidFill>
              <a:ea typeface="Arial" charset="0"/>
              <a:cs typeface="Arial" charset="0"/>
              <a:sym typeface="Arial" charset="0"/>
            </a:endParaRPr>
          </a:p>
        </p:txBody>
      </p:sp>
      <p:grpSp>
        <p:nvGrpSpPr>
          <p:cNvPr id="13" name="Group 97"/>
          <p:cNvGrpSpPr>
            <a:grpSpLocks/>
          </p:cNvGrpSpPr>
          <p:nvPr/>
        </p:nvGrpSpPr>
        <p:grpSpPr bwMode="auto">
          <a:xfrm>
            <a:off x="1066800" y="1066800"/>
            <a:ext cx="1905000" cy="4572000"/>
            <a:chOff x="672" y="672"/>
            <a:chExt cx="1200" cy="2880"/>
          </a:xfrm>
        </p:grpSpPr>
        <p:sp>
          <p:nvSpPr>
            <p:cNvPr id="499736" name="Rounded Rectangle 95"/>
            <p:cNvSpPr>
              <a:spLocks noChangeArrowheads="1"/>
            </p:cNvSpPr>
            <p:nvPr/>
          </p:nvSpPr>
          <p:spPr bwMode="auto">
            <a:xfrm>
              <a:off x="672" y="672"/>
              <a:ext cx="1200" cy="2880"/>
            </a:xfrm>
            <a:prstGeom prst="roundRect">
              <a:avLst>
                <a:gd name="adj" fmla="val 16667"/>
              </a:avLst>
            </a:prstGeom>
            <a:noFill/>
            <a:ln w="38100">
              <a:solidFill>
                <a:srgbClr val="0000FF"/>
              </a:solidFill>
              <a:round/>
              <a:headEnd/>
              <a:tailEnd/>
            </a:ln>
          </p:spPr>
          <p:txBody>
            <a:bodyPr lIns="82124" tIns="41061" rIns="82124" bIns="41061">
              <a:prstTxWarp prst="textNoShape">
                <a:avLst/>
              </a:prstTxWarp>
            </a:bodyPr>
            <a:lstStyle/>
            <a:p>
              <a:pPr defTabSz="814388" eaLnBrk="0" hangingPunct="0">
                <a:lnSpc>
                  <a:spcPct val="90000"/>
                </a:lnSpc>
                <a:buClr>
                  <a:srgbClr val="000000"/>
                </a:buClr>
                <a:buFont typeface="Arial" charset="0"/>
                <a:buNone/>
              </a:pPr>
              <a:endParaRPr lang="zh-CN" sz="3000" b="1">
                <a:solidFill>
                  <a:srgbClr val="000000"/>
                </a:solidFill>
                <a:ea typeface="Arial" charset="0"/>
                <a:cs typeface="Arial" charset="0"/>
                <a:sym typeface="Arial" charset="0"/>
              </a:endParaRPr>
            </a:p>
          </p:txBody>
        </p:sp>
        <p:sp>
          <p:nvSpPr>
            <p:cNvPr id="499737" name="Rectangle 15"/>
            <p:cNvSpPr>
              <a:spLocks noChangeArrowheads="1"/>
            </p:cNvSpPr>
            <p:nvPr/>
          </p:nvSpPr>
          <p:spPr bwMode="auto">
            <a:xfrm>
              <a:off x="960" y="768"/>
              <a:ext cx="624" cy="240"/>
            </a:xfrm>
            <a:prstGeom prst="rect">
              <a:avLst/>
            </a:prstGeom>
            <a:noFill/>
            <a:ln w="9525">
              <a:noFill/>
              <a:miter lim="800000"/>
              <a:headEnd/>
              <a:tailEnd/>
            </a:ln>
          </p:spPr>
          <p:txBody>
            <a:bodyPr wrap="none" lIns="82124" tIns="41061" rIns="82124" bIns="41061" anchor="ctr">
              <a:prstTxWarp prst="textNoShape">
                <a:avLst/>
              </a:prstTxWarp>
            </a:bodyPr>
            <a:lstStyle/>
            <a:p>
              <a:pPr algn="ctr" defTabSz="814388" eaLnBrk="0" hangingPunct="0">
                <a:lnSpc>
                  <a:spcPct val="90000"/>
                </a:lnSpc>
                <a:buClr>
                  <a:srgbClr val="000000"/>
                </a:buClr>
                <a:buFont typeface="Arial" charset="0"/>
                <a:buNone/>
              </a:pPr>
              <a:r>
                <a:rPr lang="zh-CN" altLang="en-US" sz="1600" b="1" dirty="0" smtClean="0">
                  <a:solidFill>
                    <a:srgbClr val="000000"/>
                  </a:solidFill>
                  <a:ea typeface="Arial" charset="0"/>
                  <a:cs typeface="Arial" charset="0"/>
                  <a:sym typeface="Arial" charset="0"/>
                </a:rPr>
                <a:t>个人电脑</a:t>
              </a:r>
              <a:endParaRPr lang="en-US" altLang="zh-CN" sz="1600" b="1" dirty="0">
                <a:solidFill>
                  <a:srgbClr val="000000"/>
                </a:solidFill>
                <a:ea typeface="Arial" charset="0"/>
                <a:cs typeface="Arial" charset="0"/>
                <a:sym typeface="Arial" charset="0"/>
              </a:endParaRPr>
            </a:p>
          </p:txBody>
        </p:sp>
      </p:grpSp>
      <p:grpSp>
        <p:nvGrpSpPr>
          <p:cNvPr id="14" name="Group 101"/>
          <p:cNvGrpSpPr>
            <a:grpSpLocks/>
          </p:cNvGrpSpPr>
          <p:nvPr/>
        </p:nvGrpSpPr>
        <p:grpSpPr bwMode="auto">
          <a:xfrm>
            <a:off x="7543800" y="1066800"/>
            <a:ext cx="1447800" cy="4267200"/>
            <a:chOff x="4752" y="672"/>
            <a:chExt cx="912" cy="2688"/>
          </a:xfrm>
        </p:grpSpPr>
        <p:sp>
          <p:nvSpPr>
            <p:cNvPr id="499734" name="Rounded Rectangle 99"/>
            <p:cNvSpPr>
              <a:spLocks noChangeArrowheads="1"/>
            </p:cNvSpPr>
            <p:nvPr/>
          </p:nvSpPr>
          <p:spPr bwMode="auto">
            <a:xfrm>
              <a:off x="4752" y="672"/>
              <a:ext cx="912" cy="2688"/>
            </a:xfrm>
            <a:prstGeom prst="roundRect">
              <a:avLst>
                <a:gd name="adj" fmla="val 16667"/>
              </a:avLst>
            </a:prstGeom>
            <a:noFill/>
            <a:ln w="38100">
              <a:solidFill>
                <a:srgbClr val="0000FF"/>
              </a:solidFill>
              <a:round/>
              <a:headEnd/>
              <a:tailEnd/>
            </a:ln>
          </p:spPr>
          <p:txBody>
            <a:bodyPr lIns="82124" tIns="41061" rIns="82124" bIns="41061">
              <a:prstTxWarp prst="textNoShape">
                <a:avLst/>
              </a:prstTxWarp>
            </a:bodyPr>
            <a:lstStyle/>
            <a:p>
              <a:pPr defTabSz="814388" eaLnBrk="0" hangingPunct="0">
                <a:lnSpc>
                  <a:spcPct val="90000"/>
                </a:lnSpc>
                <a:buClr>
                  <a:srgbClr val="000000"/>
                </a:buClr>
                <a:buFont typeface="Arial" charset="0"/>
                <a:buNone/>
              </a:pPr>
              <a:endParaRPr lang="zh-CN" sz="3000" b="1">
                <a:solidFill>
                  <a:srgbClr val="000000"/>
                </a:solidFill>
                <a:ea typeface="Arial" charset="0"/>
                <a:cs typeface="Arial" charset="0"/>
                <a:sym typeface="Arial" charset="0"/>
              </a:endParaRPr>
            </a:p>
          </p:txBody>
        </p:sp>
        <p:sp>
          <p:nvSpPr>
            <p:cNvPr id="499735" name="Rectangle 15"/>
            <p:cNvSpPr>
              <a:spLocks noChangeArrowheads="1"/>
            </p:cNvSpPr>
            <p:nvPr/>
          </p:nvSpPr>
          <p:spPr bwMode="auto">
            <a:xfrm>
              <a:off x="4944" y="768"/>
              <a:ext cx="474" cy="240"/>
            </a:xfrm>
            <a:prstGeom prst="rect">
              <a:avLst/>
            </a:prstGeom>
            <a:noFill/>
            <a:ln w="9525">
              <a:noFill/>
              <a:miter lim="800000"/>
              <a:headEnd/>
              <a:tailEnd/>
            </a:ln>
          </p:spPr>
          <p:txBody>
            <a:bodyPr wrap="none" lIns="82124" tIns="41061" rIns="82124" bIns="41061" anchor="ctr">
              <a:prstTxWarp prst="textNoShape">
                <a:avLst/>
              </a:prstTxWarp>
            </a:bodyPr>
            <a:lstStyle/>
            <a:p>
              <a:pPr algn="ctr" defTabSz="814388" eaLnBrk="0" hangingPunct="0">
                <a:lnSpc>
                  <a:spcPct val="90000"/>
                </a:lnSpc>
                <a:buClr>
                  <a:srgbClr val="000000"/>
                </a:buClr>
                <a:buFont typeface="Arial" charset="0"/>
                <a:buNone/>
              </a:pPr>
              <a:r>
                <a:rPr lang="zh-CN" altLang="en-US" sz="1600" b="1" dirty="0" smtClean="0">
                  <a:solidFill>
                    <a:srgbClr val="000000"/>
                  </a:solidFill>
                  <a:ea typeface="Arial" charset="0"/>
                  <a:cs typeface="Arial" charset="0"/>
                  <a:sym typeface="Arial" charset="0"/>
                </a:rPr>
                <a:t>软件即服务</a:t>
              </a:r>
              <a:endParaRPr lang="en-US" altLang="zh-CN" sz="1600" b="1" dirty="0">
                <a:solidFill>
                  <a:srgbClr val="000000"/>
                </a:solidFill>
                <a:ea typeface="Arial" charset="0"/>
                <a:cs typeface="Arial" charset="0"/>
                <a:sym typeface="Arial" charset="0"/>
              </a:endParaRPr>
            </a:p>
          </p:txBody>
        </p:sp>
      </p:grpSp>
      <p:sp>
        <p:nvSpPr>
          <p:cNvPr id="499729" name="Left Arrow 102"/>
          <p:cNvSpPr>
            <a:spLocks noChangeArrowheads="1"/>
          </p:cNvSpPr>
          <p:nvPr/>
        </p:nvSpPr>
        <p:spPr bwMode="auto">
          <a:xfrm>
            <a:off x="5568950" y="1860550"/>
            <a:ext cx="822325" cy="823913"/>
          </a:xfrm>
          <a:prstGeom prst="leftArrow">
            <a:avLst>
              <a:gd name="adj1" fmla="val 50000"/>
              <a:gd name="adj2" fmla="val 50000"/>
            </a:avLst>
          </a:prstGeom>
          <a:noFill/>
          <a:ln w="9525">
            <a:noFill/>
            <a:round/>
            <a:headEnd/>
            <a:tailEnd/>
          </a:ln>
        </p:spPr>
        <p:txBody>
          <a:bodyPr>
            <a:prstTxWarp prst="textNoShape">
              <a:avLst/>
            </a:prstTxWarp>
          </a:bodyPr>
          <a:lstStyle/>
          <a:p>
            <a:endParaRPr lang="zh-CN">
              <a:ea typeface="宋体" charset="-122"/>
              <a:cs typeface="宋体" charset="-122"/>
            </a:endParaRPr>
          </a:p>
        </p:txBody>
      </p:sp>
      <p:sp>
        <p:nvSpPr>
          <p:cNvPr id="35858" name="Left Arrow 103"/>
          <p:cNvSpPr>
            <a:spLocks noChangeArrowheads="1"/>
          </p:cNvSpPr>
          <p:nvPr/>
        </p:nvSpPr>
        <p:spPr bwMode="auto">
          <a:xfrm>
            <a:off x="3276600" y="1828800"/>
            <a:ext cx="3962400" cy="1143000"/>
          </a:xfrm>
          <a:prstGeom prst="leftArrow">
            <a:avLst>
              <a:gd name="adj1" fmla="val 50000"/>
              <a:gd name="adj2" fmla="val 49994"/>
            </a:avLst>
          </a:prstGeom>
          <a:solidFill>
            <a:srgbClr val="3366FF"/>
          </a:solidFill>
          <a:ln w="9525">
            <a:solidFill>
              <a:srgbClr val="0000FF"/>
            </a:solidFill>
            <a:round/>
            <a:headEnd/>
            <a:tailEnd/>
          </a:ln>
        </p:spPr>
        <p:txBody>
          <a:bodyPr lIns="82124" tIns="41061" rIns="82124" bIns="41061" anchor="ctr">
            <a:prstTxWarp prst="textNoShape">
              <a:avLst/>
            </a:prstTxWarp>
          </a:bodyPr>
          <a:lstStyle/>
          <a:p>
            <a:pPr algn="ctr" defTabSz="814388" eaLnBrk="0" hangingPunct="0">
              <a:lnSpc>
                <a:spcPct val="90000"/>
              </a:lnSpc>
              <a:buClr>
                <a:srgbClr val="FFFFFF"/>
              </a:buClr>
              <a:buFont typeface="Arial" charset="0"/>
              <a:buNone/>
            </a:pPr>
            <a:r>
              <a:rPr lang="en-US" altLang="zh-CN" sz="3000" b="1" dirty="0">
                <a:solidFill>
                  <a:srgbClr val="FFFFFF"/>
                </a:solidFill>
                <a:ea typeface="Arial" charset="0"/>
                <a:cs typeface="Arial" charset="0"/>
                <a:sym typeface="Arial" charset="0"/>
              </a:rPr>
              <a:t>Web Presentation</a:t>
            </a:r>
          </a:p>
        </p:txBody>
      </p:sp>
      <p:sp>
        <p:nvSpPr>
          <p:cNvPr id="35859" name="Left Arrow 104"/>
          <p:cNvSpPr>
            <a:spLocks noChangeArrowheads="1"/>
          </p:cNvSpPr>
          <p:nvPr/>
        </p:nvSpPr>
        <p:spPr bwMode="auto">
          <a:xfrm flipH="1">
            <a:off x="3276600" y="3657600"/>
            <a:ext cx="3962400" cy="1143000"/>
          </a:xfrm>
          <a:prstGeom prst="leftArrow">
            <a:avLst>
              <a:gd name="adj1" fmla="val 50000"/>
              <a:gd name="adj2" fmla="val 49994"/>
            </a:avLst>
          </a:prstGeom>
          <a:solidFill>
            <a:srgbClr val="3366FF"/>
          </a:solidFill>
          <a:ln w="9525">
            <a:solidFill>
              <a:srgbClr val="0000FF"/>
            </a:solidFill>
            <a:round/>
            <a:headEnd/>
            <a:tailEnd/>
          </a:ln>
        </p:spPr>
        <p:txBody>
          <a:bodyPr lIns="82124" tIns="41061" rIns="82124" bIns="41061" anchor="ctr">
            <a:prstTxWarp prst="textNoShape">
              <a:avLst/>
            </a:prstTxWarp>
          </a:bodyPr>
          <a:lstStyle/>
          <a:p>
            <a:pPr algn="ctr" defTabSz="814388" eaLnBrk="0" hangingPunct="0">
              <a:lnSpc>
                <a:spcPct val="90000"/>
              </a:lnSpc>
              <a:buClr>
                <a:srgbClr val="FFFFFF"/>
              </a:buClr>
              <a:buFont typeface="Arial" charset="0"/>
              <a:buNone/>
            </a:pPr>
            <a:r>
              <a:rPr lang="en-US" altLang="zh-CN" sz="3000" b="1" dirty="0">
                <a:solidFill>
                  <a:srgbClr val="FFFFFF"/>
                </a:solidFill>
                <a:ea typeface="Arial" charset="0"/>
                <a:cs typeface="Arial" charset="0"/>
                <a:sym typeface="Arial" charset="0"/>
              </a:rPr>
              <a:t>Data</a:t>
            </a:r>
          </a:p>
        </p:txBody>
      </p:sp>
      <p:pic>
        <p:nvPicPr>
          <p:cNvPr id="499732" name="Picture 63" descr="milestone_1963.jpg"/>
          <p:cNvPicPr>
            <a:picLocks noChangeAspect="1"/>
          </p:cNvPicPr>
          <p:nvPr/>
        </p:nvPicPr>
        <p:blipFill>
          <a:blip r:embed="rId17" cstate="print"/>
          <a:srcRect/>
          <a:stretch>
            <a:fillRect/>
          </a:stretch>
        </p:blipFill>
        <p:spPr bwMode="auto">
          <a:xfrm>
            <a:off x="1143000" y="5716588"/>
            <a:ext cx="914400" cy="760412"/>
          </a:xfrm>
          <a:prstGeom prst="rect">
            <a:avLst/>
          </a:prstGeom>
          <a:noFill/>
          <a:ln w="9525">
            <a:noFill/>
            <a:miter lim="800000"/>
            <a:headEnd/>
            <a:tailEnd/>
          </a:ln>
        </p:spPr>
      </p:pic>
      <p:pic>
        <p:nvPicPr>
          <p:cNvPr id="499733" name="Picture 66" descr="ibm_pc_xt.jpg"/>
          <p:cNvPicPr>
            <a:picLocks noChangeAspect="1"/>
          </p:cNvPicPr>
          <p:nvPr/>
        </p:nvPicPr>
        <p:blipFill>
          <a:blip r:embed="rId18" cstate="print"/>
          <a:srcRect/>
          <a:stretch>
            <a:fillRect/>
          </a:stretch>
        </p:blipFill>
        <p:spPr bwMode="auto">
          <a:xfrm>
            <a:off x="2209800" y="5715000"/>
            <a:ext cx="685800" cy="663575"/>
          </a:xfrm>
          <a:prstGeom prst="rect">
            <a:avLst/>
          </a:prstGeom>
          <a:noFill/>
          <a:ln w="9525">
            <a:noFill/>
            <a:miter lim="800000"/>
            <a:headEnd/>
            <a:tailEnd/>
          </a:ln>
        </p:spPr>
      </p:pic>
      <p:sp>
        <p:nvSpPr>
          <p:cNvPr id="64" name="Rectangle 15"/>
          <p:cNvSpPr>
            <a:spLocks noChangeArrowheads="1"/>
          </p:cNvSpPr>
          <p:nvPr/>
        </p:nvSpPr>
        <p:spPr bwMode="auto">
          <a:xfrm>
            <a:off x="7812024" y="6297168"/>
            <a:ext cx="990600" cy="381000"/>
          </a:xfrm>
          <a:prstGeom prst="rect">
            <a:avLst/>
          </a:prstGeom>
          <a:noFill/>
          <a:ln w="9525">
            <a:noFill/>
            <a:miter lim="800000"/>
            <a:headEnd/>
            <a:tailEnd/>
          </a:ln>
        </p:spPr>
        <p:txBody>
          <a:bodyPr wrap="none" lIns="82124" tIns="41061" rIns="82124" bIns="41061" anchor="ctr">
            <a:prstTxWarp prst="textNoShape">
              <a:avLst/>
            </a:prstTxWarp>
          </a:bodyPr>
          <a:lstStyle/>
          <a:p>
            <a:pPr algn="ctr" defTabSz="814388" eaLnBrk="0" hangingPunct="0">
              <a:lnSpc>
                <a:spcPct val="90000"/>
              </a:lnSpc>
              <a:buClr>
                <a:srgbClr val="000000"/>
              </a:buClr>
              <a:buFont typeface="Arial" charset="0"/>
              <a:buNone/>
            </a:pPr>
            <a:r>
              <a:rPr lang="zh-CN" altLang="en-US" sz="1600" b="1" dirty="0" smtClean="0">
                <a:solidFill>
                  <a:srgbClr val="000000"/>
                </a:solidFill>
                <a:ea typeface="Arial" charset="0"/>
                <a:cs typeface="Arial" charset="0"/>
                <a:sym typeface="Arial" charset="0"/>
              </a:rPr>
              <a:t>数据中心</a:t>
            </a:r>
            <a:endParaRPr lang="en-US" altLang="zh-CN" sz="1600" b="1" dirty="0">
              <a:solidFill>
                <a:srgbClr val="000000"/>
              </a:solidFill>
              <a:ea typeface="Arial" charset="0"/>
              <a:cs typeface="Arial" charset="0"/>
              <a:sym typeface="Arial" charset="0"/>
            </a:endParaRPr>
          </a:p>
        </p:txBody>
      </p:sp>
    </p:spTree>
    <p:extLst>
      <p:ext uri="{BB962C8B-B14F-4D97-AF65-F5344CB8AC3E}">
        <p14:creationId xmlns:p14="http://schemas.microsoft.com/office/powerpoint/2010/main" val="303594953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50000" decel="5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accel="50000" decel="5000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accel="50000" decel="5000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accel="50000" decel="5000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accel="50000" decel="50000" fill="hold" grpId="0" nodeType="clickEffect">
                                  <p:stCondLst>
                                    <p:cond delay="0"/>
                                  </p:stCondLst>
                                  <p:childTnLst>
                                    <p:set>
                                      <p:cBhvr>
                                        <p:cTn id="30" dur="1" fill="hold">
                                          <p:stCondLst>
                                            <p:cond delay="0"/>
                                          </p:stCondLst>
                                        </p:cTn>
                                        <p:tgtEl>
                                          <p:spTgt spid="35849"/>
                                        </p:tgtEl>
                                        <p:attrNameLst>
                                          <p:attrName>style.visibility</p:attrName>
                                        </p:attrNameLst>
                                      </p:cBhvr>
                                      <p:to>
                                        <p:strVal val="visible"/>
                                      </p:to>
                                    </p:set>
                                    <p:anim calcmode="lin" valueType="num">
                                      <p:cBhvr additive="base">
                                        <p:cTn id="31" dur="500" fill="hold"/>
                                        <p:tgtEl>
                                          <p:spTgt spid="35849"/>
                                        </p:tgtEl>
                                        <p:attrNameLst>
                                          <p:attrName>ppt_x</p:attrName>
                                        </p:attrNameLst>
                                      </p:cBhvr>
                                      <p:tavLst>
                                        <p:tav tm="0">
                                          <p:val>
                                            <p:strVal val="#ppt_x"/>
                                          </p:val>
                                        </p:tav>
                                        <p:tav tm="100000">
                                          <p:val>
                                            <p:strVal val="#ppt_x"/>
                                          </p:val>
                                        </p:tav>
                                      </p:tavLst>
                                    </p:anim>
                                    <p:anim calcmode="lin" valueType="num">
                                      <p:cBhvr additive="base">
                                        <p:cTn id="32" dur="500" fill="hold"/>
                                        <p:tgtEl>
                                          <p:spTgt spid="35849"/>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accel="50000" decel="5000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accel="50000" decel="50000" fill="hold" nodeType="clickEffect">
                                  <p:stCondLst>
                                    <p:cond delay="0"/>
                                  </p:stCondLst>
                                  <p:childTnLst>
                                    <p:set>
                                      <p:cBhvr>
                                        <p:cTn id="42" dur="1" fill="hold">
                                          <p:stCondLst>
                                            <p:cond delay="0"/>
                                          </p:stCondLst>
                                        </p:cTn>
                                        <p:tgtEl>
                                          <p:spTgt spid="35850"/>
                                        </p:tgtEl>
                                        <p:attrNameLst>
                                          <p:attrName>style.visibility</p:attrName>
                                        </p:attrNameLst>
                                      </p:cBhvr>
                                      <p:to>
                                        <p:strVal val="visible"/>
                                      </p:to>
                                    </p:set>
                                    <p:anim calcmode="lin" valueType="num">
                                      <p:cBhvr additive="base">
                                        <p:cTn id="43" dur="500" fill="hold"/>
                                        <p:tgtEl>
                                          <p:spTgt spid="35850"/>
                                        </p:tgtEl>
                                        <p:attrNameLst>
                                          <p:attrName>ppt_x</p:attrName>
                                        </p:attrNameLst>
                                      </p:cBhvr>
                                      <p:tavLst>
                                        <p:tav tm="0">
                                          <p:val>
                                            <p:strVal val="#ppt_x"/>
                                          </p:val>
                                        </p:tav>
                                        <p:tav tm="100000">
                                          <p:val>
                                            <p:strVal val="#ppt_x"/>
                                          </p:val>
                                        </p:tav>
                                      </p:tavLst>
                                    </p:anim>
                                    <p:anim calcmode="lin" valueType="num">
                                      <p:cBhvr additive="base">
                                        <p:cTn id="44" dur="500" fill="hold"/>
                                        <p:tgtEl>
                                          <p:spTgt spid="35850"/>
                                        </p:tgtEl>
                                        <p:attrNameLst>
                                          <p:attrName>ppt_y</p:attrName>
                                        </p:attrNameLst>
                                      </p:cBhvr>
                                      <p:tavLst>
                                        <p:tav tm="0">
                                          <p:val>
                                            <p:strVal val="0-#ppt_h/2"/>
                                          </p:val>
                                        </p:tav>
                                        <p:tav tm="100000">
                                          <p:val>
                                            <p:strVal val="#ppt_y"/>
                                          </p:val>
                                        </p:tav>
                                      </p:tavLst>
                                    </p:anim>
                                  </p:childTnLst>
                                </p:cTn>
                              </p:par>
                            </p:childTnLst>
                          </p:cTn>
                        </p:par>
                        <p:par>
                          <p:cTn id="45" fill="hold">
                            <p:stCondLst>
                              <p:cond delay="500"/>
                            </p:stCondLst>
                            <p:childTnLst>
                              <p:par>
                                <p:cTn id="46" presetID="2" presetClass="entr" presetSubtype="1" accel="50000" decel="50000" fill="hold" nodeType="after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additive="base">
                                        <p:cTn id="48" dur="500" fill="hold"/>
                                        <p:tgtEl>
                                          <p:spTgt spid="9"/>
                                        </p:tgtEl>
                                        <p:attrNameLst>
                                          <p:attrName>ppt_x</p:attrName>
                                        </p:attrNameLst>
                                      </p:cBhvr>
                                      <p:tavLst>
                                        <p:tav tm="0">
                                          <p:val>
                                            <p:strVal val="#ppt_x"/>
                                          </p:val>
                                        </p:tav>
                                        <p:tav tm="100000">
                                          <p:val>
                                            <p:strVal val="#ppt_x"/>
                                          </p:val>
                                        </p:tav>
                                      </p:tavLst>
                                    </p:anim>
                                    <p:anim calcmode="lin" valueType="num">
                                      <p:cBhvr additive="base">
                                        <p:cTn id="49" dur="500" fill="hold"/>
                                        <p:tgtEl>
                                          <p:spTgt spid="9"/>
                                        </p:tgtEl>
                                        <p:attrNameLst>
                                          <p:attrName>ppt_y</p:attrName>
                                        </p:attrNameLst>
                                      </p:cBhvr>
                                      <p:tavLst>
                                        <p:tav tm="0">
                                          <p:val>
                                            <p:strVal val="0-#ppt_h/2"/>
                                          </p:val>
                                        </p:tav>
                                        <p:tav tm="100000">
                                          <p:val>
                                            <p:strVal val="#ppt_y"/>
                                          </p:val>
                                        </p:tav>
                                      </p:tavLst>
                                    </p:anim>
                                  </p:childTnLst>
                                </p:cTn>
                              </p:par>
                            </p:childTnLst>
                          </p:cTn>
                        </p:par>
                        <p:par>
                          <p:cTn id="50" fill="hold">
                            <p:stCondLst>
                              <p:cond delay="1000"/>
                            </p:stCondLst>
                            <p:childTnLst>
                              <p:par>
                                <p:cTn id="51" presetID="2" presetClass="entr" presetSubtype="1" accel="50000" decel="50000" fill="hold" nodeType="after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additive="base">
                                        <p:cTn id="53" dur="500" fill="hold"/>
                                        <p:tgtEl>
                                          <p:spTgt spid="10"/>
                                        </p:tgtEl>
                                        <p:attrNameLst>
                                          <p:attrName>ppt_x</p:attrName>
                                        </p:attrNameLst>
                                      </p:cBhvr>
                                      <p:tavLst>
                                        <p:tav tm="0">
                                          <p:val>
                                            <p:strVal val="#ppt_x"/>
                                          </p:val>
                                        </p:tav>
                                        <p:tav tm="100000">
                                          <p:val>
                                            <p:strVal val="#ppt_x"/>
                                          </p:val>
                                        </p:tav>
                                      </p:tavLst>
                                    </p:anim>
                                    <p:anim calcmode="lin" valueType="num">
                                      <p:cBhvr additive="base">
                                        <p:cTn id="54" dur="500" fill="hold"/>
                                        <p:tgtEl>
                                          <p:spTgt spid="10"/>
                                        </p:tgtEl>
                                        <p:attrNameLst>
                                          <p:attrName>ppt_y</p:attrName>
                                        </p:attrNameLst>
                                      </p:cBhvr>
                                      <p:tavLst>
                                        <p:tav tm="0">
                                          <p:val>
                                            <p:strVal val="0-#ppt_h/2"/>
                                          </p:val>
                                        </p:tav>
                                        <p:tav tm="100000">
                                          <p:val>
                                            <p:strVal val="#ppt_y"/>
                                          </p:val>
                                        </p:tav>
                                      </p:tavLst>
                                    </p:anim>
                                  </p:childTnLst>
                                </p:cTn>
                              </p:par>
                            </p:childTnLst>
                          </p:cTn>
                        </p:par>
                        <p:par>
                          <p:cTn id="55" fill="hold">
                            <p:stCondLst>
                              <p:cond delay="1500"/>
                            </p:stCondLst>
                            <p:childTnLst>
                              <p:par>
                                <p:cTn id="56" presetID="2" presetClass="entr" presetSubtype="1" accel="50000" decel="50000" fill="hold" grpId="0" nodeType="afterEffect">
                                  <p:stCondLst>
                                    <p:cond delay="0"/>
                                  </p:stCondLst>
                                  <p:childTnLst>
                                    <p:set>
                                      <p:cBhvr>
                                        <p:cTn id="57" dur="1" fill="hold">
                                          <p:stCondLst>
                                            <p:cond delay="0"/>
                                          </p:stCondLst>
                                        </p:cTn>
                                        <p:tgtEl>
                                          <p:spTgt spid="35851"/>
                                        </p:tgtEl>
                                        <p:attrNameLst>
                                          <p:attrName>style.visibility</p:attrName>
                                        </p:attrNameLst>
                                      </p:cBhvr>
                                      <p:to>
                                        <p:strVal val="visible"/>
                                      </p:to>
                                    </p:set>
                                    <p:anim calcmode="lin" valueType="num">
                                      <p:cBhvr additive="base">
                                        <p:cTn id="58" dur="500" fill="hold"/>
                                        <p:tgtEl>
                                          <p:spTgt spid="35851"/>
                                        </p:tgtEl>
                                        <p:attrNameLst>
                                          <p:attrName>ppt_x</p:attrName>
                                        </p:attrNameLst>
                                      </p:cBhvr>
                                      <p:tavLst>
                                        <p:tav tm="0">
                                          <p:val>
                                            <p:strVal val="#ppt_x"/>
                                          </p:val>
                                        </p:tav>
                                        <p:tav tm="100000">
                                          <p:val>
                                            <p:strVal val="#ppt_x"/>
                                          </p:val>
                                        </p:tav>
                                      </p:tavLst>
                                    </p:anim>
                                    <p:anim calcmode="lin" valueType="num">
                                      <p:cBhvr additive="base">
                                        <p:cTn id="59" dur="500" fill="hold"/>
                                        <p:tgtEl>
                                          <p:spTgt spid="35851"/>
                                        </p:tgtEl>
                                        <p:attrNameLst>
                                          <p:attrName>ppt_y</p:attrName>
                                        </p:attrNameLst>
                                      </p:cBhvr>
                                      <p:tavLst>
                                        <p:tav tm="0">
                                          <p:val>
                                            <p:strVal val="0-#ppt_h/2"/>
                                          </p:val>
                                        </p:tav>
                                        <p:tav tm="100000">
                                          <p:val>
                                            <p:strVal val="#ppt_y"/>
                                          </p:val>
                                        </p:tav>
                                      </p:tavLst>
                                    </p:anim>
                                  </p:childTnLst>
                                </p:cTn>
                              </p:par>
                            </p:childTnLst>
                          </p:cTn>
                        </p:par>
                        <p:par>
                          <p:cTn id="60" fill="hold">
                            <p:stCondLst>
                              <p:cond delay="2000"/>
                            </p:stCondLst>
                            <p:childTnLst>
                              <p:par>
                                <p:cTn id="61" presetID="9" presetClass="entr" presetSubtype="0" fill="hold" nodeType="after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dissolve">
                                      <p:cBhvr>
                                        <p:cTn id="63" dur="500"/>
                                        <p:tgtEl>
                                          <p:spTgt spid="13"/>
                                        </p:tgtEl>
                                      </p:cBhvr>
                                    </p:animEffect>
                                  </p:childTnLst>
                                </p:cTn>
                              </p:par>
                            </p:childTnLst>
                          </p:cTn>
                        </p:par>
                        <p:par>
                          <p:cTn id="64" fill="hold">
                            <p:stCondLst>
                              <p:cond delay="2500"/>
                            </p:stCondLst>
                            <p:childTnLst>
                              <p:par>
                                <p:cTn id="65" presetID="10" presetClass="entr" presetSubtype="0" fill="hold" nodeType="after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20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2" fill="hold" grpId="0" nodeType="clickEffect">
                                  <p:stCondLst>
                                    <p:cond delay="0"/>
                                  </p:stCondLst>
                                  <p:childTnLst>
                                    <p:set>
                                      <p:cBhvr>
                                        <p:cTn id="71" dur="1" fill="hold">
                                          <p:stCondLst>
                                            <p:cond delay="0"/>
                                          </p:stCondLst>
                                        </p:cTn>
                                        <p:tgtEl>
                                          <p:spTgt spid="35858"/>
                                        </p:tgtEl>
                                        <p:attrNameLst>
                                          <p:attrName>style.visibility</p:attrName>
                                        </p:attrNameLst>
                                      </p:cBhvr>
                                      <p:to>
                                        <p:strVal val="visible"/>
                                      </p:to>
                                    </p:set>
                                    <p:animEffect transition="in" filter="wipe(right)">
                                      <p:cBhvr>
                                        <p:cTn id="72" dur="500"/>
                                        <p:tgtEl>
                                          <p:spTgt spid="35858"/>
                                        </p:tgtEl>
                                      </p:cBhvr>
                                    </p:animEffect>
                                  </p:childTnLst>
                                </p:cTn>
                              </p:par>
                            </p:childTnLst>
                          </p:cTn>
                        </p:par>
                        <p:par>
                          <p:cTn id="73" fill="hold">
                            <p:stCondLst>
                              <p:cond delay="500"/>
                            </p:stCondLst>
                            <p:childTnLst>
                              <p:par>
                                <p:cTn id="74" presetID="22" presetClass="entr" presetSubtype="8" fill="hold" grpId="0" nodeType="afterEffect">
                                  <p:stCondLst>
                                    <p:cond delay="0"/>
                                  </p:stCondLst>
                                  <p:childTnLst>
                                    <p:set>
                                      <p:cBhvr>
                                        <p:cTn id="75" dur="1" fill="hold">
                                          <p:stCondLst>
                                            <p:cond delay="0"/>
                                          </p:stCondLst>
                                        </p:cTn>
                                        <p:tgtEl>
                                          <p:spTgt spid="35859"/>
                                        </p:tgtEl>
                                        <p:attrNameLst>
                                          <p:attrName>style.visibility</p:attrName>
                                        </p:attrNameLst>
                                      </p:cBhvr>
                                      <p:to>
                                        <p:strVal val="visible"/>
                                      </p:to>
                                    </p:set>
                                    <p:animEffect transition="in" filter="wipe(left)">
                                      <p:cBhvr>
                                        <p:cTn id="76" dur="500"/>
                                        <p:tgtEl>
                                          <p:spTgt spid="358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9" grpId="0" animBg="1"/>
      <p:bldP spid="35851" grpId="0" animBg="1"/>
      <p:bldP spid="35858" grpId="0" animBg="1"/>
      <p:bldP spid="3585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4"/>
          <p:cNvSpPr>
            <a:spLocks noGrp="1" noChangeArrowheads="1"/>
          </p:cNvSpPr>
          <p:nvPr>
            <p:ph type="title" idx="4294967295"/>
          </p:nvPr>
        </p:nvSpPr>
        <p:spPr>
          <a:xfrm>
            <a:off x="557632" y="0"/>
            <a:ext cx="7435849" cy="838200"/>
          </a:xfrm>
        </p:spPr>
        <p:txBody>
          <a:bodyPr/>
          <a:lstStyle/>
          <a:p>
            <a:pPr>
              <a:buClr>
                <a:srgbClr val="0183B7"/>
              </a:buClr>
              <a:defRPr/>
            </a:pPr>
            <a:r>
              <a:rPr lang="zh-CN" altLang="en-US" dirty="0" smtClean="0">
                <a:latin typeface="华文楷体"/>
                <a:ea typeface="华文楷体"/>
                <a:sym typeface="Arial" charset="0"/>
              </a:rPr>
              <a:t>桌面虚拟化</a:t>
            </a:r>
            <a:r>
              <a:rPr lang="en-US" altLang="zh-CN" dirty="0" err="1" smtClean="0">
                <a:latin typeface="华文楷体"/>
                <a:ea typeface="华文楷体"/>
                <a:sym typeface="Arial" charset="0"/>
              </a:rPr>
              <a:t>VDI</a:t>
            </a:r>
            <a:r>
              <a:rPr lang="zh-CN" altLang="en-US" dirty="0" smtClean="0">
                <a:latin typeface="华文楷体"/>
                <a:ea typeface="华文楷体"/>
                <a:sym typeface="Arial" charset="0"/>
              </a:rPr>
              <a:t>实现方式</a:t>
            </a:r>
            <a:endParaRPr lang="en-US" altLang="zh-CN" dirty="0">
              <a:latin typeface="华文楷体"/>
              <a:ea typeface="华文楷体"/>
              <a:sym typeface="Arial" charset="0"/>
            </a:endParaRPr>
          </a:p>
        </p:txBody>
      </p:sp>
      <p:grpSp>
        <p:nvGrpSpPr>
          <p:cNvPr id="2" name="Group 72"/>
          <p:cNvGrpSpPr>
            <a:grpSpLocks/>
          </p:cNvGrpSpPr>
          <p:nvPr/>
        </p:nvGrpSpPr>
        <p:grpSpPr bwMode="auto">
          <a:xfrm>
            <a:off x="7772400" y="3581400"/>
            <a:ext cx="990600" cy="762000"/>
            <a:chOff x="4896" y="2256"/>
            <a:chExt cx="624" cy="480"/>
          </a:xfrm>
        </p:grpSpPr>
        <p:sp>
          <p:nvSpPr>
            <p:cNvPr id="501827" name="Rectangle 15"/>
            <p:cNvSpPr>
              <a:spLocks noChangeArrowheads="1"/>
            </p:cNvSpPr>
            <p:nvPr/>
          </p:nvSpPr>
          <p:spPr bwMode="auto">
            <a:xfrm>
              <a:off x="4896" y="2496"/>
              <a:ext cx="624" cy="240"/>
            </a:xfrm>
            <a:prstGeom prst="rect">
              <a:avLst/>
            </a:prstGeom>
            <a:solidFill>
              <a:schemeClr val="bg1"/>
            </a:solidFill>
            <a:ln w="9525">
              <a:noFill/>
              <a:miter lim="800000"/>
              <a:headEnd/>
              <a:tailEnd/>
            </a:ln>
          </p:spPr>
          <p:txBody>
            <a:bodyPr wrap="none" lIns="82124" tIns="41061" rIns="82124" bIns="41061" anchor="ctr">
              <a:prstTxWarp prst="textNoShape">
                <a:avLst/>
              </a:prstTxWarp>
            </a:bodyPr>
            <a:lstStyle/>
            <a:p>
              <a:pPr algn="ctr" defTabSz="814388" eaLnBrk="0" hangingPunct="0">
                <a:lnSpc>
                  <a:spcPct val="90000"/>
                </a:lnSpc>
                <a:buClr>
                  <a:srgbClr val="000000"/>
                </a:buClr>
                <a:buFont typeface="Arial" charset="0"/>
                <a:buNone/>
              </a:pPr>
              <a:r>
                <a:rPr lang="en-US" altLang="zh-CN" sz="1600" b="1">
                  <a:solidFill>
                    <a:srgbClr val="000000"/>
                  </a:solidFill>
                  <a:ea typeface="Arial" charset="0"/>
                  <a:cs typeface="Arial" charset="0"/>
                  <a:sym typeface="Arial" charset="0"/>
                </a:rPr>
                <a:t>Webex</a:t>
              </a:r>
            </a:p>
          </p:txBody>
        </p:sp>
        <p:pic>
          <p:nvPicPr>
            <p:cNvPr id="501828" name="Picture 12" descr="webex-icon"/>
            <p:cNvPicPr>
              <a:picLocks noChangeAspect="1" noChangeArrowheads="1"/>
            </p:cNvPicPr>
            <p:nvPr/>
          </p:nvPicPr>
          <p:blipFill>
            <a:blip r:embed="rId3" cstate="print"/>
            <a:srcRect/>
            <a:stretch>
              <a:fillRect/>
            </a:stretch>
          </p:blipFill>
          <p:spPr bwMode="auto">
            <a:xfrm>
              <a:off x="5040" y="2256"/>
              <a:ext cx="288" cy="288"/>
            </a:xfrm>
            <a:prstGeom prst="rect">
              <a:avLst/>
            </a:prstGeom>
            <a:noFill/>
            <a:ln w="9525">
              <a:noFill/>
              <a:miter lim="800000"/>
              <a:headEnd/>
              <a:tailEnd/>
            </a:ln>
          </p:spPr>
        </p:pic>
      </p:grpSp>
      <p:grpSp>
        <p:nvGrpSpPr>
          <p:cNvPr id="3" name="Group 70"/>
          <p:cNvGrpSpPr>
            <a:grpSpLocks/>
          </p:cNvGrpSpPr>
          <p:nvPr/>
        </p:nvGrpSpPr>
        <p:grpSpPr bwMode="auto">
          <a:xfrm>
            <a:off x="7772400" y="2286000"/>
            <a:ext cx="990600" cy="1143000"/>
            <a:chOff x="4896" y="1440"/>
            <a:chExt cx="624" cy="720"/>
          </a:xfrm>
        </p:grpSpPr>
        <p:sp>
          <p:nvSpPr>
            <p:cNvPr id="501825" name="Rectangle 15"/>
            <p:cNvSpPr>
              <a:spLocks noChangeArrowheads="1"/>
            </p:cNvSpPr>
            <p:nvPr/>
          </p:nvSpPr>
          <p:spPr bwMode="auto">
            <a:xfrm>
              <a:off x="4896" y="1920"/>
              <a:ext cx="624" cy="240"/>
            </a:xfrm>
            <a:prstGeom prst="rect">
              <a:avLst/>
            </a:prstGeom>
            <a:solidFill>
              <a:schemeClr val="bg1"/>
            </a:solidFill>
            <a:ln w="9525">
              <a:noFill/>
              <a:miter lim="800000"/>
              <a:headEnd/>
              <a:tailEnd/>
            </a:ln>
          </p:spPr>
          <p:txBody>
            <a:bodyPr wrap="none" lIns="82124" tIns="41061" rIns="82124" bIns="41061" anchor="ctr">
              <a:prstTxWarp prst="textNoShape">
                <a:avLst/>
              </a:prstTxWarp>
            </a:bodyPr>
            <a:lstStyle/>
            <a:p>
              <a:pPr algn="ctr" defTabSz="814388" eaLnBrk="0" hangingPunct="0">
                <a:lnSpc>
                  <a:spcPct val="90000"/>
                </a:lnSpc>
                <a:buClr>
                  <a:srgbClr val="000000"/>
                </a:buClr>
                <a:buFont typeface="Arial" charset="0"/>
                <a:buNone/>
              </a:pPr>
              <a:r>
                <a:rPr lang="en-US" altLang="zh-CN" sz="1600" b="1">
                  <a:solidFill>
                    <a:srgbClr val="000000"/>
                  </a:solidFill>
                  <a:ea typeface="Arial" charset="0"/>
                  <a:cs typeface="Arial" charset="0"/>
                  <a:sym typeface="Arial" charset="0"/>
                </a:rPr>
                <a:t>Sharepoint</a:t>
              </a:r>
            </a:p>
            <a:p>
              <a:pPr algn="ctr" defTabSz="814388" eaLnBrk="0" hangingPunct="0">
                <a:lnSpc>
                  <a:spcPct val="90000"/>
                </a:lnSpc>
                <a:buClr>
                  <a:srgbClr val="000000"/>
                </a:buClr>
                <a:buFont typeface="Arial" charset="0"/>
                <a:buNone/>
              </a:pPr>
              <a:r>
                <a:rPr lang="en-US" altLang="zh-CN" sz="1600" b="1">
                  <a:solidFill>
                    <a:srgbClr val="000000"/>
                  </a:solidFill>
                  <a:ea typeface="Arial" charset="0"/>
                  <a:cs typeface="Arial" charset="0"/>
                  <a:sym typeface="Arial" charset="0"/>
                </a:rPr>
                <a:t>Live Meeting</a:t>
              </a:r>
            </a:p>
          </p:txBody>
        </p:sp>
        <p:pic>
          <p:nvPicPr>
            <p:cNvPr id="501826" name="Picture 11" descr="sharepoint_icon"/>
            <p:cNvPicPr>
              <a:picLocks noChangeAspect="1" noChangeArrowheads="1"/>
            </p:cNvPicPr>
            <p:nvPr/>
          </p:nvPicPr>
          <p:blipFill>
            <a:blip r:embed="rId4" cstate="print"/>
            <a:srcRect/>
            <a:stretch>
              <a:fillRect/>
            </a:stretch>
          </p:blipFill>
          <p:spPr bwMode="auto">
            <a:xfrm>
              <a:off x="4944" y="1440"/>
              <a:ext cx="480" cy="498"/>
            </a:xfrm>
            <a:prstGeom prst="rect">
              <a:avLst/>
            </a:prstGeom>
            <a:noFill/>
            <a:ln w="9525">
              <a:noFill/>
              <a:miter lim="800000"/>
              <a:headEnd/>
              <a:tailEnd/>
            </a:ln>
          </p:spPr>
        </p:pic>
      </p:grpSp>
      <p:sp>
        <p:nvSpPr>
          <p:cNvPr id="501765" name="Rectangle 15"/>
          <p:cNvSpPr>
            <a:spLocks noChangeArrowheads="1"/>
          </p:cNvSpPr>
          <p:nvPr/>
        </p:nvSpPr>
        <p:spPr bwMode="auto">
          <a:xfrm>
            <a:off x="7772400" y="4953000"/>
            <a:ext cx="990600" cy="381000"/>
          </a:xfrm>
          <a:prstGeom prst="rect">
            <a:avLst/>
          </a:prstGeom>
          <a:solidFill>
            <a:schemeClr val="bg1"/>
          </a:solidFill>
          <a:ln w="9525">
            <a:noFill/>
            <a:miter lim="800000"/>
            <a:headEnd/>
            <a:tailEnd/>
          </a:ln>
        </p:spPr>
        <p:txBody>
          <a:bodyPr wrap="none" lIns="82124" tIns="41061" rIns="82124" bIns="41061" anchor="ctr">
            <a:prstTxWarp prst="textNoShape">
              <a:avLst/>
            </a:prstTxWarp>
          </a:bodyPr>
          <a:lstStyle/>
          <a:p>
            <a:pPr algn="ctr" defTabSz="814388" eaLnBrk="0" hangingPunct="0">
              <a:lnSpc>
                <a:spcPct val="90000"/>
              </a:lnSpc>
              <a:buClr>
                <a:srgbClr val="000000"/>
              </a:buClr>
              <a:buFont typeface="Arial" charset="0"/>
              <a:buNone/>
            </a:pPr>
            <a:r>
              <a:rPr lang="en-US" altLang="zh-CN" sz="1600" b="1">
                <a:solidFill>
                  <a:srgbClr val="000000"/>
                </a:solidFill>
                <a:ea typeface="Arial" charset="0"/>
                <a:cs typeface="Arial" charset="0"/>
                <a:sym typeface="Arial" charset="0"/>
              </a:rPr>
              <a:t>Yahoo</a:t>
            </a:r>
          </a:p>
        </p:txBody>
      </p:sp>
      <p:pic>
        <p:nvPicPr>
          <p:cNvPr id="501766" name="Picture 25" descr="cp7970g_big"/>
          <p:cNvPicPr>
            <a:picLocks noChangeAspect="1" noChangeArrowheads="1"/>
          </p:cNvPicPr>
          <p:nvPr/>
        </p:nvPicPr>
        <p:blipFill>
          <a:blip r:embed="rId5" cstate="print"/>
          <a:srcRect/>
          <a:stretch>
            <a:fillRect/>
          </a:stretch>
        </p:blipFill>
        <p:spPr bwMode="auto">
          <a:xfrm>
            <a:off x="1066800" y="5791200"/>
            <a:ext cx="762000" cy="762000"/>
          </a:xfrm>
          <a:prstGeom prst="rect">
            <a:avLst/>
          </a:prstGeom>
          <a:noFill/>
          <a:ln w="9525">
            <a:noFill/>
            <a:miter lim="800000"/>
            <a:headEnd/>
            <a:tailEnd/>
          </a:ln>
        </p:spPr>
      </p:pic>
      <p:pic>
        <p:nvPicPr>
          <p:cNvPr id="501767" name="Picture 69" descr="halloween04-google.gif"/>
          <p:cNvPicPr>
            <a:picLocks noChangeAspect="1"/>
          </p:cNvPicPr>
          <p:nvPr/>
        </p:nvPicPr>
        <p:blipFill>
          <a:blip r:embed="rId6" cstate="print"/>
          <a:srcRect/>
          <a:stretch>
            <a:fillRect/>
          </a:stretch>
        </p:blipFill>
        <p:spPr bwMode="auto">
          <a:xfrm>
            <a:off x="7696200" y="4419600"/>
            <a:ext cx="1225550" cy="527050"/>
          </a:xfrm>
          <a:prstGeom prst="rect">
            <a:avLst/>
          </a:prstGeom>
          <a:noFill/>
          <a:ln w="9525">
            <a:noFill/>
            <a:miter lim="800000"/>
            <a:headEnd/>
            <a:tailEnd/>
          </a:ln>
        </p:spPr>
      </p:pic>
      <p:sp>
        <p:nvSpPr>
          <p:cNvPr id="501768" name="Rectangle 15"/>
          <p:cNvSpPr>
            <a:spLocks noChangeArrowheads="1"/>
          </p:cNvSpPr>
          <p:nvPr/>
        </p:nvSpPr>
        <p:spPr bwMode="auto">
          <a:xfrm>
            <a:off x="7696200" y="1828800"/>
            <a:ext cx="990600" cy="381000"/>
          </a:xfrm>
          <a:prstGeom prst="rect">
            <a:avLst/>
          </a:prstGeom>
          <a:noFill/>
          <a:ln w="9525">
            <a:noFill/>
            <a:miter lim="800000"/>
            <a:headEnd/>
            <a:tailEnd/>
          </a:ln>
        </p:spPr>
        <p:txBody>
          <a:bodyPr wrap="none" lIns="82124" tIns="41061" rIns="82124" bIns="41061" anchor="ctr">
            <a:prstTxWarp prst="textNoShape">
              <a:avLst/>
            </a:prstTxWarp>
          </a:bodyPr>
          <a:lstStyle/>
          <a:p>
            <a:pPr algn="ctr" defTabSz="814388" eaLnBrk="0" hangingPunct="0">
              <a:lnSpc>
                <a:spcPct val="90000"/>
              </a:lnSpc>
              <a:buClr>
                <a:srgbClr val="000000"/>
              </a:buClr>
              <a:buFont typeface="Arial" charset="0"/>
              <a:buNone/>
            </a:pPr>
            <a:r>
              <a:rPr lang="en-US" altLang="zh-CN" sz="1600" b="1">
                <a:solidFill>
                  <a:srgbClr val="000000"/>
                </a:solidFill>
                <a:ea typeface="Arial" charset="0"/>
                <a:cs typeface="Arial" charset="0"/>
                <a:sym typeface="Arial" charset="0"/>
              </a:rPr>
              <a:t>Zoho</a:t>
            </a:r>
          </a:p>
        </p:txBody>
      </p:sp>
      <p:grpSp>
        <p:nvGrpSpPr>
          <p:cNvPr id="4" name="Group 3"/>
          <p:cNvGrpSpPr>
            <a:grpSpLocks/>
          </p:cNvGrpSpPr>
          <p:nvPr/>
        </p:nvGrpSpPr>
        <p:grpSpPr bwMode="auto">
          <a:xfrm>
            <a:off x="8534400" y="228600"/>
            <a:ext cx="609600" cy="425450"/>
            <a:chOff x="5376" y="144"/>
            <a:chExt cx="384" cy="268"/>
          </a:xfrm>
        </p:grpSpPr>
        <p:sp>
          <p:nvSpPr>
            <p:cNvPr id="501810" name="AutoShape 4"/>
            <p:cNvSpPr>
              <a:spLocks noChangeAspect="1" noChangeArrowheads="1" noTextEdit="1"/>
            </p:cNvSpPr>
            <p:nvPr/>
          </p:nvSpPr>
          <p:spPr bwMode="auto">
            <a:xfrm>
              <a:off x="5376" y="144"/>
              <a:ext cx="384" cy="268"/>
            </a:xfrm>
            <a:prstGeom prst="rect">
              <a:avLst/>
            </a:prstGeom>
            <a:noFill/>
            <a:ln w="9525">
              <a:noFill/>
              <a:miter lim="800000"/>
              <a:headEnd/>
              <a:tailEnd/>
            </a:ln>
          </p:spPr>
          <p:txBody>
            <a:bodyPr>
              <a:prstTxWarp prst="textNoShape">
                <a:avLst/>
              </a:prstTxWarp>
            </a:bodyPr>
            <a:lstStyle/>
            <a:p>
              <a:endParaRPr lang="en-US"/>
            </a:p>
          </p:txBody>
        </p:sp>
        <p:sp>
          <p:nvSpPr>
            <p:cNvPr id="501811" name="Rectangle 5"/>
            <p:cNvSpPr>
              <a:spLocks noChangeArrowheads="1"/>
            </p:cNvSpPr>
            <p:nvPr/>
          </p:nvSpPr>
          <p:spPr bwMode="auto">
            <a:xfrm>
              <a:off x="5484" y="322"/>
              <a:ext cx="17" cy="87"/>
            </a:xfrm>
            <a:prstGeom prst="rect">
              <a:avLst/>
            </a:prstGeom>
            <a:solidFill>
              <a:srgbClr val="B21A1A"/>
            </a:solidFill>
            <a:ln w="9525">
              <a:noFill/>
              <a:miter lim="800000"/>
              <a:headEnd/>
              <a:tailEnd/>
            </a:ln>
          </p:spPr>
          <p:txBody>
            <a:bodyPr>
              <a:prstTxWarp prst="textNoShape">
                <a:avLst/>
              </a:prstTxWarp>
            </a:bodyPr>
            <a:lstStyle/>
            <a:p>
              <a:pPr algn="ctr" eaLnBrk="0" hangingPunct="0">
                <a:lnSpc>
                  <a:spcPct val="90000"/>
                </a:lnSpc>
                <a:buClr>
                  <a:srgbClr val="000000"/>
                </a:buClr>
                <a:buFont typeface="Arial" charset="0"/>
                <a:buNone/>
              </a:pPr>
              <a:endParaRPr lang="zh-CN">
                <a:solidFill>
                  <a:srgbClr val="000000"/>
                </a:solidFill>
                <a:ea typeface="Arial" charset="0"/>
                <a:cs typeface="Arial" charset="0"/>
                <a:sym typeface="Arial" charset="0"/>
              </a:endParaRPr>
            </a:p>
          </p:txBody>
        </p:sp>
        <p:sp>
          <p:nvSpPr>
            <p:cNvPr id="501812" name="Freeform 6"/>
            <p:cNvSpPr>
              <a:spLocks/>
            </p:cNvSpPr>
            <p:nvPr/>
          </p:nvSpPr>
          <p:spPr bwMode="auto">
            <a:xfrm>
              <a:off x="5586" y="319"/>
              <a:ext cx="51" cy="92"/>
            </a:xfrm>
            <a:custGeom>
              <a:avLst/>
              <a:gdLst>
                <a:gd name="T0" fmla="*/ 295 w 58"/>
                <a:gd name="T1" fmla="*/ 1787 h 80"/>
                <a:gd name="T2" fmla="*/ 215 w 58"/>
                <a:gd name="T3" fmla="*/ 1492 h 80"/>
                <a:gd name="T4" fmla="*/ 106 w 58"/>
                <a:gd name="T5" fmla="*/ 2981 h 80"/>
                <a:gd name="T6" fmla="*/ 215 w 58"/>
                <a:gd name="T7" fmla="*/ 4455 h 80"/>
                <a:gd name="T8" fmla="*/ 295 w 58"/>
                <a:gd name="T9" fmla="*/ 4161 h 80"/>
                <a:gd name="T10" fmla="*/ 295 w 58"/>
                <a:gd name="T11" fmla="*/ 5725 h 80"/>
                <a:gd name="T12" fmla="*/ 208 w 58"/>
                <a:gd name="T13" fmla="*/ 5954 h 80"/>
                <a:gd name="T14" fmla="*/ 0 w 58"/>
                <a:gd name="T15" fmla="*/ 2981 h 80"/>
                <a:gd name="T16" fmla="*/ 208 w 58"/>
                <a:gd name="T17" fmla="*/ 0 h 80"/>
                <a:gd name="T18" fmla="*/ 295 w 58"/>
                <a:gd name="T19" fmla="*/ 229 h 80"/>
                <a:gd name="T20" fmla="*/ 295 w 58"/>
                <a:gd name="T21" fmla="*/ 1787 h 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8"/>
                <a:gd name="T34" fmla="*/ 0 h 80"/>
                <a:gd name="T35" fmla="*/ 58 w 58"/>
                <a:gd name="T36" fmla="*/ 80 h 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8" h="80">
                  <a:moveTo>
                    <a:pt x="58" y="24"/>
                  </a:moveTo>
                  <a:cubicBezTo>
                    <a:pt x="58" y="23"/>
                    <a:pt x="51" y="20"/>
                    <a:pt x="42" y="20"/>
                  </a:cubicBezTo>
                  <a:cubicBezTo>
                    <a:pt x="30" y="20"/>
                    <a:pt x="21" y="28"/>
                    <a:pt x="21" y="40"/>
                  </a:cubicBezTo>
                  <a:cubicBezTo>
                    <a:pt x="21" y="51"/>
                    <a:pt x="29" y="60"/>
                    <a:pt x="42" y="60"/>
                  </a:cubicBezTo>
                  <a:cubicBezTo>
                    <a:pt x="51" y="60"/>
                    <a:pt x="57" y="57"/>
                    <a:pt x="58" y="56"/>
                  </a:cubicBezTo>
                  <a:cubicBezTo>
                    <a:pt x="58" y="77"/>
                    <a:pt x="58" y="77"/>
                    <a:pt x="58" y="77"/>
                  </a:cubicBezTo>
                  <a:cubicBezTo>
                    <a:pt x="56" y="78"/>
                    <a:pt x="49" y="80"/>
                    <a:pt x="41" y="80"/>
                  </a:cubicBezTo>
                  <a:cubicBezTo>
                    <a:pt x="19" y="80"/>
                    <a:pt x="0" y="65"/>
                    <a:pt x="0" y="40"/>
                  </a:cubicBezTo>
                  <a:cubicBezTo>
                    <a:pt x="0" y="17"/>
                    <a:pt x="17" y="0"/>
                    <a:pt x="41" y="0"/>
                  </a:cubicBezTo>
                  <a:cubicBezTo>
                    <a:pt x="50" y="0"/>
                    <a:pt x="56" y="3"/>
                    <a:pt x="58" y="3"/>
                  </a:cubicBezTo>
                  <a:lnTo>
                    <a:pt x="58" y="24"/>
                  </a:lnTo>
                  <a:close/>
                </a:path>
              </a:pathLst>
            </a:custGeom>
            <a:solidFill>
              <a:srgbClr val="B21A1A"/>
            </a:solidFill>
            <a:ln w="9525">
              <a:noFill/>
              <a:round/>
              <a:headEnd/>
              <a:tailEnd/>
            </a:ln>
          </p:spPr>
          <p:txBody>
            <a:bodyPr>
              <a:prstTxWarp prst="textNoShape">
                <a:avLst/>
              </a:prstTxWarp>
            </a:bodyPr>
            <a:lstStyle/>
            <a:p>
              <a:pPr algn="ctr" eaLnBrk="0" hangingPunct="0">
                <a:lnSpc>
                  <a:spcPct val="90000"/>
                </a:lnSpc>
                <a:buClr>
                  <a:srgbClr val="000000"/>
                </a:buClr>
                <a:buFont typeface="Arial" charset="0"/>
                <a:buNone/>
              </a:pPr>
              <a:endParaRPr lang="zh-CN">
                <a:solidFill>
                  <a:srgbClr val="000000"/>
                </a:solidFill>
                <a:ea typeface="Arial" charset="0"/>
                <a:cs typeface="Arial" charset="0"/>
                <a:sym typeface="Arial" charset="0"/>
              </a:endParaRPr>
            </a:p>
          </p:txBody>
        </p:sp>
        <p:sp>
          <p:nvSpPr>
            <p:cNvPr id="501813" name="Freeform 7"/>
            <p:cNvSpPr>
              <a:spLocks/>
            </p:cNvSpPr>
            <p:nvPr/>
          </p:nvSpPr>
          <p:spPr bwMode="auto">
            <a:xfrm>
              <a:off x="5411" y="319"/>
              <a:ext cx="51" cy="92"/>
            </a:xfrm>
            <a:custGeom>
              <a:avLst/>
              <a:gdLst>
                <a:gd name="T0" fmla="*/ 295 w 58"/>
                <a:gd name="T1" fmla="*/ 1787 h 80"/>
                <a:gd name="T2" fmla="*/ 215 w 58"/>
                <a:gd name="T3" fmla="*/ 1492 h 80"/>
                <a:gd name="T4" fmla="*/ 106 w 58"/>
                <a:gd name="T5" fmla="*/ 2981 h 80"/>
                <a:gd name="T6" fmla="*/ 215 w 58"/>
                <a:gd name="T7" fmla="*/ 4455 h 80"/>
                <a:gd name="T8" fmla="*/ 295 w 58"/>
                <a:gd name="T9" fmla="*/ 4161 h 80"/>
                <a:gd name="T10" fmla="*/ 295 w 58"/>
                <a:gd name="T11" fmla="*/ 5725 h 80"/>
                <a:gd name="T12" fmla="*/ 204 w 58"/>
                <a:gd name="T13" fmla="*/ 5954 h 80"/>
                <a:gd name="T14" fmla="*/ 0 w 58"/>
                <a:gd name="T15" fmla="*/ 2981 h 80"/>
                <a:gd name="T16" fmla="*/ 204 w 58"/>
                <a:gd name="T17" fmla="*/ 0 h 80"/>
                <a:gd name="T18" fmla="*/ 295 w 58"/>
                <a:gd name="T19" fmla="*/ 229 h 80"/>
                <a:gd name="T20" fmla="*/ 295 w 58"/>
                <a:gd name="T21" fmla="*/ 1787 h 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8"/>
                <a:gd name="T34" fmla="*/ 0 h 80"/>
                <a:gd name="T35" fmla="*/ 58 w 58"/>
                <a:gd name="T36" fmla="*/ 80 h 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8" h="80">
                  <a:moveTo>
                    <a:pt x="58" y="24"/>
                  </a:moveTo>
                  <a:cubicBezTo>
                    <a:pt x="57" y="23"/>
                    <a:pt x="51" y="20"/>
                    <a:pt x="42" y="20"/>
                  </a:cubicBezTo>
                  <a:cubicBezTo>
                    <a:pt x="29" y="20"/>
                    <a:pt x="21" y="28"/>
                    <a:pt x="21" y="40"/>
                  </a:cubicBezTo>
                  <a:cubicBezTo>
                    <a:pt x="21" y="51"/>
                    <a:pt x="29" y="60"/>
                    <a:pt x="42" y="60"/>
                  </a:cubicBezTo>
                  <a:cubicBezTo>
                    <a:pt x="51" y="60"/>
                    <a:pt x="57" y="57"/>
                    <a:pt x="58" y="56"/>
                  </a:cubicBezTo>
                  <a:cubicBezTo>
                    <a:pt x="58" y="77"/>
                    <a:pt x="58" y="77"/>
                    <a:pt x="58" y="77"/>
                  </a:cubicBezTo>
                  <a:cubicBezTo>
                    <a:pt x="56" y="78"/>
                    <a:pt x="49" y="80"/>
                    <a:pt x="40" y="80"/>
                  </a:cubicBezTo>
                  <a:cubicBezTo>
                    <a:pt x="19" y="80"/>
                    <a:pt x="0" y="65"/>
                    <a:pt x="0" y="40"/>
                  </a:cubicBezTo>
                  <a:cubicBezTo>
                    <a:pt x="0" y="17"/>
                    <a:pt x="17" y="0"/>
                    <a:pt x="40" y="0"/>
                  </a:cubicBezTo>
                  <a:cubicBezTo>
                    <a:pt x="49" y="0"/>
                    <a:pt x="56" y="3"/>
                    <a:pt x="58" y="3"/>
                  </a:cubicBezTo>
                  <a:lnTo>
                    <a:pt x="58" y="24"/>
                  </a:lnTo>
                  <a:close/>
                </a:path>
              </a:pathLst>
            </a:custGeom>
            <a:solidFill>
              <a:srgbClr val="B21A1A"/>
            </a:solidFill>
            <a:ln w="9525">
              <a:noFill/>
              <a:round/>
              <a:headEnd/>
              <a:tailEnd/>
            </a:ln>
          </p:spPr>
          <p:txBody>
            <a:bodyPr>
              <a:prstTxWarp prst="textNoShape">
                <a:avLst/>
              </a:prstTxWarp>
            </a:bodyPr>
            <a:lstStyle/>
            <a:p>
              <a:pPr algn="ctr" eaLnBrk="0" hangingPunct="0">
                <a:lnSpc>
                  <a:spcPct val="90000"/>
                </a:lnSpc>
                <a:buClr>
                  <a:srgbClr val="000000"/>
                </a:buClr>
                <a:buFont typeface="Arial" charset="0"/>
                <a:buNone/>
              </a:pPr>
              <a:endParaRPr lang="zh-CN">
                <a:solidFill>
                  <a:srgbClr val="000000"/>
                </a:solidFill>
                <a:ea typeface="Arial" charset="0"/>
                <a:cs typeface="Arial" charset="0"/>
                <a:sym typeface="Arial" charset="0"/>
              </a:endParaRPr>
            </a:p>
          </p:txBody>
        </p:sp>
        <p:sp>
          <p:nvSpPr>
            <p:cNvPr id="501814" name="Freeform 8"/>
            <p:cNvSpPr>
              <a:spLocks noEditPoints="1"/>
            </p:cNvSpPr>
            <p:nvPr/>
          </p:nvSpPr>
          <p:spPr bwMode="auto">
            <a:xfrm>
              <a:off x="5655" y="319"/>
              <a:ext cx="70" cy="92"/>
            </a:xfrm>
            <a:custGeom>
              <a:avLst/>
              <a:gdLst>
                <a:gd name="T0" fmla="*/ 384 w 80"/>
                <a:gd name="T1" fmla="*/ 2981 h 80"/>
                <a:gd name="T2" fmla="*/ 193 w 80"/>
                <a:gd name="T3" fmla="*/ 5954 h 80"/>
                <a:gd name="T4" fmla="*/ 0 w 80"/>
                <a:gd name="T5" fmla="*/ 2981 h 80"/>
                <a:gd name="T6" fmla="*/ 193 w 80"/>
                <a:gd name="T7" fmla="*/ 0 h 80"/>
                <a:gd name="T8" fmla="*/ 384 w 80"/>
                <a:gd name="T9" fmla="*/ 2981 h 80"/>
                <a:gd name="T10" fmla="*/ 193 w 80"/>
                <a:gd name="T11" fmla="*/ 1492 h 80"/>
                <a:gd name="T12" fmla="*/ 96 w 80"/>
                <a:gd name="T13" fmla="*/ 2981 h 80"/>
                <a:gd name="T14" fmla="*/ 193 w 80"/>
                <a:gd name="T15" fmla="*/ 4455 h 80"/>
                <a:gd name="T16" fmla="*/ 288 w 80"/>
                <a:gd name="T17" fmla="*/ 2981 h 80"/>
                <a:gd name="T18" fmla="*/ 193 w 80"/>
                <a:gd name="T19" fmla="*/ 1492 h 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0"/>
                <a:gd name="T31" fmla="*/ 0 h 80"/>
                <a:gd name="T32" fmla="*/ 80 w 80"/>
                <a:gd name="T33" fmla="*/ 80 h 8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0" h="80">
                  <a:moveTo>
                    <a:pt x="80" y="40"/>
                  </a:moveTo>
                  <a:cubicBezTo>
                    <a:pt x="80" y="62"/>
                    <a:pt x="64" y="80"/>
                    <a:pt x="40" y="80"/>
                  </a:cubicBezTo>
                  <a:cubicBezTo>
                    <a:pt x="16" y="80"/>
                    <a:pt x="0" y="62"/>
                    <a:pt x="0" y="40"/>
                  </a:cubicBezTo>
                  <a:cubicBezTo>
                    <a:pt x="0" y="18"/>
                    <a:pt x="16" y="0"/>
                    <a:pt x="40" y="0"/>
                  </a:cubicBezTo>
                  <a:cubicBezTo>
                    <a:pt x="64" y="0"/>
                    <a:pt x="80" y="18"/>
                    <a:pt x="80" y="40"/>
                  </a:cubicBezTo>
                  <a:moveTo>
                    <a:pt x="40" y="20"/>
                  </a:moveTo>
                  <a:cubicBezTo>
                    <a:pt x="29" y="20"/>
                    <a:pt x="20" y="29"/>
                    <a:pt x="20" y="40"/>
                  </a:cubicBezTo>
                  <a:cubicBezTo>
                    <a:pt x="20" y="51"/>
                    <a:pt x="29" y="60"/>
                    <a:pt x="40" y="60"/>
                  </a:cubicBezTo>
                  <a:cubicBezTo>
                    <a:pt x="51" y="60"/>
                    <a:pt x="60" y="51"/>
                    <a:pt x="60" y="40"/>
                  </a:cubicBezTo>
                  <a:cubicBezTo>
                    <a:pt x="60" y="29"/>
                    <a:pt x="51" y="20"/>
                    <a:pt x="40" y="20"/>
                  </a:cubicBezTo>
                </a:path>
              </a:pathLst>
            </a:custGeom>
            <a:solidFill>
              <a:srgbClr val="B21A1A"/>
            </a:solidFill>
            <a:ln w="9525">
              <a:noFill/>
              <a:round/>
              <a:headEnd/>
              <a:tailEnd/>
            </a:ln>
          </p:spPr>
          <p:txBody>
            <a:bodyPr>
              <a:prstTxWarp prst="textNoShape">
                <a:avLst/>
              </a:prstTxWarp>
            </a:bodyPr>
            <a:lstStyle/>
            <a:p>
              <a:pPr algn="ctr" eaLnBrk="0" hangingPunct="0">
                <a:lnSpc>
                  <a:spcPct val="90000"/>
                </a:lnSpc>
                <a:buClr>
                  <a:srgbClr val="000000"/>
                </a:buClr>
                <a:buFont typeface="Arial" charset="0"/>
                <a:buNone/>
              </a:pPr>
              <a:endParaRPr lang="zh-CN">
                <a:solidFill>
                  <a:srgbClr val="000000"/>
                </a:solidFill>
                <a:ea typeface="Arial" charset="0"/>
                <a:cs typeface="Arial" charset="0"/>
                <a:sym typeface="Arial" charset="0"/>
              </a:endParaRPr>
            </a:p>
          </p:txBody>
        </p:sp>
        <p:sp>
          <p:nvSpPr>
            <p:cNvPr id="501815" name="Freeform 9"/>
            <p:cNvSpPr>
              <a:spLocks/>
            </p:cNvSpPr>
            <p:nvPr/>
          </p:nvSpPr>
          <p:spPr bwMode="auto">
            <a:xfrm>
              <a:off x="5524" y="319"/>
              <a:ext cx="45" cy="92"/>
            </a:xfrm>
            <a:custGeom>
              <a:avLst/>
              <a:gdLst>
                <a:gd name="T0" fmla="*/ 203 w 52"/>
                <a:gd name="T1" fmla="*/ 1403 h 80"/>
                <a:gd name="T2" fmla="*/ 139 w 52"/>
                <a:gd name="T3" fmla="*/ 1264 h 80"/>
                <a:gd name="T4" fmla="*/ 87 w 52"/>
                <a:gd name="T5" fmla="*/ 1716 h 80"/>
                <a:gd name="T6" fmla="*/ 125 w 52"/>
                <a:gd name="T7" fmla="*/ 2238 h 80"/>
                <a:gd name="T8" fmla="*/ 147 w 52"/>
                <a:gd name="T9" fmla="*/ 2374 h 80"/>
                <a:gd name="T10" fmla="*/ 225 w 52"/>
                <a:gd name="T11" fmla="*/ 4024 h 80"/>
                <a:gd name="T12" fmla="*/ 91 w 52"/>
                <a:gd name="T13" fmla="*/ 5954 h 80"/>
                <a:gd name="T14" fmla="*/ 0 w 52"/>
                <a:gd name="T15" fmla="*/ 5725 h 80"/>
                <a:gd name="T16" fmla="*/ 0 w 52"/>
                <a:gd name="T17" fmla="*/ 4455 h 80"/>
                <a:gd name="T18" fmla="*/ 78 w 52"/>
                <a:gd name="T19" fmla="*/ 4687 h 80"/>
                <a:gd name="T20" fmla="*/ 139 w 52"/>
                <a:gd name="T21" fmla="*/ 4161 h 80"/>
                <a:gd name="T22" fmla="*/ 100 w 52"/>
                <a:gd name="T23" fmla="*/ 3568 h 80"/>
                <a:gd name="T24" fmla="*/ 81 w 52"/>
                <a:gd name="T25" fmla="*/ 3502 h 80"/>
                <a:gd name="T26" fmla="*/ 0 w 52"/>
                <a:gd name="T27" fmla="*/ 1787 h 80"/>
                <a:gd name="T28" fmla="*/ 121 w 52"/>
                <a:gd name="T29" fmla="*/ 0 h 80"/>
                <a:gd name="T30" fmla="*/ 203 w 52"/>
                <a:gd name="T31" fmla="*/ 229 h 80"/>
                <a:gd name="T32" fmla="*/ 203 w 52"/>
                <a:gd name="T33" fmla="*/ 1403 h 8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2"/>
                <a:gd name="T52" fmla="*/ 0 h 80"/>
                <a:gd name="T53" fmla="*/ 52 w 52"/>
                <a:gd name="T54" fmla="*/ 80 h 8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2" h="80">
                  <a:moveTo>
                    <a:pt x="47" y="19"/>
                  </a:moveTo>
                  <a:cubicBezTo>
                    <a:pt x="47" y="19"/>
                    <a:pt x="38" y="17"/>
                    <a:pt x="32" y="17"/>
                  </a:cubicBezTo>
                  <a:cubicBezTo>
                    <a:pt x="24" y="17"/>
                    <a:pt x="20" y="19"/>
                    <a:pt x="20" y="23"/>
                  </a:cubicBezTo>
                  <a:cubicBezTo>
                    <a:pt x="20" y="28"/>
                    <a:pt x="26" y="29"/>
                    <a:pt x="29" y="30"/>
                  </a:cubicBezTo>
                  <a:cubicBezTo>
                    <a:pt x="34" y="32"/>
                    <a:pt x="34" y="32"/>
                    <a:pt x="34" y="32"/>
                  </a:cubicBezTo>
                  <a:cubicBezTo>
                    <a:pt x="47" y="36"/>
                    <a:pt x="52" y="45"/>
                    <a:pt x="52" y="54"/>
                  </a:cubicBezTo>
                  <a:cubicBezTo>
                    <a:pt x="52" y="73"/>
                    <a:pt x="35" y="80"/>
                    <a:pt x="21" y="80"/>
                  </a:cubicBezTo>
                  <a:cubicBezTo>
                    <a:pt x="10" y="80"/>
                    <a:pt x="1" y="78"/>
                    <a:pt x="0" y="77"/>
                  </a:cubicBezTo>
                  <a:cubicBezTo>
                    <a:pt x="0" y="60"/>
                    <a:pt x="0" y="60"/>
                    <a:pt x="0" y="60"/>
                  </a:cubicBezTo>
                  <a:cubicBezTo>
                    <a:pt x="2" y="60"/>
                    <a:pt x="10" y="63"/>
                    <a:pt x="18" y="63"/>
                  </a:cubicBezTo>
                  <a:cubicBezTo>
                    <a:pt x="28" y="63"/>
                    <a:pt x="32" y="60"/>
                    <a:pt x="32" y="56"/>
                  </a:cubicBezTo>
                  <a:cubicBezTo>
                    <a:pt x="32" y="52"/>
                    <a:pt x="28" y="49"/>
                    <a:pt x="23" y="48"/>
                  </a:cubicBezTo>
                  <a:cubicBezTo>
                    <a:pt x="22" y="48"/>
                    <a:pt x="21" y="47"/>
                    <a:pt x="19" y="47"/>
                  </a:cubicBezTo>
                  <a:cubicBezTo>
                    <a:pt x="9" y="43"/>
                    <a:pt x="0" y="37"/>
                    <a:pt x="0" y="24"/>
                  </a:cubicBezTo>
                  <a:cubicBezTo>
                    <a:pt x="0" y="10"/>
                    <a:pt x="10" y="0"/>
                    <a:pt x="28" y="0"/>
                  </a:cubicBezTo>
                  <a:cubicBezTo>
                    <a:pt x="37" y="0"/>
                    <a:pt x="46" y="3"/>
                    <a:pt x="47" y="3"/>
                  </a:cubicBezTo>
                  <a:lnTo>
                    <a:pt x="47" y="19"/>
                  </a:lnTo>
                  <a:close/>
                </a:path>
              </a:pathLst>
            </a:custGeom>
            <a:solidFill>
              <a:srgbClr val="B21A1A"/>
            </a:solidFill>
            <a:ln w="9525">
              <a:noFill/>
              <a:round/>
              <a:headEnd/>
              <a:tailEnd/>
            </a:ln>
          </p:spPr>
          <p:txBody>
            <a:bodyPr>
              <a:prstTxWarp prst="textNoShape">
                <a:avLst/>
              </a:prstTxWarp>
            </a:bodyPr>
            <a:lstStyle/>
            <a:p>
              <a:pPr algn="ctr" eaLnBrk="0" hangingPunct="0">
                <a:lnSpc>
                  <a:spcPct val="90000"/>
                </a:lnSpc>
                <a:buClr>
                  <a:srgbClr val="000000"/>
                </a:buClr>
                <a:buFont typeface="Arial" charset="0"/>
                <a:buNone/>
              </a:pPr>
              <a:endParaRPr lang="zh-CN">
                <a:solidFill>
                  <a:srgbClr val="000000"/>
                </a:solidFill>
                <a:ea typeface="Arial" charset="0"/>
                <a:cs typeface="Arial" charset="0"/>
                <a:sym typeface="Arial" charset="0"/>
              </a:endParaRPr>
            </a:p>
          </p:txBody>
        </p:sp>
        <p:sp>
          <p:nvSpPr>
            <p:cNvPr id="501816" name="Freeform 10"/>
            <p:cNvSpPr>
              <a:spLocks/>
            </p:cNvSpPr>
            <p:nvPr/>
          </p:nvSpPr>
          <p:spPr bwMode="auto">
            <a:xfrm>
              <a:off x="5376" y="216"/>
              <a:ext cx="16" cy="45"/>
            </a:xfrm>
            <a:custGeom>
              <a:avLst/>
              <a:gdLst>
                <a:gd name="T0" fmla="*/ 62 w 19"/>
                <a:gd name="T1" fmla="*/ 771 h 39"/>
                <a:gd name="T2" fmla="*/ 33 w 19"/>
                <a:gd name="T3" fmla="*/ 0 h 39"/>
                <a:gd name="T4" fmla="*/ 0 w 19"/>
                <a:gd name="T5" fmla="*/ 771 h 39"/>
                <a:gd name="T6" fmla="*/ 0 w 19"/>
                <a:gd name="T7" fmla="*/ 2288 h 39"/>
                <a:gd name="T8" fmla="*/ 33 w 19"/>
                <a:gd name="T9" fmla="*/ 2992 h 39"/>
                <a:gd name="T10" fmla="*/ 62 w 19"/>
                <a:gd name="T11" fmla="*/ 2288 h 39"/>
                <a:gd name="T12" fmla="*/ 62 w 19"/>
                <a:gd name="T13" fmla="*/ 771 h 39"/>
                <a:gd name="T14" fmla="*/ 0 60000 65536"/>
                <a:gd name="T15" fmla="*/ 0 60000 65536"/>
                <a:gd name="T16" fmla="*/ 0 60000 65536"/>
                <a:gd name="T17" fmla="*/ 0 60000 65536"/>
                <a:gd name="T18" fmla="*/ 0 60000 65536"/>
                <a:gd name="T19" fmla="*/ 0 60000 65536"/>
                <a:gd name="T20" fmla="*/ 0 60000 65536"/>
                <a:gd name="T21" fmla="*/ 0 w 19"/>
                <a:gd name="T22" fmla="*/ 0 h 39"/>
                <a:gd name="T23" fmla="*/ 19 w 19"/>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39">
                  <a:moveTo>
                    <a:pt x="19" y="10"/>
                  </a:moveTo>
                  <a:cubicBezTo>
                    <a:pt x="19" y="4"/>
                    <a:pt x="15" y="0"/>
                    <a:pt x="10" y="0"/>
                  </a:cubicBezTo>
                  <a:cubicBezTo>
                    <a:pt x="4" y="0"/>
                    <a:pt x="0" y="4"/>
                    <a:pt x="0" y="10"/>
                  </a:cubicBezTo>
                  <a:cubicBezTo>
                    <a:pt x="0" y="30"/>
                    <a:pt x="0" y="30"/>
                    <a:pt x="0" y="30"/>
                  </a:cubicBezTo>
                  <a:cubicBezTo>
                    <a:pt x="0" y="35"/>
                    <a:pt x="4" y="39"/>
                    <a:pt x="10" y="39"/>
                  </a:cubicBezTo>
                  <a:cubicBezTo>
                    <a:pt x="15" y="39"/>
                    <a:pt x="19" y="35"/>
                    <a:pt x="19" y="30"/>
                  </a:cubicBezTo>
                  <a:lnTo>
                    <a:pt x="19" y="10"/>
                  </a:lnTo>
                  <a:close/>
                </a:path>
              </a:pathLst>
            </a:custGeom>
            <a:solidFill>
              <a:srgbClr val="015F85"/>
            </a:solidFill>
            <a:ln w="9525">
              <a:noFill/>
              <a:round/>
              <a:headEnd/>
              <a:tailEnd/>
            </a:ln>
          </p:spPr>
          <p:txBody>
            <a:bodyPr>
              <a:prstTxWarp prst="textNoShape">
                <a:avLst/>
              </a:prstTxWarp>
            </a:bodyPr>
            <a:lstStyle/>
            <a:p>
              <a:pPr algn="ctr" eaLnBrk="0" hangingPunct="0">
                <a:lnSpc>
                  <a:spcPct val="90000"/>
                </a:lnSpc>
                <a:buClr>
                  <a:srgbClr val="000000"/>
                </a:buClr>
                <a:buFont typeface="Arial" charset="0"/>
                <a:buNone/>
              </a:pPr>
              <a:endParaRPr lang="zh-CN">
                <a:solidFill>
                  <a:srgbClr val="000000"/>
                </a:solidFill>
                <a:ea typeface="Arial" charset="0"/>
                <a:cs typeface="Arial" charset="0"/>
                <a:sym typeface="Arial" charset="0"/>
              </a:endParaRPr>
            </a:p>
          </p:txBody>
        </p:sp>
        <p:sp>
          <p:nvSpPr>
            <p:cNvPr id="501817" name="Freeform 11"/>
            <p:cNvSpPr>
              <a:spLocks/>
            </p:cNvSpPr>
            <p:nvPr/>
          </p:nvSpPr>
          <p:spPr bwMode="auto">
            <a:xfrm>
              <a:off x="5422" y="186"/>
              <a:ext cx="16" cy="75"/>
            </a:xfrm>
            <a:custGeom>
              <a:avLst/>
              <a:gdLst>
                <a:gd name="T0" fmla="*/ 62 w 19"/>
                <a:gd name="T1" fmla="*/ 702 h 65"/>
                <a:gd name="T2" fmla="*/ 29 w 19"/>
                <a:gd name="T3" fmla="*/ 0 h 65"/>
                <a:gd name="T4" fmla="*/ 0 w 19"/>
                <a:gd name="T5" fmla="*/ 702 h 65"/>
                <a:gd name="T6" fmla="*/ 0 w 19"/>
                <a:gd name="T7" fmla="*/ 4307 h 65"/>
                <a:gd name="T8" fmla="*/ 29 w 19"/>
                <a:gd name="T9" fmla="*/ 5011 h 65"/>
                <a:gd name="T10" fmla="*/ 62 w 19"/>
                <a:gd name="T11" fmla="*/ 4307 h 65"/>
                <a:gd name="T12" fmla="*/ 62 w 19"/>
                <a:gd name="T13" fmla="*/ 702 h 65"/>
                <a:gd name="T14" fmla="*/ 0 60000 65536"/>
                <a:gd name="T15" fmla="*/ 0 60000 65536"/>
                <a:gd name="T16" fmla="*/ 0 60000 65536"/>
                <a:gd name="T17" fmla="*/ 0 60000 65536"/>
                <a:gd name="T18" fmla="*/ 0 60000 65536"/>
                <a:gd name="T19" fmla="*/ 0 60000 65536"/>
                <a:gd name="T20" fmla="*/ 0 60000 65536"/>
                <a:gd name="T21" fmla="*/ 0 w 19"/>
                <a:gd name="T22" fmla="*/ 0 h 65"/>
                <a:gd name="T23" fmla="*/ 19 w 1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65">
                  <a:moveTo>
                    <a:pt x="19" y="9"/>
                  </a:moveTo>
                  <a:cubicBezTo>
                    <a:pt x="19" y="4"/>
                    <a:pt x="14" y="0"/>
                    <a:pt x="9" y="0"/>
                  </a:cubicBezTo>
                  <a:cubicBezTo>
                    <a:pt x="4" y="0"/>
                    <a:pt x="0" y="4"/>
                    <a:pt x="0" y="9"/>
                  </a:cubicBezTo>
                  <a:cubicBezTo>
                    <a:pt x="0" y="56"/>
                    <a:pt x="0" y="56"/>
                    <a:pt x="0" y="56"/>
                  </a:cubicBezTo>
                  <a:cubicBezTo>
                    <a:pt x="0" y="61"/>
                    <a:pt x="4" y="65"/>
                    <a:pt x="9" y="65"/>
                  </a:cubicBezTo>
                  <a:cubicBezTo>
                    <a:pt x="14" y="65"/>
                    <a:pt x="19" y="61"/>
                    <a:pt x="19" y="56"/>
                  </a:cubicBezTo>
                  <a:lnTo>
                    <a:pt x="19" y="9"/>
                  </a:lnTo>
                  <a:close/>
                </a:path>
              </a:pathLst>
            </a:custGeom>
            <a:solidFill>
              <a:srgbClr val="015F85"/>
            </a:solidFill>
            <a:ln w="9525">
              <a:noFill/>
              <a:round/>
              <a:headEnd/>
              <a:tailEnd/>
            </a:ln>
          </p:spPr>
          <p:txBody>
            <a:bodyPr>
              <a:prstTxWarp prst="textNoShape">
                <a:avLst/>
              </a:prstTxWarp>
            </a:bodyPr>
            <a:lstStyle/>
            <a:p>
              <a:pPr algn="ctr" eaLnBrk="0" hangingPunct="0">
                <a:lnSpc>
                  <a:spcPct val="90000"/>
                </a:lnSpc>
                <a:buClr>
                  <a:srgbClr val="000000"/>
                </a:buClr>
                <a:buFont typeface="Arial" charset="0"/>
                <a:buNone/>
              </a:pPr>
              <a:endParaRPr lang="zh-CN">
                <a:solidFill>
                  <a:srgbClr val="000000"/>
                </a:solidFill>
                <a:ea typeface="Arial" charset="0"/>
                <a:cs typeface="Arial" charset="0"/>
                <a:sym typeface="Arial" charset="0"/>
              </a:endParaRPr>
            </a:p>
          </p:txBody>
        </p:sp>
        <p:sp>
          <p:nvSpPr>
            <p:cNvPr id="501818" name="Freeform 12"/>
            <p:cNvSpPr>
              <a:spLocks/>
            </p:cNvSpPr>
            <p:nvPr/>
          </p:nvSpPr>
          <p:spPr bwMode="auto">
            <a:xfrm>
              <a:off x="5467" y="145"/>
              <a:ext cx="16" cy="137"/>
            </a:xfrm>
            <a:custGeom>
              <a:avLst/>
              <a:gdLst>
                <a:gd name="T0" fmla="*/ 62 w 19"/>
                <a:gd name="T1" fmla="*/ 628 h 120"/>
                <a:gd name="T2" fmla="*/ 33 w 19"/>
                <a:gd name="T3" fmla="*/ 0 h 120"/>
                <a:gd name="T4" fmla="*/ 0 w 19"/>
                <a:gd name="T5" fmla="*/ 628 h 120"/>
                <a:gd name="T6" fmla="*/ 0 w 19"/>
                <a:gd name="T7" fmla="*/ 7655 h 120"/>
                <a:gd name="T8" fmla="*/ 33 w 19"/>
                <a:gd name="T9" fmla="*/ 8284 h 120"/>
                <a:gd name="T10" fmla="*/ 62 w 19"/>
                <a:gd name="T11" fmla="*/ 7655 h 120"/>
                <a:gd name="T12" fmla="*/ 62 w 19"/>
                <a:gd name="T13" fmla="*/ 628 h 120"/>
                <a:gd name="T14" fmla="*/ 0 60000 65536"/>
                <a:gd name="T15" fmla="*/ 0 60000 65536"/>
                <a:gd name="T16" fmla="*/ 0 60000 65536"/>
                <a:gd name="T17" fmla="*/ 0 60000 65536"/>
                <a:gd name="T18" fmla="*/ 0 60000 65536"/>
                <a:gd name="T19" fmla="*/ 0 60000 65536"/>
                <a:gd name="T20" fmla="*/ 0 60000 65536"/>
                <a:gd name="T21" fmla="*/ 0 w 19"/>
                <a:gd name="T22" fmla="*/ 0 h 120"/>
                <a:gd name="T23" fmla="*/ 19 w 19"/>
                <a:gd name="T24" fmla="*/ 120 h 1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20">
                  <a:moveTo>
                    <a:pt x="19" y="9"/>
                  </a:moveTo>
                  <a:cubicBezTo>
                    <a:pt x="19" y="4"/>
                    <a:pt x="15" y="0"/>
                    <a:pt x="10" y="0"/>
                  </a:cubicBezTo>
                  <a:cubicBezTo>
                    <a:pt x="5" y="0"/>
                    <a:pt x="0" y="4"/>
                    <a:pt x="0" y="9"/>
                  </a:cubicBezTo>
                  <a:cubicBezTo>
                    <a:pt x="0" y="111"/>
                    <a:pt x="0" y="111"/>
                    <a:pt x="0" y="111"/>
                  </a:cubicBezTo>
                  <a:cubicBezTo>
                    <a:pt x="0" y="116"/>
                    <a:pt x="5" y="120"/>
                    <a:pt x="10" y="120"/>
                  </a:cubicBezTo>
                  <a:cubicBezTo>
                    <a:pt x="15" y="120"/>
                    <a:pt x="19" y="116"/>
                    <a:pt x="19" y="111"/>
                  </a:cubicBezTo>
                  <a:lnTo>
                    <a:pt x="19" y="9"/>
                  </a:lnTo>
                  <a:close/>
                </a:path>
              </a:pathLst>
            </a:custGeom>
            <a:solidFill>
              <a:srgbClr val="015F85"/>
            </a:solidFill>
            <a:ln w="9525">
              <a:noFill/>
              <a:round/>
              <a:headEnd/>
              <a:tailEnd/>
            </a:ln>
          </p:spPr>
          <p:txBody>
            <a:bodyPr>
              <a:prstTxWarp prst="textNoShape">
                <a:avLst/>
              </a:prstTxWarp>
            </a:bodyPr>
            <a:lstStyle/>
            <a:p>
              <a:pPr algn="ctr" eaLnBrk="0" hangingPunct="0">
                <a:lnSpc>
                  <a:spcPct val="90000"/>
                </a:lnSpc>
                <a:buClr>
                  <a:srgbClr val="000000"/>
                </a:buClr>
                <a:buFont typeface="Arial" charset="0"/>
                <a:buNone/>
              </a:pPr>
              <a:endParaRPr lang="zh-CN">
                <a:solidFill>
                  <a:srgbClr val="000000"/>
                </a:solidFill>
                <a:ea typeface="Arial" charset="0"/>
                <a:cs typeface="Arial" charset="0"/>
                <a:sym typeface="Arial" charset="0"/>
              </a:endParaRPr>
            </a:p>
          </p:txBody>
        </p:sp>
        <p:sp>
          <p:nvSpPr>
            <p:cNvPr id="501819" name="Freeform 13"/>
            <p:cNvSpPr>
              <a:spLocks/>
            </p:cNvSpPr>
            <p:nvPr/>
          </p:nvSpPr>
          <p:spPr bwMode="auto">
            <a:xfrm>
              <a:off x="5514" y="186"/>
              <a:ext cx="16" cy="75"/>
            </a:xfrm>
            <a:custGeom>
              <a:avLst/>
              <a:gdLst>
                <a:gd name="T0" fmla="*/ 62 w 19"/>
                <a:gd name="T1" fmla="*/ 702 h 65"/>
                <a:gd name="T2" fmla="*/ 29 w 19"/>
                <a:gd name="T3" fmla="*/ 0 h 65"/>
                <a:gd name="T4" fmla="*/ 0 w 19"/>
                <a:gd name="T5" fmla="*/ 702 h 65"/>
                <a:gd name="T6" fmla="*/ 0 w 19"/>
                <a:gd name="T7" fmla="*/ 4307 h 65"/>
                <a:gd name="T8" fmla="*/ 29 w 19"/>
                <a:gd name="T9" fmla="*/ 5011 h 65"/>
                <a:gd name="T10" fmla="*/ 62 w 19"/>
                <a:gd name="T11" fmla="*/ 4307 h 65"/>
                <a:gd name="T12" fmla="*/ 62 w 19"/>
                <a:gd name="T13" fmla="*/ 702 h 65"/>
                <a:gd name="T14" fmla="*/ 0 60000 65536"/>
                <a:gd name="T15" fmla="*/ 0 60000 65536"/>
                <a:gd name="T16" fmla="*/ 0 60000 65536"/>
                <a:gd name="T17" fmla="*/ 0 60000 65536"/>
                <a:gd name="T18" fmla="*/ 0 60000 65536"/>
                <a:gd name="T19" fmla="*/ 0 60000 65536"/>
                <a:gd name="T20" fmla="*/ 0 60000 65536"/>
                <a:gd name="T21" fmla="*/ 0 w 19"/>
                <a:gd name="T22" fmla="*/ 0 h 65"/>
                <a:gd name="T23" fmla="*/ 19 w 1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65">
                  <a:moveTo>
                    <a:pt x="19" y="9"/>
                  </a:moveTo>
                  <a:cubicBezTo>
                    <a:pt x="19" y="4"/>
                    <a:pt x="15" y="0"/>
                    <a:pt x="9" y="0"/>
                  </a:cubicBezTo>
                  <a:cubicBezTo>
                    <a:pt x="4" y="0"/>
                    <a:pt x="0" y="4"/>
                    <a:pt x="0" y="9"/>
                  </a:cubicBezTo>
                  <a:cubicBezTo>
                    <a:pt x="0" y="56"/>
                    <a:pt x="0" y="56"/>
                    <a:pt x="0" y="56"/>
                  </a:cubicBezTo>
                  <a:cubicBezTo>
                    <a:pt x="0" y="61"/>
                    <a:pt x="4" y="65"/>
                    <a:pt x="9" y="65"/>
                  </a:cubicBezTo>
                  <a:cubicBezTo>
                    <a:pt x="15" y="65"/>
                    <a:pt x="19" y="61"/>
                    <a:pt x="19" y="56"/>
                  </a:cubicBezTo>
                  <a:lnTo>
                    <a:pt x="19" y="9"/>
                  </a:lnTo>
                  <a:close/>
                </a:path>
              </a:pathLst>
            </a:custGeom>
            <a:solidFill>
              <a:srgbClr val="015F85"/>
            </a:solidFill>
            <a:ln w="9525">
              <a:noFill/>
              <a:round/>
              <a:headEnd/>
              <a:tailEnd/>
            </a:ln>
          </p:spPr>
          <p:txBody>
            <a:bodyPr>
              <a:prstTxWarp prst="textNoShape">
                <a:avLst/>
              </a:prstTxWarp>
            </a:bodyPr>
            <a:lstStyle/>
            <a:p>
              <a:pPr algn="ctr" eaLnBrk="0" hangingPunct="0">
                <a:lnSpc>
                  <a:spcPct val="90000"/>
                </a:lnSpc>
                <a:buClr>
                  <a:srgbClr val="000000"/>
                </a:buClr>
                <a:buFont typeface="Arial" charset="0"/>
                <a:buNone/>
              </a:pPr>
              <a:endParaRPr lang="zh-CN">
                <a:solidFill>
                  <a:srgbClr val="000000"/>
                </a:solidFill>
                <a:ea typeface="Arial" charset="0"/>
                <a:cs typeface="Arial" charset="0"/>
                <a:sym typeface="Arial" charset="0"/>
              </a:endParaRPr>
            </a:p>
          </p:txBody>
        </p:sp>
        <p:sp>
          <p:nvSpPr>
            <p:cNvPr id="501820" name="Freeform 14"/>
            <p:cNvSpPr>
              <a:spLocks/>
            </p:cNvSpPr>
            <p:nvPr/>
          </p:nvSpPr>
          <p:spPr bwMode="auto">
            <a:xfrm>
              <a:off x="5559" y="216"/>
              <a:ext cx="17" cy="45"/>
            </a:xfrm>
            <a:custGeom>
              <a:avLst/>
              <a:gdLst>
                <a:gd name="T0" fmla="*/ 72 w 20"/>
                <a:gd name="T1" fmla="*/ 771 h 39"/>
                <a:gd name="T2" fmla="*/ 37 w 20"/>
                <a:gd name="T3" fmla="*/ 0 h 39"/>
                <a:gd name="T4" fmla="*/ 0 w 20"/>
                <a:gd name="T5" fmla="*/ 771 h 39"/>
                <a:gd name="T6" fmla="*/ 0 w 20"/>
                <a:gd name="T7" fmla="*/ 2288 h 39"/>
                <a:gd name="T8" fmla="*/ 37 w 20"/>
                <a:gd name="T9" fmla="*/ 2992 h 39"/>
                <a:gd name="T10" fmla="*/ 72 w 20"/>
                <a:gd name="T11" fmla="*/ 2288 h 39"/>
                <a:gd name="T12" fmla="*/ 72 w 20"/>
                <a:gd name="T13" fmla="*/ 771 h 39"/>
                <a:gd name="T14" fmla="*/ 0 60000 65536"/>
                <a:gd name="T15" fmla="*/ 0 60000 65536"/>
                <a:gd name="T16" fmla="*/ 0 60000 65536"/>
                <a:gd name="T17" fmla="*/ 0 60000 65536"/>
                <a:gd name="T18" fmla="*/ 0 60000 65536"/>
                <a:gd name="T19" fmla="*/ 0 60000 65536"/>
                <a:gd name="T20" fmla="*/ 0 60000 65536"/>
                <a:gd name="T21" fmla="*/ 0 w 20"/>
                <a:gd name="T22" fmla="*/ 0 h 39"/>
                <a:gd name="T23" fmla="*/ 20 w 20"/>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39">
                  <a:moveTo>
                    <a:pt x="20" y="10"/>
                  </a:moveTo>
                  <a:cubicBezTo>
                    <a:pt x="20" y="4"/>
                    <a:pt x="15" y="0"/>
                    <a:pt x="10" y="0"/>
                  </a:cubicBezTo>
                  <a:cubicBezTo>
                    <a:pt x="5" y="0"/>
                    <a:pt x="0" y="4"/>
                    <a:pt x="0" y="10"/>
                  </a:cubicBezTo>
                  <a:cubicBezTo>
                    <a:pt x="0" y="30"/>
                    <a:pt x="0" y="30"/>
                    <a:pt x="0" y="30"/>
                  </a:cubicBezTo>
                  <a:cubicBezTo>
                    <a:pt x="0" y="35"/>
                    <a:pt x="5" y="39"/>
                    <a:pt x="10" y="39"/>
                  </a:cubicBezTo>
                  <a:cubicBezTo>
                    <a:pt x="15" y="39"/>
                    <a:pt x="20" y="35"/>
                    <a:pt x="20" y="30"/>
                  </a:cubicBezTo>
                  <a:lnTo>
                    <a:pt x="20" y="10"/>
                  </a:lnTo>
                  <a:close/>
                </a:path>
              </a:pathLst>
            </a:custGeom>
            <a:solidFill>
              <a:srgbClr val="015F85"/>
            </a:solidFill>
            <a:ln w="9525">
              <a:noFill/>
              <a:round/>
              <a:headEnd/>
              <a:tailEnd/>
            </a:ln>
          </p:spPr>
          <p:txBody>
            <a:bodyPr>
              <a:prstTxWarp prst="textNoShape">
                <a:avLst/>
              </a:prstTxWarp>
            </a:bodyPr>
            <a:lstStyle/>
            <a:p>
              <a:pPr algn="ctr" eaLnBrk="0" hangingPunct="0">
                <a:lnSpc>
                  <a:spcPct val="90000"/>
                </a:lnSpc>
                <a:buClr>
                  <a:srgbClr val="000000"/>
                </a:buClr>
                <a:buFont typeface="Arial" charset="0"/>
                <a:buNone/>
              </a:pPr>
              <a:endParaRPr lang="zh-CN">
                <a:solidFill>
                  <a:srgbClr val="000000"/>
                </a:solidFill>
                <a:ea typeface="Arial" charset="0"/>
                <a:cs typeface="Arial" charset="0"/>
                <a:sym typeface="Arial" charset="0"/>
              </a:endParaRPr>
            </a:p>
          </p:txBody>
        </p:sp>
        <p:sp>
          <p:nvSpPr>
            <p:cNvPr id="501821" name="Freeform 15"/>
            <p:cNvSpPr>
              <a:spLocks/>
            </p:cNvSpPr>
            <p:nvPr/>
          </p:nvSpPr>
          <p:spPr bwMode="auto">
            <a:xfrm>
              <a:off x="5605" y="186"/>
              <a:ext cx="17" cy="75"/>
            </a:xfrm>
            <a:custGeom>
              <a:avLst/>
              <a:gdLst>
                <a:gd name="T0" fmla="*/ 117 w 19"/>
                <a:gd name="T1" fmla="*/ 702 h 65"/>
                <a:gd name="T2" fmla="*/ 61 w 19"/>
                <a:gd name="T3" fmla="*/ 0 h 65"/>
                <a:gd name="T4" fmla="*/ 0 w 19"/>
                <a:gd name="T5" fmla="*/ 702 h 65"/>
                <a:gd name="T6" fmla="*/ 0 w 19"/>
                <a:gd name="T7" fmla="*/ 4307 h 65"/>
                <a:gd name="T8" fmla="*/ 61 w 19"/>
                <a:gd name="T9" fmla="*/ 5011 h 65"/>
                <a:gd name="T10" fmla="*/ 117 w 19"/>
                <a:gd name="T11" fmla="*/ 4307 h 65"/>
                <a:gd name="T12" fmla="*/ 117 w 19"/>
                <a:gd name="T13" fmla="*/ 702 h 65"/>
                <a:gd name="T14" fmla="*/ 0 60000 65536"/>
                <a:gd name="T15" fmla="*/ 0 60000 65536"/>
                <a:gd name="T16" fmla="*/ 0 60000 65536"/>
                <a:gd name="T17" fmla="*/ 0 60000 65536"/>
                <a:gd name="T18" fmla="*/ 0 60000 65536"/>
                <a:gd name="T19" fmla="*/ 0 60000 65536"/>
                <a:gd name="T20" fmla="*/ 0 60000 65536"/>
                <a:gd name="T21" fmla="*/ 0 w 19"/>
                <a:gd name="T22" fmla="*/ 0 h 65"/>
                <a:gd name="T23" fmla="*/ 19 w 1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65">
                  <a:moveTo>
                    <a:pt x="19" y="9"/>
                  </a:moveTo>
                  <a:cubicBezTo>
                    <a:pt x="19" y="4"/>
                    <a:pt x="15" y="0"/>
                    <a:pt x="10" y="0"/>
                  </a:cubicBezTo>
                  <a:cubicBezTo>
                    <a:pt x="4" y="0"/>
                    <a:pt x="0" y="4"/>
                    <a:pt x="0" y="9"/>
                  </a:cubicBezTo>
                  <a:cubicBezTo>
                    <a:pt x="0" y="56"/>
                    <a:pt x="0" y="56"/>
                    <a:pt x="0" y="56"/>
                  </a:cubicBezTo>
                  <a:cubicBezTo>
                    <a:pt x="0" y="61"/>
                    <a:pt x="4" y="65"/>
                    <a:pt x="10" y="65"/>
                  </a:cubicBezTo>
                  <a:cubicBezTo>
                    <a:pt x="15" y="65"/>
                    <a:pt x="19" y="61"/>
                    <a:pt x="19" y="56"/>
                  </a:cubicBezTo>
                  <a:lnTo>
                    <a:pt x="19" y="9"/>
                  </a:lnTo>
                  <a:close/>
                </a:path>
              </a:pathLst>
            </a:custGeom>
            <a:solidFill>
              <a:srgbClr val="015F85"/>
            </a:solidFill>
            <a:ln w="9525">
              <a:noFill/>
              <a:round/>
              <a:headEnd/>
              <a:tailEnd/>
            </a:ln>
          </p:spPr>
          <p:txBody>
            <a:bodyPr>
              <a:prstTxWarp prst="textNoShape">
                <a:avLst/>
              </a:prstTxWarp>
            </a:bodyPr>
            <a:lstStyle/>
            <a:p>
              <a:pPr algn="ctr" eaLnBrk="0" hangingPunct="0">
                <a:lnSpc>
                  <a:spcPct val="90000"/>
                </a:lnSpc>
                <a:buClr>
                  <a:srgbClr val="000000"/>
                </a:buClr>
                <a:buFont typeface="Arial" charset="0"/>
                <a:buNone/>
              </a:pPr>
              <a:endParaRPr lang="zh-CN">
                <a:solidFill>
                  <a:srgbClr val="000000"/>
                </a:solidFill>
                <a:ea typeface="Arial" charset="0"/>
                <a:cs typeface="Arial" charset="0"/>
                <a:sym typeface="Arial" charset="0"/>
              </a:endParaRPr>
            </a:p>
          </p:txBody>
        </p:sp>
        <p:sp>
          <p:nvSpPr>
            <p:cNvPr id="501822" name="Freeform 16"/>
            <p:cNvSpPr>
              <a:spLocks/>
            </p:cNvSpPr>
            <p:nvPr/>
          </p:nvSpPr>
          <p:spPr bwMode="auto">
            <a:xfrm>
              <a:off x="5651" y="145"/>
              <a:ext cx="17" cy="137"/>
            </a:xfrm>
            <a:custGeom>
              <a:avLst/>
              <a:gdLst>
                <a:gd name="T0" fmla="*/ 117 w 19"/>
                <a:gd name="T1" fmla="*/ 628 h 120"/>
                <a:gd name="T2" fmla="*/ 55 w 19"/>
                <a:gd name="T3" fmla="*/ 0 h 120"/>
                <a:gd name="T4" fmla="*/ 0 w 19"/>
                <a:gd name="T5" fmla="*/ 628 h 120"/>
                <a:gd name="T6" fmla="*/ 0 w 19"/>
                <a:gd name="T7" fmla="*/ 7655 h 120"/>
                <a:gd name="T8" fmla="*/ 55 w 19"/>
                <a:gd name="T9" fmla="*/ 8284 h 120"/>
                <a:gd name="T10" fmla="*/ 117 w 19"/>
                <a:gd name="T11" fmla="*/ 7655 h 120"/>
                <a:gd name="T12" fmla="*/ 117 w 19"/>
                <a:gd name="T13" fmla="*/ 628 h 120"/>
                <a:gd name="T14" fmla="*/ 0 60000 65536"/>
                <a:gd name="T15" fmla="*/ 0 60000 65536"/>
                <a:gd name="T16" fmla="*/ 0 60000 65536"/>
                <a:gd name="T17" fmla="*/ 0 60000 65536"/>
                <a:gd name="T18" fmla="*/ 0 60000 65536"/>
                <a:gd name="T19" fmla="*/ 0 60000 65536"/>
                <a:gd name="T20" fmla="*/ 0 60000 65536"/>
                <a:gd name="T21" fmla="*/ 0 w 19"/>
                <a:gd name="T22" fmla="*/ 0 h 120"/>
                <a:gd name="T23" fmla="*/ 19 w 19"/>
                <a:gd name="T24" fmla="*/ 120 h 1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120">
                  <a:moveTo>
                    <a:pt x="19" y="9"/>
                  </a:moveTo>
                  <a:cubicBezTo>
                    <a:pt x="19" y="4"/>
                    <a:pt x="15" y="0"/>
                    <a:pt x="9" y="0"/>
                  </a:cubicBezTo>
                  <a:cubicBezTo>
                    <a:pt x="4" y="0"/>
                    <a:pt x="0" y="4"/>
                    <a:pt x="0" y="9"/>
                  </a:cubicBezTo>
                  <a:cubicBezTo>
                    <a:pt x="0" y="111"/>
                    <a:pt x="0" y="111"/>
                    <a:pt x="0" y="111"/>
                  </a:cubicBezTo>
                  <a:cubicBezTo>
                    <a:pt x="0" y="116"/>
                    <a:pt x="4" y="120"/>
                    <a:pt x="9" y="120"/>
                  </a:cubicBezTo>
                  <a:cubicBezTo>
                    <a:pt x="15" y="120"/>
                    <a:pt x="19" y="116"/>
                    <a:pt x="19" y="111"/>
                  </a:cubicBezTo>
                  <a:lnTo>
                    <a:pt x="19" y="9"/>
                  </a:lnTo>
                  <a:close/>
                </a:path>
              </a:pathLst>
            </a:custGeom>
            <a:solidFill>
              <a:srgbClr val="015F85"/>
            </a:solidFill>
            <a:ln w="9525">
              <a:noFill/>
              <a:round/>
              <a:headEnd/>
              <a:tailEnd/>
            </a:ln>
          </p:spPr>
          <p:txBody>
            <a:bodyPr>
              <a:prstTxWarp prst="textNoShape">
                <a:avLst/>
              </a:prstTxWarp>
            </a:bodyPr>
            <a:lstStyle/>
            <a:p>
              <a:pPr algn="ctr" eaLnBrk="0" hangingPunct="0">
                <a:lnSpc>
                  <a:spcPct val="90000"/>
                </a:lnSpc>
                <a:buClr>
                  <a:srgbClr val="000000"/>
                </a:buClr>
                <a:buFont typeface="Arial" charset="0"/>
                <a:buNone/>
              </a:pPr>
              <a:endParaRPr lang="zh-CN">
                <a:solidFill>
                  <a:srgbClr val="000000"/>
                </a:solidFill>
                <a:ea typeface="Arial" charset="0"/>
                <a:cs typeface="Arial" charset="0"/>
                <a:sym typeface="Arial" charset="0"/>
              </a:endParaRPr>
            </a:p>
          </p:txBody>
        </p:sp>
        <p:sp>
          <p:nvSpPr>
            <p:cNvPr id="501823" name="Freeform 17"/>
            <p:cNvSpPr>
              <a:spLocks/>
            </p:cNvSpPr>
            <p:nvPr/>
          </p:nvSpPr>
          <p:spPr bwMode="auto">
            <a:xfrm>
              <a:off x="5696" y="186"/>
              <a:ext cx="17" cy="75"/>
            </a:xfrm>
            <a:custGeom>
              <a:avLst/>
              <a:gdLst>
                <a:gd name="T0" fmla="*/ 117 w 19"/>
                <a:gd name="T1" fmla="*/ 702 h 65"/>
                <a:gd name="T2" fmla="*/ 61 w 19"/>
                <a:gd name="T3" fmla="*/ 0 h 65"/>
                <a:gd name="T4" fmla="*/ 0 w 19"/>
                <a:gd name="T5" fmla="*/ 702 h 65"/>
                <a:gd name="T6" fmla="*/ 0 w 19"/>
                <a:gd name="T7" fmla="*/ 4307 h 65"/>
                <a:gd name="T8" fmla="*/ 61 w 19"/>
                <a:gd name="T9" fmla="*/ 5011 h 65"/>
                <a:gd name="T10" fmla="*/ 117 w 19"/>
                <a:gd name="T11" fmla="*/ 4307 h 65"/>
                <a:gd name="T12" fmla="*/ 117 w 19"/>
                <a:gd name="T13" fmla="*/ 702 h 65"/>
                <a:gd name="T14" fmla="*/ 0 60000 65536"/>
                <a:gd name="T15" fmla="*/ 0 60000 65536"/>
                <a:gd name="T16" fmla="*/ 0 60000 65536"/>
                <a:gd name="T17" fmla="*/ 0 60000 65536"/>
                <a:gd name="T18" fmla="*/ 0 60000 65536"/>
                <a:gd name="T19" fmla="*/ 0 60000 65536"/>
                <a:gd name="T20" fmla="*/ 0 60000 65536"/>
                <a:gd name="T21" fmla="*/ 0 w 19"/>
                <a:gd name="T22" fmla="*/ 0 h 65"/>
                <a:gd name="T23" fmla="*/ 19 w 19"/>
                <a:gd name="T24" fmla="*/ 65 h 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65">
                  <a:moveTo>
                    <a:pt x="19" y="9"/>
                  </a:moveTo>
                  <a:cubicBezTo>
                    <a:pt x="19" y="4"/>
                    <a:pt x="15" y="0"/>
                    <a:pt x="10" y="0"/>
                  </a:cubicBezTo>
                  <a:cubicBezTo>
                    <a:pt x="5" y="0"/>
                    <a:pt x="0" y="4"/>
                    <a:pt x="0" y="9"/>
                  </a:cubicBezTo>
                  <a:cubicBezTo>
                    <a:pt x="0" y="56"/>
                    <a:pt x="0" y="56"/>
                    <a:pt x="0" y="56"/>
                  </a:cubicBezTo>
                  <a:cubicBezTo>
                    <a:pt x="0" y="61"/>
                    <a:pt x="5" y="65"/>
                    <a:pt x="10" y="65"/>
                  </a:cubicBezTo>
                  <a:cubicBezTo>
                    <a:pt x="15" y="65"/>
                    <a:pt x="19" y="61"/>
                    <a:pt x="19" y="56"/>
                  </a:cubicBezTo>
                  <a:lnTo>
                    <a:pt x="19" y="9"/>
                  </a:lnTo>
                  <a:close/>
                </a:path>
              </a:pathLst>
            </a:custGeom>
            <a:solidFill>
              <a:srgbClr val="015F85"/>
            </a:solidFill>
            <a:ln w="9525">
              <a:noFill/>
              <a:round/>
              <a:headEnd/>
              <a:tailEnd/>
            </a:ln>
          </p:spPr>
          <p:txBody>
            <a:bodyPr>
              <a:prstTxWarp prst="textNoShape">
                <a:avLst/>
              </a:prstTxWarp>
            </a:bodyPr>
            <a:lstStyle/>
            <a:p>
              <a:pPr algn="ctr" eaLnBrk="0" hangingPunct="0">
                <a:lnSpc>
                  <a:spcPct val="90000"/>
                </a:lnSpc>
                <a:buClr>
                  <a:srgbClr val="000000"/>
                </a:buClr>
                <a:buFont typeface="Arial" charset="0"/>
                <a:buNone/>
              </a:pPr>
              <a:endParaRPr lang="zh-CN">
                <a:solidFill>
                  <a:srgbClr val="000000"/>
                </a:solidFill>
                <a:ea typeface="Arial" charset="0"/>
                <a:cs typeface="Arial" charset="0"/>
                <a:sym typeface="Arial" charset="0"/>
              </a:endParaRPr>
            </a:p>
          </p:txBody>
        </p:sp>
        <p:sp>
          <p:nvSpPr>
            <p:cNvPr id="501824" name="Freeform 18"/>
            <p:cNvSpPr>
              <a:spLocks/>
            </p:cNvSpPr>
            <p:nvPr/>
          </p:nvSpPr>
          <p:spPr bwMode="auto">
            <a:xfrm>
              <a:off x="5743" y="216"/>
              <a:ext cx="17" cy="45"/>
            </a:xfrm>
            <a:custGeom>
              <a:avLst/>
              <a:gdLst>
                <a:gd name="T0" fmla="*/ 117 w 19"/>
                <a:gd name="T1" fmla="*/ 771 h 39"/>
                <a:gd name="T2" fmla="*/ 55 w 19"/>
                <a:gd name="T3" fmla="*/ 0 h 39"/>
                <a:gd name="T4" fmla="*/ 0 w 19"/>
                <a:gd name="T5" fmla="*/ 771 h 39"/>
                <a:gd name="T6" fmla="*/ 0 w 19"/>
                <a:gd name="T7" fmla="*/ 2288 h 39"/>
                <a:gd name="T8" fmla="*/ 55 w 19"/>
                <a:gd name="T9" fmla="*/ 2992 h 39"/>
                <a:gd name="T10" fmla="*/ 117 w 19"/>
                <a:gd name="T11" fmla="*/ 2288 h 39"/>
                <a:gd name="T12" fmla="*/ 117 w 19"/>
                <a:gd name="T13" fmla="*/ 771 h 39"/>
                <a:gd name="T14" fmla="*/ 0 60000 65536"/>
                <a:gd name="T15" fmla="*/ 0 60000 65536"/>
                <a:gd name="T16" fmla="*/ 0 60000 65536"/>
                <a:gd name="T17" fmla="*/ 0 60000 65536"/>
                <a:gd name="T18" fmla="*/ 0 60000 65536"/>
                <a:gd name="T19" fmla="*/ 0 60000 65536"/>
                <a:gd name="T20" fmla="*/ 0 60000 65536"/>
                <a:gd name="T21" fmla="*/ 0 w 19"/>
                <a:gd name="T22" fmla="*/ 0 h 39"/>
                <a:gd name="T23" fmla="*/ 19 w 19"/>
                <a:gd name="T24" fmla="*/ 39 h 3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39">
                  <a:moveTo>
                    <a:pt x="19" y="10"/>
                  </a:moveTo>
                  <a:cubicBezTo>
                    <a:pt x="19" y="4"/>
                    <a:pt x="15" y="0"/>
                    <a:pt x="9" y="0"/>
                  </a:cubicBezTo>
                  <a:cubicBezTo>
                    <a:pt x="4" y="0"/>
                    <a:pt x="0" y="4"/>
                    <a:pt x="0" y="10"/>
                  </a:cubicBezTo>
                  <a:cubicBezTo>
                    <a:pt x="0" y="30"/>
                    <a:pt x="0" y="30"/>
                    <a:pt x="0" y="30"/>
                  </a:cubicBezTo>
                  <a:cubicBezTo>
                    <a:pt x="0" y="35"/>
                    <a:pt x="4" y="39"/>
                    <a:pt x="9" y="39"/>
                  </a:cubicBezTo>
                  <a:cubicBezTo>
                    <a:pt x="15" y="39"/>
                    <a:pt x="19" y="35"/>
                    <a:pt x="19" y="30"/>
                  </a:cubicBezTo>
                  <a:lnTo>
                    <a:pt x="19" y="10"/>
                  </a:lnTo>
                  <a:close/>
                </a:path>
              </a:pathLst>
            </a:custGeom>
            <a:solidFill>
              <a:srgbClr val="015F85"/>
            </a:solidFill>
            <a:ln w="9525">
              <a:noFill/>
              <a:round/>
              <a:headEnd/>
              <a:tailEnd/>
            </a:ln>
          </p:spPr>
          <p:txBody>
            <a:bodyPr>
              <a:prstTxWarp prst="textNoShape">
                <a:avLst/>
              </a:prstTxWarp>
            </a:bodyPr>
            <a:lstStyle/>
            <a:p>
              <a:pPr algn="ctr" eaLnBrk="0" hangingPunct="0">
                <a:lnSpc>
                  <a:spcPct val="90000"/>
                </a:lnSpc>
                <a:buClr>
                  <a:srgbClr val="000000"/>
                </a:buClr>
                <a:buFont typeface="Arial" charset="0"/>
                <a:buNone/>
              </a:pPr>
              <a:endParaRPr lang="zh-CN">
                <a:solidFill>
                  <a:srgbClr val="000000"/>
                </a:solidFill>
                <a:ea typeface="Arial" charset="0"/>
                <a:cs typeface="Arial" charset="0"/>
                <a:sym typeface="Arial" charset="0"/>
              </a:endParaRPr>
            </a:p>
          </p:txBody>
        </p:sp>
      </p:grpSp>
      <p:grpSp>
        <p:nvGrpSpPr>
          <p:cNvPr id="5" name="Group 94"/>
          <p:cNvGrpSpPr>
            <a:grpSpLocks/>
          </p:cNvGrpSpPr>
          <p:nvPr/>
        </p:nvGrpSpPr>
        <p:grpSpPr bwMode="auto">
          <a:xfrm>
            <a:off x="5867400" y="5373688"/>
            <a:ext cx="3079750" cy="1101725"/>
            <a:chOff x="3696" y="3385"/>
            <a:chExt cx="1940" cy="694"/>
          </a:xfrm>
        </p:grpSpPr>
        <p:pic>
          <p:nvPicPr>
            <p:cNvPr id="501808" name="Picture 25"/>
            <p:cNvPicPr>
              <a:picLocks noChangeArrowheads="1"/>
            </p:cNvPicPr>
            <p:nvPr/>
          </p:nvPicPr>
          <p:blipFill>
            <a:blip r:embed="rId7" cstate="print"/>
            <a:srcRect/>
            <a:stretch>
              <a:fillRect/>
            </a:stretch>
          </p:blipFill>
          <p:spPr bwMode="gray">
            <a:xfrm>
              <a:off x="3696" y="3385"/>
              <a:ext cx="1940" cy="694"/>
            </a:xfrm>
            <a:prstGeom prst="rect">
              <a:avLst/>
            </a:prstGeom>
            <a:noFill/>
            <a:ln w="9525">
              <a:noFill/>
              <a:miter lim="800000"/>
              <a:headEnd/>
              <a:tailEnd/>
            </a:ln>
          </p:spPr>
        </p:pic>
        <p:sp>
          <p:nvSpPr>
            <p:cNvPr id="501809" name="Rectangle 15"/>
            <p:cNvSpPr>
              <a:spLocks noChangeArrowheads="1"/>
            </p:cNvSpPr>
            <p:nvPr/>
          </p:nvSpPr>
          <p:spPr bwMode="auto">
            <a:xfrm>
              <a:off x="4096" y="3648"/>
              <a:ext cx="1299" cy="240"/>
            </a:xfrm>
            <a:prstGeom prst="rect">
              <a:avLst/>
            </a:prstGeom>
            <a:noFill/>
            <a:ln w="9525">
              <a:noFill/>
              <a:miter lim="800000"/>
              <a:headEnd/>
              <a:tailEnd/>
            </a:ln>
          </p:spPr>
          <p:txBody>
            <a:bodyPr wrap="none" lIns="82124" tIns="41061" rIns="82124" bIns="41061" anchor="ctr">
              <a:prstTxWarp prst="textNoShape">
                <a:avLst/>
              </a:prstTxWarp>
            </a:bodyPr>
            <a:lstStyle/>
            <a:p>
              <a:pPr algn="ctr" defTabSz="814388" eaLnBrk="0" hangingPunct="0">
                <a:lnSpc>
                  <a:spcPct val="90000"/>
                </a:lnSpc>
                <a:buClr>
                  <a:srgbClr val="000000"/>
                </a:buClr>
                <a:buFont typeface="Arial" charset="0"/>
                <a:buNone/>
              </a:pPr>
              <a:r>
                <a:rPr lang="zh-CN" altLang="en-US" sz="1600" b="1" dirty="0" smtClean="0">
                  <a:solidFill>
                    <a:srgbClr val="000000"/>
                  </a:solidFill>
                  <a:ea typeface="Arial" charset="0"/>
                  <a:sym typeface="Arial" charset="0"/>
                </a:rPr>
                <a:t>网络或</a:t>
              </a:r>
              <a:endParaRPr lang="en-US" altLang="zh-CN" sz="1600" b="1" dirty="0" smtClean="0">
                <a:solidFill>
                  <a:srgbClr val="000000"/>
                </a:solidFill>
                <a:ea typeface="Arial" charset="0"/>
                <a:sym typeface="Arial" charset="0"/>
              </a:endParaRPr>
            </a:p>
            <a:p>
              <a:pPr algn="ctr" defTabSz="814388" eaLnBrk="0" hangingPunct="0">
                <a:lnSpc>
                  <a:spcPct val="90000"/>
                </a:lnSpc>
                <a:buClr>
                  <a:srgbClr val="000000"/>
                </a:buClr>
                <a:buFont typeface="Arial" charset="0"/>
                <a:buNone/>
              </a:pPr>
              <a:r>
                <a:rPr lang="zh-CN" altLang="en-US" sz="1600" b="1" dirty="0" smtClean="0">
                  <a:solidFill>
                    <a:srgbClr val="000000"/>
                  </a:solidFill>
                  <a:ea typeface="Arial" charset="0"/>
                  <a:sym typeface="Arial" charset="0"/>
                </a:rPr>
                <a:t>云</a:t>
              </a:r>
              <a:endParaRPr lang="en-US" altLang="zh-CN" sz="1600" b="1" dirty="0">
                <a:solidFill>
                  <a:srgbClr val="000000"/>
                </a:solidFill>
                <a:ea typeface="Arial" charset="0"/>
                <a:sym typeface="Arial" charset="0"/>
              </a:endParaRPr>
            </a:p>
          </p:txBody>
        </p:sp>
      </p:grpSp>
      <p:sp>
        <p:nvSpPr>
          <p:cNvPr id="501771" name="Rectangle 15"/>
          <p:cNvSpPr>
            <a:spLocks noChangeArrowheads="1"/>
          </p:cNvSpPr>
          <p:nvPr/>
        </p:nvSpPr>
        <p:spPr bwMode="auto">
          <a:xfrm>
            <a:off x="1524000" y="6400800"/>
            <a:ext cx="990600" cy="381000"/>
          </a:xfrm>
          <a:prstGeom prst="rect">
            <a:avLst/>
          </a:prstGeom>
          <a:noFill/>
          <a:ln w="9525">
            <a:noFill/>
            <a:miter lim="800000"/>
            <a:headEnd/>
            <a:tailEnd/>
          </a:ln>
        </p:spPr>
        <p:txBody>
          <a:bodyPr wrap="none" lIns="82124" tIns="41061" rIns="82124" bIns="41061" anchor="ctr">
            <a:prstTxWarp prst="textNoShape">
              <a:avLst/>
            </a:prstTxWarp>
          </a:bodyPr>
          <a:lstStyle/>
          <a:p>
            <a:pPr algn="ctr" defTabSz="814388" eaLnBrk="0" hangingPunct="0">
              <a:lnSpc>
                <a:spcPct val="90000"/>
              </a:lnSpc>
              <a:buClr>
                <a:srgbClr val="000000"/>
              </a:buClr>
              <a:buFont typeface="Arial" charset="0"/>
              <a:buNone/>
            </a:pPr>
            <a:r>
              <a:rPr lang="zh-CN" altLang="en-US" sz="1600" b="1" dirty="0" smtClean="0">
                <a:solidFill>
                  <a:srgbClr val="000000"/>
                </a:solidFill>
                <a:ea typeface="Arial" charset="0"/>
                <a:cs typeface="Arial" charset="0"/>
                <a:sym typeface="Arial" charset="0"/>
              </a:rPr>
              <a:t>客户端</a:t>
            </a:r>
            <a:endParaRPr lang="en-US" altLang="zh-CN" sz="1600" b="1" dirty="0">
              <a:solidFill>
                <a:srgbClr val="000000"/>
              </a:solidFill>
              <a:ea typeface="Arial" charset="0"/>
              <a:cs typeface="Arial" charset="0"/>
              <a:sym typeface="Arial" charset="0"/>
            </a:endParaRPr>
          </a:p>
        </p:txBody>
      </p:sp>
      <p:grpSp>
        <p:nvGrpSpPr>
          <p:cNvPr id="6" name="Group 58"/>
          <p:cNvGrpSpPr>
            <a:grpSpLocks/>
          </p:cNvGrpSpPr>
          <p:nvPr/>
        </p:nvGrpSpPr>
        <p:grpSpPr bwMode="auto">
          <a:xfrm>
            <a:off x="728092" y="792480"/>
            <a:ext cx="1905000" cy="4846320"/>
            <a:chOff x="672" y="672"/>
            <a:chExt cx="1200" cy="2880"/>
          </a:xfrm>
        </p:grpSpPr>
        <p:grpSp>
          <p:nvGrpSpPr>
            <p:cNvPr id="7" name="Group 50"/>
            <p:cNvGrpSpPr>
              <a:grpSpLocks/>
            </p:cNvGrpSpPr>
            <p:nvPr/>
          </p:nvGrpSpPr>
          <p:grpSpPr bwMode="auto">
            <a:xfrm>
              <a:off x="910" y="2688"/>
              <a:ext cx="720" cy="864"/>
              <a:chOff x="910" y="2688"/>
              <a:chExt cx="720" cy="864"/>
            </a:xfrm>
          </p:grpSpPr>
          <p:sp>
            <p:nvSpPr>
              <p:cNvPr id="501802" name="Rectangle 15"/>
              <p:cNvSpPr>
                <a:spLocks noChangeArrowheads="1"/>
              </p:cNvSpPr>
              <p:nvPr/>
            </p:nvSpPr>
            <p:spPr bwMode="auto">
              <a:xfrm>
                <a:off x="958" y="3312"/>
                <a:ext cx="624" cy="240"/>
              </a:xfrm>
              <a:prstGeom prst="rect">
                <a:avLst/>
              </a:prstGeom>
              <a:noFill/>
              <a:ln w="9525">
                <a:noFill/>
                <a:miter lim="800000"/>
                <a:headEnd/>
                <a:tailEnd/>
              </a:ln>
            </p:spPr>
            <p:txBody>
              <a:bodyPr wrap="none" lIns="82124" tIns="41061" rIns="82124" bIns="41061" anchor="ctr">
                <a:prstTxWarp prst="textNoShape">
                  <a:avLst/>
                </a:prstTxWarp>
              </a:bodyPr>
              <a:lstStyle/>
              <a:p>
                <a:pPr algn="ctr" defTabSz="814388" eaLnBrk="0" hangingPunct="0">
                  <a:lnSpc>
                    <a:spcPct val="90000"/>
                  </a:lnSpc>
                  <a:buClr>
                    <a:srgbClr val="000000"/>
                  </a:buClr>
                  <a:buFont typeface="Arial" charset="0"/>
                  <a:buNone/>
                </a:pPr>
                <a:endParaRPr lang="en-US" altLang="zh-CN" sz="1600" b="1" dirty="0">
                  <a:solidFill>
                    <a:srgbClr val="000000"/>
                  </a:solidFill>
                  <a:ea typeface="Arial" charset="0"/>
                  <a:cs typeface="Arial" charset="0"/>
                  <a:sym typeface="Arial" charset="0"/>
                </a:endParaRPr>
              </a:p>
            </p:txBody>
          </p:sp>
          <p:grpSp>
            <p:nvGrpSpPr>
              <p:cNvPr id="8" name="Group 19"/>
              <p:cNvGrpSpPr>
                <a:grpSpLocks/>
              </p:cNvGrpSpPr>
              <p:nvPr/>
            </p:nvGrpSpPr>
            <p:grpSpPr bwMode="auto">
              <a:xfrm>
                <a:off x="910" y="2688"/>
                <a:ext cx="720" cy="672"/>
                <a:chOff x="910" y="2688"/>
                <a:chExt cx="720" cy="672"/>
              </a:xfrm>
            </p:grpSpPr>
            <p:pic>
              <p:nvPicPr>
                <p:cNvPr id="501804" name="Picture 20" descr="icon-set2-visio"/>
                <p:cNvPicPr>
                  <a:picLocks noChangeAspect="1" noChangeArrowheads="1"/>
                </p:cNvPicPr>
                <p:nvPr/>
              </p:nvPicPr>
              <p:blipFill>
                <a:blip r:embed="rId8" cstate="print"/>
                <a:srcRect/>
                <a:stretch>
                  <a:fillRect/>
                </a:stretch>
              </p:blipFill>
              <p:spPr bwMode="auto">
                <a:xfrm>
                  <a:off x="1294" y="3024"/>
                  <a:ext cx="336" cy="336"/>
                </a:xfrm>
                <a:prstGeom prst="rect">
                  <a:avLst/>
                </a:prstGeom>
                <a:noFill/>
                <a:ln w="9525">
                  <a:noFill/>
                  <a:miter lim="800000"/>
                  <a:headEnd/>
                  <a:tailEnd/>
                </a:ln>
              </p:spPr>
            </p:pic>
            <p:pic>
              <p:nvPicPr>
                <p:cNvPr id="501805" name="Picture 21" descr="excel_icon"/>
                <p:cNvPicPr>
                  <a:picLocks noChangeAspect="1" noChangeArrowheads="1"/>
                </p:cNvPicPr>
                <p:nvPr/>
              </p:nvPicPr>
              <p:blipFill>
                <a:blip r:embed="rId9" cstate="print"/>
                <a:srcRect/>
                <a:stretch>
                  <a:fillRect/>
                </a:stretch>
              </p:blipFill>
              <p:spPr bwMode="auto">
                <a:xfrm>
                  <a:off x="1294" y="2688"/>
                  <a:ext cx="336" cy="336"/>
                </a:xfrm>
                <a:prstGeom prst="rect">
                  <a:avLst/>
                </a:prstGeom>
                <a:noFill/>
                <a:ln w="9525">
                  <a:noFill/>
                  <a:miter lim="800000"/>
                  <a:headEnd/>
                  <a:tailEnd/>
                </a:ln>
              </p:spPr>
            </p:pic>
            <p:pic>
              <p:nvPicPr>
                <p:cNvPr id="501806" name="Picture 22" descr="PowerPoint_icon"/>
                <p:cNvPicPr>
                  <a:picLocks noChangeAspect="1" noChangeArrowheads="1"/>
                </p:cNvPicPr>
                <p:nvPr/>
              </p:nvPicPr>
              <p:blipFill>
                <a:blip r:embed="rId10" cstate="print"/>
                <a:srcRect/>
                <a:stretch>
                  <a:fillRect/>
                </a:stretch>
              </p:blipFill>
              <p:spPr bwMode="auto">
                <a:xfrm>
                  <a:off x="910" y="2688"/>
                  <a:ext cx="336" cy="336"/>
                </a:xfrm>
                <a:prstGeom prst="rect">
                  <a:avLst/>
                </a:prstGeom>
                <a:noFill/>
                <a:ln w="9525">
                  <a:noFill/>
                  <a:miter lim="800000"/>
                  <a:headEnd/>
                  <a:tailEnd/>
                </a:ln>
              </p:spPr>
            </p:pic>
            <p:pic>
              <p:nvPicPr>
                <p:cNvPr id="501807" name="Picture 23" descr="word icon"/>
                <p:cNvPicPr>
                  <a:picLocks noChangeAspect="1" noChangeArrowheads="1"/>
                </p:cNvPicPr>
                <p:nvPr/>
              </p:nvPicPr>
              <p:blipFill>
                <a:blip r:embed="rId11" cstate="print"/>
                <a:srcRect/>
                <a:stretch>
                  <a:fillRect/>
                </a:stretch>
              </p:blipFill>
              <p:spPr bwMode="auto">
                <a:xfrm>
                  <a:off x="910" y="3024"/>
                  <a:ext cx="336" cy="336"/>
                </a:xfrm>
                <a:prstGeom prst="rect">
                  <a:avLst/>
                </a:prstGeom>
                <a:noFill/>
                <a:ln w="9525">
                  <a:noFill/>
                  <a:miter lim="800000"/>
                  <a:headEnd/>
                  <a:tailEnd/>
                </a:ln>
              </p:spPr>
            </p:pic>
          </p:grpSp>
        </p:grpSp>
        <p:grpSp>
          <p:nvGrpSpPr>
            <p:cNvPr id="9" name="Group 52"/>
            <p:cNvGrpSpPr>
              <a:grpSpLocks/>
            </p:cNvGrpSpPr>
            <p:nvPr/>
          </p:nvGrpSpPr>
          <p:grpSpPr bwMode="auto">
            <a:xfrm>
              <a:off x="958" y="2160"/>
              <a:ext cx="624" cy="528"/>
              <a:chOff x="958" y="2160"/>
              <a:chExt cx="624" cy="528"/>
            </a:xfrm>
          </p:grpSpPr>
          <p:sp>
            <p:nvSpPr>
              <p:cNvPr id="501800" name="Rectangle 15"/>
              <p:cNvSpPr>
                <a:spLocks noChangeArrowheads="1"/>
              </p:cNvSpPr>
              <p:nvPr/>
            </p:nvSpPr>
            <p:spPr bwMode="auto">
              <a:xfrm>
                <a:off x="958" y="2448"/>
                <a:ext cx="624" cy="240"/>
              </a:xfrm>
              <a:prstGeom prst="rect">
                <a:avLst/>
              </a:prstGeom>
              <a:noFill/>
              <a:ln w="9525">
                <a:noFill/>
                <a:miter lim="800000"/>
                <a:headEnd/>
                <a:tailEnd/>
              </a:ln>
            </p:spPr>
            <p:txBody>
              <a:bodyPr wrap="none" lIns="82124" tIns="41061" rIns="82124" bIns="41061" anchor="ctr">
                <a:prstTxWarp prst="textNoShape">
                  <a:avLst/>
                </a:prstTxWarp>
              </a:bodyPr>
              <a:lstStyle/>
              <a:p>
                <a:pPr algn="ctr" defTabSz="814388" eaLnBrk="0" hangingPunct="0">
                  <a:lnSpc>
                    <a:spcPct val="90000"/>
                  </a:lnSpc>
                  <a:buClr>
                    <a:srgbClr val="000000"/>
                  </a:buClr>
                  <a:buFont typeface="Arial" charset="0"/>
                  <a:buNone/>
                </a:pPr>
                <a:r>
                  <a:rPr lang="zh-CN" altLang="en-US" sz="1600" b="1" dirty="0" smtClean="0">
                    <a:solidFill>
                      <a:srgbClr val="000000"/>
                    </a:solidFill>
                    <a:ea typeface="Arial" charset="0"/>
                    <a:sym typeface="Arial" charset="0"/>
                  </a:rPr>
                  <a:t>邮件系统</a:t>
                </a:r>
                <a:endParaRPr lang="en-US" altLang="zh-CN" sz="1600" b="1" dirty="0">
                  <a:solidFill>
                    <a:srgbClr val="000000"/>
                  </a:solidFill>
                  <a:ea typeface="Arial" charset="0"/>
                  <a:cs typeface="Arial" charset="0"/>
                  <a:sym typeface="Arial" charset="0"/>
                </a:endParaRPr>
              </a:p>
            </p:txBody>
          </p:sp>
          <p:pic>
            <p:nvPicPr>
              <p:cNvPr id="501801" name="Picture 10" descr="MS-Office-2003-Outlook-256x256"/>
              <p:cNvPicPr>
                <a:picLocks noChangeAspect="1" noChangeArrowheads="1"/>
              </p:cNvPicPr>
              <p:nvPr/>
            </p:nvPicPr>
            <p:blipFill>
              <a:blip r:embed="rId12" cstate="print"/>
              <a:srcRect/>
              <a:stretch>
                <a:fillRect/>
              </a:stretch>
            </p:blipFill>
            <p:spPr bwMode="auto">
              <a:xfrm>
                <a:off x="1102" y="2160"/>
                <a:ext cx="336" cy="336"/>
              </a:xfrm>
              <a:prstGeom prst="rect">
                <a:avLst/>
              </a:prstGeom>
              <a:noFill/>
              <a:ln w="9525">
                <a:noFill/>
                <a:miter lim="800000"/>
                <a:headEnd/>
                <a:tailEnd/>
              </a:ln>
            </p:spPr>
          </p:pic>
        </p:grpSp>
        <p:grpSp>
          <p:nvGrpSpPr>
            <p:cNvPr id="10" name="Group 54"/>
            <p:cNvGrpSpPr>
              <a:grpSpLocks/>
            </p:cNvGrpSpPr>
            <p:nvPr/>
          </p:nvGrpSpPr>
          <p:grpSpPr bwMode="auto">
            <a:xfrm>
              <a:off x="766" y="1104"/>
              <a:ext cx="1058" cy="624"/>
              <a:chOff x="766" y="1104"/>
              <a:chExt cx="1058" cy="624"/>
            </a:xfrm>
          </p:grpSpPr>
          <p:grpSp>
            <p:nvGrpSpPr>
              <p:cNvPr id="11" name="Group 49"/>
              <p:cNvGrpSpPr>
                <a:grpSpLocks/>
              </p:cNvGrpSpPr>
              <p:nvPr/>
            </p:nvGrpSpPr>
            <p:grpSpPr bwMode="auto">
              <a:xfrm>
                <a:off x="766" y="1104"/>
                <a:ext cx="1058" cy="384"/>
                <a:chOff x="766" y="1104"/>
                <a:chExt cx="1058" cy="384"/>
              </a:xfrm>
            </p:grpSpPr>
            <p:pic>
              <p:nvPicPr>
                <p:cNvPr id="501797" name="Picture 5" descr="icon_RecentWindowsMedia"/>
                <p:cNvPicPr>
                  <a:picLocks noChangeAspect="1" noChangeArrowheads="1"/>
                </p:cNvPicPr>
                <p:nvPr/>
              </p:nvPicPr>
              <p:blipFill>
                <a:blip r:embed="rId13" cstate="print"/>
                <a:srcRect/>
                <a:stretch>
                  <a:fillRect/>
                </a:stretch>
              </p:blipFill>
              <p:spPr bwMode="auto">
                <a:xfrm>
                  <a:off x="766" y="1104"/>
                  <a:ext cx="336" cy="336"/>
                </a:xfrm>
                <a:prstGeom prst="rect">
                  <a:avLst/>
                </a:prstGeom>
                <a:noFill/>
                <a:ln w="9525">
                  <a:noFill/>
                  <a:miter lim="800000"/>
                  <a:headEnd/>
                  <a:tailEnd/>
                </a:ln>
              </p:spPr>
            </p:pic>
            <p:pic>
              <p:nvPicPr>
                <p:cNvPr id="501798" name="Picture 17" descr="quicktimelogo07102002"/>
                <p:cNvPicPr>
                  <a:picLocks noChangeAspect="1" noChangeArrowheads="1"/>
                </p:cNvPicPr>
                <p:nvPr/>
              </p:nvPicPr>
              <p:blipFill>
                <a:blip r:embed="rId14" cstate="print"/>
                <a:srcRect/>
                <a:stretch>
                  <a:fillRect/>
                </a:stretch>
              </p:blipFill>
              <p:spPr bwMode="auto">
                <a:xfrm>
                  <a:off x="1438" y="1104"/>
                  <a:ext cx="386" cy="384"/>
                </a:xfrm>
                <a:prstGeom prst="rect">
                  <a:avLst/>
                </a:prstGeom>
                <a:noFill/>
                <a:ln w="9525">
                  <a:noFill/>
                  <a:miter lim="800000"/>
                  <a:headEnd/>
                  <a:tailEnd/>
                </a:ln>
              </p:spPr>
            </p:pic>
            <p:pic>
              <p:nvPicPr>
                <p:cNvPr id="501799" name="Picture 22"/>
                <p:cNvPicPr>
                  <a:picLocks noChangeAspect="1" noChangeArrowheads="1"/>
                </p:cNvPicPr>
                <p:nvPr/>
              </p:nvPicPr>
              <p:blipFill>
                <a:blip r:embed="rId15" cstate="print"/>
                <a:srcRect/>
                <a:stretch>
                  <a:fillRect/>
                </a:stretch>
              </p:blipFill>
              <p:spPr bwMode="auto">
                <a:xfrm>
                  <a:off x="1150" y="1104"/>
                  <a:ext cx="288" cy="362"/>
                </a:xfrm>
                <a:prstGeom prst="rect">
                  <a:avLst/>
                </a:prstGeom>
                <a:noFill/>
                <a:ln w="9525">
                  <a:noFill/>
                  <a:miter lim="800000"/>
                  <a:headEnd/>
                  <a:tailEnd/>
                </a:ln>
              </p:spPr>
            </p:pic>
          </p:grpSp>
          <p:sp>
            <p:nvSpPr>
              <p:cNvPr id="501796" name="Rectangle 15"/>
              <p:cNvSpPr>
                <a:spLocks noChangeArrowheads="1"/>
              </p:cNvSpPr>
              <p:nvPr/>
            </p:nvSpPr>
            <p:spPr bwMode="auto">
              <a:xfrm>
                <a:off x="958" y="1488"/>
                <a:ext cx="624" cy="240"/>
              </a:xfrm>
              <a:prstGeom prst="rect">
                <a:avLst/>
              </a:prstGeom>
              <a:noFill/>
              <a:ln w="9525">
                <a:noFill/>
                <a:miter lim="800000"/>
                <a:headEnd/>
                <a:tailEnd/>
              </a:ln>
            </p:spPr>
            <p:txBody>
              <a:bodyPr wrap="none" lIns="82124" tIns="41061" rIns="82124" bIns="41061" anchor="ctr">
                <a:prstTxWarp prst="textNoShape">
                  <a:avLst/>
                </a:prstTxWarp>
              </a:bodyPr>
              <a:lstStyle/>
              <a:p>
                <a:pPr algn="ctr" defTabSz="814388" eaLnBrk="0" hangingPunct="0">
                  <a:lnSpc>
                    <a:spcPct val="90000"/>
                  </a:lnSpc>
                  <a:buClr>
                    <a:srgbClr val="000000"/>
                  </a:buClr>
                  <a:buFont typeface="Arial" charset="0"/>
                  <a:buNone/>
                </a:pPr>
                <a:r>
                  <a:rPr lang="zh-CN" altLang="en-US" sz="1600" b="1" dirty="0" smtClean="0">
                    <a:solidFill>
                      <a:srgbClr val="000000"/>
                    </a:solidFill>
                    <a:ea typeface="Arial" charset="0"/>
                    <a:cs typeface="Arial" charset="0"/>
                    <a:sym typeface="Arial" charset="0"/>
                  </a:rPr>
                  <a:t>媒体播放器</a:t>
                </a:r>
                <a:endParaRPr lang="en-US" altLang="zh-CN" sz="1600" b="1" dirty="0">
                  <a:solidFill>
                    <a:srgbClr val="000000"/>
                  </a:solidFill>
                  <a:ea typeface="Arial" charset="0"/>
                  <a:cs typeface="Arial" charset="0"/>
                  <a:sym typeface="Arial" charset="0"/>
                </a:endParaRPr>
              </a:p>
            </p:txBody>
          </p:sp>
        </p:grpSp>
        <p:grpSp>
          <p:nvGrpSpPr>
            <p:cNvPr id="12" name="Group 58"/>
            <p:cNvGrpSpPr>
              <a:grpSpLocks/>
            </p:cNvGrpSpPr>
            <p:nvPr/>
          </p:nvGrpSpPr>
          <p:grpSpPr bwMode="auto">
            <a:xfrm>
              <a:off x="958" y="1680"/>
              <a:ext cx="672" cy="528"/>
              <a:chOff x="958" y="1680"/>
              <a:chExt cx="672" cy="528"/>
            </a:xfrm>
          </p:grpSpPr>
          <p:sp>
            <p:nvSpPr>
              <p:cNvPr id="501791" name="Rectangle 15"/>
              <p:cNvSpPr>
                <a:spLocks noChangeArrowheads="1"/>
              </p:cNvSpPr>
              <p:nvPr/>
            </p:nvSpPr>
            <p:spPr bwMode="auto">
              <a:xfrm>
                <a:off x="958" y="1968"/>
                <a:ext cx="624" cy="240"/>
              </a:xfrm>
              <a:prstGeom prst="rect">
                <a:avLst/>
              </a:prstGeom>
              <a:noFill/>
              <a:ln w="9525">
                <a:noFill/>
                <a:miter lim="800000"/>
                <a:headEnd/>
                <a:tailEnd/>
              </a:ln>
            </p:spPr>
            <p:txBody>
              <a:bodyPr wrap="none" lIns="82124" tIns="41061" rIns="82124" bIns="41061" anchor="ctr">
                <a:prstTxWarp prst="textNoShape">
                  <a:avLst/>
                </a:prstTxWarp>
              </a:bodyPr>
              <a:lstStyle/>
              <a:p>
                <a:pPr algn="ctr" defTabSz="814388" eaLnBrk="0" hangingPunct="0">
                  <a:lnSpc>
                    <a:spcPct val="90000"/>
                  </a:lnSpc>
                  <a:buClr>
                    <a:srgbClr val="000000"/>
                  </a:buClr>
                  <a:buFont typeface="Arial" charset="0"/>
                  <a:buNone/>
                </a:pPr>
                <a:r>
                  <a:rPr lang="zh-CN" altLang="en-US" sz="1600" b="1" dirty="0" smtClean="0">
                    <a:solidFill>
                      <a:srgbClr val="000000"/>
                    </a:solidFill>
                    <a:ea typeface="Arial" charset="0"/>
                    <a:sym typeface="Arial" charset="0"/>
                  </a:rPr>
                  <a:t>浏览器</a:t>
                </a:r>
                <a:endParaRPr lang="en-US" altLang="zh-CN" sz="1600" b="1" dirty="0">
                  <a:solidFill>
                    <a:srgbClr val="000000"/>
                  </a:solidFill>
                  <a:ea typeface="Arial" charset="0"/>
                  <a:cs typeface="Arial" charset="0"/>
                  <a:sym typeface="Arial" charset="0"/>
                </a:endParaRPr>
              </a:p>
            </p:txBody>
          </p:sp>
          <p:grpSp>
            <p:nvGrpSpPr>
              <p:cNvPr id="13" name="Group 7"/>
              <p:cNvGrpSpPr>
                <a:grpSpLocks/>
              </p:cNvGrpSpPr>
              <p:nvPr/>
            </p:nvGrpSpPr>
            <p:grpSpPr bwMode="auto">
              <a:xfrm>
                <a:off x="958" y="1680"/>
                <a:ext cx="672" cy="336"/>
                <a:chOff x="958" y="1680"/>
                <a:chExt cx="672" cy="336"/>
              </a:xfrm>
            </p:grpSpPr>
            <p:pic>
              <p:nvPicPr>
                <p:cNvPr id="501793" name="Picture 8" descr="firefox_icon"/>
                <p:cNvPicPr>
                  <a:picLocks noChangeAspect="1" noChangeArrowheads="1"/>
                </p:cNvPicPr>
                <p:nvPr/>
              </p:nvPicPr>
              <p:blipFill>
                <a:blip r:embed="rId16" cstate="print"/>
                <a:srcRect/>
                <a:stretch>
                  <a:fillRect/>
                </a:stretch>
              </p:blipFill>
              <p:spPr bwMode="auto">
                <a:xfrm>
                  <a:off x="958" y="1680"/>
                  <a:ext cx="336" cy="336"/>
                </a:xfrm>
                <a:prstGeom prst="rect">
                  <a:avLst/>
                </a:prstGeom>
                <a:noFill/>
                <a:ln w="9525">
                  <a:noFill/>
                  <a:miter lim="800000"/>
                  <a:headEnd/>
                  <a:tailEnd/>
                </a:ln>
              </p:spPr>
            </p:pic>
            <p:pic>
              <p:nvPicPr>
                <p:cNvPr id="501794" name="Picture 9" descr="msie-icon"/>
                <p:cNvPicPr>
                  <a:picLocks noChangeAspect="1" noChangeArrowheads="1"/>
                </p:cNvPicPr>
                <p:nvPr/>
              </p:nvPicPr>
              <p:blipFill>
                <a:blip r:embed="rId17" cstate="print"/>
                <a:srcRect/>
                <a:stretch>
                  <a:fillRect/>
                </a:stretch>
              </p:blipFill>
              <p:spPr bwMode="auto">
                <a:xfrm>
                  <a:off x="1294" y="1680"/>
                  <a:ext cx="336" cy="332"/>
                </a:xfrm>
                <a:prstGeom prst="rect">
                  <a:avLst/>
                </a:prstGeom>
                <a:noFill/>
                <a:ln w="9525">
                  <a:noFill/>
                  <a:miter lim="800000"/>
                  <a:headEnd/>
                  <a:tailEnd/>
                </a:ln>
              </p:spPr>
            </p:pic>
          </p:grpSp>
        </p:grpSp>
        <p:grpSp>
          <p:nvGrpSpPr>
            <p:cNvPr id="14" name="Group 97"/>
            <p:cNvGrpSpPr>
              <a:grpSpLocks/>
            </p:cNvGrpSpPr>
            <p:nvPr/>
          </p:nvGrpSpPr>
          <p:grpSpPr bwMode="auto">
            <a:xfrm>
              <a:off x="672" y="672"/>
              <a:ext cx="1200" cy="2880"/>
              <a:chOff x="672" y="672"/>
              <a:chExt cx="1200" cy="2880"/>
            </a:xfrm>
          </p:grpSpPr>
          <p:sp>
            <p:nvSpPr>
              <p:cNvPr id="501789" name="Rounded Rectangle 95"/>
              <p:cNvSpPr>
                <a:spLocks noChangeArrowheads="1"/>
              </p:cNvSpPr>
              <p:nvPr/>
            </p:nvSpPr>
            <p:spPr bwMode="auto">
              <a:xfrm>
                <a:off x="672" y="672"/>
                <a:ext cx="1200" cy="2880"/>
              </a:xfrm>
              <a:prstGeom prst="roundRect">
                <a:avLst>
                  <a:gd name="adj" fmla="val 16667"/>
                </a:avLst>
              </a:prstGeom>
              <a:noFill/>
              <a:ln w="38100">
                <a:solidFill>
                  <a:srgbClr val="0000FF"/>
                </a:solidFill>
                <a:round/>
                <a:headEnd/>
                <a:tailEnd/>
              </a:ln>
            </p:spPr>
            <p:txBody>
              <a:bodyPr lIns="82124" tIns="41061" rIns="82124" bIns="41061">
                <a:prstTxWarp prst="textNoShape">
                  <a:avLst/>
                </a:prstTxWarp>
              </a:bodyPr>
              <a:lstStyle/>
              <a:p>
                <a:pPr defTabSz="814388" eaLnBrk="0" hangingPunct="0">
                  <a:lnSpc>
                    <a:spcPct val="90000"/>
                  </a:lnSpc>
                  <a:buClr>
                    <a:srgbClr val="000000"/>
                  </a:buClr>
                  <a:buFont typeface="Arial" charset="0"/>
                  <a:buNone/>
                </a:pPr>
                <a:endParaRPr lang="zh-CN" sz="3000" b="1">
                  <a:solidFill>
                    <a:srgbClr val="000000"/>
                  </a:solidFill>
                  <a:ea typeface="Arial" charset="0"/>
                  <a:cs typeface="Arial" charset="0"/>
                  <a:sym typeface="Arial" charset="0"/>
                </a:endParaRPr>
              </a:p>
            </p:txBody>
          </p:sp>
          <p:sp>
            <p:nvSpPr>
              <p:cNvPr id="501790" name="Rectangle 15"/>
              <p:cNvSpPr>
                <a:spLocks noChangeArrowheads="1"/>
              </p:cNvSpPr>
              <p:nvPr/>
            </p:nvSpPr>
            <p:spPr bwMode="auto">
              <a:xfrm>
                <a:off x="960" y="768"/>
                <a:ext cx="624" cy="240"/>
              </a:xfrm>
              <a:prstGeom prst="rect">
                <a:avLst/>
              </a:prstGeom>
              <a:noFill/>
              <a:ln w="9525">
                <a:noFill/>
                <a:miter lim="800000"/>
                <a:headEnd/>
                <a:tailEnd/>
              </a:ln>
            </p:spPr>
            <p:txBody>
              <a:bodyPr wrap="none" lIns="82124" tIns="41061" rIns="82124" bIns="41061" anchor="ctr">
                <a:prstTxWarp prst="textNoShape">
                  <a:avLst/>
                </a:prstTxWarp>
              </a:bodyPr>
              <a:lstStyle/>
              <a:p>
                <a:pPr algn="ctr" defTabSz="814388" eaLnBrk="0" hangingPunct="0">
                  <a:lnSpc>
                    <a:spcPct val="90000"/>
                  </a:lnSpc>
                  <a:buClr>
                    <a:srgbClr val="000000"/>
                  </a:buClr>
                  <a:buFont typeface="Arial" charset="0"/>
                  <a:buNone/>
                </a:pPr>
                <a:r>
                  <a:rPr lang="zh-CN" altLang="en-US" sz="1600" b="1" dirty="0" smtClean="0">
                    <a:solidFill>
                      <a:srgbClr val="000000"/>
                    </a:solidFill>
                    <a:ea typeface="Arial" charset="0"/>
                    <a:cs typeface="Arial" charset="0"/>
                    <a:sym typeface="Arial" charset="0"/>
                  </a:rPr>
                  <a:t>虚拟桌面</a:t>
                </a:r>
                <a:endParaRPr lang="en-US" altLang="zh-CN" sz="1600" b="1" dirty="0">
                  <a:solidFill>
                    <a:srgbClr val="000000"/>
                  </a:solidFill>
                  <a:ea typeface="Arial" charset="0"/>
                  <a:cs typeface="Arial" charset="0"/>
                  <a:sym typeface="Arial" charset="0"/>
                </a:endParaRPr>
              </a:p>
            </p:txBody>
          </p:sp>
        </p:grpSp>
      </p:grpSp>
      <p:grpSp>
        <p:nvGrpSpPr>
          <p:cNvPr id="15" name="Group 63"/>
          <p:cNvGrpSpPr>
            <a:grpSpLocks/>
          </p:cNvGrpSpPr>
          <p:nvPr/>
        </p:nvGrpSpPr>
        <p:grpSpPr bwMode="auto">
          <a:xfrm>
            <a:off x="1118617" y="4614677"/>
            <a:ext cx="1123951" cy="920751"/>
            <a:chOff x="912" y="2976"/>
            <a:chExt cx="708" cy="580"/>
          </a:xfrm>
        </p:grpSpPr>
        <p:pic>
          <p:nvPicPr>
            <p:cNvPr id="501782" name="Picture 26" descr="rdc_icon"/>
            <p:cNvPicPr>
              <a:picLocks noChangeAspect="1" noChangeArrowheads="1"/>
            </p:cNvPicPr>
            <p:nvPr/>
          </p:nvPicPr>
          <p:blipFill>
            <a:blip r:embed="rId18" cstate="print"/>
            <a:srcRect/>
            <a:stretch>
              <a:fillRect/>
            </a:stretch>
          </p:blipFill>
          <p:spPr bwMode="auto">
            <a:xfrm>
              <a:off x="1008" y="2976"/>
              <a:ext cx="369" cy="352"/>
            </a:xfrm>
            <a:prstGeom prst="rect">
              <a:avLst/>
            </a:prstGeom>
            <a:noFill/>
            <a:ln w="9525">
              <a:noFill/>
              <a:miter lim="800000"/>
              <a:headEnd/>
              <a:tailEnd/>
            </a:ln>
          </p:spPr>
        </p:pic>
        <p:sp>
          <p:nvSpPr>
            <p:cNvPr id="501783" name="Rectangle 15"/>
            <p:cNvSpPr>
              <a:spLocks noChangeArrowheads="1"/>
            </p:cNvSpPr>
            <p:nvPr/>
          </p:nvSpPr>
          <p:spPr bwMode="auto">
            <a:xfrm>
              <a:off x="912" y="3264"/>
              <a:ext cx="708" cy="292"/>
            </a:xfrm>
            <a:prstGeom prst="rect">
              <a:avLst/>
            </a:prstGeom>
            <a:noFill/>
            <a:ln w="9525">
              <a:noFill/>
              <a:miter lim="800000"/>
              <a:headEnd/>
              <a:tailEnd/>
            </a:ln>
          </p:spPr>
          <p:txBody>
            <a:bodyPr wrap="none" lIns="82124" tIns="41061" rIns="82124" bIns="41061" anchor="ctr">
              <a:prstTxWarp prst="textNoShape">
                <a:avLst/>
              </a:prstTxWarp>
            </a:bodyPr>
            <a:lstStyle/>
            <a:p>
              <a:pPr algn="ctr" defTabSz="814388" eaLnBrk="0" hangingPunct="0">
                <a:lnSpc>
                  <a:spcPct val="90000"/>
                </a:lnSpc>
                <a:buClr>
                  <a:srgbClr val="000000"/>
                </a:buClr>
                <a:buFont typeface="Arial" charset="0"/>
                <a:buNone/>
              </a:pPr>
              <a:r>
                <a:rPr lang="zh-CN" altLang="en-US" sz="1600" b="1" dirty="0" smtClean="0">
                  <a:solidFill>
                    <a:srgbClr val="000000"/>
                  </a:solidFill>
                  <a:ea typeface="Arial" charset="0"/>
                  <a:cs typeface="Arial" charset="0"/>
                  <a:sym typeface="Arial" charset="0"/>
                </a:rPr>
                <a:t>客户端显示</a:t>
              </a:r>
              <a:endParaRPr lang="en-US" altLang="zh-CN" sz="1600" b="1" dirty="0">
                <a:solidFill>
                  <a:srgbClr val="000000"/>
                </a:solidFill>
                <a:ea typeface="Arial" charset="0"/>
                <a:cs typeface="Arial" charset="0"/>
                <a:sym typeface="Arial" charset="0"/>
              </a:endParaRPr>
            </a:p>
          </p:txBody>
        </p:sp>
      </p:grpSp>
      <p:grpSp>
        <p:nvGrpSpPr>
          <p:cNvPr id="16" name="Group 66"/>
          <p:cNvGrpSpPr>
            <a:grpSpLocks/>
          </p:cNvGrpSpPr>
          <p:nvPr/>
        </p:nvGrpSpPr>
        <p:grpSpPr bwMode="auto">
          <a:xfrm>
            <a:off x="7543800" y="1066800"/>
            <a:ext cx="1447800" cy="4267200"/>
            <a:chOff x="4752" y="672"/>
            <a:chExt cx="912" cy="2688"/>
          </a:xfrm>
        </p:grpSpPr>
        <p:sp>
          <p:nvSpPr>
            <p:cNvPr id="501780" name="Rounded Rectangle 67"/>
            <p:cNvSpPr>
              <a:spLocks noChangeArrowheads="1"/>
            </p:cNvSpPr>
            <p:nvPr/>
          </p:nvSpPr>
          <p:spPr bwMode="auto">
            <a:xfrm>
              <a:off x="4752" y="672"/>
              <a:ext cx="912" cy="2688"/>
            </a:xfrm>
            <a:prstGeom prst="roundRect">
              <a:avLst>
                <a:gd name="adj" fmla="val 16667"/>
              </a:avLst>
            </a:prstGeom>
            <a:noFill/>
            <a:ln w="38100">
              <a:solidFill>
                <a:srgbClr val="0000FF"/>
              </a:solidFill>
              <a:round/>
              <a:headEnd/>
              <a:tailEnd/>
            </a:ln>
          </p:spPr>
          <p:txBody>
            <a:bodyPr lIns="82124" tIns="41061" rIns="82124" bIns="41061">
              <a:prstTxWarp prst="textNoShape">
                <a:avLst/>
              </a:prstTxWarp>
            </a:bodyPr>
            <a:lstStyle/>
            <a:p>
              <a:pPr defTabSz="814388" eaLnBrk="0" hangingPunct="0">
                <a:lnSpc>
                  <a:spcPct val="90000"/>
                </a:lnSpc>
                <a:buClr>
                  <a:srgbClr val="000000"/>
                </a:buClr>
                <a:buFont typeface="Arial" charset="0"/>
                <a:buNone/>
              </a:pPr>
              <a:endParaRPr lang="zh-CN" sz="3000" b="1">
                <a:solidFill>
                  <a:srgbClr val="000000"/>
                </a:solidFill>
                <a:ea typeface="Arial" charset="0"/>
                <a:cs typeface="Arial" charset="0"/>
                <a:sym typeface="Arial" charset="0"/>
              </a:endParaRPr>
            </a:p>
          </p:txBody>
        </p:sp>
        <p:sp>
          <p:nvSpPr>
            <p:cNvPr id="501781" name="Rectangle 15"/>
            <p:cNvSpPr>
              <a:spLocks noChangeArrowheads="1"/>
            </p:cNvSpPr>
            <p:nvPr/>
          </p:nvSpPr>
          <p:spPr bwMode="auto">
            <a:xfrm>
              <a:off x="4944" y="768"/>
              <a:ext cx="474" cy="240"/>
            </a:xfrm>
            <a:prstGeom prst="rect">
              <a:avLst/>
            </a:prstGeom>
            <a:noFill/>
            <a:ln w="9525">
              <a:noFill/>
              <a:miter lim="800000"/>
              <a:headEnd/>
              <a:tailEnd/>
            </a:ln>
          </p:spPr>
          <p:txBody>
            <a:bodyPr wrap="none" lIns="82124" tIns="41061" rIns="82124" bIns="41061" anchor="ctr">
              <a:prstTxWarp prst="textNoShape">
                <a:avLst/>
              </a:prstTxWarp>
            </a:bodyPr>
            <a:lstStyle/>
            <a:p>
              <a:pPr algn="ctr" defTabSz="814388" eaLnBrk="0" hangingPunct="0">
                <a:lnSpc>
                  <a:spcPct val="90000"/>
                </a:lnSpc>
                <a:buClr>
                  <a:srgbClr val="000000"/>
                </a:buClr>
                <a:buFont typeface="Arial" charset="0"/>
                <a:buNone/>
              </a:pPr>
              <a:r>
                <a:rPr lang="zh-CN" altLang="en-US" sz="1600" b="1" dirty="0" smtClean="0">
                  <a:solidFill>
                    <a:srgbClr val="000000"/>
                  </a:solidFill>
                  <a:ea typeface="Arial" charset="0"/>
                  <a:sym typeface="Arial" charset="0"/>
                </a:rPr>
                <a:t>软件即服务</a:t>
              </a:r>
              <a:endParaRPr lang="en-US" altLang="zh-CN" sz="1600" b="1" dirty="0">
                <a:solidFill>
                  <a:srgbClr val="000000"/>
                </a:solidFill>
                <a:ea typeface="Arial" charset="0"/>
                <a:cs typeface="Arial" charset="0"/>
                <a:sym typeface="Arial" charset="0"/>
              </a:endParaRPr>
            </a:p>
          </p:txBody>
        </p:sp>
      </p:grpSp>
      <p:sp>
        <p:nvSpPr>
          <p:cNvPr id="38927" name="Left Arrow 70"/>
          <p:cNvSpPr>
            <a:spLocks noChangeArrowheads="1"/>
          </p:cNvSpPr>
          <p:nvPr/>
        </p:nvSpPr>
        <p:spPr bwMode="auto">
          <a:xfrm>
            <a:off x="2438400" y="4495800"/>
            <a:ext cx="2895600" cy="1143000"/>
          </a:xfrm>
          <a:prstGeom prst="leftArrow">
            <a:avLst>
              <a:gd name="adj1" fmla="val 50000"/>
              <a:gd name="adj2" fmla="val 49998"/>
            </a:avLst>
          </a:prstGeom>
          <a:solidFill>
            <a:srgbClr val="3366FF"/>
          </a:solidFill>
          <a:ln w="9525">
            <a:solidFill>
              <a:srgbClr val="0000FF"/>
            </a:solidFill>
            <a:round/>
            <a:headEnd/>
            <a:tailEnd/>
          </a:ln>
        </p:spPr>
        <p:txBody>
          <a:bodyPr lIns="82124" tIns="41061" rIns="82124" bIns="41061" anchor="ctr">
            <a:prstTxWarp prst="textNoShape">
              <a:avLst/>
            </a:prstTxWarp>
          </a:bodyPr>
          <a:lstStyle/>
          <a:p>
            <a:pPr algn="ctr" defTabSz="814388" eaLnBrk="0" hangingPunct="0">
              <a:lnSpc>
                <a:spcPct val="70000"/>
              </a:lnSpc>
              <a:buClr>
                <a:srgbClr val="FFFFFF"/>
              </a:buClr>
              <a:buFont typeface="Arial" charset="0"/>
              <a:buNone/>
            </a:pPr>
            <a:r>
              <a:rPr lang="en-US" altLang="zh-CN" sz="2100" b="1">
                <a:solidFill>
                  <a:srgbClr val="FFFFFF"/>
                </a:solidFill>
                <a:ea typeface="Arial" charset="0"/>
                <a:cs typeface="Arial" charset="0"/>
                <a:sym typeface="Arial" charset="0"/>
              </a:rPr>
              <a:t>Display Presentation</a:t>
            </a:r>
          </a:p>
        </p:txBody>
      </p:sp>
      <p:sp>
        <p:nvSpPr>
          <p:cNvPr id="38928" name="Left Arrow 73"/>
          <p:cNvSpPr>
            <a:spLocks noChangeArrowheads="1"/>
          </p:cNvSpPr>
          <p:nvPr/>
        </p:nvSpPr>
        <p:spPr bwMode="auto">
          <a:xfrm>
            <a:off x="6705600" y="2057400"/>
            <a:ext cx="1371600" cy="1143000"/>
          </a:xfrm>
          <a:prstGeom prst="leftArrow">
            <a:avLst>
              <a:gd name="adj1" fmla="val 50000"/>
              <a:gd name="adj2" fmla="val 50000"/>
            </a:avLst>
          </a:prstGeom>
          <a:solidFill>
            <a:srgbClr val="3366FF"/>
          </a:solidFill>
          <a:ln w="9525">
            <a:solidFill>
              <a:srgbClr val="0000FF"/>
            </a:solidFill>
            <a:round/>
            <a:headEnd/>
            <a:tailEnd/>
          </a:ln>
        </p:spPr>
        <p:txBody>
          <a:bodyPr lIns="82124" tIns="41061" rIns="82124" bIns="41061" anchor="ctr">
            <a:prstTxWarp prst="textNoShape">
              <a:avLst/>
            </a:prstTxWarp>
          </a:bodyPr>
          <a:lstStyle/>
          <a:p>
            <a:pPr algn="ctr" defTabSz="814388" eaLnBrk="0" hangingPunct="0">
              <a:lnSpc>
                <a:spcPct val="90000"/>
              </a:lnSpc>
              <a:buClr>
                <a:srgbClr val="FFFFFF"/>
              </a:buClr>
              <a:buFont typeface="Arial" charset="0"/>
              <a:buNone/>
            </a:pPr>
            <a:r>
              <a:rPr lang="en-US" altLang="zh-CN" sz="3000" b="1">
                <a:solidFill>
                  <a:srgbClr val="FFFFFF"/>
                </a:solidFill>
                <a:ea typeface="Arial" charset="0"/>
                <a:cs typeface="Arial" charset="0"/>
                <a:sym typeface="Arial" charset="0"/>
              </a:rPr>
              <a:t>Web</a:t>
            </a:r>
          </a:p>
        </p:txBody>
      </p:sp>
      <p:sp>
        <p:nvSpPr>
          <p:cNvPr id="38929" name="Left Arrow 90"/>
          <p:cNvSpPr>
            <a:spLocks noChangeArrowheads="1"/>
          </p:cNvSpPr>
          <p:nvPr/>
        </p:nvSpPr>
        <p:spPr bwMode="auto">
          <a:xfrm flipH="1">
            <a:off x="6705600" y="3505200"/>
            <a:ext cx="1371600" cy="1143000"/>
          </a:xfrm>
          <a:prstGeom prst="leftArrow">
            <a:avLst>
              <a:gd name="adj1" fmla="val 50000"/>
              <a:gd name="adj2" fmla="val 50000"/>
            </a:avLst>
          </a:prstGeom>
          <a:solidFill>
            <a:srgbClr val="3366FF"/>
          </a:solidFill>
          <a:ln w="9525">
            <a:solidFill>
              <a:srgbClr val="0000FF"/>
            </a:solidFill>
            <a:round/>
            <a:headEnd/>
            <a:tailEnd/>
          </a:ln>
        </p:spPr>
        <p:txBody>
          <a:bodyPr lIns="82124" tIns="41061" rIns="82124" bIns="41061" anchor="ctr">
            <a:prstTxWarp prst="textNoShape">
              <a:avLst/>
            </a:prstTxWarp>
          </a:bodyPr>
          <a:lstStyle/>
          <a:p>
            <a:pPr algn="ctr" defTabSz="814388" eaLnBrk="0" hangingPunct="0">
              <a:lnSpc>
                <a:spcPct val="90000"/>
              </a:lnSpc>
              <a:buClr>
                <a:srgbClr val="FFFFFF"/>
              </a:buClr>
              <a:buFont typeface="Arial" charset="0"/>
              <a:buNone/>
            </a:pPr>
            <a:r>
              <a:rPr lang="en-US" altLang="zh-CN" sz="3000" b="1">
                <a:solidFill>
                  <a:srgbClr val="FFFFFF"/>
                </a:solidFill>
                <a:ea typeface="Arial" charset="0"/>
                <a:cs typeface="Arial" charset="0"/>
                <a:sym typeface="Arial" charset="0"/>
              </a:rPr>
              <a:t>Data</a:t>
            </a:r>
          </a:p>
        </p:txBody>
      </p:sp>
      <p:pic>
        <p:nvPicPr>
          <p:cNvPr id="38930" name="Picture 91" descr="desktop-computer.jpg"/>
          <p:cNvPicPr>
            <a:picLocks noChangeAspect="1"/>
          </p:cNvPicPr>
          <p:nvPr/>
        </p:nvPicPr>
        <p:blipFill>
          <a:blip r:embed="rId19" cstate="print"/>
          <a:srcRect/>
          <a:stretch>
            <a:fillRect/>
          </a:stretch>
        </p:blipFill>
        <p:spPr bwMode="auto">
          <a:xfrm>
            <a:off x="1905000" y="5715000"/>
            <a:ext cx="1222375" cy="762000"/>
          </a:xfrm>
          <a:prstGeom prst="rect">
            <a:avLst/>
          </a:prstGeom>
          <a:noFill/>
          <a:ln w="9525">
            <a:noFill/>
            <a:miter lim="800000"/>
            <a:headEnd/>
            <a:tailEnd/>
          </a:ln>
        </p:spPr>
      </p:pic>
      <p:pic>
        <p:nvPicPr>
          <p:cNvPr id="38931" name="Picture 92" descr="wyse_v10l_a61e_173x130.jpg"/>
          <p:cNvPicPr>
            <a:picLocks noChangeAspect="1"/>
          </p:cNvPicPr>
          <p:nvPr/>
        </p:nvPicPr>
        <p:blipFill>
          <a:blip r:embed="rId20" cstate="print"/>
          <a:srcRect/>
          <a:stretch>
            <a:fillRect/>
          </a:stretch>
        </p:blipFill>
        <p:spPr bwMode="auto">
          <a:xfrm>
            <a:off x="2057400" y="5715000"/>
            <a:ext cx="1008063" cy="762000"/>
          </a:xfrm>
          <a:prstGeom prst="rect">
            <a:avLst/>
          </a:prstGeom>
          <a:noFill/>
          <a:ln w="9525">
            <a:noFill/>
            <a:miter lim="800000"/>
            <a:headEnd/>
            <a:tailEnd/>
          </a:ln>
        </p:spPr>
      </p:pic>
      <p:sp>
        <p:nvSpPr>
          <p:cNvPr id="69" name="Rectangle 15"/>
          <p:cNvSpPr>
            <a:spLocks noChangeArrowheads="1"/>
          </p:cNvSpPr>
          <p:nvPr/>
        </p:nvSpPr>
        <p:spPr bwMode="auto">
          <a:xfrm>
            <a:off x="7812024" y="6297168"/>
            <a:ext cx="990600" cy="381000"/>
          </a:xfrm>
          <a:prstGeom prst="rect">
            <a:avLst/>
          </a:prstGeom>
          <a:noFill/>
          <a:ln w="9525">
            <a:noFill/>
            <a:miter lim="800000"/>
            <a:headEnd/>
            <a:tailEnd/>
          </a:ln>
        </p:spPr>
        <p:txBody>
          <a:bodyPr wrap="none" lIns="82124" tIns="41061" rIns="82124" bIns="41061" anchor="ctr">
            <a:prstTxWarp prst="textNoShape">
              <a:avLst/>
            </a:prstTxWarp>
          </a:bodyPr>
          <a:lstStyle/>
          <a:p>
            <a:pPr algn="ctr" defTabSz="814388" eaLnBrk="0" hangingPunct="0">
              <a:lnSpc>
                <a:spcPct val="90000"/>
              </a:lnSpc>
              <a:buClr>
                <a:srgbClr val="000000"/>
              </a:buClr>
              <a:buFont typeface="Arial" charset="0"/>
              <a:buNone/>
            </a:pPr>
            <a:r>
              <a:rPr lang="zh-CN" altLang="en-US" sz="1600" b="1" dirty="0" smtClean="0">
                <a:solidFill>
                  <a:srgbClr val="000000"/>
                </a:solidFill>
                <a:ea typeface="Arial" charset="0"/>
                <a:cs typeface="Arial" charset="0"/>
                <a:sym typeface="Arial" charset="0"/>
              </a:rPr>
              <a:t>数据中心</a:t>
            </a:r>
            <a:endParaRPr lang="en-US" altLang="zh-CN" sz="1600" b="1" dirty="0">
              <a:solidFill>
                <a:srgbClr val="000000"/>
              </a:solidFill>
              <a:ea typeface="Arial" charset="0"/>
              <a:cs typeface="Arial" charset="0"/>
              <a:sym typeface="Arial" charset="0"/>
            </a:endParaRPr>
          </a:p>
        </p:txBody>
      </p:sp>
    </p:spTree>
    <p:extLst>
      <p:ext uri="{BB962C8B-B14F-4D97-AF65-F5344CB8AC3E}">
        <p14:creationId xmlns:p14="http://schemas.microsoft.com/office/powerpoint/2010/main" val="1343009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33333E-6 1.11111E-6 L 0.4875 -0.03333 " pathEditMode="relative" rAng="0" ptsTypes="AA">
                                      <p:cBhvr>
                                        <p:cTn id="6" dur="2000" fill="hold"/>
                                        <p:tgtEl>
                                          <p:spTgt spid="6"/>
                                        </p:tgtEl>
                                        <p:attrNameLst>
                                          <p:attrName>ppt_x</p:attrName>
                                          <p:attrName>ppt_y</p:attrName>
                                        </p:attrNameLst>
                                      </p:cBhvr>
                                      <p:rCtr x="24400" y="-1700"/>
                                    </p:animMotion>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2000"/>
                                        <p:tgtEl>
                                          <p:spTgt spid="38930"/>
                                        </p:tgtEl>
                                      </p:cBhvr>
                                    </p:animEffect>
                                    <p:set>
                                      <p:cBhvr>
                                        <p:cTn id="11" dur="1" fill="hold">
                                          <p:stCondLst>
                                            <p:cond delay="1999"/>
                                          </p:stCondLst>
                                        </p:cTn>
                                        <p:tgtEl>
                                          <p:spTgt spid="38930"/>
                                        </p:tgtEl>
                                        <p:attrNameLst>
                                          <p:attrName>style.visibility</p:attrName>
                                        </p:attrNameLst>
                                      </p:cBhvr>
                                      <p:to>
                                        <p:strVal val="hidden"/>
                                      </p:to>
                                    </p:se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8931"/>
                                        </p:tgtEl>
                                        <p:attrNameLst>
                                          <p:attrName>style.visibility</p:attrName>
                                        </p:attrNameLst>
                                      </p:cBhvr>
                                      <p:to>
                                        <p:strVal val="visible"/>
                                      </p:to>
                                    </p:set>
                                    <p:animEffect transition="in" filter="fade">
                                      <p:cBhvr>
                                        <p:cTn id="15" dur="2000"/>
                                        <p:tgtEl>
                                          <p:spTgt spid="38931"/>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1" accel="50000" decel="5000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38927"/>
                                        </p:tgtEl>
                                        <p:attrNameLst>
                                          <p:attrName>style.visibility</p:attrName>
                                        </p:attrNameLst>
                                      </p:cBhvr>
                                      <p:to>
                                        <p:strVal val="visible"/>
                                      </p:to>
                                    </p:set>
                                    <p:animEffect transition="in" filter="wipe(right)">
                                      <p:cBhvr>
                                        <p:cTn id="26" dur="500"/>
                                        <p:tgtEl>
                                          <p:spTgt spid="3892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38928"/>
                                        </p:tgtEl>
                                        <p:attrNameLst>
                                          <p:attrName>style.visibility</p:attrName>
                                        </p:attrNameLst>
                                      </p:cBhvr>
                                      <p:to>
                                        <p:strVal val="visible"/>
                                      </p:to>
                                    </p:set>
                                    <p:animEffect transition="in" filter="wipe(right)">
                                      <p:cBhvr>
                                        <p:cTn id="31" dur="500"/>
                                        <p:tgtEl>
                                          <p:spTgt spid="38928"/>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38929"/>
                                        </p:tgtEl>
                                        <p:attrNameLst>
                                          <p:attrName>style.visibility</p:attrName>
                                        </p:attrNameLst>
                                      </p:cBhvr>
                                      <p:to>
                                        <p:strVal val="visible"/>
                                      </p:to>
                                    </p:set>
                                    <p:animEffect transition="in" filter="wipe(left)">
                                      <p:cBhvr>
                                        <p:cTn id="35" dur="500"/>
                                        <p:tgtEl>
                                          <p:spTgt spid="389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27" grpId="0" animBg="1"/>
      <p:bldP spid="38928" grpId="0" animBg="1"/>
      <p:bldP spid="3892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1" name="Straight Connector 230"/>
          <p:cNvCxnSpPr>
            <a:stCxn id="159" idx="2"/>
            <a:endCxn id="217" idx="0"/>
          </p:cNvCxnSpPr>
          <p:nvPr/>
        </p:nvCxnSpPr>
        <p:spPr>
          <a:xfrm rot="16200000" flipH="1">
            <a:off x="7450974" y="5292170"/>
            <a:ext cx="753005" cy="69115"/>
          </a:xfrm>
          <a:prstGeom prst="line">
            <a:avLst/>
          </a:prstGeom>
          <a:ln w="9525" cap="flat" cmpd="sng" algn="ctr">
            <a:solidFill>
              <a:schemeClr val="accent1">
                <a:lumMod val="75000"/>
              </a:schemeClr>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212" name="Picture 15"/>
          <p:cNvPicPr>
            <a:picLocks noChangeAspect="1" noChangeArrowheads="1"/>
          </p:cNvPicPr>
          <p:nvPr/>
        </p:nvPicPr>
        <p:blipFill>
          <a:blip r:embed="rId3" cstate="print"/>
          <a:srcRect/>
          <a:stretch>
            <a:fillRect/>
          </a:stretch>
        </p:blipFill>
        <p:spPr bwMode="auto">
          <a:xfrm>
            <a:off x="7262579" y="4832641"/>
            <a:ext cx="1058509" cy="573468"/>
          </a:xfrm>
          <a:prstGeom prst="rect">
            <a:avLst/>
          </a:prstGeom>
          <a:noFill/>
          <a:ln w="9525">
            <a:noFill/>
            <a:miter lim="800000"/>
            <a:headEnd/>
            <a:tailEnd/>
          </a:ln>
        </p:spPr>
      </p:pic>
      <p:sp>
        <p:nvSpPr>
          <p:cNvPr id="205" name="Rounded Rectangle 204"/>
          <p:cNvSpPr/>
          <p:nvPr/>
        </p:nvSpPr>
        <p:spPr bwMode="auto">
          <a:xfrm>
            <a:off x="8346130" y="4994854"/>
            <a:ext cx="543870" cy="762479"/>
          </a:xfrm>
          <a:prstGeom prst="roundRect">
            <a:avLst/>
          </a:prstGeom>
          <a:gradFill flip="none" rotWithShape="1">
            <a:gsLst>
              <a:gs pos="0">
                <a:schemeClr val="accent1">
                  <a:lumMod val="50000"/>
                </a:schemeClr>
              </a:gs>
              <a:gs pos="100000">
                <a:schemeClr val="accent1">
                  <a:lumMod val="50000"/>
                </a:schemeClr>
              </a:gs>
              <a:gs pos="50000">
                <a:schemeClr val="accent1">
                  <a:lumMod val="75000"/>
                </a:schemeClr>
              </a:gs>
            </a:gsLst>
            <a:path path="rect">
              <a:fillToRect l="50000" t="50000" r="50000" b="50000"/>
            </a:path>
            <a:tileRect/>
          </a:gradFill>
          <a:ln w="12700" algn="ctr">
            <a:noFill/>
            <a:round/>
            <a:headEnd/>
            <a:tailEnd/>
          </a:ln>
          <a:effectLst>
            <a:outerShdw blurRad="50800" dist="38100" dir="5400000" algn="t" rotWithShape="0">
              <a:prstClr val="black">
                <a:alpha val="40000"/>
              </a:prstClr>
            </a:outerShdw>
            <a:softEdge rad="635000"/>
          </a:effectLst>
          <a:scene3d>
            <a:camera prst="orthographicFront"/>
            <a:lightRig rig="brightRoom" dir="t"/>
          </a:scene3d>
          <a:sp3d prstMaterial="metal">
            <a:bevelT w="38100" h="38100" prst="softRound"/>
            <a:bevelB w="38100" h="38100" prst="softRound"/>
          </a:sp3d>
        </p:spPr>
        <p:txBody>
          <a:bodyPr wrap="none" lIns="73025" tIns="36511" rIns="73025" bIns="36511" anchor="t" anchorCtr="0"/>
          <a:lstStyle/>
          <a:p>
            <a:pPr algn="ctr" rtl="0" eaLnBrk="0" fontAlgn="base" hangingPunct="0">
              <a:lnSpc>
                <a:spcPct val="95000"/>
              </a:lnSpc>
              <a:spcBef>
                <a:spcPct val="0"/>
              </a:spcBef>
              <a:spcAft>
                <a:spcPct val="0"/>
              </a:spcAft>
              <a:defRPr/>
            </a:pPr>
            <a:endParaRPr lang="en-US" sz="1100" kern="1200" dirty="0">
              <a:solidFill>
                <a:srgbClr val="FFFFFF"/>
              </a:solidFill>
              <a:latin typeface="Arial"/>
              <a:ea typeface="+mn-ea"/>
              <a:cs typeface="+mn-cs"/>
            </a:endParaRPr>
          </a:p>
        </p:txBody>
      </p:sp>
      <p:sp>
        <p:nvSpPr>
          <p:cNvPr id="192" name="Rounded Rectangle 191"/>
          <p:cNvSpPr/>
          <p:nvPr/>
        </p:nvSpPr>
        <p:spPr bwMode="auto">
          <a:xfrm>
            <a:off x="7562614" y="5726268"/>
            <a:ext cx="543870" cy="581402"/>
          </a:xfrm>
          <a:prstGeom prst="roundRect">
            <a:avLst/>
          </a:prstGeom>
          <a:gradFill flip="none" rotWithShape="1">
            <a:gsLst>
              <a:gs pos="0">
                <a:schemeClr val="accent1">
                  <a:lumMod val="50000"/>
                </a:schemeClr>
              </a:gs>
              <a:gs pos="100000">
                <a:schemeClr val="accent1">
                  <a:lumMod val="50000"/>
                </a:schemeClr>
              </a:gs>
              <a:gs pos="50000">
                <a:schemeClr val="accent1">
                  <a:lumMod val="75000"/>
                </a:schemeClr>
              </a:gs>
            </a:gsLst>
            <a:path path="rect">
              <a:fillToRect l="50000" t="50000" r="50000" b="50000"/>
            </a:path>
            <a:tileRect/>
          </a:gradFill>
          <a:ln w="12700" algn="ctr">
            <a:noFill/>
            <a:round/>
            <a:headEnd/>
            <a:tailEnd/>
          </a:ln>
          <a:effectLst>
            <a:outerShdw blurRad="50800" dist="38100" dir="5400000" algn="t" rotWithShape="0">
              <a:prstClr val="black">
                <a:alpha val="40000"/>
              </a:prstClr>
            </a:outerShdw>
            <a:softEdge rad="635000"/>
          </a:effectLst>
          <a:scene3d>
            <a:camera prst="orthographicFront"/>
            <a:lightRig rig="brightRoom" dir="t"/>
          </a:scene3d>
          <a:sp3d prstMaterial="metal">
            <a:bevelT w="38100" h="38100" prst="softRound"/>
            <a:bevelB w="38100" h="38100" prst="softRound"/>
          </a:sp3d>
        </p:spPr>
        <p:txBody>
          <a:bodyPr wrap="none" lIns="73025" tIns="36511" rIns="73025" bIns="36511" anchor="t" anchorCtr="0"/>
          <a:lstStyle/>
          <a:p>
            <a:pPr algn="ctr" rtl="0" eaLnBrk="0" fontAlgn="base" hangingPunct="0">
              <a:lnSpc>
                <a:spcPct val="95000"/>
              </a:lnSpc>
              <a:spcBef>
                <a:spcPct val="0"/>
              </a:spcBef>
              <a:spcAft>
                <a:spcPct val="0"/>
              </a:spcAft>
              <a:defRPr/>
            </a:pPr>
            <a:endParaRPr lang="en-US" sz="1100" kern="1200" dirty="0">
              <a:solidFill>
                <a:srgbClr val="FFFFFF"/>
              </a:solidFill>
              <a:latin typeface="Arial"/>
              <a:ea typeface="+mn-ea"/>
              <a:cs typeface="+mn-cs"/>
            </a:endParaRPr>
          </a:p>
        </p:txBody>
      </p:sp>
      <p:sp>
        <p:nvSpPr>
          <p:cNvPr id="193" name="Rounded Rectangle 192"/>
          <p:cNvSpPr/>
          <p:nvPr/>
        </p:nvSpPr>
        <p:spPr bwMode="auto">
          <a:xfrm>
            <a:off x="6678196" y="4994854"/>
            <a:ext cx="543870" cy="762479"/>
          </a:xfrm>
          <a:prstGeom prst="roundRect">
            <a:avLst/>
          </a:prstGeom>
          <a:gradFill flip="none" rotWithShape="1">
            <a:gsLst>
              <a:gs pos="0">
                <a:schemeClr val="accent1">
                  <a:lumMod val="50000"/>
                </a:schemeClr>
              </a:gs>
              <a:gs pos="100000">
                <a:schemeClr val="accent1">
                  <a:lumMod val="50000"/>
                </a:schemeClr>
              </a:gs>
              <a:gs pos="50000">
                <a:schemeClr val="accent1">
                  <a:lumMod val="75000"/>
                </a:schemeClr>
              </a:gs>
            </a:gsLst>
            <a:path path="rect">
              <a:fillToRect l="50000" t="50000" r="50000" b="50000"/>
            </a:path>
            <a:tileRect/>
          </a:gradFill>
          <a:ln w="12700" algn="ctr">
            <a:noFill/>
            <a:round/>
            <a:headEnd/>
            <a:tailEnd/>
          </a:ln>
          <a:effectLst>
            <a:outerShdw blurRad="50800" dist="38100" dir="5400000" algn="t" rotWithShape="0">
              <a:prstClr val="black">
                <a:alpha val="40000"/>
              </a:prstClr>
            </a:outerShdw>
            <a:softEdge rad="635000"/>
          </a:effectLst>
          <a:scene3d>
            <a:camera prst="orthographicFront"/>
            <a:lightRig rig="brightRoom" dir="t"/>
          </a:scene3d>
          <a:sp3d prstMaterial="metal">
            <a:bevelT w="38100" h="38100" prst="softRound"/>
            <a:bevelB w="38100" h="38100" prst="softRound"/>
          </a:sp3d>
        </p:spPr>
        <p:txBody>
          <a:bodyPr wrap="none" lIns="73025" tIns="36511" rIns="73025" bIns="36511" anchor="t" anchorCtr="0"/>
          <a:lstStyle/>
          <a:p>
            <a:pPr algn="ctr" rtl="0" eaLnBrk="0" fontAlgn="base" hangingPunct="0">
              <a:lnSpc>
                <a:spcPct val="95000"/>
              </a:lnSpc>
              <a:spcBef>
                <a:spcPct val="0"/>
              </a:spcBef>
              <a:spcAft>
                <a:spcPct val="0"/>
              </a:spcAft>
              <a:defRPr/>
            </a:pPr>
            <a:endParaRPr lang="en-US" sz="1100" kern="1200" dirty="0">
              <a:solidFill>
                <a:srgbClr val="FFFFFF"/>
              </a:solidFill>
              <a:latin typeface="Arial"/>
              <a:ea typeface="+mn-ea"/>
              <a:cs typeface="+mn-cs"/>
            </a:endParaRPr>
          </a:p>
        </p:txBody>
      </p:sp>
      <p:sp>
        <p:nvSpPr>
          <p:cNvPr id="204" name="Rounded Rectangle 203"/>
          <p:cNvSpPr/>
          <p:nvPr/>
        </p:nvSpPr>
        <p:spPr bwMode="auto">
          <a:xfrm>
            <a:off x="6678196" y="4173588"/>
            <a:ext cx="543870" cy="762479"/>
          </a:xfrm>
          <a:prstGeom prst="roundRect">
            <a:avLst/>
          </a:prstGeom>
          <a:gradFill flip="none" rotWithShape="1">
            <a:gsLst>
              <a:gs pos="0">
                <a:schemeClr val="accent1">
                  <a:lumMod val="50000"/>
                </a:schemeClr>
              </a:gs>
              <a:gs pos="100000">
                <a:schemeClr val="accent1">
                  <a:lumMod val="50000"/>
                </a:schemeClr>
              </a:gs>
              <a:gs pos="50000">
                <a:schemeClr val="accent1">
                  <a:lumMod val="75000"/>
                </a:schemeClr>
              </a:gs>
            </a:gsLst>
            <a:path path="rect">
              <a:fillToRect l="50000" t="50000" r="50000" b="50000"/>
            </a:path>
            <a:tileRect/>
          </a:gradFill>
          <a:ln w="12700" algn="ctr">
            <a:noFill/>
            <a:round/>
            <a:headEnd/>
            <a:tailEnd/>
          </a:ln>
          <a:effectLst>
            <a:outerShdw blurRad="50800" dist="38100" dir="5400000" algn="t" rotWithShape="0">
              <a:prstClr val="black">
                <a:alpha val="40000"/>
              </a:prstClr>
            </a:outerShdw>
            <a:softEdge rad="635000"/>
          </a:effectLst>
          <a:scene3d>
            <a:camera prst="orthographicFront"/>
            <a:lightRig rig="brightRoom" dir="t"/>
          </a:scene3d>
          <a:sp3d prstMaterial="metal">
            <a:bevelT w="38100" h="38100" prst="softRound"/>
            <a:bevelB w="38100" h="38100" prst="softRound"/>
          </a:sp3d>
        </p:spPr>
        <p:txBody>
          <a:bodyPr wrap="none" lIns="73025" tIns="36511" rIns="73025" bIns="36511" anchor="t" anchorCtr="0"/>
          <a:lstStyle/>
          <a:p>
            <a:pPr algn="ctr" rtl="0" eaLnBrk="0" fontAlgn="base" hangingPunct="0">
              <a:lnSpc>
                <a:spcPct val="95000"/>
              </a:lnSpc>
              <a:spcBef>
                <a:spcPct val="0"/>
              </a:spcBef>
              <a:spcAft>
                <a:spcPct val="0"/>
              </a:spcAft>
              <a:defRPr/>
            </a:pPr>
            <a:endParaRPr lang="en-US" sz="1100" kern="1200" dirty="0">
              <a:solidFill>
                <a:srgbClr val="FFFFFF"/>
              </a:solidFill>
              <a:latin typeface="Arial"/>
              <a:ea typeface="+mn-ea"/>
              <a:cs typeface="+mn-cs"/>
            </a:endParaRPr>
          </a:p>
        </p:txBody>
      </p:sp>
      <p:sp>
        <p:nvSpPr>
          <p:cNvPr id="180" name="Rounded Rectangle 179"/>
          <p:cNvSpPr/>
          <p:nvPr/>
        </p:nvSpPr>
        <p:spPr bwMode="auto">
          <a:xfrm>
            <a:off x="8346130" y="4182054"/>
            <a:ext cx="543870" cy="762479"/>
          </a:xfrm>
          <a:prstGeom prst="roundRect">
            <a:avLst/>
          </a:prstGeom>
          <a:gradFill flip="none" rotWithShape="1">
            <a:gsLst>
              <a:gs pos="0">
                <a:schemeClr val="accent1">
                  <a:lumMod val="50000"/>
                </a:schemeClr>
              </a:gs>
              <a:gs pos="100000">
                <a:schemeClr val="accent1">
                  <a:lumMod val="50000"/>
                </a:schemeClr>
              </a:gs>
              <a:gs pos="50000">
                <a:schemeClr val="accent1">
                  <a:lumMod val="75000"/>
                </a:schemeClr>
              </a:gs>
            </a:gsLst>
            <a:path path="rect">
              <a:fillToRect l="50000" t="50000" r="50000" b="50000"/>
            </a:path>
            <a:tileRect/>
          </a:gradFill>
          <a:ln w="12700" algn="ctr">
            <a:noFill/>
            <a:round/>
            <a:headEnd/>
            <a:tailEnd/>
          </a:ln>
          <a:effectLst>
            <a:outerShdw blurRad="50800" dist="38100" dir="5400000" algn="t" rotWithShape="0">
              <a:prstClr val="black">
                <a:alpha val="40000"/>
              </a:prstClr>
            </a:outerShdw>
            <a:softEdge rad="635000"/>
          </a:effectLst>
          <a:scene3d>
            <a:camera prst="orthographicFront"/>
            <a:lightRig rig="brightRoom" dir="t"/>
          </a:scene3d>
          <a:sp3d prstMaterial="metal">
            <a:bevelT w="38100" h="38100" prst="softRound"/>
            <a:bevelB w="38100" h="38100" prst="softRound"/>
          </a:sp3d>
        </p:spPr>
        <p:txBody>
          <a:bodyPr wrap="none" lIns="73025" tIns="36511" rIns="73025" bIns="36511" anchor="t" anchorCtr="0"/>
          <a:lstStyle/>
          <a:p>
            <a:pPr algn="ctr" rtl="0" eaLnBrk="0" fontAlgn="base" hangingPunct="0">
              <a:lnSpc>
                <a:spcPct val="95000"/>
              </a:lnSpc>
              <a:spcBef>
                <a:spcPct val="0"/>
              </a:spcBef>
              <a:spcAft>
                <a:spcPct val="0"/>
              </a:spcAft>
              <a:defRPr/>
            </a:pPr>
            <a:endParaRPr lang="en-US" sz="1100" kern="1200" dirty="0">
              <a:solidFill>
                <a:srgbClr val="FFFFFF"/>
              </a:solidFill>
              <a:latin typeface="Arial"/>
              <a:ea typeface="+mn-ea"/>
              <a:cs typeface="+mn-cs"/>
            </a:endParaRPr>
          </a:p>
        </p:txBody>
      </p:sp>
      <p:grpSp>
        <p:nvGrpSpPr>
          <p:cNvPr id="2" name="Group 119"/>
          <p:cNvGrpSpPr>
            <a:grpSpLocks/>
          </p:cNvGrpSpPr>
          <p:nvPr/>
        </p:nvGrpSpPr>
        <p:grpSpPr bwMode="auto">
          <a:xfrm>
            <a:off x="7290098" y="3904122"/>
            <a:ext cx="1005642" cy="1046104"/>
            <a:chOff x="6634364" y="1512369"/>
            <a:chExt cx="1368425" cy="954088"/>
          </a:xfrm>
        </p:grpSpPr>
        <p:pic>
          <p:nvPicPr>
            <p:cNvPr id="159" name="Picture 14" descr="C:\Users\testuser\AppData\Local\Temp\VMwareDnD\5dd1dd5a\DGRM_Server_VMs_basic_6_ESX_blue_R2_Q308.png"/>
            <p:cNvPicPr>
              <a:picLocks noChangeAspect="1" noChangeArrowheads="1"/>
            </p:cNvPicPr>
            <p:nvPr/>
          </p:nvPicPr>
          <p:blipFill>
            <a:blip r:embed="rId4" cstate="print"/>
            <a:srcRect/>
            <a:stretch>
              <a:fillRect/>
            </a:stretch>
          </p:blipFill>
          <p:spPr bwMode="auto">
            <a:xfrm>
              <a:off x="6634364" y="1512369"/>
              <a:ext cx="1368425" cy="954088"/>
            </a:xfrm>
            <a:prstGeom prst="rect">
              <a:avLst/>
            </a:prstGeom>
            <a:noFill/>
            <a:ln w="9525">
              <a:noFill/>
              <a:miter lim="800000"/>
              <a:headEnd/>
              <a:tailEnd/>
            </a:ln>
          </p:spPr>
        </p:pic>
        <p:sp>
          <p:nvSpPr>
            <p:cNvPr id="160" name="Freeform 98"/>
            <p:cNvSpPr>
              <a:spLocks/>
            </p:cNvSpPr>
            <p:nvPr/>
          </p:nvSpPr>
          <p:spPr bwMode="auto">
            <a:xfrm>
              <a:off x="6661157" y="1901092"/>
              <a:ext cx="676275" cy="363537"/>
            </a:xfrm>
            <a:custGeom>
              <a:avLst/>
              <a:gdLst>
                <a:gd name="T0" fmla="*/ 0 w 424"/>
                <a:gd name="T1" fmla="*/ 0 h 225"/>
                <a:gd name="T2" fmla="*/ 0 w 424"/>
                <a:gd name="T3" fmla="*/ 2147483647 h 225"/>
                <a:gd name="T4" fmla="*/ 2147483647 w 424"/>
                <a:gd name="T5" fmla="*/ 2147483647 h 225"/>
                <a:gd name="T6" fmla="*/ 2147483647 w 424"/>
                <a:gd name="T7" fmla="*/ 2147483647 h 225"/>
                <a:gd name="T8" fmla="*/ 0 w 424"/>
                <a:gd name="T9" fmla="*/ 0 h 225"/>
                <a:gd name="T10" fmla="*/ 0 60000 65536"/>
                <a:gd name="T11" fmla="*/ 0 60000 65536"/>
                <a:gd name="T12" fmla="*/ 0 60000 65536"/>
                <a:gd name="T13" fmla="*/ 0 60000 65536"/>
                <a:gd name="T14" fmla="*/ 0 60000 65536"/>
                <a:gd name="T15" fmla="*/ 0 w 424"/>
                <a:gd name="T16" fmla="*/ 0 h 225"/>
                <a:gd name="T17" fmla="*/ 424 w 424"/>
                <a:gd name="T18" fmla="*/ 225 h 225"/>
              </a:gdLst>
              <a:ahLst/>
              <a:cxnLst>
                <a:cxn ang="T10">
                  <a:pos x="T0" y="T1"/>
                </a:cxn>
                <a:cxn ang="T11">
                  <a:pos x="T2" y="T3"/>
                </a:cxn>
                <a:cxn ang="T12">
                  <a:pos x="T4" y="T5"/>
                </a:cxn>
                <a:cxn ang="T13">
                  <a:pos x="T6" y="T7"/>
                </a:cxn>
                <a:cxn ang="T14">
                  <a:pos x="T8" y="T9"/>
                </a:cxn>
              </a:cxnLst>
              <a:rect l="T15" t="T16" r="T17" b="T18"/>
              <a:pathLst>
                <a:path w="424" h="225">
                  <a:moveTo>
                    <a:pt x="0" y="0"/>
                  </a:moveTo>
                  <a:lnTo>
                    <a:pt x="0" y="69"/>
                  </a:lnTo>
                  <a:lnTo>
                    <a:pt x="424" y="225"/>
                  </a:lnTo>
                  <a:lnTo>
                    <a:pt x="424" y="153"/>
                  </a:lnTo>
                  <a:lnTo>
                    <a:pt x="0" y="0"/>
                  </a:lnTo>
                  <a:close/>
                </a:path>
              </a:pathLst>
            </a:custGeom>
            <a:solidFill>
              <a:srgbClr val="01AAED"/>
            </a:solidFill>
            <a:ln w="9525">
              <a:noFill/>
              <a:round/>
              <a:headEnd/>
              <a:tailEnd/>
            </a:ln>
          </p:spPr>
          <p:txBody>
            <a:bodyPr/>
            <a:lstStyle/>
            <a:p>
              <a:pPr algn="l" rtl="0" fontAlgn="base">
                <a:spcBef>
                  <a:spcPct val="0"/>
                </a:spcBef>
                <a:spcAft>
                  <a:spcPct val="0"/>
                </a:spcAft>
              </a:pPr>
              <a:endParaRPr lang="en-US" kern="1200">
                <a:solidFill>
                  <a:srgbClr val="FFFFFF"/>
                </a:solidFill>
                <a:latin typeface="Arial"/>
                <a:ea typeface="+mn-ea"/>
                <a:cs typeface="+mn-cs"/>
              </a:endParaRPr>
            </a:p>
          </p:txBody>
        </p:sp>
        <p:sp>
          <p:nvSpPr>
            <p:cNvPr id="162" name="WordArt 99"/>
            <p:cNvSpPr>
              <a:spLocks noChangeArrowheads="1" noChangeShapeType="1" noTextEdit="1"/>
            </p:cNvSpPr>
            <p:nvPr/>
          </p:nvSpPr>
          <p:spPr bwMode="auto">
            <a:xfrm>
              <a:off x="6705607" y="1928294"/>
              <a:ext cx="566737" cy="296863"/>
            </a:xfrm>
            <a:prstGeom prst="rect">
              <a:avLst/>
            </a:prstGeom>
          </p:spPr>
          <p:txBody>
            <a:bodyPr wrap="none" fromWordArt="1">
              <a:prstTxWarp prst="textSlantDown">
                <a:avLst>
                  <a:gd name="adj" fmla="val 28569"/>
                </a:avLst>
              </a:prstTxWarp>
            </a:bodyPr>
            <a:lstStyle/>
            <a:p>
              <a:pPr algn="ctr" rtl="0" fontAlgn="base">
                <a:spcBef>
                  <a:spcPct val="0"/>
                </a:spcBef>
                <a:spcAft>
                  <a:spcPct val="0"/>
                </a:spcAft>
              </a:pPr>
              <a:r>
                <a:rPr lang="en-US" sz="3600" b="1" kern="10" dirty="0">
                  <a:ln w="1905"/>
                  <a:gradFill>
                    <a:gsLst>
                      <a:gs pos="0">
                        <a:srgbClr val="B21A1A">
                          <a:shade val="20000"/>
                          <a:satMod val="200000"/>
                        </a:srgbClr>
                      </a:gs>
                      <a:gs pos="78000">
                        <a:srgbClr val="B21A1A">
                          <a:tint val="90000"/>
                          <a:shade val="89000"/>
                          <a:satMod val="220000"/>
                        </a:srgbClr>
                      </a:gs>
                      <a:gs pos="100000">
                        <a:srgbClr val="B21A1A">
                          <a:tint val="12000"/>
                          <a:satMod val="255000"/>
                        </a:srgbClr>
                      </a:gs>
                    </a:gsLst>
                    <a:lin ang="5400000"/>
                  </a:gradFill>
                  <a:effectLst>
                    <a:innerShdw blurRad="69850" dist="43180" dir="5400000">
                      <a:srgbClr val="000000">
                        <a:alpha val="65000"/>
                      </a:srgbClr>
                    </a:innerShdw>
                  </a:effectLst>
                  <a:latin typeface="Arial Narrow"/>
                  <a:ea typeface="+mn-ea"/>
                  <a:cs typeface="Arial Narrow"/>
                </a:rPr>
                <a:t>Hypervisor</a:t>
              </a:r>
            </a:p>
          </p:txBody>
        </p:sp>
      </p:grpSp>
      <p:sp>
        <p:nvSpPr>
          <p:cNvPr id="202" name="Rounded Rectangle 201"/>
          <p:cNvSpPr/>
          <p:nvPr/>
        </p:nvSpPr>
        <p:spPr>
          <a:xfrm>
            <a:off x="4816543" y="2588424"/>
            <a:ext cx="1109750" cy="3077876"/>
          </a:xfrm>
          <a:prstGeom prst="roundRect">
            <a:avLst>
              <a:gd name="adj" fmla="val 7418"/>
            </a:avLst>
          </a:prstGeom>
          <a:gradFill flip="none" rotWithShape="1">
            <a:gsLst>
              <a:gs pos="0">
                <a:schemeClr val="accent1">
                  <a:lumMod val="50000"/>
                </a:schemeClr>
              </a:gs>
              <a:gs pos="100000">
                <a:schemeClr val="accent1">
                  <a:lumMod val="50000"/>
                </a:schemeClr>
              </a:gs>
              <a:gs pos="50000">
                <a:schemeClr val="accent1">
                  <a:lumMod val="75000"/>
                </a:schemeClr>
              </a:gs>
            </a:gsLst>
            <a:path path="rect">
              <a:fillToRect l="50000" t="50000" r="50000" b="50000"/>
            </a:path>
            <a:tileRect/>
          </a:gradFill>
          <a:ln w="12700" algn="ctr">
            <a:noFill/>
            <a:round/>
            <a:headEnd/>
            <a:tailEnd/>
          </a:ln>
          <a:effectLst>
            <a:outerShdw blurRad="50800" dist="38100" dir="5400000" algn="t" rotWithShape="0">
              <a:prstClr val="black">
                <a:alpha val="40000"/>
              </a:prstClr>
            </a:outerShdw>
            <a:softEdge rad="635000"/>
          </a:effectLst>
          <a:scene3d>
            <a:camera prst="orthographicFront"/>
            <a:lightRig rig="brightRoom" dir="t"/>
          </a:scene3d>
          <a:sp3d prstMaterial="metal">
            <a:bevelT w="38100" h="38100" prst="softRound"/>
            <a:bevelB w="38100" h="38100" prst="softRound"/>
          </a:sp3d>
        </p:spPr>
        <p:txBody>
          <a:bodyPr wrap="none" lIns="73025" tIns="36511" rIns="73025" bIns="36511" anchor="ctr"/>
          <a:lstStyle/>
          <a:p>
            <a:pPr algn="l" rtl="0" eaLnBrk="0" fontAlgn="base" hangingPunct="0">
              <a:lnSpc>
                <a:spcPct val="95000"/>
              </a:lnSpc>
              <a:spcBef>
                <a:spcPct val="0"/>
              </a:spcBef>
              <a:spcAft>
                <a:spcPct val="0"/>
              </a:spcAft>
              <a:defRPr/>
            </a:pPr>
            <a:endParaRPr lang="en-US" b="1" kern="1200" dirty="0">
              <a:solidFill>
                <a:srgbClr val="FFFFFF"/>
              </a:solidFill>
              <a:latin typeface="Arial"/>
              <a:ea typeface="+mn-ea"/>
              <a:cs typeface="+mn-cs"/>
            </a:endParaRPr>
          </a:p>
        </p:txBody>
      </p:sp>
      <p:sp>
        <p:nvSpPr>
          <p:cNvPr id="195" name="Rounded Rectangle 194"/>
          <p:cNvSpPr/>
          <p:nvPr/>
        </p:nvSpPr>
        <p:spPr>
          <a:xfrm>
            <a:off x="2891015" y="2588424"/>
            <a:ext cx="1027486" cy="3077876"/>
          </a:xfrm>
          <a:prstGeom prst="roundRect">
            <a:avLst>
              <a:gd name="adj" fmla="val 7418"/>
            </a:avLst>
          </a:prstGeom>
          <a:gradFill flip="none" rotWithShape="1">
            <a:gsLst>
              <a:gs pos="0">
                <a:schemeClr val="accent1">
                  <a:lumMod val="50000"/>
                </a:schemeClr>
              </a:gs>
              <a:gs pos="100000">
                <a:schemeClr val="accent1">
                  <a:lumMod val="50000"/>
                </a:schemeClr>
              </a:gs>
              <a:gs pos="50000">
                <a:schemeClr val="accent1">
                  <a:lumMod val="75000"/>
                </a:schemeClr>
              </a:gs>
            </a:gsLst>
            <a:path path="rect">
              <a:fillToRect l="50000" t="50000" r="50000" b="50000"/>
            </a:path>
            <a:tileRect/>
          </a:gradFill>
          <a:ln w="12700" algn="ctr">
            <a:noFill/>
            <a:round/>
            <a:headEnd/>
            <a:tailEnd/>
          </a:ln>
          <a:effectLst>
            <a:outerShdw blurRad="50800" dist="38100" dir="5400000" algn="t" rotWithShape="0">
              <a:prstClr val="black">
                <a:alpha val="40000"/>
              </a:prstClr>
            </a:outerShdw>
            <a:softEdge rad="635000"/>
          </a:effectLst>
          <a:scene3d>
            <a:camera prst="orthographicFront"/>
            <a:lightRig rig="brightRoom" dir="t"/>
          </a:scene3d>
          <a:sp3d prstMaterial="metal">
            <a:bevelT w="38100" h="38100" prst="softRound"/>
            <a:bevelB w="38100" h="38100" prst="softRound"/>
          </a:sp3d>
        </p:spPr>
        <p:txBody>
          <a:bodyPr wrap="none" lIns="73025" tIns="36511" rIns="73025" bIns="36511" anchor="ctr"/>
          <a:lstStyle/>
          <a:p>
            <a:pPr algn="l" rtl="0" eaLnBrk="0" fontAlgn="base" hangingPunct="0">
              <a:lnSpc>
                <a:spcPct val="95000"/>
              </a:lnSpc>
              <a:spcBef>
                <a:spcPct val="0"/>
              </a:spcBef>
              <a:spcAft>
                <a:spcPct val="0"/>
              </a:spcAft>
              <a:defRPr/>
            </a:pPr>
            <a:endParaRPr lang="en-US" b="1" kern="1200" dirty="0">
              <a:solidFill>
                <a:srgbClr val="FFFFFF"/>
              </a:solidFill>
              <a:latin typeface="Arial"/>
              <a:ea typeface="+mn-ea"/>
              <a:cs typeface="+mn-cs"/>
            </a:endParaRPr>
          </a:p>
        </p:txBody>
      </p:sp>
      <p:sp>
        <p:nvSpPr>
          <p:cNvPr id="143" name="Rounded Rectangle 142"/>
          <p:cNvSpPr/>
          <p:nvPr/>
        </p:nvSpPr>
        <p:spPr>
          <a:xfrm>
            <a:off x="6553201" y="1446265"/>
            <a:ext cx="2438400" cy="4883470"/>
          </a:xfrm>
          <a:prstGeom prst="roundRect">
            <a:avLst>
              <a:gd name="adj" fmla="val 8129"/>
            </a:avLst>
          </a:prstGeom>
          <a:noFill/>
          <a:ln w="28575" cap="flat" cmpd="sng" algn="ctr">
            <a:solidFill>
              <a:schemeClr val="accent1">
                <a:lumMod val="75000"/>
              </a:schemeClr>
            </a:solidFill>
            <a:prstDash val="dash"/>
            <a:round/>
            <a:headEnd type="none" w="med" len="med"/>
            <a:tailEnd type="none" w="med" len="me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lnSpc>
                <a:spcPct val="95000"/>
              </a:lnSpc>
              <a:defRPr/>
            </a:pPr>
            <a:endParaRPr lang="en-US" kern="1200" dirty="0">
              <a:solidFill>
                <a:srgbClr val="FFFFFF"/>
              </a:solidFill>
              <a:latin typeface="Arial"/>
              <a:ea typeface="+mn-ea"/>
              <a:cs typeface="+mn-cs"/>
            </a:endParaRPr>
          </a:p>
        </p:txBody>
      </p:sp>
      <p:sp>
        <p:nvSpPr>
          <p:cNvPr id="463" name="Isosceles Triangle 462"/>
          <p:cNvSpPr/>
          <p:nvPr/>
        </p:nvSpPr>
        <p:spPr>
          <a:xfrm flipV="1">
            <a:off x="6657918" y="3576536"/>
            <a:ext cx="2108200" cy="628422"/>
          </a:xfrm>
          <a:prstGeom prst="triangle">
            <a:avLst>
              <a:gd name="adj" fmla="val 49022"/>
            </a:avLst>
          </a:prstGeom>
          <a:gradFill flip="none" rotWithShape="1">
            <a:gsLst>
              <a:gs pos="0">
                <a:schemeClr val="accent1">
                  <a:lumMod val="5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srgbClr val="FFFFFF"/>
              </a:solidFill>
              <a:latin typeface="Arial"/>
              <a:ea typeface="+mn-ea"/>
              <a:cs typeface="+mn-cs"/>
            </a:endParaRPr>
          </a:p>
        </p:txBody>
      </p:sp>
      <p:sp>
        <p:nvSpPr>
          <p:cNvPr id="178" name="TextBox 149"/>
          <p:cNvSpPr txBox="1">
            <a:spLocks noChangeArrowheads="1"/>
          </p:cNvSpPr>
          <p:nvPr/>
        </p:nvSpPr>
        <p:spPr bwMode="auto">
          <a:xfrm>
            <a:off x="7381814" y="5439232"/>
            <a:ext cx="839320" cy="169277"/>
          </a:xfrm>
          <a:prstGeom prst="rect">
            <a:avLst/>
          </a:prstGeom>
          <a:noFill/>
          <a:ln w="9525">
            <a:noFill/>
            <a:miter lim="800000"/>
            <a:headEnd/>
            <a:tailEnd/>
          </a:ln>
        </p:spPr>
        <p:txBody>
          <a:bodyPr wrap="square" lIns="0" tIns="0" rIns="0" bIns="0">
            <a:prstTxWarp prst="textNoShape">
              <a:avLst/>
            </a:prstTxWarp>
            <a:spAutoFit/>
          </a:bodyPr>
          <a:lstStyle/>
          <a:p>
            <a:pPr algn="ctr" rtl="0" eaLnBrk="0" fontAlgn="base" hangingPunct="0">
              <a:lnSpc>
                <a:spcPct val="90000"/>
              </a:lnSpc>
              <a:spcBef>
                <a:spcPct val="0"/>
              </a:spcBef>
              <a:spcAft>
                <a:spcPct val="0"/>
              </a:spcAft>
              <a:defRPr/>
            </a:pPr>
            <a:r>
              <a:rPr lang="en-US" sz="1200" kern="1200" dirty="0">
                <a:solidFill>
                  <a:srgbClr val="000000"/>
                </a:solidFill>
                <a:latin typeface="Arial"/>
                <a:ea typeface="+mn-ea"/>
                <a:cs typeface="+mn-cs"/>
              </a:rPr>
              <a:t>Cisco UCS</a:t>
            </a:r>
          </a:p>
        </p:txBody>
      </p:sp>
      <p:sp>
        <p:nvSpPr>
          <p:cNvPr id="230" name="Rectangle 229"/>
          <p:cNvSpPr/>
          <p:nvPr/>
        </p:nvSpPr>
        <p:spPr>
          <a:xfrm>
            <a:off x="6843122" y="1118835"/>
            <a:ext cx="1826141" cy="338554"/>
          </a:xfrm>
          <a:prstGeom prst="rect">
            <a:avLst/>
          </a:prstGeom>
        </p:spPr>
        <p:txBody>
          <a:bodyPr wrap="none">
            <a:spAutoFit/>
          </a:bodyPr>
          <a:lstStyle/>
          <a:p>
            <a:pPr algn="ctr" rtl="0"/>
            <a:r>
              <a:rPr lang="zh-CN" altLang="en-US" sz="1600" kern="1200" dirty="0" smtClean="0">
                <a:solidFill>
                  <a:srgbClr val="FF6600"/>
                </a:solidFill>
                <a:latin typeface="华文楷体"/>
                <a:ea typeface="华文楷体"/>
                <a:cs typeface="+mn-cs"/>
              </a:rPr>
              <a:t>虚拟化的数据中心</a:t>
            </a:r>
            <a:endParaRPr lang="en-US" sz="1600" kern="1200" dirty="0" smtClean="0">
              <a:solidFill>
                <a:srgbClr val="FF6600"/>
              </a:solidFill>
              <a:latin typeface="华文楷体"/>
              <a:ea typeface="华文楷体"/>
              <a:cs typeface="+mn-cs"/>
            </a:endParaRPr>
          </a:p>
        </p:txBody>
      </p:sp>
      <p:sp>
        <p:nvSpPr>
          <p:cNvPr id="128" name="Rounded Rectangle 127"/>
          <p:cNvSpPr/>
          <p:nvPr/>
        </p:nvSpPr>
        <p:spPr>
          <a:xfrm>
            <a:off x="2783401" y="2476890"/>
            <a:ext cx="3245861" cy="3295274"/>
          </a:xfrm>
          <a:prstGeom prst="roundRect">
            <a:avLst>
              <a:gd name="adj" fmla="val 4944"/>
            </a:avLst>
          </a:prstGeom>
          <a:noFill/>
          <a:ln w="28575" cap="flat" cmpd="sng" algn="ctr">
            <a:solidFill>
              <a:schemeClr val="accent1">
                <a:lumMod val="75000"/>
              </a:schemeClr>
            </a:solidFill>
            <a:prstDash val="dash"/>
            <a:round/>
            <a:headEnd type="none" w="med" len="med"/>
            <a:tailEnd type="none" w="med" len="me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lnSpc>
                <a:spcPct val="95000"/>
              </a:lnSpc>
              <a:defRPr/>
            </a:pPr>
            <a:endParaRPr lang="en-US" kern="1200" dirty="0">
              <a:solidFill>
                <a:srgbClr val="FFFFFF"/>
              </a:solidFill>
              <a:latin typeface="Arial"/>
              <a:ea typeface="+mn-ea"/>
              <a:cs typeface="+mn-cs"/>
            </a:endParaRPr>
          </a:p>
        </p:txBody>
      </p:sp>
      <p:sp>
        <p:nvSpPr>
          <p:cNvPr id="70" name="TextBox 149"/>
          <p:cNvSpPr txBox="1">
            <a:spLocks noChangeArrowheads="1"/>
          </p:cNvSpPr>
          <p:nvPr/>
        </p:nvSpPr>
        <p:spPr bwMode="auto">
          <a:xfrm>
            <a:off x="2978514" y="5221098"/>
            <a:ext cx="852488" cy="247504"/>
          </a:xfrm>
          <a:prstGeom prst="rect">
            <a:avLst/>
          </a:prstGeom>
          <a:noFill/>
          <a:ln w="9525">
            <a:noFill/>
            <a:miter lim="800000"/>
            <a:headEnd/>
            <a:tailEnd/>
          </a:ln>
        </p:spPr>
        <p:txBody>
          <a:bodyPr wrap="square">
            <a:prstTxWarp prst="textNoShape">
              <a:avLst/>
            </a:prstTxWarp>
            <a:spAutoFit/>
          </a:bodyPr>
          <a:lstStyle/>
          <a:p>
            <a:pPr algn="ctr" rtl="0" eaLnBrk="0" fontAlgn="base" hangingPunct="0">
              <a:lnSpc>
                <a:spcPct val="90000"/>
              </a:lnSpc>
              <a:spcBef>
                <a:spcPct val="0"/>
              </a:spcBef>
              <a:spcAft>
                <a:spcPct val="0"/>
              </a:spcAft>
              <a:defRPr/>
            </a:pPr>
            <a:r>
              <a:rPr lang="en-US" sz="1100" kern="1200" dirty="0">
                <a:solidFill>
                  <a:srgbClr val="FFFFFF"/>
                </a:solidFill>
                <a:latin typeface="Arial"/>
                <a:ea typeface="+mn-ea"/>
                <a:cs typeface="+mn-cs"/>
              </a:rPr>
              <a:t>WAAS </a:t>
            </a:r>
          </a:p>
        </p:txBody>
      </p:sp>
      <p:sp>
        <p:nvSpPr>
          <p:cNvPr id="80" name="Line 60"/>
          <p:cNvSpPr>
            <a:spLocks noChangeShapeType="1"/>
          </p:cNvSpPr>
          <p:nvPr/>
        </p:nvSpPr>
        <p:spPr bwMode="auto">
          <a:xfrm flipH="1">
            <a:off x="3404758" y="3912781"/>
            <a:ext cx="8293" cy="1008157"/>
          </a:xfrm>
          <a:prstGeom prst="line">
            <a:avLst/>
          </a:prstGeom>
          <a:solidFill>
            <a:schemeClr val="bg2">
              <a:alpha val="50000"/>
            </a:schemeClr>
          </a:solidFill>
          <a:ln w="38100">
            <a:solidFill>
              <a:schemeClr val="bg1">
                <a:lumMod val="50000"/>
              </a:schemeClr>
            </a:solidFill>
            <a:round/>
            <a:headEnd/>
            <a:tailEnd/>
          </a:ln>
        </p:spPr>
        <p:txBody>
          <a:bodyPr wrap="square" lIns="82124" tIns="41061" rIns="82124" bIns="41061" anchor="ctr">
            <a:spAutoFit/>
          </a:bodyPr>
          <a:lstStyle/>
          <a:p>
            <a:pPr algn="ctr" rtl="0"/>
            <a:endParaRPr lang="en-US" kern="1200">
              <a:solidFill>
                <a:srgbClr val="FFFFFF"/>
              </a:solidFill>
              <a:latin typeface="Arial"/>
              <a:ea typeface="+mn-ea"/>
              <a:cs typeface="+mn-cs"/>
            </a:endParaRPr>
          </a:p>
        </p:txBody>
      </p:sp>
      <p:sp>
        <p:nvSpPr>
          <p:cNvPr id="184" name="TextBox 149"/>
          <p:cNvSpPr txBox="1">
            <a:spLocks noChangeArrowheads="1"/>
          </p:cNvSpPr>
          <p:nvPr/>
        </p:nvSpPr>
        <p:spPr bwMode="auto">
          <a:xfrm>
            <a:off x="2760310" y="3147234"/>
            <a:ext cx="1267632" cy="244682"/>
          </a:xfrm>
          <a:prstGeom prst="rect">
            <a:avLst/>
          </a:prstGeom>
          <a:noFill/>
          <a:ln w="9525">
            <a:noFill/>
            <a:miter lim="800000"/>
            <a:headEnd/>
            <a:tailEnd/>
          </a:ln>
        </p:spPr>
        <p:txBody>
          <a:bodyPr wrap="square">
            <a:prstTxWarp prst="textNoShape">
              <a:avLst/>
            </a:prstTxWarp>
            <a:spAutoFit/>
          </a:bodyPr>
          <a:lstStyle/>
          <a:p>
            <a:pPr algn="ctr" rtl="0" eaLnBrk="0" fontAlgn="base" hangingPunct="0">
              <a:lnSpc>
                <a:spcPct val="90000"/>
              </a:lnSpc>
              <a:spcBef>
                <a:spcPct val="0"/>
              </a:spcBef>
              <a:spcAft>
                <a:spcPct val="0"/>
              </a:spcAft>
              <a:defRPr/>
            </a:pPr>
            <a:r>
              <a:rPr lang="en-US" sz="1100" kern="1200" dirty="0">
                <a:solidFill>
                  <a:srgbClr val="FFFFFF"/>
                </a:solidFill>
                <a:latin typeface="Arial"/>
                <a:ea typeface="+mn-ea"/>
                <a:cs typeface="+mn-cs"/>
              </a:rPr>
              <a:t>ISR</a:t>
            </a:r>
          </a:p>
        </p:txBody>
      </p:sp>
      <p:sp>
        <p:nvSpPr>
          <p:cNvPr id="97" name="Line 60"/>
          <p:cNvSpPr>
            <a:spLocks noChangeShapeType="1"/>
          </p:cNvSpPr>
          <p:nvPr/>
        </p:nvSpPr>
        <p:spPr bwMode="auto">
          <a:xfrm flipH="1">
            <a:off x="5080000" y="4563534"/>
            <a:ext cx="101600" cy="524934"/>
          </a:xfrm>
          <a:prstGeom prst="line">
            <a:avLst/>
          </a:prstGeom>
          <a:solidFill>
            <a:schemeClr val="bg2">
              <a:alpha val="50000"/>
            </a:schemeClr>
          </a:solidFill>
          <a:ln w="38100">
            <a:solidFill>
              <a:schemeClr val="bg1">
                <a:lumMod val="50000"/>
              </a:schemeClr>
            </a:solidFill>
            <a:round/>
            <a:headEnd/>
            <a:tailEnd/>
          </a:ln>
        </p:spPr>
        <p:txBody>
          <a:bodyPr wrap="square" lIns="82124" tIns="41061" rIns="82124" bIns="41061" anchor="ctr">
            <a:spAutoFit/>
          </a:bodyPr>
          <a:lstStyle/>
          <a:p>
            <a:pPr algn="l" rtl="0"/>
            <a:endParaRPr lang="en-US" kern="1200">
              <a:solidFill>
                <a:prstClr val="black"/>
              </a:solidFill>
              <a:latin typeface="Arial"/>
              <a:ea typeface="+mn-ea"/>
              <a:cs typeface="+mn-cs"/>
            </a:endParaRPr>
          </a:p>
        </p:txBody>
      </p:sp>
      <p:sp>
        <p:nvSpPr>
          <p:cNvPr id="86" name="TextBox 149"/>
          <p:cNvSpPr txBox="1">
            <a:spLocks noChangeArrowheads="1"/>
          </p:cNvSpPr>
          <p:nvPr/>
        </p:nvSpPr>
        <p:spPr bwMode="auto">
          <a:xfrm>
            <a:off x="7531377" y="6058371"/>
            <a:ext cx="641282" cy="261610"/>
          </a:xfrm>
          <a:prstGeom prst="rect">
            <a:avLst/>
          </a:prstGeom>
          <a:noFill/>
          <a:ln w="9525">
            <a:noFill/>
            <a:miter lim="800000"/>
            <a:headEnd/>
            <a:tailEnd/>
          </a:ln>
        </p:spPr>
        <p:txBody>
          <a:bodyPr wrap="square">
            <a:spAutoFit/>
          </a:bodyPr>
          <a:lstStyle/>
          <a:p>
            <a:pPr algn="ctr" rtl="0" fontAlgn="base">
              <a:spcBef>
                <a:spcPct val="0"/>
              </a:spcBef>
              <a:spcAft>
                <a:spcPct val="0"/>
              </a:spcAft>
            </a:pPr>
            <a:r>
              <a:rPr lang="en-US" sz="1050" kern="1200" dirty="0">
                <a:solidFill>
                  <a:srgbClr val="FFFFFF"/>
                </a:solidFill>
                <a:latin typeface="Arial"/>
                <a:ea typeface="ＭＳ Ｐゴシック" charset="-128"/>
                <a:cs typeface="+mn-cs"/>
              </a:rPr>
              <a:t>VSG</a:t>
            </a:r>
          </a:p>
        </p:txBody>
      </p:sp>
      <p:pic>
        <p:nvPicPr>
          <p:cNvPr id="88" name="Picture 5" descr="WAE"/>
          <p:cNvPicPr>
            <a:picLocks noChangeAspect="1" noChangeArrowheads="1"/>
          </p:cNvPicPr>
          <p:nvPr/>
        </p:nvPicPr>
        <p:blipFill>
          <a:blip r:embed="rId5" cstate="print"/>
          <a:srcRect/>
          <a:stretch>
            <a:fillRect/>
          </a:stretch>
        </p:blipFill>
        <p:spPr bwMode="auto">
          <a:xfrm>
            <a:off x="8452556" y="5161780"/>
            <a:ext cx="333596" cy="227348"/>
          </a:xfrm>
          <a:prstGeom prst="rect">
            <a:avLst/>
          </a:prstGeom>
          <a:noFill/>
          <a:ln w="9525">
            <a:noFill/>
            <a:miter lim="800000"/>
            <a:headEnd/>
            <a:tailEnd/>
          </a:ln>
        </p:spPr>
      </p:pic>
      <p:sp>
        <p:nvSpPr>
          <p:cNvPr id="89" name="TextBox 149"/>
          <p:cNvSpPr txBox="1">
            <a:spLocks noChangeArrowheads="1"/>
          </p:cNvSpPr>
          <p:nvPr/>
        </p:nvSpPr>
        <p:spPr bwMode="auto">
          <a:xfrm>
            <a:off x="5383334" y="4194074"/>
            <a:ext cx="587376" cy="261610"/>
          </a:xfrm>
          <a:prstGeom prst="rect">
            <a:avLst/>
          </a:prstGeom>
          <a:noFill/>
          <a:ln w="9525">
            <a:noFill/>
            <a:miter lim="800000"/>
            <a:headEnd/>
            <a:tailEnd/>
          </a:ln>
        </p:spPr>
        <p:txBody>
          <a:bodyPr>
            <a:spAutoFit/>
          </a:bodyPr>
          <a:lstStyle/>
          <a:p>
            <a:pPr algn="ctr" rtl="0" fontAlgn="base">
              <a:spcBef>
                <a:spcPct val="0"/>
              </a:spcBef>
              <a:spcAft>
                <a:spcPct val="0"/>
              </a:spcAft>
            </a:pPr>
            <a:r>
              <a:rPr lang="en-US" sz="1100" kern="1200" dirty="0">
                <a:solidFill>
                  <a:srgbClr val="FFFFFF"/>
                </a:solidFill>
                <a:latin typeface="Arial"/>
                <a:ea typeface="ＭＳ Ｐゴシック" charset="-128"/>
                <a:cs typeface="+mn-cs"/>
              </a:rPr>
              <a:t>Nexus</a:t>
            </a:r>
          </a:p>
        </p:txBody>
      </p:sp>
      <p:sp>
        <p:nvSpPr>
          <p:cNvPr id="99" name="TextBox 149"/>
          <p:cNvSpPr txBox="1">
            <a:spLocks noChangeArrowheads="1"/>
          </p:cNvSpPr>
          <p:nvPr/>
        </p:nvSpPr>
        <p:spPr bwMode="auto">
          <a:xfrm>
            <a:off x="2888122" y="2635973"/>
            <a:ext cx="1033272" cy="240450"/>
          </a:xfrm>
          <a:prstGeom prst="rect">
            <a:avLst/>
          </a:prstGeom>
          <a:noFill/>
          <a:ln w="9525">
            <a:noFill/>
            <a:miter lim="800000"/>
            <a:headEnd/>
            <a:tailEnd/>
          </a:ln>
        </p:spPr>
        <p:txBody>
          <a:bodyPr wrap="square">
            <a:prstTxWarp prst="textNoShape">
              <a:avLst/>
            </a:prstTxWarp>
            <a:spAutoFit/>
          </a:bodyPr>
          <a:lstStyle/>
          <a:p>
            <a:pPr algn="ctr" rtl="0" eaLnBrk="0" fontAlgn="base" hangingPunct="0">
              <a:lnSpc>
                <a:spcPct val="90000"/>
              </a:lnSpc>
              <a:spcBef>
                <a:spcPct val="0"/>
              </a:spcBef>
              <a:spcAft>
                <a:spcPct val="0"/>
              </a:spcAft>
              <a:defRPr/>
            </a:pPr>
            <a:r>
              <a:rPr lang="zh-CN" altLang="en-US" sz="1050" b="1" kern="1200" dirty="0" smtClean="0">
                <a:solidFill>
                  <a:schemeClr val="bg1"/>
                </a:solidFill>
                <a:effectLst>
                  <a:outerShdw blurRad="38100" dist="38100" dir="2700000" algn="tl">
                    <a:srgbClr val="000000">
                      <a:alpha val="43137"/>
                    </a:srgbClr>
                  </a:outerShdw>
                </a:effectLst>
                <a:latin typeface="华文楷体"/>
                <a:ea typeface="华文楷体"/>
                <a:cs typeface="+mn-cs"/>
              </a:rPr>
              <a:t>分支机构网络</a:t>
            </a:r>
            <a:endParaRPr lang="en-US" sz="1050" b="1" kern="1200" dirty="0">
              <a:solidFill>
                <a:schemeClr val="bg1"/>
              </a:solidFill>
              <a:effectLst>
                <a:outerShdw blurRad="38100" dist="38100" dir="2700000" algn="tl">
                  <a:srgbClr val="000000">
                    <a:alpha val="43137"/>
                  </a:srgbClr>
                </a:outerShdw>
              </a:effectLst>
              <a:latin typeface="华文楷体"/>
              <a:ea typeface="华文楷体"/>
              <a:cs typeface="+mn-cs"/>
            </a:endParaRPr>
          </a:p>
        </p:txBody>
      </p:sp>
      <p:sp>
        <p:nvSpPr>
          <p:cNvPr id="100" name="TextBox 149"/>
          <p:cNvSpPr txBox="1">
            <a:spLocks noChangeArrowheads="1"/>
          </p:cNvSpPr>
          <p:nvPr/>
        </p:nvSpPr>
        <p:spPr bwMode="auto">
          <a:xfrm>
            <a:off x="4732277" y="2613089"/>
            <a:ext cx="1274104" cy="240450"/>
          </a:xfrm>
          <a:prstGeom prst="rect">
            <a:avLst/>
          </a:prstGeom>
          <a:noFill/>
          <a:ln w="9525">
            <a:noFill/>
            <a:miter lim="800000"/>
            <a:headEnd/>
            <a:tailEnd/>
          </a:ln>
        </p:spPr>
        <p:txBody>
          <a:bodyPr wrap="square">
            <a:prstTxWarp prst="textNoShape">
              <a:avLst/>
            </a:prstTxWarp>
            <a:spAutoFit/>
          </a:bodyPr>
          <a:lstStyle/>
          <a:p>
            <a:pPr algn="ctr" rtl="0" eaLnBrk="0" fontAlgn="base" hangingPunct="0">
              <a:lnSpc>
                <a:spcPct val="90000"/>
              </a:lnSpc>
              <a:spcBef>
                <a:spcPct val="0"/>
              </a:spcBef>
              <a:spcAft>
                <a:spcPct val="0"/>
              </a:spcAft>
              <a:defRPr/>
            </a:pPr>
            <a:r>
              <a:rPr lang="zh-CN" altLang="en-US" sz="1050" b="1" kern="1200" dirty="0" smtClean="0">
                <a:solidFill>
                  <a:schemeClr val="bg1"/>
                </a:solidFill>
                <a:effectLst>
                  <a:outerShdw blurRad="38100" dist="38100" dir="2700000" algn="tl">
                    <a:srgbClr val="000000">
                      <a:alpha val="43137"/>
                    </a:srgbClr>
                  </a:outerShdw>
                </a:effectLst>
                <a:latin typeface="华文楷体"/>
                <a:ea typeface="华文楷体"/>
                <a:cs typeface="+mn-cs"/>
              </a:rPr>
              <a:t>数据中心网络</a:t>
            </a:r>
            <a:endParaRPr lang="en-US" sz="1050" b="1" kern="1200" dirty="0">
              <a:solidFill>
                <a:schemeClr val="bg1"/>
              </a:solidFill>
              <a:effectLst>
                <a:outerShdw blurRad="38100" dist="38100" dir="2700000" algn="tl">
                  <a:srgbClr val="000000">
                    <a:alpha val="43137"/>
                  </a:srgbClr>
                </a:outerShdw>
              </a:effectLst>
              <a:latin typeface="华文楷体"/>
              <a:ea typeface="华文楷体"/>
              <a:cs typeface="+mn-cs"/>
            </a:endParaRPr>
          </a:p>
        </p:txBody>
      </p:sp>
      <p:pic>
        <p:nvPicPr>
          <p:cNvPr id="140" name="Picture 5" descr="WAE"/>
          <p:cNvPicPr>
            <a:picLocks noChangeAspect="1" noChangeArrowheads="1"/>
          </p:cNvPicPr>
          <p:nvPr/>
        </p:nvPicPr>
        <p:blipFill>
          <a:blip r:embed="rId5" cstate="print"/>
          <a:srcRect/>
          <a:stretch>
            <a:fillRect/>
          </a:stretch>
        </p:blipFill>
        <p:spPr bwMode="auto">
          <a:xfrm>
            <a:off x="3172983" y="4892716"/>
            <a:ext cx="463551" cy="315912"/>
          </a:xfrm>
          <a:prstGeom prst="rect">
            <a:avLst/>
          </a:prstGeom>
          <a:noFill/>
          <a:ln w="9525">
            <a:noFill/>
            <a:miter lim="800000"/>
            <a:headEnd/>
            <a:tailEnd/>
          </a:ln>
        </p:spPr>
      </p:pic>
      <p:pic>
        <p:nvPicPr>
          <p:cNvPr id="170" name="Picture 169" descr="cloud.png"/>
          <p:cNvPicPr>
            <a:picLocks noChangeAspect="1"/>
          </p:cNvPicPr>
          <p:nvPr/>
        </p:nvPicPr>
        <p:blipFill>
          <a:blip r:embed="rId6" cstate="print"/>
          <a:stretch>
            <a:fillRect/>
          </a:stretch>
        </p:blipFill>
        <p:spPr>
          <a:xfrm>
            <a:off x="3812216" y="3720066"/>
            <a:ext cx="1176338" cy="742511"/>
          </a:xfrm>
          <a:prstGeom prst="rect">
            <a:avLst/>
          </a:prstGeom>
        </p:spPr>
      </p:pic>
      <p:sp>
        <p:nvSpPr>
          <p:cNvPr id="67" name="Text Box 140"/>
          <p:cNvSpPr txBox="1">
            <a:spLocks noChangeArrowheads="1"/>
          </p:cNvSpPr>
          <p:nvPr/>
        </p:nvSpPr>
        <p:spPr bwMode="auto">
          <a:xfrm>
            <a:off x="3896257" y="3865193"/>
            <a:ext cx="985374" cy="452256"/>
          </a:xfrm>
          <a:prstGeom prst="rect">
            <a:avLst/>
          </a:prstGeom>
          <a:noFill/>
          <a:ln w="12700">
            <a:noFill/>
            <a:miter lim="800000"/>
            <a:headEnd/>
            <a:tailEnd/>
          </a:ln>
        </p:spPr>
        <p:txBody>
          <a:bodyPr lIns="82124" tIns="41061" rIns="82124" bIns="41061">
            <a:spAutoFit/>
          </a:bodyPr>
          <a:lstStyle/>
          <a:p>
            <a:pPr algn="ctr" defTabSz="814388" rtl="0"/>
            <a:r>
              <a:rPr lang="en-US" sz="1200" b="1" kern="1200" dirty="0">
                <a:solidFill>
                  <a:prstClr val="black"/>
                </a:solidFill>
                <a:latin typeface="Arial"/>
                <a:ea typeface="+mn-ea"/>
                <a:cs typeface="+mn-cs"/>
              </a:rPr>
              <a:t>Cisco </a:t>
            </a:r>
          </a:p>
          <a:p>
            <a:pPr algn="ctr" defTabSz="814388" rtl="0"/>
            <a:r>
              <a:rPr lang="en-US" sz="1200" b="1" kern="1200" dirty="0">
                <a:solidFill>
                  <a:prstClr val="black"/>
                </a:solidFill>
                <a:latin typeface="Arial"/>
                <a:ea typeface="+mn-ea"/>
                <a:cs typeface="+mn-cs"/>
              </a:rPr>
              <a:t>WAN</a:t>
            </a:r>
          </a:p>
        </p:txBody>
      </p:sp>
      <p:sp>
        <p:nvSpPr>
          <p:cNvPr id="146" name="Left-Right Arrow 145"/>
          <p:cNvSpPr/>
          <p:nvPr/>
        </p:nvSpPr>
        <p:spPr>
          <a:xfrm>
            <a:off x="2362200" y="3941456"/>
            <a:ext cx="381000" cy="185310"/>
          </a:xfrm>
          <a:prstGeom prst="leftRightArrow">
            <a:avLst/>
          </a:prstGeom>
          <a:gradFill flip="none" rotWithShape="1">
            <a:gsLst>
              <a:gs pos="0">
                <a:schemeClr val="accent1">
                  <a:lumMod val="50000"/>
                </a:schemeClr>
              </a:gs>
              <a:gs pos="50000">
                <a:schemeClr val="accent1">
                  <a:lumMod val="75000"/>
                </a:schemeClr>
              </a:gs>
              <a:gs pos="100000">
                <a:schemeClr val="accent1">
                  <a:lumMod val="50000"/>
                </a:schemeClr>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kern="1200">
              <a:solidFill>
                <a:srgbClr val="FFFFFF"/>
              </a:solidFill>
              <a:latin typeface="Arial"/>
              <a:ea typeface="+mn-ea"/>
              <a:cs typeface="+mn-cs"/>
            </a:endParaRPr>
          </a:p>
        </p:txBody>
      </p:sp>
      <p:sp>
        <p:nvSpPr>
          <p:cNvPr id="161" name="Left-Right Arrow 160"/>
          <p:cNvSpPr/>
          <p:nvPr/>
        </p:nvSpPr>
        <p:spPr>
          <a:xfrm>
            <a:off x="6097094" y="3941456"/>
            <a:ext cx="381000" cy="185310"/>
          </a:xfrm>
          <a:prstGeom prst="leftRightArrow">
            <a:avLst/>
          </a:prstGeom>
          <a:gradFill flip="none" rotWithShape="1">
            <a:gsLst>
              <a:gs pos="0">
                <a:schemeClr val="accent1">
                  <a:lumMod val="50000"/>
                </a:schemeClr>
              </a:gs>
              <a:gs pos="50000">
                <a:schemeClr val="accent1">
                  <a:lumMod val="75000"/>
                </a:schemeClr>
              </a:gs>
              <a:gs pos="100000">
                <a:schemeClr val="accent1">
                  <a:lumMod val="50000"/>
                </a:schemeClr>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kern="1200">
              <a:solidFill>
                <a:srgbClr val="FFFFFF"/>
              </a:solidFill>
              <a:latin typeface="Arial"/>
              <a:ea typeface="+mn-ea"/>
              <a:cs typeface="+mn-cs"/>
            </a:endParaRPr>
          </a:p>
        </p:txBody>
      </p:sp>
      <p:grpSp>
        <p:nvGrpSpPr>
          <p:cNvPr id="3" name="Group 212"/>
          <p:cNvGrpSpPr/>
          <p:nvPr/>
        </p:nvGrpSpPr>
        <p:grpSpPr>
          <a:xfrm>
            <a:off x="6712064" y="1607618"/>
            <a:ext cx="2146300" cy="765473"/>
            <a:chOff x="6712064" y="1889815"/>
            <a:chExt cx="2146300" cy="765473"/>
          </a:xfrm>
        </p:grpSpPr>
        <p:sp>
          <p:nvSpPr>
            <p:cNvPr id="216" name="Rounded Rectangle 215"/>
            <p:cNvSpPr/>
            <p:nvPr/>
          </p:nvSpPr>
          <p:spPr>
            <a:xfrm>
              <a:off x="6712064" y="1889815"/>
              <a:ext cx="2146300" cy="765473"/>
            </a:xfrm>
            <a:prstGeom prst="roundRect">
              <a:avLst>
                <a:gd name="adj" fmla="val 9118"/>
              </a:avLst>
            </a:prstGeom>
            <a:gradFill flip="none" rotWithShape="1">
              <a:gsLst>
                <a:gs pos="0">
                  <a:schemeClr val="accent1">
                    <a:lumMod val="50000"/>
                  </a:schemeClr>
                </a:gs>
                <a:gs pos="100000">
                  <a:schemeClr val="accent1">
                    <a:lumMod val="50000"/>
                  </a:schemeClr>
                </a:gs>
                <a:gs pos="50000">
                  <a:schemeClr val="accent1">
                    <a:lumMod val="75000"/>
                  </a:schemeClr>
                </a:gs>
              </a:gsLst>
              <a:path path="rect">
                <a:fillToRect l="50000" t="50000" r="50000" b="50000"/>
              </a:path>
              <a:tileRect/>
            </a:gradFill>
            <a:ln w="12700" algn="ctr">
              <a:noFill/>
              <a:round/>
              <a:headEnd/>
              <a:tailEnd/>
            </a:ln>
            <a:effectLst>
              <a:outerShdw blurRad="50800" dist="38100" dir="5400000" algn="t" rotWithShape="0">
                <a:prstClr val="black">
                  <a:alpha val="40000"/>
                </a:prstClr>
              </a:outerShdw>
              <a:softEdge rad="635000"/>
            </a:effectLst>
            <a:scene3d>
              <a:camera prst="orthographicFront"/>
              <a:lightRig rig="brightRoom" dir="t"/>
            </a:scene3d>
            <a:sp3d prstMaterial="metal">
              <a:bevelT w="38100" h="38100" prst="softRound"/>
              <a:bevelB w="38100" h="38100" prst="softRound"/>
            </a:sp3d>
          </p:spPr>
          <p:txBody>
            <a:bodyPr wrap="none" lIns="73025" tIns="36511" rIns="73025" bIns="36511" anchor="ctr"/>
            <a:lstStyle/>
            <a:p>
              <a:pPr algn="l" rtl="0" eaLnBrk="0" fontAlgn="base" hangingPunct="0">
                <a:lnSpc>
                  <a:spcPct val="95000"/>
                </a:lnSpc>
                <a:spcBef>
                  <a:spcPct val="0"/>
                </a:spcBef>
                <a:spcAft>
                  <a:spcPct val="0"/>
                </a:spcAft>
                <a:defRPr/>
              </a:pPr>
              <a:endParaRPr lang="en-US" b="1" kern="1200" dirty="0">
                <a:solidFill>
                  <a:srgbClr val="FFFFFF"/>
                </a:solidFill>
                <a:latin typeface="Arial"/>
                <a:ea typeface="+mn-ea"/>
                <a:cs typeface="+mn-cs"/>
              </a:endParaRPr>
            </a:p>
          </p:txBody>
        </p:sp>
        <p:sp>
          <p:nvSpPr>
            <p:cNvPr id="189" name="Rounded Rectangle 32"/>
            <p:cNvSpPr>
              <a:spLocks noChangeArrowheads="1"/>
            </p:cNvSpPr>
            <p:nvPr/>
          </p:nvSpPr>
          <p:spPr bwMode="auto">
            <a:xfrm>
              <a:off x="6768089" y="1970166"/>
              <a:ext cx="558892" cy="278722"/>
            </a:xfrm>
            <a:prstGeom prst="roundRect">
              <a:avLst>
                <a:gd name="adj" fmla="val 16667"/>
              </a:avLst>
            </a:prstGeom>
            <a:gradFill flip="none" rotWithShape="1">
              <a:gsLst>
                <a:gs pos="100000">
                  <a:schemeClr val="accent2">
                    <a:lumMod val="50000"/>
                  </a:schemeClr>
                </a:gs>
                <a:gs pos="0">
                  <a:schemeClr val="accent2">
                    <a:lumMod val="50000"/>
                  </a:schemeClr>
                </a:gs>
                <a:gs pos="50000">
                  <a:schemeClr val="accent2">
                    <a:lumMod val="75000"/>
                  </a:schemeClr>
                </a:gs>
              </a:gsLst>
              <a:path path="rect">
                <a:fillToRect l="100000" t="100000"/>
              </a:path>
              <a:tileRect r="-100000" b="-100000"/>
            </a:gradFill>
            <a:ln w="12700" algn="ctr">
              <a:solidFill>
                <a:schemeClr val="accent2">
                  <a:lumMod val="50000"/>
                </a:schemeClr>
              </a:solidFill>
              <a:round/>
              <a:headEnd/>
              <a:tailEnd/>
            </a:ln>
            <a:effectLst>
              <a:outerShdw blurRad="50800" dist="38100" dir="5400000" algn="t" rotWithShape="0">
                <a:prstClr val="black">
                  <a:alpha val="40000"/>
                </a:prstClr>
              </a:outerShdw>
              <a:softEdge rad="635000"/>
            </a:effectLst>
            <a:scene3d>
              <a:camera prst="orthographicFront"/>
              <a:lightRig rig="brightRoom" dir="t"/>
            </a:scene3d>
            <a:sp3d prstMaterial="metal">
              <a:bevelT w="38100" h="38100" prst="softRound"/>
              <a:bevelB w="38100" h="38100" prst="softRound"/>
            </a:sp3d>
          </p:spPr>
          <p:txBody>
            <a:bodyPr wrap="none" lIns="73025" tIns="36511" rIns="73025" bIns="36511" anchor="ctr"/>
            <a:lstStyle/>
            <a:p>
              <a:pPr algn="ctr" rtl="0">
                <a:lnSpc>
                  <a:spcPct val="95000"/>
                </a:lnSpc>
                <a:defRPr/>
              </a:pPr>
              <a:r>
                <a:rPr lang="en-US" sz="1100" kern="1200" dirty="0">
                  <a:solidFill>
                    <a:srgbClr val="FFFFFF"/>
                  </a:solidFill>
                  <a:latin typeface="Arial"/>
                  <a:ea typeface="+mn-ea"/>
                  <a:cs typeface="+mn-cs"/>
                </a:rPr>
                <a:t>CUPC</a:t>
              </a:r>
            </a:p>
          </p:txBody>
        </p:sp>
        <p:sp>
          <p:nvSpPr>
            <p:cNvPr id="190" name="Rounded Rectangle 33"/>
            <p:cNvSpPr>
              <a:spLocks noChangeArrowheads="1"/>
            </p:cNvSpPr>
            <p:nvPr/>
          </p:nvSpPr>
          <p:spPr bwMode="auto">
            <a:xfrm>
              <a:off x="7391514" y="1970166"/>
              <a:ext cx="698546" cy="278722"/>
            </a:xfrm>
            <a:prstGeom prst="roundRect">
              <a:avLst>
                <a:gd name="adj" fmla="val 16667"/>
              </a:avLst>
            </a:prstGeom>
            <a:gradFill flip="none" rotWithShape="1">
              <a:gsLst>
                <a:gs pos="100000">
                  <a:schemeClr val="accent2">
                    <a:lumMod val="50000"/>
                  </a:schemeClr>
                </a:gs>
                <a:gs pos="0">
                  <a:schemeClr val="accent2">
                    <a:lumMod val="50000"/>
                  </a:schemeClr>
                </a:gs>
                <a:gs pos="50000">
                  <a:schemeClr val="accent2">
                    <a:lumMod val="75000"/>
                  </a:schemeClr>
                </a:gs>
              </a:gsLst>
              <a:path path="rect">
                <a:fillToRect l="50000" t="50000" r="50000" b="50000"/>
              </a:path>
              <a:tileRect/>
            </a:gradFill>
            <a:ln w="12700" algn="ctr">
              <a:solidFill>
                <a:schemeClr val="accent2">
                  <a:lumMod val="50000"/>
                </a:schemeClr>
              </a:solidFill>
              <a:round/>
              <a:headEnd/>
              <a:tailEnd/>
            </a:ln>
            <a:effectLst>
              <a:outerShdw blurRad="50800" dist="38100" dir="5400000" algn="t" rotWithShape="0">
                <a:prstClr val="black">
                  <a:alpha val="40000"/>
                </a:prstClr>
              </a:outerShdw>
              <a:softEdge rad="635000"/>
            </a:effectLst>
            <a:scene3d>
              <a:camera prst="orthographicFront"/>
              <a:lightRig rig="brightRoom" dir="t"/>
            </a:scene3d>
            <a:sp3d prstMaterial="metal">
              <a:bevelT w="38100" h="38100" prst="softRound"/>
              <a:bevelB w="38100" h="38100" prst="softRound"/>
            </a:sp3d>
          </p:spPr>
          <p:txBody>
            <a:bodyPr wrap="none" lIns="73025" tIns="36511" rIns="73025" bIns="36511" anchor="ctr"/>
            <a:lstStyle/>
            <a:p>
              <a:pPr algn="ctr" rtl="0">
                <a:lnSpc>
                  <a:spcPct val="95000"/>
                </a:lnSpc>
                <a:defRPr/>
              </a:pPr>
              <a:r>
                <a:rPr lang="en-US" sz="1100" kern="1200" dirty="0">
                  <a:solidFill>
                    <a:srgbClr val="FFFFFF"/>
                  </a:solidFill>
                  <a:latin typeface="Arial"/>
                  <a:ea typeface="+mn-ea"/>
                  <a:cs typeface="+mn-cs"/>
                </a:rPr>
                <a:t>MS Office</a:t>
              </a:r>
            </a:p>
          </p:txBody>
        </p:sp>
        <p:sp>
          <p:nvSpPr>
            <p:cNvPr id="191" name="Rounded Rectangle 34"/>
            <p:cNvSpPr>
              <a:spLocks noChangeArrowheads="1"/>
            </p:cNvSpPr>
            <p:nvPr/>
          </p:nvSpPr>
          <p:spPr bwMode="auto">
            <a:xfrm>
              <a:off x="8211698" y="1970166"/>
              <a:ext cx="558892" cy="278722"/>
            </a:xfrm>
            <a:prstGeom prst="roundRect">
              <a:avLst>
                <a:gd name="adj" fmla="val 16667"/>
              </a:avLst>
            </a:prstGeom>
            <a:gradFill flip="none" rotWithShape="1">
              <a:gsLst>
                <a:gs pos="100000">
                  <a:schemeClr val="accent2">
                    <a:lumMod val="50000"/>
                  </a:schemeClr>
                </a:gs>
                <a:gs pos="0">
                  <a:schemeClr val="accent2">
                    <a:lumMod val="50000"/>
                  </a:schemeClr>
                </a:gs>
                <a:gs pos="50000">
                  <a:schemeClr val="accent2">
                    <a:lumMod val="75000"/>
                  </a:schemeClr>
                </a:gs>
              </a:gsLst>
              <a:path path="rect">
                <a:fillToRect l="50000" t="50000" r="50000" b="50000"/>
              </a:path>
              <a:tileRect/>
            </a:gradFill>
            <a:ln w="12700" algn="ctr">
              <a:solidFill>
                <a:schemeClr val="accent2">
                  <a:lumMod val="50000"/>
                </a:schemeClr>
              </a:solidFill>
              <a:round/>
              <a:headEnd/>
              <a:tailEnd/>
            </a:ln>
            <a:effectLst>
              <a:outerShdw blurRad="50800" dist="38100" dir="5400000" algn="t" rotWithShape="0">
                <a:prstClr val="black">
                  <a:alpha val="40000"/>
                </a:prstClr>
              </a:outerShdw>
              <a:softEdge rad="635000"/>
            </a:effectLst>
            <a:scene3d>
              <a:camera prst="orthographicFront"/>
              <a:lightRig rig="brightRoom" dir="t"/>
            </a:scene3d>
            <a:sp3d prstMaterial="metal">
              <a:bevelT w="38100" h="38100" prst="softRound"/>
              <a:bevelB w="38100" h="38100" prst="softRound"/>
            </a:sp3d>
          </p:spPr>
          <p:txBody>
            <a:bodyPr wrap="none" lIns="73025" tIns="36511" rIns="73025" bIns="36511" anchor="ctr"/>
            <a:lstStyle/>
            <a:p>
              <a:pPr algn="ctr" rtl="0">
                <a:lnSpc>
                  <a:spcPct val="95000"/>
                </a:lnSpc>
                <a:defRPr/>
              </a:pPr>
              <a:r>
                <a:rPr lang="en-US" sz="1100" kern="1200" dirty="0">
                  <a:solidFill>
                    <a:srgbClr val="FFFFFF"/>
                  </a:solidFill>
                  <a:latin typeface="Arial"/>
                  <a:ea typeface="+mn-ea"/>
                  <a:cs typeface="+mn-cs"/>
                </a:rPr>
                <a:t>Video</a:t>
              </a:r>
            </a:p>
          </p:txBody>
        </p:sp>
        <p:sp>
          <p:nvSpPr>
            <p:cNvPr id="188" name="Rounded Rectangle 31"/>
            <p:cNvSpPr>
              <a:spLocks noChangeArrowheads="1"/>
            </p:cNvSpPr>
            <p:nvPr/>
          </p:nvSpPr>
          <p:spPr bwMode="auto">
            <a:xfrm>
              <a:off x="6769214" y="2314279"/>
              <a:ext cx="1993901" cy="274320"/>
            </a:xfrm>
            <a:prstGeom prst="roundRect">
              <a:avLst>
                <a:gd name="adj" fmla="val 16667"/>
              </a:avLst>
            </a:prstGeom>
            <a:gradFill flip="none" rotWithShape="1">
              <a:gsLst>
                <a:gs pos="0">
                  <a:schemeClr val="accent5">
                    <a:lumMod val="50000"/>
                  </a:schemeClr>
                </a:gs>
                <a:gs pos="100000">
                  <a:schemeClr val="accent5">
                    <a:lumMod val="50000"/>
                  </a:schemeClr>
                </a:gs>
                <a:gs pos="50000">
                  <a:schemeClr val="accent5">
                    <a:lumMod val="75000"/>
                  </a:schemeClr>
                </a:gs>
              </a:gsLst>
              <a:path path="rect">
                <a:fillToRect l="50000" t="50000" r="50000" b="50000"/>
              </a:path>
              <a:tileRect/>
            </a:gradFill>
            <a:ln w="12700" algn="ctr">
              <a:noFill/>
              <a:round/>
              <a:headEnd/>
              <a:tailEnd/>
            </a:ln>
            <a:effectLst>
              <a:outerShdw blurRad="50800" dist="38100" dir="5400000" algn="t" rotWithShape="0">
                <a:prstClr val="black">
                  <a:alpha val="40000"/>
                </a:prstClr>
              </a:outerShdw>
              <a:softEdge rad="635000"/>
            </a:effectLst>
            <a:scene3d>
              <a:camera prst="orthographicFront"/>
              <a:lightRig rig="brightRoom" dir="t"/>
            </a:scene3d>
            <a:sp3d prstMaterial="metal">
              <a:bevelT w="38100" h="38100" prst="softRound"/>
              <a:bevelB w="38100" h="38100" prst="softRound"/>
            </a:sp3d>
          </p:spPr>
          <p:txBody>
            <a:bodyPr wrap="none" lIns="73025" tIns="36511" rIns="73025" bIns="36511" anchor="ctr" anchorCtr="0"/>
            <a:lstStyle/>
            <a:p>
              <a:pPr algn="ctr" rtl="0">
                <a:defRPr/>
              </a:pPr>
              <a:r>
                <a:rPr lang="en-US" sz="1100" kern="1200" dirty="0">
                  <a:solidFill>
                    <a:srgbClr val="FFFFFF"/>
                  </a:solidFill>
                  <a:latin typeface="Arial"/>
                  <a:ea typeface="+mn-ea"/>
                  <a:cs typeface="+mn-cs"/>
                </a:rPr>
                <a:t> Microsoft OS</a:t>
              </a:r>
            </a:p>
          </p:txBody>
        </p:sp>
      </p:grpSp>
      <p:pic>
        <p:nvPicPr>
          <p:cNvPr id="244" name="Picture 243" descr="EMC-wt.png"/>
          <p:cNvPicPr>
            <a:picLocks noChangeAspect="1"/>
          </p:cNvPicPr>
          <p:nvPr/>
        </p:nvPicPr>
        <p:blipFill>
          <a:blip r:embed="rId7" cstate="print"/>
          <a:stretch>
            <a:fillRect/>
          </a:stretch>
        </p:blipFill>
        <p:spPr>
          <a:xfrm>
            <a:off x="5308660" y="3187425"/>
            <a:ext cx="505116" cy="151046"/>
          </a:xfrm>
          <a:prstGeom prst="rect">
            <a:avLst/>
          </a:prstGeom>
        </p:spPr>
      </p:pic>
      <p:sp>
        <p:nvSpPr>
          <p:cNvPr id="229" name="Rectangle 228"/>
          <p:cNvSpPr/>
          <p:nvPr/>
        </p:nvSpPr>
        <p:spPr>
          <a:xfrm>
            <a:off x="3664396" y="2058609"/>
            <a:ext cx="1428596" cy="338554"/>
          </a:xfrm>
          <a:prstGeom prst="rect">
            <a:avLst/>
          </a:prstGeom>
        </p:spPr>
        <p:txBody>
          <a:bodyPr wrap="none">
            <a:spAutoFit/>
          </a:bodyPr>
          <a:lstStyle/>
          <a:p>
            <a:pPr algn="ctr" rtl="0"/>
            <a:r>
              <a:rPr lang="zh-CN" altLang="en-US" sz="1600" dirty="0" smtClean="0">
                <a:solidFill>
                  <a:srgbClr val="FF6600"/>
                </a:solidFill>
                <a:latin typeface="华文楷体"/>
                <a:ea typeface="华文楷体"/>
              </a:rPr>
              <a:t>虚拟化的网络</a:t>
            </a:r>
            <a:endParaRPr lang="en-US" sz="1600" kern="1200" dirty="0">
              <a:solidFill>
                <a:srgbClr val="FF6600"/>
              </a:solidFill>
              <a:latin typeface="华文楷体"/>
              <a:ea typeface="华文楷体"/>
              <a:cs typeface="+mn-cs"/>
            </a:endParaRPr>
          </a:p>
        </p:txBody>
      </p:sp>
      <p:sp>
        <p:nvSpPr>
          <p:cNvPr id="208" name="TextBox 149"/>
          <p:cNvSpPr txBox="1">
            <a:spLocks noChangeArrowheads="1"/>
          </p:cNvSpPr>
          <p:nvPr/>
        </p:nvSpPr>
        <p:spPr bwMode="auto">
          <a:xfrm>
            <a:off x="4800709" y="5262473"/>
            <a:ext cx="587376" cy="261610"/>
          </a:xfrm>
          <a:prstGeom prst="rect">
            <a:avLst/>
          </a:prstGeom>
          <a:noFill/>
          <a:ln w="9525">
            <a:noFill/>
            <a:miter lim="800000"/>
            <a:headEnd/>
            <a:tailEnd/>
          </a:ln>
        </p:spPr>
        <p:txBody>
          <a:bodyPr>
            <a:spAutoFit/>
          </a:bodyPr>
          <a:lstStyle/>
          <a:p>
            <a:pPr algn="ctr" rtl="0" fontAlgn="base">
              <a:spcBef>
                <a:spcPct val="0"/>
              </a:spcBef>
              <a:spcAft>
                <a:spcPct val="0"/>
              </a:spcAft>
            </a:pPr>
            <a:r>
              <a:rPr lang="en-US" sz="1100" kern="1200" dirty="0">
                <a:solidFill>
                  <a:srgbClr val="FFFFFF"/>
                </a:solidFill>
                <a:latin typeface="Arial"/>
                <a:ea typeface="ＭＳ Ｐゴシック" charset="-128"/>
                <a:cs typeface="+mn-cs"/>
              </a:rPr>
              <a:t>ASA</a:t>
            </a:r>
          </a:p>
        </p:txBody>
      </p:sp>
      <p:grpSp>
        <p:nvGrpSpPr>
          <p:cNvPr id="4" name="Group 168"/>
          <p:cNvGrpSpPr/>
          <p:nvPr/>
        </p:nvGrpSpPr>
        <p:grpSpPr>
          <a:xfrm>
            <a:off x="3157197" y="3313114"/>
            <a:ext cx="516388" cy="588732"/>
            <a:chOff x="2849563" y="2522538"/>
            <a:chExt cx="657224" cy="749300"/>
          </a:xfrm>
        </p:grpSpPr>
        <p:sp>
          <p:nvSpPr>
            <p:cNvPr id="1029" name="Line 5"/>
            <p:cNvSpPr>
              <a:spLocks noChangeShapeType="1"/>
            </p:cNvSpPr>
            <p:nvPr/>
          </p:nvSpPr>
          <p:spPr bwMode="auto">
            <a:xfrm flipV="1">
              <a:off x="3394075" y="2532063"/>
              <a:ext cx="1587" cy="373063"/>
            </a:xfrm>
            <a:prstGeom prst="line">
              <a:avLst/>
            </a:prstGeom>
            <a:noFill/>
            <a:ln w="7" cap="flat">
              <a:solidFill>
                <a:srgbClr val="0096D5"/>
              </a:solidFill>
              <a:prstDash val="solid"/>
              <a:miter lim="800000"/>
              <a:headEnd/>
              <a:tailEnd/>
            </a:ln>
          </p:spPr>
          <p:txBody>
            <a:bodyPr vert="horz" wrap="square" lIns="91440" tIns="45720" rIns="91440" bIns="45720" numCol="1" anchor="t" anchorCtr="0" compatLnSpc="1">
              <a:prstTxWarp prst="textNoShape">
                <a:avLst/>
              </a:prstTxWarp>
            </a:bodyPr>
            <a:lstStyle/>
            <a:p>
              <a:pPr algn="ctr" rtl="0"/>
              <a:endParaRPr lang="en-US" kern="1200">
                <a:solidFill>
                  <a:prstClr val="black"/>
                </a:solidFill>
                <a:latin typeface="Arial"/>
                <a:ea typeface="+mn-ea"/>
                <a:cs typeface="+mn-cs"/>
              </a:endParaRPr>
            </a:p>
          </p:txBody>
        </p:sp>
        <p:sp>
          <p:nvSpPr>
            <p:cNvPr id="1030" name="Line 6"/>
            <p:cNvSpPr>
              <a:spLocks noChangeShapeType="1"/>
            </p:cNvSpPr>
            <p:nvPr/>
          </p:nvSpPr>
          <p:spPr bwMode="auto">
            <a:xfrm flipV="1">
              <a:off x="3394075" y="2643188"/>
              <a:ext cx="1587" cy="257175"/>
            </a:xfrm>
            <a:prstGeom prst="line">
              <a:avLst/>
            </a:prstGeom>
            <a:noFill/>
            <a:ln w="17" cap="flat">
              <a:solidFill>
                <a:srgbClr val="0096D5"/>
              </a:solidFill>
              <a:prstDash val="solid"/>
              <a:miter lim="800000"/>
              <a:headEnd/>
              <a:tailEnd/>
            </a:ln>
          </p:spPr>
          <p:txBody>
            <a:bodyPr vert="horz" wrap="square" lIns="91440" tIns="45720" rIns="91440" bIns="45720" numCol="1" anchor="t" anchorCtr="0" compatLnSpc="1">
              <a:prstTxWarp prst="textNoShape">
                <a:avLst/>
              </a:prstTxWarp>
            </a:bodyPr>
            <a:lstStyle/>
            <a:p>
              <a:pPr algn="ctr" rtl="0"/>
              <a:endParaRPr lang="en-US" kern="1200">
                <a:solidFill>
                  <a:prstClr val="black"/>
                </a:solidFill>
                <a:latin typeface="Arial"/>
                <a:ea typeface="+mn-ea"/>
                <a:cs typeface="+mn-cs"/>
              </a:endParaRPr>
            </a:p>
          </p:txBody>
        </p:sp>
        <p:sp>
          <p:nvSpPr>
            <p:cNvPr id="1031" name="Rectangle 7"/>
            <p:cNvSpPr>
              <a:spLocks noChangeArrowheads="1"/>
            </p:cNvSpPr>
            <p:nvPr/>
          </p:nvSpPr>
          <p:spPr bwMode="auto">
            <a:xfrm>
              <a:off x="3382963" y="2522538"/>
              <a:ext cx="19050" cy="44450"/>
            </a:xfrm>
            <a:prstGeom prst="rect">
              <a:avLst/>
            </a:prstGeom>
            <a:solidFill>
              <a:srgbClr val="000000"/>
            </a:solidFill>
            <a:ln w="5" cap="flat">
              <a:solidFill>
                <a:srgbClr val="0096D5"/>
              </a:solidFill>
              <a:prstDash val="solid"/>
              <a:miter lim="800000"/>
              <a:headEnd/>
              <a:tailEnd/>
            </a:ln>
          </p:spPr>
          <p:txBody>
            <a:bodyPr vert="horz" wrap="square" lIns="91440" tIns="45720" rIns="91440" bIns="45720" numCol="1" anchor="t" anchorCtr="0" compatLnSpc="1">
              <a:prstTxWarp prst="textNoShape">
                <a:avLst/>
              </a:prstTxWarp>
            </a:bodyPr>
            <a:lstStyle/>
            <a:p>
              <a:pPr algn="ctr" rtl="0"/>
              <a:endParaRPr lang="en-US" kern="1200">
                <a:solidFill>
                  <a:prstClr val="black"/>
                </a:solidFill>
                <a:latin typeface="Arial"/>
                <a:ea typeface="+mn-ea"/>
                <a:cs typeface="+mn-cs"/>
              </a:endParaRPr>
            </a:p>
          </p:txBody>
        </p:sp>
        <p:sp>
          <p:nvSpPr>
            <p:cNvPr id="1032" name="Line 8"/>
            <p:cNvSpPr>
              <a:spLocks noChangeShapeType="1"/>
            </p:cNvSpPr>
            <p:nvPr/>
          </p:nvSpPr>
          <p:spPr bwMode="auto">
            <a:xfrm flipV="1">
              <a:off x="2963863" y="2532063"/>
              <a:ext cx="1587" cy="373063"/>
            </a:xfrm>
            <a:prstGeom prst="line">
              <a:avLst/>
            </a:prstGeom>
            <a:noFill/>
            <a:ln w="7" cap="flat">
              <a:solidFill>
                <a:srgbClr val="0096D5"/>
              </a:solidFill>
              <a:prstDash val="solid"/>
              <a:miter lim="800000"/>
              <a:headEnd/>
              <a:tailEnd/>
            </a:ln>
          </p:spPr>
          <p:txBody>
            <a:bodyPr vert="horz" wrap="square" lIns="91440" tIns="45720" rIns="91440" bIns="45720" numCol="1" anchor="t" anchorCtr="0" compatLnSpc="1">
              <a:prstTxWarp prst="textNoShape">
                <a:avLst/>
              </a:prstTxWarp>
            </a:bodyPr>
            <a:lstStyle/>
            <a:p>
              <a:pPr algn="ctr" rtl="0"/>
              <a:endParaRPr lang="en-US" kern="1200">
                <a:solidFill>
                  <a:prstClr val="black"/>
                </a:solidFill>
                <a:latin typeface="Arial"/>
                <a:ea typeface="+mn-ea"/>
                <a:cs typeface="+mn-cs"/>
              </a:endParaRPr>
            </a:p>
          </p:txBody>
        </p:sp>
        <p:sp>
          <p:nvSpPr>
            <p:cNvPr id="1033" name="Line 9"/>
            <p:cNvSpPr>
              <a:spLocks noChangeShapeType="1"/>
            </p:cNvSpPr>
            <p:nvPr/>
          </p:nvSpPr>
          <p:spPr bwMode="auto">
            <a:xfrm flipV="1">
              <a:off x="2963863" y="2643188"/>
              <a:ext cx="1587" cy="257175"/>
            </a:xfrm>
            <a:prstGeom prst="line">
              <a:avLst/>
            </a:prstGeom>
            <a:noFill/>
            <a:ln w="17" cap="flat">
              <a:solidFill>
                <a:srgbClr val="0096D5"/>
              </a:solidFill>
              <a:prstDash val="solid"/>
              <a:miter lim="800000"/>
              <a:headEnd/>
              <a:tailEnd/>
            </a:ln>
          </p:spPr>
          <p:txBody>
            <a:bodyPr vert="horz" wrap="square" lIns="91440" tIns="45720" rIns="91440" bIns="45720" numCol="1" anchor="t" anchorCtr="0" compatLnSpc="1">
              <a:prstTxWarp prst="textNoShape">
                <a:avLst/>
              </a:prstTxWarp>
            </a:bodyPr>
            <a:lstStyle/>
            <a:p>
              <a:pPr algn="ctr" rtl="0"/>
              <a:endParaRPr lang="en-US" kern="1200">
                <a:solidFill>
                  <a:prstClr val="black"/>
                </a:solidFill>
                <a:latin typeface="Arial"/>
                <a:ea typeface="+mn-ea"/>
                <a:cs typeface="+mn-cs"/>
              </a:endParaRPr>
            </a:p>
          </p:txBody>
        </p:sp>
        <p:sp>
          <p:nvSpPr>
            <p:cNvPr id="1034" name="Rectangle 10"/>
            <p:cNvSpPr>
              <a:spLocks noChangeArrowheads="1"/>
            </p:cNvSpPr>
            <p:nvPr/>
          </p:nvSpPr>
          <p:spPr bwMode="auto">
            <a:xfrm>
              <a:off x="2955925" y="2522538"/>
              <a:ext cx="15875" cy="44450"/>
            </a:xfrm>
            <a:prstGeom prst="rect">
              <a:avLst/>
            </a:prstGeom>
            <a:solidFill>
              <a:srgbClr val="000000"/>
            </a:solidFill>
            <a:ln w="5" cap="flat">
              <a:solidFill>
                <a:srgbClr val="0096D5"/>
              </a:solidFill>
              <a:prstDash val="solid"/>
              <a:miter lim="800000"/>
              <a:headEnd/>
              <a:tailEnd/>
            </a:ln>
          </p:spPr>
          <p:txBody>
            <a:bodyPr vert="horz" wrap="square" lIns="91440" tIns="45720" rIns="91440" bIns="45720" numCol="1" anchor="t" anchorCtr="0" compatLnSpc="1">
              <a:prstTxWarp prst="textNoShape">
                <a:avLst/>
              </a:prstTxWarp>
            </a:bodyPr>
            <a:lstStyle/>
            <a:p>
              <a:pPr algn="ctr" rtl="0"/>
              <a:endParaRPr lang="en-US" kern="1200">
                <a:solidFill>
                  <a:prstClr val="black"/>
                </a:solidFill>
                <a:latin typeface="Arial"/>
                <a:ea typeface="+mn-ea"/>
                <a:cs typeface="+mn-cs"/>
              </a:endParaRPr>
            </a:p>
          </p:txBody>
        </p:sp>
        <p:sp>
          <p:nvSpPr>
            <p:cNvPr id="1035" name="Freeform 11"/>
            <p:cNvSpPr>
              <a:spLocks/>
            </p:cNvSpPr>
            <p:nvPr/>
          </p:nvSpPr>
          <p:spPr bwMode="auto">
            <a:xfrm>
              <a:off x="2851150" y="2982913"/>
              <a:ext cx="654050" cy="288925"/>
            </a:xfrm>
            <a:custGeom>
              <a:avLst/>
              <a:gdLst/>
              <a:ahLst/>
              <a:cxnLst>
                <a:cxn ang="0">
                  <a:pos x="655" y="112"/>
                </a:cxn>
                <a:cxn ang="0">
                  <a:pos x="655" y="112"/>
                </a:cxn>
                <a:cxn ang="0">
                  <a:pos x="328" y="224"/>
                </a:cxn>
                <a:cxn ang="0">
                  <a:pos x="0" y="112"/>
                </a:cxn>
                <a:cxn ang="0">
                  <a:pos x="328" y="0"/>
                </a:cxn>
                <a:cxn ang="0">
                  <a:pos x="655" y="112"/>
                </a:cxn>
              </a:cxnLst>
              <a:rect l="0" t="0" r="r" b="b"/>
              <a:pathLst>
                <a:path w="655" h="224">
                  <a:moveTo>
                    <a:pt x="655" y="112"/>
                  </a:moveTo>
                  <a:cubicBezTo>
                    <a:pt x="655" y="112"/>
                    <a:pt x="655" y="112"/>
                    <a:pt x="655" y="112"/>
                  </a:cubicBezTo>
                  <a:cubicBezTo>
                    <a:pt x="655" y="174"/>
                    <a:pt x="509" y="224"/>
                    <a:pt x="328" y="224"/>
                  </a:cubicBezTo>
                  <a:cubicBezTo>
                    <a:pt x="147" y="224"/>
                    <a:pt x="0" y="174"/>
                    <a:pt x="0" y="112"/>
                  </a:cubicBezTo>
                  <a:cubicBezTo>
                    <a:pt x="0" y="50"/>
                    <a:pt x="147" y="0"/>
                    <a:pt x="328" y="0"/>
                  </a:cubicBezTo>
                  <a:cubicBezTo>
                    <a:pt x="509" y="0"/>
                    <a:pt x="655" y="50"/>
                    <a:pt x="655" y="112"/>
                  </a:cubicBezTo>
                  <a:close/>
                </a:path>
              </a:pathLst>
            </a:custGeom>
            <a:solidFill>
              <a:srgbClr val="0078AA"/>
            </a:solidFill>
            <a:ln w="9525">
              <a:noFill/>
              <a:round/>
              <a:headEnd/>
              <a:tailEnd/>
            </a:ln>
          </p:spPr>
          <p:txBody>
            <a:bodyPr vert="horz" wrap="square" lIns="91440" tIns="45720" rIns="91440" bIns="45720" numCol="1" anchor="t" anchorCtr="0" compatLnSpc="1">
              <a:prstTxWarp prst="textNoShape">
                <a:avLst/>
              </a:prstTxWarp>
            </a:bodyPr>
            <a:lstStyle/>
            <a:p>
              <a:pPr algn="ctr" rtl="0"/>
              <a:endParaRPr lang="en-US" kern="1200">
                <a:solidFill>
                  <a:prstClr val="black"/>
                </a:solidFill>
                <a:latin typeface="Arial"/>
                <a:ea typeface="+mn-ea"/>
                <a:cs typeface="+mn-cs"/>
              </a:endParaRPr>
            </a:p>
          </p:txBody>
        </p:sp>
        <p:sp>
          <p:nvSpPr>
            <p:cNvPr id="1036" name="Freeform 12"/>
            <p:cNvSpPr>
              <a:spLocks/>
            </p:cNvSpPr>
            <p:nvPr/>
          </p:nvSpPr>
          <p:spPr bwMode="auto">
            <a:xfrm>
              <a:off x="2851150" y="2982913"/>
              <a:ext cx="654050" cy="288925"/>
            </a:xfrm>
            <a:custGeom>
              <a:avLst/>
              <a:gdLst/>
              <a:ahLst/>
              <a:cxnLst>
                <a:cxn ang="0">
                  <a:pos x="655" y="112"/>
                </a:cxn>
                <a:cxn ang="0">
                  <a:pos x="655" y="112"/>
                </a:cxn>
                <a:cxn ang="0">
                  <a:pos x="328" y="224"/>
                </a:cxn>
                <a:cxn ang="0">
                  <a:pos x="0" y="112"/>
                </a:cxn>
                <a:cxn ang="0">
                  <a:pos x="328" y="0"/>
                </a:cxn>
                <a:cxn ang="0">
                  <a:pos x="655" y="112"/>
                </a:cxn>
              </a:cxnLst>
              <a:rect l="0" t="0" r="r" b="b"/>
              <a:pathLst>
                <a:path w="655" h="224">
                  <a:moveTo>
                    <a:pt x="655" y="112"/>
                  </a:moveTo>
                  <a:cubicBezTo>
                    <a:pt x="655" y="112"/>
                    <a:pt x="655" y="112"/>
                    <a:pt x="655" y="112"/>
                  </a:cubicBezTo>
                  <a:cubicBezTo>
                    <a:pt x="655" y="174"/>
                    <a:pt x="509" y="224"/>
                    <a:pt x="328" y="224"/>
                  </a:cubicBezTo>
                  <a:cubicBezTo>
                    <a:pt x="147" y="224"/>
                    <a:pt x="0" y="174"/>
                    <a:pt x="0" y="112"/>
                  </a:cubicBezTo>
                  <a:cubicBezTo>
                    <a:pt x="0" y="50"/>
                    <a:pt x="147" y="0"/>
                    <a:pt x="328" y="0"/>
                  </a:cubicBezTo>
                  <a:cubicBezTo>
                    <a:pt x="509" y="0"/>
                    <a:pt x="655" y="50"/>
                    <a:pt x="655" y="112"/>
                  </a:cubicBezTo>
                  <a:close/>
                </a:path>
              </a:pathLst>
            </a:custGeom>
            <a:noFill/>
            <a:ln w="2" cap="flat">
              <a:solidFill>
                <a:srgbClr val="AAE6FF"/>
              </a:solidFill>
              <a:prstDash val="solid"/>
              <a:round/>
              <a:headEnd/>
              <a:tailEnd/>
            </a:ln>
          </p:spPr>
          <p:txBody>
            <a:bodyPr vert="horz" wrap="square" lIns="91440" tIns="45720" rIns="91440" bIns="45720" numCol="1" anchor="t" anchorCtr="0" compatLnSpc="1">
              <a:prstTxWarp prst="textNoShape">
                <a:avLst/>
              </a:prstTxWarp>
            </a:bodyPr>
            <a:lstStyle/>
            <a:p>
              <a:pPr algn="ctr" rtl="0"/>
              <a:endParaRPr lang="en-US" kern="1200">
                <a:solidFill>
                  <a:prstClr val="black"/>
                </a:solidFill>
                <a:latin typeface="Arial"/>
                <a:ea typeface="+mn-ea"/>
                <a:cs typeface="+mn-cs"/>
              </a:endParaRPr>
            </a:p>
          </p:txBody>
        </p:sp>
        <p:sp>
          <p:nvSpPr>
            <p:cNvPr id="1037" name="Freeform 13"/>
            <p:cNvSpPr>
              <a:spLocks/>
            </p:cNvSpPr>
            <p:nvPr/>
          </p:nvSpPr>
          <p:spPr bwMode="auto">
            <a:xfrm>
              <a:off x="2849563" y="2924175"/>
              <a:ext cx="655637" cy="206375"/>
            </a:xfrm>
            <a:custGeom>
              <a:avLst/>
              <a:gdLst/>
              <a:ahLst/>
              <a:cxnLst>
                <a:cxn ang="0">
                  <a:pos x="0" y="0"/>
                </a:cxn>
                <a:cxn ang="0">
                  <a:pos x="0" y="130"/>
                </a:cxn>
                <a:cxn ang="0">
                  <a:pos x="413" y="130"/>
                </a:cxn>
                <a:cxn ang="0">
                  <a:pos x="413" y="0"/>
                </a:cxn>
                <a:cxn ang="0">
                  <a:pos x="0" y="0"/>
                </a:cxn>
                <a:cxn ang="0">
                  <a:pos x="0" y="0"/>
                </a:cxn>
              </a:cxnLst>
              <a:rect l="0" t="0" r="r" b="b"/>
              <a:pathLst>
                <a:path w="413" h="130">
                  <a:moveTo>
                    <a:pt x="0" y="0"/>
                  </a:moveTo>
                  <a:lnTo>
                    <a:pt x="0" y="130"/>
                  </a:lnTo>
                  <a:lnTo>
                    <a:pt x="413" y="130"/>
                  </a:lnTo>
                  <a:lnTo>
                    <a:pt x="413" y="0"/>
                  </a:lnTo>
                  <a:lnTo>
                    <a:pt x="0" y="0"/>
                  </a:lnTo>
                  <a:lnTo>
                    <a:pt x="0" y="0"/>
                  </a:lnTo>
                  <a:close/>
                </a:path>
              </a:pathLst>
            </a:custGeom>
            <a:solidFill>
              <a:srgbClr val="0078AA"/>
            </a:solidFill>
            <a:ln w="9525">
              <a:noFill/>
              <a:round/>
              <a:headEnd/>
              <a:tailEnd/>
            </a:ln>
          </p:spPr>
          <p:txBody>
            <a:bodyPr vert="horz" wrap="square" lIns="91440" tIns="45720" rIns="91440" bIns="45720" numCol="1" anchor="t" anchorCtr="0" compatLnSpc="1">
              <a:prstTxWarp prst="textNoShape">
                <a:avLst/>
              </a:prstTxWarp>
            </a:bodyPr>
            <a:lstStyle/>
            <a:p>
              <a:pPr algn="ctr" rtl="0"/>
              <a:endParaRPr lang="en-US" kern="1200">
                <a:solidFill>
                  <a:prstClr val="black"/>
                </a:solidFill>
                <a:latin typeface="Arial"/>
                <a:ea typeface="+mn-ea"/>
                <a:cs typeface="+mn-cs"/>
              </a:endParaRPr>
            </a:p>
          </p:txBody>
        </p:sp>
        <p:sp>
          <p:nvSpPr>
            <p:cNvPr id="1038" name="Freeform 14"/>
            <p:cNvSpPr>
              <a:spLocks/>
            </p:cNvSpPr>
            <p:nvPr/>
          </p:nvSpPr>
          <p:spPr bwMode="auto">
            <a:xfrm>
              <a:off x="2851150" y="2776538"/>
              <a:ext cx="654050" cy="288925"/>
            </a:xfrm>
            <a:custGeom>
              <a:avLst/>
              <a:gdLst/>
              <a:ahLst/>
              <a:cxnLst>
                <a:cxn ang="0">
                  <a:pos x="655" y="112"/>
                </a:cxn>
                <a:cxn ang="0">
                  <a:pos x="655" y="112"/>
                </a:cxn>
                <a:cxn ang="0">
                  <a:pos x="328" y="224"/>
                </a:cxn>
                <a:cxn ang="0">
                  <a:pos x="0" y="112"/>
                </a:cxn>
                <a:cxn ang="0">
                  <a:pos x="328" y="0"/>
                </a:cxn>
                <a:cxn ang="0">
                  <a:pos x="655" y="112"/>
                </a:cxn>
              </a:cxnLst>
              <a:rect l="0" t="0" r="r" b="b"/>
              <a:pathLst>
                <a:path w="655" h="224">
                  <a:moveTo>
                    <a:pt x="655" y="112"/>
                  </a:moveTo>
                  <a:cubicBezTo>
                    <a:pt x="655" y="112"/>
                    <a:pt x="655" y="112"/>
                    <a:pt x="655" y="112"/>
                  </a:cubicBezTo>
                  <a:cubicBezTo>
                    <a:pt x="655" y="174"/>
                    <a:pt x="509" y="224"/>
                    <a:pt x="328" y="224"/>
                  </a:cubicBezTo>
                  <a:cubicBezTo>
                    <a:pt x="147" y="224"/>
                    <a:pt x="0" y="174"/>
                    <a:pt x="0" y="112"/>
                  </a:cubicBezTo>
                  <a:cubicBezTo>
                    <a:pt x="0" y="50"/>
                    <a:pt x="147" y="0"/>
                    <a:pt x="328" y="0"/>
                  </a:cubicBezTo>
                  <a:cubicBezTo>
                    <a:pt x="509" y="0"/>
                    <a:pt x="655" y="50"/>
                    <a:pt x="655" y="112"/>
                  </a:cubicBezTo>
                  <a:close/>
                </a:path>
              </a:pathLst>
            </a:custGeom>
            <a:solidFill>
              <a:srgbClr val="00B4FF"/>
            </a:solidFill>
            <a:ln w="9525">
              <a:noFill/>
              <a:round/>
              <a:headEnd/>
              <a:tailEnd/>
            </a:ln>
          </p:spPr>
          <p:txBody>
            <a:bodyPr vert="horz" wrap="square" lIns="91440" tIns="45720" rIns="91440" bIns="45720" numCol="1" anchor="t" anchorCtr="0" compatLnSpc="1">
              <a:prstTxWarp prst="textNoShape">
                <a:avLst/>
              </a:prstTxWarp>
            </a:bodyPr>
            <a:lstStyle/>
            <a:p>
              <a:pPr algn="ctr" rtl="0"/>
              <a:endParaRPr lang="en-US" kern="1200">
                <a:solidFill>
                  <a:prstClr val="black"/>
                </a:solidFill>
                <a:latin typeface="Arial"/>
                <a:ea typeface="+mn-ea"/>
                <a:cs typeface="+mn-cs"/>
              </a:endParaRPr>
            </a:p>
          </p:txBody>
        </p:sp>
        <p:sp>
          <p:nvSpPr>
            <p:cNvPr id="1039" name="Freeform 15"/>
            <p:cNvSpPr>
              <a:spLocks/>
            </p:cNvSpPr>
            <p:nvPr/>
          </p:nvSpPr>
          <p:spPr bwMode="auto">
            <a:xfrm>
              <a:off x="2851150" y="2776538"/>
              <a:ext cx="654050" cy="288925"/>
            </a:xfrm>
            <a:custGeom>
              <a:avLst/>
              <a:gdLst/>
              <a:ahLst/>
              <a:cxnLst>
                <a:cxn ang="0">
                  <a:pos x="655" y="112"/>
                </a:cxn>
                <a:cxn ang="0">
                  <a:pos x="655" y="112"/>
                </a:cxn>
                <a:cxn ang="0">
                  <a:pos x="328" y="224"/>
                </a:cxn>
                <a:cxn ang="0">
                  <a:pos x="0" y="112"/>
                </a:cxn>
                <a:cxn ang="0">
                  <a:pos x="328" y="0"/>
                </a:cxn>
                <a:cxn ang="0">
                  <a:pos x="655" y="112"/>
                </a:cxn>
              </a:cxnLst>
              <a:rect l="0" t="0" r="r" b="b"/>
              <a:pathLst>
                <a:path w="655" h="224">
                  <a:moveTo>
                    <a:pt x="655" y="112"/>
                  </a:moveTo>
                  <a:cubicBezTo>
                    <a:pt x="655" y="112"/>
                    <a:pt x="655" y="112"/>
                    <a:pt x="655" y="112"/>
                  </a:cubicBezTo>
                  <a:cubicBezTo>
                    <a:pt x="655" y="174"/>
                    <a:pt x="509" y="224"/>
                    <a:pt x="328" y="224"/>
                  </a:cubicBezTo>
                  <a:cubicBezTo>
                    <a:pt x="147" y="224"/>
                    <a:pt x="0" y="174"/>
                    <a:pt x="0" y="112"/>
                  </a:cubicBezTo>
                  <a:cubicBezTo>
                    <a:pt x="0" y="50"/>
                    <a:pt x="147" y="0"/>
                    <a:pt x="328" y="0"/>
                  </a:cubicBezTo>
                  <a:cubicBezTo>
                    <a:pt x="509" y="0"/>
                    <a:pt x="655" y="50"/>
                    <a:pt x="655" y="112"/>
                  </a:cubicBezTo>
                  <a:close/>
                </a:path>
              </a:pathLst>
            </a:custGeom>
            <a:noFill/>
            <a:ln w="2" cap="flat">
              <a:solidFill>
                <a:srgbClr val="AAE6FF"/>
              </a:solidFill>
              <a:prstDash val="solid"/>
              <a:round/>
              <a:headEnd/>
              <a:tailEnd/>
            </a:ln>
          </p:spPr>
          <p:txBody>
            <a:bodyPr vert="horz" wrap="square" lIns="91440" tIns="45720" rIns="91440" bIns="45720" numCol="1" anchor="t" anchorCtr="0" compatLnSpc="1">
              <a:prstTxWarp prst="textNoShape">
                <a:avLst/>
              </a:prstTxWarp>
            </a:bodyPr>
            <a:lstStyle/>
            <a:p>
              <a:pPr algn="ctr" rtl="0"/>
              <a:endParaRPr lang="en-US" kern="1200">
                <a:solidFill>
                  <a:prstClr val="black"/>
                </a:solidFill>
                <a:latin typeface="Arial"/>
                <a:ea typeface="+mn-ea"/>
                <a:cs typeface="+mn-cs"/>
              </a:endParaRPr>
            </a:p>
          </p:txBody>
        </p:sp>
        <p:sp>
          <p:nvSpPr>
            <p:cNvPr id="1040" name="Freeform 16"/>
            <p:cNvSpPr>
              <a:spLocks/>
            </p:cNvSpPr>
            <p:nvPr/>
          </p:nvSpPr>
          <p:spPr bwMode="auto">
            <a:xfrm>
              <a:off x="3186113" y="2814638"/>
              <a:ext cx="215900" cy="95250"/>
            </a:xfrm>
            <a:custGeom>
              <a:avLst/>
              <a:gdLst/>
              <a:ahLst/>
              <a:cxnLst>
                <a:cxn ang="0">
                  <a:pos x="0" y="47"/>
                </a:cxn>
                <a:cxn ang="0">
                  <a:pos x="31" y="60"/>
                </a:cxn>
                <a:cxn ang="0">
                  <a:pos x="102" y="23"/>
                </a:cxn>
                <a:cxn ang="0">
                  <a:pos x="136" y="34"/>
                </a:cxn>
                <a:cxn ang="0">
                  <a:pos x="119" y="0"/>
                </a:cxn>
                <a:cxn ang="0">
                  <a:pos x="32" y="0"/>
                </a:cxn>
                <a:cxn ang="0">
                  <a:pos x="68" y="12"/>
                </a:cxn>
                <a:cxn ang="0">
                  <a:pos x="0" y="47"/>
                </a:cxn>
                <a:cxn ang="0">
                  <a:pos x="0" y="47"/>
                </a:cxn>
              </a:cxnLst>
              <a:rect l="0" t="0" r="r" b="b"/>
              <a:pathLst>
                <a:path w="136" h="60">
                  <a:moveTo>
                    <a:pt x="0" y="47"/>
                  </a:moveTo>
                  <a:lnTo>
                    <a:pt x="31" y="60"/>
                  </a:lnTo>
                  <a:lnTo>
                    <a:pt x="102" y="23"/>
                  </a:lnTo>
                  <a:lnTo>
                    <a:pt x="136" y="34"/>
                  </a:lnTo>
                  <a:lnTo>
                    <a:pt x="119" y="0"/>
                  </a:lnTo>
                  <a:lnTo>
                    <a:pt x="32" y="0"/>
                  </a:lnTo>
                  <a:lnTo>
                    <a:pt x="68" y="12"/>
                  </a:lnTo>
                  <a:lnTo>
                    <a:pt x="0" y="47"/>
                  </a:lnTo>
                  <a:lnTo>
                    <a:pt x="0" y="47"/>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pPr algn="ctr" rtl="0"/>
              <a:endParaRPr lang="en-US" kern="1200">
                <a:solidFill>
                  <a:prstClr val="black"/>
                </a:solidFill>
                <a:latin typeface="Arial"/>
                <a:ea typeface="+mn-ea"/>
                <a:cs typeface="+mn-cs"/>
              </a:endParaRPr>
            </a:p>
          </p:txBody>
        </p:sp>
        <p:sp>
          <p:nvSpPr>
            <p:cNvPr id="1041" name="Freeform 17"/>
            <p:cNvSpPr>
              <a:spLocks/>
            </p:cNvSpPr>
            <p:nvPr/>
          </p:nvSpPr>
          <p:spPr bwMode="auto">
            <a:xfrm>
              <a:off x="2952750" y="2927350"/>
              <a:ext cx="214312" cy="93663"/>
            </a:xfrm>
            <a:custGeom>
              <a:avLst/>
              <a:gdLst/>
              <a:ahLst/>
              <a:cxnLst>
                <a:cxn ang="0">
                  <a:pos x="135" y="13"/>
                </a:cxn>
                <a:cxn ang="0">
                  <a:pos x="105" y="0"/>
                </a:cxn>
                <a:cxn ang="0">
                  <a:pos x="33" y="37"/>
                </a:cxn>
                <a:cxn ang="0">
                  <a:pos x="0" y="27"/>
                </a:cxn>
                <a:cxn ang="0">
                  <a:pos x="17" y="59"/>
                </a:cxn>
                <a:cxn ang="0">
                  <a:pos x="103" y="59"/>
                </a:cxn>
                <a:cxn ang="0">
                  <a:pos x="68" y="48"/>
                </a:cxn>
                <a:cxn ang="0">
                  <a:pos x="135" y="13"/>
                </a:cxn>
                <a:cxn ang="0">
                  <a:pos x="135" y="13"/>
                </a:cxn>
              </a:cxnLst>
              <a:rect l="0" t="0" r="r" b="b"/>
              <a:pathLst>
                <a:path w="135" h="59">
                  <a:moveTo>
                    <a:pt x="135" y="13"/>
                  </a:moveTo>
                  <a:lnTo>
                    <a:pt x="105" y="0"/>
                  </a:lnTo>
                  <a:lnTo>
                    <a:pt x="33" y="37"/>
                  </a:lnTo>
                  <a:lnTo>
                    <a:pt x="0" y="27"/>
                  </a:lnTo>
                  <a:lnTo>
                    <a:pt x="17" y="59"/>
                  </a:lnTo>
                  <a:lnTo>
                    <a:pt x="103" y="59"/>
                  </a:lnTo>
                  <a:lnTo>
                    <a:pt x="68" y="48"/>
                  </a:lnTo>
                  <a:lnTo>
                    <a:pt x="135" y="13"/>
                  </a:lnTo>
                  <a:lnTo>
                    <a:pt x="135" y="1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pPr algn="ctr" rtl="0"/>
              <a:endParaRPr lang="en-US" kern="1200">
                <a:solidFill>
                  <a:prstClr val="black"/>
                </a:solidFill>
                <a:latin typeface="Arial"/>
                <a:ea typeface="+mn-ea"/>
                <a:cs typeface="+mn-cs"/>
              </a:endParaRPr>
            </a:p>
          </p:txBody>
        </p:sp>
        <p:sp>
          <p:nvSpPr>
            <p:cNvPr id="1042" name="Freeform 18"/>
            <p:cNvSpPr>
              <a:spLocks/>
            </p:cNvSpPr>
            <p:nvPr/>
          </p:nvSpPr>
          <p:spPr bwMode="auto">
            <a:xfrm>
              <a:off x="2963863" y="2813050"/>
              <a:ext cx="214312" cy="93663"/>
            </a:xfrm>
            <a:custGeom>
              <a:avLst/>
              <a:gdLst/>
              <a:ahLst/>
              <a:cxnLst>
                <a:cxn ang="0">
                  <a:pos x="0" y="13"/>
                </a:cxn>
                <a:cxn ang="0">
                  <a:pos x="30" y="0"/>
                </a:cxn>
                <a:cxn ang="0">
                  <a:pos x="102" y="37"/>
                </a:cxn>
                <a:cxn ang="0">
                  <a:pos x="135" y="26"/>
                </a:cxn>
                <a:cxn ang="0">
                  <a:pos x="118" y="59"/>
                </a:cxn>
                <a:cxn ang="0">
                  <a:pos x="32" y="59"/>
                </a:cxn>
                <a:cxn ang="0">
                  <a:pos x="67" y="48"/>
                </a:cxn>
                <a:cxn ang="0">
                  <a:pos x="0" y="13"/>
                </a:cxn>
                <a:cxn ang="0">
                  <a:pos x="0" y="13"/>
                </a:cxn>
              </a:cxnLst>
              <a:rect l="0" t="0" r="r" b="b"/>
              <a:pathLst>
                <a:path w="135" h="59">
                  <a:moveTo>
                    <a:pt x="0" y="13"/>
                  </a:moveTo>
                  <a:lnTo>
                    <a:pt x="30" y="0"/>
                  </a:lnTo>
                  <a:lnTo>
                    <a:pt x="102" y="37"/>
                  </a:lnTo>
                  <a:lnTo>
                    <a:pt x="135" y="26"/>
                  </a:lnTo>
                  <a:lnTo>
                    <a:pt x="118" y="59"/>
                  </a:lnTo>
                  <a:lnTo>
                    <a:pt x="32" y="59"/>
                  </a:lnTo>
                  <a:lnTo>
                    <a:pt x="67" y="48"/>
                  </a:lnTo>
                  <a:lnTo>
                    <a:pt x="0" y="13"/>
                  </a:lnTo>
                  <a:lnTo>
                    <a:pt x="0" y="1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pPr algn="ctr" rtl="0"/>
              <a:endParaRPr lang="en-US" kern="1200">
                <a:solidFill>
                  <a:prstClr val="black"/>
                </a:solidFill>
                <a:latin typeface="Arial"/>
                <a:ea typeface="+mn-ea"/>
                <a:cs typeface="+mn-cs"/>
              </a:endParaRPr>
            </a:p>
          </p:txBody>
        </p:sp>
        <p:sp>
          <p:nvSpPr>
            <p:cNvPr id="1043" name="Freeform 19"/>
            <p:cNvSpPr>
              <a:spLocks/>
            </p:cNvSpPr>
            <p:nvPr/>
          </p:nvSpPr>
          <p:spPr bwMode="auto">
            <a:xfrm>
              <a:off x="3179763" y="2933700"/>
              <a:ext cx="215900" cy="93663"/>
            </a:xfrm>
            <a:custGeom>
              <a:avLst/>
              <a:gdLst/>
              <a:ahLst/>
              <a:cxnLst>
                <a:cxn ang="0">
                  <a:pos x="136" y="46"/>
                </a:cxn>
                <a:cxn ang="0">
                  <a:pos x="105" y="59"/>
                </a:cxn>
                <a:cxn ang="0">
                  <a:pos x="33" y="23"/>
                </a:cxn>
                <a:cxn ang="0">
                  <a:pos x="0" y="33"/>
                </a:cxn>
                <a:cxn ang="0">
                  <a:pos x="18" y="0"/>
                </a:cxn>
                <a:cxn ang="0">
                  <a:pos x="104" y="0"/>
                </a:cxn>
                <a:cxn ang="0">
                  <a:pos x="68" y="11"/>
                </a:cxn>
                <a:cxn ang="0">
                  <a:pos x="136" y="46"/>
                </a:cxn>
                <a:cxn ang="0">
                  <a:pos x="136" y="46"/>
                </a:cxn>
              </a:cxnLst>
              <a:rect l="0" t="0" r="r" b="b"/>
              <a:pathLst>
                <a:path w="136" h="59">
                  <a:moveTo>
                    <a:pt x="136" y="46"/>
                  </a:moveTo>
                  <a:lnTo>
                    <a:pt x="105" y="59"/>
                  </a:lnTo>
                  <a:lnTo>
                    <a:pt x="33" y="23"/>
                  </a:lnTo>
                  <a:lnTo>
                    <a:pt x="0" y="33"/>
                  </a:lnTo>
                  <a:lnTo>
                    <a:pt x="18" y="0"/>
                  </a:lnTo>
                  <a:lnTo>
                    <a:pt x="104" y="0"/>
                  </a:lnTo>
                  <a:lnTo>
                    <a:pt x="68" y="11"/>
                  </a:lnTo>
                  <a:lnTo>
                    <a:pt x="136" y="46"/>
                  </a:lnTo>
                  <a:lnTo>
                    <a:pt x="136" y="46"/>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pPr algn="ctr" rtl="0"/>
              <a:endParaRPr lang="en-US" kern="1200">
                <a:solidFill>
                  <a:prstClr val="black"/>
                </a:solidFill>
                <a:latin typeface="Arial"/>
                <a:ea typeface="+mn-ea"/>
                <a:cs typeface="+mn-cs"/>
              </a:endParaRPr>
            </a:p>
          </p:txBody>
        </p:sp>
        <p:sp>
          <p:nvSpPr>
            <p:cNvPr id="1044" name="Freeform 20"/>
            <p:cNvSpPr>
              <a:spLocks/>
            </p:cNvSpPr>
            <p:nvPr/>
          </p:nvSpPr>
          <p:spPr bwMode="auto">
            <a:xfrm>
              <a:off x="3190875" y="2819400"/>
              <a:ext cx="215900" cy="95250"/>
            </a:xfrm>
            <a:custGeom>
              <a:avLst/>
              <a:gdLst/>
              <a:ahLst/>
              <a:cxnLst>
                <a:cxn ang="0">
                  <a:pos x="0" y="47"/>
                </a:cxn>
                <a:cxn ang="0">
                  <a:pos x="30" y="60"/>
                </a:cxn>
                <a:cxn ang="0">
                  <a:pos x="102" y="23"/>
                </a:cxn>
                <a:cxn ang="0">
                  <a:pos x="136" y="34"/>
                </a:cxn>
                <a:cxn ang="0">
                  <a:pos x="118" y="0"/>
                </a:cxn>
                <a:cxn ang="0">
                  <a:pos x="31" y="0"/>
                </a:cxn>
                <a:cxn ang="0">
                  <a:pos x="68" y="12"/>
                </a:cxn>
                <a:cxn ang="0">
                  <a:pos x="0" y="47"/>
                </a:cxn>
                <a:cxn ang="0">
                  <a:pos x="0" y="47"/>
                </a:cxn>
              </a:cxnLst>
              <a:rect l="0" t="0" r="r" b="b"/>
              <a:pathLst>
                <a:path w="136" h="60">
                  <a:moveTo>
                    <a:pt x="0" y="47"/>
                  </a:moveTo>
                  <a:lnTo>
                    <a:pt x="30" y="60"/>
                  </a:lnTo>
                  <a:lnTo>
                    <a:pt x="102" y="23"/>
                  </a:lnTo>
                  <a:lnTo>
                    <a:pt x="136" y="34"/>
                  </a:lnTo>
                  <a:lnTo>
                    <a:pt x="118" y="0"/>
                  </a:lnTo>
                  <a:lnTo>
                    <a:pt x="31" y="0"/>
                  </a:lnTo>
                  <a:lnTo>
                    <a:pt x="68" y="12"/>
                  </a:lnTo>
                  <a:lnTo>
                    <a:pt x="0" y="47"/>
                  </a:lnTo>
                  <a:lnTo>
                    <a:pt x="0" y="4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rtl="0"/>
              <a:endParaRPr lang="en-US" kern="1200">
                <a:solidFill>
                  <a:prstClr val="black"/>
                </a:solidFill>
                <a:latin typeface="Arial"/>
                <a:ea typeface="+mn-ea"/>
                <a:cs typeface="+mn-cs"/>
              </a:endParaRPr>
            </a:p>
          </p:txBody>
        </p:sp>
        <p:sp>
          <p:nvSpPr>
            <p:cNvPr id="1045" name="Freeform 21"/>
            <p:cNvSpPr>
              <a:spLocks/>
            </p:cNvSpPr>
            <p:nvPr/>
          </p:nvSpPr>
          <p:spPr bwMode="auto">
            <a:xfrm>
              <a:off x="2955925" y="2932113"/>
              <a:ext cx="214312" cy="93663"/>
            </a:xfrm>
            <a:custGeom>
              <a:avLst/>
              <a:gdLst/>
              <a:ahLst/>
              <a:cxnLst>
                <a:cxn ang="0">
                  <a:pos x="135" y="13"/>
                </a:cxn>
                <a:cxn ang="0">
                  <a:pos x="105" y="0"/>
                </a:cxn>
                <a:cxn ang="0">
                  <a:pos x="33" y="38"/>
                </a:cxn>
                <a:cxn ang="0">
                  <a:pos x="0" y="27"/>
                </a:cxn>
                <a:cxn ang="0">
                  <a:pos x="18" y="59"/>
                </a:cxn>
                <a:cxn ang="0">
                  <a:pos x="104" y="59"/>
                </a:cxn>
                <a:cxn ang="0">
                  <a:pos x="68" y="48"/>
                </a:cxn>
                <a:cxn ang="0">
                  <a:pos x="135" y="13"/>
                </a:cxn>
                <a:cxn ang="0">
                  <a:pos x="135" y="13"/>
                </a:cxn>
              </a:cxnLst>
              <a:rect l="0" t="0" r="r" b="b"/>
              <a:pathLst>
                <a:path w="135" h="59">
                  <a:moveTo>
                    <a:pt x="135" y="13"/>
                  </a:moveTo>
                  <a:lnTo>
                    <a:pt x="105" y="0"/>
                  </a:lnTo>
                  <a:lnTo>
                    <a:pt x="33" y="38"/>
                  </a:lnTo>
                  <a:lnTo>
                    <a:pt x="0" y="27"/>
                  </a:lnTo>
                  <a:lnTo>
                    <a:pt x="18" y="59"/>
                  </a:lnTo>
                  <a:lnTo>
                    <a:pt x="104" y="59"/>
                  </a:lnTo>
                  <a:lnTo>
                    <a:pt x="68" y="48"/>
                  </a:lnTo>
                  <a:lnTo>
                    <a:pt x="135" y="13"/>
                  </a:lnTo>
                  <a:lnTo>
                    <a:pt x="135" y="1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rtl="0"/>
              <a:endParaRPr lang="en-US" kern="1200">
                <a:solidFill>
                  <a:prstClr val="black"/>
                </a:solidFill>
                <a:latin typeface="Arial"/>
                <a:ea typeface="+mn-ea"/>
                <a:cs typeface="+mn-cs"/>
              </a:endParaRPr>
            </a:p>
          </p:txBody>
        </p:sp>
        <p:sp>
          <p:nvSpPr>
            <p:cNvPr id="1046" name="Freeform 22"/>
            <p:cNvSpPr>
              <a:spLocks/>
            </p:cNvSpPr>
            <p:nvPr/>
          </p:nvSpPr>
          <p:spPr bwMode="auto">
            <a:xfrm>
              <a:off x="2967038" y="2817813"/>
              <a:ext cx="215900" cy="93663"/>
            </a:xfrm>
            <a:custGeom>
              <a:avLst/>
              <a:gdLst/>
              <a:ahLst/>
              <a:cxnLst>
                <a:cxn ang="0">
                  <a:pos x="0" y="13"/>
                </a:cxn>
                <a:cxn ang="0">
                  <a:pos x="31" y="0"/>
                </a:cxn>
                <a:cxn ang="0">
                  <a:pos x="103" y="37"/>
                </a:cxn>
                <a:cxn ang="0">
                  <a:pos x="136" y="27"/>
                </a:cxn>
                <a:cxn ang="0">
                  <a:pos x="118" y="59"/>
                </a:cxn>
                <a:cxn ang="0">
                  <a:pos x="32" y="59"/>
                </a:cxn>
                <a:cxn ang="0">
                  <a:pos x="68" y="48"/>
                </a:cxn>
                <a:cxn ang="0">
                  <a:pos x="0" y="13"/>
                </a:cxn>
                <a:cxn ang="0">
                  <a:pos x="0" y="13"/>
                </a:cxn>
              </a:cxnLst>
              <a:rect l="0" t="0" r="r" b="b"/>
              <a:pathLst>
                <a:path w="136" h="59">
                  <a:moveTo>
                    <a:pt x="0" y="13"/>
                  </a:moveTo>
                  <a:lnTo>
                    <a:pt x="31" y="0"/>
                  </a:lnTo>
                  <a:lnTo>
                    <a:pt x="103" y="37"/>
                  </a:lnTo>
                  <a:lnTo>
                    <a:pt x="136" y="27"/>
                  </a:lnTo>
                  <a:lnTo>
                    <a:pt x="118" y="59"/>
                  </a:lnTo>
                  <a:lnTo>
                    <a:pt x="32" y="59"/>
                  </a:lnTo>
                  <a:lnTo>
                    <a:pt x="68" y="48"/>
                  </a:lnTo>
                  <a:lnTo>
                    <a:pt x="0" y="13"/>
                  </a:lnTo>
                  <a:lnTo>
                    <a:pt x="0" y="1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rtl="0"/>
              <a:endParaRPr lang="en-US" kern="1200">
                <a:solidFill>
                  <a:prstClr val="black"/>
                </a:solidFill>
                <a:latin typeface="Arial"/>
                <a:ea typeface="+mn-ea"/>
                <a:cs typeface="+mn-cs"/>
              </a:endParaRPr>
            </a:p>
          </p:txBody>
        </p:sp>
        <p:sp>
          <p:nvSpPr>
            <p:cNvPr id="1047" name="Freeform 23"/>
            <p:cNvSpPr>
              <a:spLocks/>
            </p:cNvSpPr>
            <p:nvPr/>
          </p:nvSpPr>
          <p:spPr bwMode="auto">
            <a:xfrm>
              <a:off x="3184525" y="2938463"/>
              <a:ext cx="214312" cy="95250"/>
            </a:xfrm>
            <a:custGeom>
              <a:avLst/>
              <a:gdLst/>
              <a:ahLst/>
              <a:cxnLst>
                <a:cxn ang="0">
                  <a:pos x="135" y="47"/>
                </a:cxn>
                <a:cxn ang="0">
                  <a:pos x="105" y="60"/>
                </a:cxn>
                <a:cxn ang="0">
                  <a:pos x="33" y="23"/>
                </a:cxn>
                <a:cxn ang="0">
                  <a:pos x="0" y="34"/>
                </a:cxn>
                <a:cxn ang="0">
                  <a:pos x="17" y="0"/>
                </a:cxn>
                <a:cxn ang="0">
                  <a:pos x="104" y="0"/>
                </a:cxn>
                <a:cxn ang="0">
                  <a:pos x="67" y="12"/>
                </a:cxn>
                <a:cxn ang="0">
                  <a:pos x="135" y="47"/>
                </a:cxn>
                <a:cxn ang="0">
                  <a:pos x="135" y="47"/>
                </a:cxn>
              </a:cxnLst>
              <a:rect l="0" t="0" r="r" b="b"/>
              <a:pathLst>
                <a:path w="135" h="60">
                  <a:moveTo>
                    <a:pt x="135" y="47"/>
                  </a:moveTo>
                  <a:lnTo>
                    <a:pt x="105" y="60"/>
                  </a:lnTo>
                  <a:lnTo>
                    <a:pt x="33" y="23"/>
                  </a:lnTo>
                  <a:lnTo>
                    <a:pt x="0" y="34"/>
                  </a:lnTo>
                  <a:lnTo>
                    <a:pt x="17" y="0"/>
                  </a:lnTo>
                  <a:lnTo>
                    <a:pt x="104" y="0"/>
                  </a:lnTo>
                  <a:lnTo>
                    <a:pt x="67" y="12"/>
                  </a:lnTo>
                  <a:lnTo>
                    <a:pt x="135" y="47"/>
                  </a:lnTo>
                  <a:lnTo>
                    <a:pt x="135" y="4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algn="ctr" rtl="0"/>
              <a:endParaRPr lang="en-US" kern="1200">
                <a:solidFill>
                  <a:prstClr val="black"/>
                </a:solidFill>
                <a:latin typeface="Arial"/>
                <a:ea typeface="+mn-ea"/>
                <a:cs typeface="+mn-cs"/>
              </a:endParaRPr>
            </a:p>
          </p:txBody>
        </p:sp>
        <p:sp>
          <p:nvSpPr>
            <p:cNvPr id="1048" name="Line 24"/>
            <p:cNvSpPr>
              <a:spLocks noChangeShapeType="1"/>
            </p:cNvSpPr>
            <p:nvPr/>
          </p:nvSpPr>
          <p:spPr bwMode="auto">
            <a:xfrm>
              <a:off x="2851150" y="2922588"/>
              <a:ext cx="1587" cy="207963"/>
            </a:xfrm>
            <a:prstGeom prst="line">
              <a:avLst/>
            </a:prstGeom>
            <a:noFill/>
            <a:ln w="2" cap="sq">
              <a:solidFill>
                <a:srgbClr val="AAE6FF"/>
              </a:solidFill>
              <a:prstDash val="solid"/>
              <a:bevel/>
              <a:headEnd/>
              <a:tailEnd/>
            </a:ln>
          </p:spPr>
          <p:txBody>
            <a:bodyPr vert="horz" wrap="square" lIns="91440" tIns="45720" rIns="91440" bIns="45720" numCol="1" anchor="t" anchorCtr="0" compatLnSpc="1">
              <a:prstTxWarp prst="textNoShape">
                <a:avLst/>
              </a:prstTxWarp>
            </a:bodyPr>
            <a:lstStyle/>
            <a:p>
              <a:pPr algn="ctr" rtl="0"/>
              <a:endParaRPr lang="en-US" kern="1200">
                <a:solidFill>
                  <a:prstClr val="black"/>
                </a:solidFill>
                <a:latin typeface="Arial"/>
                <a:ea typeface="+mn-ea"/>
                <a:cs typeface="+mn-cs"/>
              </a:endParaRPr>
            </a:p>
          </p:txBody>
        </p:sp>
        <p:sp>
          <p:nvSpPr>
            <p:cNvPr id="1049" name="Line 25"/>
            <p:cNvSpPr>
              <a:spLocks noChangeShapeType="1"/>
            </p:cNvSpPr>
            <p:nvPr/>
          </p:nvSpPr>
          <p:spPr bwMode="auto">
            <a:xfrm>
              <a:off x="3505200" y="2922588"/>
              <a:ext cx="1587" cy="207963"/>
            </a:xfrm>
            <a:prstGeom prst="line">
              <a:avLst/>
            </a:prstGeom>
            <a:noFill/>
            <a:ln w="2" cap="sq">
              <a:solidFill>
                <a:srgbClr val="AAE6FF"/>
              </a:solidFill>
              <a:prstDash val="solid"/>
              <a:bevel/>
              <a:headEnd/>
              <a:tailEnd/>
            </a:ln>
          </p:spPr>
          <p:txBody>
            <a:bodyPr vert="horz" wrap="square" lIns="91440" tIns="45720" rIns="91440" bIns="45720" numCol="1" anchor="t" anchorCtr="0" compatLnSpc="1">
              <a:prstTxWarp prst="textNoShape">
                <a:avLst/>
              </a:prstTxWarp>
            </a:bodyPr>
            <a:lstStyle/>
            <a:p>
              <a:pPr algn="ctr" rtl="0"/>
              <a:endParaRPr lang="en-US" kern="1200">
                <a:solidFill>
                  <a:prstClr val="black"/>
                </a:solidFill>
                <a:latin typeface="Arial"/>
                <a:ea typeface="+mn-ea"/>
                <a:cs typeface="+mn-cs"/>
              </a:endParaRPr>
            </a:p>
          </p:txBody>
        </p:sp>
      </p:grpSp>
      <p:pic>
        <p:nvPicPr>
          <p:cNvPr id="182" name="Picture 1042"/>
          <p:cNvPicPr>
            <a:picLocks noChangeArrowheads="1"/>
          </p:cNvPicPr>
          <p:nvPr/>
        </p:nvPicPr>
        <p:blipFill>
          <a:blip r:embed="rId8" cstate="print"/>
          <a:srcRect/>
          <a:stretch>
            <a:fillRect/>
          </a:stretch>
        </p:blipFill>
        <p:spPr bwMode="auto">
          <a:xfrm>
            <a:off x="6843208" y="5099765"/>
            <a:ext cx="222931" cy="375345"/>
          </a:xfrm>
          <a:prstGeom prst="rect">
            <a:avLst/>
          </a:prstGeom>
          <a:noFill/>
          <a:ln w="9525">
            <a:noFill/>
            <a:miter lim="800000"/>
            <a:headEnd/>
            <a:tailEnd/>
          </a:ln>
        </p:spPr>
      </p:pic>
      <p:sp>
        <p:nvSpPr>
          <p:cNvPr id="183" name="TextBox 182"/>
          <p:cNvSpPr txBox="1"/>
          <p:nvPr/>
        </p:nvSpPr>
        <p:spPr bwMode="auto">
          <a:xfrm>
            <a:off x="6644332" y="5461380"/>
            <a:ext cx="620683" cy="261610"/>
          </a:xfrm>
          <a:prstGeom prst="rect">
            <a:avLst/>
          </a:prstGeom>
          <a:noFill/>
          <a:ln>
            <a:noFill/>
          </a:ln>
        </p:spPr>
        <p:txBody>
          <a:bodyPr wrap="square">
            <a:spAutoFit/>
          </a:bodyPr>
          <a:lstStyle/>
          <a:p>
            <a:pPr algn="ctr" rtl="0" fontAlgn="base">
              <a:spcBef>
                <a:spcPct val="0"/>
              </a:spcBef>
              <a:spcAft>
                <a:spcPct val="0"/>
              </a:spcAft>
              <a:defRPr/>
            </a:pPr>
            <a:r>
              <a:rPr lang="en-US" sz="1050" kern="1200" dirty="0">
                <a:solidFill>
                  <a:srgbClr val="FFFFFF"/>
                </a:solidFill>
                <a:latin typeface="Arial"/>
                <a:ea typeface="+mn-ea"/>
                <a:cs typeface="+mn-cs"/>
              </a:rPr>
              <a:t>Broker</a:t>
            </a:r>
          </a:p>
        </p:txBody>
      </p:sp>
      <p:sp>
        <p:nvSpPr>
          <p:cNvPr id="186" name="TextBox 1560"/>
          <p:cNvSpPr txBox="1">
            <a:spLocks noChangeArrowheads="1"/>
          </p:cNvSpPr>
          <p:nvPr/>
        </p:nvSpPr>
        <p:spPr bwMode="auto">
          <a:xfrm>
            <a:off x="1167084" y="6037770"/>
            <a:ext cx="5898523" cy="323165"/>
          </a:xfrm>
          <a:prstGeom prst="rect">
            <a:avLst/>
          </a:prstGeom>
          <a:noFill/>
          <a:ln w="9525">
            <a:noFill/>
            <a:miter lim="800000"/>
            <a:headEnd/>
            <a:tailEnd/>
          </a:ln>
        </p:spPr>
        <p:txBody>
          <a:bodyPr wrap="square">
            <a:spAutoFit/>
          </a:bodyPr>
          <a:lstStyle/>
          <a:p>
            <a:pPr algn="ctr" rtl="0"/>
            <a:r>
              <a:rPr lang="zh-CN" altLang="en-US" sz="1500" kern="1200" dirty="0" smtClean="0">
                <a:solidFill>
                  <a:srgbClr val="FF6600"/>
                </a:solidFill>
                <a:latin typeface="华文楷体"/>
                <a:ea typeface="华文楷体"/>
                <a:cs typeface="+mn-cs"/>
              </a:rPr>
              <a:t>实现端到端安全，</a:t>
            </a:r>
            <a:r>
              <a:rPr lang="zh-CN" altLang="en-US" sz="1500" dirty="0" smtClean="0">
                <a:solidFill>
                  <a:srgbClr val="FF6600"/>
                </a:solidFill>
                <a:latin typeface="华文楷体"/>
                <a:ea typeface="华文楷体"/>
                <a:cs typeface="+mn-cs"/>
              </a:rPr>
              <a:t>可靠</a:t>
            </a:r>
            <a:r>
              <a:rPr lang="zh-CN" altLang="en-US" sz="1500" kern="1200" dirty="0" smtClean="0">
                <a:solidFill>
                  <a:srgbClr val="FF6600"/>
                </a:solidFill>
                <a:latin typeface="华文楷体"/>
                <a:ea typeface="华文楷体"/>
                <a:cs typeface="+mn-cs"/>
              </a:rPr>
              <a:t>的</a:t>
            </a:r>
            <a:r>
              <a:rPr lang="zh-CN" altLang="en-US" sz="1500" dirty="0" smtClean="0">
                <a:solidFill>
                  <a:srgbClr val="FF6600"/>
                </a:solidFill>
                <a:latin typeface="华文楷体"/>
                <a:ea typeface="华文楷体"/>
                <a:cs typeface="+mn-cs"/>
              </a:rPr>
              <a:t>桌面</a:t>
            </a:r>
            <a:r>
              <a:rPr lang="zh-CN" altLang="en-US" sz="1500" kern="1200" dirty="0" smtClean="0">
                <a:solidFill>
                  <a:srgbClr val="FF6600"/>
                </a:solidFill>
                <a:latin typeface="华文楷体"/>
                <a:ea typeface="华文楷体"/>
                <a:cs typeface="+mn-cs"/>
              </a:rPr>
              <a:t>资源</a:t>
            </a:r>
            <a:r>
              <a:rPr lang="zh-CN" altLang="en-US" sz="1500" dirty="0" smtClean="0">
                <a:solidFill>
                  <a:srgbClr val="FF6600"/>
                </a:solidFill>
                <a:latin typeface="华文楷体"/>
                <a:ea typeface="华文楷体"/>
                <a:cs typeface="+mn-cs"/>
              </a:rPr>
              <a:t>分配</a:t>
            </a:r>
            <a:endParaRPr lang="en-US" sz="1500" kern="1200" dirty="0">
              <a:solidFill>
                <a:srgbClr val="FF6600"/>
              </a:solidFill>
              <a:latin typeface="华文楷体"/>
              <a:ea typeface="华文楷体"/>
              <a:cs typeface="+mn-cs"/>
            </a:endParaRPr>
          </a:p>
        </p:txBody>
      </p:sp>
      <p:sp>
        <p:nvSpPr>
          <p:cNvPr id="187" name="Title 186"/>
          <p:cNvSpPr>
            <a:spLocks noGrp="1"/>
          </p:cNvSpPr>
          <p:nvPr>
            <p:ph type="title"/>
          </p:nvPr>
        </p:nvSpPr>
        <p:spPr>
          <a:xfrm>
            <a:off x="1017168" y="0"/>
            <a:ext cx="7786793" cy="838200"/>
          </a:xfrm>
        </p:spPr>
        <p:txBody>
          <a:bodyPr/>
          <a:lstStyle/>
          <a:p>
            <a:r>
              <a:rPr lang="zh-CN" altLang="en-US" dirty="0" smtClean="0">
                <a:latin typeface="华文楷体"/>
                <a:ea typeface="华文楷体"/>
              </a:rPr>
              <a:t>思科桌面虚拟化</a:t>
            </a:r>
            <a:r>
              <a:rPr lang="en-US" altLang="zh-CN" dirty="0" smtClean="0">
                <a:latin typeface="华文楷体"/>
                <a:ea typeface="华文楷体"/>
              </a:rPr>
              <a:t>(VDI)</a:t>
            </a:r>
            <a:r>
              <a:rPr lang="zh-CN" altLang="en-US" dirty="0" smtClean="0">
                <a:latin typeface="华文楷体"/>
                <a:ea typeface="华文楷体"/>
              </a:rPr>
              <a:t>端到端解决方案</a:t>
            </a:r>
            <a:endParaRPr lang="en-US" dirty="0">
              <a:latin typeface="华文楷体"/>
              <a:ea typeface="华文楷体"/>
            </a:endParaRPr>
          </a:p>
        </p:txBody>
      </p:sp>
      <p:sp>
        <p:nvSpPr>
          <p:cNvPr id="164" name="Rounded Rectangle 163"/>
          <p:cNvSpPr/>
          <p:nvPr/>
        </p:nvSpPr>
        <p:spPr>
          <a:xfrm>
            <a:off x="91528" y="2172758"/>
            <a:ext cx="2219499" cy="3835589"/>
          </a:xfrm>
          <a:prstGeom prst="roundRect">
            <a:avLst>
              <a:gd name="adj" fmla="val 8698"/>
            </a:avLst>
          </a:prstGeom>
          <a:noFill/>
          <a:ln w="28575" cap="flat" cmpd="sng" algn="ctr">
            <a:solidFill>
              <a:schemeClr val="accent1">
                <a:lumMod val="75000"/>
              </a:schemeClr>
            </a:solidFill>
            <a:prstDash val="dash"/>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lnSpc>
                <a:spcPct val="95000"/>
              </a:lnSpc>
              <a:defRPr/>
            </a:pPr>
            <a:endParaRPr lang="en-US" kern="1200" dirty="0">
              <a:solidFill>
                <a:srgbClr val="FFFFFF"/>
              </a:solidFill>
              <a:latin typeface="Arial"/>
              <a:ea typeface="+mn-ea"/>
              <a:cs typeface="+mn-cs"/>
            </a:endParaRPr>
          </a:p>
        </p:txBody>
      </p:sp>
      <p:sp>
        <p:nvSpPr>
          <p:cNvPr id="166" name="Rounded Rectangle 165"/>
          <p:cNvSpPr/>
          <p:nvPr/>
        </p:nvSpPr>
        <p:spPr>
          <a:xfrm>
            <a:off x="196671" y="2264294"/>
            <a:ext cx="2019300" cy="3679306"/>
          </a:xfrm>
          <a:prstGeom prst="roundRect">
            <a:avLst>
              <a:gd name="adj" fmla="val 7418"/>
            </a:avLst>
          </a:prstGeom>
          <a:gradFill flip="none" rotWithShape="1">
            <a:gsLst>
              <a:gs pos="0">
                <a:schemeClr val="accent1">
                  <a:lumMod val="50000"/>
                </a:schemeClr>
              </a:gs>
              <a:gs pos="100000">
                <a:schemeClr val="accent1">
                  <a:lumMod val="50000"/>
                </a:schemeClr>
              </a:gs>
              <a:gs pos="50000">
                <a:schemeClr val="accent1">
                  <a:lumMod val="75000"/>
                </a:schemeClr>
              </a:gs>
            </a:gsLst>
            <a:path path="rect">
              <a:fillToRect l="50000" t="50000" r="50000" b="50000"/>
            </a:path>
            <a:tileRect/>
          </a:gradFill>
          <a:ln w="12700" algn="ctr">
            <a:noFill/>
            <a:round/>
            <a:headEnd/>
            <a:tailEnd/>
          </a:ln>
          <a:effectLst>
            <a:outerShdw blurRad="50800" dist="38100" dir="5400000" algn="t" rotWithShape="0">
              <a:prstClr val="black">
                <a:alpha val="40000"/>
              </a:prstClr>
            </a:outerShdw>
            <a:softEdge rad="635000"/>
          </a:effectLst>
          <a:scene3d>
            <a:camera prst="orthographicFront"/>
            <a:lightRig rig="brightRoom" dir="t"/>
          </a:scene3d>
          <a:sp3d prstMaterial="metal">
            <a:bevelT w="38100" h="38100" prst="softRound"/>
            <a:bevelB w="38100" h="38100" prst="softRound"/>
          </a:sp3d>
        </p:spPr>
        <p:txBody>
          <a:bodyPr wrap="none" lIns="73025" tIns="36511" rIns="73025" bIns="36511" anchor="ctr"/>
          <a:lstStyle/>
          <a:p>
            <a:pPr algn="l" rtl="0" eaLnBrk="0" fontAlgn="base" hangingPunct="0">
              <a:lnSpc>
                <a:spcPct val="95000"/>
              </a:lnSpc>
              <a:spcBef>
                <a:spcPct val="0"/>
              </a:spcBef>
              <a:spcAft>
                <a:spcPct val="0"/>
              </a:spcAft>
              <a:defRPr/>
            </a:pPr>
            <a:endParaRPr lang="en-US" b="1" kern="1200" dirty="0">
              <a:solidFill>
                <a:srgbClr val="FFFFFF"/>
              </a:solidFill>
              <a:latin typeface="Arial"/>
              <a:ea typeface="+mn-ea"/>
              <a:cs typeface="+mn-cs"/>
            </a:endParaRPr>
          </a:p>
        </p:txBody>
      </p:sp>
      <p:sp>
        <p:nvSpPr>
          <p:cNvPr id="211" name="Text Box 22"/>
          <p:cNvSpPr txBox="1">
            <a:spLocks noChangeArrowheads="1"/>
          </p:cNvSpPr>
          <p:nvPr/>
        </p:nvSpPr>
        <p:spPr bwMode="auto">
          <a:xfrm>
            <a:off x="229336" y="4971496"/>
            <a:ext cx="1954838" cy="307777"/>
          </a:xfrm>
          <a:prstGeom prst="rect">
            <a:avLst/>
          </a:prstGeom>
          <a:noFill/>
          <a:ln w="9525">
            <a:noFill/>
            <a:miter lim="800000"/>
            <a:headEnd/>
            <a:tailEnd/>
          </a:ln>
        </p:spPr>
        <p:txBody>
          <a:bodyPr wrap="square">
            <a:spAutoFit/>
          </a:bodyPr>
          <a:lstStyle/>
          <a:p>
            <a:pPr algn="ctr" rtl="0">
              <a:spcBef>
                <a:spcPct val="50000"/>
              </a:spcBef>
            </a:pPr>
            <a:r>
              <a:rPr lang="zh-CN" altLang="en-US" sz="1400" b="1" kern="1200" dirty="0" smtClean="0">
                <a:solidFill>
                  <a:schemeClr val="bg1"/>
                </a:solidFill>
                <a:effectLst>
                  <a:outerShdw blurRad="38100" dist="38100" dir="2700000" algn="tl">
                    <a:srgbClr val="000000">
                      <a:alpha val="43137"/>
                    </a:srgbClr>
                  </a:outerShdw>
                </a:effectLst>
                <a:latin typeface="华文楷体"/>
                <a:ea typeface="华文楷体"/>
                <a:cs typeface="+mn-cs"/>
              </a:rPr>
              <a:t>瘦客户端生态环境</a:t>
            </a:r>
            <a:endParaRPr lang="en-US" sz="1400" b="1" kern="1200" dirty="0">
              <a:solidFill>
                <a:schemeClr val="bg1"/>
              </a:solidFill>
              <a:effectLst>
                <a:outerShdw blurRad="38100" dist="38100" dir="2700000" algn="tl">
                  <a:srgbClr val="000000">
                    <a:alpha val="43137"/>
                  </a:srgbClr>
                </a:outerShdw>
              </a:effectLst>
              <a:latin typeface="华文楷体"/>
              <a:ea typeface="华文楷体"/>
              <a:cs typeface="+mn-cs"/>
            </a:endParaRPr>
          </a:p>
        </p:txBody>
      </p:sp>
      <p:sp>
        <p:nvSpPr>
          <p:cNvPr id="215" name="Text Box 22"/>
          <p:cNvSpPr txBox="1">
            <a:spLocks noChangeArrowheads="1"/>
          </p:cNvSpPr>
          <p:nvPr/>
        </p:nvSpPr>
        <p:spPr bwMode="auto">
          <a:xfrm>
            <a:off x="370688" y="2266933"/>
            <a:ext cx="1665514" cy="307777"/>
          </a:xfrm>
          <a:prstGeom prst="rect">
            <a:avLst/>
          </a:prstGeom>
          <a:noFill/>
          <a:ln w="9525">
            <a:noFill/>
            <a:miter lim="800000"/>
            <a:headEnd/>
            <a:tailEnd/>
          </a:ln>
        </p:spPr>
        <p:txBody>
          <a:bodyPr wrap="square">
            <a:spAutoFit/>
          </a:bodyPr>
          <a:lstStyle/>
          <a:p>
            <a:pPr algn="ctr" rtl="0">
              <a:spcBef>
                <a:spcPct val="50000"/>
              </a:spcBef>
            </a:pPr>
            <a:r>
              <a:rPr lang="zh-CN" altLang="en-US" sz="1400" b="1" kern="1200" dirty="0" smtClean="0">
                <a:solidFill>
                  <a:schemeClr val="bg1"/>
                </a:solidFill>
                <a:effectLst>
                  <a:outerShdw blurRad="38100" dist="38100" dir="2700000" algn="tl">
                    <a:srgbClr val="000000">
                      <a:alpha val="43137"/>
                    </a:srgbClr>
                  </a:outerShdw>
                </a:effectLst>
                <a:latin typeface="华文楷体"/>
                <a:ea typeface="华文楷体"/>
                <a:cs typeface="+mn-cs"/>
              </a:rPr>
              <a:t>虚拟化的终端设备</a:t>
            </a:r>
            <a:endParaRPr lang="en-US" sz="1400" b="1" kern="1200" dirty="0">
              <a:solidFill>
                <a:schemeClr val="bg1"/>
              </a:solidFill>
              <a:effectLst>
                <a:outerShdw blurRad="38100" dist="38100" dir="2700000" algn="tl">
                  <a:srgbClr val="000000">
                    <a:alpha val="43137"/>
                  </a:srgbClr>
                </a:outerShdw>
              </a:effectLst>
              <a:latin typeface="华文楷体"/>
              <a:ea typeface="华文楷体"/>
              <a:cs typeface="+mn-cs"/>
            </a:endParaRPr>
          </a:p>
        </p:txBody>
      </p:sp>
      <p:pic>
        <p:nvPicPr>
          <p:cNvPr id="197" name="Picture 196" descr="tablet2.png"/>
          <p:cNvPicPr>
            <a:picLocks noChangeAspect="1"/>
          </p:cNvPicPr>
          <p:nvPr/>
        </p:nvPicPr>
        <p:blipFill>
          <a:blip r:embed="rId9" cstate="screen"/>
          <a:stretch>
            <a:fillRect/>
          </a:stretch>
        </p:blipFill>
        <p:spPr>
          <a:xfrm>
            <a:off x="345247" y="4114170"/>
            <a:ext cx="705472" cy="555826"/>
          </a:xfrm>
          <a:prstGeom prst="rect">
            <a:avLst/>
          </a:prstGeom>
          <a:effectLst>
            <a:outerShdw blurRad="50800" dist="38100" dir="5400000" algn="t" rotWithShape="0">
              <a:prstClr val="black">
                <a:alpha val="40000"/>
              </a:prstClr>
            </a:outerShdw>
            <a:reflection blurRad="6350" stA="52000" endA="300" endPos="35000" dir="5400000" sy="-100000" algn="bl" rotWithShape="0"/>
          </a:effectLst>
          <a:scene3d>
            <a:camera prst="perspectiveHeroicExtremeRightFacing" fov="2700000">
              <a:rot lat="595527" lon="20100063" rev="0"/>
            </a:camera>
            <a:lightRig rig="threePt" dir="t"/>
          </a:scene3d>
          <a:sp3d>
            <a:bevelT/>
          </a:sp3d>
        </p:spPr>
      </p:pic>
      <p:sp>
        <p:nvSpPr>
          <p:cNvPr id="199" name="TextBox 149"/>
          <p:cNvSpPr txBox="1">
            <a:spLocks noChangeArrowheads="1"/>
          </p:cNvSpPr>
          <p:nvPr/>
        </p:nvSpPr>
        <p:spPr bwMode="auto">
          <a:xfrm>
            <a:off x="190867" y="2724032"/>
            <a:ext cx="875936" cy="399853"/>
          </a:xfrm>
          <a:prstGeom prst="rect">
            <a:avLst/>
          </a:prstGeom>
          <a:noFill/>
          <a:ln w="9525">
            <a:noFill/>
            <a:miter lim="800000"/>
            <a:headEnd/>
            <a:tailEnd/>
          </a:ln>
        </p:spPr>
        <p:txBody>
          <a:bodyPr wrap="square">
            <a:prstTxWarp prst="textNoShape">
              <a:avLst/>
            </a:prstTxWarp>
            <a:spAutoFit/>
          </a:bodyPr>
          <a:lstStyle/>
          <a:p>
            <a:pPr algn="ctr" rtl="0" eaLnBrk="0" fontAlgn="base" hangingPunct="0">
              <a:lnSpc>
                <a:spcPct val="90000"/>
              </a:lnSpc>
              <a:spcBef>
                <a:spcPct val="0"/>
              </a:spcBef>
              <a:spcAft>
                <a:spcPct val="0"/>
              </a:spcAft>
              <a:defRPr/>
            </a:pPr>
            <a:r>
              <a:rPr lang="en-US" sz="1100" kern="1200" dirty="0">
                <a:solidFill>
                  <a:srgbClr val="FFFFFF"/>
                </a:solidFill>
                <a:latin typeface="Arial"/>
                <a:ea typeface="+mn-ea"/>
                <a:cs typeface="+mn-cs"/>
              </a:rPr>
              <a:t>Cisco </a:t>
            </a:r>
            <a:br>
              <a:rPr lang="en-US" sz="1100" kern="1200" dirty="0">
                <a:solidFill>
                  <a:srgbClr val="FFFFFF"/>
                </a:solidFill>
                <a:latin typeface="Arial"/>
                <a:ea typeface="+mn-ea"/>
                <a:cs typeface="+mn-cs"/>
              </a:rPr>
            </a:br>
            <a:r>
              <a:rPr lang="en-US" sz="1100" kern="1200" dirty="0">
                <a:solidFill>
                  <a:srgbClr val="FFFFFF"/>
                </a:solidFill>
                <a:latin typeface="Arial"/>
                <a:ea typeface="+mn-ea"/>
                <a:cs typeface="+mn-cs"/>
              </a:rPr>
              <a:t>Zero Client</a:t>
            </a:r>
          </a:p>
        </p:txBody>
      </p:sp>
      <p:sp>
        <p:nvSpPr>
          <p:cNvPr id="200" name="TextBox 149"/>
          <p:cNvSpPr txBox="1">
            <a:spLocks noChangeArrowheads="1"/>
          </p:cNvSpPr>
          <p:nvPr/>
        </p:nvSpPr>
        <p:spPr bwMode="auto">
          <a:xfrm>
            <a:off x="292100" y="3726185"/>
            <a:ext cx="1237906" cy="247504"/>
          </a:xfrm>
          <a:prstGeom prst="rect">
            <a:avLst/>
          </a:prstGeom>
          <a:noFill/>
          <a:ln w="9525">
            <a:noFill/>
            <a:miter lim="800000"/>
            <a:headEnd/>
            <a:tailEnd/>
          </a:ln>
        </p:spPr>
        <p:txBody>
          <a:bodyPr wrap="square">
            <a:prstTxWarp prst="textNoShape">
              <a:avLst/>
            </a:prstTxWarp>
            <a:spAutoFit/>
          </a:bodyPr>
          <a:lstStyle/>
          <a:p>
            <a:pPr algn="ctr" rtl="0" eaLnBrk="0" fontAlgn="base" hangingPunct="0">
              <a:lnSpc>
                <a:spcPct val="90000"/>
              </a:lnSpc>
              <a:spcBef>
                <a:spcPct val="0"/>
              </a:spcBef>
              <a:spcAft>
                <a:spcPct val="0"/>
              </a:spcAft>
              <a:defRPr/>
            </a:pPr>
            <a:r>
              <a:rPr lang="en-US" sz="1100" kern="1200" dirty="0">
                <a:solidFill>
                  <a:srgbClr val="FFFFFF"/>
                </a:solidFill>
                <a:latin typeface="Arial"/>
                <a:ea typeface="+mn-ea"/>
                <a:cs typeface="+mn-cs"/>
              </a:rPr>
              <a:t>Business Tablets</a:t>
            </a:r>
            <a:endParaRPr lang="en-US" sz="900" kern="1200" dirty="0">
              <a:solidFill>
                <a:srgbClr val="FFFFFF"/>
              </a:solidFill>
              <a:latin typeface="Arial"/>
              <a:ea typeface="+mn-ea"/>
              <a:cs typeface="+mn-cs"/>
            </a:endParaRPr>
          </a:p>
        </p:txBody>
      </p:sp>
      <p:sp>
        <p:nvSpPr>
          <p:cNvPr id="203" name="Rectangle 202"/>
          <p:cNvSpPr/>
          <p:nvPr/>
        </p:nvSpPr>
        <p:spPr>
          <a:xfrm>
            <a:off x="0" y="1540753"/>
            <a:ext cx="2321470" cy="338554"/>
          </a:xfrm>
          <a:prstGeom prst="rect">
            <a:avLst/>
          </a:prstGeom>
        </p:spPr>
        <p:txBody>
          <a:bodyPr wrap="square">
            <a:spAutoFit/>
          </a:bodyPr>
          <a:lstStyle/>
          <a:p>
            <a:pPr algn="ctr" rtl="0"/>
            <a:r>
              <a:rPr lang="zh-CN" altLang="en-US" sz="1600" kern="1200" dirty="0" smtClean="0">
                <a:solidFill>
                  <a:srgbClr val="FF6600"/>
                </a:solidFill>
                <a:latin typeface="华文楷体"/>
                <a:ea typeface="华文楷体"/>
                <a:cs typeface="+mn-cs"/>
              </a:rPr>
              <a:t>支持虚拟化的终端设备</a:t>
            </a:r>
            <a:endParaRPr lang="en-US" sz="1600" kern="1200" dirty="0">
              <a:solidFill>
                <a:srgbClr val="FF6600"/>
              </a:solidFill>
              <a:latin typeface="华文楷体"/>
              <a:ea typeface="华文楷体"/>
              <a:cs typeface="+mn-cs"/>
            </a:endParaRPr>
          </a:p>
        </p:txBody>
      </p:sp>
      <p:grpSp>
        <p:nvGrpSpPr>
          <p:cNvPr id="5" name="Group 242"/>
          <p:cNvGrpSpPr/>
          <p:nvPr/>
        </p:nvGrpSpPr>
        <p:grpSpPr>
          <a:xfrm>
            <a:off x="4957126" y="3200453"/>
            <a:ext cx="280918" cy="555699"/>
            <a:chOff x="8075682" y="5093654"/>
            <a:chExt cx="280918" cy="555699"/>
          </a:xfrm>
        </p:grpSpPr>
        <p:sp>
          <p:nvSpPr>
            <p:cNvPr id="245" name="Rectangle 2042"/>
            <p:cNvSpPr>
              <a:spLocks noChangeArrowheads="1"/>
            </p:cNvSpPr>
            <p:nvPr/>
          </p:nvSpPr>
          <p:spPr bwMode="auto">
            <a:xfrm>
              <a:off x="8078154" y="5156941"/>
              <a:ext cx="228439" cy="489324"/>
            </a:xfrm>
            <a:prstGeom prst="rect">
              <a:avLst/>
            </a:prstGeom>
            <a:solidFill>
              <a:srgbClr val="5C69A0"/>
            </a:solidFill>
            <a:ln w="9525">
              <a:noFill/>
              <a:miter lim="800000"/>
              <a:headEnd/>
              <a:tailEnd/>
            </a:ln>
          </p:spPr>
          <p:txBody>
            <a:bodyPr/>
            <a:lstStyle/>
            <a:p>
              <a:pPr algn="l" rtl="0"/>
              <a:endParaRPr lang="en-US" kern="1200">
                <a:solidFill>
                  <a:prstClr val="black"/>
                </a:solidFill>
                <a:latin typeface="Arial"/>
                <a:ea typeface="+mn-ea"/>
                <a:cs typeface="+mn-cs"/>
              </a:endParaRPr>
            </a:p>
          </p:txBody>
        </p:sp>
        <p:sp>
          <p:nvSpPr>
            <p:cNvPr id="246" name="Freeform 2047"/>
            <p:cNvSpPr>
              <a:spLocks/>
            </p:cNvSpPr>
            <p:nvPr/>
          </p:nvSpPr>
          <p:spPr bwMode="auto">
            <a:xfrm>
              <a:off x="8078154" y="5096740"/>
              <a:ext cx="275979" cy="60201"/>
            </a:xfrm>
            <a:custGeom>
              <a:avLst/>
              <a:gdLst>
                <a:gd name="T0" fmla="*/ 78 w 10281"/>
                <a:gd name="T1" fmla="*/ 0 h 1793"/>
                <a:gd name="T2" fmla="*/ 0 w 10281"/>
                <a:gd name="T3" fmla="*/ 78 h 1793"/>
                <a:gd name="T4" fmla="*/ 370 w 10281"/>
                <a:gd name="T5" fmla="*/ 78 h 1793"/>
                <a:gd name="T6" fmla="*/ 447 w 10281"/>
                <a:gd name="T7" fmla="*/ 0 h 1793"/>
                <a:gd name="T8" fmla="*/ 78 w 10281"/>
                <a:gd name="T9" fmla="*/ 0 h 1793"/>
                <a:gd name="T10" fmla="*/ 0 60000 65536"/>
                <a:gd name="T11" fmla="*/ 0 60000 65536"/>
                <a:gd name="T12" fmla="*/ 0 60000 65536"/>
                <a:gd name="T13" fmla="*/ 0 60000 65536"/>
                <a:gd name="T14" fmla="*/ 0 60000 65536"/>
                <a:gd name="T15" fmla="*/ 0 w 10281"/>
                <a:gd name="T16" fmla="*/ 0 h 1793"/>
                <a:gd name="T17" fmla="*/ 10281 w 10281"/>
                <a:gd name="T18" fmla="*/ 1793 h 1793"/>
              </a:gdLst>
              <a:ahLst/>
              <a:cxnLst>
                <a:cxn ang="T10">
                  <a:pos x="T0" y="T1"/>
                </a:cxn>
                <a:cxn ang="T11">
                  <a:pos x="T2" y="T3"/>
                </a:cxn>
                <a:cxn ang="T12">
                  <a:pos x="T4" y="T5"/>
                </a:cxn>
                <a:cxn ang="T13">
                  <a:pos x="T6" y="T7"/>
                </a:cxn>
                <a:cxn ang="T14">
                  <a:pos x="T8" y="T9"/>
                </a:cxn>
              </a:cxnLst>
              <a:rect l="T15" t="T16" r="T17" b="T18"/>
              <a:pathLst>
                <a:path w="10281" h="1793">
                  <a:moveTo>
                    <a:pt x="1793" y="0"/>
                  </a:moveTo>
                  <a:lnTo>
                    <a:pt x="0" y="1793"/>
                  </a:lnTo>
                  <a:lnTo>
                    <a:pt x="8504" y="1793"/>
                  </a:lnTo>
                  <a:lnTo>
                    <a:pt x="10281" y="0"/>
                  </a:lnTo>
                  <a:lnTo>
                    <a:pt x="1793" y="0"/>
                  </a:lnTo>
                  <a:close/>
                </a:path>
              </a:pathLst>
            </a:custGeom>
            <a:solidFill>
              <a:srgbClr val="8E9CC4"/>
            </a:solidFill>
            <a:ln w="9525">
              <a:noFill/>
              <a:round/>
              <a:headEnd/>
              <a:tailEnd/>
            </a:ln>
          </p:spPr>
          <p:txBody>
            <a:bodyPr/>
            <a:lstStyle/>
            <a:p>
              <a:pPr algn="l" rtl="0"/>
              <a:endParaRPr lang="en-US" kern="1200">
                <a:solidFill>
                  <a:prstClr val="black"/>
                </a:solidFill>
                <a:latin typeface="Arial"/>
                <a:ea typeface="+mn-ea"/>
                <a:cs typeface="+mn-cs"/>
              </a:endParaRPr>
            </a:p>
          </p:txBody>
        </p:sp>
        <p:sp>
          <p:nvSpPr>
            <p:cNvPr id="247" name="Freeform 2052"/>
            <p:cNvSpPr>
              <a:spLocks/>
            </p:cNvSpPr>
            <p:nvPr/>
          </p:nvSpPr>
          <p:spPr bwMode="auto">
            <a:xfrm>
              <a:off x="8306592" y="5096740"/>
              <a:ext cx="47540" cy="549525"/>
            </a:xfrm>
            <a:custGeom>
              <a:avLst/>
              <a:gdLst>
                <a:gd name="T0" fmla="*/ 77 w 1777"/>
                <a:gd name="T1" fmla="*/ 634 h 16376"/>
                <a:gd name="T2" fmla="*/ 77 w 1777"/>
                <a:gd name="T3" fmla="*/ 0 h 16376"/>
                <a:gd name="T4" fmla="*/ 0 w 1777"/>
                <a:gd name="T5" fmla="*/ 78 h 16376"/>
                <a:gd name="T6" fmla="*/ 0 w 1777"/>
                <a:gd name="T7" fmla="*/ 712 h 16376"/>
                <a:gd name="T8" fmla="*/ 77 w 1777"/>
                <a:gd name="T9" fmla="*/ 634 h 16376"/>
                <a:gd name="T10" fmla="*/ 0 60000 65536"/>
                <a:gd name="T11" fmla="*/ 0 60000 65536"/>
                <a:gd name="T12" fmla="*/ 0 60000 65536"/>
                <a:gd name="T13" fmla="*/ 0 60000 65536"/>
                <a:gd name="T14" fmla="*/ 0 60000 65536"/>
                <a:gd name="T15" fmla="*/ 0 w 1777"/>
                <a:gd name="T16" fmla="*/ 0 h 16376"/>
                <a:gd name="T17" fmla="*/ 1777 w 1777"/>
                <a:gd name="T18" fmla="*/ 16376 h 16376"/>
              </a:gdLst>
              <a:ahLst/>
              <a:cxnLst>
                <a:cxn ang="T10">
                  <a:pos x="T0" y="T1"/>
                </a:cxn>
                <a:cxn ang="T11">
                  <a:pos x="T2" y="T3"/>
                </a:cxn>
                <a:cxn ang="T12">
                  <a:pos x="T4" y="T5"/>
                </a:cxn>
                <a:cxn ang="T13">
                  <a:pos x="T6" y="T7"/>
                </a:cxn>
                <a:cxn ang="T14">
                  <a:pos x="T8" y="T9"/>
                </a:cxn>
              </a:cxnLst>
              <a:rect l="T15" t="T16" r="T17" b="T18"/>
              <a:pathLst>
                <a:path w="1777" h="16376">
                  <a:moveTo>
                    <a:pt x="1777" y="14591"/>
                  </a:moveTo>
                  <a:lnTo>
                    <a:pt x="1777" y="0"/>
                  </a:lnTo>
                  <a:lnTo>
                    <a:pt x="0" y="1793"/>
                  </a:lnTo>
                  <a:lnTo>
                    <a:pt x="0" y="16376"/>
                  </a:lnTo>
                  <a:lnTo>
                    <a:pt x="1777" y="14591"/>
                  </a:lnTo>
                  <a:close/>
                </a:path>
              </a:pathLst>
            </a:custGeom>
            <a:solidFill>
              <a:srgbClr val="1E3A67"/>
            </a:solidFill>
            <a:ln w="9525">
              <a:noFill/>
              <a:round/>
              <a:headEnd/>
              <a:tailEnd/>
            </a:ln>
          </p:spPr>
          <p:txBody>
            <a:bodyPr/>
            <a:lstStyle/>
            <a:p>
              <a:pPr algn="l" rtl="0"/>
              <a:endParaRPr lang="en-US" kern="1200">
                <a:solidFill>
                  <a:prstClr val="black"/>
                </a:solidFill>
                <a:latin typeface="Arial"/>
                <a:ea typeface="+mn-ea"/>
                <a:cs typeface="+mn-cs"/>
              </a:endParaRPr>
            </a:p>
          </p:txBody>
        </p:sp>
        <p:sp>
          <p:nvSpPr>
            <p:cNvPr id="248" name="Text Box 2099"/>
            <p:cNvSpPr txBox="1">
              <a:spLocks noChangeArrowheads="1"/>
            </p:cNvSpPr>
            <p:nvPr/>
          </p:nvSpPr>
          <p:spPr bwMode="auto">
            <a:xfrm>
              <a:off x="8086797" y="5163902"/>
              <a:ext cx="208682" cy="155171"/>
            </a:xfrm>
            <a:prstGeom prst="rect">
              <a:avLst/>
            </a:prstGeom>
            <a:noFill/>
            <a:ln w="9525" algn="ctr">
              <a:noFill/>
              <a:miter lim="800000"/>
              <a:headEnd/>
              <a:tailEnd/>
            </a:ln>
          </p:spPr>
          <p:txBody>
            <a:bodyPr wrap="square" lIns="0" tIns="0" rIns="0" bIns="0">
              <a:spAutoFit/>
            </a:bodyPr>
            <a:lstStyle/>
            <a:p>
              <a:pPr algn="ctr" defTabSz="814388" rtl="0">
                <a:lnSpc>
                  <a:spcPct val="90000"/>
                </a:lnSpc>
              </a:pPr>
              <a:r>
                <a:rPr lang="en-US" sz="1100" kern="1200" dirty="0">
                  <a:solidFill>
                    <a:srgbClr val="FFFFFF"/>
                  </a:solidFill>
                  <a:latin typeface="Arial"/>
                  <a:ea typeface="+mn-ea"/>
                  <a:cs typeface="+mn-cs"/>
                </a:rPr>
                <a:t>FC</a:t>
              </a:r>
            </a:p>
          </p:txBody>
        </p:sp>
        <p:sp>
          <p:nvSpPr>
            <p:cNvPr id="249" name="AutoShape 2041"/>
            <p:cNvSpPr>
              <a:spLocks noChangeAspect="1" noChangeArrowheads="1" noTextEdit="1"/>
            </p:cNvSpPr>
            <p:nvPr/>
          </p:nvSpPr>
          <p:spPr bwMode="auto">
            <a:xfrm>
              <a:off x="8075682" y="5093654"/>
              <a:ext cx="280918" cy="555699"/>
            </a:xfrm>
            <a:prstGeom prst="rect">
              <a:avLst/>
            </a:prstGeom>
            <a:noFill/>
            <a:ln w="9525">
              <a:noFill/>
              <a:miter lim="800000"/>
              <a:headEnd/>
              <a:tailEnd/>
            </a:ln>
          </p:spPr>
          <p:txBody>
            <a:bodyPr/>
            <a:lstStyle/>
            <a:p>
              <a:pPr algn="l" rtl="0"/>
              <a:endParaRPr lang="en-US" kern="1200">
                <a:solidFill>
                  <a:prstClr val="black"/>
                </a:solidFill>
                <a:latin typeface="Arial"/>
                <a:ea typeface="+mn-ea"/>
                <a:cs typeface="+mn-cs"/>
              </a:endParaRPr>
            </a:p>
          </p:txBody>
        </p:sp>
        <p:grpSp>
          <p:nvGrpSpPr>
            <p:cNvPr id="6" name="Group 2071"/>
            <p:cNvGrpSpPr>
              <a:grpSpLocks/>
            </p:cNvGrpSpPr>
            <p:nvPr/>
          </p:nvGrpSpPr>
          <p:grpSpPr bwMode="auto">
            <a:xfrm>
              <a:off x="8094201" y="5333228"/>
              <a:ext cx="193864" cy="87986"/>
              <a:chOff x="4192" y="1589"/>
              <a:chExt cx="353" cy="114"/>
            </a:xfrm>
          </p:grpSpPr>
          <p:grpSp>
            <p:nvGrpSpPr>
              <p:cNvPr id="7" name="Group 2072"/>
              <p:cNvGrpSpPr>
                <a:grpSpLocks/>
              </p:cNvGrpSpPr>
              <p:nvPr/>
            </p:nvGrpSpPr>
            <p:grpSpPr bwMode="auto">
              <a:xfrm>
                <a:off x="4192" y="1589"/>
                <a:ext cx="164" cy="114"/>
                <a:chOff x="3874" y="1137"/>
                <a:chExt cx="355" cy="195"/>
              </a:xfrm>
            </p:grpSpPr>
            <p:sp>
              <p:nvSpPr>
                <p:cNvPr id="284" name="Oval 2073"/>
                <p:cNvSpPr>
                  <a:spLocks noChangeArrowheads="1"/>
                </p:cNvSpPr>
                <p:nvPr/>
              </p:nvSpPr>
              <p:spPr bwMode="auto">
                <a:xfrm>
                  <a:off x="3874" y="1224"/>
                  <a:ext cx="354" cy="108"/>
                </a:xfrm>
                <a:prstGeom prst="ellipse">
                  <a:avLst/>
                </a:prstGeom>
                <a:gradFill rotWithShape="1">
                  <a:gsLst>
                    <a:gs pos="0">
                      <a:srgbClr val="B7B79D"/>
                    </a:gs>
                    <a:gs pos="100000">
                      <a:srgbClr val="8B8B77"/>
                    </a:gs>
                  </a:gsLst>
                  <a:lin ang="0" scaled="1"/>
                </a:gradFill>
                <a:ln w="9525" algn="ctr">
                  <a:solidFill>
                    <a:srgbClr val="494936"/>
                  </a:solidFill>
                  <a:round/>
                  <a:headEnd/>
                  <a:tailEnd/>
                </a:ln>
              </p:spPr>
              <p:txBody>
                <a:bodyPr wrap="square" lIns="82124" tIns="41061" rIns="82124" bIns="41061" anchor="ctr">
                  <a:spAutoFit/>
                </a:bodyPr>
                <a:lstStyle/>
                <a:p>
                  <a:pPr algn="l" rtl="0"/>
                  <a:endParaRPr lang="en-US" kern="1200">
                    <a:solidFill>
                      <a:prstClr val="black"/>
                    </a:solidFill>
                    <a:latin typeface="Arial"/>
                    <a:ea typeface="+mn-ea"/>
                    <a:cs typeface="+mn-cs"/>
                  </a:endParaRPr>
                </a:p>
              </p:txBody>
            </p:sp>
            <p:sp>
              <p:nvSpPr>
                <p:cNvPr id="285" name="Oval 2074"/>
                <p:cNvSpPr>
                  <a:spLocks noChangeArrowheads="1"/>
                </p:cNvSpPr>
                <p:nvPr/>
              </p:nvSpPr>
              <p:spPr bwMode="auto">
                <a:xfrm>
                  <a:off x="3875" y="1181"/>
                  <a:ext cx="354" cy="108"/>
                </a:xfrm>
                <a:prstGeom prst="ellipse">
                  <a:avLst/>
                </a:prstGeom>
                <a:gradFill rotWithShape="1">
                  <a:gsLst>
                    <a:gs pos="0">
                      <a:srgbClr val="B7B79D"/>
                    </a:gs>
                    <a:gs pos="100000">
                      <a:srgbClr val="8B8B77"/>
                    </a:gs>
                  </a:gsLst>
                  <a:lin ang="0" scaled="1"/>
                </a:gradFill>
                <a:ln w="9525" algn="ctr">
                  <a:solidFill>
                    <a:srgbClr val="494936"/>
                  </a:solidFill>
                  <a:round/>
                  <a:headEnd/>
                  <a:tailEnd/>
                </a:ln>
              </p:spPr>
              <p:txBody>
                <a:bodyPr wrap="square" lIns="82124" tIns="41061" rIns="82124" bIns="41061" anchor="ctr">
                  <a:spAutoFit/>
                </a:bodyPr>
                <a:lstStyle/>
                <a:p>
                  <a:pPr algn="l" rtl="0"/>
                  <a:endParaRPr lang="en-US" kern="1200">
                    <a:solidFill>
                      <a:prstClr val="black"/>
                    </a:solidFill>
                    <a:latin typeface="Arial"/>
                    <a:ea typeface="+mn-ea"/>
                    <a:cs typeface="+mn-cs"/>
                  </a:endParaRPr>
                </a:p>
              </p:txBody>
            </p:sp>
            <p:grpSp>
              <p:nvGrpSpPr>
                <p:cNvPr id="8" name="Group 2075"/>
                <p:cNvGrpSpPr>
                  <a:grpSpLocks/>
                </p:cNvGrpSpPr>
                <p:nvPr/>
              </p:nvGrpSpPr>
              <p:grpSpPr bwMode="auto">
                <a:xfrm>
                  <a:off x="3875" y="1137"/>
                  <a:ext cx="354" cy="108"/>
                  <a:chOff x="4206" y="1608"/>
                  <a:chExt cx="354" cy="108"/>
                </a:xfrm>
              </p:grpSpPr>
              <p:sp>
                <p:nvSpPr>
                  <p:cNvPr id="287" name="Oval 2076"/>
                  <p:cNvSpPr>
                    <a:spLocks noChangeArrowheads="1"/>
                  </p:cNvSpPr>
                  <p:nvPr/>
                </p:nvSpPr>
                <p:spPr bwMode="auto">
                  <a:xfrm>
                    <a:off x="4206" y="1608"/>
                    <a:ext cx="354" cy="108"/>
                  </a:xfrm>
                  <a:prstGeom prst="ellipse">
                    <a:avLst/>
                  </a:prstGeom>
                  <a:gradFill rotWithShape="1">
                    <a:gsLst>
                      <a:gs pos="0">
                        <a:srgbClr val="B7B79D"/>
                      </a:gs>
                      <a:gs pos="100000">
                        <a:srgbClr val="8B8B77"/>
                      </a:gs>
                    </a:gsLst>
                    <a:lin ang="0" scaled="1"/>
                  </a:gradFill>
                  <a:ln w="9525" algn="ctr">
                    <a:solidFill>
                      <a:srgbClr val="494936"/>
                    </a:solidFill>
                    <a:round/>
                    <a:headEnd/>
                    <a:tailEnd/>
                  </a:ln>
                </p:spPr>
                <p:txBody>
                  <a:bodyPr wrap="square" lIns="82124" tIns="41061" rIns="82124" bIns="41061" anchor="ctr">
                    <a:spAutoFit/>
                  </a:bodyPr>
                  <a:lstStyle/>
                  <a:p>
                    <a:pPr algn="l" rtl="0"/>
                    <a:endParaRPr lang="en-US" kern="1200">
                      <a:solidFill>
                        <a:prstClr val="black"/>
                      </a:solidFill>
                      <a:latin typeface="Arial"/>
                      <a:ea typeface="+mn-ea"/>
                      <a:cs typeface="+mn-cs"/>
                    </a:endParaRPr>
                  </a:p>
                </p:txBody>
              </p:sp>
              <p:sp>
                <p:nvSpPr>
                  <p:cNvPr id="288" name="Oval 2077"/>
                  <p:cNvSpPr>
                    <a:spLocks noChangeArrowheads="1"/>
                  </p:cNvSpPr>
                  <p:nvPr/>
                </p:nvSpPr>
                <p:spPr bwMode="auto">
                  <a:xfrm>
                    <a:off x="4318" y="1638"/>
                    <a:ext cx="129" cy="48"/>
                  </a:xfrm>
                  <a:prstGeom prst="ellipse">
                    <a:avLst/>
                  </a:prstGeom>
                  <a:gradFill rotWithShape="1">
                    <a:gsLst>
                      <a:gs pos="0">
                        <a:srgbClr val="494936"/>
                      </a:gs>
                      <a:gs pos="100000">
                        <a:srgbClr val="808073"/>
                      </a:gs>
                    </a:gsLst>
                    <a:lin ang="0" scaled="1"/>
                  </a:gradFill>
                  <a:ln w="9525" algn="ctr">
                    <a:solidFill>
                      <a:srgbClr val="494936"/>
                    </a:solidFill>
                    <a:round/>
                    <a:headEnd/>
                    <a:tailEnd/>
                  </a:ln>
                </p:spPr>
                <p:txBody>
                  <a:bodyPr wrap="square" lIns="82124" tIns="41061" rIns="82124" bIns="41061" anchor="ctr">
                    <a:spAutoFit/>
                  </a:bodyPr>
                  <a:lstStyle/>
                  <a:p>
                    <a:pPr algn="l" rtl="0"/>
                    <a:endParaRPr lang="en-US" kern="1200">
                      <a:solidFill>
                        <a:prstClr val="black"/>
                      </a:solidFill>
                      <a:latin typeface="Arial"/>
                      <a:ea typeface="+mn-ea"/>
                      <a:cs typeface="+mn-cs"/>
                    </a:endParaRPr>
                  </a:p>
                </p:txBody>
              </p:sp>
            </p:grpSp>
          </p:grpSp>
          <p:grpSp>
            <p:nvGrpSpPr>
              <p:cNvPr id="9" name="Group 2078"/>
              <p:cNvGrpSpPr>
                <a:grpSpLocks/>
              </p:cNvGrpSpPr>
              <p:nvPr/>
            </p:nvGrpSpPr>
            <p:grpSpPr bwMode="auto">
              <a:xfrm>
                <a:off x="4381" y="1589"/>
                <a:ext cx="164" cy="114"/>
                <a:chOff x="3874" y="1137"/>
                <a:chExt cx="355" cy="195"/>
              </a:xfrm>
            </p:grpSpPr>
            <p:sp>
              <p:nvSpPr>
                <p:cNvPr id="279" name="Oval 2079"/>
                <p:cNvSpPr>
                  <a:spLocks noChangeArrowheads="1"/>
                </p:cNvSpPr>
                <p:nvPr/>
              </p:nvSpPr>
              <p:spPr bwMode="auto">
                <a:xfrm>
                  <a:off x="3874" y="1224"/>
                  <a:ext cx="354" cy="108"/>
                </a:xfrm>
                <a:prstGeom prst="ellipse">
                  <a:avLst/>
                </a:prstGeom>
                <a:gradFill rotWithShape="1">
                  <a:gsLst>
                    <a:gs pos="0">
                      <a:srgbClr val="B7B79D"/>
                    </a:gs>
                    <a:gs pos="100000">
                      <a:srgbClr val="8B8B77"/>
                    </a:gs>
                  </a:gsLst>
                  <a:lin ang="0" scaled="1"/>
                </a:gradFill>
                <a:ln w="9525" algn="ctr">
                  <a:solidFill>
                    <a:srgbClr val="494936"/>
                  </a:solidFill>
                  <a:round/>
                  <a:headEnd/>
                  <a:tailEnd/>
                </a:ln>
              </p:spPr>
              <p:txBody>
                <a:bodyPr wrap="square" lIns="82124" tIns="41061" rIns="82124" bIns="41061" anchor="ctr">
                  <a:spAutoFit/>
                </a:bodyPr>
                <a:lstStyle/>
                <a:p>
                  <a:pPr algn="l" rtl="0"/>
                  <a:endParaRPr lang="en-US" kern="1200">
                    <a:solidFill>
                      <a:prstClr val="black"/>
                    </a:solidFill>
                    <a:latin typeface="Arial"/>
                    <a:ea typeface="+mn-ea"/>
                    <a:cs typeface="+mn-cs"/>
                  </a:endParaRPr>
                </a:p>
              </p:txBody>
            </p:sp>
            <p:sp>
              <p:nvSpPr>
                <p:cNvPr id="280" name="Oval 2080"/>
                <p:cNvSpPr>
                  <a:spLocks noChangeArrowheads="1"/>
                </p:cNvSpPr>
                <p:nvPr/>
              </p:nvSpPr>
              <p:spPr bwMode="auto">
                <a:xfrm>
                  <a:off x="3875" y="1181"/>
                  <a:ext cx="354" cy="108"/>
                </a:xfrm>
                <a:prstGeom prst="ellipse">
                  <a:avLst/>
                </a:prstGeom>
                <a:gradFill rotWithShape="1">
                  <a:gsLst>
                    <a:gs pos="0">
                      <a:srgbClr val="B7B79D"/>
                    </a:gs>
                    <a:gs pos="100000">
                      <a:srgbClr val="8B8B77"/>
                    </a:gs>
                  </a:gsLst>
                  <a:lin ang="0" scaled="1"/>
                </a:gradFill>
                <a:ln w="9525" algn="ctr">
                  <a:solidFill>
                    <a:srgbClr val="494936"/>
                  </a:solidFill>
                  <a:round/>
                  <a:headEnd/>
                  <a:tailEnd/>
                </a:ln>
              </p:spPr>
              <p:txBody>
                <a:bodyPr wrap="square" lIns="82124" tIns="41061" rIns="82124" bIns="41061" anchor="ctr">
                  <a:spAutoFit/>
                </a:bodyPr>
                <a:lstStyle/>
                <a:p>
                  <a:pPr algn="l" rtl="0"/>
                  <a:endParaRPr lang="en-US" kern="1200">
                    <a:solidFill>
                      <a:prstClr val="black"/>
                    </a:solidFill>
                    <a:latin typeface="Arial"/>
                    <a:ea typeface="+mn-ea"/>
                    <a:cs typeface="+mn-cs"/>
                  </a:endParaRPr>
                </a:p>
              </p:txBody>
            </p:sp>
            <p:grpSp>
              <p:nvGrpSpPr>
                <p:cNvPr id="10" name="Group 2081"/>
                <p:cNvGrpSpPr>
                  <a:grpSpLocks/>
                </p:cNvGrpSpPr>
                <p:nvPr/>
              </p:nvGrpSpPr>
              <p:grpSpPr bwMode="auto">
                <a:xfrm>
                  <a:off x="3875" y="1137"/>
                  <a:ext cx="354" cy="108"/>
                  <a:chOff x="4206" y="1608"/>
                  <a:chExt cx="354" cy="108"/>
                </a:xfrm>
              </p:grpSpPr>
              <p:sp>
                <p:nvSpPr>
                  <p:cNvPr id="282" name="Oval 2082"/>
                  <p:cNvSpPr>
                    <a:spLocks noChangeArrowheads="1"/>
                  </p:cNvSpPr>
                  <p:nvPr/>
                </p:nvSpPr>
                <p:spPr bwMode="auto">
                  <a:xfrm>
                    <a:off x="4206" y="1608"/>
                    <a:ext cx="354" cy="108"/>
                  </a:xfrm>
                  <a:prstGeom prst="ellipse">
                    <a:avLst/>
                  </a:prstGeom>
                  <a:gradFill rotWithShape="1">
                    <a:gsLst>
                      <a:gs pos="0">
                        <a:srgbClr val="B7B79D"/>
                      </a:gs>
                      <a:gs pos="100000">
                        <a:srgbClr val="8B8B77"/>
                      </a:gs>
                    </a:gsLst>
                    <a:lin ang="0" scaled="1"/>
                  </a:gradFill>
                  <a:ln w="9525" algn="ctr">
                    <a:solidFill>
                      <a:srgbClr val="494936"/>
                    </a:solidFill>
                    <a:round/>
                    <a:headEnd/>
                    <a:tailEnd/>
                  </a:ln>
                </p:spPr>
                <p:txBody>
                  <a:bodyPr wrap="square" lIns="82124" tIns="41061" rIns="82124" bIns="41061" anchor="ctr">
                    <a:spAutoFit/>
                  </a:bodyPr>
                  <a:lstStyle/>
                  <a:p>
                    <a:pPr algn="l" rtl="0"/>
                    <a:endParaRPr lang="en-US" kern="1200">
                      <a:solidFill>
                        <a:prstClr val="black"/>
                      </a:solidFill>
                      <a:latin typeface="Arial"/>
                      <a:ea typeface="+mn-ea"/>
                      <a:cs typeface="+mn-cs"/>
                    </a:endParaRPr>
                  </a:p>
                </p:txBody>
              </p:sp>
              <p:sp>
                <p:nvSpPr>
                  <p:cNvPr id="283" name="Oval 2083"/>
                  <p:cNvSpPr>
                    <a:spLocks noChangeArrowheads="1"/>
                  </p:cNvSpPr>
                  <p:nvPr/>
                </p:nvSpPr>
                <p:spPr bwMode="auto">
                  <a:xfrm>
                    <a:off x="4318" y="1638"/>
                    <a:ext cx="129" cy="48"/>
                  </a:xfrm>
                  <a:prstGeom prst="ellipse">
                    <a:avLst/>
                  </a:prstGeom>
                  <a:gradFill rotWithShape="1">
                    <a:gsLst>
                      <a:gs pos="0">
                        <a:srgbClr val="494936"/>
                      </a:gs>
                      <a:gs pos="100000">
                        <a:srgbClr val="808073"/>
                      </a:gs>
                    </a:gsLst>
                    <a:lin ang="0" scaled="1"/>
                  </a:gradFill>
                  <a:ln w="9525" algn="ctr">
                    <a:solidFill>
                      <a:srgbClr val="494936"/>
                    </a:solidFill>
                    <a:round/>
                    <a:headEnd/>
                    <a:tailEnd/>
                  </a:ln>
                </p:spPr>
                <p:txBody>
                  <a:bodyPr wrap="square" lIns="82124" tIns="41061" rIns="82124" bIns="41061" anchor="ctr">
                    <a:spAutoFit/>
                  </a:bodyPr>
                  <a:lstStyle/>
                  <a:p>
                    <a:pPr algn="l" rtl="0"/>
                    <a:endParaRPr lang="en-US" kern="1200">
                      <a:solidFill>
                        <a:prstClr val="black"/>
                      </a:solidFill>
                      <a:latin typeface="Arial"/>
                      <a:ea typeface="+mn-ea"/>
                      <a:cs typeface="+mn-cs"/>
                    </a:endParaRPr>
                  </a:p>
                </p:txBody>
              </p:sp>
            </p:grpSp>
          </p:grpSp>
        </p:grpSp>
        <p:grpSp>
          <p:nvGrpSpPr>
            <p:cNvPr id="11" name="Group 2084"/>
            <p:cNvGrpSpPr>
              <a:grpSpLocks/>
            </p:cNvGrpSpPr>
            <p:nvPr/>
          </p:nvGrpSpPr>
          <p:grpSpPr bwMode="auto">
            <a:xfrm>
              <a:off x="8094201" y="5548527"/>
              <a:ext cx="193864" cy="87986"/>
              <a:chOff x="4192" y="1589"/>
              <a:chExt cx="353" cy="114"/>
            </a:xfrm>
          </p:grpSpPr>
          <p:grpSp>
            <p:nvGrpSpPr>
              <p:cNvPr id="12" name="Group 2085"/>
              <p:cNvGrpSpPr>
                <a:grpSpLocks/>
              </p:cNvGrpSpPr>
              <p:nvPr/>
            </p:nvGrpSpPr>
            <p:grpSpPr bwMode="auto">
              <a:xfrm>
                <a:off x="4192" y="1589"/>
                <a:ext cx="164" cy="114"/>
                <a:chOff x="3874" y="1137"/>
                <a:chExt cx="355" cy="195"/>
              </a:xfrm>
            </p:grpSpPr>
            <p:sp>
              <p:nvSpPr>
                <p:cNvPr id="272" name="Oval 2086"/>
                <p:cNvSpPr>
                  <a:spLocks noChangeArrowheads="1"/>
                </p:cNvSpPr>
                <p:nvPr/>
              </p:nvSpPr>
              <p:spPr bwMode="auto">
                <a:xfrm>
                  <a:off x="3874" y="1224"/>
                  <a:ext cx="354" cy="108"/>
                </a:xfrm>
                <a:prstGeom prst="ellipse">
                  <a:avLst/>
                </a:prstGeom>
                <a:gradFill rotWithShape="1">
                  <a:gsLst>
                    <a:gs pos="0">
                      <a:srgbClr val="B7B79D"/>
                    </a:gs>
                    <a:gs pos="100000">
                      <a:srgbClr val="8B8B77"/>
                    </a:gs>
                  </a:gsLst>
                  <a:lin ang="0" scaled="1"/>
                </a:gradFill>
                <a:ln w="9525" algn="ctr">
                  <a:solidFill>
                    <a:srgbClr val="494936"/>
                  </a:solidFill>
                  <a:round/>
                  <a:headEnd/>
                  <a:tailEnd/>
                </a:ln>
              </p:spPr>
              <p:txBody>
                <a:bodyPr wrap="square" lIns="82124" tIns="41061" rIns="82124" bIns="41061" anchor="ctr">
                  <a:spAutoFit/>
                </a:bodyPr>
                <a:lstStyle/>
                <a:p>
                  <a:pPr algn="l" rtl="0"/>
                  <a:endParaRPr lang="en-US" kern="1200">
                    <a:solidFill>
                      <a:prstClr val="black"/>
                    </a:solidFill>
                    <a:latin typeface="Arial"/>
                    <a:ea typeface="+mn-ea"/>
                    <a:cs typeface="+mn-cs"/>
                  </a:endParaRPr>
                </a:p>
              </p:txBody>
            </p:sp>
            <p:sp>
              <p:nvSpPr>
                <p:cNvPr id="273" name="Oval 2087"/>
                <p:cNvSpPr>
                  <a:spLocks noChangeArrowheads="1"/>
                </p:cNvSpPr>
                <p:nvPr/>
              </p:nvSpPr>
              <p:spPr bwMode="auto">
                <a:xfrm>
                  <a:off x="3875" y="1181"/>
                  <a:ext cx="354" cy="108"/>
                </a:xfrm>
                <a:prstGeom prst="ellipse">
                  <a:avLst/>
                </a:prstGeom>
                <a:gradFill rotWithShape="1">
                  <a:gsLst>
                    <a:gs pos="0">
                      <a:srgbClr val="B7B79D"/>
                    </a:gs>
                    <a:gs pos="100000">
                      <a:srgbClr val="8B8B77"/>
                    </a:gs>
                  </a:gsLst>
                  <a:lin ang="0" scaled="1"/>
                </a:gradFill>
                <a:ln w="9525" algn="ctr">
                  <a:solidFill>
                    <a:srgbClr val="494936"/>
                  </a:solidFill>
                  <a:round/>
                  <a:headEnd/>
                  <a:tailEnd/>
                </a:ln>
              </p:spPr>
              <p:txBody>
                <a:bodyPr wrap="square" lIns="82124" tIns="41061" rIns="82124" bIns="41061" anchor="ctr">
                  <a:spAutoFit/>
                </a:bodyPr>
                <a:lstStyle/>
                <a:p>
                  <a:pPr algn="l" rtl="0"/>
                  <a:endParaRPr lang="en-US" kern="1200">
                    <a:solidFill>
                      <a:prstClr val="black"/>
                    </a:solidFill>
                    <a:latin typeface="Arial"/>
                    <a:ea typeface="+mn-ea"/>
                    <a:cs typeface="+mn-cs"/>
                  </a:endParaRPr>
                </a:p>
              </p:txBody>
            </p:sp>
            <p:grpSp>
              <p:nvGrpSpPr>
                <p:cNvPr id="13" name="Group 2088"/>
                <p:cNvGrpSpPr>
                  <a:grpSpLocks/>
                </p:cNvGrpSpPr>
                <p:nvPr/>
              </p:nvGrpSpPr>
              <p:grpSpPr bwMode="auto">
                <a:xfrm>
                  <a:off x="3875" y="1137"/>
                  <a:ext cx="354" cy="108"/>
                  <a:chOff x="4206" y="1608"/>
                  <a:chExt cx="354" cy="108"/>
                </a:xfrm>
              </p:grpSpPr>
              <p:sp>
                <p:nvSpPr>
                  <p:cNvPr id="275" name="Oval 2089"/>
                  <p:cNvSpPr>
                    <a:spLocks noChangeArrowheads="1"/>
                  </p:cNvSpPr>
                  <p:nvPr/>
                </p:nvSpPr>
                <p:spPr bwMode="auto">
                  <a:xfrm>
                    <a:off x="4206" y="1608"/>
                    <a:ext cx="354" cy="108"/>
                  </a:xfrm>
                  <a:prstGeom prst="ellipse">
                    <a:avLst/>
                  </a:prstGeom>
                  <a:gradFill rotWithShape="1">
                    <a:gsLst>
                      <a:gs pos="0">
                        <a:srgbClr val="B7B79D"/>
                      </a:gs>
                      <a:gs pos="100000">
                        <a:srgbClr val="8B8B77"/>
                      </a:gs>
                    </a:gsLst>
                    <a:lin ang="0" scaled="1"/>
                  </a:gradFill>
                  <a:ln w="9525" algn="ctr">
                    <a:solidFill>
                      <a:srgbClr val="494936"/>
                    </a:solidFill>
                    <a:round/>
                    <a:headEnd/>
                    <a:tailEnd/>
                  </a:ln>
                </p:spPr>
                <p:txBody>
                  <a:bodyPr wrap="square" lIns="82124" tIns="41061" rIns="82124" bIns="41061" anchor="ctr">
                    <a:spAutoFit/>
                  </a:bodyPr>
                  <a:lstStyle/>
                  <a:p>
                    <a:pPr algn="l" rtl="0"/>
                    <a:endParaRPr lang="en-US" kern="1200">
                      <a:solidFill>
                        <a:prstClr val="black"/>
                      </a:solidFill>
                      <a:latin typeface="Arial"/>
                      <a:ea typeface="+mn-ea"/>
                      <a:cs typeface="+mn-cs"/>
                    </a:endParaRPr>
                  </a:p>
                </p:txBody>
              </p:sp>
              <p:sp>
                <p:nvSpPr>
                  <p:cNvPr id="276" name="Oval 2090"/>
                  <p:cNvSpPr>
                    <a:spLocks noChangeArrowheads="1"/>
                  </p:cNvSpPr>
                  <p:nvPr/>
                </p:nvSpPr>
                <p:spPr bwMode="auto">
                  <a:xfrm>
                    <a:off x="4318" y="1638"/>
                    <a:ext cx="129" cy="48"/>
                  </a:xfrm>
                  <a:prstGeom prst="ellipse">
                    <a:avLst/>
                  </a:prstGeom>
                  <a:gradFill rotWithShape="1">
                    <a:gsLst>
                      <a:gs pos="0">
                        <a:srgbClr val="494936"/>
                      </a:gs>
                      <a:gs pos="100000">
                        <a:srgbClr val="808073"/>
                      </a:gs>
                    </a:gsLst>
                    <a:lin ang="0" scaled="1"/>
                  </a:gradFill>
                  <a:ln w="9525" algn="ctr">
                    <a:solidFill>
                      <a:srgbClr val="494936"/>
                    </a:solidFill>
                    <a:round/>
                    <a:headEnd/>
                    <a:tailEnd/>
                  </a:ln>
                </p:spPr>
                <p:txBody>
                  <a:bodyPr wrap="square" lIns="82124" tIns="41061" rIns="82124" bIns="41061" anchor="ctr">
                    <a:spAutoFit/>
                  </a:bodyPr>
                  <a:lstStyle/>
                  <a:p>
                    <a:pPr algn="l" rtl="0"/>
                    <a:endParaRPr lang="en-US" kern="1200">
                      <a:solidFill>
                        <a:prstClr val="black"/>
                      </a:solidFill>
                      <a:latin typeface="Arial"/>
                      <a:ea typeface="+mn-ea"/>
                      <a:cs typeface="+mn-cs"/>
                    </a:endParaRPr>
                  </a:p>
                </p:txBody>
              </p:sp>
            </p:grpSp>
          </p:grpSp>
          <p:grpSp>
            <p:nvGrpSpPr>
              <p:cNvPr id="14" name="Group 2091"/>
              <p:cNvGrpSpPr>
                <a:grpSpLocks/>
              </p:cNvGrpSpPr>
              <p:nvPr/>
            </p:nvGrpSpPr>
            <p:grpSpPr bwMode="auto">
              <a:xfrm>
                <a:off x="4381" y="1589"/>
                <a:ext cx="164" cy="114"/>
                <a:chOff x="3874" y="1137"/>
                <a:chExt cx="355" cy="195"/>
              </a:xfrm>
            </p:grpSpPr>
            <p:sp>
              <p:nvSpPr>
                <p:cNvPr id="267" name="Oval 2092"/>
                <p:cNvSpPr>
                  <a:spLocks noChangeArrowheads="1"/>
                </p:cNvSpPr>
                <p:nvPr/>
              </p:nvSpPr>
              <p:spPr bwMode="auto">
                <a:xfrm>
                  <a:off x="3874" y="1224"/>
                  <a:ext cx="354" cy="108"/>
                </a:xfrm>
                <a:prstGeom prst="ellipse">
                  <a:avLst/>
                </a:prstGeom>
                <a:gradFill rotWithShape="1">
                  <a:gsLst>
                    <a:gs pos="0">
                      <a:srgbClr val="B7B79D"/>
                    </a:gs>
                    <a:gs pos="100000">
                      <a:srgbClr val="8B8B77"/>
                    </a:gs>
                  </a:gsLst>
                  <a:lin ang="0" scaled="1"/>
                </a:gradFill>
                <a:ln w="9525" algn="ctr">
                  <a:solidFill>
                    <a:srgbClr val="494936"/>
                  </a:solidFill>
                  <a:round/>
                  <a:headEnd/>
                  <a:tailEnd/>
                </a:ln>
              </p:spPr>
              <p:txBody>
                <a:bodyPr wrap="square" lIns="82124" tIns="41061" rIns="82124" bIns="41061" anchor="ctr">
                  <a:spAutoFit/>
                </a:bodyPr>
                <a:lstStyle/>
                <a:p>
                  <a:pPr algn="l" rtl="0"/>
                  <a:endParaRPr lang="en-US" kern="1200">
                    <a:solidFill>
                      <a:prstClr val="black"/>
                    </a:solidFill>
                    <a:latin typeface="Arial"/>
                    <a:ea typeface="+mn-ea"/>
                    <a:cs typeface="+mn-cs"/>
                  </a:endParaRPr>
                </a:p>
              </p:txBody>
            </p:sp>
            <p:sp>
              <p:nvSpPr>
                <p:cNvPr id="268" name="Oval 2093"/>
                <p:cNvSpPr>
                  <a:spLocks noChangeArrowheads="1"/>
                </p:cNvSpPr>
                <p:nvPr/>
              </p:nvSpPr>
              <p:spPr bwMode="auto">
                <a:xfrm>
                  <a:off x="3875" y="1181"/>
                  <a:ext cx="354" cy="108"/>
                </a:xfrm>
                <a:prstGeom prst="ellipse">
                  <a:avLst/>
                </a:prstGeom>
                <a:gradFill rotWithShape="1">
                  <a:gsLst>
                    <a:gs pos="0">
                      <a:srgbClr val="B7B79D"/>
                    </a:gs>
                    <a:gs pos="100000">
                      <a:srgbClr val="8B8B77"/>
                    </a:gs>
                  </a:gsLst>
                  <a:lin ang="0" scaled="1"/>
                </a:gradFill>
                <a:ln w="9525" algn="ctr">
                  <a:solidFill>
                    <a:srgbClr val="494936"/>
                  </a:solidFill>
                  <a:round/>
                  <a:headEnd/>
                  <a:tailEnd/>
                </a:ln>
              </p:spPr>
              <p:txBody>
                <a:bodyPr wrap="square" lIns="82124" tIns="41061" rIns="82124" bIns="41061" anchor="ctr">
                  <a:spAutoFit/>
                </a:bodyPr>
                <a:lstStyle/>
                <a:p>
                  <a:pPr algn="l" rtl="0"/>
                  <a:endParaRPr lang="en-US" kern="1200">
                    <a:solidFill>
                      <a:prstClr val="black"/>
                    </a:solidFill>
                    <a:latin typeface="Arial"/>
                    <a:ea typeface="+mn-ea"/>
                    <a:cs typeface="+mn-cs"/>
                  </a:endParaRPr>
                </a:p>
              </p:txBody>
            </p:sp>
            <p:grpSp>
              <p:nvGrpSpPr>
                <p:cNvPr id="15" name="Group 2094"/>
                <p:cNvGrpSpPr>
                  <a:grpSpLocks/>
                </p:cNvGrpSpPr>
                <p:nvPr/>
              </p:nvGrpSpPr>
              <p:grpSpPr bwMode="auto">
                <a:xfrm>
                  <a:off x="3875" y="1137"/>
                  <a:ext cx="354" cy="108"/>
                  <a:chOff x="4206" y="1608"/>
                  <a:chExt cx="354" cy="108"/>
                </a:xfrm>
              </p:grpSpPr>
              <p:sp>
                <p:nvSpPr>
                  <p:cNvPr id="270" name="Oval 2095"/>
                  <p:cNvSpPr>
                    <a:spLocks noChangeArrowheads="1"/>
                  </p:cNvSpPr>
                  <p:nvPr/>
                </p:nvSpPr>
                <p:spPr bwMode="auto">
                  <a:xfrm>
                    <a:off x="4206" y="1608"/>
                    <a:ext cx="354" cy="108"/>
                  </a:xfrm>
                  <a:prstGeom prst="ellipse">
                    <a:avLst/>
                  </a:prstGeom>
                  <a:gradFill rotWithShape="1">
                    <a:gsLst>
                      <a:gs pos="0">
                        <a:srgbClr val="B7B79D"/>
                      </a:gs>
                      <a:gs pos="100000">
                        <a:srgbClr val="8B8B77"/>
                      </a:gs>
                    </a:gsLst>
                    <a:lin ang="0" scaled="1"/>
                  </a:gradFill>
                  <a:ln w="9525" algn="ctr">
                    <a:solidFill>
                      <a:srgbClr val="494936"/>
                    </a:solidFill>
                    <a:round/>
                    <a:headEnd/>
                    <a:tailEnd/>
                  </a:ln>
                </p:spPr>
                <p:txBody>
                  <a:bodyPr wrap="square" lIns="82124" tIns="41061" rIns="82124" bIns="41061" anchor="ctr">
                    <a:spAutoFit/>
                  </a:bodyPr>
                  <a:lstStyle/>
                  <a:p>
                    <a:pPr algn="l" rtl="0"/>
                    <a:endParaRPr lang="en-US" kern="1200">
                      <a:solidFill>
                        <a:prstClr val="black"/>
                      </a:solidFill>
                      <a:latin typeface="Arial"/>
                      <a:ea typeface="+mn-ea"/>
                      <a:cs typeface="+mn-cs"/>
                    </a:endParaRPr>
                  </a:p>
                </p:txBody>
              </p:sp>
              <p:sp>
                <p:nvSpPr>
                  <p:cNvPr id="271" name="Oval 2096"/>
                  <p:cNvSpPr>
                    <a:spLocks noChangeArrowheads="1"/>
                  </p:cNvSpPr>
                  <p:nvPr/>
                </p:nvSpPr>
                <p:spPr bwMode="auto">
                  <a:xfrm>
                    <a:off x="4318" y="1638"/>
                    <a:ext cx="129" cy="48"/>
                  </a:xfrm>
                  <a:prstGeom prst="ellipse">
                    <a:avLst/>
                  </a:prstGeom>
                  <a:gradFill rotWithShape="1">
                    <a:gsLst>
                      <a:gs pos="0">
                        <a:srgbClr val="494936"/>
                      </a:gs>
                      <a:gs pos="100000">
                        <a:srgbClr val="808073"/>
                      </a:gs>
                    </a:gsLst>
                    <a:lin ang="0" scaled="1"/>
                  </a:gradFill>
                  <a:ln w="9525" algn="ctr">
                    <a:solidFill>
                      <a:srgbClr val="494936"/>
                    </a:solidFill>
                    <a:round/>
                    <a:headEnd/>
                    <a:tailEnd/>
                  </a:ln>
                </p:spPr>
                <p:txBody>
                  <a:bodyPr wrap="square" lIns="82124" tIns="41061" rIns="82124" bIns="41061" anchor="ctr">
                    <a:spAutoFit/>
                  </a:bodyPr>
                  <a:lstStyle/>
                  <a:p>
                    <a:pPr algn="l" rtl="0"/>
                    <a:endParaRPr lang="en-US" kern="1200">
                      <a:solidFill>
                        <a:prstClr val="black"/>
                      </a:solidFill>
                      <a:latin typeface="Arial"/>
                      <a:ea typeface="+mn-ea"/>
                      <a:cs typeface="+mn-cs"/>
                    </a:endParaRPr>
                  </a:p>
                </p:txBody>
              </p:sp>
            </p:grpSp>
          </p:grpSp>
        </p:grpSp>
        <p:grpSp>
          <p:nvGrpSpPr>
            <p:cNvPr id="16" name="Group 2071"/>
            <p:cNvGrpSpPr>
              <a:grpSpLocks/>
            </p:cNvGrpSpPr>
            <p:nvPr/>
          </p:nvGrpSpPr>
          <p:grpSpPr bwMode="auto">
            <a:xfrm>
              <a:off x="8094201" y="5440406"/>
              <a:ext cx="193864" cy="87986"/>
              <a:chOff x="4192" y="1588"/>
              <a:chExt cx="353" cy="114"/>
            </a:xfrm>
          </p:grpSpPr>
          <p:grpSp>
            <p:nvGrpSpPr>
              <p:cNvPr id="17" name="Group 2072"/>
              <p:cNvGrpSpPr>
                <a:grpSpLocks/>
              </p:cNvGrpSpPr>
              <p:nvPr/>
            </p:nvGrpSpPr>
            <p:grpSpPr bwMode="auto">
              <a:xfrm>
                <a:off x="4192" y="1588"/>
                <a:ext cx="164" cy="114"/>
                <a:chOff x="3874" y="1137"/>
                <a:chExt cx="355" cy="195"/>
              </a:xfrm>
            </p:grpSpPr>
            <p:sp>
              <p:nvSpPr>
                <p:cNvPr id="260" name="Oval 2073"/>
                <p:cNvSpPr>
                  <a:spLocks noChangeArrowheads="1"/>
                </p:cNvSpPr>
                <p:nvPr/>
              </p:nvSpPr>
              <p:spPr bwMode="auto">
                <a:xfrm>
                  <a:off x="3874" y="1224"/>
                  <a:ext cx="354" cy="108"/>
                </a:xfrm>
                <a:prstGeom prst="ellipse">
                  <a:avLst/>
                </a:prstGeom>
                <a:gradFill rotWithShape="1">
                  <a:gsLst>
                    <a:gs pos="0">
                      <a:srgbClr val="B7B79D"/>
                    </a:gs>
                    <a:gs pos="100000">
                      <a:srgbClr val="8B8B77"/>
                    </a:gs>
                  </a:gsLst>
                  <a:lin ang="0" scaled="1"/>
                </a:gradFill>
                <a:ln w="9525" algn="ctr">
                  <a:solidFill>
                    <a:srgbClr val="494936"/>
                  </a:solidFill>
                  <a:round/>
                  <a:headEnd/>
                  <a:tailEnd/>
                </a:ln>
              </p:spPr>
              <p:txBody>
                <a:bodyPr wrap="square" lIns="82124" tIns="41061" rIns="82124" bIns="41061" anchor="ctr">
                  <a:spAutoFit/>
                </a:bodyPr>
                <a:lstStyle/>
                <a:p>
                  <a:pPr algn="l" rtl="0"/>
                  <a:endParaRPr lang="en-US" kern="1200">
                    <a:solidFill>
                      <a:prstClr val="black"/>
                    </a:solidFill>
                    <a:latin typeface="Arial"/>
                    <a:ea typeface="+mn-ea"/>
                    <a:cs typeface="+mn-cs"/>
                  </a:endParaRPr>
                </a:p>
              </p:txBody>
            </p:sp>
            <p:sp>
              <p:nvSpPr>
                <p:cNvPr id="261" name="Oval 2074"/>
                <p:cNvSpPr>
                  <a:spLocks noChangeArrowheads="1"/>
                </p:cNvSpPr>
                <p:nvPr/>
              </p:nvSpPr>
              <p:spPr bwMode="auto">
                <a:xfrm>
                  <a:off x="3875" y="1181"/>
                  <a:ext cx="354" cy="108"/>
                </a:xfrm>
                <a:prstGeom prst="ellipse">
                  <a:avLst/>
                </a:prstGeom>
                <a:gradFill rotWithShape="1">
                  <a:gsLst>
                    <a:gs pos="0">
                      <a:srgbClr val="B7B79D"/>
                    </a:gs>
                    <a:gs pos="100000">
                      <a:srgbClr val="8B8B77"/>
                    </a:gs>
                  </a:gsLst>
                  <a:lin ang="0" scaled="1"/>
                </a:gradFill>
                <a:ln w="9525" algn="ctr">
                  <a:solidFill>
                    <a:srgbClr val="494936"/>
                  </a:solidFill>
                  <a:round/>
                  <a:headEnd/>
                  <a:tailEnd/>
                </a:ln>
              </p:spPr>
              <p:txBody>
                <a:bodyPr wrap="square" lIns="82124" tIns="41061" rIns="82124" bIns="41061" anchor="ctr">
                  <a:spAutoFit/>
                </a:bodyPr>
                <a:lstStyle/>
                <a:p>
                  <a:pPr algn="l" rtl="0"/>
                  <a:endParaRPr lang="en-US" kern="1200">
                    <a:solidFill>
                      <a:prstClr val="black"/>
                    </a:solidFill>
                    <a:latin typeface="Arial"/>
                    <a:ea typeface="+mn-ea"/>
                    <a:cs typeface="+mn-cs"/>
                  </a:endParaRPr>
                </a:p>
              </p:txBody>
            </p:sp>
            <p:grpSp>
              <p:nvGrpSpPr>
                <p:cNvPr id="18" name="Group 2075"/>
                <p:cNvGrpSpPr>
                  <a:grpSpLocks/>
                </p:cNvGrpSpPr>
                <p:nvPr/>
              </p:nvGrpSpPr>
              <p:grpSpPr bwMode="auto">
                <a:xfrm>
                  <a:off x="3875" y="1137"/>
                  <a:ext cx="354" cy="108"/>
                  <a:chOff x="4206" y="1608"/>
                  <a:chExt cx="354" cy="108"/>
                </a:xfrm>
              </p:grpSpPr>
              <p:sp>
                <p:nvSpPr>
                  <p:cNvPr id="263" name="Oval 2076"/>
                  <p:cNvSpPr>
                    <a:spLocks noChangeArrowheads="1"/>
                  </p:cNvSpPr>
                  <p:nvPr/>
                </p:nvSpPr>
                <p:spPr bwMode="auto">
                  <a:xfrm>
                    <a:off x="4206" y="1608"/>
                    <a:ext cx="354" cy="108"/>
                  </a:xfrm>
                  <a:prstGeom prst="ellipse">
                    <a:avLst/>
                  </a:prstGeom>
                  <a:gradFill rotWithShape="1">
                    <a:gsLst>
                      <a:gs pos="0">
                        <a:srgbClr val="B7B79D"/>
                      </a:gs>
                      <a:gs pos="100000">
                        <a:srgbClr val="8B8B77"/>
                      </a:gs>
                    </a:gsLst>
                    <a:lin ang="0" scaled="1"/>
                  </a:gradFill>
                  <a:ln w="9525" algn="ctr">
                    <a:solidFill>
                      <a:srgbClr val="494936"/>
                    </a:solidFill>
                    <a:round/>
                    <a:headEnd/>
                    <a:tailEnd/>
                  </a:ln>
                </p:spPr>
                <p:txBody>
                  <a:bodyPr wrap="square" lIns="82124" tIns="41061" rIns="82124" bIns="41061" anchor="ctr">
                    <a:spAutoFit/>
                  </a:bodyPr>
                  <a:lstStyle/>
                  <a:p>
                    <a:pPr algn="l" rtl="0"/>
                    <a:endParaRPr lang="en-US" kern="1200">
                      <a:solidFill>
                        <a:prstClr val="black"/>
                      </a:solidFill>
                      <a:latin typeface="Arial"/>
                      <a:ea typeface="+mn-ea"/>
                      <a:cs typeface="+mn-cs"/>
                    </a:endParaRPr>
                  </a:p>
                </p:txBody>
              </p:sp>
              <p:sp>
                <p:nvSpPr>
                  <p:cNvPr id="264" name="Oval 2077"/>
                  <p:cNvSpPr>
                    <a:spLocks noChangeArrowheads="1"/>
                  </p:cNvSpPr>
                  <p:nvPr/>
                </p:nvSpPr>
                <p:spPr bwMode="auto">
                  <a:xfrm>
                    <a:off x="4318" y="1638"/>
                    <a:ext cx="129" cy="48"/>
                  </a:xfrm>
                  <a:prstGeom prst="ellipse">
                    <a:avLst/>
                  </a:prstGeom>
                  <a:gradFill rotWithShape="1">
                    <a:gsLst>
                      <a:gs pos="0">
                        <a:srgbClr val="494936"/>
                      </a:gs>
                      <a:gs pos="100000">
                        <a:srgbClr val="808073"/>
                      </a:gs>
                    </a:gsLst>
                    <a:lin ang="0" scaled="1"/>
                  </a:gradFill>
                  <a:ln w="9525" algn="ctr">
                    <a:solidFill>
                      <a:srgbClr val="494936"/>
                    </a:solidFill>
                    <a:round/>
                    <a:headEnd/>
                    <a:tailEnd/>
                  </a:ln>
                </p:spPr>
                <p:txBody>
                  <a:bodyPr wrap="square" lIns="82124" tIns="41061" rIns="82124" bIns="41061" anchor="ctr">
                    <a:spAutoFit/>
                  </a:bodyPr>
                  <a:lstStyle/>
                  <a:p>
                    <a:pPr algn="l" rtl="0"/>
                    <a:endParaRPr lang="en-US" kern="1200">
                      <a:solidFill>
                        <a:prstClr val="black"/>
                      </a:solidFill>
                      <a:latin typeface="Arial"/>
                      <a:ea typeface="+mn-ea"/>
                      <a:cs typeface="+mn-cs"/>
                    </a:endParaRPr>
                  </a:p>
                </p:txBody>
              </p:sp>
            </p:grpSp>
          </p:grpSp>
          <p:grpSp>
            <p:nvGrpSpPr>
              <p:cNvPr id="19" name="Group 2078"/>
              <p:cNvGrpSpPr>
                <a:grpSpLocks/>
              </p:cNvGrpSpPr>
              <p:nvPr/>
            </p:nvGrpSpPr>
            <p:grpSpPr bwMode="auto">
              <a:xfrm>
                <a:off x="4381" y="1588"/>
                <a:ext cx="164" cy="114"/>
                <a:chOff x="3874" y="1137"/>
                <a:chExt cx="355" cy="195"/>
              </a:xfrm>
            </p:grpSpPr>
            <p:sp>
              <p:nvSpPr>
                <p:cNvPr id="255" name="Oval 2079"/>
                <p:cNvSpPr>
                  <a:spLocks noChangeArrowheads="1"/>
                </p:cNvSpPr>
                <p:nvPr/>
              </p:nvSpPr>
              <p:spPr bwMode="auto">
                <a:xfrm>
                  <a:off x="3874" y="1224"/>
                  <a:ext cx="354" cy="108"/>
                </a:xfrm>
                <a:prstGeom prst="ellipse">
                  <a:avLst/>
                </a:prstGeom>
                <a:gradFill rotWithShape="1">
                  <a:gsLst>
                    <a:gs pos="0">
                      <a:srgbClr val="B7B79D"/>
                    </a:gs>
                    <a:gs pos="100000">
                      <a:srgbClr val="8B8B77"/>
                    </a:gs>
                  </a:gsLst>
                  <a:lin ang="0" scaled="1"/>
                </a:gradFill>
                <a:ln w="9525" algn="ctr">
                  <a:solidFill>
                    <a:srgbClr val="494936"/>
                  </a:solidFill>
                  <a:round/>
                  <a:headEnd/>
                  <a:tailEnd/>
                </a:ln>
              </p:spPr>
              <p:txBody>
                <a:bodyPr wrap="square" lIns="82124" tIns="41061" rIns="82124" bIns="41061" anchor="ctr">
                  <a:spAutoFit/>
                </a:bodyPr>
                <a:lstStyle/>
                <a:p>
                  <a:pPr algn="l" rtl="0"/>
                  <a:endParaRPr lang="en-US" kern="1200">
                    <a:solidFill>
                      <a:prstClr val="black"/>
                    </a:solidFill>
                    <a:latin typeface="Arial"/>
                    <a:ea typeface="+mn-ea"/>
                    <a:cs typeface="+mn-cs"/>
                  </a:endParaRPr>
                </a:p>
              </p:txBody>
            </p:sp>
            <p:sp>
              <p:nvSpPr>
                <p:cNvPr id="256" name="Oval 2080"/>
                <p:cNvSpPr>
                  <a:spLocks noChangeArrowheads="1"/>
                </p:cNvSpPr>
                <p:nvPr/>
              </p:nvSpPr>
              <p:spPr bwMode="auto">
                <a:xfrm>
                  <a:off x="3875" y="1181"/>
                  <a:ext cx="354" cy="108"/>
                </a:xfrm>
                <a:prstGeom prst="ellipse">
                  <a:avLst/>
                </a:prstGeom>
                <a:gradFill rotWithShape="1">
                  <a:gsLst>
                    <a:gs pos="0">
                      <a:srgbClr val="B7B79D"/>
                    </a:gs>
                    <a:gs pos="100000">
                      <a:srgbClr val="8B8B77"/>
                    </a:gs>
                  </a:gsLst>
                  <a:lin ang="0" scaled="1"/>
                </a:gradFill>
                <a:ln w="9525" algn="ctr">
                  <a:solidFill>
                    <a:srgbClr val="494936"/>
                  </a:solidFill>
                  <a:round/>
                  <a:headEnd/>
                  <a:tailEnd/>
                </a:ln>
              </p:spPr>
              <p:txBody>
                <a:bodyPr wrap="square" lIns="82124" tIns="41061" rIns="82124" bIns="41061" anchor="ctr">
                  <a:spAutoFit/>
                </a:bodyPr>
                <a:lstStyle/>
                <a:p>
                  <a:pPr algn="l" rtl="0"/>
                  <a:endParaRPr lang="en-US" kern="1200">
                    <a:solidFill>
                      <a:prstClr val="black"/>
                    </a:solidFill>
                    <a:latin typeface="Arial"/>
                    <a:ea typeface="+mn-ea"/>
                    <a:cs typeface="+mn-cs"/>
                  </a:endParaRPr>
                </a:p>
              </p:txBody>
            </p:sp>
            <p:grpSp>
              <p:nvGrpSpPr>
                <p:cNvPr id="20" name="Group 2081"/>
                <p:cNvGrpSpPr>
                  <a:grpSpLocks/>
                </p:cNvGrpSpPr>
                <p:nvPr/>
              </p:nvGrpSpPr>
              <p:grpSpPr bwMode="auto">
                <a:xfrm>
                  <a:off x="3875" y="1137"/>
                  <a:ext cx="354" cy="108"/>
                  <a:chOff x="4206" y="1608"/>
                  <a:chExt cx="354" cy="108"/>
                </a:xfrm>
              </p:grpSpPr>
              <p:sp>
                <p:nvSpPr>
                  <p:cNvPr id="258" name="Oval 2082"/>
                  <p:cNvSpPr>
                    <a:spLocks noChangeArrowheads="1"/>
                  </p:cNvSpPr>
                  <p:nvPr/>
                </p:nvSpPr>
                <p:spPr bwMode="auto">
                  <a:xfrm>
                    <a:off x="4206" y="1608"/>
                    <a:ext cx="354" cy="108"/>
                  </a:xfrm>
                  <a:prstGeom prst="ellipse">
                    <a:avLst/>
                  </a:prstGeom>
                  <a:gradFill rotWithShape="1">
                    <a:gsLst>
                      <a:gs pos="0">
                        <a:srgbClr val="B7B79D"/>
                      </a:gs>
                      <a:gs pos="100000">
                        <a:srgbClr val="8B8B77"/>
                      </a:gs>
                    </a:gsLst>
                    <a:lin ang="0" scaled="1"/>
                  </a:gradFill>
                  <a:ln w="9525" algn="ctr">
                    <a:solidFill>
                      <a:srgbClr val="494936"/>
                    </a:solidFill>
                    <a:round/>
                    <a:headEnd/>
                    <a:tailEnd/>
                  </a:ln>
                </p:spPr>
                <p:txBody>
                  <a:bodyPr wrap="square" lIns="82124" tIns="41061" rIns="82124" bIns="41061" anchor="ctr">
                    <a:spAutoFit/>
                  </a:bodyPr>
                  <a:lstStyle/>
                  <a:p>
                    <a:pPr algn="l" rtl="0"/>
                    <a:endParaRPr lang="en-US" kern="1200">
                      <a:solidFill>
                        <a:prstClr val="black"/>
                      </a:solidFill>
                      <a:latin typeface="Arial"/>
                      <a:ea typeface="+mn-ea"/>
                      <a:cs typeface="+mn-cs"/>
                    </a:endParaRPr>
                  </a:p>
                </p:txBody>
              </p:sp>
              <p:sp>
                <p:nvSpPr>
                  <p:cNvPr id="259" name="Oval 2083"/>
                  <p:cNvSpPr>
                    <a:spLocks noChangeArrowheads="1"/>
                  </p:cNvSpPr>
                  <p:nvPr/>
                </p:nvSpPr>
                <p:spPr bwMode="auto">
                  <a:xfrm>
                    <a:off x="4318" y="1638"/>
                    <a:ext cx="129" cy="48"/>
                  </a:xfrm>
                  <a:prstGeom prst="ellipse">
                    <a:avLst/>
                  </a:prstGeom>
                  <a:gradFill rotWithShape="1">
                    <a:gsLst>
                      <a:gs pos="0">
                        <a:srgbClr val="494936"/>
                      </a:gs>
                      <a:gs pos="100000">
                        <a:srgbClr val="808073"/>
                      </a:gs>
                    </a:gsLst>
                    <a:lin ang="0" scaled="1"/>
                  </a:gradFill>
                  <a:ln w="9525" algn="ctr">
                    <a:solidFill>
                      <a:srgbClr val="494936"/>
                    </a:solidFill>
                    <a:round/>
                    <a:headEnd/>
                    <a:tailEnd/>
                  </a:ln>
                </p:spPr>
                <p:txBody>
                  <a:bodyPr wrap="square" lIns="82124" tIns="41061" rIns="82124" bIns="41061" anchor="ctr">
                    <a:spAutoFit/>
                  </a:bodyPr>
                  <a:lstStyle/>
                  <a:p>
                    <a:pPr algn="l" rtl="0"/>
                    <a:endParaRPr lang="en-US" kern="1200">
                      <a:solidFill>
                        <a:prstClr val="black"/>
                      </a:solidFill>
                      <a:latin typeface="Arial"/>
                      <a:ea typeface="+mn-ea"/>
                      <a:cs typeface="+mn-cs"/>
                    </a:endParaRPr>
                  </a:p>
                </p:txBody>
              </p:sp>
            </p:grpSp>
          </p:grpSp>
        </p:grpSp>
      </p:grpSp>
      <p:pic>
        <p:nvPicPr>
          <p:cNvPr id="293" name="Picture 38" descr="CallManager"/>
          <p:cNvPicPr>
            <a:picLocks noChangeArrowheads="1"/>
          </p:cNvPicPr>
          <p:nvPr/>
        </p:nvPicPr>
        <p:blipFill>
          <a:blip r:embed="rId10" cstate="print">
            <a:lum contrast="-6000"/>
          </a:blip>
          <a:srcRect/>
          <a:stretch>
            <a:fillRect/>
          </a:stretch>
        </p:blipFill>
        <p:spPr bwMode="auto">
          <a:xfrm>
            <a:off x="8440110" y="4563912"/>
            <a:ext cx="342770" cy="304506"/>
          </a:xfrm>
          <a:prstGeom prst="rect">
            <a:avLst/>
          </a:prstGeom>
          <a:noFill/>
          <a:ln w="9525">
            <a:noFill/>
            <a:miter lim="800000"/>
            <a:headEnd/>
            <a:tailEnd/>
          </a:ln>
        </p:spPr>
      </p:pic>
      <p:sp>
        <p:nvSpPr>
          <p:cNvPr id="294" name="Text Box 46"/>
          <p:cNvSpPr txBox="1">
            <a:spLocks noChangeArrowheads="1"/>
          </p:cNvSpPr>
          <p:nvPr/>
        </p:nvSpPr>
        <p:spPr bwMode="auto">
          <a:xfrm>
            <a:off x="8318887" y="4188200"/>
            <a:ext cx="585216" cy="376466"/>
          </a:xfrm>
          <a:prstGeom prst="rect">
            <a:avLst/>
          </a:prstGeom>
          <a:noFill/>
          <a:ln w="9525">
            <a:noFill/>
            <a:miter lim="800000"/>
            <a:headEnd/>
            <a:tailEnd/>
          </a:ln>
        </p:spPr>
        <p:txBody>
          <a:bodyPr wrap="square" lIns="82124" tIns="41061" rIns="82124" bIns="41061">
            <a:prstTxWarp prst="textNoShape">
              <a:avLst/>
            </a:prstTxWarp>
            <a:spAutoFit/>
          </a:bodyPr>
          <a:lstStyle/>
          <a:p>
            <a:pPr algn="ctr" defTabSz="1028700" rtl="0" eaLnBrk="0" fontAlgn="base" hangingPunct="0">
              <a:lnSpc>
                <a:spcPct val="90000"/>
              </a:lnSpc>
              <a:spcBef>
                <a:spcPct val="50000"/>
              </a:spcBef>
              <a:spcAft>
                <a:spcPct val="0"/>
              </a:spcAft>
              <a:defRPr/>
            </a:pPr>
            <a:r>
              <a:rPr lang="en-US" sz="1050" kern="1200" dirty="0">
                <a:solidFill>
                  <a:srgbClr val="FFFFFF"/>
                </a:solidFill>
                <a:latin typeface="Arial"/>
                <a:ea typeface="+mn-ea"/>
                <a:cs typeface="+mn-cs"/>
              </a:rPr>
              <a:t>Virtual CUCM</a:t>
            </a:r>
          </a:p>
        </p:txBody>
      </p:sp>
      <p:cxnSp>
        <p:nvCxnSpPr>
          <p:cNvPr id="301" name="Straight Connector 300"/>
          <p:cNvCxnSpPr/>
          <p:nvPr/>
        </p:nvCxnSpPr>
        <p:spPr>
          <a:xfrm rot="5400000">
            <a:off x="8090254" y="4391023"/>
            <a:ext cx="263173" cy="213080"/>
          </a:xfrm>
          <a:prstGeom prst="line">
            <a:avLst/>
          </a:prstGeom>
          <a:ln w="9525" cap="flat" cmpd="sng" algn="ctr">
            <a:solidFill>
              <a:schemeClr val="accent1">
                <a:lumMod val="75000"/>
              </a:schemeClr>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307" name="Picture 38" descr="CallManager"/>
          <p:cNvPicPr>
            <a:picLocks noChangeArrowheads="1"/>
          </p:cNvPicPr>
          <p:nvPr/>
        </p:nvPicPr>
        <p:blipFill>
          <a:blip r:embed="rId10" cstate="print">
            <a:lum contrast="-6000"/>
          </a:blip>
          <a:srcRect/>
          <a:stretch>
            <a:fillRect/>
          </a:stretch>
        </p:blipFill>
        <p:spPr bwMode="auto">
          <a:xfrm>
            <a:off x="6783288" y="4563912"/>
            <a:ext cx="342770" cy="304506"/>
          </a:xfrm>
          <a:prstGeom prst="rect">
            <a:avLst/>
          </a:prstGeom>
          <a:noFill/>
          <a:ln w="9525">
            <a:noFill/>
            <a:miter lim="800000"/>
            <a:headEnd/>
            <a:tailEnd/>
          </a:ln>
        </p:spPr>
      </p:pic>
      <p:sp>
        <p:nvSpPr>
          <p:cNvPr id="308" name="Text Box 46"/>
          <p:cNvSpPr txBox="1">
            <a:spLocks noChangeArrowheads="1"/>
          </p:cNvSpPr>
          <p:nvPr/>
        </p:nvSpPr>
        <p:spPr bwMode="auto">
          <a:xfrm>
            <a:off x="6662065" y="4188200"/>
            <a:ext cx="585216" cy="376466"/>
          </a:xfrm>
          <a:prstGeom prst="rect">
            <a:avLst/>
          </a:prstGeom>
          <a:noFill/>
          <a:ln w="9525">
            <a:noFill/>
            <a:miter lim="800000"/>
            <a:headEnd/>
            <a:tailEnd/>
          </a:ln>
        </p:spPr>
        <p:txBody>
          <a:bodyPr wrap="square" lIns="82124" tIns="41061" rIns="82124" bIns="41061">
            <a:prstTxWarp prst="textNoShape">
              <a:avLst/>
            </a:prstTxWarp>
            <a:spAutoFit/>
          </a:bodyPr>
          <a:lstStyle/>
          <a:p>
            <a:pPr algn="ctr" defTabSz="1028700" rtl="0" eaLnBrk="0" fontAlgn="base" hangingPunct="0">
              <a:lnSpc>
                <a:spcPct val="90000"/>
              </a:lnSpc>
              <a:spcBef>
                <a:spcPct val="50000"/>
              </a:spcBef>
              <a:spcAft>
                <a:spcPct val="0"/>
              </a:spcAft>
              <a:defRPr/>
            </a:pPr>
            <a:r>
              <a:rPr lang="en-US" sz="1050" kern="1200" dirty="0">
                <a:solidFill>
                  <a:srgbClr val="FFFFFF"/>
                </a:solidFill>
                <a:latin typeface="Arial"/>
                <a:ea typeface="+mn-ea"/>
                <a:cs typeface="+mn-cs"/>
              </a:rPr>
              <a:t>Virtual QUAD</a:t>
            </a:r>
          </a:p>
        </p:txBody>
      </p:sp>
      <p:cxnSp>
        <p:nvCxnSpPr>
          <p:cNvPr id="310" name="Straight Connector 309"/>
          <p:cNvCxnSpPr/>
          <p:nvPr/>
        </p:nvCxnSpPr>
        <p:spPr>
          <a:xfrm rot="16200000" flipH="1">
            <a:off x="7220114" y="4438813"/>
            <a:ext cx="180647" cy="142876"/>
          </a:xfrm>
          <a:prstGeom prst="line">
            <a:avLst/>
          </a:prstGeom>
          <a:ln w="9525" cap="flat" cmpd="sng" algn="ctr">
            <a:solidFill>
              <a:schemeClr val="accent1">
                <a:lumMod val="75000"/>
              </a:schemeClr>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15" name="Left-Right Arrow 314"/>
          <p:cNvSpPr/>
          <p:nvPr/>
        </p:nvSpPr>
        <p:spPr>
          <a:xfrm>
            <a:off x="359464" y="6481351"/>
            <a:ext cx="8341680" cy="191447"/>
          </a:xfrm>
          <a:prstGeom prst="leftRightArrow">
            <a:avLst/>
          </a:prstGeom>
          <a:gradFill flip="none" rotWithShape="1">
            <a:gsLst>
              <a:gs pos="0">
                <a:schemeClr val="accent1">
                  <a:lumMod val="50000"/>
                </a:schemeClr>
              </a:gs>
              <a:gs pos="50000">
                <a:schemeClr val="accent1">
                  <a:lumMod val="75000"/>
                </a:schemeClr>
              </a:gs>
              <a:gs pos="100000">
                <a:schemeClr val="accent1">
                  <a:lumMod val="50000"/>
                </a:schemeClr>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kern="1200">
              <a:solidFill>
                <a:srgbClr val="FFFFFF"/>
              </a:solidFill>
              <a:latin typeface="Arial"/>
              <a:ea typeface="+mn-ea"/>
              <a:cs typeface="+mn-cs"/>
            </a:endParaRPr>
          </a:p>
        </p:txBody>
      </p:sp>
      <p:pic>
        <p:nvPicPr>
          <p:cNvPr id="217" name="Picture 1028"/>
          <p:cNvPicPr>
            <a:picLocks noChangeArrowheads="1"/>
          </p:cNvPicPr>
          <p:nvPr/>
        </p:nvPicPr>
        <p:blipFill>
          <a:blip r:embed="rId11" cstate="print"/>
          <a:srcRect/>
          <a:stretch>
            <a:fillRect/>
          </a:stretch>
        </p:blipFill>
        <p:spPr bwMode="auto">
          <a:xfrm>
            <a:off x="7767754" y="5703231"/>
            <a:ext cx="188560" cy="352777"/>
          </a:xfrm>
          <a:prstGeom prst="rect">
            <a:avLst/>
          </a:prstGeom>
          <a:noFill/>
          <a:ln w="9525">
            <a:noFill/>
            <a:miter lim="800000"/>
            <a:headEnd/>
            <a:tailEnd/>
          </a:ln>
        </p:spPr>
      </p:pic>
      <p:cxnSp>
        <p:nvCxnSpPr>
          <p:cNvPr id="218" name="Straight Connector 217"/>
          <p:cNvCxnSpPr/>
          <p:nvPr/>
        </p:nvCxnSpPr>
        <p:spPr>
          <a:xfrm flipV="1">
            <a:off x="7232500" y="4972050"/>
            <a:ext cx="187475" cy="163090"/>
          </a:xfrm>
          <a:prstGeom prst="line">
            <a:avLst/>
          </a:prstGeom>
          <a:ln w="9525" cap="flat" cmpd="sng" algn="ctr">
            <a:solidFill>
              <a:schemeClr val="accent1">
                <a:lumMod val="75000"/>
              </a:schemeClr>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24" name="Straight Connector 223"/>
          <p:cNvCxnSpPr/>
          <p:nvPr/>
        </p:nvCxnSpPr>
        <p:spPr>
          <a:xfrm rot="16200000" flipV="1">
            <a:off x="8088324" y="5094276"/>
            <a:ext cx="303370" cy="154168"/>
          </a:xfrm>
          <a:prstGeom prst="line">
            <a:avLst/>
          </a:prstGeom>
          <a:ln w="9525" cap="flat" cmpd="sng" algn="ctr">
            <a:solidFill>
              <a:schemeClr val="accent1">
                <a:lumMod val="75000"/>
              </a:schemeClr>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38" name="TextBox 237"/>
          <p:cNvSpPr txBox="1"/>
          <p:nvPr/>
        </p:nvSpPr>
        <p:spPr bwMode="auto">
          <a:xfrm>
            <a:off x="8281221" y="5433158"/>
            <a:ext cx="679335" cy="253916"/>
          </a:xfrm>
          <a:prstGeom prst="rect">
            <a:avLst/>
          </a:prstGeom>
          <a:noFill/>
          <a:ln>
            <a:noFill/>
          </a:ln>
        </p:spPr>
        <p:txBody>
          <a:bodyPr wrap="square">
            <a:spAutoFit/>
          </a:bodyPr>
          <a:lstStyle/>
          <a:p>
            <a:pPr algn="ctr" rtl="0" fontAlgn="base">
              <a:spcBef>
                <a:spcPct val="0"/>
              </a:spcBef>
              <a:spcAft>
                <a:spcPct val="0"/>
              </a:spcAft>
              <a:defRPr/>
            </a:pPr>
            <a:r>
              <a:rPr lang="en-US" sz="1050" kern="1200" dirty="0">
                <a:solidFill>
                  <a:srgbClr val="FFFFFF"/>
                </a:solidFill>
                <a:latin typeface="Arial"/>
                <a:ea typeface="+mn-ea"/>
                <a:cs typeface="+mn-cs"/>
              </a:rPr>
              <a:t>vWAAS</a:t>
            </a:r>
          </a:p>
        </p:txBody>
      </p:sp>
      <p:sp>
        <p:nvSpPr>
          <p:cNvPr id="326" name="TextBox 149"/>
          <p:cNvSpPr txBox="1">
            <a:spLocks noChangeArrowheads="1"/>
          </p:cNvSpPr>
          <p:nvPr/>
        </p:nvSpPr>
        <p:spPr bwMode="auto">
          <a:xfrm>
            <a:off x="5325643" y="5262473"/>
            <a:ext cx="587376" cy="261610"/>
          </a:xfrm>
          <a:prstGeom prst="rect">
            <a:avLst/>
          </a:prstGeom>
          <a:noFill/>
          <a:ln w="9525">
            <a:noFill/>
            <a:miter lim="800000"/>
            <a:headEnd/>
            <a:tailEnd/>
          </a:ln>
        </p:spPr>
        <p:txBody>
          <a:bodyPr>
            <a:spAutoFit/>
          </a:bodyPr>
          <a:lstStyle/>
          <a:p>
            <a:pPr algn="ctr" rtl="0" fontAlgn="base">
              <a:spcBef>
                <a:spcPct val="0"/>
              </a:spcBef>
              <a:spcAft>
                <a:spcPct val="0"/>
              </a:spcAft>
            </a:pPr>
            <a:r>
              <a:rPr lang="en-US" sz="1100" kern="1200" dirty="0">
                <a:solidFill>
                  <a:srgbClr val="FFFFFF"/>
                </a:solidFill>
                <a:latin typeface="Arial"/>
                <a:ea typeface="ＭＳ Ｐゴシック" charset="-128"/>
                <a:cs typeface="+mn-cs"/>
              </a:rPr>
              <a:t>ACE</a:t>
            </a:r>
          </a:p>
        </p:txBody>
      </p:sp>
      <p:pic>
        <p:nvPicPr>
          <p:cNvPr id="328" name="Picture 327"/>
          <p:cNvPicPr>
            <a:picLocks noChangeAspect="1"/>
          </p:cNvPicPr>
          <p:nvPr/>
        </p:nvPicPr>
        <p:blipFill>
          <a:blip r:embed="rId12" cstate="print"/>
          <a:stretch>
            <a:fillRect/>
          </a:stretch>
        </p:blipFill>
        <p:spPr>
          <a:xfrm>
            <a:off x="5348112" y="3406985"/>
            <a:ext cx="338666" cy="365760"/>
          </a:xfrm>
          <a:prstGeom prst="rect">
            <a:avLst/>
          </a:prstGeom>
        </p:spPr>
      </p:pic>
      <p:sp>
        <p:nvSpPr>
          <p:cNvPr id="329" name="Line 60"/>
          <p:cNvSpPr>
            <a:spLocks noChangeShapeType="1"/>
          </p:cNvSpPr>
          <p:nvPr/>
        </p:nvSpPr>
        <p:spPr bwMode="auto">
          <a:xfrm>
            <a:off x="5308600" y="4588934"/>
            <a:ext cx="380999" cy="507999"/>
          </a:xfrm>
          <a:prstGeom prst="line">
            <a:avLst/>
          </a:prstGeom>
          <a:solidFill>
            <a:schemeClr val="bg2">
              <a:alpha val="50000"/>
            </a:schemeClr>
          </a:solidFill>
          <a:ln w="38100">
            <a:solidFill>
              <a:schemeClr val="bg1">
                <a:lumMod val="50000"/>
              </a:schemeClr>
            </a:solidFill>
            <a:round/>
            <a:headEnd/>
            <a:tailEnd/>
          </a:ln>
        </p:spPr>
        <p:txBody>
          <a:bodyPr wrap="square" lIns="82124" tIns="41061" rIns="82124" bIns="41061" anchor="ctr">
            <a:spAutoFit/>
          </a:bodyPr>
          <a:lstStyle/>
          <a:p>
            <a:pPr algn="l" rtl="0"/>
            <a:endParaRPr lang="en-US" kern="1200">
              <a:solidFill>
                <a:prstClr val="black"/>
              </a:solidFill>
              <a:latin typeface="Arial"/>
              <a:ea typeface="+mn-ea"/>
              <a:cs typeface="+mn-cs"/>
            </a:endParaRPr>
          </a:p>
        </p:txBody>
      </p:sp>
      <p:pic>
        <p:nvPicPr>
          <p:cNvPr id="87" name="Picture 66" descr="Application Control Engine"/>
          <p:cNvPicPr>
            <a:picLocks noChangeAspect="1" noChangeArrowheads="1"/>
          </p:cNvPicPr>
          <p:nvPr/>
        </p:nvPicPr>
        <p:blipFill>
          <a:blip r:embed="rId13" cstate="print"/>
          <a:srcRect/>
          <a:stretch>
            <a:fillRect/>
          </a:stretch>
        </p:blipFill>
        <p:spPr bwMode="auto">
          <a:xfrm>
            <a:off x="5385881" y="4951200"/>
            <a:ext cx="455613" cy="306387"/>
          </a:xfrm>
          <a:prstGeom prst="rect">
            <a:avLst/>
          </a:prstGeom>
          <a:noFill/>
          <a:ln w="9525">
            <a:noFill/>
            <a:miter lim="800000"/>
            <a:headEnd/>
            <a:tailEnd/>
          </a:ln>
        </p:spPr>
      </p:pic>
      <p:pic>
        <p:nvPicPr>
          <p:cNvPr id="327" name="Picture 57" descr="icon_color"/>
          <p:cNvPicPr>
            <a:picLocks noChangeAspect="1" noChangeArrowheads="1"/>
          </p:cNvPicPr>
          <p:nvPr/>
        </p:nvPicPr>
        <p:blipFill>
          <a:blip r:embed="rId14" cstate="print"/>
          <a:srcRect/>
          <a:stretch>
            <a:fillRect/>
          </a:stretch>
        </p:blipFill>
        <p:spPr bwMode="auto">
          <a:xfrm>
            <a:off x="4909080" y="4940834"/>
            <a:ext cx="368476" cy="351185"/>
          </a:xfrm>
          <a:prstGeom prst="rect">
            <a:avLst/>
          </a:prstGeom>
          <a:noFill/>
          <a:ln w="9525">
            <a:noFill/>
            <a:miter lim="800000"/>
            <a:headEnd/>
            <a:tailEnd/>
          </a:ln>
        </p:spPr>
      </p:pic>
      <p:grpSp>
        <p:nvGrpSpPr>
          <p:cNvPr id="21" name="Group 166"/>
          <p:cNvGrpSpPr/>
          <p:nvPr/>
        </p:nvGrpSpPr>
        <p:grpSpPr>
          <a:xfrm>
            <a:off x="1217500" y="3934037"/>
            <a:ext cx="1142048" cy="868498"/>
            <a:chOff x="1127189" y="2861595"/>
            <a:chExt cx="1142048" cy="868498"/>
          </a:xfrm>
        </p:grpSpPr>
        <p:sp>
          <p:nvSpPr>
            <p:cNvPr id="210" name="TextBox 149"/>
            <p:cNvSpPr txBox="1">
              <a:spLocks noChangeArrowheads="1"/>
            </p:cNvSpPr>
            <p:nvPr/>
          </p:nvSpPr>
          <p:spPr bwMode="auto">
            <a:xfrm>
              <a:off x="1127189" y="2861595"/>
              <a:ext cx="1142048" cy="247504"/>
            </a:xfrm>
            <a:prstGeom prst="rect">
              <a:avLst/>
            </a:prstGeom>
            <a:noFill/>
            <a:ln w="9525">
              <a:noFill/>
              <a:miter lim="800000"/>
              <a:headEnd/>
              <a:tailEnd/>
            </a:ln>
          </p:spPr>
          <p:txBody>
            <a:bodyPr wrap="square">
              <a:prstTxWarp prst="textNoShape">
                <a:avLst/>
              </a:prstTxWarp>
              <a:spAutoFit/>
            </a:bodyPr>
            <a:lstStyle/>
            <a:p>
              <a:pPr algn="ctr" rtl="0" eaLnBrk="0" fontAlgn="base" hangingPunct="0">
                <a:lnSpc>
                  <a:spcPct val="90000"/>
                </a:lnSpc>
                <a:spcBef>
                  <a:spcPct val="0"/>
                </a:spcBef>
                <a:spcAft>
                  <a:spcPct val="0"/>
                </a:spcAft>
                <a:defRPr/>
              </a:pPr>
              <a:r>
                <a:rPr lang="en-US" sz="1100" kern="1200" dirty="0">
                  <a:solidFill>
                    <a:srgbClr val="FFFFFF"/>
                  </a:solidFill>
                  <a:latin typeface="Arial"/>
                  <a:ea typeface="+mn-ea"/>
                  <a:cs typeface="+mn-cs"/>
                </a:rPr>
                <a:t>Thin Clients</a:t>
              </a:r>
              <a:endParaRPr lang="en-US" sz="900" kern="1200" dirty="0">
                <a:solidFill>
                  <a:srgbClr val="FFFFFF"/>
                </a:solidFill>
                <a:latin typeface="Arial"/>
                <a:ea typeface="+mn-ea"/>
                <a:cs typeface="+mn-cs"/>
              </a:endParaRPr>
            </a:p>
          </p:txBody>
        </p:sp>
        <p:pic>
          <p:nvPicPr>
            <p:cNvPr id="154" name="Picture 148" descr="07-0644_MacBookPro"/>
            <p:cNvPicPr preferRelativeResize="0">
              <a:picLocks noChangeAspect="1" noChangeArrowheads="1"/>
            </p:cNvPicPr>
            <p:nvPr/>
          </p:nvPicPr>
          <p:blipFill>
            <a:blip r:embed="rId15" cstate="print"/>
            <a:srcRect/>
            <a:stretch>
              <a:fillRect/>
            </a:stretch>
          </p:blipFill>
          <p:spPr bwMode="auto">
            <a:xfrm>
              <a:off x="1444756" y="3499662"/>
              <a:ext cx="470505" cy="230431"/>
            </a:xfrm>
            <a:prstGeom prst="rect">
              <a:avLst/>
            </a:prstGeom>
            <a:noFill/>
            <a:ln w="9525">
              <a:noFill/>
              <a:miter lim="800000"/>
              <a:headEnd/>
              <a:tailEnd/>
            </a:ln>
          </p:spPr>
        </p:pic>
        <p:pic>
          <p:nvPicPr>
            <p:cNvPr id="155" name="Picture 2" descr="Wyse Xenith"/>
            <p:cNvPicPr>
              <a:picLocks noChangeAspect="1" noChangeArrowheads="1"/>
            </p:cNvPicPr>
            <p:nvPr/>
          </p:nvPicPr>
          <p:blipFill>
            <a:blip r:embed="rId16" cstate="print">
              <a:clrChange>
                <a:clrFrom>
                  <a:srgbClr val="FFFFFF"/>
                </a:clrFrom>
                <a:clrTo>
                  <a:srgbClr val="FFFFFF">
                    <a:alpha val="0"/>
                  </a:srgbClr>
                </a:clrTo>
              </a:clrChange>
            </a:blip>
            <a:stretch>
              <a:fillRect/>
            </a:stretch>
          </p:blipFill>
          <p:spPr bwMode="auto">
            <a:xfrm>
              <a:off x="1385128" y="3087191"/>
              <a:ext cx="527377" cy="329610"/>
            </a:xfrm>
            <a:prstGeom prst="rect">
              <a:avLst/>
            </a:prstGeom>
            <a:noFill/>
            <a:ln>
              <a:noFill/>
            </a:ln>
          </p:spPr>
        </p:pic>
      </p:grpSp>
      <p:pic>
        <p:nvPicPr>
          <p:cNvPr id="156" name="Picture 4" descr="http://storeimages.apple.com/1751/store.apple.com/Catalog/US/Images/iphone/img/product-hero-3gs.jpg"/>
          <p:cNvPicPr>
            <a:picLocks noChangeAspect="1" noChangeArrowheads="1"/>
          </p:cNvPicPr>
          <p:nvPr/>
        </p:nvPicPr>
        <p:blipFill>
          <a:blip r:embed="rId17" cstate="print"/>
          <a:srcRect r="22581" b="10400"/>
          <a:stretch>
            <a:fillRect/>
          </a:stretch>
        </p:blipFill>
        <p:spPr bwMode="auto">
          <a:xfrm>
            <a:off x="1086404" y="4556155"/>
            <a:ext cx="281716" cy="394886"/>
          </a:xfrm>
          <a:prstGeom prst="rect">
            <a:avLst/>
          </a:prstGeom>
          <a:noFill/>
        </p:spPr>
      </p:pic>
      <p:sp>
        <p:nvSpPr>
          <p:cNvPr id="171" name="Line 60"/>
          <p:cNvSpPr>
            <a:spLocks noChangeShapeType="1"/>
          </p:cNvSpPr>
          <p:nvPr/>
        </p:nvSpPr>
        <p:spPr bwMode="auto">
          <a:xfrm>
            <a:off x="5080000" y="3708400"/>
            <a:ext cx="186268" cy="440267"/>
          </a:xfrm>
          <a:prstGeom prst="line">
            <a:avLst/>
          </a:prstGeom>
          <a:solidFill>
            <a:schemeClr val="bg2">
              <a:alpha val="50000"/>
            </a:schemeClr>
          </a:solidFill>
          <a:ln w="38100">
            <a:solidFill>
              <a:schemeClr val="bg1">
                <a:lumMod val="50000"/>
              </a:schemeClr>
            </a:solidFill>
            <a:round/>
            <a:headEnd/>
            <a:tailEnd/>
          </a:ln>
        </p:spPr>
        <p:txBody>
          <a:bodyPr wrap="square" lIns="82124" tIns="41061" rIns="82124" bIns="41061" anchor="ctr">
            <a:spAutoFit/>
          </a:bodyPr>
          <a:lstStyle/>
          <a:p>
            <a:pPr algn="l" rtl="0"/>
            <a:endParaRPr lang="en-US" kern="1200">
              <a:solidFill>
                <a:prstClr val="black"/>
              </a:solidFill>
              <a:latin typeface="Arial"/>
              <a:ea typeface="+mn-ea"/>
              <a:cs typeface="+mn-cs"/>
            </a:endParaRPr>
          </a:p>
        </p:txBody>
      </p:sp>
      <p:sp>
        <p:nvSpPr>
          <p:cNvPr id="172" name="TextBox 171"/>
          <p:cNvSpPr txBox="1"/>
          <p:nvPr/>
        </p:nvSpPr>
        <p:spPr>
          <a:xfrm>
            <a:off x="399641" y="4724399"/>
            <a:ext cx="647403" cy="253916"/>
          </a:xfrm>
          <a:prstGeom prst="rect">
            <a:avLst/>
          </a:prstGeom>
          <a:noFill/>
        </p:spPr>
        <p:txBody>
          <a:bodyPr wrap="square" rtlCol="0">
            <a:spAutoFit/>
          </a:bodyPr>
          <a:lstStyle/>
          <a:p>
            <a:pPr algn="l" rtl="0"/>
            <a:r>
              <a:rPr lang="en-US" sz="1050" kern="1200" dirty="0">
                <a:solidFill>
                  <a:srgbClr val="FFFFFF"/>
                </a:solidFill>
                <a:latin typeface="Arial"/>
                <a:ea typeface="+mn-ea"/>
                <a:cs typeface="+mn-cs"/>
              </a:rPr>
              <a:t>Cius</a:t>
            </a:r>
          </a:p>
        </p:txBody>
      </p:sp>
      <p:grpSp>
        <p:nvGrpSpPr>
          <p:cNvPr id="22" name="Group 187"/>
          <p:cNvGrpSpPr>
            <a:grpSpLocks noChangeAspect="1"/>
          </p:cNvGrpSpPr>
          <p:nvPr/>
        </p:nvGrpSpPr>
        <p:grpSpPr>
          <a:xfrm>
            <a:off x="273891" y="5358546"/>
            <a:ext cx="521333" cy="320040"/>
            <a:chOff x="151171" y="2133600"/>
            <a:chExt cx="1322439" cy="533400"/>
          </a:xfrm>
        </p:grpSpPr>
        <p:sp>
          <p:nvSpPr>
            <p:cNvPr id="174" name="AutoShape 38"/>
            <p:cNvSpPr>
              <a:spLocks noChangeArrowheads="1"/>
            </p:cNvSpPr>
            <p:nvPr/>
          </p:nvSpPr>
          <p:spPr bwMode="ltGray">
            <a:xfrm>
              <a:off x="151171" y="2133600"/>
              <a:ext cx="1322439" cy="533400"/>
            </a:xfrm>
            <a:prstGeom prst="roundRect">
              <a:avLst>
                <a:gd name="adj" fmla="val 4179"/>
              </a:avLst>
            </a:prstGeom>
            <a:solidFill>
              <a:schemeClr val="bg1"/>
            </a:solidFill>
            <a:ln w="38100" algn="ctr">
              <a:noFill/>
              <a:round/>
              <a:headEnd/>
              <a:tailEnd/>
            </a:ln>
            <a:effectLst>
              <a:outerShdw blurRad="50800" dist="38100" dir="5400000" algn="t" rotWithShape="0">
                <a:prstClr val="black">
                  <a:alpha val="40000"/>
                </a:prstClr>
              </a:outerShdw>
              <a:softEdge rad="635000"/>
            </a:effectLst>
            <a:scene3d>
              <a:camera prst="orthographicFront"/>
              <a:lightRig rig="brightRoom" dir="t"/>
            </a:scene3d>
            <a:sp3d prstMaterial="metal">
              <a:bevelT w="38100" h="38100" prst="softRound"/>
              <a:bevelB w="38100" h="38100" prst="softRound"/>
            </a:sp3d>
          </p:spPr>
          <p:txBody>
            <a:bodyPr wrap="square" lIns="0" tIns="36511" rIns="0" bIns="36511" anchor="ctr" anchorCtr="1">
              <a:noAutofit/>
            </a:bodyPr>
            <a:lstStyle/>
            <a:p>
              <a:pPr algn="ctr" rtl="0" fontAlgn="base">
                <a:lnSpc>
                  <a:spcPct val="95000"/>
                </a:lnSpc>
                <a:spcBef>
                  <a:spcPct val="50000"/>
                </a:spcBef>
                <a:spcAft>
                  <a:spcPct val="0"/>
                </a:spcAft>
                <a:defRPr/>
              </a:pPr>
              <a:endParaRPr lang="en-US" altLang="zh-CN" sz="1600" b="1" kern="1200" dirty="0">
                <a:solidFill>
                  <a:srgbClr val="FFE429"/>
                </a:solidFill>
                <a:latin typeface="Arial"/>
                <a:ea typeface="ＭＳ Ｐゴシック" charset="-128"/>
                <a:cs typeface="Arial" charset="0"/>
              </a:endParaRPr>
            </a:p>
          </p:txBody>
        </p:sp>
        <p:pic>
          <p:nvPicPr>
            <p:cNvPr id="175" name="Picture 120" descr="igel_logo">
              <a:hlinkClick r:id="rId18"/>
            </p:cNvPr>
            <p:cNvPicPr>
              <a:picLocks noChangeAspect="1" noChangeArrowheads="1"/>
            </p:cNvPicPr>
            <p:nvPr/>
          </p:nvPicPr>
          <p:blipFill>
            <a:blip r:embed="rId19" cstate="print"/>
            <a:stretch>
              <a:fillRect/>
            </a:stretch>
          </p:blipFill>
          <p:spPr bwMode="auto">
            <a:xfrm>
              <a:off x="479566" y="2181225"/>
              <a:ext cx="665651" cy="438150"/>
            </a:xfrm>
            <a:prstGeom prst="rect">
              <a:avLst/>
            </a:prstGeom>
            <a:noFill/>
            <a:ln>
              <a:noFill/>
            </a:ln>
          </p:spPr>
        </p:pic>
      </p:grpSp>
      <p:grpSp>
        <p:nvGrpSpPr>
          <p:cNvPr id="23" name="Group 188"/>
          <p:cNvGrpSpPr>
            <a:grpSpLocks noChangeAspect="1"/>
          </p:cNvGrpSpPr>
          <p:nvPr/>
        </p:nvGrpSpPr>
        <p:grpSpPr>
          <a:xfrm>
            <a:off x="893106" y="5358546"/>
            <a:ext cx="630733" cy="320040"/>
            <a:chOff x="151171" y="2834640"/>
            <a:chExt cx="1322438" cy="533400"/>
          </a:xfrm>
        </p:grpSpPr>
        <p:sp>
          <p:nvSpPr>
            <p:cNvPr id="181" name="AutoShape 38"/>
            <p:cNvSpPr>
              <a:spLocks noChangeArrowheads="1"/>
            </p:cNvSpPr>
            <p:nvPr/>
          </p:nvSpPr>
          <p:spPr bwMode="ltGray">
            <a:xfrm>
              <a:off x="151171" y="2834640"/>
              <a:ext cx="1322438" cy="533400"/>
            </a:xfrm>
            <a:prstGeom prst="roundRect">
              <a:avLst>
                <a:gd name="adj" fmla="val 4179"/>
              </a:avLst>
            </a:prstGeom>
            <a:solidFill>
              <a:schemeClr val="bg1"/>
            </a:solidFill>
            <a:ln w="38100" algn="ctr">
              <a:noFill/>
              <a:round/>
              <a:headEnd/>
              <a:tailEnd/>
            </a:ln>
            <a:effectLst>
              <a:outerShdw blurRad="50800" dist="38100" dir="5400000" algn="t" rotWithShape="0">
                <a:prstClr val="black">
                  <a:alpha val="40000"/>
                </a:prstClr>
              </a:outerShdw>
              <a:softEdge rad="635000"/>
            </a:effectLst>
            <a:scene3d>
              <a:camera prst="orthographicFront"/>
              <a:lightRig rig="brightRoom" dir="t"/>
            </a:scene3d>
            <a:sp3d prstMaterial="metal">
              <a:bevelT w="38100" h="38100" prst="softRound"/>
              <a:bevelB w="38100" h="38100" prst="softRound"/>
            </a:sp3d>
          </p:spPr>
          <p:txBody>
            <a:bodyPr wrap="square" lIns="0" tIns="36511" rIns="0" bIns="36511" anchor="ctr" anchorCtr="1">
              <a:noAutofit/>
            </a:bodyPr>
            <a:lstStyle/>
            <a:p>
              <a:pPr algn="ctr" rtl="0" fontAlgn="base">
                <a:lnSpc>
                  <a:spcPct val="95000"/>
                </a:lnSpc>
                <a:spcBef>
                  <a:spcPct val="50000"/>
                </a:spcBef>
                <a:spcAft>
                  <a:spcPct val="0"/>
                </a:spcAft>
                <a:defRPr/>
              </a:pPr>
              <a:endParaRPr lang="en-US" altLang="zh-CN" sz="1600" b="1" kern="1200" dirty="0">
                <a:solidFill>
                  <a:srgbClr val="FFE429"/>
                </a:solidFill>
                <a:latin typeface="Arial"/>
                <a:ea typeface="ＭＳ Ｐゴシック" charset="-128"/>
                <a:cs typeface="Arial" charset="0"/>
              </a:endParaRPr>
            </a:p>
          </p:txBody>
        </p:sp>
        <p:pic>
          <p:nvPicPr>
            <p:cNvPr id="185" name="Picture 2"/>
            <p:cNvPicPr>
              <a:picLocks noChangeAspect="1" noChangeArrowheads="1"/>
            </p:cNvPicPr>
            <p:nvPr/>
          </p:nvPicPr>
          <p:blipFill>
            <a:blip r:embed="rId20" cstate="print"/>
            <a:srcRect/>
            <a:stretch>
              <a:fillRect/>
            </a:stretch>
          </p:blipFill>
          <p:spPr bwMode="auto">
            <a:xfrm>
              <a:off x="375705" y="2872740"/>
              <a:ext cx="873370" cy="457200"/>
            </a:xfrm>
            <a:prstGeom prst="rect">
              <a:avLst/>
            </a:prstGeom>
            <a:noFill/>
            <a:ln w="9525">
              <a:noFill/>
              <a:miter lim="800000"/>
              <a:headEnd/>
              <a:tailEnd/>
            </a:ln>
          </p:spPr>
        </p:pic>
      </p:grpSp>
      <p:grpSp>
        <p:nvGrpSpPr>
          <p:cNvPr id="24" name="Group 189"/>
          <p:cNvGrpSpPr>
            <a:grpSpLocks noChangeAspect="1"/>
          </p:cNvGrpSpPr>
          <p:nvPr/>
        </p:nvGrpSpPr>
        <p:grpSpPr>
          <a:xfrm>
            <a:off x="1620442" y="5358654"/>
            <a:ext cx="503396" cy="320040"/>
            <a:chOff x="151171" y="3566156"/>
            <a:chExt cx="1322439" cy="533399"/>
          </a:xfrm>
        </p:grpSpPr>
        <p:sp>
          <p:nvSpPr>
            <p:cNvPr id="207" name="AutoShape 38"/>
            <p:cNvSpPr>
              <a:spLocks noChangeArrowheads="1"/>
            </p:cNvSpPr>
            <p:nvPr/>
          </p:nvSpPr>
          <p:spPr bwMode="ltGray">
            <a:xfrm>
              <a:off x="151171" y="3566156"/>
              <a:ext cx="1322439" cy="533399"/>
            </a:xfrm>
            <a:prstGeom prst="roundRect">
              <a:avLst>
                <a:gd name="adj" fmla="val 4179"/>
              </a:avLst>
            </a:prstGeom>
            <a:solidFill>
              <a:schemeClr val="bg1"/>
            </a:solidFill>
            <a:ln w="38100" algn="ctr">
              <a:noFill/>
              <a:round/>
              <a:headEnd/>
              <a:tailEnd/>
            </a:ln>
            <a:effectLst>
              <a:outerShdw blurRad="50800" dist="38100" dir="5400000" algn="t" rotWithShape="0">
                <a:prstClr val="black">
                  <a:alpha val="40000"/>
                </a:prstClr>
              </a:outerShdw>
              <a:softEdge rad="635000"/>
            </a:effectLst>
            <a:scene3d>
              <a:camera prst="orthographicFront"/>
              <a:lightRig rig="brightRoom" dir="t"/>
            </a:scene3d>
            <a:sp3d prstMaterial="metal">
              <a:bevelT w="38100" h="38100" prst="softRound"/>
              <a:bevelB w="38100" h="38100" prst="softRound"/>
            </a:sp3d>
          </p:spPr>
          <p:txBody>
            <a:bodyPr wrap="square" lIns="0" tIns="36511" rIns="0" bIns="36511" anchor="ctr" anchorCtr="1">
              <a:noAutofit/>
            </a:bodyPr>
            <a:lstStyle/>
            <a:p>
              <a:pPr algn="ctr" rtl="0" fontAlgn="base">
                <a:lnSpc>
                  <a:spcPct val="95000"/>
                </a:lnSpc>
                <a:spcBef>
                  <a:spcPct val="50000"/>
                </a:spcBef>
                <a:spcAft>
                  <a:spcPct val="0"/>
                </a:spcAft>
                <a:defRPr/>
              </a:pPr>
              <a:endParaRPr lang="en-US" altLang="zh-CN" sz="1600" b="1" kern="1200" dirty="0">
                <a:solidFill>
                  <a:srgbClr val="FFE429"/>
                </a:solidFill>
                <a:latin typeface="Arial"/>
                <a:ea typeface="ＭＳ Ｐゴシック" charset="-128"/>
                <a:cs typeface="Arial" charset="0"/>
              </a:endParaRPr>
            </a:p>
          </p:txBody>
        </p:sp>
        <p:pic>
          <p:nvPicPr>
            <p:cNvPr id="209" name="Picture 14"/>
            <p:cNvPicPr>
              <a:picLocks noChangeAspect="1" noChangeArrowheads="1"/>
            </p:cNvPicPr>
            <p:nvPr/>
          </p:nvPicPr>
          <p:blipFill>
            <a:blip r:embed="rId21" cstate="print">
              <a:clrChange>
                <a:clrFrom>
                  <a:srgbClr val="FFFFFF"/>
                </a:clrFrom>
                <a:clrTo>
                  <a:srgbClr val="FFFFFF">
                    <a:alpha val="0"/>
                  </a:srgbClr>
                </a:clrTo>
              </a:clrChange>
            </a:blip>
            <a:srcRect l="12896" t="11307" r="8823" b="14967"/>
            <a:stretch>
              <a:fillRect/>
            </a:stretch>
          </p:blipFill>
          <p:spPr bwMode="auto">
            <a:xfrm>
              <a:off x="516103" y="3591377"/>
              <a:ext cx="592575" cy="482966"/>
            </a:xfrm>
            <a:prstGeom prst="rect">
              <a:avLst/>
            </a:prstGeom>
            <a:noFill/>
            <a:ln w="9525">
              <a:noFill/>
              <a:miter lim="800000"/>
              <a:headEnd/>
              <a:tailEnd/>
            </a:ln>
          </p:spPr>
        </p:pic>
      </p:grpSp>
      <p:pic>
        <p:nvPicPr>
          <p:cNvPr id="90" name="Picture 337" descr="DC3 Icon"/>
          <p:cNvPicPr>
            <a:picLocks noChangeAspect="1" noChangeArrowheads="1"/>
          </p:cNvPicPr>
          <p:nvPr/>
        </p:nvPicPr>
        <p:blipFill>
          <a:blip r:embed="rId22" cstate="print"/>
          <a:srcRect/>
          <a:stretch>
            <a:fillRect/>
          </a:stretch>
        </p:blipFill>
        <p:spPr bwMode="auto">
          <a:xfrm>
            <a:off x="5033267" y="4050918"/>
            <a:ext cx="461964" cy="608012"/>
          </a:xfrm>
          <a:prstGeom prst="rect">
            <a:avLst/>
          </a:prstGeom>
          <a:noFill/>
          <a:ln w="9525">
            <a:noFill/>
            <a:miter lim="800000"/>
            <a:headEnd/>
            <a:tailEnd/>
          </a:ln>
        </p:spPr>
      </p:pic>
      <p:grpSp>
        <p:nvGrpSpPr>
          <p:cNvPr id="25" name="Group 33"/>
          <p:cNvGrpSpPr/>
          <p:nvPr/>
        </p:nvGrpSpPr>
        <p:grpSpPr>
          <a:xfrm>
            <a:off x="711663" y="3093156"/>
            <a:ext cx="428516" cy="551738"/>
            <a:chOff x="719325" y="5105400"/>
            <a:chExt cx="604995" cy="800100"/>
          </a:xfrm>
        </p:grpSpPr>
        <p:grpSp>
          <p:nvGrpSpPr>
            <p:cNvPr id="26" name="Group 82"/>
            <p:cNvGrpSpPr>
              <a:grpSpLocks/>
            </p:cNvGrpSpPr>
            <p:nvPr/>
          </p:nvGrpSpPr>
          <p:grpSpPr bwMode="auto">
            <a:xfrm>
              <a:off x="724089" y="5105400"/>
              <a:ext cx="600231" cy="800100"/>
              <a:chOff x="2381250" y="4495800"/>
              <a:chExt cx="1123950" cy="1123950"/>
            </a:xfrm>
          </p:grpSpPr>
          <p:sp>
            <p:nvSpPr>
              <p:cNvPr id="176" name="Oval 78"/>
              <p:cNvSpPr/>
              <p:nvPr/>
            </p:nvSpPr>
            <p:spPr>
              <a:xfrm>
                <a:off x="2381250" y="4495800"/>
                <a:ext cx="1123950" cy="1123950"/>
              </a:xfrm>
              <a:prstGeom prst="ellipse">
                <a:avLst/>
              </a:prstGeom>
              <a:gradFill flip="none" rotWithShape="1">
                <a:gsLst>
                  <a:gs pos="0">
                    <a:srgbClr val="007FB8"/>
                  </a:gs>
                  <a:gs pos="100000">
                    <a:srgbClr val="02209E"/>
                  </a:gs>
                </a:gsLst>
                <a:lin ang="16200000" scaled="1"/>
                <a:tileRect/>
              </a:gradFill>
              <a:ln>
                <a:solidFill>
                  <a:srgbClr val="435153">
                    <a:alpha val="75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kern="1200" dirty="0">
                  <a:solidFill>
                    <a:srgbClr val="FFFFFF"/>
                  </a:solidFill>
                  <a:latin typeface="Arial"/>
                  <a:ea typeface="+mn-ea"/>
                  <a:cs typeface="+mn-cs"/>
                </a:endParaRPr>
              </a:p>
            </p:txBody>
          </p:sp>
          <p:sp>
            <p:nvSpPr>
              <p:cNvPr id="177" name="Oval 81"/>
              <p:cNvSpPr/>
              <p:nvPr/>
            </p:nvSpPr>
            <p:spPr>
              <a:xfrm>
                <a:off x="2561886" y="4535941"/>
                <a:ext cx="769370" cy="613267"/>
              </a:xfrm>
              <a:prstGeom prst="ellipse">
                <a:avLst/>
              </a:prstGeom>
              <a:gradFill flip="none" rotWithShape="1">
                <a:gsLst>
                  <a:gs pos="0">
                    <a:schemeClr val="bg2">
                      <a:alpha val="24000"/>
                    </a:schemeClr>
                  </a:gs>
                  <a:gs pos="100000">
                    <a:srgbClr val="007FB8">
                      <a:alpha val="0"/>
                    </a:srgbClr>
                  </a:gs>
                </a:gsLst>
                <a:lin ang="54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kern="1200" dirty="0">
                  <a:solidFill>
                    <a:srgbClr val="FFFFFF"/>
                  </a:solidFill>
                  <a:latin typeface="Arial"/>
                  <a:ea typeface="+mn-ea"/>
                  <a:cs typeface="+mn-cs"/>
                </a:endParaRPr>
              </a:p>
            </p:txBody>
          </p:sp>
        </p:grpSp>
        <p:pic>
          <p:nvPicPr>
            <p:cNvPr id="173" name="Picture 30" descr="BP_3q_back_01.png"/>
            <p:cNvPicPr>
              <a:picLocks noChangeAspect="1"/>
            </p:cNvPicPr>
            <p:nvPr/>
          </p:nvPicPr>
          <p:blipFill>
            <a:blip r:embed="rId23" cstate="print"/>
            <a:srcRect/>
            <a:stretch>
              <a:fillRect/>
            </a:stretch>
          </p:blipFill>
          <p:spPr bwMode="auto">
            <a:xfrm>
              <a:off x="719325" y="5191352"/>
              <a:ext cx="603804" cy="620712"/>
            </a:xfrm>
            <a:prstGeom prst="rect">
              <a:avLst/>
            </a:prstGeom>
            <a:noFill/>
            <a:ln w="9525">
              <a:noFill/>
              <a:miter lim="800000"/>
              <a:headEnd/>
              <a:tailEnd/>
            </a:ln>
          </p:spPr>
        </p:pic>
      </p:grpSp>
      <p:grpSp>
        <p:nvGrpSpPr>
          <p:cNvPr id="27" name="Group 36"/>
          <p:cNvGrpSpPr/>
          <p:nvPr/>
        </p:nvGrpSpPr>
        <p:grpSpPr>
          <a:xfrm>
            <a:off x="1343495" y="2878666"/>
            <a:ext cx="564327" cy="609600"/>
            <a:chOff x="4951908" y="4974770"/>
            <a:chExt cx="836037" cy="1349829"/>
          </a:xfrm>
        </p:grpSpPr>
        <p:grpSp>
          <p:nvGrpSpPr>
            <p:cNvPr id="28" name="Group 82"/>
            <p:cNvGrpSpPr>
              <a:grpSpLocks/>
            </p:cNvGrpSpPr>
            <p:nvPr/>
          </p:nvGrpSpPr>
          <p:grpSpPr bwMode="auto">
            <a:xfrm>
              <a:off x="4978109" y="5041904"/>
              <a:ext cx="809836" cy="1212850"/>
              <a:chOff x="2381250" y="4495800"/>
              <a:chExt cx="1123950" cy="1123950"/>
            </a:xfrm>
          </p:grpSpPr>
          <p:sp>
            <p:nvSpPr>
              <p:cNvPr id="201" name="Oval 200"/>
              <p:cNvSpPr/>
              <p:nvPr/>
            </p:nvSpPr>
            <p:spPr>
              <a:xfrm>
                <a:off x="2381250" y="4495800"/>
                <a:ext cx="1123950" cy="1123950"/>
              </a:xfrm>
              <a:prstGeom prst="ellipse">
                <a:avLst/>
              </a:prstGeom>
              <a:gradFill flip="none" rotWithShape="1">
                <a:gsLst>
                  <a:gs pos="0">
                    <a:srgbClr val="007FB8"/>
                  </a:gs>
                  <a:gs pos="100000">
                    <a:srgbClr val="02209E"/>
                  </a:gs>
                </a:gsLst>
                <a:lin ang="16200000" scaled="1"/>
                <a:tileRect/>
              </a:gradFill>
              <a:ln>
                <a:solidFill>
                  <a:srgbClr val="435153">
                    <a:alpha val="75000"/>
                  </a:srgb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kern="1200" dirty="0">
                  <a:solidFill>
                    <a:srgbClr val="FFFFFF"/>
                  </a:solidFill>
                  <a:latin typeface="Arial"/>
                  <a:ea typeface="+mn-ea"/>
                  <a:cs typeface="+mn-cs"/>
                </a:endParaRPr>
              </a:p>
            </p:txBody>
          </p:sp>
          <p:sp>
            <p:nvSpPr>
              <p:cNvPr id="206" name="Oval 205"/>
              <p:cNvSpPr/>
              <p:nvPr/>
            </p:nvSpPr>
            <p:spPr>
              <a:xfrm>
                <a:off x="2563065" y="4536992"/>
                <a:ext cx="768584" cy="613465"/>
              </a:xfrm>
              <a:prstGeom prst="ellipse">
                <a:avLst/>
              </a:prstGeom>
              <a:gradFill flip="none" rotWithShape="1">
                <a:gsLst>
                  <a:gs pos="0">
                    <a:schemeClr val="bg2">
                      <a:alpha val="24000"/>
                    </a:schemeClr>
                  </a:gs>
                  <a:gs pos="100000">
                    <a:srgbClr val="007FB8">
                      <a:alpha val="0"/>
                    </a:srgbClr>
                  </a:gs>
                </a:gsLst>
                <a:lin ang="54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en-US" kern="1200" dirty="0">
                  <a:solidFill>
                    <a:srgbClr val="FFFFFF"/>
                  </a:solidFill>
                  <a:latin typeface="Arial"/>
                  <a:ea typeface="+mn-ea"/>
                  <a:cs typeface="+mn-cs"/>
                </a:endParaRPr>
              </a:p>
            </p:txBody>
          </p:sp>
        </p:grpSp>
        <p:pic>
          <p:nvPicPr>
            <p:cNvPr id="198" name="Picture 32" descr="SA_back_3q.png"/>
            <p:cNvPicPr>
              <a:picLocks noChangeAspect="1"/>
            </p:cNvPicPr>
            <p:nvPr/>
          </p:nvPicPr>
          <p:blipFill>
            <a:blip r:embed="rId24" cstate="print"/>
            <a:srcRect/>
            <a:stretch>
              <a:fillRect/>
            </a:stretch>
          </p:blipFill>
          <p:spPr bwMode="auto">
            <a:xfrm>
              <a:off x="4951908" y="4974770"/>
              <a:ext cx="814600" cy="1349829"/>
            </a:xfrm>
            <a:prstGeom prst="rect">
              <a:avLst/>
            </a:prstGeom>
            <a:noFill/>
            <a:ln w="9525">
              <a:noFill/>
              <a:miter lim="800000"/>
              <a:headEnd/>
              <a:tailEnd/>
            </a:ln>
            <a:effectLst>
              <a:outerShdw blurRad="63500" sx="102000" sy="102000" algn="ctr" rotWithShape="0">
                <a:prstClr val="black">
                  <a:alpha val="40000"/>
                </a:prstClr>
              </a:outerShdw>
            </a:effectLst>
          </p:spPr>
        </p:pic>
      </p:grpSp>
      <p:grpSp>
        <p:nvGrpSpPr>
          <p:cNvPr id="29" name="Group 218"/>
          <p:cNvGrpSpPr/>
          <p:nvPr/>
        </p:nvGrpSpPr>
        <p:grpSpPr>
          <a:xfrm>
            <a:off x="6665733" y="2434845"/>
            <a:ext cx="2178034" cy="532754"/>
            <a:chOff x="6689251" y="2705285"/>
            <a:chExt cx="2178034" cy="532754"/>
          </a:xfrm>
        </p:grpSpPr>
        <p:sp>
          <p:nvSpPr>
            <p:cNvPr id="194" name="Rounded Rectangle 193"/>
            <p:cNvSpPr/>
            <p:nvPr/>
          </p:nvSpPr>
          <p:spPr bwMode="auto">
            <a:xfrm>
              <a:off x="6712064" y="2705285"/>
              <a:ext cx="2146300" cy="532754"/>
            </a:xfrm>
            <a:prstGeom prst="roundRect">
              <a:avLst/>
            </a:prstGeom>
            <a:gradFill flip="none" rotWithShape="1">
              <a:gsLst>
                <a:gs pos="0">
                  <a:schemeClr val="accent1">
                    <a:lumMod val="50000"/>
                  </a:schemeClr>
                </a:gs>
                <a:gs pos="100000">
                  <a:schemeClr val="accent1">
                    <a:lumMod val="50000"/>
                  </a:schemeClr>
                </a:gs>
                <a:gs pos="50000">
                  <a:schemeClr val="accent1">
                    <a:lumMod val="75000"/>
                  </a:schemeClr>
                </a:gs>
              </a:gsLst>
              <a:path path="rect">
                <a:fillToRect l="50000" t="50000" r="50000" b="50000"/>
              </a:path>
              <a:tileRect/>
            </a:gradFill>
            <a:ln w="12700" algn="ctr">
              <a:noFill/>
              <a:round/>
              <a:headEnd/>
              <a:tailEnd/>
            </a:ln>
            <a:effectLst>
              <a:outerShdw blurRad="50800" dist="38100" dir="5400000" algn="t" rotWithShape="0">
                <a:prstClr val="black">
                  <a:alpha val="40000"/>
                </a:prstClr>
              </a:outerShdw>
              <a:softEdge rad="635000"/>
            </a:effectLst>
            <a:scene3d>
              <a:camera prst="orthographicFront"/>
              <a:lightRig rig="brightRoom" dir="t"/>
            </a:scene3d>
            <a:sp3d prstMaterial="metal">
              <a:bevelT w="38100" h="38100" prst="softRound"/>
              <a:bevelB w="38100" h="38100" prst="softRound"/>
            </a:sp3d>
          </p:spPr>
          <p:txBody>
            <a:bodyPr wrap="none" lIns="73025" tIns="36511" rIns="73025" bIns="36511" anchor="t" anchorCtr="0"/>
            <a:lstStyle/>
            <a:p>
              <a:pPr algn="ctr" rtl="0" eaLnBrk="0" fontAlgn="base" hangingPunct="0">
                <a:lnSpc>
                  <a:spcPct val="95000"/>
                </a:lnSpc>
                <a:spcBef>
                  <a:spcPct val="0"/>
                </a:spcBef>
                <a:spcAft>
                  <a:spcPct val="0"/>
                </a:spcAft>
                <a:defRPr/>
              </a:pPr>
              <a:r>
                <a:rPr lang="en-US" sz="1100" kern="1200" dirty="0">
                  <a:solidFill>
                    <a:srgbClr val="FFFFFF"/>
                  </a:solidFill>
                  <a:latin typeface="Arial"/>
                  <a:ea typeface="+mn-ea"/>
                  <a:cs typeface="+mn-cs"/>
                </a:rPr>
                <a:t>Desktop Virtualization Software</a:t>
              </a:r>
            </a:p>
          </p:txBody>
        </p:sp>
        <p:pic>
          <p:nvPicPr>
            <p:cNvPr id="214" name="Picture 2" descr="Microsoft"/>
            <p:cNvPicPr>
              <a:picLocks noChangeAspect="1" noChangeArrowheads="1"/>
            </p:cNvPicPr>
            <p:nvPr/>
          </p:nvPicPr>
          <p:blipFill>
            <a:blip r:embed="rId25" cstate="print"/>
            <a:srcRect/>
            <a:stretch>
              <a:fillRect/>
            </a:stretch>
          </p:blipFill>
          <p:spPr bwMode="auto">
            <a:xfrm>
              <a:off x="8238635" y="3010940"/>
              <a:ext cx="628650" cy="119063"/>
            </a:xfrm>
            <a:prstGeom prst="rect">
              <a:avLst/>
            </a:prstGeom>
            <a:noFill/>
          </p:spPr>
        </p:pic>
        <p:pic>
          <p:nvPicPr>
            <p:cNvPr id="163" name="Picture 162" descr="vmware logo.jpg"/>
            <p:cNvPicPr>
              <a:picLocks noChangeAspect="1"/>
            </p:cNvPicPr>
            <p:nvPr/>
          </p:nvPicPr>
          <p:blipFill>
            <a:blip r:embed="rId26" cstate="print"/>
            <a:stretch>
              <a:fillRect/>
            </a:stretch>
          </p:blipFill>
          <p:spPr>
            <a:xfrm>
              <a:off x="7531100" y="2994026"/>
              <a:ext cx="637882" cy="161924"/>
            </a:xfrm>
            <a:prstGeom prst="rect">
              <a:avLst/>
            </a:prstGeom>
            <a:ln>
              <a:solidFill>
                <a:schemeClr val="accent5"/>
              </a:solidFill>
            </a:ln>
          </p:spPr>
        </p:pic>
        <p:pic>
          <p:nvPicPr>
            <p:cNvPr id="179" name="Picture 178"/>
            <p:cNvPicPr>
              <a:picLocks noChangeAspect="1"/>
            </p:cNvPicPr>
            <p:nvPr/>
          </p:nvPicPr>
          <p:blipFill>
            <a:blip r:embed="rId27" cstate="print"/>
            <a:stretch>
              <a:fillRect/>
            </a:stretch>
          </p:blipFill>
          <p:spPr>
            <a:xfrm>
              <a:off x="6689251" y="2984500"/>
              <a:ext cx="810098" cy="228599"/>
            </a:xfrm>
            <a:prstGeom prst="rect">
              <a:avLst/>
            </a:prstGeom>
          </p:spPr>
        </p:pic>
      </p:grpSp>
      <p:grpSp>
        <p:nvGrpSpPr>
          <p:cNvPr id="30" name="Group 220"/>
          <p:cNvGrpSpPr/>
          <p:nvPr/>
        </p:nvGrpSpPr>
        <p:grpSpPr>
          <a:xfrm>
            <a:off x="6676788" y="3007567"/>
            <a:ext cx="2155221" cy="532754"/>
            <a:chOff x="6712064" y="3301523"/>
            <a:chExt cx="2155221" cy="532754"/>
          </a:xfrm>
        </p:grpSpPr>
        <p:sp>
          <p:nvSpPr>
            <p:cNvPr id="220" name="Rounded Rectangle 219"/>
            <p:cNvSpPr/>
            <p:nvPr/>
          </p:nvSpPr>
          <p:spPr bwMode="auto">
            <a:xfrm>
              <a:off x="6712064" y="3301523"/>
              <a:ext cx="2146300" cy="532754"/>
            </a:xfrm>
            <a:prstGeom prst="roundRect">
              <a:avLst/>
            </a:prstGeom>
            <a:gradFill flip="none" rotWithShape="1">
              <a:gsLst>
                <a:gs pos="0">
                  <a:schemeClr val="accent1">
                    <a:lumMod val="50000"/>
                  </a:schemeClr>
                </a:gs>
                <a:gs pos="100000">
                  <a:schemeClr val="accent1">
                    <a:lumMod val="50000"/>
                  </a:schemeClr>
                </a:gs>
                <a:gs pos="50000">
                  <a:schemeClr val="accent1">
                    <a:lumMod val="75000"/>
                  </a:schemeClr>
                </a:gs>
              </a:gsLst>
              <a:path path="rect">
                <a:fillToRect l="50000" t="50000" r="50000" b="50000"/>
              </a:path>
              <a:tileRect/>
            </a:gradFill>
            <a:ln w="12700" algn="ctr">
              <a:noFill/>
              <a:round/>
              <a:headEnd/>
              <a:tailEnd/>
            </a:ln>
            <a:effectLst>
              <a:outerShdw blurRad="50800" dist="38100" dir="5400000" algn="t" rotWithShape="0">
                <a:prstClr val="black">
                  <a:alpha val="40000"/>
                </a:prstClr>
              </a:outerShdw>
              <a:softEdge rad="635000"/>
            </a:effectLst>
            <a:scene3d>
              <a:camera prst="orthographicFront"/>
              <a:lightRig rig="brightRoom" dir="t"/>
            </a:scene3d>
            <a:sp3d prstMaterial="metal">
              <a:bevelT w="38100" h="38100" prst="softRound"/>
              <a:bevelB w="38100" h="38100" prst="softRound"/>
            </a:sp3d>
          </p:spPr>
          <p:txBody>
            <a:bodyPr wrap="none" lIns="73025" tIns="36511" rIns="73025" bIns="36511" anchor="t" anchorCtr="0"/>
            <a:lstStyle/>
            <a:p>
              <a:pPr algn="ctr" rtl="0" eaLnBrk="0" fontAlgn="base" hangingPunct="0">
                <a:lnSpc>
                  <a:spcPct val="95000"/>
                </a:lnSpc>
                <a:spcBef>
                  <a:spcPct val="0"/>
                </a:spcBef>
                <a:spcAft>
                  <a:spcPct val="0"/>
                </a:spcAft>
                <a:defRPr/>
              </a:pPr>
              <a:r>
                <a:rPr lang="en-US" sz="1100" kern="1200" dirty="0">
                  <a:solidFill>
                    <a:srgbClr val="FFFFFF"/>
                  </a:solidFill>
                  <a:latin typeface="Arial"/>
                  <a:ea typeface="+mn-ea"/>
                  <a:cs typeface="+mn-cs"/>
                </a:rPr>
                <a:t>Hypervisor</a:t>
              </a:r>
            </a:p>
          </p:txBody>
        </p:sp>
        <p:pic>
          <p:nvPicPr>
            <p:cNvPr id="223" name="Picture 2" descr="Microsoft"/>
            <p:cNvPicPr>
              <a:picLocks noChangeAspect="1" noChangeArrowheads="1"/>
            </p:cNvPicPr>
            <p:nvPr/>
          </p:nvPicPr>
          <p:blipFill>
            <a:blip r:embed="rId25" cstate="print"/>
            <a:srcRect/>
            <a:stretch>
              <a:fillRect/>
            </a:stretch>
          </p:blipFill>
          <p:spPr bwMode="auto">
            <a:xfrm>
              <a:off x="8238635" y="3607178"/>
              <a:ext cx="628650" cy="119063"/>
            </a:xfrm>
            <a:prstGeom prst="rect">
              <a:avLst/>
            </a:prstGeom>
            <a:noFill/>
          </p:spPr>
        </p:pic>
        <p:pic>
          <p:nvPicPr>
            <p:cNvPr id="165" name="Picture 164" descr="vmware logo.jpg"/>
            <p:cNvPicPr>
              <a:picLocks noChangeAspect="1"/>
            </p:cNvPicPr>
            <p:nvPr/>
          </p:nvPicPr>
          <p:blipFill>
            <a:blip r:embed="rId26" cstate="print"/>
            <a:stretch>
              <a:fillRect/>
            </a:stretch>
          </p:blipFill>
          <p:spPr>
            <a:xfrm>
              <a:off x="7518400" y="3559176"/>
              <a:ext cx="637882" cy="161924"/>
            </a:xfrm>
            <a:prstGeom prst="rect">
              <a:avLst/>
            </a:prstGeom>
            <a:ln>
              <a:solidFill>
                <a:schemeClr val="accent5"/>
              </a:solidFill>
            </a:ln>
          </p:spPr>
        </p:pic>
        <p:pic>
          <p:nvPicPr>
            <p:cNvPr id="196" name="Picture 195"/>
            <p:cNvPicPr>
              <a:picLocks noChangeAspect="1"/>
            </p:cNvPicPr>
            <p:nvPr/>
          </p:nvPicPr>
          <p:blipFill>
            <a:blip r:embed="rId27" cstate="print"/>
            <a:stretch>
              <a:fillRect/>
            </a:stretch>
          </p:blipFill>
          <p:spPr>
            <a:xfrm>
              <a:off x="6714651" y="3530600"/>
              <a:ext cx="810098" cy="228599"/>
            </a:xfrm>
            <a:prstGeom prst="rect">
              <a:avLst/>
            </a:prstGeom>
          </p:spPr>
        </p:pic>
      </p:grpSp>
    </p:spTree>
    <p:extLst>
      <p:ext uri="{BB962C8B-B14F-4D97-AF65-F5344CB8AC3E}">
        <p14:creationId xmlns:p14="http://schemas.microsoft.com/office/powerpoint/2010/main" val="3557161163"/>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Pentagon 56"/>
          <p:cNvSpPr/>
          <p:nvPr/>
        </p:nvSpPr>
        <p:spPr>
          <a:xfrm rot="10800000" flipH="1">
            <a:off x="3234730" y="1478827"/>
            <a:ext cx="2664732" cy="609600"/>
          </a:xfrm>
          <a:prstGeom prst="homePlate">
            <a:avLst/>
          </a:prstGeom>
          <a:gradFill>
            <a:gsLst>
              <a:gs pos="70000">
                <a:schemeClr val="accent1">
                  <a:lumMod val="75000"/>
                </a:schemeClr>
              </a:gs>
              <a:gs pos="100000">
                <a:schemeClr val="bg1"/>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74754" name="Title 1"/>
          <p:cNvSpPr>
            <a:spLocks noGrp="1"/>
          </p:cNvSpPr>
          <p:nvPr>
            <p:ph type="title"/>
          </p:nvPr>
        </p:nvSpPr>
        <p:spPr>
          <a:xfrm>
            <a:off x="229702" y="216568"/>
            <a:ext cx="8588861" cy="733927"/>
          </a:xfrm>
        </p:spPr>
        <p:txBody>
          <a:bodyPr/>
          <a:lstStyle/>
          <a:p>
            <a:r>
              <a:rPr lang="en-US" altLang="zh-CN" dirty="0" err="1" smtClean="0"/>
              <a:t>UCS</a:t>
            </a:r>
            <a:r>
              <a:rPr lang="en-US" altLang="zh-CN" dirty="0" smtClean="0"/>
              <a:t> C</a:t>
            </a:r>
            <a:r>
              <a:rPr lang="zh-CN" altLang="en-US" dirty="0" smtClean="0"/>
              <a:t>系列使用场景简介</a:t>
            </a:r>
            <a:endParaRPr lang="en-US" dirty="0" smtClean="0"/>
          </a:p>
        </p:txBody>
      </p:sp>
      <p:cxnSp>
        <p:nvCxnSpPr>
          <p:cNvPr id="12" name="Straight Arrow Connector 11"/>
          <p:cNvCxnSpPr/>
          <p:nvPr/>
        </p:nvCxnSpPr>
        <p:spPr>
          <a:xfrm flipV="1">
            <a:off x="957943" y="1756229"/>
            <a:ext cx="8081282" cy="3599544"/>
          </a:xfrm>
          <a:prstGeom prst="straightConnector1">
            <a:avLst/>
          </a:prstGeom>
          <a:ln w="50800">
            <a:solidFill>
              <a:schemeClr val="accent2"/>
            </a:solidFill>
            <a:headEnd type="oval"/>
            <a:tailEnd type="arrow"/>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478972" y="4746172"/>
            <a:ext cx="1088570" cy="1088570"/>
          </a:xfrm>
          <a:prstGeom prst="ellipse">
            <a:avLst/>
          </a:prstGeom>
          <a:gradFill>
            <a:gsLst>
              <a:gs pos="0">
                <a:schemeClr val="accent2"/>
              </a:gs>
              <a:gs pos="100000">
                <a:schemeClr val="tx1"/>
              </a:gs>
            </a:gsLst>
            <a:lin ang="16200000" scaled="1"/>
          </a:gradFill>
          <a:ln w="25400">
            <a:solidFill>
              <a:schemeClr val="bg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8" name="Oval 37"/>
          <p:cNvSpPr/>
          <p:nvPr/>
        </p:nvSpPr>
        <p:spPr>
          <a:xfrm>
            <a:off x="1953744" y="4078515"/>
            <a:ext cx="1088570" cy="1088570"/>
          </a:xfrm>
          <a:prstGeom prst="ellipse">
            <a:avLst/>
          </a:prstGeom>
          <a:gradFill>
            <a:gsLst>
              <a:gs pos="0">
                <a:schemeClr val="accent2"/>
              </a:gs>
              <a:gs pos="100000">
                <a:schemeClr val="tx1"/>
              </a:gs>
            </a:gsLst>
            <a:lin ang="16200000" scaled="1"/>
          </a:gradFill>
          <a:ln w="25400">
            <a:solidFill>
              <a:schemeClr val="bg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9" name="Oval 38"/>
          <p:cNvSpPr/>
          <p:nvPr/>
        </p:nvSpPr>
        <p:spPr>
          <a:xfrm>
            <a:off x="4972606" y="2749097"/>
            <a:ext cx="1088570" cy="1088570"/>
          </a:xfrm>
          <a:prstGeom prst="ellipse">
            <a:avLst/>
          </a:prstGeom>
          <a:gradFill>
            <a:gsLst>
              <a:gs pos="0">
                <a:schemeClr val="accent2"/>
              </a:gs>
              <a:gs pos="100000">
                <a:schemeClr val="tx1"/>
              </a:gs>
            </a:gsLst>
            <a:lin ang="16200000" scaled="1"/>
          </a:gradFill>
          <a:ln w="25400">
            <a:solidFill>
              <a:schemeClr val="bg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2" name="Oval 41"/>
          <p:cNvSpPr/>
          <p:nvPr/>
        </p:nvSpPr>
        <p:spPr>
          <a:xfrm>
            <a:off x="6332766" y="2160815"/>
            <a:ext cx="1088570" cy="1088570"/>
          </a:xfrm>
          <a:prstGeom prst="ellipse">
            <a:avLst/>
          </a:prstGeom>
          <a:gradFill>
            <a:gsLst>
              <a:gs pos="0">
                <a:schemeClr val="accent2"/>
              </a:gs>
              <a:gs pos="100000">
                <a:schemeClr val="tx1"/>
              </a:gs>
            </a:gsLst>
            <a:lin ang="16200000" scaled="1"/>
          </a:gradFill>
          <a:ln w="25400">
            <a:solidFill>
              <a:schemeClr val="bg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4" name="Oval 43"/>
          <p:cNvSpPr/>
          <p:nvPr/>
        </p:nvSpPr>
        <p:spPr>
          <a:xfrm>
            <a:off x="7765885" y="1567997"/>
            <a:ext cx="1088570" cy="1088570"/>
          </a:xfrm>
          <a:prstGeom prst="ellipse">
            <a:avLst/>
          </a:prstGeom>
          <a:gradFill>
            <a:gsLst>
              <a:gs pos="0">
                <a:schemeClr val="accent2"/>
              </a:gs>
              <a:gs pos="100000">
                <a:schemeClr val="tx1"/>
              </a:gs>
            </a:gsLst>
            <a:lin ang="16200000" scaled="1"/>
          </a:gradFill>
          <a:ln w="25400">
            <a:solidFill>
              <a:schemeClr val="bg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49" name="Picture 48"/>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6079220" y="2460793"/>
            <a:ext cx="1828800" cy="365760"/>
          </a:xfrm>
          <a:prstGeom prst="roundRect">
            <a:avLst>
              <a:gd name="adj" fmla="val 8594"/>
            </a:avLst>
          </a:prstGeom>
          <a:solidFill>
            <a:srgbClr val="FFFFFF">
              <a:shade val="85000"/>
            </a:srgbClr>
          </a:solidFill>
          <a:ln>
            <a:noFill/>
          </a:ln>
          <a:effectLst>
            <a:outerShdw blurRad="63500" sx="102000" sy="102000" algn="ctr" rotWithShape="0">
              <a:prstClr val="black">
                <a:alpha val="40000"/>
              </a:prstClr>
            </a:outerShdw>
          </a:effectLst>
        </p:spPr>
      </p:pic>
      <p:pic>
        <p:nvPicPr>
          <p:cNvPr id="50" name="Picture 2" descr="C:\Documents and Settings\dlawler\My Documents\My Pictures\Images\product\Nuova\B250 - LA\Alpine_3d_Reflection.png"/>
          <p:cNvPicPr>
            <a:picLocks noChangeAspect="1" noChangeArrowheads="1"/>
          </p:cNvPicPr>
          <p:nvPr/>
        </p:nvPicPr>
        <p:blipFill>
          <a:blip r:embed="rId4" cstate="print"/>
          <a:srcRect/>
          <a:stretch>
            <a:fillRect/>
          </a:stretch>
        </p:blipFill>
        <p:spPr bwMode="auto">
          <a:xfrm>
            <a:off x="7616207" y="1783627"/>
            <a:ext cx="1349826" cy="850236"/>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56" name="Text Box 30"/>
          <p:cNvSpPr txBox="1">
            <a:spLocks noChangeArrowheads="1"/>
          </p:cNvSpPr>
          <p:nvPr/>
        </p:nvSpPr>
        <p:spPr bwMode="auto">
          <a:xfrm>
            <a:off x="-5782" y="5917592"/>
            <a:ext cx="2141638" cy="415323"/>
          </a:xfrm>
          <a:prstGeom prst="rect">
            <a:avLst/>
          </a:prstGeom>
          <a:noFill/>
          <a:ln w="9525">
            <a:noFill/>
            <a:miter lim="800000"/>
            <a:headEnd/>
            <a:tailEnd/>
          </a:ln>
        </p:spPr>
        <p:txBody>
          <a:bodyPr wrap="square" lIns="82124" tIns="41061" rIns="82124" bIns="41061">
            <a:prstTxWarp prst="textNoShape">
              <a:avLst/>
            </a:prstTxWarp>
            <a:spAutoFit/>
          </a:bodyPr>
          <a:lstStyle/>
          <a:p>
            <a:pPr algn="ctr" defTabSz="814388" eaLnBrk="0" fontAlgn="base" hangingPunct="0">
              <a:lnSpc>
                <a:spcPct val="90000"/>
              </a:lnSpc>
              <a:spcBef>
                <a:spcPct val="0"/>
              </a:spcBef>
              <a:spcAft>
                <a:spcPct val="0"/>
              </a:spcAft>
            </a:pPr>
            <a:r>
              <a:rPr lang="en-US" sz="1200" dirty="0" smtClean="0">
                <a:solidFill>
                  <a:srgbClr val="000000"/>
                </a:solidFill>
                <a:latin typeface="Arial"/>
              </a:rPr>
              <a:t>Web/IT </a:t>
            </a:r>
            <a:r>
              <a:rPr lang="zh-CN" altLang="en-US" sz="1200" dirty="0" smtClean="0">
                <a:solidFill>
                  <a:srgbClr val="000000"/>
                </a:solidFill>
                <a:latin typeface="Arial"/>
              </a:rPr>
              <a:t>基础架构</a:t>
            </a:r>
            <a:endParaRPr lang="en-US" sz="1200" dirty="0" smtClean="0">
              <a:solidFill>
                <a:srgbClr val="000000"/>
              </a:solidFill>
              <a:latin typeface="Arial"/>
            </a:endParaRPr>
          </a:p>
          <a:p>
            <a:pPr algn="ctr" defTabSz="814388" eaLnBrk="0" fontAlgn="base" hangingPunct="0">
              <a:lnSpc>
                <a:spcPct val="90000"/>
              </a:lnSpc>
              <a:spcBef>
                <a:spcPct val="0"/>
              </a:spcBef>
              <a:spcAft>
                <a:spcPct val="0"/>
              </a:spcAft>
            </a:pPr>
            <a:r>
              <a:rPr lang="zh-CN" altLang="en-US" sz="1200" dirty="0">
                <a:solidFill>
                  <a:srgbClr val="000000"/>
                </a:solidFill>
                <a:latin typeface="Arial"/>
              </a:rPr>
              <a:t>代</a:t>
            </a:r>
            <a:r>
              <a:rPr lang="zh-CN" altLang="en-US" sz="1200" dirty="0" smtClean="0">
                <a:solidFill>
                  <a:srgbClr val="000000"/>
                </a:solidFill>
                <a:latin typeface="Arial"/>
              </a:rPr>
              <a:t>理 </a:t>
            </a:r>
            <a:r>
              <a:rPr lang="en-US" sz="1200" dirty="0" smtClean="0">
                <a:solidFill>
                  <a:srgbClr val="000000"/>
                </a:solidFill>
                <a:latin typeface="Arial"/>
              </a:rPr>
              <a:t>/ </a:t>
            </a:r>
            <a:r>
              <a:rPr lang="zh-CN" altLang="en-US" sz="1200" dirty="0" smtClean="0">
                <a:solidFill>
                  <a:srgbClr val="000000"/>
                </a:solidFill>
                <a:latin typeface="Arial"/>
              </a:rPr>
              <a:t>缓存</a:t>
            </a:r>
            <a:endParaRPr lang="en-US" sz="1200" dirty="0">
              <a:solidFill>
                <a:srgbClr val="000000"/>
              </a:solidFill>
              <a:latin typeface="Arial"/>
            </a:endParaRPr>
          </a:p>
        </p:txBody>
      </p:sp>
      <p:sp>
        <p:nvSpPr>
          <p:cNvPr id="59" name="Text Box 30"/>
          <p:cNvSpPr txBox="1">
            <a:spLocks noChangeArrowheads="1"/>
          </p:cNvSpPr>
          <p:nvPr/>
        </p:nvSpPr>
        <p:spPr bwMode="auto">
          <a:xfrm>
            <a:off x="7629892" y="2793408"/>
            <a:ext cx="1514108" cy="581522"/>
          </a:xfrm>
          <a:prstGeom prst="rect">
            <a:avLst/>
          </a:prstGeom>
          <a:noFill/>
          <a:ln w="9525">
            <a:noFill/>
            <a:miter lim="800000"/>
            <a:headEnd/>
            <a:tailEnd/>
          </a:ln>
        </p:spPr>
        <p:txBody>
          <a:bodyPr lIns="82124" tIns="41061" rIns="82124" bIns="41061">
            <a:prstTxWarp prst="textNoShape">
              <a:avLst/>
            </a:prstTxWarp>
            <a:spAutoFit/>
          </a:bodyPr>
          <a:lstStyle/>
          <a:p>
            <a:pPr algn="ctr" defTabSz="814388" eaLnBrk="0" fontAlgn="base" hangingPunct="0">
              <a:lnSpc>
                <a:spcPct val="90000"/>
              </a:lnSpc>
              <a:spcBef>
                <a:spcPct val="0"/>
              </a:spcBef>
              <a:spcAft>
                <a:spcPct val="0"/>
              </a:spcAft>
            </a:pPr>
            <a:r>
              <a:rPr lang="zh-CN" altLang="en-US" sz="1200" dirty="0">
                <a:solidFill>
                  <a:srgbClr val="000000"/>
                </a:solidFill>
              </a:rPr>
              <a:t>数据库</a:t>
            </a:r>
            <a:endParaRPr lang="en-US" sz="1200" dirty="0">
              <a:solidFill>
                <a:srgbClr val="000000"/>
              </a:solidFill>
            </a:endParaRPr>
          </a:p>
          <a:p>
            <a:pPr algn="ctr" defTabSz="814388" eaLnBrk="0" fontAlgn="base" hangingPunct="0">
              <a:lnSpc>
                <a:spcPct val="90000"/>
              </a:lnSpc>
              <a:spcBef>
                <a:spcPct val="0"/>
              </a:spcBef>
              <a:spcAft>
                <a:spcPct val="0"/>
              </a:spcAft>
            </a:pPr>
            <a:r>
              <a:rPr lang="zh-CN" altLang="en-US" sz="1200" dirty="0">
                <a:solidFill>
                  <a:srgbClr val="000000"/>
                </a:solidFill>
              </a:rPr>
              <a:t>业务整合</a:t>
            </a:r>
            <a:endParaRPr lang="en-US" sz="1200" dirty="0">
              <a:solidFill>
                <a:srgbClr val="000000"/>
              </a:solidFill>
            </a:endParaRPr>
          </a:p>
          <a:p>
            <a:pPr algn="ctr" defTabSz="814388" eaLnBrk="0" fontAlgn="base" hangingPunct="0">
              <a:lnSpc>
                <a:spcPct val="90000"/>
              </a:lnSpc>
              <a:spcBef>
                <a:spcPct val="0"/>
              </a:spcBef>
              <a:spcAft>
                <a:spcPct val="0"/>
              </a:spcAft>
            </a:pPr>
            <a:r>
              <a:rPr lang="zh-CN" altLang="en-US" sz="1200" dirty="0">
                <a:solidFill>
                  <a:srgbClr val="000000"/>
                </a:solidFill>
              </a:rPr>
              <a:t>虚拟化</a:t>
            </a:r>
            <a:endParaRPr lang="en-US" sz="1200" dirty="0">
              <a:solidFill>
                <a:srgbClr val="000000"/>
              </a:solidFill>
            </a:endParaRPr>
          </a:p>
        </p:txBody>
      </p:sp>
      <p:sp>
        <p:nvSpPr>
          <p:cNvPr id="61" name="Text Box 14"/>
          <p:cNvSpPr txBox="1">
            <a:spLocks noChangeArrowheads="1"/>
          </p:cNvSpPr>
          <p:nvPr/>
        </p:nvSpPr>
        <p:spPr bwMode="auto">
          <a:xfrm>
            <a:off x="159657" y="4372429"/>
            <a:ext cx="1609846" cy="276823"/>
          </a:xfrm>
          <a:prstGeom prst="rect">
            <a:avLst/>
          </a:prstGeom>
          <a:noFill/>
          <a:ln w="9525">
            <a:noFill/>
            <a:miter lim="800000"/>
            <a:headEnd/>
            <a:tailEnd/>
          </a:ln>
        </p:spPr>
        <p:txBody>
          <a:bodyPr lIns="82124" tIns="41061" rIns="82124" bIns="41061">
            <a:prstTxWarp prst="textNoShape">
              <a:avLst/>
            </a:prstTxWarp>
            <a:spAutoFit/>
          </a:bodyPr>
          <a:lstStyle/>
          <a:p>
            <a:pPr algn="ctr" defTabSz="814388" eaLnBrk="0" fontAlgn="base" hangingPunct="0">
              <a:lnSpc>
                <a:spcPct val="90000"/>
              </a:lnSpc>
              <a:spcBef>
                <a:spcPct val="0"/>
              </a:spcBef>
              <a:spcAft>
                <a:spcPct val="0"/>
              </a:spcAft>
            </a:pPr>
            <a:r>
              <a:rPr lang="en-US" sz="1400" b="1" dirty="0" err="1">
                <a:solidFill>
                  <a:schemeClr val="tx1">
                    <a:lumMod val="50000"/>
                  </a:schemeClr>
                </a:solidFill>
                <a:latin typeface="Arial"/>
              </a:rPr>
              <a:t>UCS</a:t>
            </a:r>
            <a:r>
              <a:rPr lang="en-US" sz="1400" b="1" dirty="0">
                <a:solidFill>
                  <a:schemeClr val="tx1">
                    <a:lumMod val="50000"/>
                  </a:schemeClr>
                </a:solidFill>
                <a:latin typeface="Arial"/>
              </a:rPr>
              <a:t> </a:t>
            </a:r>
            <a:r>
              <a:rPr lang="en-US" sz="1400" b="1" dirty="0" err="1" smtClean="0">
                <a:solidFill>
                  <a:schemeClr val="tx1">
                    <a:lumMod val="50000"/>
                  </a:schemeClr>
                </a:solidFill>
                <a:latin typeface="Arial"/>
              </a:rPr>
              <a:t>C22</a:t>
            </a:r>
            <a:r>
              <a:rPr lang="en-US" sz="1400" b="1" dirty="0" smtClean="0">
                <a:solidFill>
                  <a:schemeClr val="tx1">
                    <a:lumMod val="50000"/>
                  </a:schemeClr>
                </a:solidFill>
                <a:latin typeface="Arial"/>
              </a:rPr>
              <a:t> </a:t>
            </a:r>
            <a:r>
              <a:rPr lang="en-US" sz="1400" b="1" dirty="0" err="1" smtClean="0">
                <a:solidFill>
                  <a:schemeClr val="tx1">
                    <a:lumMod val="50000"/>
                  </a:schemeClr>
                </a:solidFill>
                <a:latin typeface="Arial"/>
              </a:rPr>
              <a:t>M3</a:t>
            </a:r>
            <a:endParaRPr lang="en-US" sz="1400" b="1" dirty="0">
              <a:solidFill>
                <a:schemeClr val="tx1">
                  <a:lumMod val="50000"/>
                </a:schemeClr>
              </a:solidFill>
              <a:latin typeface="Arial"/>
            </a:endParaRPr>
          </a:p>
        </p:txBody>
      </p:sp>
      <p:sp>
        <p:nvSpPr>
          <p:cNvPr id="62" name="Text Box 14"/>
          <p:cNvSpPr txBox="1">
            <a:spLocks noChangeArrowheads="1"/>
          </p:cNvSpPr>
          <p:nvPr/>
        </p:nvSpPr>
        <p:spPr bwMode="auto">
          <a:xfrm>
            <a:off x="6137386" y="1886541"/>
            <a:ext cx="1542483" cy="276823"/>
          </a:xfrm>
          <a:prstGeom prst="rect">
            <a:avLst/>
          </a:prstGeom>
          <a:noFill/>
          <a:ln w="9525">
            <a:noFill/>
            <a:miter lim="800000"/>
            <a:headEnd/>
            <a:tailEnd/>
          </a:ln>
        </p:spPr>
        <p:txBody>
          <a:bodyPr lIns="82124" tIns="41061" rIns="82124" bIns="41061">
            <a:prstTxWarp prst="textNoShape">
              <a:avLst/>
            </a:prstTxWarp>
            <a:spAutoFit/>
          </a:bodyPr>
          <a:lstStyle/>
          <a:p>
            <a:pPr algn="ctr" defTabSz="814388" eaLnBrk="0" fontAlgn="base" hangingPunct="0">
              <a:lnSpc>
                <a:spcPct val="90000"/>
              </a:lnSpc>
              <a:spcBef>
                <a:spcPct val="0"/>
              </a:spcBef>
              <a:spcAft>
                <a:spcPct val="0"/>
              </a:spcAft>
            </a:pPr>
            <a:r>
              <a:rPr lang="en-US" sz="1400" b="1" dirty="0" err="1">
                <a:solidFill>
                  <a:schemeClr val="tx1">
                    <a:lumMod val="50000"/>
                  </a:schemeClr>
                </a:solidFill>
                <a:latin typeface="Arial"/>
              </a:rPr>
              <a:t>UCS</a:t>
            </a:r>
            <a:r>
              <a:rPr lang="en-US" sz="1400" b="1" dirty="0">
                <a:solidFill>
                  <a:schemeClr val="tx1">
                    <a:lumMod val="50000"/>
                  </a:schemeClr>
                </a:solidFill>
                <a:latin typeface="Arial"/>
              </a:rPr>
              <a:t> </a:t>
            </a:r>
            <a:r>
              <a:rPr lang="en-US" sz="1400" b="1" dirty="0" err="1" smtClean="0">
                <a:solidFill>
                  <a:schemeClr val="tx1">
                    <a:lumMod val="50000"/>
                  </a:schemeClr>
                </a:solidFill>
                <a:latin typeface="Arial"/>
              </a:rPr>
              <a:t>C260</a:t>
            </a:r>
            <a:r>
              <a:rPr lang="en-US" sz="1400" b="1" dirty="0" smtClean="0">
                <a:solidFill>
                  <a:schemeClr val="tx1">
                    <a:lumMod val="50000"/>
                  </a:schemeClr>
                </a:solidFill>
                <a:latin typeface="Arial"/>
              </a:rPr>
              <a:t> </a:t>
            </a:r>
            <a:r>
              <a:rPr lang="en-US" sz="1400" b="1" dirty="0" err="1" smtClean="0">
                <a:solidFill>
                  <a:schemeClr val="tx1">
                    <a:lumMod val="50000"/>
                  </a:schemeClr>
                </a:solidFill>
                <a:latin typeface="Arial"/>
              </a:rPr>
              <a:t>M2</a:t>
            </a:r>
            <a:endParaRPr lang="en-US" sz="1400" b="1" dirty="0">
              <a:solidFill>
                <a:schemeClr val="tx1">
                  <a:lumMod val="50000"/>
                </a:schemeClr>
              </a:solidFill>
              <a:latin typeface="Arial"/>
            </a:endParaRPr>
          </a:p>
        </p:txBody>
      </p:sp>
      <p:sp>
        <p:nvSpPr>
          <p:cNvPr id="63" name="TextBox 27"/>
          <p:cNvSpPr txBox="1">
            <a:spLocks noChangeArrowheads="1"/>
          </p:cNvSpPr>
          <p:nvPr/>
        </p:nvSpPr>
        <p:spPr bwMode="auto">
          <a:xfrm>
            <a:off x="1820697" y="3679372"/>
            <a:ext cx="1290738" cy="286232"/>
          </a:xfrm>
          <a:prstGeom prst="rect">
            <a:avLst/>
          </a:prstGeom>
          <a:noFill/>
          <a:ln w="9525">
            <a:noFill/>
            <a:miter lim="800000"/>
            <a:headEnd/>
            <a:tailEnd/>
          </a:ln>
        </p:spPr>
        <p:txBody>
          <a:bodyPr wrap="none">
            <a:prstTxWarp prst="textNoShape">
              <a:avLst/>
            </a:prstTxWarp>
            <a:spAutoFit/>
          </a:bodyPr>
          <a:lstStyle/>
          <a:p>
            <a:pPr algn="ctr" defTabSz="914400" eaLnBrk="0" fontAlgn="base" hangingPunct="0">
              <a:lnSpc>
                <a:spcPct val="90000"/>
              </a:lnSpc>
              <a:spcBef>
                <a:spcPct val="0"/>
              </a:spcBef>
              <a:spcAft>
                <a:spcPct val="0"/>
              </a:spcAft>
            </a:pPr>
            <a:r>
              <a:rPr lang="en-US" sz="1400" b="1" dirty="0" err="1">
                <a:solidFill>
                  <a:schemeClr val="tx1">
                    <a:lumMod val="50000"/>
                  </a:schemeClr>
                </a:solidFill>
                <a:latin typeface="Arial"/>
              </a:rPr>
              <a:t>UCS</a:t>
            </a:r>
            <a:r>
              <a:rPr lang="en-US" sz="1400" b="1" dirty="0">
                <a:solidFill>
                  <a:schemeClr val="tx1">
                    <a:lumMod val="50000"/>
                  </a:schemeClr>
                </a:solidFill>
                <a:latin typeface="Arial"/>
              </a:rPr>
              <a:t> </a:t>
            </a:r>
            <a:r>
              <a:rPr lang="en-US" sz="1400" b="1" dirty="0" err="1" smtClean="0">
                <a:solidFill>
                  <a:schemeClr val="tx1">
                    <a:lumMod val="50000"/>
                  </a:schemeClr>
                </a:solidFill>
                <a:latin typeface="Arial"/>
              </a:rPr>
              <a:t>C24</a:t>
            </a:r>
            <a:r>
              <a:rPr lang="en-US" sz="1400" b="1" dirty="0" smtClean="0">
                <a:solidFill>
                  <a:schemeClr val="tx1">
                    <a:lumMod val="50000"/>
                  </a:schemeClr>
                </a:solidFill>
                <a:latin typeface="Arial"/>
              </a:rPr>
              <a:t>  </a:t>
            </a:r>
            <a:r>
              <a:rPr lang="en-US" sz="1400" b="1" dirty="0" err="1" smtClean="0">
                <a:solidFill>
                  <a:schemeClr val="tx1">
                    <a:lumMod val="50000"/>
                  </a:schemeClr>
                </a:solidFill>
                <a:latin typeface="Arial"/>
              </a:rPr>
              <a:t>M3</a:t>
            </a:r>
            <a:endParaRPr lang="en-US" sz="1400" b="1" dirty="0">
              <a:solidFill>
                <a:schemeClr val="tx1">
                  <a:lumMod val="50000"/>
                </a:schemeClr>
              </a:solidFill>
              <a:latin typeface="Arial"/>
            </a:endParaRPr>
          </a:p>
        </p:txBody>
      </p:sp>
      <p:sp>
        <p:nvSpPr>
          <p:cNvPr id="64" name="TextBox 26"/>
          <p:cNvSpPr txBox="1">
            <a:spLocks noChangeArrowheads="1"/>
          </p:cNvSpPr>
          <p:nvPr/>
        </p:nvSpPr>
        <p:spPr bwMode="auto">
          <a:xfrm>
            <a:off x="4693448" y="2338239"/>
            <a:ext cx="1340432" cy="286232"/>
          </a:xfrm>
          <a:prstGeom prst="rect">
            <a:avLst/>
          </a:prstGeom>
          <a:noFill/>
          <a:ln w="9525">
            <a:noFill/>
            <a:miter lim="800000"/>
            <a:headEnd/>
            <a:tailEnd/>
          </a:ln>
        </p:spPr>
        <p:txBody>
          <a:bodyPr wrap="none">
            <a:prstTxWarp prst="textNoShape">
              <a:avLst/>
            </a:prstTxWarp>
            <a:spAutoFit/>
          </a:bodyPr>
          <a:lstStyle/>
          <a:p>
            <a:pPr algn="ctr" defTabSz="914400" eaLnBrk="0" fontAlgn="base" hangingPunct="0">
              <a:lnSpc>
                <a:spcPct val="90000"/>
              </a:lnSpc>
              <a:spcBef>
                <a:spcPct val="0"/>
              </a:spcBef>
              <a:spcAft>
                <a:spcPct val="0"/>
              </a:spcAft>
            </a:pPr>
            <a:r>
              <a:rPr lang="en-US" sz="1400" b="1" dirty="0" err="1">
                <a:solidFill>
                  <a:schemeClr val="tx1">
                    <a:lumMod val="50000"/>
                  </a:schemeClr>
                </a:solidFill>
                <a:latin typeface="Arial"/>
              </a:rPr>
              <a:t>UCS</a:t>
            </a:r>
            <a:r>
              <a:rPr lang="en-US" sz="1400" b="1" dirty="0">
                <a:solidFill>
                  <a:schemeClr val="tx1">
                    <a:lumMod val="50000"/>
                  </a:schemeClr>
                </a:solidFill>
                <a:latin typeface="Arial"/>
              </a:rPr>
              <a:t> </a:t>
            </a:r>
            <a:r>
              <a:rPr lang="en-US" sz="1400" b="1" dirty="0" err="1" smtClean="0">
                <a:solidFill>
                  <a:schemeClr val="tx1">
                    <a:lumMod val="50000"/>
                  </a:schemeClr>
                </a:solidFill>
                <a:latin typeface="Arial"/>
              </a:rPr>
              <a:t>C240</a:t>
            </a:r>
            <a:r>
              <a:rPr lang="en-US" sz="1400" b="1" dirty="0" smtClean="0">
                <a:solidFill>
                  <a:schemeClr val="tx1">
                    <a:lumMod val="50000"/>
                  </a:schemeClr>
                </a:solidFill>
                <a:latin typeface="Arial"/>
              </a:rPr>
              <a:t> </a:t>
            </a:r>
            <a:r>
              <a:rPr lang="en-US" sz="1400" b="1" dirty="0" err="1" smtClean="0">
                <a:solidFill>
                  <a:schemeClr val="tx1">
                    <a:lumMod val="50000"/>
                  </a:schemeClr>
                </a:solidFill>
                <a:latin typeface="Arial"/>
              </a:rPr>
              <a:t>M3</a:t>
            </a:r>
            <a:endParaRPr lang="en-US" sz="1400" b="1" dirty="0">
              <a:solidFill>
                <a:schemeClr val="tx1">
                  <a:lumMod val="50000"/>
                </a:schemeClr>
              </a:solidFill>
              <a:latin typeface="Arial"/>
            </a:endParaRPr>
          </a:p>
        </p:txBody>
      </p:sp>
      <p:sp>
        <p:nvSpPr>
          <p:cNvPr id="65" name="TextBox 25"/>
          <p:cNvSpPr txBox="1">
            <a:spLocks noChangeArrowheads="1"/>
          </p:cNvSpPr>
          <p:nvPr/>
        </p:nvSpPr>
        <p:spPr bwMode="auto">
          <a:xfrm>
            <a:off x="7662828" y="1272573"/>
            <a:ext cx="1340432" cy="286232"/>
          </a:xfrm>
          <a:prstGeom prst="rect">
            <a:avLst/>
          </a:prstGeom>
          <a:noFill/>
          <a:ln w="9525">
            <a:noFill/>
            <a:miter lim="800000"/>
            <a:headEnd/>
            <a:tailEnd/>
          </a:ln>
        </p:spPr>
        <p:txBody>
          <a:bodyPr wrap="none">
            <a:prstTxWarp prst="textNoShape">
              <a:avLst/>
            </a:prstTxWarp>
            <a:spAutoFit/>
          </a:bodyPr>
          <a:lstStyle/>
          <a:p>
            <a:pPr algn="ctr" defTabSz="914400" eaLnBrk="0" fontAlgn="base" hangingPunct="0">
              <a:lnSpc>
                <a:spcPct val="90000"/>
              </a:lnSpc>
              <a:spcBef>
                <a:spcPct val="0"/>
              </a:spcBef>
              <a:spcAft>
                <a:spcPct val="0"/>
              </a:spcAft>
            </a:pPr>
            <a:r>
              <a:rPr lang="en-US" sz="1400" b="1" dirty="0" err="1">
                <a:solidFill>
                  <a:schemeClr val="tx1">
                    <a:lumMod val="50000"/>
                  </a:schemeClr>
                </a:solidFill>
                <a:latin typeface="Arial"/>
              </a:rPr>
              <a:t>UCS</a:t>
            </a:r>
            <a:r>
              <a:rPr lang="en-US" sz="1400" b="1" dirty="0">
                <a:solidFill>
                  <a:schemeClr val="tx1">
                    <a:lumMod val="50000"/>
                  </a:schemeClr>
                </a:solidFill>
                <a:latin typeface="Arial"/>
              </a:rPr>
              <a:t> </a:t>
            </a:r>
            <a:r>
              <a:rPr lang="en-US" sz="1400" b="1" dirty="0" err="1">
                <a:solidFill>
                  <a:schemeClr val="tx1">
                    <a:lumMod val="50000"/>
                  </a:schemeClr>
                </a:solidFill>
                <a:latin typeface="Arial"/>
              </a:rPr>
              <a:t>C460</a:t>
            </a:r>
            <a:r>
              <a:rPr lang="en-US" sz="1400" b="1" dirty="0">
                <a:solidFill>
                  <a:schemeClr val="tx1">
                    <a:lumMod val="50000"/>
                  </a:schemeClr>
                </a:solidFill>
                <a:latin typeface="Arial"/>
              </a:rPr>
              <a:t> </a:t>
            </a:r>
            <a:r>
              <a:rPr lang="en-US" sz="1400" b="1" dirty="0" err="1" smtClean="0">
                <a:solidFill>
                  <a:schemeClr val="tx1">
                    <a:lumMod val="50000"/>
                  </a:schemeClr>
                </a:solidFill>
                <a:latin typeface="Arial"/>
              </a:rPr>
              <a:t>M2</a:t>
            </a:r>
            <a:endParaRPr lang="en-US" sz="1400" b="1" dirty="0">
              <a:solidFill>
                <a:schemeClr val="tx1">
                  <a:lumMod val="50000"/>
                </a:schemeClr>
              </a:solidFill>
              <a:latin typeface="Arial"/>
            </a:endParaRPr>
          </a:p>
        </p:txBody>
      </p:sp>
      <p:pic>
        <p:nvPicPr>
          <p:cNvPr id="34" name="Picture 7"/>
          <p:cNvPicPr>
            <a:picLocks noChangeAspect="1" noChangeArrowheads="1"/>
          </p:cNvPicPr>
          <p:nvPr/>
        </p:nvPicPr>
        <p:blipFill>
          <a:blip r:embed="rId5" cstate="screen">
            <a:extLst>
              <a:ext uri="{BEBA8EAE-BF5A-486C-A8C5-ECC9F3942E4B}">
                <a14:imgProps xmlns:a14="http://schemas.microsoft.com/office/drawing/2010/main">
                  <a14:imgLayer r:embed="rId6">
                    <a14:imgEffect>
                      <a14:backgroundRemoval t="0" b="91429" l="0" r="100000"/>
                    </a14:imgEffect>
                  </a14:imgLayer>
                </a14:imgProps>
              </a:ext>
              <a:ext uri="{28A0092B-C50C-407E-A947-70E740481C1C}">
                <a14:useLocalDpi xmlns:a14="http://schemas.microsoft.com/office/drawing/2010/main" val="0"/>
              </a:ext>
            </a:extLst>
          </a:blip>
          <a:srcRect/>
          <a:stretch>
            <a:fillRect/>
          </a:stretch>
        </p:blipFill>
        <p:spPr bwMode="auto">
          <a:xfrm>
            <a:off x="4523305" y="3167526"/>
            <a:ext cx="1856232" cy="424878"/>
          </a:xfrm>
          <a:prstGeom prst="rect">
            <a:avLst/>
          </a:prstGeom>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Oval 34"/>
          <p:cNvSpPr/>
          <p:nvPr/>
        </p:nvSpPr>
        <p:spPr>
          <a:xfrm>
            <a:off x="3420031" y="3444422"/>
            <a:ext cx="1088570" cy="1088570"/>
          </a:xfrm>
          <a:prstGeom prst="ellipse">
            <a:avLst/>
          </a:prstGeom>
          <a:gradFill>
            <a:gsLst>
              <a:gs pos="0">
                <a:schemeClr val="accent2"/>
              </a:gs>
              <a:gs pos="100000">
                <a:schemeClr val="tx1"/>
              </a:gs>
            </a:gsLst>
            <a:lin ang="16200000" scaled="1"/>
          </a:gradFill>
          <a:ln w="25400">
            <a:solidFill>
              <a:schemeClr val="bg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6" name="TextBox 26"/>
          <p:cNvSpPr txBox="1">
            <a:spLocks noChangeArrowheads="1"/>
          </p:cNvSpPr>
          <p:nvPr/>
        </p:nvSpPr>
        <p:spPr bwMode="auto">
          <a:xfrm>
            <a:off x="3168169" y="2970440"/>
            <a:ext cx="1340432" cy="286232"/>
          </a:xfrm>
          <a:prstGeom prst="rect">
            <a:avLst/>
          </a:prstGeom>
          <a:noFill/>
          <a:ln w="9525">
            <a:noFill/>
            <a:miter lim="800000"/>
            <a:headEnd/>
            <a:tailEnd/>
          </a:ln>
        </p:spPr>
        <p:txBody>
          <a:bodyPr wrap="none">
            <a:prstTxWarp prst="textNoShape">
              <a:avLst/>
            </a:prstTxWarp>
            <a:spAutoFit/>
          </a:bodyPr>
          <a:lstStyle/>
          <a:p>
            <a:pPr algn="ctr" defTabSz="914400" eaLnBrk="0" fontAlgn="base" hangingPunct="0">
              <a:lnSpc>
                <a:spcPct val="90000"/>
              </a:lnSpc>
              <a:spcBef>
                <a:spcPct val="0"/>
              </a:spcBef>
              <a:spcAft>
                <a:spcPct val="0"/>
              </a:spcAft>
            </a:pPr>
            <a:r>
              <a:rPr lang="en-US" sz="1400" b="1" dirty="0" err="1">
                <a:solidFill>
                  <a:schemeClr val="tx1">
                    <a:lumMod val="50000"/>
                  </a:schemeClr>
                </a:solidFill>
                <a:latin typeface="Arial"/>
              </a:rPr>
              <a:t>UCS</a:t>
            </a:r>
            <a:r>
              <a:rPr lang="en-US" sz="1400" b="1" dirty="0">
                <a:solidFill>
                  <a:schemeClr val="tx1">
                    <a:lumMod val="50000"/>
                  </a:schemeClr>
                </a:solidFill>
                <a:latin typeface="Arial"/>
              </a:rPr>
              <a:t> </a:t>
            </a:r>
            <a:r>
              <a:rPr lang="en-US" sz="1400" b="1" dirty="0" err="1" smtClean="0">
                <a:solidFill>
                  <a:schemeClr val="tx1">
                    <a:lumMod val="50000"/>
                  </a:schemeClr>
                </a:solidFill>
                <a:latin typeface="Arial"/>
              </a:rPr>
              <a:t>C220</a:t>
            </a:r>
            <a:r>
              <a:rPr lang="en-US" sz="1400" b="1" dirty="0" smtClean="0">
                <a:solidFill>
                  <a:schemeClr val="tx1">
                    <a:lumMod val="50000"/>
                  </a:schemeClr>
                </a:solidFill>
                <a:latin typeface="Arial"/>
              </a:rPr>
              <a:t> </a:t>
            </a:r>
            <a:r>
              <a:rPr lang="en-US" sz="1400" b="1" dirty="0" err="1" smtClean="0">
                <a:solidFill>
                  <a:schemeClr val="tx1">
                    <a:lumMod val="50000"/>
                  </a:schemeClr>
                </a:solidFill>
                <a:latin typeface="Arial"/>
              </a:rPr>
              <a:t>M3</a:t>
            </a:r>
            <a:endParaRPr lang="en-US" sz="1400" b="1" dirty="0">
              <a:solidFill>
                <a:schemeClr val="tx1">
                  <a:lumMod val="50000"/>
                </a:schemeClr>
              </a:solidFill>
              <a:latin typeface="Arial"/>
            </a:endParaRPr>
          </a:p>
        </p:txBody>
      </p:sp>
      <p:pic>
        <p:nvPicPr>
          <p:cNvPr id="37" name="Picture 3"/>
          <p:cNvPicPr>
            <a:picLocks noChangeArrowheads="1"/>
          </p:cNvPicPr>
          <p:nvPr/>
        </p:nvPicPr>
        <p:blipFill>
          <a:blip r:embed="rId7" cstate="screen">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116374" y="3783995"/>
            <a:ext cx="1856232" cy="301752"/>
          </a:xfrm>
          <a:prstGeom prst="rect">
            <a:avLst/>
          </a:prstGeom>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39" descr="KM31161_low_res_C24.jpg"/>
          <p:cNvPicPr>
            <a:picLocks noChangeAspect="1"/>
          </p:cNvPicPr>
          <p:nvPr/>
        </p:nvPicPr>
        <p:blipFill>
          <a:blip r:embed="rId9" cstate="print">
            <a:extLst>
              <a:ext uri="{BEBA8EAE-BF5A-486C-A8C5-ECC9F3942E4B}">
                <a14:imgProps xmlns:a14="http://schemas.microsoft.com/office/drawing/2010/main">
                  <a14:imgLayer r:embed="rId10">
                    <a14:imgEffect>
                      <a14:backgroundRemoval t="32292" b="69792" l="556" r="99167"/>
                    </a14:imgEffect>
                  </a14:imgLayer>
                </a14:imgProps>
              </a:ext>
            </a:extLst>
          </a:blip>
          <a:srcRect l="1115" t="35874" b="35780"/>
          <a:stretch>
            <a:fillRect/>
          </a:stretch>
        </p:blipFill>
        <p:spPr>
          <a:xfrm>
            <a:off x="1647825" y="4400550"/>
            <a:ext cx="1856232" cy="425677"/>
          </a:xfrm>
          <a:prstGeom prst="rect">
            <a:avLst/>
          </a:prstGeom>
        </p:spPr>
      </p:pic>
      <p:pic>
        <p:nvPicPr>
          <p:cNvPr id="41" name="Picture 40" descr="KM31161_low_res_C22.jpg"/>
          <p:cNvPicPr>
            <a:picLocks noChangeAspect="1"/>
          </p:cNvPicPr>
          <p:nvPr/>
        </p:nvPicPr>
        <p:blipFill>
          <a:blip r:embed="rId11" cstate="print">
            <a:extLst>
              <a:ext uri="{BEBA8EAE-BF5A-486C-A8C5-ECC9F3942E4B}">
                <a14:imgProps xmlns:a14="http://schemas.microsoft.com/office/drawing/2010/main">
                  <a14:imgLayer r:embed="rId12">
                    <a14:imgEffect>
                      <a14:backgroundRemoval t="35764" b="64236" l="0" r="100000"/>
                    </a14:imgEffect>
                  </a14:imgLayer>
                </a14:imgProps>
              </a:ext>
            </a:extLst>
          </a:blip>
          <a:srcRect l="3889" t="39931" r="1944" b="40277"/>
          <a:stretch>
            <a:fillRect/>
          </a:stretch>
        </p:blipFill>
        <p:spPr>
          <a:xfrm>
            <a:off x="171451" y="5124450"/>
            <a:ext cx="1856232" cy="312110"/>
          </a:xfrm>
          <a:prstGeom prst="rect">
            <a:avLst/>
          </a:prstGeom>
        </p:spPr>
      </p:pic>
      <p:sp>
        <p:nvSpPr>
          <p:cNvPr id="45" name="Left Brace 44"/>
          <p:cNvSpPr>
            <a:spLocks/>
          </p:cNvSpPr>
          <p:nvPr/>
        </p:nvSpPr>
        <p:spPr bwMode="auto">
          <a:xfrm rot="-5400000" flipH="1">
            <a:off x="1497327" y="1973581"/>
            <a:ext cx="274320" cy="3017520"/>
          </a:xfrm>
          <a:prstGeom prst="leftBrace">
            <a:avLst>
              <a:gd name="adj1" fmla="val 94249"/>
              <a:gd name="adj2" fmla="val 51300"/>
            </a:avLst>
          </a:prstGeom>
          <a:noFill/>
          <a:ln w="12700">
            <a:solidFill>
              <a:schemeClr val="tx1">
                <a:lumMod val="75000"/>
              </a:schemeClr>
            </a:solidFill>
            <a:round/>
            <a:headEnd/>
            <a:tailEnd/>
          </a:ln>
          <a:effectLst>
            <a:outerShdw blurRad="63500" dist="23000" dir="5400000" rotWithShape="0">
              <a:srgbClr val="000000">
                <a:alpha val="34999"/>
              </a:srgbClr>
            </a:outerShdw>
          </a:effectLst>
        </p:spPr>
        <p:txBody>
          <a:bodyPr wrap="none" anchor="ctr">
            <a:prstTxWarp prst="textNoShape">
              <a:avLst/>
            </a:prstTxWarp>
          </a:bodyPr>
          <a:lstStyle/>
          <a:p>
            <a:pPr algn="ctr" defTabSz="914400" eaLnBrk="0" fontAlgn="base" hangingPunct="0">
              <a:lnSpc>
                <a:spcPct val="90000"/>
              </a:lnSpc>
              <a:spcBef>
                <a:spcPct val="0"/>
              </a:spcBef>
              <a:spcAft>
                <a:spcPct val="0"/>
              </a:spcAft>
              <a:defRPr/>
            </a:pPr>
            <a:endParaRPr lang="en-US" sz="2400" dirty="0">
              <a:solidFill>
                <a:srgbClr val="000000"/>
              </a:solidFill>
              <a:latin typeface="Arial"/>
            </a:endParaRPr>
          </a:p>
        </p:txBody>
      </p:sp>
      <p:sp>
        <p:nvSpPr>
          <p:cNvPr id="51" name="Text Box 30"/>
          <p:cNvSpPr txBox="1">
            <a:spLocks noChangeArrowheads="1"/>
          </p:cNvSpPr>
          <p:nvPr/>
        </p:nvSpPr>
        <p:spPr bwMode="auto">
          <a:xfrm>
            <a:off x="885473" y="2970440"/>
            <a:ext cx="1524703" cy="304523"/>
          </a:xfrm>
          <a:prstGeom prst="rect">
            <a:avLst/>
          </a:prstGeom>
          <a:noFill/>
          <a:ln w="9525">
            <a:noFill/>
            <a:miter lim="800000"/>
            <a:headEnd/>
            <a:tailEnd/>
          </a:ln>
        </p:spPr>
        <p:txBody>
          <a:bodyPr lIns="82124" tIns="41061" rIns="82124" bIns="41061">
            <a:prstTxWarp prst="textNoShape">
              <a:avLst/>
            </a:prstTxWarp>
            <a:spAutoFit/>
          </a:bodyPr>
          <a:lstStyle/>
          <a:p>
            <a:pPr algn="ctr" defTabSz="814388" eaLnBrk="0" fontAlgn="base" hangingPunct="0">
              <a:lnSpc>
                <a:spcPct val="90000"/>
              </a:lnSpc>
              <a:spcBef>
                <a:spcPct val="0"/>
              </a:spcBef>
              <a:spcAft>
                <a:spcPct val="0"/>
              </a:spcAft>
            </a:pPr>
            <a:r>
              <a:rPr lang="zh-CN" altLang="en-US" sz="1600" dirty="0" smtClean="0">
                <a:solidFill>
                  <a:srgbClr val="000000"/>
                </a:solidFill>
                <a:latin typeface="Arial"/>
              </a:rPr>
              <a:t>扩展性</a:t>
            </a:r>
            <a:endParaRPr lang="en-US" sz="1600" dirty="0">
              <a:solidFill>
                <a:srgbClr val="000000"/>
              </a:solidFill>
              <a:latin typeface="Arial"/>
            </a:endParaRPr>
          </a:p>
        </p:txBody>
      </p:sp>
      <p:sp>
        <p:nvSpPr>
          <p:cNvPr id="52" name="Text Box 30"/>
          <p:cNvSpPr txBox="1">
            <a:spLocks noChangeArrowheads="1"/>
          </p:cNvSpPr>
          <p:nvPr/>
        </p:nvSpPr>
        <p:spPr bwMode="auto">
          <a:xfrm>
            <a:off x="1502978" y="5278298"/>
            <a:ext cx="2141638" cy="415323"/>
          </a:xfrm>
          <a:prstGeom prst="rect">
            <a:avLst/>
          </a:prstGeom>
          <a:noFill/>
          <a:ln w="9525">
            <a:noFill/>
            <a:miter lim="800000"/>
            <a:headEnd/>
            <a:tailEnd/>
          </a:ln>
        </p:spPr>
        <p:txBody>
          <a:bodyPr wrap="square" lIns="82124" tIns="41061" rIns="82124" bIns="41061">
            <a:prstTxWarp prst="textNoShape">
              <a:avLst/>
            </a:prstTxWarp>
            <a:spAutoFit/>
          </a:bodyPr>
          <a:lstStyle/>
          <a:p>
            <a:pPr algn="ctr" defTabSz="814388" eaLnBrk="0" fontAlgn="base" hangingPunct="0">
              <a:lnSpc>
                <a:spcPct val="90000"/>
              </a:lnSpc>
              <a:spcBef>
                <a:spcPct val="0"/>
              </a:spcBef>
              <a:spcAft>
                <a:spcPct val="0"/>
              </a:spcAft>
            </a:pPr>
            <a:r>
              <a:rPr lang="zh-CN" altLang="en-US" sz="1200" dirty="0" smtClean="0">
                <a:solidFill>
                  <a:srgbClr val="000000"/>
                </a:solidFill>
                <a:latin typeface="Arial"/>
              </a:rPr>
              <a:t>大数据应用</a:t>
            </a:r>
            <a:endParaRPr lang="en-US" sz="1200" dirty="0" smtClean="0">
              <a:solidFill>
                <a:srgbClr val="000000"/>
              </a:solidFill>
              <a:latin typeface="Arial"/>
            </a:endParaRPr>
          </a:p>
          <a:p>
            <a:pPr algn="ctr" defTabSz="814388" eaLnBrk="0" fontAlgn="base" hangingPunct="0">
              <a:lnSpc>
                <a:spcPct val="90000"/>
              </a:lnSpc>
              <a:spcBef>
                <a:spcPct val="0"/>
              </a:spcBef>
              <a:spcAft>
                <a:spcPct val="0"/>
              </a:spcAft>
            </a:pPr>
            <a:r>
              <a:rPr lang="zh-CN" altLang="en-US" sz="1200" dirty="0" smtClean="0">
                <a:solidFill>
                  <a:srgbClr val="000000"/>
                </a:solidFill>
                <a:latin typeface="Arial"/>
              </a:rPr>
              <a:t>简单存储</a:t>
            </a:r>
            <a:endParaRPr lang="en-US" sz="1200" dirty="0">
              <a:solidFill>
                <a:srgbClr val="000000"/>
              </a:solidFill>
              <a:latin typeface="Arial"/>
            </a:endParaRPr>
          </a:p>
        </p:txBody>
      </p:sp>
      <p:sp>
        <p:nvSpPr>
          <p:cNvPr id="53" name="Left Brace 52"/>
          <p:cNvSpPr>
            <a:spLocks/>
          </p:cNvSpPr>
          <p:nvPr/>
        </p:nvSpPr>
        <p:spPr bwMode="auto">
          <a:xfrm rot="5400000" flipH="1">
            <a:off x="4962517" y="3849831"/>
            <a:ext cx="274320" cy="3017520"/>
          </a:xfrm>
          <a:prstGeom prst="leftBrace">
            <a:avLst>
              <a:gd name="adj1" fmla="val 111431"/>
              <a:gd name="adj2" fmla="val 51300"/>
            </a:avLst>
          </a:prstGeom>
          <a:noFill/>
          <a:ln w="12700">
            <a:solidFill>
              <a:schemeClr val="tx1">
                <a:lumMod val="75000"/>
              </a:schemeClr>
            </a:solidFill>
            <a:round/>
            <a:headEnd/>
            <a:tailEnd/>
          </a:ln>
          <a:effectLst>
            <a:outerShdw blurRad="63500" dist="23000" dir="5400000" rotWithShape="0">
              <a:srgbClr val="000000">
                <a:alpha val="34999"/>
              </a:srgbClr>
            </a:outerShdw>
          </a:effectLst>
        </p:spPr>
        <p:txBody>
          <a:bodyPr wrap="none" anchor="ctr">
            <a:prstTxWarp prst="textNoShape">
              <a:avLst/>
            </a:prstTxWarp>
          </a:bodyPr>
          <a:lstStyle/>
          <a:p>
            <a:pPr algn="ctr" defTabSz="914400" eaLnBrk="0" fontAlgn="base" hangingPunct="0">
              <a:lnSpc>
                <a:spcPct val="90000"/>
              </a:lnSpc>
              <a:spcBef>
                <a:spcPct val="0"/>
              </a:spcBef>
              <a:spcAft>
                <a:spcPct val="0"/>
              </a:spcAft>
              <a:defRPr/>
            </a:pPr>
            <a:endParaRPr lang="en-US" sz="2400" dirty="0">
              <a:solidFill>
                <a:srgbClr val="000000"/>
              </a:solidFill>
              <a:latin typeface="Arial"/>
            </a:endParaRPr>
          </a:p>
        </p:txBody>
      </p:sp>
      <p:sp>
        <p:nvSpPr>
          <p:cNvPr id="54" name="Text Box 30"/>
          <p:cNvSpPr txBox="1">
            <a:spLocks noChangeArrowheads="1"/>
          </p:cNvSpPr>
          <p:nvPr/>
        </p:nvSpPr>
        <p:spPr bwMode="auto">
          <a:xfrm>
            <a:off x="4238006" y="5532830"/>
            <a:ext cx="1974258" cy="304523"/>
          </a:xfrm>
          <a:prstGeom prst="rect">
            <a:avLst/>
          </a:prstGeom>
          <a:noFill/>
          <a:ln w="9525">
            <a:noFill/>
            <a:miter lim="800000"/>
            <a:headEnd/>
            <a:tailEnd/>
          </a:ln>
        </p:spPr>
        <p:txBody>
          <a:bodyPr wrap="square" lIns="82124" tIns="41061" rIns="82124" bIns="41061">
            <a:prstTxWarp prst="textNoShape">
              <a:avLst/>
            </a:prstTxWarp>
            <a:spAutoFit/>
          </a:bodyPr>
          <a:lstStyle/>
          <a:p>
            <a:pPr algn="ctr" defTabSz="814388" eaLnBrk="0" fontAlgn="base" hangingPunct="0">
              <a:lnSpc>
                <a:spcPct val="90000"/>
              </a:lnSpc>
              <a:spcBef>
                <a:spcPct val="0"/>
              </a:spcBef>
              <a:spcAft>
                <a:spcPct val="0"/>
              </a:spcAft>
            </a:pPr>
            <a:r>
              <a:rPr lang="zh-CN" altLang="en-US" sz="1600" dirty="0" smtClean="0">
                <a:solidFill>
                  <a:srgbClr val="000000"/>
                </a:solidFill>
                <a:latin typeface="Arial"/>
              </a:rPr>
              <a:t>企业级</a:t>
            </a:r>
            <a:endParaRPr lang="en-US" sz="1600" dirty="0">
              <a:solidFill>
                <a:srgbClr val="000000"/>
              </a:solidFill>
              <a:latin typeface="Arial"/>
            </a:endParaRPr>
          </a:p>
        </p:txBody>
      </p:sp>
      <p:sp>
        <p:nvSpPr>
          <p:cNvPr id="55" name="Text Box 30"/>
          <p:cNvSpPr txBox="1">
            <a:spLocks noChangeArrowheads="1"/>
          </p:cNvSpPr>
          <p:nvPr/>
        </p:nvSpPr>
        <p:spPr bwMode="auto">
          <a:xfrm>
            <a:off x="2970432" y="4560043"/>
            <a:ext cx="2141638" cy="581522"/>
          </a:xfrm>
          <a:prstGeom prst="rect">
            <a:avLst/>
          </a:prstGeom>
          <a:noFill/>
          <a:ln w="9525">
            <a:noFill/>
            <a:miter lim="800000"/>
            <a:headEnd/>
            <a:tailEnd/>
          </a:ln>
        </p:spPr>
        <p:txBody>
          <a:bodyPr wrap="square" lIns="82124" tIns="41061" rIns="82124" bIns="41061">
            <a:prstTxWarp prst="textNoShape">
              <a:avLst/>
            </a:prstTxWarp>
            <a:spAutoFit/>
          </a:bodyPr>
          <a:lstStyle/>
          <a:p>
            <a:pPr algn="ctr" defTabSz="814388" eaLnBrk="0" fontAlgn="base" hangingPunct="0">
              <a:lnSpc>
                <a:spcPct val="90000"/>
              </a:lnSpc>
              <a:spcBef>
                <a:spcPct val="0"/>
              </a:spcBef>
              <a:spcAft>
                <a:spcPct val="0"/>
              </a:spcAft>
            </a:pPr>
            <a:r>
              <a:rPr lang="zh-CN" altLang="en-US" sz="1200" dirty="0" smtClean="0">
                <a:solidFill>
                  <a:srgbClr val="000000"/>
                </a:solidFill>
                <a:latin typeface="Arial"/>
              </a:rPr>
              <a:t>分布式数据库</a:t>
            </a:r>
            <a:endParaRPr lang="en-US" altLang="zh-CN" sz="1200" dirty="0" smtClean="0">
              <a:solidFill>
                <a:srgbClr val="000000"/>
              </a:solidFill>
              <a:latin typeface="Arial"/>
            </a:endParaRPr>
          </a:p>
          <a:p>
            <a:pPr algn="ctr" defTabSz="814388" eaLnBrk="0" fontAlgn="base" hangingPunct="0">
              <a:lnSpc>
                <a:spcPct val="90000"/>
              </a:lnSpc>
              <a:spcBef>
                <a:spcPct val="0"/>
              </a:spcBef>
              <a:spcAft>
                <a:spcPct val="0"/>
              </a:spcAft>
            </a:pPr>
            <a:r>
              <a:rPr lang="zh-CN" altLang="en-US" sz="1200" dirty="0" smtClean="0">
                <a:solidFill>
                  <a:srgbClr val="000000"/>
                </a:solidFill>
                <a:latin typeface="Arial"/>
              </a:rPr>
              <a:t>应用中间件</a:t>
            </a:r>
            <a:endParaRPr lang="en-US" sz="1200" dirty="0" smtClean="0">
              <a:solidFill>
                <a:srgbClr val="000000"/>
              </a:solidFill>
              <a:latin typeface="Arial"/>
            </a:endParaRPr>
          </a:p>
          <a:p>
            <a:pPr algn="ctr" defTabSz="814388" eaLnBrk="0" fontAlgn="base" hangingPunct="0">
              <a:lnSpc>
                <a:spcPct val="90000"/>
              </a:lnSpc>
              <a:spcBef>
                <a:spcPct val="0"/>
              </a:spcBef>
              <a:spcAft>
                <a:spcPct val="0"/>
              </a:spcAft>
            </a:pPr>
            <a:r>
              <a:rPr lang="en-US" sz="1200" dirty="0" smtClean="0">
                <a:solidFill>
                  <a:srgbClr val="000000"/>
                </a:solidFill>
                <a:latin typeface="Arial"/>
              </a:rPr>
              <a:t>Collaboration </a:t>
            </a:r>
            <a:endParaRPr lang="en-US" sz="1200" dirty="0">
              <a:solidFill>
                <a:srgbClr val="000000"/>
              </a:solidFill>
              <a:latin typeface="Arial"/>
            </a:endParaRPr>
          </a:p>
        </p:txBody>
      </p:sp>
      <p:sp>
        <p:nvSpPr>
          <p:cNvPr id="69" name="Text Box 30"/>
          <p:cNvSpPr txBox="1">
            <a:spLocks noChangeArrowheads="1"/>
          </p:cNvSpPr>
          <p:nvPr/>
        </p:nvSpPr>
        <p:spPr bwMode="auto">
          <a:xfrm>
            <a:off x="4470233" y="4001337"/>
            <a:ext cx="2141638" cy="747721"/>
          </a:xfrm>
          <a:prstGeom prst="rect">
            <a:avLst/>
          </a:prstGeom>
          <a:noFill/>
          <a:ln w="9525">
            <a:noFill/>
            <a:miter lim="800000"/>
            <a:headEnd/>
            <a:tailEnd/>
          </a:ln>
        </p:spPr>
        <p:txBody>
          <a:bodyPr wrap="square" lIns="82124" tIns="41061" rIns="82124" bIns="41061">
            <a:prstTxWarp prst="textNoShape">
              <a:avLst/>
            </a:prstTxWarp>
            <a:spAutoFit/>
          </a:bodyPr>
          <a:lstStyle/>
          <a:p>
            <a:pPr algn="ctr" defTabSz="814388" eaLnBrk="0" fontAlgn="base" hangingPunct="0">
              <a:lnSpc>
                <a:spcPct val="90000"/>
              </a:lnSpc>
              <a:spcBef>
                <a:spcPct val="0"/>
              </a:spcBef>
              <a:spcAft>
                <a:spcPct val="0"/>
              </a:spcAft>
            </a:pPr>
            <a:r>
              <a:rPr lang="zh-CN" altLang="en-US" sz="1200" dirty="0" smtClean="0">
                <a:solidFill>
                  <a:srgbClr val="000000"/>
                </a:solidFill>
                <a:latin typeface="Arial"/>
              </a:rPr>
              <a:t>数据仓库</a:t>
            </a:r>
            <a:endParaRPr lang="en-US" sz="1200" dirty="0" smtClean="0">
              <a:solidFill>
                <a:srgbClr val="000000"/>
              </a:solidFill>
              <a:latin typeface="Arial"/>
            </a:endParaRPr>
          </a:p>
          <a:p>
            <a:pPr algn="ctr" defTabSz="814388" eaLnBrk="0" fontAlgn="base" hangingPunct="0">
              <a:lnSpc>
                <a:spcPct val="90000"/>
              </a:lnSpc>
              <a:spcBef>
                <a:spcPct val="0"/>
              </a:spcBef>
              <a:spcAft>
                <a:spcPct val="0"/>
              </a:spcAft>
            </a:pPr>
            <a:r>
              <a:rPr lang="zh-CN" altLang="en-US" sz="1200" dirty="0" smtClean="0">
                <a:solidFill>
                  <a:srgbClr val="000000"/>
                </a:solidFill>
                <a:latin typeface="Arial"/>
              </a:rPr>
              <a:t>应用中间件</a:t>
            </a:r>
            <a:endParaRPr lang="en-US" sz="1200" dirty="0" smtClean="0">
              <a:solidFill>
                <a:srgbClr val="000000"/>
              </a:solidFill>
              <a:latin typeface="Arial"/>
            </a:endParaRPr>
          </a:p>
          <a:p>
            <a:pPr algn="ctr" defTabSz="814388" eaLnBrk="0" fontAlgn="base" hangingPunct="0">
              <a:lnSpc>
                <a:spcPct val="90000"/>
              </a:lnSpc>
              <a:spcBef>
                <a:spcPct val="0"/>
              </a:spcBef>
              <a:spcAft>
                <a:spcPct val="0"/>
              </a:spcAft>
            </a:pPr>
            <a:r>
              <a:rPr lang="en-US" sz="1200" dirty="0" smtClean="0">
                <a:solidFill>
                  <a:srgbClr val="000000"/>
                </a:solidFill>
                <a:latin typeface="Arial"/>
              </a:rPr>
              <a:t>Collaboration </a:t>
            </a:r>
          </a:p>
          <a:p>
            <a:pPr algn="ctr" defTabSz="814388" eaLnBrk="0" fontAlgn="base" hangingPunct="0">
              <a:lnSpc>
                <a:spcPct val="90000"/>
              </a:lnSpc>
              <a:spcBef>
                <a:spcPct val="0"/>
              </a:spcBef>
              <a:spcAft>
                <a:spcPct val="0"/>
              </a:spcAft>
            </a:pPr>
            <a:r>
              <a:rPr lang="zh-CN" altLang="en-US" sz="1200" dirty="0" smtClean="0">
                <a:solidFill>
                  <a:srgbClr val="000000"/>
                </a:solidFill>
                <a:latin typeface="Arial"/>
              </a:rPr>
              <a:t>大数据</a:t>
            </a:r>
            <a:endParaRPr lang="en-US" sz="1200" dirty="0">
              <a:solidFill>
                <a:srgbClr val="000000"/>
              </a:solidFill>
              <a:latin typeface="Arial"/>
            </a:endParaRPr>
          </a:p>
        </p:txBody>
      </p:sp>
      <p:sp>
        <p:nvSpPr>
          <p:cNvPr id="70" name="Text Box 30"/>
          <p:cNvSpPr txBox="1">
            <a:spLocks noChangeArrowheads="1"/>
          </p:cNvSpPr>
          <p:nvPr/>
        </p:nvSpPr>
        <p:spPr bwMode="auto">
          <a:xfrm>
            <a:off x="6266833" y="3300469"/>
            <a:ext cx="1514108" cy="581522"/>
          </a:xfrm>
          <a:prstGeom prst="rect">
            <a:avLst/>
          </a:prstGeom>
          <a:noFill/>
          <a:ln w="9525">
            <a:noFill/>
            <a:miter lim="800000"/>
            <a:headEnd/>
            <a:tailEnd/>
          </a:ln>
        </p:spPr>
        <p:txBody>
          <a:bodyPr lIns="82124" tIns="41061" rIns="82124" bIns="41061">
            <a:prstTxWarp prst="textNoShape">
              <a:avLst/>
            </a:prstTxWarp>
            <a:spAutoFit/>
          </a:bodyPr>
          <a:lstStyle/>
          <a:p>
            <a:pPr algn="ctr" defTabSz="814388" eaLnBrk="0" fontAlgn="base" hangingPunct="0">
              <a:lnSpc>
                <a:spcPct val="90000"/>
              </a:lnSpc>
              <a:spcBef>
                <a:spcPct val="0"/>
              </a:spcBef>
              <a:spcAft>
                <a:spcPct val="0"/>
              </a:spcAft>
            </a:pPr>
            <a:r>
              <a:rPr lang="zh-CN" altLang="en-US" sz="1200" dirty="0" smtClean="0">
                <a:solidFill>
                  <a:srgbClr val="000000"/>
                </a:solidFill>
                <a:latin typeface="Arial"/>
              </a:rPr>
              <a:t>数据库</a:t>
            </a:r>
            <a:endParaRPr lang="en-US" sz="1200" dirty="0" smtClean="0">
              <a:solidFill>
                <a:srgbClr val="000000"/>
              </a:solidFill>
              <a:latin typeface="Arial"/>
            </a:endParaRPr>
          </a:p>
          <a:p>
            <a:pPr algn="ctr" defTabSz="814388" eaLnBrk="0" fontAlgn="base" hangingPunct="0">
              <a:lnSpc>
                <a:spcPct val="90000"/>
              </a:lnSpc>
              <a:spcBef>
                <a:spcPct val="0"/>
              </a:spcBef>
              <a:spcAft>
                <a:spcPct val="0"/>
              </a:spcAft>
            </a:pPr>
            <a:r>
              <a:rPr lang="zh-CN" altLang="en-US" sz="1200" dirty="0" smtClean="0">
                <a:solidFill>
                  <a:srgbClr val="000000"/>
                </a:solidFill>
                <a:latin typeface="Arial"/>
              </a:rPr>
              <a:t>业务整合</a:t>
            </a:r>
            <a:endParaRPr lang="en-US" sz="1200" dirty="0" smtClean="0">
              <a:solidFill>
                <a:srgbClr val="000000"/>
              </a:solidFill>
              <a:latin typeface="Arial"/>
            </a:endParaRPr>
          </a:p>
          <a:p>
            <a:pPr algn="ctr" defTabSz="814388" eaLnBrk="0" fontAlgn="base" hangingPunct="0">
              <a:lnSpc>
                <a:spcPct val="90000"/>
              </a:lnSpc>
              <a:spcBef>
                <a:spcPct val="0"/>
              </a:spcBef>
              <a:spcAft>
                <a:spcPct val="0"/>
              </a:spcAft>
            </a:pPr>
            <a:r>
              <a:rPr lang="zh-CN" altLang="en-US" sz="1200" dirty="0">
                <a:solidFill>
                  <a:srgbClr val="000000"/>
                </a:solidFill>
                <a:latin typeface="Arial"/>
              </a:rPr>
              <a:t>虚拟化</a:t>
            </a:r>
            <a:endParaRPr lang="en-US" sz="1200" dirty="0">
              <a:solidFill>
                <a:srgbClr val="000000"/>
              </a:solidFill>
              <a:latin typeface="Arial"/>
            </a:endParaRPr>
          </a:p>
        </p:txBody>
      </p:sp>
      <p:sp>
        <p:nvSpPr>
          <p:cNvPr id="43" name="Pentagon 42"/>
          <p:cNvSpPr/>
          <p:nvPr/>
        </p:nvSpPr>
        <p:spPr>
          <a:xfrm flipH="1">
            <a:off x="6479268" y="4498235"/>
            <a:ext cx="2664732" cy="609600"/>
          </a:xfrm>
          <a:prstGeom prst="homePlate">
            <a:avLst/>
          </a:prstGeom>
          <a:gradFill>
            <a:gsLst>
              <a:gs pos="70000">
                <a:schemeClr val="accent1">
                  <a:lumMod val="75000"/>
                </a:schemeClr>
              </a:gs>
              <a:gs pos="100000">
                <a:schemeClr val="bg1"/>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6" name="Pentagon 45"/>
          <p:cNvSpPr/>
          <p:nvPr/>
        </p:nvSpPr>
        <p:spPr>
          <a:xfrm flipH="1">
            <a:off x="3495978" y="5844408"/>
            <a:ext cx="2757715" cy="609600"/>
          </a:xfrm>
          <a:prstGeom prst="homePlate">
            <a:avLst/>
          </a:prstGeom>
          <a:gradFill>
            <a:gsLst>
              <a:gs pos="70000">
                <a:schemeClr val="accent1">
                  <a:lumMod val="75000"/>
                </a:schemeClr>
              </a:gs>
              <a:gs pos="100000">
                <a:schemeClr val="bg1"/>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47" name="Rectangle 46"/>
          <p:cNvSpPr/>
          <p:nvPr/>
        </p:nvSpPr>
        <p:spPr>
          <a:xfrm>
            <a:off x="3762244" y="5905782"/>
            <a:ext cx="2716421" cy="535531"/>
          </a:xfrm>
          <a:prstGeom prst="rect">
            <a:avLst/>
          </a:prstGeom>
        </p:spPr>
        <p:txBody>
          <a:bodyPr wrap="square">
            <a:spAutoFit/>
          </a:bodyPr>
          <a:lstStyle/>
          <a:p>
            <a:pPr defTabSz="814388" eaLnBrk="0" fontAlgn="base" hangingPunct="0">
              <a:lnSpc>
                <a:spcPct val="90000"/>
              </a:lnSpc>
              <a:spcBef>
                <a:spcPct val="0"/>
              </a:spcBef>
              <a:spcAft>
                <a:spcPct val="0"/>
              </a:spcAft>
            </a:pPr>
            <a:r>
              <a:rPr lang="en-US" sz="1600" dirty="0">
                <a:solidFill>
                  <a:schemeClr val="bg1"/>
                </a:solidFill>
              </a:rPr>
              <a:t>Price / Performance </a:t>
            </a:r>
            <a:r>
              <a:rPr lang="en-US" sz="1600" dirty="0" smtClean="0">
                <a:solidFill>
                  <a:schemeClr val="bg1"/>
                </a:solidFill>
              </a:rPr>
              <a:t>Optimized</a:t>
            </a:r>
            <a:endParaRPr lang="en-US" sz="1600" dirty="0">
              <a:solidFill>
                <a:schemeClr val="bg1"/>
              </a:solidFill>
            </a:endParaRPr>
          </a:p>
        </p:txBody>
      </p:sp>
      <p:sp>
        <p:nvSpPr>
          <p:cNvPr id="48" name="Rectangle 47"/>
          <p:cNvSpPr/>
          <p:nvPr/>
        </p:nvSpPr>
        <p:spPr>
          <a:xfrm>
            <a:off x="6788646" y="4534760"/>
            <a:ext cx="2081977" cy="535531"/>
          </a:xfrm>
          <a:prstGeom prst="rect">
            <a:avLst/>
          </a:prstGeom>
        </p:spPr>
        <p:txBody>
          <a:bodyPr wrap="square">
            <a:spAutoFit/>
          </a:bodyPr>
          <a:lstStyle/>
          <a:p>
            <a:pPr defTabSz="814388" eaLnBrk="0" fontAlgn="base" hangingPunct="0">
              <a:lnSpc>
                <a:spcPct val="90000"/>
              </a:lnSpc>
              <a:spcBef>
                <a:spcPct val="0"/>
              </a:spcBef>
              <a:spcAft>
                <a:spcPct val="0"/>
              </a:spcAft>
            </a:pPr>
            <a:r>
              <a:rPr lang="en-US" sz="1600" dirty="0">
                <a:solidFill>
                  <a:schemeClr val="bg1"/>
                </a:solidFill>
              </a:rPr>
              <a:t>Performance </a:t>
            </a:r>
            <a:r>
              <a:rPr lang="en-US" sz="1600" dirty="0" smtClean="0">
                <a:solidFill>
                  <a:schemeClr val="bg1"/>
                </a:solidFill>
              </a:rPr>
              <a:t>Optimized</a:t>
            </a:r>
            <a:endParaRPr lang="en-US" sz="1600" dirty="0">
              <a:solidFill>
                <a:schemeClr val="bg1"/>
              </a:solidFill>
            </a:endParaRPr>
          </a:p>
        </p:txBody>
      </p:sp>
      <p:sp>
        <p:nvSpPr>
          <p:cNvPr id="58" name="Rectangle 57"/>
          <p:cNvSpPr/>
          <p:nvPr/>
        </p:nvSpPr>
        <p:spPr>
          <a:xfrm>
            <a:off x="3272992" y="1525961"/>
            <a:ext cx="2615872" cy="535531"/>
          </a:xfrm>
          <a:prstGeom prst="rect">
            <a:avLst/>
          </a:prstGeom>
        </p:spPr>
        <p:txBody>
          <a:bodyPr wrap="square">
            <a:spAutoFit/>
          </a:bodyPr>
          <a:lstStyle/>
          <a:p>
            <a:pPr algn="ctr" defTabSz="814388" eaLnBrk="0" fontAlgn="base" hangingPunct="0">
              <a:lnSpc>
                <a:spcPct val="90000"/>
              </a:lnSpc>
              <a:spcBef>
                <a:spcPct val="0"/>
              </a:spcBef>
              <a:spcAft>
                <a:spcPct val="0"/>
              </a:spcAft>
            </a:pPr>
            <a:r>
              <a:rPr lang="en-US" sz="1600" dirty="0" smtClean="0">
                <a:solidFill>
                  <a:schemeClr val="bg1"/>
                </a:solidFill>
              </a:rPr>
              <a:t>RAS and Performance Optimized</a:t>
            </a:r>
            <a:endParaRPr lang="en-US" sz="1600" dirty="0">
              <a:solidFill>
                <a:schemeClr val="bg1"/>
              </a:solidFill>
            </a:endParaRPr>
          </a:p>
        </p:txBody>
      </p:sp>
      <p:sp>
        <p:nvSpPr>
          <p:cNvPr id="60" name="Left Brace 59"/>
          <p:cNvSpPr>
            <a:spLocks/>
          </p:cNvSpPr>
          <p:nvPr/>
        </p:nvSpPr>
        <p:spPr bwMode="auto">
          <a:xfrm rot="5400000" flipH="1">
            <a:off x="7459318" y="2457837"/>
            <a:ext cx="274320" cy="3017520"/>
          </a:xfrm>
          <a:prstGeom prst="leftBrace">
            <a:avLst>
              <a:gd name="adj1" fmla="val 149232"/>
              <a:gd name="adj2" fmla="val 51300"/>
            </a:avLst>
          </a:prstGeom>
          <a:noFill/>
          <a:ln w="12700">
            <a:solidFill>
              <a:schemeClr val="tx1">
                <a:lumMod val="75000"/>
              </a:schemeClr>
            </a:solidFill>
            <a:round/>
            <a:headEnd/>
            <a:tailEnd/>
          </a:ln>
          <a:effectLst>
            <a:outerShdw blurRad="63500" dist="23000" dir="5400000" rotWithShape="0">
              <a:srgbClr val="000000">
                <a:alpha val="34999"/>
              </a:srgbClr>
            </a:outerShdw>
          </a:effectLst>
        </p:spPr>
        <p:txBody>
          <a:bodyPr wrap="none" anchor="ctr">
            <a:prstTxWarp prst="textNoShape">
              <a:avLst/>
            </a:prstTxWarp>
          </a:bodyPr>
          <a:lstStyle/>
          <a:p>
            <a:pPr algn="ctr" defTabSz="914400" eaLnBrk="0" fontAlgn="base" hangingPunct="0">
              <a:lnSpc>
                <a:spcPct val="90000"/>
              </a:lnSpc>
              <a:spcBef>
                <a:spcPct val="0"/>
              </a:spcBef>
              <a:spcAft>
                <a:spcPct val="0"/>
              </a:spcAft>
              <a:defRPr/>
            </a:pPr>
            <a:endParaRPr lang="en-US" sz="2400" dirty="0">
              <a:solidFill>
                <a:srgbClr val="000000"/>
              </a:solidFill>
              <a:latin typeface="Arial"/>
            </a:endParaRPr>
          </a:p>
        </p:txBody>
      </p:sp>
      <p:sp>
        <p:nvSpPr>
          <p:cNvPr id="68" name="Text Box 30"/>
          <p:cNvSpPr txBox="1">
            <a:spLocks noChangeArrowheads="1"/>
          </p:cNvSpPr>
          <p:nvPr/>
        </p:nvSpPr>
        <p:spPr bwMode="auto">
          <a:xfrm>
            <a:off x="6638131" y="4098676"/>
            <a:ext cx="1845993" cy="304523"/>
          </a:xfrm>
          <a:prstGeom prst="rect">
            <a:avLst/>
          </a:prstGeom>
          <a:noFill/>
          <a:ln w="9525">
            <a:noFill/>
            <a:miter lim="800000"/>
            <a:headEnd/>
            <a:tailEnd/>
          </a:ln>
        </p:spPr>
        <p:txBody>
          <a:bodyPr wrap="square" lIns="82124" tIns="41061" rIns="82124" bIns="41061">
            <a:prstTxWarp prst="textNoShape">
              <a:avLst/>
            </a:prstTxWarp>
            <a:spAutoFit/>
          </a:bodyPr>
          <a:lstStyle/>
          <a:p>
            <a:pPr algn="ctr" defTabSz="814388" eaLnBrk="0" fontAlgn="base" hangingPunct="0">
              <a:lnSpc>
                <a:spcPct val="90000"/>
              </a:lnSpc>
              <a:spcBef>
                <a:spcPct val="0"/>
              </a:spcBef>
              <a:spcAft>
                <a:spcPct val="0"/>
              </a:spcAft>
            </a:pPr>
            <a:r>
              <a:rPr lang="zh-CN" altLang="en-US" sz="1600" dirty="0" smtClean="0">
                <a:solidFill>
                  <a:srgbClr val="000000"/>
                </a:solidFill>
                <a:latin typeface="Arial"/>
              </a:rPr>
              <a:t>关键业务</a:t>
            </a:r>
            <a:endParaRPr lang="en-US" sz="1600" dirty="0">
              <a:solidFill>
                <a:srgbClr val="000000"/>
              </a:solidFill>
              <a:latin typeface="Arial"/>
            </a:endParaRPr>
          </a:p>
        </p:txBody>
      </p:sp>
    </p:spTree>
    <p:extLst>
      <p:ext uri="{BB962C8B-B14F-4D97-AF65-F5344CB8AC3E}">
        <p14:creationId xmlns:p14="http://schemas.microsoft.com/office/powerpoint/2010/main" val="2644289260"/>
      </p:ext>
    </p:extLst>
  </p:cSld>
  <p:clrMapOvr>
    <a:masterClrMapping/>
  </p:clrMapOvr>
  <p:transition>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AutoShape 180"/>
          <p:cNvSpPr>
            <a:spLocks/>
          </p:cNvSpPr>
          <p:nvPr/>
        </p:nvSpPr>
        <p:spPr bwMode="auto">
          <a:xfrm rot="10800000" flipH="1">
            <a:off x="795186" y="5210435"/>
            <a:ext cx="1955844" cy="575056"/>
          </a:xfrm>
          <a:prstGeom prst="triangle">
            <a:avLst>
              <a:gd name="adj" fmla="val 50000"/>
            </a:avLst>
          </a:prstGeom>
          <a:gradFill rotWithShape="0">
            <a:gsLst>
              <a:gs pos="0">
                <a:srgbClr val="DCEEFF"/>
              </a:gs>
              <a:gs pos="100000">
                <a:srgbClr val="99CCFF"/>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en-US"/>
          </a:p>
        </p:txBody>
      </p:sp>
      <p:sp>
        <p:nvSpPr>
          <p:cNvPr id="61" name="Donut 60"/>
          <p:cNvSpPr/>
          <p:nvPr/>
        </p:nvSpPr>
        <p:spPr>
          <a:xfrm>
            <a:off x="3584562" y="940023"/>
            <a:ext cx="1276262" cy="1276262"/>
          </a:xfrm>
          <a:prstGeom prst="donut">
            <a:avLst>
              <a:gd name="adj" fmla="val 20963"/>
            </a:avLst>
          </a:prstGeom>
          <a:blipFill dpi="0" rotWithShape="1">
            <a:blip r:embed="rId3" cstate="print"/>
            <a:srcRect/>
            <a:stretch>
              <a:fillRect l="-5000" r="-100000" b="-8000"/>
            </a:stretch>
          </a:blipFill>
          <a:ln>
            <a:noFill/>
          </a:ln>
          <a:effectLst>
            <a:outerShdw blurRad="76200" dist="508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5152" tIns="72576" rIns="145152" bIns="72576" rtlCol="0" anchor="ctr"/>
          <a:lstStyle/>
          <a:p>
            <a:pPr algn="ctr"/>
            <a:endParaRPr lang="en-US">
              <a:solidFill>
                <a:schemeClr val="tx1"/>
              </a:solidFill>
              <a:latin typeface="+mj-lt"/>
            </a:endParaRPr>
          </a:p>
        </p:txBody>
      </p:sp>
      <p:sp>
        <p:nvSpPr>
          <p:cNvPr id="2" name="Title 1"/>
          <p:cNvSpPr>
            <a:spLocks noGrp="1"/>
          </p:cNvSpPr>
          <p:nvPr>
            <p:ph type="title"/>
          </p:nvPr>
        </p:nvSpPr>
        <p:spPr>
          <a:xfrm>
            <a:off x="445111" y="150816"/>
            <a:ext cx="8327414" cy="638991"/>
          </a:xfrm>
        </p:spPr>
        <p:txBody>
          <a:bodyPr/>
          <a:lstStyle/>
          <a:p>
            <a:r>
              <a:rPr lang="zh-CN" altLang="en-US" dirty="0" smtClean="0"/>
              <a:t>小于</a:t>
            </a:r>
            <a:r>
              <a:rPr lang="en-US" altLang="zh-CN" dirty="0" smtClean="0"/>
              <a:t>500</a:t>
            </a:r>
            <a:r>
              <a:rPr lang="zh-CN" altLang="en-US" dirty="0" smtClean="0"/>
              <a:t>桌面端：</a:t>
            </a:r>
            <a:r>
              <a:rPr lang="en-US" altLang="zh-CN" dirty="0" smtClean="0"/>
              <a:t>Citrix </a:t>
            </a:r>
            <a:r>
              <a:rPr lang="en-US" dirty="0" smtClean="0"/>
              <a:t>VDI-in-a-Box</a:t>
            </a:r>
            <a:endParaRPr lang="en-US" dirty="0">
              <a:solidFill>
                <a:srgbClr val="FF0000"/>
              </a:solidFill>
            </a:endParaRPr>
          </a:p>
        </p:txBody>
      </p:sp>
      <p:sp>
        <p:nvSpPr>
          <p:cNvPr id="9" name="Rectangle 10"/>
          <p:cNvSpPr>
            <a:spLocks noChangeArrowheads="1"/>
          </p:cNvSpPr>
          <p:nvPr/>
        </p:nvSpPr>
        <p:spPr bwMode="auto">
          <a:xfrm>
            <a:off x="304800" y="789807"/>
            <a:ext cx="3172273" cy="412291"/>
          </a:xfrm>
          <a:prstGeom prst="rect">
            <a:avLst/>
          </a:prstGeom>
          <a:noFill/>
          <a:ln w="9525">
            <a:noFill/>
            <a:miter lim="800000"/>
            <a:headEnd/>
            <a:tailEnd/>
          </a:ln>
          <a:effectLst/>
        </p:spPr>
        <p:txBody>
          <a:bodyPr wrap="square" lIns="103505" tIns="51752" rIns="103505" bIns="51752">
            <a:spAutoFit/>
          </a:bodyPr>
          <a:lstStyle/>
          <a:p>
            <a:pPr defTabSz="1028600">
              <a:spcBef>
                <a:spcPct val="50000"/>
              </a:spcBef>
            </a:pPr>
            <a:r>
              <a:rPr lang="zh-CN" altLang="en-US" sz="2000" b="1" dirty="0">
                <a:solidFill>
                  <a:schemeClr val="accent3">
                    <a:lumMod val="50000"/>
                  </a:schemeClr>
                </a:solidFill>
              </a:rPr>
              <a:t>解决方案概览</a:t>
            </a:r>
            <a:endParaRPr lang="en-US" sz="2000" b="1" dirty="0">
              <a:solidFill>
                <a:schemeClr val="accent3">
                  <a:lumMod val="50000"/>
                </a:schemeClr>
              </a:solidFill>
            </a:endParaRPr>
          </a:p>
        </p:txBody>
      </p:sp>
      <p:sp>
        <p:nvSpPr>
          <p:cNvPr id="10" name="Rectangle 4"/>
          <p:cNvSpPr>
            <a:spLocks noChangeArrowheads="1"/>
          </p:cNvSpPr>
          <p:nvPr/>
        </p:nvSpPr>
        <p:spPr bwMode="auto">
          <a:xfrm>
            <a:off x="5878009" y="836407"/>
            <a:ext cx="2923100" cy="412291"/>
          </a:xfrm>
          <a:prstGeom prst="rect">
            <a:avLst/>
          </a:prstGeom>
          <a:noFill/>
          <a:ln w="9525">
            <a:noFill/>
            <a:miter lim="800000"/>
            <a:headEnd/>
            <a:tailEnd/>
          </a:ln>
          <a:effectLst/>
        </p:spPr>
        <p:txBody>
          <a:bodyPr wrap="square" lIns="103505" tIns="51752" rIns="103505" bIns="51752">
            <a:spAutoFit/>
          </a:bodyPr>
          <a:lstStyle/>
          <a:p>
            <a:pPr algn="r" defTabSz="1028600">
              <a:spcBef>
                <a:spcPct val="50000"/>
              </a:spcBef>
            </a:pPr>
            <a:r>
              <a:rPr lang="zh-CN" altLang="en-US" sz="2000" b="1" dirty="0">
                <a:solidFill>
                  <a:srgbClr val="0070C0"/>
                </a:solidFill>
              </a:rPr>
              <a:t>方案详述</a:t>
            </a:r>
            <a:endParaRPr lang="en-US" sz="2000" b="1" dirty="0">
              <a:solidFill>
                <a:srgbClr val="0070C0"/>
              </a:solidFill>
            </a:endParaRPr>
          </a:p>
        </p:txBody>
      </p:sp>
      <p:grpSp>
        <p:nvGrpSpPr>
          <p:cNvPr id="25" name="Group 24"/>
          <p:cNvGrpSpPr/>
          <p:nvPr/>
        </p:nvGrpSpPr>
        <p:grpSpPr>
          <a:xfrm>
            <a:off x="352382" y="1106514"/>
            <a:ext cx="3552725" cy="135149"/>
            <a:chOff x="-118533" y="2043178"/>
            <a:chExt cx="6043738" cy="138545"/>
          </a:xfrm>
        </p:grpSpPr>
        <p:cxnSp>
          <p:nvCxnSpPr>
            <p:cNvPr id="11" name="Straight Connector 10"/>
            <p:cNvCxnSpPr/>
            <p:nvPr/>
          </p:nvCxnSpPr>
          <p:spPr>
            <a:xfrm>
              <a:off x="-118533" y="2110099"/>
              <a:ext cx="5883624" cy="2117"/>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5740460" y="2043178"/>
              <a:ext cx="184745" cy="138545"/>
            </a:xfrm>
            <a:prstGeom prst="ellipse">
              <a:avLst/>
            </a:prstGeom>
            <a:solidFill>
              <a:schemeClr val="bg2"/>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45152" tIns="72576" rIns="145152" bIns="72576" rtlCol="0" anchor="ctr"/>
            <a:lstStyle/>
            <a:p>
              <a:pPr algn="ctr"/>
              <a:endParaRPr lang="en-US">
                <a:latin typeface="+mj-lt"/>
              </a:endParaRPr>
            </a:p>
          </p:txBody>
        </p:sp>
      </p:grpSp>
      <p:cxnSp>
        <p:nvCxnSpPr>
          <p:cNvPr id="13" name="Straight Connector 12"/>
          <p:cNvCxnSpPr/>
          <p:nvPr/>
        </p:nvCxnSpPr>
        <p:spPr>
          <a:xfrm flipV="1">
            <a:off x="5015151" y="1157378"/>
            <a:ext cx="3656064" cy="176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4"/>
          <p:cNvSpPr>
            <a:spLocks noChangeArrowheads="1"/>
          </p:cNvSpPr>
          <p:nvPr/>
        </p:nvSpPr>
        <p:spPr bwMode="auto">
          <a:xfrm>
            <a:off x="5639672" y="3394590"/>
            <a:ext cx="3175442" cy="412291"/>
          </a:xfrm>
          <a:prstGeom prst="rect">
            <a:avLst/>
          </a:prstGeom>
          <a:noFill/>
          <a:ln w="9525">
            <a:noFill/>
            <a:miter lim="800000"/>
            <a:headEnd/>
            <a:tailEnd/>
          </a:ln>
          <a:effectLst/>
        </p:spPr>
        <p:txBody>
          <a:bodyPr wrap="square" lIns="103505" tIns="51752" rIns="103505" bIns="51752">
            <a:spAutoFit/>
          </a:bodyPr>
          <a:lstStyle/>
          <a:p>
            <a:pPr algn="r" defTabSz="1028600">
              <a:spcBef>
                <a:spcPct val="50000"/>
              </a:spcBef>
            </a:pPr>
            <a:r>
              <a:rPr lang="zh-CN" altLang="en-US" sz="2000" b="1" dirty="0"/>
              <a:t>其它信息</a:t>
            </a:r>
            <a:endParaRPr lang="en-US" sz="2000" b="1" dirty="0"/>
          </a:p>
        </p:txBody>
      </p:sp>
      <p:sp>
        <p:nvSpPr>
          <p:cNvPr id="68" name="Rounded Rectangle 3"/>
          <p:cNvSpPr/>
          <p:nvPr/>
        </p:nvSpPr>
        <p:spPr bwMode="auto">
          <a:xfrm>
            <a:off x="264464" y="3700130"/>
            <a:ext cx="4475121" cy="2591253"/>
          </a:xfrm>
          <a:prstGeom prst="roundRect">
            <a:avLst>
              <a:gd name="adj" fmla="val 4011"/>
            </a:avLst>
          </a:prstGeom>
          <a:gradFill>
            <a:gsLst>
              <a:gs pos="0">
                <a:srgbClr val="C00000">
                  <a:alpha val="0"/>
                </a:srgbClr>
              </a:gs>
              <a:gs pos="99000">
                <a:schemeClr val="bg1">
                  <a:lumMod val="85000"/>
                </a:schemeClr>
              </a:gs>
            </a:gsLst>
            <a:lin ang="16200000" scaled="0"/>
          </a:gradFill>
          <a:ln w="12700">
            <a:gradFill>
              <a:gsLst>
                <a:gs pos="0">
                  <a:schemeClr val="accent1"/>
                </a:gs>
                <a:gs pos="99000">
                  <a:schemeClr val="accent1">
                    <a:tint val="23500"/>
                    <a:satMod val="160000"/>
                    <a:alpha val="0"/>
                  </a:schemeClr>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62" tIns="91431" rIns="182862" bIns="91431" numCol="1" spcCol="0" rtlCol="0" fromWordArt="0" anchor="t" anchorCtr="0" forceAA="0" compatLnSpc="1">
            <a:prstTxWarp prst="textNoShape">
              <a:avLst/>
            </a:prstTxWarp>
            <a:noAutofit/>
          </a:bodyPr>
          <a:lstStyle/>
          <a:p>
            <a:endParaRPr lang="en-US" sz="1400" dirty="0">
              <a:solidFill>
                <a:schemeClr val="bg2">
                  <a:lumMod val="75000"/>
                </a:schemeClr>
              </a:solidFill>
              <a:latin typeface="+mj-lt"/>
              <a:ea typeface="ＭＳ Ｐゴシック" charset="-128"/>
            </a:endParaRPr>
          </a:p>
        </p:txBody>
      </p:sp>
      <p:sp>
        <p:nvSpPr>
          <p:cNvPr id="62" name="Donut 61"/>
          <p:cNvSpPr/>
          <p:nvPr/>
        </p:nvSpPr>
        <p:spPr>
          <a:xfrm>
            <a:off x="4513835" y="1083767"/>
            <a:ext cx="975965" cy="975965"/>
          </a:xfrm>
          <a:prstGeom prst="donut">
            <a:avLst>
              <a:gd name="adj" fmla="val 23594"/>
            </a:avLst>
          </a:prstGeom>
          <a:solidFill>
            <a:schemeClr val="accent1">
              <a:alpha val="75000"/>
            </a:schemeClr>
          </a:solidFill>
          <a:ln>
            <a:noFill/>
          </a:ln>
          <a:effectLst>
            <a:outerShdw blurRad="76200" dist="508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5152" tIns="72576" rIns="145152" bIns="72576" rtlCol="0" anchor="ctr"/>
          <a:lstStyle/>
          <a:p>
            <a:pPr algn="ctr"/>
            <a:endParaRPr lang="en-US">
              <a:solidFill>
                <a:schemeClr val="tx1"/>
              </a:solidFill>
              <a:latin typeface="+mj-lt"/>
            </a:endParaRPr>
          </a:p>
        </p:txBody>
      </p:sp>
      <p:sp>
        <p:nvSpPr>
          <p:cNvPr id="63" name="Donut 62"/>
          <p:cNvSpPr/>
          <p:nvPr/>
        </p:nvSpPr>
        <p:spPr>
          <a:xfrm>
            <a:off x="4176001" y="1924676"/>
            <a:ext cx="825816" cy="825816"/>
          </a:xfrm>
          <a:prstGeom prst="donut">
            <a:avLst>
              <a:gd name="adj" fmla="val 24839"/>
            </a:avLst>
          </a:prstGeom>
          <a:solidFill>
            <a:schemeClr val="tx1">
              <a:lumMod val="50000"/>
              <a:alpha val="75000"/>
            </a:schemeClr>
          </a:solidFill>
          <a:ln>
            <a:noFill/>
          </a:ln>
          <a:effectLst>
            <a:outerShdw blurRad="76200" dist="508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5152" tIns="72576" rIns="145152" bIns="72576" rtlCol="0" anchor="ctr"/>
          <a:lstStyle/>
          <a:p>
            <a:pPr algn="ctr"/>
            <a:endParaRPr lang="en-US">
              <a:solidFill>
                <a:schemeClr val="tx1"/>
              </a:solidFill>
              <a:latin typeface="+mj-lt"/>
            </a:endParaRPr>
          </a:p>
        </p:txBody>
      </p:sp>
      <p:sp>
        <p:nvSpPr>
          <p:cNvPr id="17" name="Oval 16"/>
          <p:cNvSpPr/>
          <p:nvPr/>
        </p:nvSpPr>
        <p:spPr>
          <a:xfrm rot="16200000">
            <a:off x="4807936" y="2382128"/>
            <a:ext cx="120408" cy="77923"/>
          </a:xfrm>
          <a:prstGeom prst="ellipse">
            <a:avLst/>
          </a:prstGeom>
          <a:solidFill>
            <a:schemeClr val="bg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a:latin typeface="+mj-lt"/>
            </a:endParaRPr>
          </a:p>
        </p:txBody>
      </p:sp>
      <p:sp>
        <p:nvSpPr>
          <p:cNvPr id="14" name="Oval 13"/>
          <p:cNvSpPr/>
          <p:nvPr/>
        </p:nvSpPr>
        <p:spPr>
          <a:xfrm>
            <a:off x="4952706" y="1116490"/>
            <a:ext cx="124890" cy="103909"/>
          </a:xfrm>
          <a:prstGeom prst="ellipse">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a:latin typeface="+mj-lt"/>
            </a:endParaRPr>
          </a:p>
        </p:txBody>
      </p:sp>
      <p:cxnSp>
        <p:nvCxnSpPr>
          <p:cNvPr id="88" name="Elbow Connector 87"/>
          <p:cNvCxnSpPr/>
          <p:nvPr/>
        </p:nvCxnSpPr>
        <p:spPr>
          <a:xfrm rot="10800000">
            <a:off x="4842271" y="2498078"/>
            <a:ext cx="3828944" cy="1421736"/>
          </a:xfrm>
          <a:prstGeom prst="bentConnector3">
            <a:avLst>
              <a:gd name="adj1" fmla="val 98786"/>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rotWithShape="1">
          <a:blip r:embed="rId4" cstate="print">
            <a:extLst>
              <a:ext uri="{28A0092B-C50C-407E-A947-70E740481C1C}">
                <a14:useLocalDpi xmlns:a14="http://schemas.microsoft.com/office/drawing/2010/main" val="0"/>
              </a:ext>
            </a:extLst>
          </a:blip>
          <a:srcRect l="4653" t="16594" r="4838" b="9116"/>
          <a:stretch/>
        </p:blipFill>
        <p:spPr>
          <a:xfrm>
            <a:off x="566884" y="3763922"/>
            <a:ext cx="2364540" cy="1566064"/>
          </a:xfrm>
          <a:prstGeom prst="rect">
            <a:avLst/>
          </a:prstGeom>
          <a:ln>
            <a:noFill/>
          </a:ln>
          <a:effectLst>
            <a:outerShdw blurRad="292100" dist="139700" dir="2700000" algn="tl" rotWithShape="0">
              <a:srgbClr val="333333">
                <a:alpha val="65000"/>
              </a:srgbClr>
            </a:outerShdw>
          </a:effectLst>
        </p:spPr>
      </p:pic>
      <p:sp>
        <p:nvSpPr>
          <p:cNvPr id="27" name="Text Box 53"/>
          <p:cNvSpPr txBox="1">
            <a:spLocks noChangeArrowheads="1"/>
          </p:cNvSpPr>
          <p:nvPr/>
        </p:nvSpPr>
        <p:spPr bwMode="auto">
          <a:xfrm>
            <a:off x="977695" y="5971111"/>
            <a:ext cx="1552560" cy="369332"/>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algn="ctr" rtl="0" eaLnBrk="0" fontAlgn="base" hangingPunct="0">
              <a:lnSpc>
                <a:spcPct val="90000"/>
              </a:lnSpc>
              <a:spcBef>
                <a:spcPct val="0"/>
              </a:spcBef>
              <a:spcAft>
                <a:spcPct val="0"/>
              </a:spcAft>
              <a:defRPr/>
            </a:pPr>
            <a:r>
              <a:rPr lang="en-US" sz="1000" b="1" kern="1200" dirty="0">
                <a:solidFill>
                  <a:schemeClr val="accent4"/>
                </a:solidFill>
                <a:latin typeface="Arial" charset="0"/>
                <a:ea typeface="MS PGothic"/>
                <a:cs typeface="MS PGothic"/>
              </a:rPr>
              <a:t>UCS </a:t>
            </a:r>
            <a:r>
              <a:rPr lang="en-US" sz="1000" b="1" kern="1200" dirty="0" smtClean="0">
                <a:solidFill>
                  <a:schemeClr val="accent4"/>
                </a:solidFill>
                <a:latin typeface="Arial" charset="0"/>
                <a:ea typeface="MS PGothic"/>
                <a:cs typeface="MS PGothic"/>
              </a:rPr>
              <a:t>C-Series Rack-Mount </a:t>
            </a:r>
            <a:r>
              <a:rPr lang="en-US" sz="1000" b="1" kern="1200" dirty="0">
                <a:solidFill>
                  <a:schemeClr val="accent4"/>
                </a:solidFill>
                <a:latin typeface="Arial" charset="0"/>
                <a:ea typeface="MS PGothic"/>
                <a:cs typeface="MS PGothic"/>
              </a:rPr>
              <a:t>Server </a:t>
            </a:r>
          </a:p>
        </p:txBody>
      </p:sp>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50721" y="4773530"/>
            <a:ext cx="1688864" cy="15314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9" name="Picture 28"/>
          <p:cNvPicPr>
            <a:picLocks noChangeAspect="1"/>
          </p:cNvPicPr>
          <p:nvPr/>
        </p:nvPicPr>
        <p:blipFill>
          <a:blip r:embed="rId6" cstate="print"/>
          <a:stretch>
            <a:fillRect/>
          </a:stretch>
        </p:blipFill>
        <p:spPr>
          <a:xfrm rot="10800000" flipV="1">
            <a:off x="1097067" y="5728956"/>
            <a:ext cx="1298352" cy="2366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3" name="Rectangle 10"/>
          <p:cNvSpPr>
            <a:spLocks noChangeArrowheads="1"/>
          </p:cNvSpPr>
          <p:nvPr/>
        </p:nvSpPr>
        <p:spPr bwMode="auto">
          <a:xfrm>
            <a:off x="327583" y="1395557"/>
            <a:ext cx="3468923" cy="1930656"/>
          </a:xfrm>
          <a:prstGeom prst="rect">
            <a:avLst/>
          </a:prstGeom>
          <a:noFill/>
          <a:ln w="9525">
            <a:noFill/>
            <a:miter lim="800000"/>
            <a:headEnd/>
            <a:tailEnd/>
          </a:ln>
          <a:effectLst/>
        </p:spPr>
        <p:txBody>
          <a:bodyPr wrap="square" lIns="103505" tIns="51752" rIns="103505" bIns="51752">
            <a:spAutoFit/>
          </a:bodyPr>
          <a:lstStyle/>
          <a:p>
            <a:pPr marL="215993" lvl="0" indent="-215993" defTabSz="1028600">
              <a:spcBef>
                <a:spcPts val="378"/>
              </a:spcBef>
              <a:buFont typeface="Arial" pitchFamily="34" charset="0"/>
              <a:buChar char="•"/>
            </a:pPr>
            <a:r>
              <a:rPr lang="en-US" sz="1400" dirty="0" smtClean="0">
                <a:solidFill>
                  <a:schemeClr val="accent3">
                    <a:lumMod val="50000"/>
                  </a:schemeClr>
                </a:solidFill>
                <a:latin typeface="+mj-lt"/>
                <a:cs typeface="Calibri" pitchFamily="34" charset="0"/>
              </a:rPr>
              <a:t>Citrix </a:t>
            </a:r>
            <a:r>
              <a:rPr lang="en-US" sz="1400" dirty="0" err="1">
                <a:solidFill>
                  <a:schemeClr val="accent3">
                    <a:lumMod val="50000"/>
                  </a:schemeClr>
                </a:solidFill>
                <a:cs typeface="Calibri" pitchFamily="34" charset="0"/>
              </a:rPr>
              <a:t>VDI</a:t>
            </a:r>
            <a:r>
              <a:rPr lang="en-US" sz="1400" dirty="0">
                <a:solidFill>
                  <a:schemeClr val="accent3">
                    <a:lumMod val="50000"/>
                  </a:schemeClr>
                </a:solidFill>
                <a:cs typeface="Calibri" pitchFamily="34" charset="0"/>
              </a:rPr>
              <a:t>-in-a-Box </a:t>
            </a:r>
            <a:r>
              <a:rPr lang="zh-CN" altLang="en-US" sz="1400" dirty="0">
                <a:solidFill>
                  <a:schemeClr val="accent3">
                    <a:lumMod val="50000"/>
                  </a:schemeClr>
                </a:solidFill>
                <a:cs typeface="Calibri" pitchFamily="34" charset="0"/>
              </a:rPr>
              <a:t>将连接代理，负载均衡，桌面配置，高可用性和管理功能集成到一台服务器中，实现</a:t>
            </a:r>
            <a:r>
              <a:rPr lang="en-US" sz="1400" dirty="0">
                <a:solidFill>
                  <a:schemeClr val="accent3">
                    <a:lumMod val="50000"/>
                  </a:schemeClr>
                </a:solidFill>
                <a:cs typeface="Calibri" pitchFamily="34" charset="0"/>
              </a:rPr>
              <a:t>All-in-One </a:t>
            </a:r>
            <a:r>
              <a:rPr lang="en-US" sz="1400" dirty="0" err="1">
                <a:solidFill>
                  <a:schemeClr val="accent3">
                    <a:lumMod val="50000"/>
                  </a:schemeClr>
                </a:solidFill>
                <a:cs typeface="Calibri" pitchFamily="34" charset="0"/>
              </a:rPr>
              <a:t>VDI</a:t>
            </a:r>
            <a:r>
              <a:rPr lang="en-US" sz="1400" dirty="0">
                <a:solidFill>
                  <a:schemeClr val="accent3">
                    <a:lumMod val="50000"/>
                  </a:schemeClr>
                </a:solidFill>
                <a:cs typeface="Calibri" pitchFamily="34" charset="0"/>
              </a:rPr>
              <a:t>,  </a:t>
            </a:r>
            <a:r>
              <a:rPr lang="zh-CN" altLang="en-US" sz="1400" dirty="0">
                <a:solidFill>
                  <a:schemeClr val="accent3">
                    <a:lumMod val="50000"/>
                  </a:schemeClr>
                </a:solidFill>
                <a:cs typeface="Calibri" pitchFamily="34" charset="0"/>
              </a:rPr>
              <a:t>易于安装和管理。为用户提供完整的使用体验</a:t>
            </a:r>
            <a:endParaRPr lang="en-US" sz="1400" dirty="0">
              <a:solidFill>
                <a:schemeClr val="accent3">
                  <a:lumMod val="50000"/>
                </a:schemeClr>
              </a:solidFill>
              <a:cs typeface="Calibri" pitchFamily="34" charset="0"/>
            </a:endParaRPr>
          </a:p>
          <a:p>
            <a:pPr marL="215993" indent="-215993" defTabSz="1028600">
              <a:spcBef>
                <a:spcPts val="378"/>
              </a:spcBef>
              <a:buFont typeface="Arial" pitchFamily="34" charset="0"/>
              <a:buChar char="•"/>
            </a:pPr>
            <a:r>
              <a:rPr lang="zh-CN" altLang="en-US" sz="1400" dirty="0">
                <a:solidFill>
                  <a:schemeClr val="accent3">
                    <a:lumMod val="50000"/>
                  </a:schemeClr>
                </a:solidFill>
                <a:cs typeface="Calibri" pitchFamily="34" charset="0"/>
              </a:rPr>
              <a:t>面向小于</a:t>
            </a:r>
            <a:r>
              <a:rPr lang="en-US" altLang="zh-CN" sz="1400" dirty="0">
                <a:solidFill>
                  <a:schemeClr val="accent3">
                    <a:lumMod val="50000"/>
                  </a:schemeClr>
                </a:solidFill>
                <a:cs typeface="Calibri" pitchFamily="34" charset="0"/>
              </a:rPr>
              <a:t>500</a:t>
            </a:r>
            <a:r>
              <a:rPr lang="zh-CN" altLang="en-US" sz="1400" dirty="0">
                <a:solidFill>
                  <a:schemeClr val="accent3">
                    <a:lumMod val="50000"/>
                  </a:schemeClr>
                </a:solidFill>
                <a:cs typeface="Calibri" pitchFamily="34" charset="0"/>
              </a:rPr>
              <a:t>用户的使用环境</a:t>
            </a:r>
            <a:endParaRPr lang="en-US" altLang="zh-CN" sz="1400" dirty="0">
              <a:solidFill>
                <a:schemeClr val="accent3">
                  <a:lumMod val="50000"/>
                </a:schemeClr>
              </a:solidFill>
              <a:cs typeface="Calibri" pitchFamily="34" charset="0"/>
            </a:endParaRPr>
          </a:p>
          <a:p>
            <a:pPr marL="215993" indent="-215993" defTabSz="1028600">
              <a:spcBef>
                <a:spcPts val="378"/>
              </a:spcBef>
              <a:buFont typeface="Arial" pitchFamily="34" charset="0"/>
              <a:buChar char="•"/>
            </a:pPr>
            <a:r>
              <a:rPr lang="zh-CN" altLang="en-US" sz="1400" dirty="0">
                <a:solidFill>
                  <a:schemeClr val="accent3">
                    <a:lumMod val="50000"/>
                  </a:schemeClr>
                </a:solidFill>
                <a:cs typeface="Calibri" pitchFamily="34" charset="0"/>
              </a:rPr>
              <a:t>业内最低的每桌面费用</a:t>
            </a:r>
            <a:endParaRPr lang="en-US" altLang="zh-CN" sz="1400" dirty="0">
              <a:solidFill>
                <a:schemeClr val="accent3">
                  <a:lumMod val="50000"/>
                </a:schemeClr>
              </a:solidFill>
              <a:cs typeface="Calibri" pitchFamily="34" charset="0"/>
            </a:endParaRPr>
          </a:p>
          <a:p>
            <a:pPr marL="171450" indent="-171450">
              <a:lnSpc>
                <a:spcPct val="100000"/>
              </a:lnSpc>
              <a:buFont typeface="Arial" pitchFamily="34" charset="0"/>
              <a:buChar char="•"/>
            </a:pPr>
            <a:r>
              <a:rPr lang="en-US" altLang="zh-CN" sz="1400" dirty="0">
                <a:solidFill>
                  <a:schemeClr val="accent3">
                    <a:lumMod val="50000"/>
                  </a:schemeClr>
                </a:solidFill>
                <a:cs typeface="Calibri" pitchFamily="34" charset="0"/>
              </a:rPr>
              <a:t>OS</a:t>
            </a:r>
            <a:r>
              <a:rPr lang="zh-CN" altLang="en-US" sz="1400" dirty="0">
                <a:solidFill>
                  <a:schemeClr val="accent3">
                    <a:lumMod val="50000"/>
                  </a:schemeClr>
                </a:solidFill>
                <a:cs typeface="Calibri" pitchFamily="34" charset="0"/>
              </a:rPr>
              <a:t>可以采用免费版的</a:t>
            </a:r>
            <a:endParaRPr lang="en-US" altLang="zh-CN" sz="1400" dirty="0">
              <a:solidFill>
                <a:schemeClr val="accent3">
                  <a:lumMod val="50000"/>
                </a:schemeClr>
              </a:solidFill>
              <a:cs typeface="Calibri" pitchFamily="34" charset="0"/>
            </a:endParaRPr>
          </a:p>
        </p:txBody>
      </p:sp>
      <p:sp>
        <p:nvSpPr>
          <p:cNvPr id="24" name="Content Placeholder 2"/>
          <p:cNvSpPr txBox="1">
            <a:spLocks/>
          </p:cNvSpPr>
          <p:nvPr/>
        </p:nvSpPr>
        <p:spPr bwMode="auto">
          <a:xfrm>
            <a:off x="5548278" y="1270932"/>
            <a:ext cx="3357186" cy="2123658"/>
          </a:xfrm>
          <a:prstGeom prst="rect">
            <a:avLst/>
          </a:prstGeom>
          <a:noFill/>
          <a:ln w="9525">
            <a:noFill/>
            <a:miter lim="800000"/>
            <a:headEnd/>
            <a:tailEnd/>
          </a:ln>
        </p:spPr>
        <p:txBody>
          <a:bodyPr vert="horz" wrap="square" lIns="45720" tIns="45720" rIns="45720" bIns="45720" numCol="1" anchor="t" anchorCtr="0" compatLnSpc="1">
            <a:prstTxWarp prst="textNoShape">
              <a:avLst/>
            </a:prstTxWarp>
            <a:spAutoFit/>
          </a:bodyPr>
          <a:lstStyle/>
          <a:p>
            <a:r>
              <a:rPr lang="zh-CN" altLang="en-US" sz="1200" b="1" dirty="0" smtClean="0">
                <a:solidFill>
                  <a:srgbClr val="0070C0"/>
                </a:solidFill>
                <a:latin typeface="+mj-lt"/>
                <a:cs typeface="Calibri" pitchFamily="34" charset="0"/>
              </a:rPr>
              <a:t>高性价比配置</a:t>
            </a:r>
            <a:endParaRPr lang="en-US" sz="1200" b="1" dirty="0" smtClean="0">
              <a:solidFill>
                <a:srgbClr val="0070C0"/>
              </a:solidFill>
              <a:latin typeface="+mj-lt"/>
              <a:cs typeface="Calibri" pitchFamily="34" charset="0"/>
            </a:endParaRPr>
          </a:p>
          <a:p>
            <a:pPr marL="171450" indent="-171450">
              <a:buFont typeface="Arial" pitchFamily="34" charset="0"/>
              <a:buChar char="•"/>
            </a:pPr>
            <a:r>
              <a:rPr lang="zh-CN" altLang="en-US" sz="1200" dirty="0" smtClean="0">
                <a:solidFill>
                  <a:srgbClr val="0070C0"/>
                </a:solidFill>
                <a:latin typeface="+mj-lt"/>
                <a:cs typeface="Calibri" pitchFamily="34" charset="0"/>
              </a:rPr>
              <a:t>基于</a:t>
            </a:r>
            <a:r>
              <a:rPr lang="en-US" sz="1200" dirty="0" err="1" smtClean="0">
                <a:solidFill>
                  <a:srgbClr val="0070C0"/>
                </a:solidFill>
                <a:latin typeface="+mj-lt"/>
                <a:cs typeface="Calibri" pitchFamily="34" charset="0"/>
              </a:rPr>
              <a:t>C220</a:t>
            </a:r>
            <a:r>
              <a:rPr lang="en-US" sz="1200" dirty="0" smtClean="0">
                <a:solidFill>
                  <a:srgbClr val="0070C0"/>
                </a:solidFill>
                <a:latin typeface="+mj-lt"/>
                <a:cs typeface="Calibri" pitchFamily="34" charset="0"/>
              </a:rPr>
              <a:t> </a:t>
            </a:r>
            <a:r>
              <a:rPr lang="en-US" sz="1200" dirty="0" err="1" smtClean="0">
                <a:solidFill>
                  <a:srgbClr val="0070C0"/>
                </a:solidFill>
                <a:latin typeface="+mj-lt"/>
                <a:cs typeface="Calibri" pitchFamily="34" charset="0"/>
              </a:rPr>
              <a:t>M3</a:t>
            </a:r>
            <a:r>
              <a:rPr lang="zh-CN" altLang="en-US" sz="1200" dirty="0" smtClean="0">
                <a:solidFill>
                  <a:srgbClr val="0070C0"/>
                </a:solidFill>
                <a:latin typeface="+mj-lt"/>
                <a:cs typeface="Calibri" pitchFamily="34" charset="0"/>
              </a:rPr>
              <a:t>，使用</a:t>
            </a:r>
            <a:r>
              <a:rPr lang="en-US" sz="1200" dirty="0" smtClean="0">
                <a:solidFill>
                  <a:srgbClr val="0070C0"/>
                </a:solidFill>
                <a:latin typeface="+mj-lt"/>
                <a:cs typeface="Calibri" pitchFamily="34" charset="0"/>
              </a:rPr>
              <a:t> Intel Xeon </a:t>
            </a:r>
            <a:r>
              <a:rPr lang="en-US" sz="1200" dirty="0" err="1" smtClean="0">
                <a:solidFill>
                  <a:srgbClr val="0070C0"/>
                </a:solidFill>
                <a:latin typeface="+mj-lt"/>
                <a:cs typeface="Calibri" pitchFamily="34" charset="0"/>
              </a:rPr>
              <a:t>E5</a:t>
            </a:r>
            <a:r>
              <a:rPr lang="en-US" sz="1200" dirty="0" smtClean="0">
                <a:solidFill>
                  <a:srgbClr val="0070C0"/>
                </a:solidFill>
                <a:latin typeface="+mj-lt"/>
                <a:cs typeface="Calibri" pitchFamily="34" charset="0"/>
              </a:rPr>
              <a:t> </a:t>
            </a:r>
          </a:p>
          <a:p>
            <a:pPr marL="171450" indent="-171450">
              <a:buFont typeface="Arial" pitchFamily="34" charset="0"/>
              <a:buChar char="•"/>
            </a:pPr>
            <a:r>
              <a:rPr lang="zh-CN" altLang="en-US" sz="1200" dirty="0" smtClean="0">
                <a:solidFill>
                  <a:srgbClr val="0070C0"/>
                </a:solidFill>
                <a:latin typeface="+mj-lt"/>
                <a:cs typeface="Calibri" pitchFamily="34" charset="0"/>
              </a:rPr>
              <a:t>配置</a:t>
            </a:r>
            <a:r>
              <a:rPr lang="en-US" sz="1200" dirty="0" smtClean="0">
                <a:solidFill>
                  <a:srgbClr val="0070C0"/>
                </a:solidFill>
                <a:latin typeface="+mj-lt"/>
                <a:cs typeface="Calibri" pitchFamily="34" charset="0"/>
              </a:rPr>
              <a:t>192 </a:t>
            </a:r>
            <a:r>
              <a:rPr lang="en-US" sz="1200" dirty="0">
                <a:solidFill>
                  <a:srgbClr val="0070C0"/>
                </a:solidFill>
                <a:latin typeface="+mj-lt"/>
                <a:cs typeface="Calibri" pitchFamily="34" charset="0"/>
              </a:rPr>
              <a:t>GB </a:t>
            </a:r>
            <a:r>
              <a:rPr lang="zh-CN" altLang="en-US" sz="1200" dirty="0" smtClean="0">
                <a:solidFill>
                  <a:srgbClr val="0070C0"/>
                </a:solidFill>
                <a:latin typeface="+mj-lt"/>
                <a:cs typeface="Calibri" pitchFamily="34" charset="0"/>
              </a:rPr>
              <a:t>内存</a:t>
            </a:r>
            <a:r>
              <a:rPr lang="en-US" sz="1200" dirty="0" smtClean="0">
                <a:solidFill>
                  <a:srgbClr val="0070C0"/>
                </a:solidFill>
                <a:latin typeface="+mj-lt"/>
                <a:cs typeface="Calibri" pitchFamily="34" charset="0"/>
              </a:rPr>
              <a:t> (</a:t>
            </a:r>
            <a:r>
              <a:rPr lang="zh-CN" altLang="en-US" sz="1200" dirty="0" smtClean="0">
                <a:solidFill>
                  <a:srgbClr val="0070C0"/>
                </a:solidFill>
                <a:latin typeface="+mj-lt"/>
                <a:cs typeface="Calibri" pitchFamily="34" charset="0"/>
              </a:rPr>
              <a:t>可扩展至</a:t>
            </a:r>
            <a:r>
              <a:rPr lang="en-US" sz="1200" dirty="0" smtClean="0">
                <a:solidFill>
                  <a:srgbClr val="0070C0"/>
                </a:solidFill>
                <a:latin typeface="+mj-lt"/>
                <a:cs typeface="Calibri" pitchFamily="34" charset="0"/>
              </a:rPr>
              <a:t> 512 GB)</a:t>
            </a:r>
          </a:p>
          <a:p>
            <a:pPr marL="171450" indent="-171450">
              <a:buFont typeface="Arial" pitchFamily="34" charset="0"/>
              <a:buChar char="•"/>
            </a:pPr>
            <a:r>
              <a:rPr lang="zh-CN" altLang="en-US" sz="1200" dirty="0" smtClean="0">
                <a:solidFill>
                  <a:srgbClr val="0070C0"/>
                </a:solidFill>
                <a:latin typeface="+mj-lt"/>
                <a:cs typeface="Calibri" pitchFamily="34" charset="0"/>
              </a:rPr>
              <a:t>可支持</a:t>
            </a:r>
            <a:r>
              <a:rPr lang="en-US" sz="1200" dirty="0" smtClean="0">
                <a:solidFill>
                  <a:srgbClr val="0070C0"/>
                </a:solidFill>
                <a:latin typeface="+mj-lt"/>
                <a:cs typeface="Calibri" pitchFamily="34" charset="0"/>
              </a:rPr>
              <a:t>100 users</a:t>
            </a:r>
            <a:r>
              <a:rPr lang="zh-CN" altLang="en-US" sz="1200" dirty="0" smtClean="0">
                <a:solidFill>
                  <a:srgbClr val="0070C0"/>
                </a:solidFill>
                <a:latin typeface="+mj-lt"/>
                <a:cs typeface="Calibri" pitchFamily="34" charset="0"/>
              </a:rPr>
              <a:t>，</a:t>
            </a:r>
            <a:r>
              <a:rPr lang="en-US" sz="1200" dirty="0" err="1" smtClean="0">
                <a:solidFill>
                  <a:srgbClr val="0070C0"/>
                </a:solidFill>
                <a:latin typeface="+mj-lt"/>
                <a:cs typeface="Calibri" pitchFamily="34" charset="0"/>
              </a:rPr>
              <a:t>1.5G</a:t>
            </a:r>
            <a:r>
              <a:rPr lang="en-US" sz="1200" dirty="0" smtClean="0">
                <a:solidFill>
                  <a:srgbClr val="0070C0"/>
                </a:solidFill>
                <a:latin typeface="+mj-lt"/>
                <a:cs typeface="Calibri" pitchFamily="34" charset="0"/>
              </a:rPr>
              <a:t> RAM / User</a:t>
            </a:r>
          </a:p>
          <a:p>
            <a:pPr marL="171450" indent="-171450">
              <a:buFont typeface="Arial" pitchFamily="34" charset="0"/>
              <a:buChar char="•"/>
            </a:pPr>
            <a:r>
              <a:rPr lang="zh-CN" altLang="en-US" sz="1200" dirty="0" smtClean="0">
                <a:solidFill>
                  <a:srgbClr val="0070C0"/>
                </a:solidFill>
                <a:latin typeface="+mj-lt"/>
                <a:cs typeface="Calibri" pitchFamily="34" charset="0"/>
              </a:rPr>
              <a:t>通过</a:t>
            </a:r>
            <a:r>
              <a:rPr lang="en-US" altLang="zh-CN" sz="1200" dirty="0" smtClean="0">
                <a:solidFill>
                  <a:srgbClr val="0070C0"/>
                </a:solidFill>
                <a:latin typeface="+mj-lt"/>
                <a:cs typeface="Calibri" pitchFamily="34" charset="0"/>
              </a:rPr>
              <a:t>RAID</a:t>
            </a:r>
            <a:r>
              <a:rPr lang="zh-CN" altLang="en-US" sz="1200" dirty="0" smtClean="0">
                <a:solidFill>
                  <a:srgbClr val="0070C0"/>
                </a:solidFill>
                <a:latin typeface="+mj-lt"/>
                <a:cs typeface="Calibri" pitchFamily="34" charset="0"/>
              </a:rPr>
              <a:t>实现内部冗余机制</a:t>
            </a:r>
            <a:endParaRPr lang="en-US" sz="1200" dirty="0">
              <a:solidFill>
                <a:srgbClr val="0070C0"/>
              </a:solidFill>
              <a:latin typeface="+mj-lt"/>
              <a:cs typeface="Calibri" pitchFamily="34" charset="0"/>
            </a:endParaRPr>
          </a:p>
          <a:p>
            <a:pPr marL="171450" indent="-171450">
              <a:buFont typeface="Arial" pitchFamily="34" charset="0"/>
              <a:buChar char="•"/>
            </a:pPr>
            <a:endParaRPr lang="en-US" sz="1200" dirty="0">
              <a:solidFill>
                <a:srgbClr val="0070C0"/>
              </a:solidFill>
              <a:latin typeface="+mj-lt"/>
              <a:cs typeface="Calibri" pitchFamily="34" charset="0"/>
            </a:endParaRPr>
          </a:p>
          <a:p>
            <a:r>
              <a:rPr lang="zh-CN" altLang="en-US" sz="1200" b="1" dirty="0" smtClean="0">
                <a:solidFill>
                  <a:srgbClr val="0070C0"/>
                </a:solidFill>
                <a:latin typeface="+mj-lt"/>
                <a:cs typeface="Calibri" pitchFamily="34" charset="0"/>
              </a:rPr>
              <a:t>高性能配置</a:t>
            </a:r>
            <a:endParaRPr lang="en-US" sz="1200" b="1" dirty="0">
              <a:solidFill>
                <a:srgbClr val="0070C0"/>
              </a:solidFill>
              <a:latin typeface="+mj-lt"/>
              <a:cs typeface="Calibri" pitchFamily="34" charset="0"/>
            </a:endParaRPr>
          </a:p>
          <a:p>
            <a:pPr marL="171450" indent="-171450">
              <a:buFont typeface="Arial" pitchFamily="34" charset="0"/>
              <a:buChar char="•"/>
            </a:pPr>
            <a:r>
              <a:rPr lang="zh-CN" altLang="en-US" sz="1200" dirty="0" smtClean="0">
                <a:solidFill>
                  <a:srgbClr val="0070C0"/>
                </a:solidFill>
                <a:latin typeface="+mj-lt"/>
                <a:cs typeface="Calibri" pitchFamily="34" charset="0"/>
              </a:rPr>
              <a:t>基于</a:t>
            </a:r>
            <a:r>
              <a:rPr lang="en-US" sz="1200" dirty="0" err="1" smtClean="0">
                <a:solidFill>
                  <a:srgbClr val="0070C0"/>
                </a:solidFill>
                <a:latin typeface="+mj-lt"/>
                <a:cs typeface="Calibri" pitchFamily="34" charset="0"/>
              </a:rPr>
              <a:t>C260</a:t>
            </a:r>
            <a:r>
              <a:rPr lang="en-US" sz="1200" dirty="0" smtClean="0">
                <a:solidFill>
                  <a:srgbClr val="0070C0"/>
                </a:solidFill>
                <a:latin typeface="+mj-lt"/>
                <a:cs typeface="Calibri" pitchFamily="34" charset="0"/>
              </a:rPr>
              <a:t> </a:t>
            </a:r>
            <a:r>
              <a:rPr lang="en-US" sz="1200" dirty="0" err="1" smtClean="0">
                <a:solidFill>
                  <a:srgbClr val="0070C0"/>
                </a:solidFill>
                <a:latin typeface="+mj-lt"/>
                <a:cs typeface="Calibri" pitchFamily="34" charset="0"/>
              </a:rPr>
              <a:t>M2</a:t>
            </a:r>
            <a:r>
              <a:rPr lang="en-US" sz="1200" dirty="0" smtClean="0">
                <a:solidFill>
                  <a:srgbClr val="0070C0"/>
                </a:solidFill>
                <a:latin typeface="+mj-lt"/>
                <a:cs typeface="Calibri" pitchFamily="34" charset="0"/>
              </a:rPr>
              <a:t> </a:t>
            </a:r>
            <a:r>
              <a:rPr lang="zh-CN" altLang="en-US" sz="1200" dirty="0" smtClean="0">
                <a:solidFill>
                  <a:srgbClr val="0070C0"/>
                </a:solidFill>
                <a:latin typeface="+mj-lt"/>
                <a:cs typeface="Calibri" pitchFamily="34" charset="0"/>
              </a:rPr>
              <a:t>，使用</a:t>
            </a:r>
            <a:r>
              <a:rPr lang="en-US" sz="1200" dirty="0" smtClean="0">
                <a:solidFill>
                  <a:srgbClr val="0070C0"/>
                </a:solidFill>
                <a:latin typeface="+mj-lt"/>
                <a:cs typeface="Calibri" pitchFamily="34" charset="0"/>
              </a:rPr>
              <a:t>Intel </a:t>
            </a:r>
            <a:r>
              <a:rPr lang="en-US" sz="1200" dirty="0">
                <a:solidFill>
                  <a:srgbClr val="0070C0"/>
                </a:solidFill>
                <a:latin typeface="+mj-lt"/>
                <a:cs typeface="Calibri" pitchFamily="34" charset="0"/>
              </a:rPr>
              <a:t>Xeon </a:t>
            </a:r>
            <a:r>
              <a:rPr lang="en-US" sz="1200" dirty="0" err="1" smtClean="0">
                <a:solidFill>
                  <a:srgbClr val="0070C0"/>
                </a:solidFill>
                <a:latin typeface="+mj-lt"/>
                <a:cs typeface="Calibri" pitchFamily="34" charset="0"/>
              </a:rPr>
              <a:t>E7</a:t>
            </a:r>
            <a:endParaRPr lang="en-US" sz="1200" dirty="0" smtClean="0">
              <a:solidFill>
                <a:srgbClr val="0070C0"/>
              </a:solidFill>
              <a:latin typeface="+mj-lt"/>
              <a:cs typeface="Calibri" pitchFamily="34" charset="0"/>
            </a:endParaRPr>
          </a:p>
          <a:p>
            <a:pPr marL="171450" indent="-171450">
              <a:buFont typeface="Arial" pitchFamily="34" charset="0"/>
              <a:buChar char="•"/>
            </a:pPr>
            <a:r>
              <a:rPr lang="zh-CN" altLang="en-US" sz="1200" dirty="0" smtClean="0">
                <a:solidFill>
                  <a:srgbClr val="0070C0"/>
                </a:solidFill>
                <a:latin typeface="+mj-lt"/>
                <a:cs typeface="Calibri" pitchFamily="34" charset="0"/>
              </a:rPr>
              <a:t>配置</a:t>
            </a:r>
            <a:r>
              <a:rPr lang="en-US" sz="1200" dirty="0" smtClean="0">
                <a:solidFill>
                  <a:srgbClr val="0070C0"/>
                </a:solidFill>
                <a:latin typeface="+mj-lt"/>
                <a:cs typeface="Calibri" pitchFamily="34" charset="0"/>
              </a:rPr>
              <a:t>256 GB</a:t>
            </a:r>
            <a:r>
              <a:rPr lang="zh-CN" altLang="en-US" sz="1200" dirty="0" smtClean="0">
                <a:solidFill>
                  <a:srgbClr val="0070C0"/>
                </a:solidFill>
                <a:latin typeface="+mj-lt"/>
                <a:cs typeface="Calibri" pitchFamily="34" charset="0"/>
              </a:rPr>
              <a:t>内存</a:t>
            </a:r>
            <a:r>
              <a:rPr lang="en-US" sz="1200" dirty="0" smtClean="0">
                <a:solidFill>
                  <a:srgbClr val="0070C0"/>
                </a:solidFill>
                <a:latin typeface="+mj-lt"/>
                <a:cs typeface="Calibri" pitchFamily="34" charset="0"/>
              </a:rPr>
              <a:t> (</a:t>
            </a:r>
            <a:r>
              <a:rPr lang="zh-CN" altLang="en-US" sz="1200" dirty="0" smtClean="0">
                <a:solidFill>
                  <a:srgbClr val="0070C0"/>
                </a:solidFill>
                <a:latin typeface="+mj-lt"/>
                <a:cs typeface="Calibri" pitchFamily="34" charset="0"/>
              </a:rPr>
              <a:t>可扩展至</a:t>
            </a:r>
            <a:r>
              <a:rPr lang="en-US" sz="1200" dirty="0" smtClean="0">
                <a:solidFill>
                  <a:srgbClr val="0070C0"/>
                </a:solidFill>
                <a:latin typeface="+mj-lt"/>
                <a:cs typeface="Calibri" pitchFamily="34" charset="0"/>
              </a:rPr>
              <a:t> </a:t>
            </a:r>
            <a:r>
              <a:rPr lang="en-US" sz="1200" dirty="0" err="1" smtClean="0">
                <a:solidFill>
                  <a:srgbClr val="0070C0"/>
                </a:solidFill>
                <a:latin typeface="+mj-lt"/>
                <a:cs typeface="Calibri" pitchFamily="34" charset="0"/>
              </a:rPr>
              <a:t>1T</a:t>
            </a:r>
            <a:r>
              <a:rPr lang="en-US" sz="1200" dirty="0" smtClean="0">
                <a:solidFill>
                  <a:srgbClr val="0070C0"/>
                </a:solidFill>
                <a:latin typeface="+mj-lt"/>
                <a:cs typeface="Calibri" pitchFamily="34" charset="0"/>
              </a:rPr>
              <a:t>)</a:t>
            </a:r>
            <a:endParaRPr lang="en-US" sz="1200" dirty="0">
              <a:solidFill>
                <a:srgbClr val="0070C0"/>
              </a:solidFill>
              <a:latin typeface="+mj-lt"/>
              <a:cs typeface="Calibri" pitchFamily="34" charset="0"/>
            </a:endParaRPr>
          </a:p>
          <a:p>
            <a:pPr marL="171450" indent="-171450">
              <a:buFont typeface="Arial" pitchFamily="34" charset="0"/>
              <a:buChar char="•"/>
            </a:pPr>
            <a:r>
              <a:rPr lang="zh-CN" altLang="en-US" sz="1200" dirty="0" smtClean="0">
                <a:solidFill>
                  <a:srgbClr val="0070C0"/>
                </a:solidFill>
                <a:latin typeface="+mj-lt"/>
                <a:cs typeface="Calibri" pitchFamily="34" charset="0"/>
              </a:rPr>
              <a:t>可支持</a:t>
            </a:r>
            <a:r>
              <a:rPr lang="en-US" sz="1200" dirty="0" smtClean="0">
                <a:solidFill>
                  <a:srgbClr val="0070C0"/>
                </a:solidFill>
                <a:latin typeface="+mj-lt"/>
                <a:cs typeface="Calibri" pitchFamily="34" charset="0"/>
              </a:rPr>
              <a:t>150 users</a:t>
            </a:r>
            <a:r>
              <a:rPr lang="zh-CN" altLang="en-US" sz="1200" dirty="0" smtClean="0">
                <a:solidFill>
                  <a:srgbClr val="0070C0"/>
                </a:solidFill>
                <a:latin typeface="+mj-lt"/>
                <a:cs typeface="Calibri" pitchFamily="34" charset="0"/>
              </a:rPr>
              <a:t>，</a:t>
            </a:r>
            <a:r>
              <a:rPr lang="en-US" sz="1200" dirty="0" err="1" smtClean="0">
                <a:solidFill>
                  <a:srgbClr val="0070C0"/>
                </a:solidFill>
                <a:latin typeface="+mj-lt"/>
                <a:cs typeface="Calibri" pitchFamily="34" charset="0"/>
              </a:rPr>
              <a:t>1.5G</a:t>
            </a:r>
            <a:r>
              <a:rPr lang="en-US" sz="1200" dirty="0" smtClean="0">
                <a:solidFill>
                  <a:srgbClr val="0070C0"/>
                </a:solidFill>
                <a:latin typeface="+mj-lt"/>
                <a:cs typeface="Calibri" pitchFamily="34" charset="0"/>
              </a:rPr>
              <a:t> </a:t>
            </a:r>
            <a:r>
              <a:rPr lang="en-US" sz="1200" dirty="0">
                <a:solidFill>
                  <a:srgbClr val="0070C0"/>
                </a:solidFill>
                <a:latin typeface="+mj-lt"/>
                <a:cs typeface="Calibri" pitchFamily="34" charset="0"/>
              </a:rPr>
              <a:t>RAM / User</a:t>
            </a:r>
          </a:p>
          <a:p>
            <a:pPr marL="171450" indent="-171450">
              <a:buFont typeface="Arial" pitchFamily="34" charset="0"/>
              <a:buChar char="•"/>
            </a:pPr>
            <a:r>
              <a:rPr lang="zh-CN" altLang="en-US" sz="1200" dirty="0">
                <a:solidFill>
                  <a:srgbClr val="0070C0"/>
                </a:solidFill>
                <a:cs typeface="Calibri" pitchFamily="34" charset="0"/>
              </a:rPr>
              <a:t>通过</a:t>
            </a:r>
            <a:r>
              <a:rPr lang="en-US" altLang="zh-CN" sz="1200" dirty="0">
                <a:solidFill>
                  <a:srgbClr val="0070C0"/>
                </a:solidFill>
                <a:cs typeface="Calibri" pitchFamily="34" charset="0"/>
              </a:rPr>
              <a:t>RAID</a:t>
            </a:r>
            <a:r>
              <a:rPr lang="zh-CN" altLang="en-US" sz="1200" dirty="0">
                <a:solidFill>
                  <a:srgbClr val="0070C0"/>
                </a:solidFill>
                <a:cs typeface="Calibri" pitchFamily="34" charset="0"/>
              </a:rPr>
              <a:t>实现内部冗余机制</a:t>
            </a:r>
            <a:endParaRPr lang="en-US" sz="1200" dirty="0">
              <a:solidFill>
                <a:srgbClr val="0070C0"/>
              </a:solidFill>
              <a:cs typeface="Calibri" pitchFamily="34" charset="0"/>
            </a:endParaRPr>
          </a:p>
        </p:txBody>
      </p:sp>
      <p:sp>
        <p:nvSpPr>
          <p:cNvPr id="31" name="TextBox 30"/>
          <p:cNvSpPr txBox="1"/>
          <p:nvPr/>
        </p:nvSpPr>
        <p:spPr>
          <a:xfrm>
            <a:off x="5001817" y="4165568"/>
            <a:ext cx="3799963" cy="2328835"/>
          </a:xfrm>
          <a:prstGeom prst="rect">
            <a:avLst/>
          </a:prstGeom>
          <a:noFill/>
        </p:spPr>
        <p:txBody>
          <a:bodyPr wrap="square" lIns="91431" tIns="45716" rIns="91431" bIns="45716" rtlCol="0">
            <a:spAutoFit/>
          </a:bodyPr>
          <a:lstStyle/>
          <a:p>
            <a:pPr marL="215993" indent="-215993">
              <a:spcBef>
                <a:spcPts val="378"/>
              </a:spcBef>
              <a:buFont typeface="Arial" pitchFamily="34" charset="0"/>
              <a:buChar char="•"/>
            </a:pPr>
            <a:r>
              <a:rPr lang="zh-CN" altLang="en-US" sz="1200" dirty="0">
                <a:cs typeface="Calibri" pitchFamily="34" charset="0"/>
              </a:rPr>
              <a:t>详细信息</a:t>
            </a:r>
            <a:r>
              <a:rPr lang="en-US" sz="1200" dirty="0">
                <a:cs typeface="Calibri" pitchFamily="34" charset="0"/>
              </a:rPr>
              <a:t> </a:t>
            </a:r>
            <a:r>
              <a:rPr lang="zh-CN" altLang="en-US" sz="1200" dirty="0">
                <a:cs typeface="Calibri" pitchFamily="34" charset="0"/>
              </a:rPr>
              <a:t>请访问以下链接：</a:t>
            </a:r>
            <a:r>
              <a:rPr lang="en-US" sz="1200" dirty="0" err="1">
                <a:cs typeface="Calibri" pitchFamily="34" charset="0"/>
              </a:rPr>
              <a:t>CVD</a:t>
            </a:r>
            <a:r>
              <a:rPr lang="en-US" sz="1200" dirty="0">
                <a:cs typeface="Calibri" pitchFamily="34" charset="0"/>
              </a:rPr>
              <a:t>, RA, DG</a:t>
            </a:r>
          </a:p>
          <a:p>
            <a:pPr marL="673193" lvl="1" indent="-215993">
              <a:spcBef>
                <a:spcPts val="378"/>
              </a:spcBef>
              <a:buFont typeface="Arial" pitchFamily="34" charset="0"/>
              <a:buChar char="•"/>
            </a:pPr>
            <a:r>
              <a:rPr lang="en-US" sz="1200" dirty="0" smtClean="0">
                <a:latin typeface="+mj-lt"/>
                <a:cs typeface="Calibri" pitchFamily="34" charset="0"/>
                <a:hlinkClick r:id="rId7"/>
              </a:rPr>
              <a:t>http://www.cisco.com/go/citrix</a:t>
            </a:r>
            <a:endParaRPr lang="en-US" sz="1200" dirty="0" smtClean="0">
              <a:latin typeface="+mj-lt"/>
              <a:cs typeface="Calibri" pitchFamily="34" charset="0"/>
            </a:endParaRPr>
          </a:p>
          <a:p>
            <a:pPr marL="673193" lvl="1" indent="-215993">
              <a:spcBef>
                <a:spcPts val="378"/>
              </a:spcBef>
              <a:buFont typeface="Arial" pitchFamily="34" charset="0"/>
              <a:buChar char="•"/>
            </a:pPr>
            <a:r>
              <a:rPr lang="en-US" sz="1200" u="sng" dirty="0" err="1" smtClean="0">
                <a:latin typeface="+mj-lt"/>
                <a:cs typeface="Calibri" pitchFamily="34" charset="0"/>
              </a:rPr>
              <a:t>XenServer</a:t>
            </a:r>
            <a:r>
              <a:rPr lang="en-US" sz="1200" u="sng" dirty="0" smtClean="0">
                <a:latin typeface="+mj-lt"/>
                <a:cs typeface="Calibri" pitchFamily="34" charset="0"/>
              </a:rPr>
              <a:t> </a:t>
            </a:r>
            <a:r>
              <a:rPr lang="zh-CN" altLang="en-US" sz="1200" u="sng" dirty="0" smtClean="0">
                <a:latin typeface="+mj-lt"/>
                <a:cs typeface="Calibri" pitchFamily="34" charset="0"/>
              </a:rPr>
              <a:t>免费试用版下载：</a:t>
            </a:r>
            <a:r>
              <a:rPr lang="en-US" sz="1200" u="sng" dirty="0" smtClean="0">
                <a:latin typeface="+mj-lt"/>
                <a:cs typeface="Calibri" pitchFamily="34" charset="0"/>
                <a:hlinkClick r:id="rId8"/>
              </a:rPr>
              <a:t>https</a:t>
            </a:r>
            <a:r>
              <a:rPr lang="en-US" sz="1200" u="sng" dirty="0">
                <a:latin typeface="+mj-lt"/>
                <a:cs typeface="Calibri" pitchFamily="34" charset="0"/>
                <a:hlinkClick r:id="rId8"/>
              </a:rPr>
              <a:t>://</a:t>
            </a:r>
            <a:r>
              <a:rPr lang="en-US" sz="1200" u="sng" dirty="0" smtClean="0">
                <a:latin typeface="+mj-lt"/>
                <a:cs typeface="Calibri" pitchFamily="34" charset="0"/>
                <a:hlinkClick r:id="rId8"/>
              </a:rPr>
              <a:t>try.citrix.com/store?Action=DisplayPage&amp;Locale=en_US&amp;SiteID=citrixtr&amp;id=QuickBuyCartPage</a:t>
            </a:r>
            <a:endParaRPr lang="en-US" sz="1200" u="sng" dirty="0" smtClean="0">
              <a:latin typeface="+mj-lt"/>
              <a:cs typeface="Calibri" pitchFamily="34" charset="0"/>
            </a:endParaRPr>
          </a:p>
          <a:p>
            <a:pPr marL="285750" indent="-285750">
              <a:lnSpc>
                <a:spcPct val="100000"/>
              </a:lnSpc>
              <a:buFont typeface="Arial" pitchFamily="34" charset="0"/>
              <a:buChar char="•"/>
            </a:pPr>
            <a:r>
              <a:rPr lang="zh-CN" altLang="en-US" sz="1400" dirty="0" smtClean="0">
                <a:solidFill>
                  <a:srgbClr val="0070C0"/>
                </a:solidFill>
              </a:rPr>
              <a:t>解决</a:t>
            </a:r>
            <a:r>
              <a:rPr lang="zh-CN" altLang="en-US" sz="1400" dirty="0">
                <a:solidFill>
                  <a:srgbClr val="0070C0"/>
                </a:solidFill>
              </a:rPr>
              <a:t>方案完整版</a:t>
            </a:r>
            <a:r>
              <a:rPr lang="en-US" altLang="zh-CN" sz="1400" dirty="0">
                <a:solidFill>
                  <a:srgbClr val="0070C0"/>
                </a:solidFill>
              </a:rPr>
              <a:t>: </a:t>
            </a:r>
            <a:r>
              <a:rPr lang="en-US" altLang="zh-CN" sz="1100" u="sng" dirty="0">
                <a:solidFill>
                  <a:srgbClr val="7F7F7F"/>
                </a:solidFill>
              </a:rPr>
              <a:t>http://www.cisco.com/en/US/solutions/collateral/ns340/ns517/ns224/ns955/ns1099/citrix_solution_ov.pdf</a:t>
            </a:r>
          </a:p>
          <a:p>
            <a:pPr marL="673193" lvl="1" indent="-215993">
              <a:spcBef>
                <a:spcPts val="378"/>
              </a:spcBef>
              <a:buFont typeface="Arial" pitchFamily="34" charset="0"/>
              <a:buChar char="•"/>
            </a:pPr>
            <a:endParaRPr lang="en-US" sz="1200" dirty="0" smtClean="0">
              <a:latin typeface="+mj-lt"/>
              <a:cs typeface="Calibri" pitchFamily="34" charset="0"/>
            </a:endParaRPr>
          </a:p>
          <a:p>
            <a:pPr marL="215993" indent="-215993">
              <a:spcBef>
                <a:spcPts val="378"/>
              </a:spcBef>
              <a:buFont typeface="Arial" pitchFamily="34" charset="0"/>
              <a:buChar char="•"/>
            </a:pPr>
            <a:endParaRPr lang="en-US" sz="1200" dirty="0" smtClean="0">
              <a:latin typeface="+mj-lt"/>
              <a:cs typeface="Calibri" pitchFamily="34" charset="0"/>
            </a:endParaRPr>
          </a:p>
        </p:txBody>
      </p:sp>
    </p:spTree>
    <p:extLst>
      <p:ext uri="{BB962C8B-B14F-4D97-AF65-F5344CB8AC3E}">
        <p14:creationId xmlns:p14="http://schemas.microsoft.com/office/powerpoint/2010/main" val="2760122866"/>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ounded Rectangle 59"/>
          <p:cNvSpPr/>
          <p:nvPr/>
        </p:nvSpPr>
        <p:spPr>
          <a:xfrm>
            <a:off x="4492487" y="1749286"/>
            <a:ext cx="1288111" cy="2934031"/>
          </a:xfrm>
          <a:prstGeom prst="roundRect">
            <a:avLst>
              <a:gd name="adj" fmla="val 8102"/>
            </a:avLst>
          </a:prstGeom>
          <a:solidFill>
            <a:schemeClr val="bg1"/>
          </a:solidFill>
          <a:ln>
            <a:solidFill>
              <a:schemeClr val="bg1">
                <a:lumMod val="75000"/>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 name="Title 2"/>
          <p:cNvSpPr>
            <a:spLocks noGrp="1"/>
          </p:cNvSpPr>
          <p:nvPr>
            <p:ph type="title"/>
          </p:nvPr>
        </p:nvSpPr>
        <p:spPr>
          <a:xfrm>
            <a:off x="224180" y="105643"/>
            <a:ext cx="8822858" cy="838200"/>
          </a:xfrm>
        </p:spPr>
        <p:txBody>
          <a:bodyPr/>
          <a:lstStyle/>
          <a:p>
            <a:r>
              <a:rPr lang="zh-CN" altLang="en-US" dirty="0" smtClean="0"/>
              <a:t>扩展到</a:t>
            </a:r>
            <a:r>
              <a:rPr lang="en-US" dirty="0" smtClean="0"/>
              <a:t>500</a:t>
            </a:r>
            <a:r>
              <a:rPr lang="zh-CN" altLang="en-US" dirty="0" smtClean="0"/>
              <a:t>个 </a:t>
            </a:r>
            <a:r>
              <a:rPr lang="en-US" altLang="zh-CN" dirty="0" smtClean="0"/>
              <a:t>or </a:t>
            </a:r>
            <a:r>
              <a:rPr lang="zh-CN" altLang="en-US" dirty="0" smtClean="0"/>
              <a:t>以上桌面端 </a:t>
            </a:r>
            <a:r>
              <a:rPr lang="en-US" altLang="zh-CN" dirty="0" smtClean="0"/>
              <a:t>- </a:t>
            </a:r>
            <a:r>
              <a:rPr lang="en-US" altLang="zh-CN" dirty="0" err="1" smtClean="0"/>
              <a:t>FlexPod</a:t>
            </a:r>
            <a:endParaRPr lang="en-US" dirty="0"/>
          </a:p>
        </p:txBody>
      </p:sp>
      <p:sp>
        <p:nvSpPr>
          <p:cNvPr id="5" name="Text Placeholder 4"/>
          <p:cNvSpPr>
            <a:spLocks noGrp="1"/>
          </p:cNvSpPr>
          <p:nvPr>
            <p:ph type="body" sz="quarter" idx="10"/>
          </p:nvPr>
        </p:nvSpPr>
        <p:spPr>
          <a:xfrm>
            <a:off x="5964866" y="1087540"/>
            <a:ext cx="2938758" cy="5226953"/>
          </a:xfrm>
        </p:spPr>
        <p:txBody>
          <a:bodyPr/>
          <a:lstStyle/>
          <a:p>
            <a:pPr marL="0" indent="0">
              <a:spcBef>
                <a:spcPts val="600"/>
              </a:spcBef>
              <a:buNone/>
            </a:pPr>
            <a:r>
              <a:rPr lang="zh-CN" altLang="en-US" sz="1400" dirty="0" smtClean="0">
                <a:solidFill>
                  <a:schemeClr val="tx1"/>
                </a:solidFill>
              </a:rPr>
              <a:t>服务器配置</a:t>
            </a:r>
            <a:endParaRPr lang="en-US" sz="1400" dirty="0" smtClean="0">
              <a:solidFill>
                <a:schemeClr val="tx1"/>
              </a:solidFill>
            </a:endParaRPr>
          </a:p>
          <a:p>
            <a:pPr>
              <a:spcBef>
                <a:spcPts val="600"/>
              </a:spcBef>
            </a:pPr>
            <a:r>
              <a:rPr lang="en-US" sz="1400" dirty="0" smtClean="0"/>
              <a:t>5 x Cisco UCS C260 M2 Server </a:t>
            </a:r>
            <a:r>
              <a:rPr lang="zh-CN" altLang="en-US" sz="1400" dirty="0"/>
              <a:t>高配</a:t>
            </a:r>
            <a:r>
              <a:rPr lang="en-US" sz="1400" dirty="0" smtClean="0"/>
              <a:t>, 2 x Cisco UCS P81E VIC</a:t>
            </a:r>
          </a:p>
          <a:p>
            <a:pPr marL="0" indent="0">
              <a:spcBef>
                <a:spcPts val="600"/>
              </a:spcBef>
              <a:buNone/>
            </a:pPr>
            <a:r>
              <a:rPr lang="zh-CN" altLang="en-US" sz="1400" dirty="0" smtClean="0">
                <a:solidFill>
                  <a:schemeClr val="tx1"/>
                </a:solidFill>
              </a:rPr>
              <a:t>网络和存储</a:t>
            </a:r>
            <a:endParaRPr lang="en-US" sz="1400" dirty="0" smtClean="0">
              <a:solidFill>
                <a:schemeClr val="tx1"/>
              </a:solidFill>
            </a:endParaRPr>
          </a:p>
          <a:p>
            <a:pPr>
              <a:spcBef>
                <a:spcPts val="600"/>
              </a:spcBef>
            </a:pPr>
            <a:r>
              <a:rPr lang="en-US" sz="1400" dirty="0" smtClean="0"/>
              <a:t>2 x Cisco Nexus 5548 UP</a:t>
            </a:r>
          </a:p>
          <a:p>
            <a:pPr>
              <a:spcBef>
                <a:spcPts val="600"/>
              </a:spcBef>
            </a:pPr>
            <a:r>
              <a:rPr lang="en-US" sz="1400" dirty="0" err="1"/>
              <a:t>NetApp</a:t>
            </a:r>
            <a:r>
              <a:rPr lang="en-US" sz="1400" dirty="0"/>
              <a:t> </a:t>
            </a:r>
            <a:r>
              <a:rPr lang="en-US" sz="1400" dirty="0" err="1"/>
              <a:t>FAS2240</a:t>
            </a:r>
            <a:r>
              <a:rPr lang="en-US" sz="1400" dirty="0"/>
              <a:t> </a:t>
            </a:r>
            <a:r>
              <a:rPr lang="zh-CN" altLang="en-US" sz="1400" dirty="0" smtClean="0"/>
              <a:t>存储</a:t>
            </a:r>
            <a:endParaRPr lang="en-US" sz="1400" dirty="0"/>
          </a:p>
          <a:p>
            <a:pPr marL="0" indent="0">
              <a:spcBef>
                <a:spcPts val="600"/>
              </a:spcBef>
              <a:buNone/>
            </a:pPr>
            <a:r>
              <a:rPr lang="zh-CN" altLang="en-US" sz="1400" dirty="0">
                <a:solidFill>
                  <a:schemeClr val="tx1"/>
                </a:solidFill>
              </a:rPr>
              <a:t>软件支持</a:t>
            </a:r>
            <a:endParaRPr lang="en-US" sz="1400" dirty="0" smtClean="0">
              <a:solidFill>
                <a:schemeClr val="tx1"/>
              </a:solidFill>
            </a:endParaRPr>
          </a:p>
          <a:p>
            <a:pPr>
              <a:spcBef>
                <a:spcPts val="600"/>
              </a:spcBef>
            </a:pPr>
            <a:r>
              <a:rPr lang="zh-CN" altLang="en-US" sz="1400" dirty="0" smtClean="0"/>
              <a:t>虚拟化：</a:t>
            </a:r>
            <a:r>
              <a:rPr lang="en-US" sz="1400" dirty="0" err="1" smtClean="0"/>
              <a:t>Vmware</a:t>
            </a:r>
            <a:r>
              <a:rPr lang="en-US" sz="1400" dirty="0" smtClean="0"/>
              <a:t> </a:t>
            </a:r>
            <a:r>
              <a:rPr lang="en-US" sz="1400" dirty="0" err="1" smtClean="0"/>
              <a:t>vsphere</a:t>
            </a:r>
            <a:r>
              <a:rPr lang="zh-CN" altLang="en-US" sz="1400" dirty="0" smtClean="0"/>
              <a:t>，</a:t>
            </a:r>
            <a:r>
              <a:rPr lang="en-US" sz="1400" dirty="0" smtClean="0"/>
              <a:t> Citrix </a:t>
            </a:r>
            <a:r>
              <a:rPr lang="en-US" sz="1400" dirty="0" err="1" smtClean="0"/>
              <a:t>XenServer</a:t>
            </a:r>
            <a:r>
              <a:rPr lang="zh-CN" altLang="en-US" sz="1400" dirty="0"/>
              <a:t>，</a:t>
            </a:r>
            <a:r>
              <a:rPr lang="en-US" sz="1400" dirty="0" smtClean="0"/>
              <a:t> Microsoft Hyper-V</a:t>
            </a:r>
          </a:p>
          <a:p>
            <a:pPr>
              <a:spcBef>
                <a:spcPts val="600"/>
              </a:spcBef>
            </a:pPr>
            <a:r>
              <a:rPr lang="en-US" altLang="zh-CN" sz="1400" dirty="0" err="1" smtClean="0"/>
              <a:t>VDI</a:t>
            </a:r>
            <a:r>
              <a:rPr lang="zh-CN" altLang="en-US" sz="1400" dirty="0" smtClean="0"/>
              <a:t>：</a:t>
            </a:r>
            <a:r>
              <a:rPr lang="en-US" sz="1400" dirty="0" smtClean="0"/>
              <a:t>Citrix </a:t>
            </a:r>
            <a:r>
              <a:rPr lang="en-US" sz="1400" dirty="0" err="1" smtClean="0"/>
              <a:t>XenDesktop</a:t>
            </a:r>
            <a:r>
              <a:rPr lang="zh-CN" altLang="en-US" sz="1400" dirty="0" smtClean="0"/>
              <a:t>，</a:t>
            </a:r>
            <a:r>
              <a:rPr lang="en-US" sz="1400" dirty="0" smtClean="0"/>
              <a:t>  </a:t>
            </a:r>
            <a:r>
              <a:rPr lang="en-US" sz="1400" dirty="0" err="1" smtClean="0"/>
              <a:t>Vmware</a:t>
            </a:r>
            <a:r>
              <a:rPr lang="en-US" sz="1400" dirty="0" smtClean="0"/>
              <a:t> View</a:t>
            </a:r>
          </a:p>
          <a:p>
            <a:pPr>
              <a:spcBef>
                <a:spcPts val="600"/>
              </a:spcBef>
            </a:pPr>
            <a:r>
              <a:rPr lang="zh-CN" altLang="en-US" sz="1400" dirty="0" smtClean="0"/>
              <a:t>数据库：</a:t>
            </a:r>
            <a:r>
              <a:rPr lang="en-US" sz="1400" dirty="0" smtClean="0"/>
              <a:t>Microsoft SQL Server 2008 R2 Enterprise</a:t>
            </a:r>
          </a:p>
          <a:p>
            <a:pPr>
              <a:spcBef>
                <a:spcPts val="600"/>
              </a:spcBef>
            </a:pPr>
            <a:r>
              <a:rPr lang="zh-CN" altLang="en-US" sz="1400" dirty="0"/>
              <a:t>管</a:t>
            </a:r>
            <a:r>
              <a:rPr lang="zh-CN" altLang="en-US" sz="1400" dirty="0" smtClean="0"/>
              <a:t>理：</a:t>
            </a:r>
            <a:r>
              <a:rPr lang="en-US" sz="1400" dirty="0" err="1" smtClean="0"/>
              <a:t>Vmware</a:t>
            </a:r>
            <a:r>
              <a:rPr lang="en-US" sz="1400" dirty="0" smtClean="0"/>
              <a:t> Virtual Center</a:t>
            </a:r>
            <a:r>
              <a:rPr lang="zh-CN" altLang="en-US" sz="1400" dirty="0" smtClean="0"/>
              <a:t>，</a:t>
            </a:r>
            <a:r>
              <a:rPr lang="en-US" sz="1400" dirty="0" smtClean="0"/>
              <a:t> Microsoft Systems Center</a:t>
            </a:r>
          </a:p>
          <a:p>
            <a:pPr>
              <a:spcBef>
                <a:spcPts val="600"/>
              </a:spcBef>
            </a:pPr>
            <a:r>
              <a:rPr lang="zh-CN" altLang="en-US" sz="1400" dirty="0" smtClean="0"/>
              <a:t>更多信息</a:t>
            </a:r>
            <a:endParaRPr lang="en-US" altLang="zh-CN" sz="1400" dirty="0" smtClean="0"/>
          </a:p>
          <a:p>
            <a:pPr marL="0" indent="0">
              <a:spcBef>
                <a:spcPts val="600"/>
              </a:spcBef>
              <a:buNone/>
            </a:pPr>
            <a:r>
              <a:rPr lang="en-US" altLang="zh-CN" sz="1400" u="sng" dirty="0" smtClean="0"/>
              <a:t>http</a:t>
            </a:r>
            <a:r>
              <a:rPr lang="en-US" altLang="zh-CN" sz="1400" u="sng" dirty="0"/>
              <a:t>://www.cisco.com/en/US/solutions/ns340/ns414/ns742/ns743/ns993/landing_dcVirt-vdi.html</a:t>
            </a:r>
          </a:p>
          <a:p>
            <a:pPr marL="0" indent="0">
              <a:spcBef>
                <a:spcPts val="600"/>
              </a:spcBef>
              <a:buNone/>
            </a:pPr>
            <a:endParaRPr lang="en-US" sz="1400" dirty="0"/>
          </a:p>
        </p:txBody>
      </p:sp>
      <p:sp>
        <p:nvSpPr>
          <p:cNvPr id="4" name="TextBox 3"/>
          <p:cNvSpPr txBox="1"/>
          <p:nvPr/>
        </p:nvSpPr>
        <p:spPr>
          <a:xfrm>
            <a:off x="336028" y="5945161"/>
            <a:ext cx="7128028" cy="369332"/>
          </a:xfrm>
          <a:prstGeom prst="rect">
            <a:avLst/>
          </a:prstGeom>
          <a:noFill/>
        </p:spPr>
        <p:txBody>
          <a:bodyPr wrap="square" rtlCol="0">
            <a:spAutoFit/>
          </a:bodyPr>
          <a:lstStyle/>
          <a:p>
            <a:r>
              <a:rPr lang="zh-CN" altLang="en-US" dirty="0" smtClean="0">
                <a:solidFill>
                  <a:schemeClr val="tx1">
                    <a:lumMod val="75000"/>
                  </a:schemeClr>
                </a:solidFill>
              </a:rPr>
              <a:t>可以选配</a:t>
            </a:r>
            <a:r>
              <a:rPr lang="en-US" altLang="zh-CN" dirty="0" err="1" smtClean="0">
                <a:solidFill>
                  <a:schemeClr val="tx1">
                    <a:lumMod val="75000"/>
                  </a:schemeClr>
                </a:solidFill>
              </a:rPr>
              <a:t>GPU</a:t>
            </a:r>
            <a:r>
              <a:rPr lang="zh-CN" altLang="en-US" dirty="0" smtClean="0">
                <a:solidFill>
                  <a:schemeClr val="tx1">
                    <a:lumMod val="75000"/>
                  </a:schemeClr>
                </a:solidFill>
              </a:rPr>
              <a:t>来满足某些特殊用户的需求</a:t>
            </a:r>
            <a:endParaRPr lang="en-US" dirty="0">
              <a:solidFill>
                <a:schemeClr val="tx1">
                  <a:lumMod val="75000"/>
                </a:schemeClr>
              </a:solidFill>
            </a:endParaRPr>
          </a:p>
        </p:txBody>
      </p:sp>
      <p:sp>
        <p:nvSpPr>
          <p:cNvPr id="8" name="Flowchart: Magnetic Disk 7"/>
          <p:cNvSpPr/>
          <p:nvPr/>
        </p:nvSpPr>
        <p:spPr>
          <a:xfrm>
            <a:off x="1085850" y="4191000"/>
            <a:ext cx="1028700" cy="400050"/>
          </a:xfrm>
          <a:prstGeom prst="flowChartMagneticDisk">
            <a:avLst/>
          </a:prstGeom>
          <a:gradFill flip="none" rotWithShape="1">
            <a:gsLst>
              <a:gs pos="50000">
                <a:schemeClr val="tx1">
                  <a:lumMod val="60000"/>
                  <a:lumOff val="40000"/>
                </a:schemeClr>
              </a:gs>
              <a:gs pos="100000">
                <a:schemeClr val="accent2"/>
              </a:gs>
              <a:gs pos="0">
                <a:schemeClr val="tx1"/>
              </a:gs>
            </a:gsLst>
            <a:lin ang="0" scaled="1"/>
            <a:tileRect/>
          </a:gradFill>
          <a:ln w="12700">
            <a:solidFill>
              <a:schemeClr val="bg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effectLst>
                <a:outerShdw blurRad="38100" dist="38100" dir="2700000" algn="tl">
                  <a:srgbClr val="000000">
                    <a:alpha val="43137"/>
                  </a:srgbClr>
                </a:outerShdw>
              </a:effectLst>
            </a:endParaRPr>
          </a:p>
        </p:txBody>
      </p:sp>
      <p:sp>
        <p:nvSpPr>
          <p:cNvPr id="11" name="TextBox 10"/>
          <p:cNvSpPr txBox="1"/>
          <p:nvPr/>
        </p:nvSpPr>
        <p:spPr>
          <a:xfrm>
            <a:off x="1219270" y="4633788"/>
            <a:ext cx="721672" cy="276999"/>
          </a:xfrm>
          <a:prstGeom prst="rect">
            <a:avLst/>
          </a:prstGeom>
          <a:noFill/>
        </p:spPr>
        <p:txBody>
          <a:bodyPr wrap="none" rtlCol="0">
            <a:spAutoFit/>
          </a:bodyPr>
          <a:lstStyle/>
          <a:p>
            <a:pPr algn="ctr"/>
            <a:r>
              <a:rPr lang="en-US" sz="1200" dirty="0" smtClean="0">
                <a:solidFill>
                  <a:srgbClr val="000000"/>
                </a:solidFill>
              </a:rPr>
              <a:t>Storage</a:t>
            </a:r>
            <a:endParaRPr lang="en-US" sz="1200" dirty="0">
              <a:solidFill>
                <a:srgbClr val="000000"/>
              </a:solidFill>
            </a:endParaRPr>
          </a:p>
        </p:txBody>
      </p:sp>
      <p:sp>
        <p:nvSpPr>
          <p:cNvPr id="12" name="TextBox 11"/>
          <p:cNvSpPr txBox="1"/>
          <p:nvPr/>
        </p:nvSpPr>
        <p:spPr>
          <a:xfrm>
            <a:off x="754708" y="3916431"/>
            <a:ext cx="1600118" cy="276999"/>
          </a:xfrm>
          <a:prstGeom prst="rect">
            <a:avLst/>
          </a:prstGeom>
          <a:noFill/>
        </p:spPr>
        <p:txBody>
          <a:bodyPr wrap="none" rtlCol="0">
            <a:spAutoFit/>
          </a:bodyPr>
          <a:lstStyle/>
          <a:p>
            <a:pPr algn="ctr"/>
            <a:r>
              <a:rPr lang="en-US" sz="1200" dirty="0" smtClean="0">
                <a:solidFill>
                  <a:srgbClr val="000000"/>
                </a:solidFill>
              </a:rPr>
              <a:t>Cisco UCS C260 M2</a:t>
            </a:r>
            <a:endParaRPr lang="en-US" sz="1200" dirty="0">
              <a:solidFill>
                <a:srgbClr val="000000"/>
              </a:solidFill>
            </a:endParaRPr>
          </a:p>
        </p:txBody>
      </p:sp>
      <p:sp>
        <p:nvSpPr>
          <p:cNvPr id="13" name="TextBox 12"/>
          <p:cNvSpPr txBox="1"/>
          <p:nvPr/>
        </p:nvSpPr>
        <p:spPr>
          <a:xfrm>
            <a:off x="3389980" y="3770244"/>
            <a:ext cx="780983" cy="461665"/>
          </a:xfrm>
          <a:prstGeom prst="rect">
            <a:avLst/>
          </a:prstGeom>
          <a:noFill/>
        </p:spPr>
        <p:txBody>
          <a:bodyPr wrap="none" rtlCol="0">
            <a:spAutoFit/>
          </a:bodyPr>
          <a:lstStyle/>
          <a:p>
            <a:pPr algn="ctr"/>
            <a:r>
              <a:rPr lang="en-US" sz="1200" dirty="0" smtClean="0">
                <a:solidFill>
                  <a:srgbClr val="000000"/>
                </a:solidFill>
              </a:rPr>
              <a:t>Nexus </a:t>
            </a:r>
            <a:br>
              <a:rPr lang="en-US" sz="1200" dirty="0" smtClean="0">
                <a:solidFill>
                  <a:srgbClr val="000000"/>
                </a:solidFill>
              </a:rPr>
            </a:br>
            <a:r>
              <a:rPr lang="en-US" sz="1200" dirty="0" smtClean="0">
                <a:solidFill>
                  <a:srgbClr val="000000"/>
                </a:solidFill>
              </a:rPr>
              <a:t>5548 UP</a:t>
            </a:r>
            <a:endParaRPr lang="en-US" sz="1200" dirty="0">
              <a:solidFill>
                <a:srgbClr val="000000"/>
              </a:solidFill>
            </a:endParaRPr>
          </a:p>
        </p:txBody>
      </p:sp>
      <p:sp>
        <p:nvSpPr>
          <p:cNvPr id="14" name="TextBox 13"/>
          <p:cNvSpPr txBox="1"/>
          <p:nvPr/>
        </p:nvSpPr>
        <p:spPr>
          <a:xfrm>
            <a:off x="4864863" y="2333625"/>
            <a:ext cx="835485" cy="246221"/>
          </a:xfrm>
          <a:prstGeom prst="rect">
            <a:avLst/>
          </a:prstGeom>
          <a:noFill/>
        </p:spPr>
        <p:txBody>
          <a:bodyPr wrap="none" rtlCol="0">
            <a:spAutoFit/>
          </a:bodyPr>
          <a:lstStyle/>
          <a:p>
            <a:pPr algn="ctr">
              <a:lnSpc>
                <a:spcPts val="1200"/>
              </a:lnSpc>
            </a:pPr>
            <a:r>
              <a:rPr lang="en-US" sz="1100" dirty="0" smtClean="0">
                <a:solidFill>
                  <a:srgbClr val="000000"/>
                </a:solidFill>
              </a:rPr>
              <a:t>AD Server</a:t>
            </a:r>
            <a:endParaRPr lang="en-US" sz="1100" dirty="0">
              <a:solidFill>
                <a:srgbClr val="000000"/>
              </a:solidFill>
            </a:endParaRPr>
          </a:p>
        </p:txBody>
      </p:sp>
      <p:sp>
        <p:nvSpPr>
          <p:cNvPr id="15" name="TextBox 14"/>
          <p:cNvSpPr txBox="1"/>
          <p:nvPr/>
        </p:nvSpPr>
        <p:spPr>
          <a:xfrm>
            <a:off x="5029075" y="2657475"/>
            <a:ext cx="599843" cy="400110"/>
          </a:xfrm>
          <a:prstGeom prst="rect">
            <a:avLst/>
          </a:prstGeom>
          <a:noFill/>
        </p:spPr>
        <p:txBody>
          <a:bodyPr wrap="none" rtlCol="0">
            <a:spAutoFit/>
          </a:bodyPr>
          <a:lstStyle/>
          <a:p>
            <a:pPr algn="ctr">
              <a:lnSpc>
                <a:spcPts val="1200"/>
              </a:lnSpc>
            </a:pPr>
            <a:r>
              <a:rPr lang="en-US" sz="1100" dirty="0" smtClean="0">
                <a:solidFill>
                  <a:srgbClr val="000000"/>
                </a:solidFill>
              </a:rPr>
              <a:t>SQL </a:t>
            </a:r>
            <a:br>
              <a:rPr lang="en-US" sz="1100" dirty="0" smtClean="0">
                <a:solidFill>
                  <a:srgbClr val="000000"/>
                </a:solidFill>
              </a:rPr>
            </a:br>
            <a:r>
              <a:rPr lang="en-US" sz="1100" dirty="0" smtClean="0">
                <a:solidFill>
                  <a:srgbClr val="000000"/>
                </a:solidFill>
              </a:rPr>
              <a:t>Server</a:t>
            </a:r>
            <a:endParaRPr lang="en-US" sz="1100" dirty="0">
              <a:solidFill>
                <a:srgbClr val="000000"/>
              </a:solidFill>
            </a:endParaRPr>
          </a:p>
        </p:txBody>
      </p:sp>
      <p:sp>
        <p:nvSpPr>
          <p:cNvPr id="16" name="TextBox 15"/>
          <p:cNvSpPr txBox="1"/>
          <p:nvPr/>
        </p:nvSpPr>
        <p:spPr>
          <a:xfrm>
            <a:off x="4913312" y="3676650"/>
            <a:ext cx="910058" cy="400110"/>
          </a:xfrm>
          <a:prstGeom prst="rect">
            <a:avLst/>
          </a:prstGeom>
          <a:noFill/>
        </p:spPr>
        <p:txBody>
          <a:bodyPr wrap="square" rtlCol="0">
            <a:spAutoFit/>
          </a:bodyPr>
          <a:lstStyle/>
          <a:p>
            <a:pPr algn="ctr">
              <a:lnSpc>
                <a:spcPts val="1200"/>
              </a:lnSpc>
            </a:pPr>
            <a:r>
              <a:rPr lang="en-US" sz="1100" dirty="0" smtClean="0">
                <a:solidFill>
                  <a:srgbClr val="000000"/>
                </a:solidFill>
              </a:rPr>
              <a:t>Virtual Center</a:t>
            </a:r>
            <a:endParaRPr lang="en-US" sz="1100" dirty="0">
              <a:solidFill>
                <a:srgbClr val="000000"/>
              </a:solidFill>
            </a:endParaRPr>
          </a:p>
        </p:txBody>
      </p:sp>
      <p:sp>
        <p:nvSpPr>
          <p:cNvPr id="17" name="TextBox 16"/>
          <p:cNvSpPr txBox="1"/>
          <p:nvPr/>
        </p:nvSpPr>
        <p:spPr>
          <a:xfrm>
            <a:off x="4412926" y="4110079"/>
            <a:ext cx="1024357" cy="553998"/>
          </a:xfrm>
          <a:prstGeom prst="rect">
            <a:avLst/>
          </a:prstGeom>
          <a:noFill/>
        </p:spPr>
        <p:txBody>
          <a:bodyPr wrap="square" rtlCol="0">
            <a:spAutoFit/>
          </a:bodyPr>
          <a:lstStyle/>
          <a:p>
            <a:pPr algn="ctr">
              <a:lnSpc>
                <a:spcPts val="1200"/>
              </a:lnSpc>
            </a:pPr>
            <a:r>
              <a:rPr lang="en-US" sz="1100" dirty="0" smtClean="0">
                <a:solidFill>
                  <a:srgbClr val="000000"/>
                </a:solidFill>
              </a:rPr>
              <a:t>Citrix Provisioning Server</a:t>
            </a:r>
            <a:endParaRPr lang="en-US" sz="1100" dirty="0">
              <a:solidFill>
                <a:srgbClr val="000000"/>
              </a:solidFill>
            </a:endParaRPr>
          </a:p>
        </p:txBody>
      </p:sp>
      <p:sp>
        <p:nvSpPr>
          <p:cNvPr id="10" name="Flowchart: Merge 9"/>
          <p:cNvSpPr/>
          <p:nvPr/>
        </p:nvSpPr>
        <p:spPr>
          <a:xfrm>
            <a:off x="381000" y="2505075"/>
            <a:ext cx="2371725" cy="542925"/>
          </a:xfrm>
          <a:prstGeom prst="flowChartMerge">
            <a:avLst/>
          </a:prstGeom>
          <a:gradFill flip="none" rotWithShape="1">
            <a:gsLst>
              <a:gs pos="0">
                <a:srgbClr val="0096D6">
                  <a:shade val="30000"/>
                  <a:satMod val="115000"/>
                  <a:alpha val="0"/>
                </a:srgbClr>
              </a:gs>
              <a:gs pos="100000">
                <a:srgbClr val="0096D6">
                  <a:shade val="100000"/>
                  <a:satMod val="115000"/>
                </a:srgbClr>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 name="Rounded Rectangle 8"/>
          <p:cNvSpPr/>
          <p:nvPr/>
        </p:nvSpPr>
        <p:spPr>
          <a:xfrm>
            <a:off x="284491" y="2209184"/>
            <a:ext cx="2582534" cy="314941"/>
          </a:xfrm>
          <a:prstGeom prst="roundRect">
            <a:avLst>
              <a:gd name="adj" fmla="val 50000"/>
            </a:avLst>
          </a:prstGeom>
          <a:gradFill flip="none" rotWithShape="1">
            <a:gsLst>
              <a:gs pos="50000">
                <a:schemeClr val="tx1">
                  <a:lumMod val="60000"/>
                  <a:lumOff val="40000"/>
                </a:schemeClr>
              </a:gs>
              <a:gs pos="100000">
                <a:schemeClr val="accent2"/>
              </a:gs>
              <a:gs pos="0">
                <a:schemeClr val="tx1"/>
              </a:gs>
            </a:gsLst>
            <a:lin ang="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effectLst>
                  <a:outerShdw blurRad="38100" dist="38100" dir="2700000" algn="tl">
                    <a:srgbClr val="000000">
                      <a:alpha val="43137"/>
                    </a:srgbClr>
                  </a:outerShdw>
                </a:effectLst>
              </a:rPr>
              <a:t>Hypervisor</a:t>
            </a:r>
            <a:endParaRPr lang="en-US" sz="1600" dirty="0">
              <a:solidFill>
                <a:schemeClr val="bg1"/>
              </a:solidFill>
              <a:effectLst>
                <a:outerShdw blurRad="38100" dist="38100" dir="2700000" algn="tl">
                  <a:srgbClr val="000000">
                    <a:alpha val="43137"/>
                  </a:srgbClr>
                </a:outerShdw>
              </a:effectLst>
            </a:endParaRPr>
          </a:p>
        </p:txBody>
      </p:sp>
      <p:sp>
        <p:nvSpPr>
          <p:cNvPr id="18" name="TextBox 17"/>
          <p:cNvSpPr txBox="1"/>
          <p:nvPr/>
        </p:nvSpPr>
        <p:spPr>
          <a:xfrm>
            <a:off x="141054" y="1780926"/>
            <a:ext cx="960519" cy="461665"/>
          </a:xfrm>
          <a:prstGeom prst="rect">
            <a:avLst/>
          </a:prstGeom>
          <a:noFill/>
        </p:spPr>
        <p:txBody>
          <a:bodyPr wrap="none" rtlCol="0">
            <a:spAutoFit/>
          </a:bodyPr>
          <a:lstStyle/>
          <a:p>
            <a:pPr algn="ctr"/>
            <a:r>
              <a:rPr lang="en-US" sz="1200" dirty="0" smtClean="0">
                <a:solidFill>
                  <a:srgbClr val="000000"/>
                </a:solidFill>
              </a:rPr>
              <a:t>Virtual</a:t>
            </a:r>
          </a:p>
          <a:p>
            <a:pPr algn="ctr"/>
            <a:r>
              <a:rPr lang="en-US" sz="1200" dirty="0" smtClean="0">
                <a:solidFill>
                  <a:srgbClr val="000000"/>
                </a:solidFill>
              </a:rPr>
              <a:t>Desktop #1</a:t>
            </a:r>
            <a:endParaRPr lang="en-US" sz="1200" dirty="0">
              <a:solidFill>
                <a:srgbClr val="000000"/>
              </a:solidFill>
            </a:endParaRPr>
          </a:p>
        </p:txBody>
      </p:sp>
      <p:sp>
        <p:nvSpPr>
          <p:cNvPr id="19" name="TextBox 18"/>
          <p:cNvSpPr txBox="1"/>
          <p:nvPr/>
        </p:nvSpPr>
        <p:spPr>
          <a:xfrm>
            <a:off x="2246844" y="1780926"/>
            <a:ext cx="1130439" cy="461665"/>
          </a:xfrm>
          <a:prstGeom prst="rect">
            <a:avLst/>
          </a:prstGeom>
          <a:noFill/>
        </p:spPr>
        <p:txBody>
          <a:bodyPr wrap="none" rtlCol="0">
            <a:spAutoFit/>
          </a:bodyPr>
          <a:lstStyle/>
          <a:p>
            <a:pPr algn="ctr"/>
            <a:r>
              <a:rPr lang="en-US" sz="1200" dirty="0" smtClean="0">
                <a:solidFill>
                  <a:srgbClr val="000000"/>
                </a:solidFill>
              </a:rPr>
              <a:t>Virtual</a:t>
            </a:r>
          </a:p>
          <a:p>
            <a:pPr algn="ctr"/>
            <a:r>
              <a:rPr lang="en-US" sz="1200" dirty="0" smtClean="0">
                <a:solidFill>
                  <a:srgbClr val="000000"/>
                </a:solidFill>
              </a:rPr>
              <a:t>Desktop #500</a:t>
            </a:r>
            <a:endParaRPr lang="en-US" sz="1200" dirty="0">
              <a:solidFill>
                <a:srgbClr val="000000"/>
              </a:solidFill>
            </a:endParaRPr>
          </a:p>
        </p:txBody>
      </p:sp>
      <p:pic>
        <p:nvPicPr>
          <p:cNvPr id="2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5838" y="2894013"/>
            <a:ext cx="1189037"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2" name="Straight Connector 21"/>
          <p:cNvCxnSpPr>
            <a:stCxn id="46082" idx="2"/>
          </p:cNvCxnSpPr>
          <p:nvPr/>
        </p:nvCxnSpPr>
        <p:spPr>
          <a:xfrm>
            <a:off x="1580357" y="3468688"/>
            <a:ext cx="0" cy="301625"/>
          </a:xfrm>
          <a:prstGeom prst="line">
            <a:avLst/>
          </a:prstGeom>
          <a:ln w="28575" cap="rnd" cmpd="sng">
            <a:solidFill>
              <a:srgbClr val="777777"/>
            </a:solidFill>
            <a:prstDash val="sysDash"/>
          </a:ln>
        </p:spPr>
        <p:style>
          <a:lnRef idx="1">
            <a:schemeClr val="accent1"/>
          </a:lnRef>
          <a:fillRef idx="0">
            <a:schemeClr val="accent1"/>
          </a:fillRef>
          <a:effectRef idx="0">
            <a:schemeClr val="accent1"/>
          </a:effectRef>
          <a:fontRef idx="minor">
            <a:schemeClr val="tx1"/>
          </a:fontRef>
        </p:style>
      </p:cxnSp>
      <p:pic>
        <p:nvPicPr>
          <p:cNvPr id="460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5838" y="3255963"/>
            <a:ext cx="1189037"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5838" y="3751263"/>
            <a:ext cx="1189037"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Freeform 28"/>
          <p:cNvSpPr/>
          <p:nvPr/>
        </p:nvSpPr>
        <p:spPr>
          <a:xfrm>
            <a:off x="2122999" y="3057350"/>
            <a:ext cx="249954" cy="841472"/>
          </a:xfrm>
          <a:custGeom>
            <a:avLst/>
            <a:gdLst>
              <a:gd name="connsiteX0" fmla="*/ 0 w 196343"/>
              <a:gd name="connsiteY0" fmla="*/ 841472 h 841472"/>
              <a:gd name="connsiteX1" fmla="*/ 196343 w 196343"/>
              <a:gd name="connsiteY1" fmla="*/ 841472 h 841472"/>
              <a:gd name="connsiteX2" fmla="*/ 196343 w 196343"/>
              <a:gd name="connsiteY2" fmla="*/ 0 h 841472"/>
              <a:gd name="connsiteX3" fmla="*/ 5609 w 196343"/>
              <a:gd name="connsiteY3" fmla="*/ 0 h 841472"/>
            </a:gdLst>
            <a:ahLst/>
            <a:cxnLst>
              <a:cxn ang="0">
                <a:pos x="connsiteX0" y="connsiteY0"/>
              </a:cxn>
              <a:cxn ang="0">
                <a:pos x="connsiteX1" y="connsiteY1"/>
              </a:cxn>
              <a:cxn ang="0">
                <a:pos x="connsiteX2" y="connsiteY2"/>
              </a:cxn>
              <a:cxn ang="0">
                <a:pos x="connsiteX3" y="connsiteY3"/>
              </a:cxn>
            </a:cxnLst>
            <a:rect l="l" t="t" r="r" b="b"/>
            <a:pathLst>
              <a:path w="196343" h="841472">
                <a:moveTo>
                  <a:pt x="0" y="841472"/>
                </a:moveTo>
                <a:lnTo>
                  <a:pt x="196343" y="841472"/>
                </a:lnTo>
                <a:lnTo>
                  <a:pt x="196343" y="0"/>
                </a:lnTo>
                <a:lnTo>
                  <a:pt x="5609" y="0"/>
                </a:lnTo>
              </a:path>
            </a:pathLst>
          </a:custGeom>
          <a:noFill/>
          <a:ln>
            <a:solidFill>
              <a:srgbClr val="F68B1F"/>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24" name="Straight Connector 1023"/>
          <p:cNvCxnSpPr/>
          <p:nvPr/>
        </p:nvCxnSpPr>
        <p:spPr>
          <a:xfrm flipV="1">
            <a:off x="2083242" y="3424036"/>
            <a:ext cx="295320" cy="0"/>
          </a:xfrm>
          <a:prstGeom prst="line">
            <a:avLst/>
          </a:prstGeom>
          <a:ln w="19050">
            <a:solidFill>
              <a:srgbClr val="F68B1F"/>
            </a:solidFill>
          </a:ln>
        </p:spPr>
        <p:style>
          <a:lnRef idx="1">
            <a:schemeClr val="accent1"/>
          </a:lnRef>
          <a:fillRef idx="0">
            <a:schemeClr val="accent1"/>
          </a:fillRef>
          <a:effectRef idx="0">
            <a:schemeClr val="accent1"/>
          </a:effectRef>
          <a:fontRef idx="minor">
            <a:schemeClr val="tx1"/>
          </a:fontRef>
        </p:style>
      </p:cxnSp>
      <p:sp>
        <p:nvSpPr>
          <p:cNvPr id="1027" name="Freeform 1026"/>
          <p:cNvSpPr/>
          <p:nvPr/>
        </p:nvSpPr>
        <p:spPr>
          <a:xfrm>
            <a:off x="2086852" y="3365890"/>
            <a:ext cx="1166841" cy="1049035"/>
          </a:xfrm>
          <a:custGeom>
            <a:avLst/>
            <a:gdLst>
              <a:gd name="connsiteX0" fmla="*/ 1166841 w 1166841"/>
              <a:gd name="connsiteY0" fmla="*/ 0 h 1049035"/>
              <a:gd name="connsiteX1" fmla="*/ 1166841 w 1166841"/>
              <a:gd name="connsiteY1" fmla="*/ 1049035 h 1049035"/>
              <a:gd name="connsiteX2" fmla="*/ 0 w 1166841"/>
              <a:gd name="connsiteY2" fmla="*/ 1049035 h 1049035"/>
            </a:gdLst>
            <a:ahLst/>
            <a:cxnLst>
              <a:cxn ang="0">
                <a:pos x="connsiteX0" y="connsiteY0"/>
              </a:cxn>
              <a:cxn ang="0">
                <a:pos x="connsiteX1" y="connsiteY1"/>
              </a:cxn>
              <a:cxn ang="0">
                <a:pos x="connsiteX2" y="connsiteY2"/>
              </a:cxn>
            </a:cxnLst>
            <a:rect l="l" t="t" r="r" b="b"/>
            <a:pathLst>
              <a:path w="1166841" h="1049035">
                <a:moveTo>
                  <a:pt x="1166841" y="0"/>
                </a:moveTo>
                <a:lnTo>
                  <a:pt x="1166841" y="1049035"/>
                </a:lnTo>
                <a:lnTo>
                  <a:pt x="0" y="1049035"/>
                </a:lnTo>
              </a:path>
            </a:pathLst>
          </a:custGeom>
          <a:noFill/>
          <a:ln w="12700">
            <a:solidFill>
              <a:srgbClr val="F68B1F"/>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2142950" y="2995642"/>
            <a:ext cx="196343" cy="841472"/>
          </a:xfrm>
          <a:custGeom>
            <a:avLst/>
            <a:gdLst>
              <a:gd name="connsiteX0" fmla="*/ 0 w 196343"/>
              <a:gd name="connsiteY0" fmla="*/ 841472 h 841472"/>
              <a:gd name="connsiteX1" fmla="*/ 196343 w 196343"/>
              <a:gd name="connsiteY1" fmla="*/ 841472 h 841472"/>
              <a:gd name="connsiteX2" fmla="*/ 196343 w 196343"/>
              <a:gd name="connsiteY2" fmla="*/ 0 h 841472"/>
              <a:gd name="connsiteX3" fmla="*/ 5609 w 196343"/>
              <a:gd name="connsiteY3" fmla="*/ 0 h 841472"/>
            </a:gdLst>
            <a:ahLst/>
            <a:cxnLst>
              <a:cxn ang="0">
                <a:pos x="connsiteX0" y="connsiteY0"/>
              </a:cxn>
              <a:cxn ang="0">
                <a:pos x="connsiteX1" y="connsiteY1"/>
              </a:cxn>
              <a:cxn ang="0">
                <a:pos x="connsiteX2" y="connsiteY2"/>
              </a:cxn>
              <a:cxn ang="0">
                <a:pos x="connsiteX3" y="connsiteY3"/>
              </a:cxn>
            </a:cxnLst>
            <a:rect l="l" t="t" r="r" b="b"/>
            <a:pathLst>
              <a:path w="196343" h="841472">
                <a:moveTo>
                  <a:pt x="0" y="841472"/>
                </a:moveTo>
                <a:lnTo>
                  <a:pt x="196343" y="841472"/>
                </a:lnTo>
                <a:lnTo>
                  <a:pt x="196343" y="0"/>
                </a:lnTo>
                <a:lnTo>
                  <a:pt x="5609" y="0"/>
                </a:lnTo>
              </a:path>
            </a:pathLst>
          </a:custGeom>
          <a:noFill/>
          <a:ln>
            <a:solidFill>
              <a:schemeClr val="tx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p:cNvCxnSpPr/>
          <p:nvPr/>
        </p:nvCxnSpPr>
        <p:spPr>
          <a:xfrm>
            <a:off x="2141216" y="3362328"/>
            <a:ext cx="20368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3560500" y="2644271"/>
            <a:ext cx="78149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560500" y="2700370"/>
            <a:ext cx="78149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0" name="Freeform 1029"/>
          <p:cNvSpPr/>
          <p:nvPr/>
        </p:nvSpPr>
        <p:spPr>
          <a:xfrm>
            <a:off x="4347608" y="2187827"/>
            <a:ext cx="880060" cy="1767093"/>
          </a:xfrm>
          <a:custGeom>
            <a:avLst/>
            <a:gdLst>
              <a:gd name="connsiteX0" fmla="*/ 387078 w 387078"/>
              <a:gd name="connsiteY0" fmla="*/ 0 h 1767092"/>
              <a:gd name="connsiteX1" fmla="*/ 0 w 387078"/>
              <a:gd name="connsiteY1" fmla="*/ 0 h 1767092"/>
              <a:gd name="connsiteX2" fmla="*/ 0 w 387078"/>
              <a:gd name="connsiteY2" fmla="*/ 1767092 h 1767092"/>
              <a:gd name="connsiteX3" fmla="*/ 359029 w 387078"/>
              <a:gd name="connsiteY3" fmla="*/ 1767092 h 1767092"/>
              <a:gd name="connsiteX0" fmla="*/ 864157 w 864157"/>
              <a:gd name="connsiteY0" fmla="*/ 0 h 1775044"/>
              <a:gd name="connsiteX1" fmla="*/ 0 w 864157"/>
              <a:gd name="connsiteY1" fmla="*/ 7952 h 1775044"/>
              <a:gd name="connsiteX2" fmla="*/ 0 w 864157"/>
              <a:gd name="connsiteY2" fmla="*/ 1775044 h 1775044"/>
              <a:gd name="connsiteX3" fmla="*/ 359029 w 864157"/>
              <a:gd name="connsiteY3" fmla="*/ 1775044 h 1775044"/>
              <a:gd name="connsiteX0" fmla="*/ 864157 w 864157"/>
              <a:gd name="connsiteY0" fmla="*/ 0 h 1775044"/>
              <a:gd name="connsiteX1" fmla="*/ 0 w 864157"/>
              <a:gd name="connsiteY1" fmla="*/ 7952 h 1775044"/>
              <a:gd name="connsiteX2" fmla="*/ 0 w 864157"/>
              <a:gd name="connsiteY2" fmla="*/ 1775044 h 1775044"/>
              <a:gd name="connsiteX3" fmla="*/ 470347 w 864157"/>
              <a:gd name="connsiteY3" fmla="*/ 1775044 h 1775044"/>
              <a:gd name="connsiteX0" fmla="*/ 880060 w 880060"/>
              <a:gd name="connsiteY0" fmla="*/ 0 h 1767093"/>
              <a:gd name="connsiteX1" fmla="*/ 0 w 880060"/>
              <a:gd name="connsiteY1" fmla="*/ 1 h 1767093"/>
              <a:gd name="connsiteX2" fmla="*/ 0 w 880060"/>
              <a:gd name="connsiteY2" fmla="*/ 1767093 h 1767093"/>
              <a:gd name="connsiteX3" fmla="*/ 470347 w 880060"/>
              <a:gd name="connsiteY3" fmla="*/ 1767093 h 1767093"/>
            </a:gdLst>
            <a:ahLst/>
            <a:cxnLst>
              <a:cxn ang="0">
                <a:pos x="connsiteX0" y="connsiteY0"/>
              </a:cxn>
              <a:cxn ang="0">
                <a:pos x="connsiteX1" y="connsiteY1"/>
              </a:cxn>
              <a:cxn ang="0">
                <a:pos x="connsiteX2" y="connsiteY2"/>
              </a:cxn>
              <a:cxn ang="0">
                <a:pos x="connsiteX3" y="connsiteY3"/>
              </a:cxn>
            </a:cxnLst>
            <a:rect l="l" t="t" r="r" b="b"/>
            <a:pathLst>
              <a:path w="880060" h="1767093">
                <a:moveTo>
                  <a:pt x="880060" y="0"/>
                </a:moveTo>
                <a:lnTo>
                  <a:pt x="0" y="1"/>
                </a:lnTo>
                <a:lnTo>
                  <a:pt x="0" y="1767093"/>
                </a:lnTo>
                <a:lnTo>
                  <a:pt x="470347" y="1767093"/>
                </a:lnTo>
              </a:path>
            </a:pathLst>
          </a:custGeom>
          <a:noFill/>
          <a:ln>
            <a:solidFill>
              <a:schemeClr val="tx1"/>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p:cNvCxnSpPr/>
          <p:nvPr/>
        </p:nvCxnSpPr>
        <p:spPr>
          <a:xfrm>
            <a:off x="4357094" y="3036959"/>
            <a:ext cx="40003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4357094" y="3530623"/>
            <a:ext cx="86564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4" name="Rounded Rectangle 1033"/>
          <p:cNvSpPr/>
          <p:nvPr/>
        </p:nvSpPr>
        <p:spPr>
          <a:xfrm>
            <a:off x="2592125" y="4905955"/>
            <a:ext cx="1486894" cy="580446"/>
          </a:xfrm>
          <a:prstGeom prst="roundRect">
            <a:avLst>
              <a:gd name="adj" fmla="val 11188"/>
            </a:avLst>
          </a:prstGeom>
          <a:solidFill>
            <a:schemeClr val="bg1"/>
          </a:solidFill>
          <a:ln>
            <a:solidFill>
              <a:schemeClr val="bg1">
                <a:lumMod val="85000"/>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cxnSp>
        <p:nvCxnSpPr>
          <p:cNvPr id="55" name="Straight Connector 54"/>
          <p:cNvCxnSpPr/>
          <p:nvPr/>
        </p:nvCxnSpPr>
        <p:spPr>
          <a:xfrm>
            <a:off x="2769785" y="5069760"/>
            <a:ext cx="26366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2769785" y="5325518"/>
            <a:ext cx="263661" cy="0"/>
          </a:xfrm>
          <a:prstGeom prst="line">
            <a:avLst/>
          </a:prstGeom>
          <a:ln w="28575">
            <a:solidFill>
              <a:srgbClr val="F68B1F"/>
            </a:solidFill>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2966086" y="4883832"/>
            <a:ext cx="1166881" cy="600164"/>
          </a:xfrm>
          <a:prstGeom prst="rect">
            <a:avLst/>
          </a:prstGeom>
          <a:noFill/>
        </p:spPr>
        <p:txBody>
          <a:bodyPr wrap="square" rtlCol="0">
            <a:spAutoFit/>
          </a:bodyPr>
          <a:lstStyle/>
          <a:p>
            <a:pPr>
              <a:lnSpc>
                <a:spcPct val="150000"/>
              </a:lnSpc>
            </a:pPr>
            <a:r>
              <a:rPr lang="en-US" sz="1100" dirty="0" smtClean="0">
                <a:solidFill>
                  <a:srgbClr val="000000"/>
                </a:solidFill>
              </a:rPr>
              <a:t>1 GE (infra)</a:t>
            </a:r>
          </a:p>
          <a:p>
            <a:pPr>
              <a:lnSpc>
                <a:spcPct val="150000"/>
              </a:lnSpc>
            </a:pPr>
            <a:r>
              <a:rPr lang="en-US" sz="1100" dirty="0" smtClean="0">
                <a:solidFill>
                  <a:srgbClr val="000000"/>
                </a:solidFill>
              </a:rPr>
              <a:t>10 GE (NFS)</a:t>
            </a:r>
            <a:endParaRPr lang="en-US" sz="1100" dirty="0">
              <a:solidFill>
                <a:srgbClr val="000000"/>
              </a:solidFill>
            </a:endParaRPr>
          </a:p>
        </p:txBody>
      </p:sp>
      <p:pic>
        <p:nvPicPr>
          <p:cNvPr id="1035" name="Picture 10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8885" y="3204376"/>
            <a:ext cx="1263014" cy="233982"/>
          </a:xfrm>
          <a:prstGeom prst="rect">
            <a:avLst/>
          </a:prstGeom>
        </p:spPr>
      </p:pic>
      <p:pic>
        <p:nvPicPr>
          <p:cNvPr id="62" name="Picture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8885" y="3562184"/>
            <a:ext cx="1263014" cy="233982"/>
          </a:xfrm>
          <a:prstGeom prst="rect">
            <a:avLst/>
          </a:prstGeom>
        </p:spPr>
      </p:pic>
      <p:cxnSp>
        <p:nvCxnSpPr>
          <p:cNvPr id="46" name="Straight Connector 45"/>
          <p:cNvCxnSpPr/>
          <p:nvPr/>
        </p:nvCxnSpPr>
        <p:spPr>
          <a:xfrm>
            <a:off x="3843819" y="2924763"/>
            <a:ext cx="1733" cy="40746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3894307" y="2980861"/>
            <a:ext cx="0" cy="6655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2393658" y="3367938"/>
            <a:ext cx="781498" cy="0"/>
          </a:xfrm>
          <a:prstGeom prst="line">
            <a:avLst/>
          </a:prstGeom>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2393658" y="3721356"/>
            <a:ext cx="781498" cy="0"/>
          </a:xfrm>
          <a:prstGeom prst="line">
            <a:avLst/>
          </a:prstGeom>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2359999" y="3306230"/>
            <a:ext cx="78149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2359999" y="3659648"/>
            <a:ext cx="78149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Freeform 38"/>
          <p:cNvSpPr/>
          <p:nvPr/>
        </p:nvSpPr>
        <p:spPr>
          <a:xfrm>
            <a:off x="2086852" y="3730528"/>
            <a:ext cx="1217330" cy="746105"/>
          </a:xfrm>
          <a:custGeom>
            <a:avLst/>
            <a:gdLst>
              <a:gd name="connsiteX0" fmla="*/ 1166841 w 1166841"/>
              <a:gd name="connsiteY0" fmla="*/ 0 h 1049035"/>
              <a:gd name="connsiteX1" fmla="*/ 1166841 w 1166841"/>
              <a:gd name="connsiteY1" fmla="*/ 1049035 h 1049035"/>
              <a:gd name="connsiteX2" fmla="*/ 0 w 1166841"/>
              <a:gd name="connsiteY2" fmla="*/ 1049035 h 1049035"/>
            </a:gdLst>
            <a:ahLst/>
            <a:cxnLst>
              <a:cxn ang="0">
                <a:pos x="connsiteX0" y="connsiteY0"/>
              </a:cxn>
              <a:cxn ang="0">
                <a:pos x="connsiteX1" y="connsiteY1"/>
              </a:cxn>
              <a:cxn ang="0">
                <a:pos x="connsiteX2" y="connsiteY2"/>
              </a:cxn>
            </a:cxnLst>
            <a:rect l="l" t="t" r="r" b="b"/>
            <a:pathLst>
              <a:path w="1166841" h="1049035">
                <a:moveTo>
                  <a:pt x="1166841" y="0"/>
                </a:moveTo>
                <a:lnTo>
                  <a:pt x="1166841" y="1049035"/>
                </a:lnTo>
                <a:lnTo>
                  <a:pt x="0" y="1049035"/>
                </a:lnTo>
              </a:path>
            </a:pathLst>
          </a:custGeom>
          <a:noFill/>
          <a:ln w="12700">
            <a:solidFill>
              <a:srgbClr val="F68B1F"/>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7" descr="ICON_Cloud_Q308"/>
          <p:cNvPicPr>
            <a:picLocks noChangeAspect="1" noChangeArrowheads="1"/>
          </p:cNvPicPr>
          <p:nvPr/>
        </p:nvPicPr>
        <p:blipFill>
          <a:blip r:embed="rId4" cstate="print"/>
          <a:srcRect/>
          <a:stretch>
            <a:fillRect/>
          </a:stretch>
        </p:blipFill>
        <p:spPr bwMode="auto">
          <a:xfrm>
            <a:off x="2880316" y="2475319"/>
            <a:ext cx="1338309" cy="591731"/>
          </a:xfrm>
          <a:prstGeom prst="rect">
            <a:avLst/>
          </a:prstGeom>
          <a:noFill/>
          <a:ln w="9525">
            <a:noFill/>
            <a:miter lim="800000"/>
            <a:headEnd/>
            <a:tailEnd/>
          </a:ln>
        </p:spPr>
      </p:pic>
      <p:sp>
        <p:nvSpPr>
          <p:cNvPr id="6" name="TextBox 5"/>
          <p:cNvSpPr txBox="1"/>
          <p:nvPr/>
        </p:nvSpPr>
        <p:spPr>
          <a:xfrm>
            <a:off x="3219450" y="2552700"/>
            <a:ext cx="747320" cy="461665"/>
          </a:xfrm>
          <a:prstGeom prst="rect">
            <a:avLst/>
          </a:prstGeom>
          <a:noFill/>
        </p:spPr>
        <p:txBody>
          <a:bodyPr wrap="none" rtlCol="0">
            <a:spAutoFit/>
          </a:bodyPr>
          <a:lstStyle/>
          <a:p>
            <a:pPr algn="ctr"/>
            <a:r>
              <a:rPr lang="en-US" sz="1200" dirty="0" smtClean="0">
                <a:solidFill>
                  <a:srgbClr val="000000"/>
                </a:solidFill>
              </a:rPr>
              <a:t>Infra</a:t>
            </a:r>
          </a:p>
          <a:p>
            <a:pPr algn="ctr"/>
            <a:r>
              <a:rPr lang="en-US" sz="1200" dirty="0" smtClean="0">
                <a:solidFill>
                  <a:srgbClr val="000000"/>
                </a:solidFill>
              </a:rPr>
              <a:t>Network</a:t>
            </a:r>
            <a:endParaRPr lang="en-US" sz="1200" dirty="0">
              <a:solidFill>
                <a:srgbClr val="000000"/>
              </a:solidFill>
            </a:endParaRPr>
          </a:p>
        </p:txBody>
      </p:sp>
      <p:pic>
        <p:nvPicPr>
          <p:cNvPr id="46083" name="Picture 3" descr="C:\Users\scvanden\Documents\Artwork\icons\kubrick icons\Hardware_1185_25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33174" y="1804946"/>
            <a:ext cx="540689" cy="54068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3" descr="C:\Users\scvanden\Documents\Artwork\icons\kubrick icons\Hardware_1185_25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35609" y="2703443"/>
            <a:ext cx="540689" cy="540689"/>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3" descr="C:\Users\scvanden\Documents\Artwork\icons\kubrick icons\Hardware_1185_25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96785" y="3148716"/>
            <a:ext cx="540689" cy="540689"/>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3" descr="C:\Users\scvanden\Documents\Artwork\icons\kubrick icons\Hardware_1185_25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51512" y="3609892"/>
            <a:ext cx="540689" cy="540689"/>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3954" y="1454866"/>
            <a:ext cx="314822" cy="35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4058" y="1454866"/>
            <a:ext cx="314822" cy="35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2112" y="1454866"/>
            <a:ext cx="314822" cy="35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88117" y="1454866"/>
            <a:ext cx="314822" cy="35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14121" y="1454866"/>
            <a:ext cx="314822" cy="35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11395" y="1454866"/>
            <a:ext cx="314822" cy="35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40125" y="1454866"/>
            <a:ext cx="314822" cy="35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7" name="Straight Connector 76"/>
          <p:cNvCxnSpPr/>
          <p:nvPr/>
        </p:nvCxnSpPr>
        <p:spPr>
          <a:xfrm>
            <a:off x="2295972" y="1687596"/>
            <a:ext cx="343860" cy="0"/>
          </a:xfrm>
          <a:prstGeom prst="line">
            <a:avLst/>
          </a:prstGeom>
          <a:ln w="19050" cap="rnd" cmpd="sng">
            <a:solidFill>
              <a:srgbClr val="777777"/>
            </a:solidFill>
            <a:prstDash val="sysDash"/>
          </a:ln>
        </p:spPr>
        <p:style>
          <a:lnRef idx="1">
            <a:schemeClr val="accent1"/>
          </a:lnRef>
          <a:fillRef idx="0">
            <a:schemeClr val="accent1"/>
          </a:fillRef>
          <a:effectRef idx="0">
            <a:schemeClr val="accent1"/>
          </a:effectRef>
          <a:fontRef idx="minor">
            <a:schemeClr val="tx1"/>
          </a:fontRef>
        </p:style>
      </p:cxnSp>
      <p:cxnSp>
        <p:nvCxnSpPr>
          <p:cNvPr id="1041" name="Straight Connector 1040"/>
          <p:cNvCxnSpPr/>
          <p:nvPr/>
        </p:nvCxnSpPr>
        <p:spPr>
          <a:xfrm>
            <a:off x="4015409" y="3387256"/>
            <a:ext cx="0" cy="230587"/>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4086971" y="3387256"/>
            <a:ext cx="0" cy="230587"/>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42" name="Oval 1041"/>
          <p:cNvSpPr/>
          <p:nvPr/>
        </p:nvSpPr>
        <p:spPr>
          <a:xfrm>
            <a:off x="3927945" y="3458817"/>
            <a:ext cx="262393" cy="87465"/>
          </a:xfrm>
          <a:prstGeom prst="ellipse">
            <a:avLst/>
          </a:prstGeom>
          <a:ln w="19050" cap="rnd" cmpd="sng">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smtClean="0"/>
          </a:p>
        </p:txBody>
      </p:sp>
    </p:spTree>
    <p:extLst>
      <p:ext uri="{BB962C8B-B14F-4D97-AF65-F5344CB8AC3E}">
        <p14:creationId xmlns:p14="http://schemas.microsoft.com/office/powerpoint/2010/main" val="3385886551"/>
      </p:ext>
    </p:extLst>
  </p:cSld>
  <p:clrMapOvr>
    <a:masterClrMapping/>
  </p:clrMapOvr>
  <p:transition>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9701" y="838201"/>
            <a:ext cx="6602420" cy="5467246"/>
          </a:xfrm>
        </p:spPr>
        <p:style>
          <a:lnRef idx="0">
            <a:schemeClr val="accent4"/>
          </a:lnRef>
          <a:fillRef idx="3">
            <a:schemeClr val="accent4"/>
          </a:fillRef>
          <a:effectRef idx="3">
            <a:schemeClr val="accent4"/>
          </a:effectRef>
          <a:fontRef idx="minor">
            <a:schemeClr val="lt1"/>
          </a:fontRef>
        </p:style>
        <p:txBody>
          <a:bodyPr/>
          <a:lstStyle/>
          <a:p>
            <a:pPr lvl="1">
              <a:buFont typeface="Wingdings" pitchFamily="2" charset="2"/>
              <a:buChar char="v"/>
            </a:pPr>
            <a:r>
              <a:rPr lang="en-US" altLang="zh-CN" dirty="0" err="1" smtClean="0">
                <a:solidFill>
                  <a:schemeClr val="bg1"/>
                </a:solidFill>
              </a:rPr>
              <a:t>VM-FEX</a:t>
            </a:r>
            <a:r>
              <a:rPr lang="zh-CN" altLang="en-US" dirty="0" smtClean="0">
                <a:solidFill>
                  <a:schemeClr val="bg1"/>
                </a:solidFill>
              </a:rPr>
              <a:t>技术和相关产品的解释性文档</a:t>
            </a:r>
            <a:endParaRPr lang="en-US" altLang="zh-CN" dirty="0" smtClean="0">
              <a:solidFill>
                <a:schemeClr val="bg1"/>
              </a:solidFill>
            </a:endParaRPr>
          </a:p>
          <a:p>
            <a:pPr lvl="2"/>
            <a:r>
              <a:rPr lang="en-US" dirty="0">
                <a:solidFill>
                  <a:schemeClr val="bg1"/>
                </a:solidFill>
              </a:rPr>
              <a:t> </a:t>
            </a:r>
            <a:r>
              <a:rPr lang="en-US" altLang="zh-CN" dirty="0" smtClean="0">
                <a:solidFill>
                  <a:schemeClr val="bg1"/>
                </a:solidFill>
              </a:rPr>
              <a:t>Palo</a:t>
            </a:r>
            <a:r>
              <a:rPr lang="zh-CN" altLang="en-US" dirty="0" smtClean="0">
                <a:solidFill>
                  <a:schemeClr val="bg1"/>
                </a:solidFill>
              </a:rPr>
              <a:t>卡的文档：</a:t>
            </a:r>
            <a:r>
              <a:rPr lang="en-US" altLang="zh-CN" dirty="0">
                <a:solidFill>
                  <a:schemeClr val="bg1"/>
                </a:solidFill>
                <a:hlinkClick r:id="rId2"/>
              </a:rPr>
              <a:t>http://</a:t>
            </a:r>
            <a:r>
              <a:rPr lang="en-US" altLang="zh-CN" dirty="0" smtClean="0">
                <a:solidFill>
                  <a:schemeClr val="bg1"/>
                </a:solidFill>
                <a:hlinkClick r:id="rId2"/>
              </a:rPr>
              <a:t>www.cisco.com/en/US/prod/collateral/ps10265/ps10493/data_sheet_c78-558230_ps10279_Products_Data_Sheet.html</a:t>
            </a:r>
            <a:endParaRPr lang="en-US" altLang="zh-CN" dirty="0" smtClean="0">
              <a:solidFill>
                <a:schemeClr val="bg1"/>
              </a:solidFill>
            </a:endParaRPr>
          </a:p>
          <a:p>
            <a:pPr lvl="2"/>
            <a:r>
              <a:rPr lang="en-US" altLang="zh-CN" dirty="0" err="1" smtClean="0">
                <a:solidFill>
                  <a:schemeClr val="bg1"/>
                </a:solidFill>
              </a:rPr>
              <a:t>VM-FEX</a:t>
            </a:r>
            <a:r>
              <a:rPr lang="zh-CN" altLang="en-US" dirty="0" smtClean="0">
                <a:solidFill>
                  <a:schemeClr val="bg1"/>
                </a:solidFill>
              </a:rPr>
              <a:t>的文档：</a:t>
            </a:r>
            <a:endParaRPr lang="en-US" altLang="zh-CN" dirty="0" smtClean="0">
              <a:solidFill>
                <a:schemeClr val="bg1"/>
              </a:solidFill>
            </a:endParaRPr>
          </a:p>
          <a:p>
            <a:pPr lvl="2"/>
            <a:r>
              <a:rPr lang="en-US" dirty="0">
                <a:solidFill>
                  <a:schemeClr val="bg1"/>
                </a:solidFill>
                <a:hlinkClick r:id="rId3"/>
              </a:rPr>
              <a:t>http://</a:t>
            </a:r>
            <a:r>
              <a:rPr lang="en-US" dirty="0" smtClean="0">
                <a:solidFill>
                  <a:schemeClr val="bg1"/>
                </a:solidFill>
                <a:hlinkClick r:id="rId3"/>
              </a:rPr>
              <a:t>www.cisco.com/en/US/netsol/ns1124/index.html</a:t>
            </a:r>
            <a:endParaRPr lang="en-US" dirty="0" smtClean="0">
              <a:solidFill>
                <a:schemeClr val="bg1"/>
              </a:solidFill>
            </a:endParaRPr>
          </a:p>
          <a:p>
            <a:pPr lvl="2"/>
            <a:r>
              <a:rPr lang="zh-CN" altLang="en-US" dirty="0" smtClean="0">
                <a:solidFill>
                  <a:schemeClr val="bg1"/>
                </a:solidFill>
              </a:rPr>
              <a:t>虚拟化感知网络的文档：</a:t>
            </a:r>
            <a:endParaRPr lang="en-US" altLang="zh-CN" dirty="0" smtClean="0">
              <a:solidFill>
                <a:schemeClr val="bg1"/>
              </a:solidFill>
            </a:endParaRPr>
          </a:p>
          <a:p>
            <a:pPr lvl="2"/>
            <a:r>
              <a:rPr lang="en-US" dirty="0">
                <a:solidFill>
                  <a:schemeClr val="bg1"/>
                </a:solidFill>
                <a:hlinkClick r:id="rId4"/>
              </a:rPr>
              <a:t>http://</a:t>
            </a:r>
            <a:r>
              <a:rPr lang="en-US" dirty="0" smtClean="0">
                <a:solidFill>
                  <a:schemeClr val="bg1"/>
                </a:solidFill>
                <a:hlinkClick r:id="rId4"/>
              </a:rPr>
              <a:t>www.cisco.com/en/US/prod/collateral/modules/ps10277/ps10331/white_paper_c11-618838_ns1124_Networking_Solutions_White_Paper.html</a:t>
            </a:r>
            <a:endParaRPr lang="en-US" dirty="0" smtClean="0">
              <a:solidFill>
                <a:schemeClr val="bg1"/>
              </a:solidFill>
            </a:endParaRPr>
          </a:p>
          <a:p>
            <a:pPr lvl="1">
              <a:buFont typeface="Wingdings" pitchFamily="2" charset="2"/>
              <a:buChar char="v"/>
            </a:pPr>
            <a:r>
              <a:rPr lang="en-US" altLang="zh-CN" dirty="0" err="1" smtClean="0">
                <a:solidFill>
                  <a:schemeClr val="bg1"/>
                </a:solidFill>
              </a:rPr>
              <a:t>VM-FEX</a:t>
            </a:r>
            <a:r>
              <a:rPr lang="zh-CN" altLang="en-US" dirty="0">
                <a:solidFill>
                  <a:schemeClr val="bg1"/>
                </a:solidFill>
              </a:rPr>
              <a:t>的实施文档，解决用户对实施的困扰</a:t>
            </a:r>
            <a:endParaRPr lang="en-US" altLang="zh-CN" dirty="0">
              <a:solidFill>
                <a:schemeClr val="bg1"/>
              </a:solidFill>
            </a:endParaRPr>
          </a:p>
          <a:p>
            <a:pPr lvl="2"/>
            <a:r>
              <a:rPr lang="en-US" altLang="zh-CN" dirty="0" err="1" smtClean="0">
                <a:solidFill>
                  <a:schemeClr val="bg1"/>
                </a:solidFill>
              </a:rPr>
              <a:t>VM-FEX</a:t>
            </a:r>
            <a:r>
              <a:rPr lang="zh-CN" altLang="en-US" dirty="0" smtClean="0">
                <a:solidFill>
                  <a:schemeClr val="bg1"/>
                </a:solidFill>
              </a:rPr>
              <a:t>和</a:t>
            </a:r>
            <a:r>
              <a:rPr lang="en-US" altLang="zh-CN" dirty="0" err="1" smtClean="0">
                <a:solidFill>
                  <a:schemeClr val="bg1"/>
                </a:solidFill>
              </a:rPr>
              <a:t>VMWare</a:t>
            </a:r>
            <a:r>
              <a:rPr lang="zh-CN" altLang="en-US" dirty="0" smtClean="0">
                <a:solidFill>
                  <a:schemeClr val="bg1"/>
                </a:solidFill>
              </a:rPr>
              <a:t>的文档：</a:t>
            </a:r>
            <a:r>
              <a:rPr lang="en-US" altLang="zh-CN" dirty="0">
                <a:solidFill>
                  <a:schemeClr val="bg1"/>
                </a:solidFill>
                <a:hlinkClick r:id="rId5"/>
              </a:rPr>
              <a:t>http://</a:t>
            </a:r>
            <a:r>
              <a:rPr lang="en-US" altLang="zh-CN" dirty="0" smtClean="0">
                <a:solidFill>
                  <a:schemeClr val="bg1"/>
                </a:solidFill>
                <a:hlinkClick r:id="rId5"/>
              </a:rPr>
              <a:t>www.cisco.com/en/US/solutions/collateral/ns340/ns517/ns224/ns944/vm_fex_best_practices_deployment_guide_ns1124_Networking_Solutions_White_Paper.html</a:t>
            </a:r>
            <a:endParaRPr lang="en-US" altLang="zh-CN" dirty="0" smtClean="0">
              <a:solidFill>
                <a:schemeClr val="bg1"/>
              </a:solidFill>
            </a:endParaRPr>
          </a:p>
          <a:p>
            <a:pPr lvl="2"/>
            <a:r>
              <a:rPr lang="en-US" altLang="zh-CN" dirty="0" err="1" smtClean="0">
                <a:solidFill>
                  <a:schemeClr val="bg1"/>
                </a:solidFill>
              </a:rPr>
              <a:t>VM-FEX</a:t>
            </a:r>
            <a:r>
              <a:rPr lang="zh-CN" altLang="en-US" dirty="0" smtClean="0">
                <a:solidFill>
                  <a:schemeClr val="bg1"/>
                </a:solidFill>
              </a:rPr>
              <a:t>和</a:t>
            </a:r>
            <a:r>
              <a:rPr lang="en-US" altLang="zh-CN" dirty="0" err="1" smtClean="0">
                <a:solidFill>
                  <a:schemeClr val="bg1"/>
                </a:solidFill>
              </a:rPr>
              <a:t>VMWare</a:t>
            </a:r>
            <a:r>
              <a:rPr lang="zh-CN" altLang="en-US" dirty="0" smtClean="0">
                <a:solidFill>
                  <a:schemeClr val="bg1"/>
                </a:solidFill>
              </a:rPr>
              <a:t>的排错文档：</a:t>
            </a:r>
            <a:endParaRPr lang="en-US" altLang="zh-CN" dirty="0" smtClean="0">
              <a:solidFill>
                <a:schemeClr val="bg1"/>
              </a:solidFill>
            </a:endParaRPr>
          </a:p>
          <a:p>
            <a:pPr lvl="2"/>
            <a:r>
              <a:rPr lang="en-US" altLang="zh-CN" dirty="0">
                <a:solidFill>
                  <a:schemeClr val="bg1"/>
                </a:solidFill>
                <a:hlinkClick r:id="rId6"/>
              </a:rPr>
              <a:t>http://</a:t>
            </a:r>
            <a:r>
              <a:rPr lang="en-US" altLang="zh-CN" dirty="0" smtClean="0">
                <a:solidFill>
                  <a:schemeClr val="bg1"/>
                </a:solidFill>
                <a:hlinkClick r:id="rId6"/>
              </a:rPr>
              <a:t>www.cisco.com/en/US/solutions/collateral/ns340/ns517/ns224/ns944/basic_troubleshooting_vm_fex.html</a:t>
            </a:r>
            <a:endParaRPr lang="en-US" altLang="zh-CN" dirty="0" smtClean="0">
              <a:solidFill>
                <a:schemeClr val="bg1"/>
              </a:solidFill>
            </a:endParaRPr>
          </a:p>
          <a:p>
            <a:pPr lvl="2"/>
            <a:endParaRPr lang="en-US" altLang="zh-CN" dirty="0" smtClean="0">
              <a:solidFill>
                <a:schemeClr val="bg1"/>
              </a:solidFill>
            </a:endParaRPr>
          </a:p>
          <a:p>
            <a:pPr lvl="2"/>
            <a:r>
              <a:rPr lang="en-US" dirty="0" smtClean="0">
                <a:solidFill>
                  <a:schemeClr val="bg1"/>
                </a:solidFill>
              </a:rPr>
              <a:t>   </a:t>
            </a:r>
            <a:endParaRPr lang="en-US" dirty="0">
              <a:solidFill>
                <a:schemeClr val="bg1"/>
              </a:solidFill>
            </a:endParaRPr>
          </a:p>
        </p:txBody>
      </p:sp>
      <p:sp>
        <p:nvSpPr>
          <p:cNvPr id="4" name="Title 1"/>
          <p:cNvSpPr txBox="1">
            <a:spLocks/>
          </p:cNvSpPr>
          <p:nvPr/>
        </p:nvSpPr>
        <p:spPr>
          <a:xfrm>
            <a:off x="12700" y="152400"/>
            <a:ext cx="9144000" cy="68580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chorCtr="0">
            <a:normAutofit/>
          </a:bodyPr>
          <a:lstStyle/>
          <a:p>
            <a:pPr>
              <a:lnSpc>
                <a:spcPct val="80000"/>
              </a:lnSpc>
              <a:spcBef>
                <a:spcPct val="0"/>
              </a:spcBef>
              <a:defRPr/>
            </a:pPr>
            <a:r>
              <a:rPr lang="en-US" sz="3600" dirty="0" err="1" smtClean="0">
                <a:gradFill>
                  <a:gsLst>
                    <a:gs pos="0">
                      <a:schemeClr val="tx1"/>
                    </a:gs>
                    <a:gs pos="44000">
                      <a:srgbClr val="01BBBB"/>
                    </a:gs>
                    <a:gs pos="100000">
                      <a:schemeClr val="accent4"/>
                    </a:gs>
                  </a:gsLst>
                  <a:lin ang="4800000" scaled="0"/>
                </a:gradFill>
                <a:latin typeface="CiscoSans ExtraLight" pitchFamily="34" charset="0"/>
              </a:rPr>
              <a:t>VM</a:t>
            </a:r>
            <a:r>
              <a:rPr lang="en-US" sz="3600" dirty="0" smtClean="0">
                <a:gradFill>
                  <a:gsLst>
                    <a:gs pos="0">
                      <a:schemeClr val="tx1"/>
                    </a:gs>
                    <a:gs pos="44000">
                      <a:srgbClr val="01BBBB"/>
                    </a:gs>
                    <a:gs pos="100000">
                      <a:schemeClr val="accent4"/>
                    </a:gs>
                  </a:gsLst>
                  <a:lin ang="4800000" scaled="0"/>
                </a:gradFill>
                <a:latin typeface="CiscoSans ExtraLight" pitchFamily="34" charset="0"/>
              </a:rPr>
              <a:t> on </a:t>
            </a:r>
            <a:r>
              <a:rPr lang="en-US" sz="3600" dirty="0" err="1" smtClean="0">
                <a:gradFill>
                  <a:gsLst>
                    <a:gs pos="0">
                      <a:schemeClr val="tx1"/>
                    </a:gs>
                    <a:gs pos="44000">
                      <a:srgbClr val="01BBBB"/>
                    </a:gs>
                    <a:gs pos="100000">
                      <a:schemeClr val="accent4"/>
                    </a:gs>
                  </a:gsLst>
                  <a:lin ang="4800000" scaled="0"/>
                </a:gradFill>
                <a:latin typeface="CiscoSans ExtraLight" pitchFamily="34" charset="0"/>
              </a:rPr>
              <a:t>UCS</a:t>
            </a:r>
            <a:r>
              <a:rPr lang="en-US" sz="3600" dirty="0" smtClean="0">
                <a:gradFill>
                  <a:gsLst>
                    <a:gs pos="0">
                      <a:schemeClr val="tx1"/>
                    </a:gs>
                    <a:gs pos="44000">
                      <a:srgbClr val="01BBBB"/>
                    </a:gs>
                    <a:gs pos="100000">
                      <a:schemeClr val="accent4"/>
                    </a:gs>
                  </a:gsLst>
                  <a:lin ang="4800000" scaled="0"/>
                </a:gradFill>
                <a:latin typeface="CiscoSans ExtraLight" pitchFamily="34" charset="0"/>
              </a:rPr>
              <a:t> C    </a:t>
            </a:r>
            <a:r>
              <a:rPr lang="zh-CN" altLang="en-US" sz="3600" dirty="0" smtClean="0"/>
              <a:t>丰富的技术文档支持</a:t>
            </a:r>
            <a:r>
              <a:rPr lang="en-US" sz="3600" dirty="0" smtClean="0">
                <a:gradFill>
                  <a:gsLst>
                    <a:gs pos="0">
                      <a:schemeClr val="tx1"/>
                    </a:gs>
                    <a:gs pos="44000">
                      <a:srgbClr val="01BBBB"/>
                    </a:gs>
                    <a:gs pos="100000">
                      <a:schemeClr val="accent4"/>
                    </a:gs>
                  </a:gsLst>
                  <a:lin ang="4800000" scaled="0"/>
                </a:gradFill>
                <a:latin typeface="CiscoSans ExtraLight" pitchFamily="34" charset="0"/>
              </a:rPr>
              <a:t>  </a:t>
            </a:r>
            <a:endParaRPr kumimoji="0" lang="en-US" sz="3600" b="0" i="0" u="none" strike="noStrike" kern="1200" cap="none" spc="0" normalizeH="0" baseline="0" noProof="0" dirty="0">
              <a:ln>
                <a:noFill/>
              </a:ln>
              <a:gradFill>
                <a:gsLst>
                  <a:gs pos="0">
                    <a:schemeClr val="tx1"/>
                  </a:gs>
                  <a:gs pos="44000">
                    <a:srgbClr val="01BBBB"/>
                  </a:gs>
                  <a:gs pos="100000">
                    <a:schemeClr val="accent4"/>
                  </a:gs>
                </a:gsLst>
                <a:lin ang="4800000" scaled="0"/>
              </a:gradFill>
              <a:effectLst/>
              <a:uLnTx/>
              <a:uFillTx/>
              <a:latin typeface="CiscoSans ExtraLight" pitchFamily="34" charset="0"/>
              <a:ea typeface="+mj-ea"/>
              <a:cs typeface="+mj-cs"/>
            </a:endParaRPr>
          </a:p>
        </p:txBody>
      </p:sp>
      <p:pic>
        <p:nvPicPr>
          <p:cNvPr id="99333" name="Picture 5" descr="C:\Program Files (x86)\Microsoft Office\MEDIA\CAGCAT10\j0196400.wmf"/>
          <p:cNvPicPr>
            <a:picLocks noChangeAspect="1" noChangeArrowheads="1"/>
          </p:cNvPicPr>
          <p:nvPr/>
        </p:nvPicPr>
        <p:blipFill>
          <a:blip r:embed="rId7" cstate="print"/>
          <a:srcRect/>
          <a:stretch>
            <a:fillRect/>
          </a:stretch>
        </p:blipFill>
        <p:spPr bwMode="auto">
          <a:xfrm>
            <a:off x="7123158" y="4309110"/>
            <a:ext cx="1695298" cy="1812341"/>
          </a:xfrm>
          <a:prstGeom prst="rect">
            <a:avLst/>
          </a:prstGeom>
          <a:noFill/>
        </p:spPr>
      </p:pic>
    </p:spTree>
    <p:extLst>
      <p:ext uri="{BB962C8B-B14F-4D97-AF65-F5344CB8AC3E}">
        <p14:creationId xmlns:p14="http://schemas.microsoft.com/office/powerpoint/2010/main" val="89373650"/>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1393" y="1774540"/>
            <a:ext cx="8469328" cy="2407042"/>
          </a:xfrm>
        </p:spPr>
        <p:txBody>
          <a:bodyPr/>
          <a:lstStyle/>
          <a:p>
            <a:r>
              <a:rPr lang="zh-CN" altLang="en-US" sz="4800" spc="-200" dirty="0" smtClean="0">
                <a:solidFill>
                  <a:schemeClr val="tx1">
                    <a:lumMod val="50000"/>
                  </a:schemeClr>
                </a:solidFill>
                <a:effectLst>
                  <a:outerShdw blurRad="38100" dist="38100" dir="2700000" algn="tl">
                    <a:srgbClr val="000000">
                      <a:alpha val="43137"/>
                    </a:srgbClr>
                  </a:outerShdw>
                </a:effectLst>
                <a:latin typeface="华文楷体"/>
                <a:ea typeface="华文楷体"/>
              </a:rPr>
              <a:t>大数据解决方案</a:t>
            </a:r>
            <a:r>
              <a:rPr lang="en-US" altLang="zh-CN" sz="4800" spc="-200" dirty="0" smtClean="0">
                <a:solidFill>
                  <a:schemeClr val="tx1">
                    <a:lumMod val="50000"/>
                  </a:schemeClr>
                </a:solidFill>
                <a:effectLst>
                  <a:outerShdw blurRad="38100" dist="38100" dir="2700000" algn="tl">
                    <a:srgbClr val="000000">
                      <a:alpha val="43137"/>
                    </a:srgbClr>
                  </a:outerShdw>
                </a:effectLst>
                <a:latin typeface="华文楷体"/>
                <a:ea typeface="华文楷体"/>
              </a:rPr>
              <a:t> (Big Data)</a:t>
            </a:r>
            <a:endParaRPr lang="en-US" sz="4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06273436"/>
      </p:ext>
    </p:extLst>
  </p:cSld>
  <p:clrMapOvr>
    <a:masterClrMapping/>
  </p:clrMapOvr>
  <p:transition>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p:cNvPicPr>
            <a:picLocks noChangeAspect="1" noChangeArrowheads="1"/>
          </p:cNvPicPr>
          <p:nvPr/>
        </p:nvPicPr>
        <p:blipFill rotWithShape="1">
          <a:blip r:embed="rId3" cstate="print"/>
          <a:srcRect l="777" t="22789" r="877" b="2335"/>
          <a:stretch/>
        </p:blipFill>
        <p:spPr bwMode="auto">
          <a:xfrm>
            <a:off x="304800" y="3625725"/>
            <a:ext cx="5157809" cy="2679381"/>
          </a:xfrm>
          <a:prstGeom prst="rect">
            <a:avLst/>
          </a:prstGeom>
          <a:noFill/>
          <a:ln w="9525">
            <a:noFill/>
            <a:miter lim="800000"/>
            <a:headEnd/>
            <a:tailEnd/>
          </a:ln>
        </p:spPr>
      </p:pic>
      <p:sp>
        <p:nvSpPr>
          <p:cNvPr id="61" name="Donut 60"/>
          <p:cNvSpPr/>
          <p:nvPr/>
        </p:nvSpPr>
        <p:spPr>
          <a:xfrm>
            <a:off x="3584562" y="1296273"/>
            <a:ext cx="1276262" cy="1276262"/>
          </a:xfrm>
          <a:prstGeom prst="donut">
            <a:avLst>
              <a:gd name="adj" fmla="val 20963"/>
            </a:avLst>
          </a:prstGeom>
          <a:blipFill dpi="0" rotWithShape="1">
            <a:blip r:embed="rId4" cstate="print"/>
            <a:srcRect/>
            <a:stretch>
              <a:fillRect l="-5000" r="-100000" b="-8000"/>
            </a:stretch>
          </a:blipFill>
          <a:ln>
            <a:noFill/>
          </a:ln>
          <a:effectLst>
            <a:outerShdw blurRad="76200" dist="508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5152" tIns="72576" rIns="145152" bIns="72576" rtlCol="0" anchor="ctr"/>
          <a:lstStyle/>
          <a:p>
            <a:pPr algn="ctr"/>
            <a:endParaRPr lang="en-US">
              <a:solidFill>
                <a:schemeClr val="tx1"/>
              </a:solidFill>
              <a:latin typeface="+mj-lt"/>
            </a:endParaRPr>
          </a:p>
        </p:txBody>
      </p:sp>
      <p:sp>
        <p:nvSpPr>
          <p:cNvPr id="2" name="Title 1"/>
          <p:cNvSpPr>
            <a:spLocks noGrp="1"/>
          </p:cNvSpPr>
          <p:nvPr>
            <p:ph type="title"/>
          </p:nvPr>
        </p:nvSpPr>
        <p:spPr>
          <a:xfrm>
            <a:off x="393053" y="187570"/>
            <a:ext cx="8327414" cy="638991"/>
          </a:xfrm>
        </p:spPr>
        <p:txBody>
          <a:bodyPr/>
          <a:lstStyle/>
          <a:p>
            <a:r>
              <a:rPr lang="zh-CN" altLang="en-US" dirty="0" smtClean="0"/>
              <a:t>大数据解决方案</a:t>
            </a:r>
            <a:endParaRPr lang="en-US" dirty="0">
              <a:solidFill>
                <a:srgbClr val="FF0000"/>
              </a:solidFill>
            </a:endParaRPr>
          </a:p>
        </p:txBody>
      </p:sp>
      <p:sp>
        <p:nvSpPr>
          <p:cNvPr id="9" name="Rectangle 10"/>
          <p:cNvSpPr>
            <a:spLocks noChangeArrowheads="1"/>
          </p:cNvSpPr>
          <p:nvPr/>
        </p:nvSpPr>
        <p:spPr bwMode="auto">
          <a:xfrm>
            <a:off x="304800" y="1146057"/>
            <a:ext cx="3172273" cy="412291"/>
          </a:xfrm>
          <a:prstGeom prst="rect">
            <a:avLst/>
          </a:prstGeom>
          <a:noFill/>
          <a:ln w="9525">
            <a:noFill/>
            <a:miter lim="800000"/>
            <a:headEnd/>
            <a:tailEnd/>
          </a:ln>
          <a:effectLst/>
        </p:spPr>
        <p:txBody>
          <a:bodyPr wrap="square" lIns="103505" tIns="51752" rIns="103505" bIns="51752">
            <a:spAutoFit/>
          </a:bodyPr>
          <a:lstStyle/>
          <a:p>
            <a:pPr defTabSz="1028600">
              <a:spcBef>
                <a:spcPct val="50000"/>
              </a:spcBef>
            </a:pPr>
            <a:r>
              <a:rPr lang="zh-CN" altLang="en-US" sz="2000" b="1" dirty="0">
                <a:solidFill>
                  <a:schemeClr val="accent3">
                    <a:lumMod val="50000"/>
                  </a:schemeClr>
                </a:solidFill>
              </a:rPr>
              <a:t>解决方案概览</a:t>
            </a:r>
            <a:endParaRPr lang="en-US" sz="2000" b="1" dirty="0">
              <a:solidFill>
                <a:schemeClr val="accent3">
                  <a:lumMod val="50000"/>
                </a:schemeClr>
              </a:solidFill>
            </a:endParaRPr>
          </a:p>
        </p:txBody>
      </p:sp>
      <p:sp>
        <p:nvSpPr>
          <p:cNvPr id="10" name="Rectangle 4"/>
          <p:cNvSpPr>
            <a:spLocks noChangeArrowheads="1"/>
          </p:cNvSpPr>
          <p:nvPr/>
        </p:nvSpPr>
        <p:spPr bwMode="auto">
          <a:xfrm>
            <a:off x="5878009" y="1132804"/>
            <a:ext cx="2923100" cy="412291"/>
          </a:xfrm>
          <a:prstGeom prst="rect">
            <a:avLst/>
          </a:prstGeom>
          <a:noFill/>
          <a:ln w="9525">
            <a:noFill/>
            <a:miter lim="800000"/>
            <a:headEnd/>
            <a:tailEnd/>
          </a:ln>
          <a:effectLst/>
        </p:spPr>
        <p:txBody>
          <a:bodyPr wrap="square" lIns="103505" tIns="51752" rIns="103505" bIns="51752">
            <a:spAutoFit/>
          </a:bodyPr>
          <a:lstStyle/>
          <a:p>
            <a:pPr algn="r" defTabSz="1028600">
              <a:spcBef>
                <a:spcPct val="50000"/>
              </a:spcBef>
            </a:pPr>
            <a:r>
              <a:rPr lang="zh-CN" altLang="en-US" sz="2000" b="1" dirty="0">
                <a:solidFill>
                  <a:srgbClr val="0070C0"/>
                </a:solidFill>
              </a:rPr>
              <a:t>方案详述</a:t>
            </a:r>
            <a:endParaRPr lang="en-US" sz="2000" b="1" dirty="0">
              <a:solidFill>
                <a:srgbClr val="0070C0"/>
              </a:solidFill>
            </a:endParaRPr>
          </a:p>
        </p:txBody>
      </p:sp>
      <p:grpSp>
        <p:nvGrpSpPr>
          <p:cNvPr id="25" name="Group 24"/>
          <p:cNvGrpSpPr/>
          <p:nvPr/>
        </p:nvGrpSpPr>
        <p:grpSpPr>
          <a:xfrm>
            <a:off x="352382" y="1462764"/>
            <a:ext cx="3552725" cy="135149"/>
            <a:chOff x="-118533" y="2043178"/>
            <a:chExt cx="6043738" cy="138545"/>
          </a:xfrm>
        </p:grpSpPr>
        <p:cxnSp>
          <p:nvCxnSpPr>
            <p:cNvPr id="11" name="Straight Connector 10"/>
            <p:cNvCxnSpPr/>
            <p:nvPr/>
          </p:nvCxnSpPr>
          <p:spPr>
            <a:xfrm>
              <a:off x="-118533" y="2110099"/>
              <a:ext cx="5883624" cy="2117"/>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5740460" y="2043178"/>
              <a:ext cx="184745" cy="138545"/>
            </a:xfrm>
            <a:prstGeom prst="ellipse">
              <a:avLst/>
            </a:prstGeom>
            <a:solidFill>
              <a:schemeClr val="bg2"/>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45152" tIns="72576" rIns="145152" bIns="72576" rtlCol="0" anchor="ctr"/>
            <a:lstStyle/>
            <a:p>
              <a:pPr algn="ctr"/>
              <a:endParaRPr lang="en-US">
                <a:latin typeface="+mj-lt"/>
              </a:endParaRPr>
            </a:p>
          </p:txBody>
        </p:sp>
      </p:grpSp>
      <p:cxnSp>
        <p:nvCxnSpPr>
          <p:cNvPr id="13" name="Straight Connector 12"/>
          <p:cNvCxnSpPr/>
          <p:nvPr/>
        </p:nvCxnSpPr>
        <p:spPr>
          <a:xfrm flipV="1">
            <a:off x="5015151" y="1513628"/>
            <a:ext cx="3656064" cy="176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4"/>
          <p:cNvSpPr>
            <a:spLocks noChangeArrowheads="1"/>
          </p:cNvSpPr>
          <p:nvPr/>
        </p:nvSpPr>
        <p:spPr bwMode="auto">
          <a:xfrm>
            <a:off x="5548278" y="4056569"/>
            <a:ext cx="3175442" cy="412291"/>
          </a:xfrm>
          <a:prstGeom prst="rect">
            <a:avLst/>
          </a:prstGeom>
          <a:noFill/>
          <a:ln w="9525">
            <a:noFill/>
            <a:miter lim="800000"/>
            <a:headEnd/>
            <a:tailEnd/>
          </a:ln>
          <a:effectLst/>
        </p:spPr>
        <p:txBody>
          <a:bodyPr wrap="square" lIns="103505" tIns="51752" rIns="103505" bIns="51752">
            <a:spAutoFit/>
          </a:bodyPr>
          <a:lstStyle/>
          <a:p>
            <a:pPr algn="r" defTabSz="1028600">
              <a:spcBef>
                <a:spcPct val="50000"/>
              </a:spcBef>
            </a:pPr>
            <a:r>
              <a:rPr lang="zh-CN" altLang="en-US" sz="2000" b="1" dirty="0"/>
              <a:t>其它信息</a:t>
            </a:r>
            <a:endParaRPr lang="en-US" sz="2000" b="1" dirty="0"/>
          </a:p>
        </p:txBody>
      </p:sp>
      <p:sp>
        <p:nvSpPr>
          <p:cNvPr id="62" name="Donut 61"/>
          <p:cNvSpPr/>
          <p:nvPr/>
        </p:nvSpPr>
        <p:spPr>
          <a:xfrm>
            <a:off x="4513835" y="1440017"/>
            <a:ext cx="975965" cy="975965"/>
          </a:xfrm>
          <a:prstGeom prst="donut">
            <a:avLst>
              <a:gd name="adj" fmla="val 23594"/>
            </a:avLst>
          </a:prstGeom>
          <a:solidFill>
            <a:schemeClr val="accent1">
              <a:alpha val="75000"/>
            </a:schemeClr>
          </a:solidFill>
          <a:ln>
            <a:noFill/>
          </a:ln>
          <a:effectLst>
            <a:outerShdw blurRad="76200" dist="508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5152" tIns="72576" rIns="145152" bIns="72576" rtlCol="0" anchor="ctr"/>
          <a:lstStyle/>
          <a:p>
            <a:pPr algn="ctr"/>
            <a:endParaRPr lang="en-US">
              <a:solidFill>
                <a:schemeClr val="tx1"/>
              </a:solidFill>
              <a:latin typeface="+mj-lt"/>
            </a:endParaRPr>
          </a:p>
        </p:txBody>
      </p:sp>
      <p:sp>
        <p:nvSpPr>
          <p:cNvPr id="63" name="Donut 62"/>
          <p:cNvSpPr/>
          <p:nvPr/>
        </p:nvSpPr>
        <p:spPr>
          <a:xfrm>
            <a:off x="4176001" y="2280926"/>
            <a:ext cx="825816" cy="825816"/>
          </a:xfrm>
          <a:prstGeom prst="donut">
            <a:avLst>
              <a:gd name="adj" fmla="val 24839"/>
            </a:avLst>
          </a:prstGeom>
          <a:solidFill>
            <a:schemeClr val="tx1">
              <a:lumMod val="50000"/>
              <a:alpha val="75000"/>
            </a:schemeClr>
          </a:solidFill>
          <a:ln>
            <a:noFill/>
          </a:ln>
          <a:effectLst>
            <a:outerShdw blurRad="76200" dist="508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5152" tIns="72576" rIns="145152" bIns="72576" rtlCol="0" anchor="ctr"/>
          <a:lstStyle/>
          <a:p>
            <a:pPr algn="ctr"/>
            <a:endParaRPr lang="en-US">
              <a:solidFill>
                <a:schemeClr val="tx1"/>
              </a:solidFill>
              <a:latin typeface="+mj-lt"/>
            </a:endParaRPr>
          </a:p>
        </p:txBody>
      </p:sp>
      <p:sp>
        <p:nvSpPr>
          <p:cNvPr id="17" name="Oval 16"/>
          <p:cNvSpPr/>
          <p:nvPr/>
        </p:nvSpPr>
        <p:spPr>
          <a:xfrm rot="16200000">
            <a:off x="4807936" y="2738378"/>
            <a:ext cx="120408" cy="77923"/>
          </a:xfrm>
          <a:prstGeom prst="ellipse">
            <a:avLst/>
          </a:prstGeom>
          <a:solidFill>
            <a:schemeClr val="bg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a:latin typeface="+mj-lt"/>
            </a:endParaRPr>
          </a:p>
        </p:txBody>
      </p:sp>
      <p:sp>
        <p:nvSpPr>
          <p:cNvPr id="14" name="Oval 13"/>
          <p:cNvSpPr/>
          <p:nvPr/>
        </p:nvSpPr>
        <p:spPr>
          <a:xfrm>
            <a:off x="4952706" y="1472740"/>
            <a:ext cx="124890" cy="103909"/>
          </a:xfrm>
          <a:prstGeom prst="ellipse">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a:latin typeface="+mj-lt"/>
            </a:endParaRPr>
          </a:p>
        </p:txBody>
      </p:sp>
      <p:cxnSp>
        <p:nvCxnSpPr>
          <p:cNvPr id="88" name="Elbow Connector 87"/>
          <p:cNvCxnSpPr/>
          <p:nvPr/>
        </p:nvCxnSpPr>
        <p:spPr>
          <a:xfrm rot="10800000">
            <a:off x="4873916" y="2800794"/>
            <a:ext cx="3835344" cy="1645920"/>
          </a:xfrm>
          <a:prstGeom prst="bentConnector3">
            <a:avLst>
              <a:gd name="adj1" fmla="val 99901"/>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5316176" y="1695372"/>
            <a:ext cx="3827824" cy="1754326"/>
          </a:xfrm>
          <a:prstGeom prst="rect">
            <a:avLst/>
          </a:prstGeom>
        </p:spPr>
        <p:txBody>
          <a:bodyPr wrap="square">
            <a:spAutoFit/>
          </a:bodyPr>
          <a:lstStyle/>
          <a:p>
            <a:pPr marL="171450" indent="-171450">
              <a:buFont typeface="Arial"/>
              <a:buChar char="•"/>
            </a:pPr>
            <a:r>
              <a:rPr lang="zh-CN" altLang="en-US" sz="1200" dirty="0" smtClean="0">
                <a:solidFill>
                  <a:srgbClr val="0070C0"/>
                </a:solidFill>
                <a:latin typeface="Arial"/>
                <a:cs typeface="Arial"/>
              </a:rPr>
              <a:t>经过验证的数据中心架构</a:t>
            </a:r>
            <a:r>
              <a:rPr lang="en-US" altLang="zh-CN" sz="1200" dirty="0" smtClean="0">
                <a:solidFill>
                  <a:srgbClr val="0070C0"/>
                </a:solidFill>
                <a:latin typeface="Arial"/>
                <a:cs typeface="Arial"/>
              </a:rPr>
              <a:t>, </a:t>
            </a:r>
            <a:r>
              <a:rPr lang="en-US" sz="1200" dirty="0" smtClean="0">
                <a:solidFill>
                  <a:srgbClr val="0070C0"/>
                </a:solidFill>
                <a:latin typeface="Arial"/>
                <a:cs typeface="Arial"/>
              </a:rPr>
              <a:t>Cisco </a:t>
            </a:r>
            <a:r>
              <a:rPr lang="en-US" sz="1200" dirty="0" err="1">
                <a:solidFill>
                  <a:srgbClr val="0070C0"/>
                </a:solidFill>
                <a:latin typeface="Arial"/>
                <a:cs typeface="Arial"/>
              </a:rPr>
              <a:t>UCS</a:t>
            </a:r>
            <a:r>
              <a:rPr lang="en-US" sz="1200" dirty="0">
                <a:solidFill>
                  <a:srgbClr val="0070C0"/>
                </a:solidFill>
                <a:latin typeface="Arial"/>
                <a:cs typeface="Arial"/>
              </a:rPr>
              <a:t> </a:t>
            </a:r>
            <a:r>
              <a:rPr lang="en-US" sz="1200" dirty="0" smtClean="0">
                <a:solidFill>
                  <a:srgbClr val="0070C0"/>
                </a:solidFill>
                <a:latin typeface="Arial"/>
                <a:cs typeface="Arial"/>
              </a:rPr>
              <a:t>C</a:t>
            </a:r>
            <a:r>
              <a:rPr lang="zh-CN" altLang="en-US" sz="1200" dirty="0" smtClean="0">
                <a:solidFill>
                  <a:srgbClr val="0070C0"/>
                </a:solidFill>
                <a:latin typeface="Arial"/>
                <a:cs typeface="Arial"/>
              </a:rPr>
              <a:t>系列服务器使用</a:t>
            </a:r>
            <a:r>
              <a:rPr lang="en-US" sz="1200" dirty="0" smtClean="0">
                <a:solidFill>
                  <a:srgbClr val="0070C0"/>
                </a:solidFill>
                <a:latin typeface="Arial"/>
                <a:cs typeface="Arial"/>
              </a:rPr>
              <a:t> </a:t>
            </a:r>
            <a:r>
              <a:rPr lang="en-US" sz="1200" dirty="0">
                <a:solidFill>
                  <a:srgbClr val="0070C0"/>
                </a:solidFill>
                <a:latin typeface="Arial"/>
                <a:cs typeface="Arial"/>
              </a:rPr>
              <a:t>Intel® Xeon® </a:t>
            </a:r>
            <a:r>
              <a:rPr lang="zh-CN" altLang="en-US" sz="1200" dirty="0">
                <a:solidFill>
                  <a:srgbClr val="0070C0"/>
                </a:solidFill>
                <a:latin typeface="Arial"/>
                <a:cs typeface="Arial"/>
              </a:rPr>
              <a:t>处理器</a:t>
            </a:r>
            <a:endParaRPr lang="en-US" sz="1200" dirty="0" smtClean="0">
              <a:solidFill>
                <a:srgbClr val="0070C0"/>
              </a:solidFill>
              <a:latin typeface="Arial"/>
              <a:cs typeface="Arial"/>
            </a:endParaRPr>
          </a:p>
          <a:p>
            <a:pPr marL="171450" indent="-171450">
              <a:buFont typeface="Arial"/>
              <a:buChar char="•"/>
            </a:pPr>
            <a:r>
              <a:rPr lang="zh-CN" altLang="en-US" sz="1200" dirty="0" smtClean="0">
                <a:solidFill>
                  <a:srgbClr val="0070C0"/>
                </a:solidFill>
                <a:cs typeface="Arial"/>
              </a:rPr>
              <a:t>通过简化基础架构和模块化建设来减少总拥有成本</a:t>
            </a:r>
            <a:r>
              <a:rPr lang="en-US" sz="1200" dirty="0" smtClean="0">
                <a:solidFill>
                  <a:srgbClr val="0070C0"/>
                </a:solidFill>
                <a:cs typeface="Arial"/>
              </a:rPr>
              <a:t> (</a:t>
            </a:r>
            <a:r>
              <a:rPr lang="en-US" sz="1200" dirty="0">
                <a:solidFill>
                  <a:srgbClr val="0070C0"/>
                </a:solidFill>
                <a:cs typeface="Arial"/>
              </a:rPr>
              <a:t>TCO</a:t>
            </a:r>
            <a:r>
              <a:rPr lang="en-US" sz="1200" dirty="0" smtClean="0">
                <a:solidFill>
                  <a:srgbClr val="0070C0"/>
                </a:solidFill>
                <a:cs typeface="Arial"/>
              </a:rPr>
              <a:t>)</a:t>
            </a:r>
            <a:endParaRPr lang="en-US" sz="1200" dirty="0">
              <a:solidFill>
                <a:srgbClr val="0070C0"/>
              </a:solidFill>
              <a:latin typeface="Arial"/>
              <a:cs typeface="Arial"/>
            </a:endParaRPr>
          </a:p>
          <a:p>
            <a:pPr marL="171450" indent="-171450">
              <a:buFont typeface="Arial"/>
              <a:buChar char="•"/>
            </a:pPr>
            <a:r>
              <a:rPr lang="zh-CN" altLang="en-US" sz="1200" dirty="0" smtClean="0">
                <a:solidFill>
                  <a:srgbClr val="0070C0"/>
                </a:solidFill>
                <a:cs typeface="Arial"/>
              </a:rPr>
              <a:t>通过</a:t>
            </a:r>
            <a:r>
              <a:rPr lang="en-US" sz="1200" dirty="0" smtClean="0">
                <a:solidFill>
                  <a:srgbClr val="0070C0"/>
                </a:solidFill>
                <a:cs typeface="Arial"/>
              </a:rPr>
              <a:t> </a:t>
            </a:r>
            <a:r>
              <a:rPr lang="en-US" sz="1200" dirty="0">
                <a:solidFill>
                  <a:srgbClr val="0070C0"/>
                </a:solidFill>
                <a:cs typeface="Arial"/>
              </a:rPr>
              <a:t>Cisco </a:t>
            </a:r>
            <a:r>
              <a:rPr lang="en-US" sz="1200" dirty="0" err="1" smtClean="0">
                <a:solidFill>
                  <a:srgbClr val="0070C0"/>
                </a:solidFill>
                <a:cs typeface="Arial"/>
              </a:rPr>
              <a:t>NX</a:t>
            </a:r>
            <a:r>
              <a:rPr lang="en-US" sz="1200" dirty="0" smtClean="0">
                <a:solidFill>
                  <a:srgbClr val="0070C0"/>
                </a:solidFill>
                <a:cs typeface="Arial"/>
              </a:rPr>
              <a:t>-OS</a:t>
            </a:r>
            <a:r>
              <a:rPr lang="zh-CN" altLang="en-US" sz="1200" dirty="0" smtClean="0">
                <a:solidFill>
                  <a:srgbClr val="0070C0"/>
                </a:solidFill>
                <a:cs typeface="Arial"/>
              </a:rPr>
              <a:t>系统来提供业务的弹性和连续性</a:t>
            </a:r>
            <a:endParaRPr lang="en-US" sz="1200" dirty="0" smtClean="0">
              <a:solidFill>
                <a:srgbClr val="0070C0"/>
              </a:solidFill>
              <a:cs typeface="Arial"/>
            </a:endParaRPr>
          </a:p>
          <a:p>
            <a:pPr marL="171450" indent="-171450">
              <a:buFont typeface="Arial"/>
              <a:buChar char="•"/>
            </a:pPr>
            <a:r>
              <a:rPr lang="zh-CN" altLang="en-US" sz="1200" dirty="0" smtClean="0">
                <a:solidFill>
                  <a:srgbClr val="0070C0"/>
                </a:solidFill>
                <a:cs typeface="Arial"/>
              </a:rPr>
              <a:t>能兼容现有的运行和管理模式，易于部署</a:t>
            </a:r>
            <a:endParaRPr lang="en-US" altLang="zh-CN" sz="1200" dirty="0" smtClean="0">
              <a:solidFill>
                <a:srgbClr val="0070C0"/>
              </a:solidFill>
              <a:cs typeface="Arial"/>
            </a:endParaRPr>
          </a:p>
          <a:p>
            <a:pPr marL="171450" indent="-171450">
              <a:buFont typeface="Arial"/>
              <a:buChar char="•"/>
            </a:pPr>
            <a:r>
              <a:rPr lang="en-US" sz="1200" dirty="0" smtClean="0">
                <a:solidFill>
                  <a:srgbClr val="0070C0"/>
                </a:solidFill>
                <a:cs typeface="Arial"/>
              </a:rPr>
              <a:t>Cisco </a:t>
            </a:r>
            <a:r>
              <a:rPr lang="en-US" sz="1200" dirty="0">
                <a:solidFill>
                  <a:srgbClr val="0070C0"/>
                </a:solidFill>
                <a:cs typeface="Arial"/>
              </a:rPr>
              <a:t>Nexus 5500 </a:t>
            </a:r>
            <a:r>
              <a:rPr lang="zh-CN" altLang="en-US" sz="1200" dirty="0" smtClean="0">
                <a:solidFill>
                  <a:srgbClr val="0070C0"/>
                </a:solidFill>
                <a:cs typeface="Arial"/>
              </a:rPr>
              <a:t>加上</a:t>
            </a:r>
            <a:r>
              <a:rPr lang="en-US" sz="1200" dirty="0" smtClean="0">
                <a:solidFill>
                  <a:srgbClr val="0070C0"/>
                </a:solidFill>
                <a:cs typeface="Arial"/>
              </a:rPr>
              <a:t> </a:t>
            </a:r>
            <a:r>
              <a:rPr lang="en-US" sz="1200" dirty="0">
                <a:solidFill>
                  <a:srgbClr val="0070C0"/>
                </a:solidFill>
                <a:cs typeface="Arial"/>
              </a:rPr>
              <a:t>Nexus 2200 </a:t>
            </a:r>
            <a:r>
              <a:rPr lang="zh-CN" altLang="en-US" sz="1200" dirty="0" smtClean="0">
                <a:solidFill>
                  <a:srgbClr val="0070C0"/>
                </a:solidFill>
                <a:cs typeface="Arial"/>
              </a:rPr>
              <a:t>交换机在不牺牲性能的前提下降低总拥有成本</a:t>
            </a:r>
            <a:r>
              <a:rPr lang="en-US" altLang="zh-CN" sz="1200" dirty="0" smtClean="0">
                <a:solidFill>
                  <a:srgbClr val="0070C0"/>
                </a:solidFill>
                <a:cs typeface="Arial"/>
              </a:rPr>
              <a:t>(</a:t>
            </a:r>
            <a:r>
              <a:rPr lang="en-US" altLang="zh-CN" sz="1200" dirty="0" err="1" smtClean="0">
                <a:solidFill>
                  <a:srgbClr val="0070C0"/>
                </a:solidFill>
                <a:cs typeface="Arial"/>
              </a:rPr>
              <a:t>TCO</a:t>
            </a:r>
            <a:r>
              <a:rPr lang="en-US" altLang="zh-CN" sz="1200" dirty="0" smtClean="0">
                <a:solidFill>
                  <a:srgbClr val="0070C0"/>
                </a:solidFill>
                <a:cs typeface="Arial"/>
              </a:rPr>
              <a:t>)</a:t>
            </a:r>
          </a:p>
          <a:p>
            <a:pPr marL="171450" indent="-171450">
              <a:buFont typeface="Arial"/>
              <a:buChar char="•"/>
            </a:pPr>
            <a:r>
              <a:rPr lang="zh-CN" altLang="en-US" sz="1200" dirty="0">
                <a:solidFill>
                  <a:srgbClr val="0070C0"/>
                </a:solidFill>
                <a:cs typeface="Arial"/>
              </a:rPr>
              <a:t>更易</a:t>
            </a:r>
            <a:r>
              <a:rPr lang="zh-CN" altLang="en-US" sz="1200" dirty="0" smtClean="0">
                <a:solidFill>
                  <a:srgbClr val="0070C0"/>
                </a:solidFill>
                <a:cs typeface="Arial"/>
              </a:rPr>
              <a:t>于管理</a:t>
            </a:r>
            <a:endParaRPr lang="en-US" sz="1200" dirty="0">
              <a:solidFill>
                <a:srgbClr val="0070C0"/>
              </a:solidFill>
              <a:cs typeface="Arial"/>
            </a:endParaRPr>
          </a:p>
        </p:txBody>
      </p:sp>
      <p:sp>
        <p:nvSpPr>
          <p:cNvPr id="4" name="Rectangle 3"/>
          <p:cNvSpPr/>
          <p:nvPr/>
        </p:nvSpPr>
        <p:spPr>
          <a:xfrm>
            <a:off x="352383" y="1631152"/>
            <a:ext cx="3124690" cy="1292662"/>
          </a:xfrm>
          <a:prstGeom prst="rect">
            <a:avLst/>
          </a:prstGeom>
        </p:spPr>
        <p:txBody>
          <a:bodyPr wrap="square">
            <a:spAutoFit/>
          </a:bodyPr>
          <a:lstStyle/>
          <a:p>
            <a:pPr marL="285750" indent="-285750">
              <a:buFont typeface="Arial"/>
              <a:buChar char="•"/>
            </a:pPr>
            <a:r>
              <a:rPr lang="zh-CN" altLang="en-US" baseline="30000" dirty="0">
                <a:solidFill>
                  <a:srgbClr val="1F8BAE"/>
                </a:solidFill>
              </a:rPr>
              <a:t>完整的软硬件集成解决方案，满足大数据的需求</a:t>
            </a:r>
            <a:endParaRPr lang="en-US" baseline="30000" dirty="0">
              <a:solidFill>
                <a:srgbClr val="1F8BAE"/>
              </a:solidFill>
            </a:endParaRPr>
          </a:p>
          <a:p>
            <a:pPr marL="285750" indent="-285750">
              <a:buFont typeface="Arial"/>
              <a:buChar char="•"/>
            </a:pPr>
            <a:r>
              <a:rPr lang="zh-CN" altLang="en-US" baseline="30000" dirty="0">
                <a:solidFill>
                  <a:srgbClr val="1F8BAE"/>
                </a:solidFill>
              </a:rPr>
              <a:t>高性能，可扩展性，可用性和可管理</a:t>
            </a:r>
            <a:r>
              <a:rPr lang="zh-CN" altLang="en-US" baseline="30000" dirty="0" smtClean="0">
                <a:solidFill>
                  <a:srgbClr val="1F8BAE"/>
                </a:solidFill>
              </a:rPr>
              <a:t>性</a:t>
            </a:r>
            <a:r>
              <a:rPr lang="en-US" baseline="30000" dirty="0" smtClean="0">
                <a:solidFill>
                  <a:srgbClr val="1F8BAE"/>
                </a:solidFill>
              </a:rPr>
              <a:t> </a:t>
            </a:r>
            <a:endParaRPr lang="en-US" baseline="30000" dirty="0">
              <a:solidFill>
                <a:srgbClr val="1F8BAE"/>
              </a:solidFill>
            </a:endParaRPr>
          </a:p>
          <a:p>
            <a:pPr marL="285750" indent="-285750">
              <a:buFont typeface="Arial"/>
              <a:buChar char="•"/>
            </a:pPr>
            <a:r>
              <a:rPr lang="zh-CN" altLang="en-US" baseline="30000" dirty="0">
                <a:solidFill>
                  <a:srgbClr val="1F8BAE"/>
                </a:solidFill>
              </a:rPr>
              <a:t>整个系统为最苛刻的应用提供了可预测的带宽和延时</a:t>
            </a:r>
            <a:endParaRPr lang="en-US" altLang="zh-CN" baseline="30000" dirty="0">
              <a:solidFill>
                <a:srgbClr val="1F8BAE"/>
              </a:solidFill>
            </a:endParaRPr>
          </a:p>
          <a:p>
            <a:pPr marL="285750" indent="-285750">
              <a:buFont typeface="Arial"/>
              <a:buChar char="•"/>
            </a:pPr>
            <a:r>
              <a:rPr lang="zh-CN" altLang="en-US" baseline="30000" dirty="0">
                <a:solidFill>
                  <a:srgbClr val="1F8BAE"/>
                </a:solidFill>
              </a:rPr>
              <a:t>快速部</a:t>
            </a:r>
            <a:r>
              <a:rPr lang="zh-CN" altLang="en-US" baseline="30000" dirty="0" smtClean="0">
                <a:solidFill>
                  <a:srgbClr val="1F8BAE"/>
                </a:solidFill>
              </a:rPr>
              <a:t>署</a:t>
            </a:r>
            <a:endParaRPr lang="en-US" dirty="0">
              <a:solidFill>
                <a:srgbClr val="1F8BAE"/>
              </a:solidFill>
            </a:endParaRPr>
          </a:p>
        </p:txBody>
      </p:sp>
      <p:sp>
        <p:nvSpPr>
          <p:cNvPr id="20" name="Rectangle 19"/>
          <p:cNvSpPr/>
          <p:nvPr/>
        </p:nvSpPr>
        <p:spPr>
          <a:xfrm>
            <a:off x="5440907" y="4423726"/>
            <a:ext cx="3364433" cy="1538883"/>
          </a:xfrm>
          <a:prstGeom prst="rect">
            <a:avLst/>
          </a:prstGeom>
        </p:spPr>
        <p:txBody>
          <a:bodyPr wrap="square">
            <a:spAutoFit/>
          </a:bodyPr>
          <a:lstStyle/>
          <a:p>
            <a:pPr marL="171450" indent="-171450">
              <a:buFont typeface="Arial"/>
              <a:buChar char="•"/>
            </a:pPr>
            <a:r>
              <a:rPr lang="zh-CN" altLang="en-US" sz="1200" dirty="0" smtClean="0"/>
              <a:t>多种协同解决方案</a:t>
            </a:r>
            <a:r>
              <a:rPr lang="en-US" sz="1200" dirty="0" smtClean="0"/>
              <a:t>:  </a:t>
            </a:r>
            <a:r>
              <a:rPr lang="en-US" sz="1200" dirty="0" err="1" smtClean="0"/>
              <a:t>Hadoop</a:t>
            </a:r>
            <a:r>
              <a:rPr lang="en-US" sz="1200" dirty="0" smtClean="0"/>
              <a:t>, </a:t>
            </a:r>
            <a:r>
              <a:rPr lang="en-US" sz="1200" dirty="0" err="1" smtClean="0"/>
              <a:t>Cloudera</a:t>
            </a:r>
            <a:r>
              <a:rPr lang="en-US" sz="1200" dirty="0" smtClean="0"/>
              <a:t>, Oracle </a:t>
            </a:r>
            <a:r>
              <a:rPr lang="en-US" sz="1200" dirty="0" err="1" smtClean="0"/>
              <a:t>NoSQL</a:t>
            </a:r>
            <a:endParaRPr lang="en-US" sz="1200" dirty="0" smtClean="0"/>
          </a:p>
          <a:p>
            <a:pPr marL="171450" indent="-171450">
              <a:buFont typeface="Arial"/>
              <a:buChar char="•"/>
            </a:pPr>
            <a:r>
              <a:rPr lang="en-US" sz="1200" dirty="0" smtClean="0"/>
              <a:t>Cisco on Big Data: </a:t>
            </a:r>
            <a:r>
              <a:rPr lang="en-US" sz="1200" dirty="0" smtClean="0">
                <a:hlinkClick r:id="rId5"/>
              </a:rPr>
              <a:t>http</a:t>
            </a:r>
            <a:r>
              <a:rPr lang="en-US" sz="1200" dirty="0">
                <a:hlinkClick r:id="rId5"/>
              </a:rPr>
              <a:t>://</a:t>
            </a:r>
            <a:r>
              <a:rPr lang="en-US" sz="1200" dirty="0" smtClean="0">
                <a:hlinkClick r:id="rId5"/>
              </a:rPr>
              <a:t>www.cisco.com/go/bigdata</a:t>
            </a:r>
            <a:r>
              <a:rPr lang="en-US" sz="1200" dirty="0" smtClean="0"/>
              <a:t> </a:t>
            </a:r>
            <a:endParaRPr lang="en-US" sz="1200" dirty="0">
              <a:cs typeface="Calibri" pitchFamily="34" charset="0"/>
            </a:endParaRPr>
          </a:p>
          <a:p>
            <a:pPr marL="215993" indent="-215993">
              <a:spcBef>
                <a:spcPts val="378"/>
              </a:spcBef>
              <a:buFont typeface="Arial" pitchFamily="34" charset="0"/>
              <a:buChar char="•"/>
            </a:pPr>
            <a:r>
              <a:rPr lang="zh-CN" altLang="en-US" sz="1200" dirty="0" smtClean="0">
                <a:cs typeface="Calibri" pitchFamily="34" charset="0"/>
              </a:rPr>
              <a:t>建议配置</a:t>
            </a:r>
            <a:r>
              <a:rPr lang="en-US" sz="1200" dirty="0" smtClean="0">
                <a:cs typeface="Calibri" pitchFamily="34" charset="0"/>
              </a:rPr>
              <a:t> </a:t>
            </a:r>
            <a:endParaRPr lang="en-US" sz="1200" dirty="0">
              <a:cs typeface="Calibri" pitchFamily="34" charset="0"/>
            </a:endParaRPr>
          </a:p>
          <a:p>
            <a:pPr marL="685800" lvl="1" indent="-228600">
              <a:spcBef>
                <a:spcPts val="378"/>
              </a:spcBef>
              <a:buFont typeface="+mj-lt"/>
              <a:buAutoNum type="alphaLcPeriod"/>
            </a:pPr>
            <a:r>
              <a:rPr lang="en-US" sz="1200" dirty="0" err="1" smtClean="0">
                <a:cs typeface="Calibri" pitchFamily="34" charset="0"/>
              </a:rPr>
              <a:t>UCS</a:t>
            </a:r>
            <a:r>
              <a:rPr lang="en-US" sz="1200" dirty="0" smtClean="0">
                <a:cs typeface="Calibri" pitchFamily="34" charset="0"/>
              </a:rPr>
              <a:t>-</a:t>
            </a:r>
            <a:r>
              <a:rPr lang="en-US" sz="1200" dirty="0" err="1" smtClean="0">
                <a:cs typeface="Calibri" pitchFamily="34" charset="0"/>
              </a:rPr>
              <a:t>EZ</a:t>
            </a:r>
            <a:r>
              <a:rPr lang="en-US" sz="1200" dirty="0" smtClean="0">
                <a:cs typeface="Calibri" pitchFamily="34" charset="0"/>
              </a:rPr>
              <a:t>-BD-HC – High Capacity</a:t>
            </a:r>
          </a:p>
          <a:p>
            <a:pPr marL="685800" lvl="1" indent="-228600">
              <a:spcBef>
                <a:spcPts val="378"/>
              </a:spcBef>
              <a:buFont typeface="+mj-lt"/>
              <a:buAutoNum type="alphaLcPeriod"/>
            </a:pPr>
            <a:r>
              <a:rPr lang="en-US" sz="1200" dirty="0" smtClean="0"/>
              <a:t>UCS-</a:t>
            </a:r>
            <a:r>
              <a:rPr lang="en-US" sz="1200" dirty="0" err="1" smtClean="0"/>
              <a:t>EZ</a:t>
            </a:r>
            <a:r>
              <a:rPr lang="en-US" sz="1200" dirty="0" smtClean="0"/>
              <a:t>-BD-HP – High Performance</a:t>
            </a:r>
            <a:endParaRPr lang="en-US" sz="1200" dirty="0"/>
          </a:p>
        </p:txBody>
      </p:sp>
    </p:spTree>
    <p:extLst>
      <p:ext uri="{BB962C8B-B14F-4D97-AF65-F5344CB8AC3E}">
        <p14:creationId xmlns:p14="http://schemas.microsoft.com/office/powerpoint/2010/main" val="1793746964"/>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88051" y="3036259"/>
            <a:ext cx="952500" cy="281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23"/>
          <p:cNvSpPr/>
          <p:nvPr/>
        </p:nvSpPr>
        <p:spPr>
          <a:xfrm>
            <a:off x="3631721" y="3019245"/>
            <a:ext cx="224287" cy="13802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50180" name="Picture 4" descr="http://t2.gstatic.com/images?q=tbn:ANd9GcQ3fQfm6v9Iw8Dzj9_UnOXy19T7518eLjRdpJ7-3QRWR9pI8Fub"/>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608" r="42957" b="4818"/>
          <a:stretch/>
        </p:blipFill>
        <p:spPr bwMode="auto">
          <a:xfrm>
            <a:off x="609599" y="5062877"/>
            <a:ext cx="371476" cy="514980"/>
          </a:xfrm>
          <a:prstGeom prst="rect">
            <a:avLst/>
          </a:prstGeom>
          <a:noFill/>
          <a:extLst>
            <a:ext uri="{909E8E84-426E-40DD-AFC4-6F175D3DCCD1}">
              <a14:hiddenFill xmlns:a14="http://schemas.microsoft.com/office/drawing/2010/main">
                <a:solidFill>
                  <a:srgbClr val="FFFFFF"/>
                </a:solidFill>
              </a14:hiddenFill>
            </a:ext>
          </a:extLst>
        </p:spPr>
      </p:pic>
      <p:sp>
        <p:nvSpPr>
          <p:cNvPr id="25" name="Rounded Rectangle 24"/>
          <p:cNvSpPr/>
          <p:nvPr/>
        </p:nvSpPr>
        <p:spPr>
          <a:xfrm>
            <a:off x="6726730" y="3465943"/>
            <a:ext cx="2115346" cy="2115348"/>
          </a:xfrm>
          <a:prstGeom prst="roundRect">
            <a:avLst>
              <a:gd name="adj" fmla="val 4950"/>
            </a:avLst>
          </a:prstGeom>
          <a:solidFill>
            <a:schemeClr val="bg1"/>
          </a:solidFill>
          <a:ln>
            <a:solidFill>
              <a:schemeClr val="bg1">
                <a:lumMod val="75000"/>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cxnSp>
        <p:nvCxnSpPr>
          <p:cNvPr id="88068" name="Straight Connector 88067"/>
          <p:cNvCxnSpPr/>
          <p:nvPr/>
        </p:nvCxnSpPr>
        <p:spPr>
          <a:xfrm flipV="1">
            <a:off x="3925019" y="2182483"/>
            <a:ext cx="0" cy="3873260"/>
          </a:xfrm>
          <a:prstGeom prst="line">
            <a:avLst/>
          </a:prstGeom>
          <a:ln w="28575" cmpd="dbl">
            <a:solidFill>
              <a:srgbClr val="7F7F7F"/>
            </a:solidFill>
          </a:ln>
        </p:spPr>
        <p:style>
          <a:lnRef idx="1">
            <a:schemeClr val="accent1"/>
          </a:lnRef>
          <a:fillRef idx="0">
            <a:schemeClr val="accent1"/>
          </a:fillRef>
          <a:effectRef idx="0">
            <a:schemeClr val="accent1"/>
          </a:effectRef>
          <a:fontRef idx="minor">
            <a:schemeClr val="tx1"/>
          </a:fontRef>
        </p:style>
      </p:cxnSp>
      <p:sp>
        <p:nvSpPr>
          <p:cNvPr id="4" name="Oval 3"/>
          <p:cNvSpPr/>
          <p:nvPr/>
        </p:nvSpPr>
        <p:spPr>
          <a:xfrm>
            <a:off x="2622430" y="1630392"/>
            <a:ext cx="2631057" cy="577970"/>
          </a:xfrm>
          <a:prstGeom prst="ellipse">
            <a:avLst/>
          </a:prstGeom>
          <a:solidFill>
            <a:schemeClr val="bg1"/>
          </a:solidFill>
          <a:ln>
            <a:solidFill>
              <a:schemeClr val="bg1">
                <a:lumMod val="75000"/>
              </a:schemeClr>
            </a:solidFill>
            <a:prstDash val="sysDash"/>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2" name="Oval 21"/>
          <p:cNvSpPr/>
          <p:nvPr/>
        </p:nvSpPr>
        <p:spPr>
          <a:xfrm>
            <a:off x="2622430" y="2294626"/>
            <a:ext cx="2631057" cy="276046"/>
          </a:xfrm>
          <a:prstGeom prst="ellipse">
            <a:avLst/>
          </a:prstGeom>
          <a:solidFill>
            <a:schemeClr val="bg1"/>
          </a:solidFill>
          <a:ln>
            <a:solidFill>
              <a:schemeClr val="bg1">
                <a:lumMod val="75000"/>
              </a:schemeClr>
            </a:solidFill>
            <a:prstDash val="sysDash"/>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3" name="Oval 22"/>
          <p:cNvSpPr/>
          <p:nvPr/>
        </p:nvSpPr>
        <p:spPr>
          <a:xfrm>
            <a:off x="2622430" y="2682815"/>
            <a:ext cx="2631057" cy="276046"/>
          </a:xfrm>
          <a:prstGeom prst="ellipse">
            <a:avLst/>
          </a:prstGeom>
          <a:solidFill>
            <a:schemeClr val="bg1"/>
          </a:solidFill>
          <a:ln>
            <a:solidFill>
              <a:schemeClr val="bg1">
                <a:lumMod val="75000"/>
              </a:schemeClr>
            </a:solidFill>
            <a:prstDash val="sysDash"/>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0" name="Rounded Rectangle 19"/>
          <p:cNvSpPr/>
          <p:nvPr/>
        </p:nvSpPr>
        <p:spPr>
          <a:xfrm>
            <a:off x="5148095" y="1507747"/>
            <a:ext cx="2676063" cy="1485620"/>
          </a:xfrm>
          <a:prstGeom prst="roundRect">
            <a:avLst>
              <a:gd name="adj" fmla="val 8102"/>
            </a:avLst>
          </a:prstGeom>
          <a:solidFill>
            <a:schemeClr val="bg1"/>
          </a:solidFill>
          <a:ln>
            <a:solidFill>
              <a:schemeClr val="bg1">
                <a:lumMod val="75000"/>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9" name="Rounded Rectangle 18"/>
          <p:cNvSpPr/>
          <p:nvPr/>
        </p:nvSpPr>
        <p:spPr>
          <a:xfrm>
            <a:off x="317302" y="1507747"/>
            <a:ext cx="2443151" cy="1485620"/>
          </a:xfrm>
          <a:prstGeom prst="roundRect">
            <a:avLst>
              <a:gd name="adj" fmla="val 8102"/>
            </a:avLst>
          </a:prstGeom>
          <a:solidFill>
            <a:schemeClr val="bg1"/>
          </a:solidFill>
          <a:ln>
            <a:solidFill>
              <a:schemeClr val="bg1">
                <a:lumMod val="75000"/>
              </a:schemeClr>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2" name="Title 1"/>
          <p:cNvSpPr>
            <a:spLocks noGrp="1"/>
          </p:cNvSpPr>
          <p:nvPr>
            <p:ph type="title"/>
          </p:nvPr>
        </p:nvSpPr>
        <p:spPr>
          <a:xfrm>
            <a:off x="209717" y="170957"/>
            <a:ext cx="8588861" cy="838200"/>
          </a:xfrm>
        </p:spPr>
        <p:txBody>
          <a:bodyPr/>
          <a:lstStyle/>
          <a:p>
            <a:r>
              <a:rPr lang="zh-CN" altLang="en-US" dirty="0"/>
              <a:t>大数据解决方案</a:t>
            </a:r>
            <a:endParaRPr lang="en-US" dirty="0"/>
          </a:p>
        </p:txBody>
      </p:sp>
      <p:sp>
        <p:nvSpPr>
          <p:cNvPr id="3" name="TextBox 2"/>
          <p:cNvSpPr txBox="1"/>
          <p:nvPr/>
        </p:nvSpPr>
        <p:spPr>
          <a:xfrm>
            <a:off x="1050984" y="1518249"/>
            <a:ext cx="1069524" cy="369332"/>
          </a:xfrm>
          <a:prstGeom prst="rect">
            <a:avLst/>
          </a:prstGeom>
          <a:noFill/>
        </p:spPr>
        <p:txBody>
          <a:bodyPr wrap="none" rtlCol="0">
            <a:spAutoFit/>
          </a:bodyPr>
          <a:lstStyle/>
          <a:p>
            <a:r>
              <a:rPr lang="en-US" dirty="0" smtClean="0"/>
              <a:t>Big Data</a:t>
            </a:r>
            <a:endParaRPr lang="en-US" dirty="0"/>
          </a:p>
        </p:txBody>
      </p:sp>
      <p:sp>
        <p:nvSpPr>
          <p:cNvPr id="5" name="TextBox 4"/>
          <p:cNvSpPr txBox="1"/>
          <p:nvPr/>
        </p:nvSpPr>
        <p:spPr>
          <a:xfrm>
            <a:off x="5236233" y="1535501"/>
            <a:ext cx="2531527" cy="369332"/>
          </a:xfrm>
          <a:prstGeom prst="rect">
            <a:avLst/>
          </a:prstGeom>
          <a:noFill/>
        </p:spPr>
        <p:txBody>
          <a:bodyPr wrap="none" rtlCol="0">
            <a:spAutoFit/>
          </a:bodyPr>
          <a:lstStyle/>
          <a:p>
            <a:r>
              <a:rPr lang="en-US" dirty="0" smtClean="0"/>
              <a:t>Enterprise Applications</a:t>
            </a:r>
            <a:endParaRPr lang="en-US" dirty="0"/>
          </a:p>
        </p:txBody>
      </p:sp>
      <p:sp>
        <p:nvSpPr>
          <p:cNvPr id="6" name="TextBox 5"/>
          <p:cNvSpPr txBox="1"/>
          <p:nvPr/>
        </p:nvSpPr>
        <p:spPr>
          <a:xfrm>
            <a:off x="2426342" y="5854100"/>
            <a:ext cx="1533183" cy="523220"/>
          </a:xfrm>
          <a:prstGeom prst="rect">
            <a:avLst/>
          </a:prstGeom>
          <a:noFill/>
        </p:spPr>
        <p:txBody>
          <a:bodyPr wrap="square" rtlCol="0">
            <a:spAutoFit/>
          </a:bodyPr>
          <a:lstStyle/>
          <a:p>
            <a:pPr algn="ctr"/>
            <a:r>
              <a:rPr lang="en-US" sz="1400" dirty="0" err="1" smtClean="0">
                <a:solidFill>
                  <a:srgbClr val="000000"/>
                </a:solidFill>
              </a:rPr>
              <a:t>UCS</a:t>
            </a:r>
            <a:r>
              <a:rPr lang="en-US" sz="1400" dirty="0" smtClean="0">
                <a:solidFill>
                  <a:srgbClr val="000000"/>
                </a:solidFill>
              </a:rPr>
              <a:t> </a:t>
            </a:r>
          </a:p>
          <a:p>
            <a:pPr algn="ctr"/>
            <a:r>
              <a:rPr lang="zh-CN" altLang="en-US" sz="1400" dirty="0" smtClean="0">
                <a:solidFill>
                  <a:srgbClr val="000000"/>
                </a:solidFill>
              </a:rPr>
              <a:t>机架式服务器</a:t>
            </a:r>
            <a:endParaRPr lang="en-US" sz="1400" dirty="0">
              <a:solidFill>
                <a:srgbClr val="000000"/>
              </a:solidFill>
            </a:endParaRPr>
          </a:p>
        </p:txBody>
      </p:sp>
      <p:sp>
        <p:nvSpPr>
          <p:cNvPr id="7" name="TextBox 6"/>
          <p:cNvSpPr txBox="1"/>
          <p:nvPr/>
        </p:nvSpPr>
        <p:spPr>
          <a:xfrm>
            <a:off x="3737557" y="5854100"/>
            <a:ext cx="1533183" cy="523220"/>
          </a:xfrm>
          <a:prstGeom prst="rect">
            <a:avLst/>
          </a:prstGeom>
          <a:noFill/>
        </p:spPr>
        <p:txBody>
          <a:bodyPr wrap="square" rtlCol="0">
            <a:spAutoFit/>
          </a:bodyPr>
          <a:lstStyle/>
          <a:p>
            <a:pPr algn="ctr"/>
            <a:r>
              <a:rPr lang="en-US" sz="1400" dirty="0" err="1" smtClean="0">
                <a:solidFill>
                  <a:srgbClr val="000000"/>
                </a:solidFill>
              </a:rPr>
              <a:t>UCS</a:t>
            </a:r>
            <a:r>
              <a:rPr lang="en-US" sz="1400" dirty="0" smtClean="0">
                <a:solidFill>
                  <a:srgbClr val="000000"/>
                </a:solidFill>
              </a:rPr>
              <a:t> </a:t>
            </a:r>
          </a:p>
          <a:p>
            <a:pPr algn="ctr"/>
            <a:r>
              <a:rPr lang="zh-CN" altLang="en-US" sz="1400" dirty="0" smtClean="0">
                <a:solidFill>
                  <a:srgbClr val="000000"/>
                </a:solidFill>
              </a:rPr>
              <a:t>刀片服务器</a:t>
            </a:r>
            <a:endParaRPr lang="en-US" sz="1400" dirty="0">
              <a:solidFill>
                <a:srgbClr val="000000"/>
              </a:solidFill>
            </a:endParaRPr>
          </a:p>
        </p:txBody>
      </p:sp>
      <p:sp>
        <p:nvSpPr>
          <p:cNvPr id="8" name="TextBox 7"/>
          <p:cNvSpPr txBox="1"/>
          <p:nvPr/>
        </p:nvSpPr>
        <p:spPr>
          <a:xfrm>
            <a:off x="5777525" y="5796950"/>
            <a:ext cx="903454" cy="307777"/>
          </a:xfrm>
          <a:prstGeom prst="rect">
            <a:avLst/>
          </a:prstGeom>
          <a:noFill/>
        </p:spPr>
        <p:txBody>
          <a:bodyPr wrap="square" rtlCol="0">
            <a:spAutoFit/>
          </a:bodyPr>
          <a:lstStyle/>
          <a:p>
            <a:pPr algn="ctr"/>
            <a:r>
              <a:rPr lang="zh-CN" altLang="en-US" sz="1400" dirty="0">
                <a:solidFill>
                  <a:srgbClr val="000000"/>
                </a:solidFill>
              </a:rPr>
              <a:t>存储阵列</a:t>
            </a:r>
            <a:endParaRPr lang="en-US" sz="1400" dirty="0">
              <a:solidFill>
                <a:srgbClr val="000000"/>
              </a:solidFill>
            </a:endParaRPr>
          </a:p>
        </p:txBody>
      </p:sp>
      <p:sp>
        <p:nvSpPr>
          <p:cNvPr id="9" name="TextBox 8"/>
          <p:cNvSpPr txBox="1"/>
          <p:nvPr/>
        </p:nvSpPr>
        <p:spPr>
          <a:xfrm>
            <a:off x="6730923" y="5658928"/>
            <a:ext cx="1153619" cy="600164"/>
          </a:xfrm>
          <a:prstGeom prst="rect">
            <a:avLst/>
          </a:prstGeom>
          <a:noFill/>
        </p:spPr>
        <p:txBody>
          <a:bodyPr wrap="square" rtlCol="0">
            <a:spAutoFit/>
          </a:bodyPr>
          <a:lstStyle/>
          <a:p>
            <a:r>
              <a:rPr lang="en-US" sz="1100" dirty="0" smtClean="0">
                <a:solidFill>
                  <a:schemeClr val="bg1">
                    <a:lumMod val="50000"/>
                  </a:schemeClr>
                </a:solidFill>
              </a:rPr>
              <a:t>Availability Backup Snapshot</a:t>
            </a:r>
            <a:endParaRPr lang="en-US" sz="1100" dirty="0">
              <a:solidFill>
                <a:schemeClr val="bg1">
                  <a:lumMod val="50000"/>
                </a:schemeClr>
              </a:solidFill>
            </a:endParaRPr>
          </a:p>
        </p:txBody>
      </p:sp>
      <p:sp>
        <p:nvSpPr>
          <p:cNvPr id="10" name="TextBox 9"/>
          <p:cNvSpPr txBox="1"/>
          <p:nvPr/>
        </p:nvSpPr>
        <p:spPr>
          <a:xfrm>
            <a:off x="7021902" y="3502324"/>
            <a:ext cx="1621767" cy="646331"/>
          </a:xfrm>
          <a:prstGeom prst="rect">
            <a:avLst/>
          </a:prstGeom>
          <a:noFill/>
        </p:spPr>
        <p:txBody>
          <a:bodyPr wrap="square" rtlCol="0">
            <a:spAutoFit/>
          </a:bodyPr>
          <a:lstStyle/>
          <a:p>
            <a:pPr algn="ctr"/>
            <a:r>
              <a:rPr lang="zh-CN" altLang="en-US" sz="1200" dirty="0"/>
              <a:t>可扩展的多数据中</a:t>
            </a:r>
            <a:r>
              <a:rPr lang="zh-CN" altLang="en-US" sz="1200" dirty="0" smtClean="0"/>
              <a:t>心架构，用</a:t>
            </a:r>
            <a:r>
              <a:rPr lang="zh-CN" altLang="en-US" sz="1200" dirty="0"/>
              <a:t>于灾难恢复</a:t>
            </a:r>
            <a:r>
              <a:rPr lang="zh-CN" altLang="en-US" sz="1200" dirty="0" smtClean="0"/>
              <a:t>和保障业</a:t>
            </a:r>
            <a:r>
              <a:rPr lang="zh-CN" altLang="en-US" sz="1200" dirty="0"/>
              <a:t>务连</a:t>
            </a:r>
            <a:r>
              <a:rPr lang="zh-CN" altLang="en-US" sz="1200" dirty="0" smtClean="0"/>
              <a:t>续</a:t>
            </a:r>
            <a:endParaRPr lang="en-US" sz="1200" dirty="0">
              <a:solidFill>
                <a:srgbClr val="000000"/>
              </a:solidFill>
            </a:endParaRPr>
          </a:p>
        </p:txBody>
      </p:sp>
      <p:sp>
        <p:nvSpPr>
          <p:cNvPr id="11" name="TextBox 10"/>
          <p:cNvSpPr txBox="1"/>
          <p:nvPr/>
        </p:nvSpPr>
        <p:spPr>
          <a:xfrm>
            <a:off x="2967488" y="1690777"/>
            <a:ext cx="2053087" cy="461665"/>
          </a:xfrm>
          <a:prstGeom prst="rect">
            <a:avLst/>
          </a:prstGeom>
          <a:noFill/>
        </p:spPr>
        <p:txBody>
          <a:bodyPr wrap="square" rtlCol="0">
            <a:spAutoFit/>
          </a:bodyPr>
          <a:lstStyle/>
          <a:p>
            <a:pPr algn="ctr"/>
            <a:r>
              <a:rPr lang="en-US" sz="1200" dirty="0" err="1" smtClean="0">
                <a:solidFill>
                  <a:srgbClr val="000000"/>
                </a:solidFill>
              </a:rPr>
              <a:t>UCS</a:t>
            </a:r>
            <a:r>
              <a:rPr lang="en-US" sz="1200" dirty="0" err="1">
                <a:solidFill>
                  <a:srgbClr val="000000"/>
                </a:solidFill>
              </a:rPr>
              <a:t>M</a:t>
            </a:r>
            <a:endParaRPr lang="en-US" sz="1200" dirty="0" smtClean="0">
              <a:solidFill>
                <a:srgbClr val="000000"/>
              </a:solidFill>
            </a:endParaRPr>
          </a:p>
          <a:p>
            <a:pPr algn="ctr"/>
            <a:r>
              <a:rPr lang="zh-CN" altLang="en-US" sz="1200" dirty="0" smtClean="0">
                <a:solidFill>
                  <a:srgbClr val="000000"/>
                </a:solidFill>
              </a:rPr>
              <a:t>部署，管理，监控</a:t>
            </a:r>
            <a:endParaRPr lang="en-US" sz="1200" dirty="0">
              <a:solidFill>
                <a:srgbClr val="000000"/>
              </a:solidFill>
            </a:endParaRPr>
          </a:p>
        </p:txBody>
      </p:sp>
      <p:sp>
        <p:nvSpPr>
          <p:cNvPr id="12" name="TextBox 11"/>
          <p:cNvSpPr txBox="1"/>
          <p:nvPr/>
        </p:nvSpPr>
        <p:spPr>
          <a:xfrm>
            <a:off x="2855344" y="2303252"/>
            <a:ext cx="2242870" cy="253916"/>
          </a:xfrm>
          <a:prstGeom prst="rect">
            <a:avLst/>
          </a:prstGeom>
          <a:noFill/>
        </p:spPr>
        <p:txBody>
          <a:bodyPr wrap="square" rtlCol="0">
            <a:spAutoFit/>
          </a:bodyPr>
          <a:lstStyle/>
          <a:p>
            <a:pPr algn="ctr"/>
            <a:r>
              <a:rPr lang="en-US" sz="1050" dirty="0" smtClean="0">
                <a:solidFill>
                  <a:schemeClr val="tx1">
                    <a:lumMod val="50000"/>
                  </a:schemeClr>
                </a:solidFill>
              </a:rPr>
              <a:t>Cisco Tidal Enterprise Scheduler</a:t>
            </a:r>
            <a:endParaRPr lang="en-US" sz="1050" dirty="0">
              <a:solidFill>
                <a:schemeClr val="tx1">
                  <a:lumMod val="50000"/>
                </a:schemeClr>
              </a:solidFill>
            </a:endParaRPr>
          </a:p>
        </p:txBody>
      </p:sp>
      <p:sp>
        <p:nvSpPr>
          <p:cNvPr id="13" name="TextBox 12"/>
          <p:cNvSpPr txBox="1"/>
          <p:nvPr/>
        </p:nvSpPr>
        <p:spPr>
          <a:xfrm>
            <a:off x="2863971" y="2700069"/>
            <a:ext cx="2242870" cy="253916"/>
          </a:xfrm>
          <a:prstGeom prst="rect">
            <a:avLst/>
          </a:prstGeom>
          <a:noFill/>
        </p:spPr>
        <p:txBody>
          <a:bodyPr wrap="square" rtlCol="0">
            <a:spAutoFit/>
          </a:bodyPr>
          <a:lstStyle/>
          <a:p>
            <a:pPr algn="ctr"/>
            <a:r>
              <a:rPr lang="en-US" sz="1050" dirty="0" err="1" smtClean="0">
                <a:solidFill>
                  <a:schemeClr val="tx1">
                    <a:lumMod val="50000"/>
                  </a:schemeClr>
                </a:solidFill>
              </a:rPr>
              <a:t>Hadoop</a:t>
            </a:r>
            <a:r>
              <a:rPr lang="en-US" sz="1050" dirty="0" smtClean="0">
                <a:solidFill>
                  <a:schemeClr val="tx1">
                    <a:lumMod val="50000"/>
                  </a:schemeClr>
                </a:solidFill>
              </a:rPr>
              <a:t> Connectors</a:t>
            </a:r>
            <a:endParaRPr lang="en-US" sz="1050" dirty="0">
              <a:solidFill>
                <a:schemeClr val="tx1">
                  <a:lumMod val="50000"/>
                </a:schemeClr>
              </a:solidFill>
            </a:endParaRPr>
          </a:p>
        </p:txBody>
      </p:sp>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3841" y="1974461"/>
            <a:ext cx="2193925" cy="84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17881" y="1967900"/>
            <a:ext cx="2003425" cy="80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86021" y="4761632"/>
            <a:ext cx="593725"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30333" y="3036259"/>
            <a:ext cx="876300" cy="281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Freeform 20"/>
          <p:cNvSpPr/>
          <p:nvPr/>
        </p:nvSpPr>
        <p:spPr>
          <a:xfrm>
            <a:off x="4735902" y="3114136"/>
            <a:ext cx="3027872" cy="284672"/>
          </a:xfrm>
          <a:custGeom>
            <a:avLst/>
            <a:gdLst>
              <a:gd name="connsiteX0" fmla="*/ 0 w 3027872"/>
              <a:gd name="connsiteY0" fmla="*/ 0 h 198407"/>
              <a:gd name="connsiteX1" fmla="*/ 3027872 w 3027872"/>
              <a:gd name="connsiteY1" fmla="*/ 0 h 198407"/>
              <a:gd name="connsiteX2" fmla="*/ 3027872 w 3027872"/>
              <a:gd name="connsiteY2" fmla="*/ 198407 h 198407"/>
            </a:gdLst>
            <a:ahLst/>
            <a:cxnLst>
              <a:cxn ang="0">
                <a:pos x="connsiteX0" y="connsiteY0"/>
              </a:cxn>
              <a:cxn ang="0">
                <a:pos x="connsiteX1" y="connsiteY1"/>
              </a:cxn>
              <a:cxn ang="0">
                <a:pos x="connsiteX2" y="connsiteY2"/>
              </a:cxn>
            </a:cxnLst>
            <a:rect l="l" t="t" r="r" b="b"/>
            <a:pathLst>
              <a:path w="3027872" h="198407">
                <a:moveTo>
                  <a:pt x="0" y="0"/>
                </a:moveTo>
                <a:lnTo>
                  <a:pt x="3027872" y="0"/>
                </a:lnTo>
                <a:lnTo>
                  <a:pt x="3027872" y="198407"/>
                </a:lnTo>
              </a:path>
            </a:pathLst>
          </a:custGeom>
          <a:noFill/>
          <a:ln>
            <a:solidFill>
              <a:schemeClr val="bg1">
                <a:lumMod val="75000"/>
              </a:schemeClr>
            </a:solidFill>
            <a:prstDash val="sysDash"/>
            <a:headEnd type="none" w="med" len="med"/>
            <a:tailEnd type="triangle" w="med" len="med"/>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p:cNvGrpSpPr/>
          <p:nvPr/>
        </p:nvGrpSpPr>
        <p:grpSpPr>
          <a:xfrm>
            <a:off x="3631720" y="3097766"/>
            <a:ext cx="534837" cy="50860"/>
            <a:chOff x="3588589" y="3096421"/>
            <a:chExt cx="621102" cy="43594"/>
          </a:xfrm>
        </p:grpSpPr>
        <p:cxnSp>
          <p:nvCxnSpPr>
            <p:cNvPr id="29" name="Straight Connector 28"/>
            <p:cNvCxnSpPr/>
            <p:nvPr/>
          </p:nvCxnSpPr>
          <p:spPr>
            <a:xfrm flipH="1">
              <a:off x="3588589" y="3096421"/>
              <a:ext cx="621102" cy="0"/>
            </a:xfrm>
            <a:prstGeom prst="line">
              <a:avLst/>
            </a:prstGeom>
            <a:ln w="19050">
              <a:solidFill>
                <a:srgbClr val="F68B1F"/>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3588589" y="3140015"/>
              <a:ext cx="621102" cy="0"/>
            </a:xfrm>
            <a:prstGeom prst="line">
              <a:avLst/>
            </a:prstGeom>
            <a:ln w="19050">
              <a:solidFill>
                <a:srgbClr val="F68B1F"/>
              </a:solidFill>
            </a:ln>
          </p:spPr>
          <p:style>
            <a:lnRef idx="1">
              <a:schemeClr val="accent1"/>
            </a:lnRef>
            <a:fillRef idx="0">
              <a:schemeClr val="accent1"/>
            </a:fillRef>
            <a:effectRef idx="0">
              <a:schemeClr val="accent1"/>
            </a:effectRef>
            <a:fontRef idx="minor">
              <a:schemeClr val="tx1"/>
            </a:fontRef>
          </p:style>
        </p:cxnSp>
      </p:grpSp>
      <p:sp>
        <p:nvSpPr>
          <p:cNvPr id="88064" name="Freeform 88063"/>
          <p:cNvSpPr/>
          <p:nvPr/>
        </p:nvSpPr>
        <p:spPr>
          <a:xfrm>
            <a:off x="4744528" y="3088257"/>
            <a:ext cx="1164566" cy="1440611"/>
          </a:xfrm>
          <a:custGeom>
            <a:avLst/>
            <a:gdLst>
              <a:gd name="connsiteX0" fmla="*/ 0 w 1164566"/>
              <a:gd name="connsiteY0" fmla="*/ 0 h 1440611"/>
              <a:gd name="connsiteX1" fmla="*/ 241540 w 1164566"/>
              <a:gd name="connsiteY1" fmla="*/ 0 h 1440611"/>
              <a:gd name="connsiteX2" fmla="*/ 241540 w 1164566"/>
              <a:gd name="connsiteY2" fmla="*/ 1440611 h 1440611"/>
              <a:gd name="connsiteX3" fmla="*/ 1164566 w 1164566"/>
              <a:gd name="connsiteY3" fmla="*/ 1440611 h 1440611"/>
            </a:gdLst>
            <a:ahLst/>
            <a:cxnLst>
              <a:cxn ang="0">
                <a:pos x="connsiteX0" y="connsiteY0"/>
              </a:cxn>
              <a:cxn ang="0">
                <a:pos x="connsiteX1" y="connsiteY1"/>
              </a:cxn>
              <a:cxn ang="0">
                <a:pos x="connsiteX2" y="connsiteY2"/>
              </a:cxn>
              <a:cxn ang="0">
                <a:pos x="connsiteX3" y="connsiteY3"/>
              </a:cxn>
            </a:cxnLst>
            <a:rect l="l" t="t" r="r" b="b"/>
            <a:pathLst>
              <a:path w="1164566" h="1440611">
                <a:moveTo>
                  <a:pt x="0" y="0"/>
                </a:moveTo>
                <a:lnTo>
                  <a:pt x="241540" y="0"/>
                </a:lnTo>
                <a:lnTo>
                  <a:pt x="241540" y="1440611"/>
                </a:lnTo>
                <a:lnTo>
                  <a:pt x="1164566" y="1440611"/>
                </a:lnTo>
              </a:path>
            </a:pathLst>
          </a:custGeom>
          <a:noFill/>
          <a:ln>
            <a:solidFill>
              <a:srgbClr val="F68B1F"/>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065" name="Freeform 88064"/>
          <p:cNvSpPr/>
          <p:nvPr/>
        </p:nvSpPr>
        <p:spPr>
          <a:xfrm>
            <a:off x="4761781" y="3165894"/>
            <a:ext cx="1155940" cy="1440612"/>
          </a:xfrm>
          <a:custGeom>
            <a:avLst/>
            <a:gdLst>
              <a:gd name="connsiteX0" fmla="*/ 0 w 1155940"/>
              <a:gd name="connsiteY0" fmla="*/ 0 h 1440612"/>
              <a:gd name="connsiteX1" fmla="*/ 163902 w 1155940"/>
              <a:gd name="connsiteY1" fmla="*/ 0 h 1440612"/>
              <a:gd name="connsiteX2" fmla="*/ 163902 w 1155940"/>
              <a:gd name="connsiteY2" fmla="*/ 1440612 h 1440612"/>
              <a:gd name="connsiteX3" fmla="*/ 1155940 w 1155940"/>
              <a:gd name="connsiteY3" fmla="*/ 1440612 h 1440612"/>
            </a:gdLst>
            <a:ahLst/>
            <a:cxnLst>
              <a:cxn ang="0">
                <a:pos x="connsiteX0" y="connsiteY0"/>
              </a:cxn>
              <a:cxn ang="0">
                <a:pos x="connsiteX1" y="connsiteY1"/>
              </a:cxn>
              <a:cxn ang="0">
                <a:pos x="connsiteX2" y="connsiteY2"/>
              </a:cxn>
              <a:cxn ang="0">
                <a:pos x="connsiteX3" y="connsiteY3"/>
              </a:cxn>
            </a:cxnLst>
            <a:rect l="l" t="t" r="r" b="b"/>
            <a:pathLst>
              <a:path w="1155940" h="1440612">
                <a:moveTo>
                  <a:pt x="0" y="0"/>
                </a:moveTo>
                <a:lnTo>
                  <a:pt x="163902" y="0"/>
                </a:lnTo>
                <a:lnTo>
                  <a:pt x="163902" y="1440612"/>
                </a:lnTo>
                <a:lnTo>
                  <a:pt x="1155940" y="1440612"/>
                </a:lnTo>
              </a:path>
            </a:pathLst>
          </a:custGeom>
          <a:noFill/>
          <a:ln>
            <a:solidFill>
              <a:srgbClr val="F68B1F"/>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74049" y="4138254"/>
            <a:ext cx="647700" cy="160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21902" y="4435333"/>
            <a:ext cx="1621767" cy="907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8070" name="Straight Arrow Connector 88069"/>
          <p:cNvCxnSpPr>
            <a:stCxn id="50178" idx="3"/>
          </p:cNvCxnSpPr>
          <p:nvPr/>
        </p:nvCxnSpPr>
        <p:spPr>
          <a:xfrm>
            <a:off x="1011364" y="3810000"/>
            <a:ext cx="1835353" cy="606725"/>
          </a:xfrm>
          <a:prstGeom prst="straightConnector1">
            <a:avLst/>
          </a:prstGeom>
          <a:ln w="127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53" idx="3"/>
          </p:cNvCxnSpPr>
          <p:nvPr/>
        </p:nvCxnSpPr>
        <p:spPr>
          <a:xfrm>
            <a:off x="909637" y="4177195"/>
            <a:ext cx="1885321" cy="239531"/>
          </a:xfrm>
          <a:prstGeom prst="straightConnector1">
            <a:avLst/>
          </a:prstGeom>
          <a:ln w="127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54" idx="3"/>
          </p:cNvCxnSpPr>
          <p:nvPr/>
        </p:nvCxnSpPr>
        <p:spPr>
          <a:xfrm flipV="1">
            <a:off x="985837" y="4433977"/>
            <a:ext cx="1826374" cy="76281"/>
          </a:xfrm>
          <a:prstGeom prst="straightConnector1">
            <a:avLst/>
          </a:prstGeom>
          <a:ln w="127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55" idx="3"/>
          </p:cNvCxnSpPr>
          <p:nvPr/>
        </p:nvCxnSpPr>
        <p:spPr>
          <a:xfrm flipV="1">
            <a:off x="924719" y="4485736"/>
            <a:ext cx="1887492" cy="369491"/>
          </a:xfrm>
          <a:prstGeom prst="straightConnector1">
            <a:avLst/>
          </a:prstGeom>
          <a:ln w="127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876300" y="4501193"/>
            <a:ext cx="1947233" cy="794707"/>
          </a:xfrm>
          <a:prstGeom prst="straightConnector1">
            <a:avLst/>
          </a:prstGeom>
          <a:ln w="127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905774" y="4554747"/>
            <a:ext cx="1932317" cy="1561382"/>
          </a:xfrm>
          <a:prstGeom prst="straightConnector1">
            <a:avLst/>
          </a:prstGeom>
          <a:ln w="12700">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2" name="Picture 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7381" y="6016984"/>
            <a:ext cx="315913" cy="277454"/>
          </a:xfrm>
          <a:prstGeom prst="rect">
            <a:avLst/>
          </a:prstGeom>
          <a:noFill/>
          <a:ln w="9525">
            <a:solidFill>
              <a:srgbClr val="7F7F7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1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1037" y="4051782"/>
            <a:ext cx="228600" cy="250825"/>
          </a:xfrm>
          <a:prstGeom prst="rect">
            <a:avLst/>
          </a:prstGeom>
          <a:noFill/>
          <a:ln w="9525">
            <a:solidFill>
              <a:srgbClr val="7F7F7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1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04837" y="4372939"/>
            <a:ext cx="3810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1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5956" y="4717908"/>
            <a:ext cx="258763" cy="274637"/>
          </a:xfrm>
          <a:prstGeom prst="rect">
            <a:avLst/>
          </a:prstGeom>
          <a:noFill/>
          <a:ln w="9525">
            <a:solidFill>
              <a:srgbClr val="7F7F7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78" name="Picture 2" descr="http://t3.gstatic.com/images?q=tbn:ANd9GcQgX07Ctp5YVAIJNzCe8VWeMzNX1UMiE6uKzBcHO3z97RBE5QOJF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79310" y="3638550"/>
            <a:ext cx="432054" cy="342900"/>
          </a:xfrm>
          <a:prstGeom prst="rect">
            <a:avLst/>
          </a:prstGeom>
          <a:noFill/>
          <a:ln>
            <a:solidFill>
              <a:srgbClr val="7F7F7F"/>
            </a:solidFill>
          </a:ln>
          <a:extLst>
            <a:ext uri="{909E8E84-426E-40DD-AFC4-6F175D3DCCD1}">
              <a14:hiddenFill xmlns:a14="http://schemas.microsoft.com/office/drawing/2010/main">
                <a:solidFill>
                  <a:srgbClr val="FFFFFF"/>
                </a:solidFill>
              </a14:hiddenFill>
            </a:ext>
          </a:extLst>
        </p:spPr>
      </p:pic>
      <p:pic>
        <p:nvPicPr>
          <p:cNvPr id="50182" name="Picture 6" descr="http://t0.gstatic.com/images?q=tbn:ANd9GcQ_BPUiyi4xTUNcFzJ3P5RCx9hFx9oRWLraT0n-Cgz5b48QNu00SQ"/>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66895" t="55106"/>
          <a:stretch/>
        </p:blipFill>
        <p:spPr bwMode="auto">
          <a:xfrm>
            <a:off x="609600" y="5648189"/>
            <a:ext cx="371475" cy="298461"/>
          </a:xfrm>
          <a:prstGeom prst="rect">
            <a:avLst/>
          </a:prstGeom>
          <a:noFill/>
          <a:extLst>
            <a:ext uri="{909E8E84-426E-40DD-AFC4-6F175D3DCCD1}">
              <a14:hiddenFill xmlns:a14="http://schemas.microsoft.com/office/drawing/2010/main">
                <a:solidFill>
                  <a:srgbClr val="FFFFFF"/>
                </a:solidFill>
              </a14:hiddenFill>
            </a:ext>
          </a:extLst>
        </p:spPr>
      </p:pic>
      <p:cxnSp>
        <p:nvCxnSpPr>
          <p:cNvPr id="48" name="Straight Arrow Connector 47"/>
          <p:cNvCxnSpPr/>
          <p:nvPr/>
        </p:nvCxnSpPr>
        <p:spPr>
          <a:xfrm flipV="1">
            <a:off x="905774" y="4511615"/>
            <a:ext cx="1915064" cy="1268083"/>
          </a:xfrm>
          <a:prstGeom prst="straightConnector1">
            <a:avLst/>
          </a:prstGeom>
          <a:ln w="127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046346"/>
      </p:ext>
    </p:extLst>
  </p:cSld>
  <p:clrMapOvr>
    <a:masterClrMapping/>
  </p:clrMapOvr>
  <p:transition>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1393" y="1774540"/>
            <a:ext cx="8469328" cy="2407042"/>
          </a:xfrm>
        </p:spPr>
        <p:txBody>
          <a:bodyPr/>
          <a:lstStyle/>
          <a:p>
            <a:r>
              <a:rPr lang="en-US" altLang="zh-CN" sz="4800" spc="-200" dirty="0" smtClean="0">
                <a:solidFill>
                  <a:schemeClr val="tx1">
                    <a:lumMod val="50000"/>
                  </a:schemeClr>
                </a:solidFill>
                <a:effectLst>
                  <a:outerShdw blurRad="38100" dist="38100" dir="2700000" algn="tl">
                    <a:srgbClr val="000000">
                      <a:alpha val="43137"/>
                    </a:srgbClr>
                  </a:outerShdw>
                </a:effectLst>
                <a:latin typeface="华文楷体"/>
                <a:ea typeface="华文楷体"/>
              </a:rPr>
              <a:t>SAP HANA</a:t>
            </a:r>
            <a:r>
              <a:rPr lang="zh-CN" altLang="en-US" sz="4800" spc="-200" dirty="0" smtClean="0">
                <a:solidFill>
                  <a:schemeClr val="tx1">
                    <a:lumMod val="50000"/>
                  </a:schemeClr>
                </a:solidFill>
                <a:effectLst>
                  <a:outerShdw blurRad="38100" dist="38100" dir="2700000" algn="tl">
                    <a:srgbClr val="000000">
                      <a:alpha val="43137"/>
                    </a:srgbClr>
                  </a:outerShdw>
                </a:effectLst>
                <a:latin typeface="华文楷体"/>
                <a:ea typeface="华文楷体"/>
              </a:rPr>
              <a:t>解决方案</a:t>
            </a:r>
            <a:endParaRPr lang="en-US" sz="4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35180799"/>
      </p:ext>
    </p:extLst>
  </p:cSld>
  <p:clrMapOvr>
    <a:masterClrMapping/>
  </p:clrMapOvr>
  <p:transition>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Donut 60"/>
          <p:cNvSpPr/>
          <p:nvPr/>
        </p:nvSpPr>
        <p:spPr>
          <a:xfrm>
            <a:off x="3584562" y="940023"/>
            <a:ext cx="1276262" cy="1276262"/>
          </a:xfrm>
          <a:prstGeom prst="donut">
            <a:avLst>
              <a:gd name="adj" fmla="val 20963"/>
            </a:avLst>
          </a:prstGeom>
          <a:blipFill dpi="0" rotWithShape="1">
            <a:blip r:embed="rId3" cstate="print"/>
            <a:srcRect/>
            <a:stretch>
              <a:fillRect l="-5000" r="-100000" b="-8000"/>
            </a:stretch>
          </a:blipFill>
          <a:ln>
            <a:noFill/>
          </a:ln>
          <a:effectLst>
            <a:outerShdw blurRad="76200" dist="508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5152" tIns="72576" rIns="145152" bIns="72576" rtlCol="0" anchor="ctr"/>
          <a:lstStyle/>
          <a:p>
            <a:pPr algn="ctr"/>
            <a:endParaRPr lang="en-US">
              <a:solidFill>
                <a:schemeClr val="tx1"/>
              </a:solidFill>
              <a:latin typeface="+mj-lt"/>
            </a:endParaRPr>
          </a:p>
        </p:txBody>
      </p:sp>
      <p:sp>
        <p:nvSpPr>
          <p:cNvPr id="2" name="Title 1"/>
          <p:cNvSpPr>
            <a:spLocks noGrp="1"/>
          </p:cNvSpPr>
          <p:nvPr>
            <p:ph type="title"/>
          </p:nvPr>
        </p:nvSpPr>
        <p:spPr>
          <a:xfrm>
            <a:off x="445111" y="150816"/>
            <a:ext cx="8327414" cy="638991"/>
          </a:xfrm>
        </p:spPr>
        <p:txBody>
          <a:bodyPr/>
          <a:lstStyle/>
          <a:p>
            <a:r>
              <a:rPr lang="en-US" dirty="0" smtClean="0"/>
              <a:t>SAP HANA </a:t>
            </a:r>
            <a:r>
              <a:rPr lang="zh-CN" altLang="en-US" dirty="0" smtClean="0"/>
              <a:t>解决方案</a:t>
            </a:r>
            <a:endParaRPr lang="en-US" dirty="0">
              <a:solidFill>
                <a:srgbClr val="FF0000"/>
              </a:solidFill>
            </a:endParaRPr>
          </a:p>
        </p:txBody>
      </p:sp>
      <p:sp>
        <p:nvSpPr>
          <p:cNvPr id="9" name="Rectangle 10"/>
          <p:cNvSpPr>
            <a:spLocks noChangeArrowheads="1"/>
          </p:cNvSpPr>
          <p:nvPr/>
        </p:nvSpPr>
        <p:spPr bwMode="auto">
          <a:xfrm>
            <a:off x="304800" y="789807"/>
            <a:ext cx="3172273" cy="412291"/>
          </a:xfrm>
          <a:prstGeom prst="rect">
            <a:avLst/>
          </a:prstGeom>
          <a:noFill/>
          <a:ln w="9525">
            <a:noFill/>
            <a:miter lim="800000"/>
            <a:headEnd/>
            <a:tailEnd/>
          </a:ln>
          <a:effectLst/>
        </p:spPr>
        <p:txBody>
          <a:bodyPr wrap="square" lIns="103505" tIns="51752" rIns="103505" bIns="51752">
            <a:spAutoFit/>
          </a:bodyPr>
          <a:lstStyle/>
          <a:p>
            <a:pPr defTabSz="1028600">
              <a:spcBef>
                <a:spcPct val="50000"/>
              </a:spcBef>
            </a:pPr>
            <a:r>
              <a:rPr lang="zh-CN" altLang="en-US" sz="2000" b="1" dirty="0">
                <a:solidFill>
                  <a:schemeClr val="accent3">
                    <a:lumMod val="50000"/>
                  </a:schemeClr>
                </a:solidFill>
              </a:rPr>
              <a:t>解决方案概览</a:t>
            </a:r>
            <a:endParaRPr lang="en-US" sz="2000" b="1" dirty="0">
              <a:solidFill>
                <a:schemeClr val="accent3">
                  <a:lumMod val="50000"/>
                </a:schemeClr>
              </a:solidFill>
            </a:endParaRPr>
          </a:p>
        </p:txBody>
      </p:sp>
      <p:sp>
        <p:nvSpPr>
          <p:cNvPr id="10" name="Rectangle 4"/>
          <p:cNvSpPr>
            <a:spLocks noChangeArrowheads="1"/>
          </p:cNvSpPr>
          <p:nvPr/>
        </p:nvSpPr>
        <p:spPr bwMode="auto">
          <a:xfrm>
            <a:off x="5878009" y="789806"/>
            <a:ext cx="2923100" cy="412291"/>
          </a:xfrm>
          <a:prstGeom prst="rect">
            <a:avLst/>
          </a:prstGeom>
          <a:noFill/>
          <a:ln w="9525">
            <a:noFill/>
            <a:miter lim="800000"/>
            <a:headEnd/>
            <a:tailEnd/>
          </a:ln>
          <a:effectLst/>
        </p:spPr>
        <p:txBody>
          <a:bodyPr wrap="square" lIns="103505" tIns="51752" rIns="103505" bIns="51752">
            <a:spAutoFit/>
          </a:bodyPr>
          <a:lstStyle/>
          <a:p>
            <a:pPr algn="r" defTabSz="1028600">
              <a:spcBef>
                <a:spcPct val="50000"/>
              </a:spcBef>
            </a:pPr>
            <a:r>
              <a:rPr lang="zh-CN" altLang="en-US" sz="2000" b="1" dirty="0">
                <a:solidFill>
                  <a:srgbClr val="0070C0"/>
                </a:solidFill>
              </a:rPr>
              <a:t>方案详述</a:t>
            </a:r>
            <a:endParaRPr lang="en-US" sz="2000" b="1" dirty="0">
              <a:solidFill>
                <a:srgbClr val="0070C0"/>
              </a:solidFill>
            </a:endParaRPr>
          </a:p>
        </p:txBody>
      </p:sp>
      <p:grpSp>
        <p:nvGrpSpPr>
          <p:cNvPr id="25" name="Group 24"/>
          <p:cNvGrpSpPr/>
          <p:nvPr/>
        </p:nvGrpSpPr>
        <p:grpSpPr>
          <a:xfrm>
            <a:off x="352382" y="1106514"/>
            <a:ext cx="3552725" cy="135149"/>
            <a:chOff x="-118533" y="2043178"/>
            <a:chExt cx="6043738" cy="138545"/>
          </a:xfrm>
        </p:grpSpPr>
        <p:cxnSp>
          <p:nvCxnSpPr>
            <p:cNvPr id="11" name="Straight Connector 10"/>
            <p:cNvCxnSpPr/>
            <p:nvPr/>
          </p:nvCxnSpPr>
          <p:spPr>
            <a:xfrm>
              <a:off x="-118533" y="2110099"/>
              <a:ext cx="5883624" cy="2117"/>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5740460" y="2043178"/>
              <a:ext cx="184745" cy="138545"/>
            </a:xfrm>
            <a:prstGeom prst="ellipse">
              <a:avLst/>
            </a:prstGeom>
            <a:solidFill>
              <a:schemeClr val="bg2"/>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45152" tIns="72576" rIns="145152" bIns="72576" rtlCol="0" anchor="ctr"/>
            <a:lstStyle/>
            <a:p>
              <a:pPr algn="ctr"/>
              <a:endParaRPr lang="en-US">
                <a:latin typeface="+mj-lt"/>
              </a:endParaRPr>
            </a:p>
          </p:txBody>
        </p:sp>
      </p:grpSp>
      <p:cxnSp>
        <p:nvCxnSpPr>
          <p:cNvPr id="13" name="Straight Connector 12"/>
          <p:cNvCxnSpPr/>
          <p:nvPr/>
        </p:nvCxnSpPr>
        <p:spPr>
          <a:xfrm flipV="1">
            <a:off x="5015151" y="1157378"/>
            <a:ext cx="3656064" cy="176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4"/>
          <p:cNvSpPr>
            <a:spLocks noChangeArrowheads="1"/>
          </p:cNvSpPr>
          <p:nvPr/>
        </p:nvSpPr>
        <p:spPr bwMode="auto">
          <a:xfrm>
            <a:off x="5495774" y="4177304"/>
            <a:ext cx="3175442" cy="412291"/>
          </a:xfrm>
          <a:prstGeom prst="rect">
            <a:avLst/>
          </a:prstGeom>
          <a:noFill/>
          <a:ln w="9525">
            <a:noFill/>
            <a:miter lim="800000"/>
            <a:headEnd/>
            <a:tailEnd/>
          </a:ln>
          <a:effectLst/>
        </p:spPr>
        <p:txBody>
          <a:bodyPr wrap="square" lIns="103505" tIns="51752" rIns="103505" bIns="51752">
            <a:spAutoFit/>
          </a:bodyPr>
          <a:lstStyle/>
          <a:p>
            <a:pPr algn="r" defTabSz="1028600">
              <a:spcBef>
                <a:spcPct val="50000"/>
              </a:spcBef>
            </a:pPr>
            <a:r>
              <a:rPr lang="zh-CN" altLang="en-US" sz="2000" b="1" dirty="0"/>
              <a:t>其它信息</a:t>
            </a:r>
            <a:endParaRPr lang="en-US" sz="2000" b="1" dirty="0"/>
          </a:p>
        </p:txBody>
      </p:sp>
      <p:sp>
        <p:nvSpPr>
          <p:cNvPr id="62" name="Donut 61"/>
          <p:cNvSpPr/>
          <p:nvPr/>
        </p:nvSpPr>
        <p:spPr>
          <a:xfrm>
            <a:off x="4513835" y="1083767"/>
            <a:ext cx="975965" cy="975965"/>
          </a:xfrm>
          <a:prstGeom prst="donut">
            <a:avLst>
              <a:gd name="adj" fmla="val 23594"/>
            </a:avLst>
          </a:prstGeom>
          <a:solidFill>
            <a:schemeClr val="accent1">
              <a:alpha val="75000"/>
            </a:schemeClr>
          </a:solidFill>
          <a:ln>
            <a:noFill/>
          </a:ln>
          <a:effectLst>
            <a:outerShdw blurRad="76200" dist="508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5152" tIns="72576" rIns="145152" bIns="72576" rtlCol="0" anchor="ctr"/>
          <a:lstStyle/>
          <a:p>
            <a:pPr algn="ctr"/>
            <a:endParaRPr lang="en-US">
              <a:solidFill>
                <a:schemeClr val="tx1"/>
              </a:solidFill>
              <a:latin typeface="+mj-lt"/>
            </a:endParaRPr>
          </a:p>
        </p:txBody>
      </p:sp>
      <p:sp>
        <p:nvSpPr>
          <p:cNvPr id="63" name="Donut 62"/>
          <p:cNvSpPr/>
          <p:nvPr/>
        </p:nvSpPr>
        <p:spPr>
          <a:xfrm>
            <a:off x="4176001" y="1924676"/>
            <a:ext cx="825816" cy="825816"/>
          </a:xfrm>
          <a:prstGeom prst="donut">
            <a:avLst>
              <a:gd name="adj" fmla="val 24839"/>
            </a:avLst>
          </a:prstGeom>
          <a:solidFill>
            <a:schemeClr val="tx1">
              <a:lumMod val="50000"/>
              <a:alpha val="75000"/>
            </a:schemeClr>
          </a:solidFill>
          <a:ln>
            <a:noFill/>
          </a:ln>
          <a:effectLst>
            <a:outerShdw blurRad="76200" dist="508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5152" tIns="72576" rIns="145152" bIns="72576" rtlCol="0" anchor="ctr"/>
          <a:lstStyle/>
          <a:p>
            <a:pPr algn="ctr"/>
            <a:endParaRPr lang="en-US">
              <a:solidFill>
                <a:schemeClr val="tx1"/>
              </a:solidFill>
              <a:latin typeface="+mj-lt"/>
            </a:endParaRPr>
          </a:p>
        </p:txBody>
      </p:sp>
      <p:sp>
        <p:nvSpPr>
          <p:cNvPr id="17" name="Oval 16"/>
          <p:cNvSpPr/>
          <p:nvPr/>
        </p:nvSpPr>
        <p:spPr>
          <a:xfrm rot="16200000">
            <a:off x="4807936" y="2382128"/>
            <a:ext cx="120408" cy="77923"/>
          </a:xfrm>
          <a:prstGeom prst="ellipse">
            <a:avLst/>
          </a:prstGeom>
          <a:solidFill>
            <a:schemeClr val="bg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a:latin typeface="+mj-lt"/>
            </a:endParaRPr>
          </a:p>
        </p:txBody>
      </p:sp>
      <p:sp>
        <p:nvSpPr>
          <p:cNvPr id="14" name="Oval 13"/>
          <p:cNvSpPr/>
          <p:nvPr/>
        </p:nvSpPr>
        <p:spPr>
          <a:xfrm>
            <a:off x="4952706" y="1116490"/>
            <a:ext cx="124890" cy="103909"/>
          </a:xfrm>
          <a:prstGeom prst="ellipse">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a:latin typeface="+mj-lt"/>
            </a:endParaRPr>
          </a:p>
        </p:txBody>
      </p:sp>
      <p:cxnSp>
        <p:nvCxnSpPr>
          <p:cNvPr id="88" name="Elbow Connector 87"/>
          <p:cNvCxnSpPr/>
          <p:nvPr/>
        </p:nvCxnSpPr>
        <p:spPr>
          <a:xfrm rot="10800000">
            <a:off x="4873917" y="2475836"/>
            <a:ext cx="3797299" cy="2039671"/>
          </a:xfrm>
          <a:prstGeom prst="bentConnector3">
            <a:avLst>
              <a:gd name="adj1" fmla="val 99958"/>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Rectangle 10"/>
          <p:cNvSpPr>
            <a:spLocks noChangeArrowheads="1"/>
          </p:cNvSpPr>
          <p:nvPr/>
        </p:nvSpPr>
        <p:spPr bwMode="auto">
          <a:xfrm>
            <a:off x="5656521" y="1138300"/>
            <a:ext cx="3248942" cy="3377206"/>
          </a:xfrm>
          <a:prstGeom prst="rect">
            <a:avLst/>
          </a:prstGeom>
          <a:noFill/>
          <a:ln w="9525">
            <a:noFill/>
            <a:miter lim="800000"/>
            <a:headEnd/>
            <a:tailEnd/>
          </a:ln>
          <a:effectLst/>
        </p:spPr>
        <p:txBody>
          <a:bodyPr wrap="square" lIns="103505" tIns="51752" rIns="103505" bIns="51752">
            <a:spAutoFit/>
          </a:bodyPr>
          <a:lstStyle/>
          <a:p>
            <a:pPr>
              <a:spcBef>
                <a:spcPts val="378"/>
              </a:spcBef>
            </a:pPr>
            <a:r>
              <a:rPr lang="zh-CN" altLang="en-US" sz="1200" b="1" dirty="0">
                <a:solidFill>
                  <a:srgbClr val="0070C0"/>
                </a:solidFill>
                <a:latin typeface="+mj-lt"/>
                <a:cs typeface="Calibri" pitchFamily="34" charset="0"/>
              </a:rPr>
              <a:t>中</a:t>
            </a:r>
            <a:r>
              <a:rPr lang="zh-CN" altLang="en-US" sz="1200" b="1" dirty="0" smtClean="0">
                <a:solidFill>
                  <a:srgbClr val="0070C0"/>
                </a:solidFill>
                <a:latin typeface="+mj-lt"/>
                <a:cs typeface="Calibri" pitchFamily="34" charset="0"/>
              </a:rPr>
              <a:t>等规模</a:t>
            </a:r>
            <a:r>
              <a:rPr lang="de-DE" sz="1200" b="1" dirty="0" smtClean="0">
                <a:solidFill>
                  <a:srgbClr val="0070C0"/>
                </a:solidFill>
                <a:latin typeface="+mj-lt"/>
                <a:cs typeface="Calibri" pitchFamily="34" charset="0"/>
              </a:rPr>
              <a:t> </a:t>
            </a:r>
            <a:r>
              <a:rPr lang="de-DE" sz="1200" b="1" dirty="0">
                <a:solidFill>
                  <a:srgbClr val="0070C0"/>
                </a:solidFill>
                <a:latin typeface="+mj-lt"/>
                <a:cs typeface="Calibri" pitchFamily="34" charset="0"/>
              </a:rPr>
              <a:t>(</a:t>
            </a:r>
            <a:r>
              <a:rPr lang="de-DE" sz="1200" b="1" dirty="0" smtClean="0">
                <a:solidFill>
                  <a:srgbClr val="0070C0"/>
                </a:solidFill>
                <a:latin typeface="+mj-lt"/>
                <a:cs typeface="Calibri" pitchFamily="34" charset="0"/>
              </a:rPr>
              <a:t>4</a:t>
            </a:r>
            <a:r>
              <a:rPr lang="zh-CN" altLang="en-US" sz="1200" b="1" dirty="0" smtClean="0">
                <a:solidFill>
                  <a:srgbClr val="0070C0"/>
                </a:solidFill>
                <a:latin typeface="+mj-lt"/>
                <a:cs typeface="Calibri" pitchFamily="34" charset="0"/>
              </a:rPr>
              <a:t>路</a:t>
            </a:r>
            <a:r>
              <a:rPr lang="de-DE" sz="1200" b="1" dirty="0" smtClean="0">
                <a:solidFill>
                  <a:srgbClr val="0070C0"/>
                </a:solidFill>
                <a:latin typeface="+mj-lt"/>
                <a:cs typeface="Calibri" pitchFamily="34" charset="0"/>
              </a:rPr>
              <a:t>, </a:t>
            </a:r>
            <a:r>
              <a:rPr lang="de-DE" sz="1200" b="1" dirty="0">
                <a:solidFill>
                  <a:srgbClr val="0070C0"/>
                </a:solidFill>
                <a:latin typeface="+mj-lt"/>
                <a:cs typeface="Calibri" pitchFamily="34" charset="0"/>
              </a:rPr>
              <a:t>512 GB)</a:t>
            </a:r>
            <a:endParaRPr lang="en-US" sz="1200" b="1" dirty="0">
              <a:solidFill>
                <a:srgbClr val="0070C0"/>
              </a:solidFill>
              <a:latin typeface="+mj-lt"/>
              <a:cs typeface="Calibri" pitchFamily="34" charset="0"/>
            </a:endParaRPr>
          </a:p>
          <a:p>
            <a:pPr marL="215993" indent="-215993">
              <a:spcBef>
                <a:spcPts val="378"/>
              </a:spcBef>
              <a:buFont typeface="Arial" pitchFamily="34" charset="0"/>
              <a:buChar char="•"/>
            </a:pPr>
            <a:r>
              <a:rPr lang="en-US" sz="1100" dirty="0" smtClean="0">
                <a:solidFill>
                  <a:srgbClr val="0070C0"/>
                </a:solidFill>
                <a:latin typeface="+mj-lt"/>
                <a:cs typeface="Calibri" pitchFamily="34" charset="0"/>
              </a:rPr>
              <a:t>Cisco </a:t>
            </a:r>
            <a:r>
              <a:rPr lang="en-US" sz="1100" dirty="0">
                <a:solidFill>
                  <a:srgbClr val="0070C0"/>
                </a:solidFill>
                <a:latin typeface="+mj-lt"/>
                <a:cs typeface="Calibri" pitchFamily="34" charset="0"/>
              </a:rPr>
              <a:t>UCS </a:t>
            </a:r>
            <a:r>
              <a:rPr lang="en-US" sz="1100" dirty="0" err="1">
                <a:solidFill>
                  <a:srgbClr val="0070C0"/>
                </a:solidFill>
                <a:latin typeface="+mj-lt"/>
                <a:cs typeface="Calibri" pitchFamily="34" charset="0"/>
              </a:rPr>
              <a:t>C460</a:t>
            </a:r>
            <a:r>
              <a:rPr lang="en-US" sz="1100" dirty="0">
                <a:solidFill>
                  <a:srgbClr val="0070C0"/>
                </a:solidFill>
                <a:latin typeface="+mj-lt"/>
                <a:cs typeface="Calibri" pitchFamily="34" charset="0"/>
              </a:rPr>
              <a:t> </a:t>
            </a:r>
            <a:r>
              <a:rPr lang="en-US" sz="1100" dirty="0" err="1" smtClean="0">
                <a:solidFill>
                  <a:srgbClr val="0070C0"/>
                </a:solidFill>
                <a:latin typeface="+mj-lt"/>
                <a:cs typeface="Calibri" pitchFamily="34" charset="0"/>
              </a:rPr>
              <a:t>M2</a:t>
            </a:r>
            <a:endParaRPr lang="en-US" sz="1100" dirty="0">
              <a:solidFill>
                <a:srgbClr val="0070C0"/>
              </a:solidFill>
              <a:latin typeface="+mj-lt"/>
              <a:cs typeface="Calibri" pitchFamily="34" charset="0"/>
            </a:endParaRPr>
          </a:p>
          <a:p>
            <a:pPr marL="215993" indent="-215993">
              <a:spcBef>
                <a:spcPts val="378"/>
              </a:spcBef>
              <a:buFont typeface="Arial" pitchFamily="34" charset="0"/>
              <a:buChar char="•"/>
            </a:pPr>
            <a:r>
              <a:rPr lang="en-US" sz="1100" dirty="0">
                <a:solidFill>
                  <a:srgbClr val="0070C0"/>
                </a:solidFill>
                <a:latin typeface="+mj-lt"/>
                <a:cs typeface="Calibri" pitchFamily="34" charset="0"/>
              </a:rPr>
              <a:t>2.4 GHz Intel Xeon </a:t>
            </a:r>
            <a:r>
              <a:rPr lang="en-US" sz="1100" dirty="0" err="1">
                <a:solidFill>
                  <a:srgbClr val="0070C0"/>
                </a:solidFill>
                <a:latin typeface="+mj-lt"/>
                <a:cs typeface="Calibri" pitchFamily="34" charset="0"/>
              </a:rPr>
              <a:t>E7</a:t>
            </a:r>
            <a:r>
              <a:rPr lang="en-US" sz="1100" dirty="0">
                <a:solidFill>
                  <a:srgbClr val="0070C0"/>
                </a:solidFill>
                <a:latin typeface="+mj-lt"/>
                <a:cs typeface="Calibri" pitchFamily="34" charset="0"/>
              </a:rPr>
              <a:t>-4870 CPU</a:t>
            </a:r>
          </a:p>
          <a:p>
            <a:pPr marL="215993" indent="-215993">
              <a:spcBef>
                <a:spcPts val="378"/>
              </a:spcBef>
              <a:buFont typeface="Arial" pitchFamily="34" charset="0"/>
              <a:buChar char="•"/>
            </a:pPr>
            <a:r>
              <a:rPr lang="en-US" sz="1100" dirty="0" err="1">
                <a:solidFill>
                  <a:srgbClr val="0070C0"/>
                </a:solidFill>
                <a:latin typeface="+mj-lt"/>
                <a:cs typeface="Calibri" pitchFamily="34" charset="0"/>
              </a:rPr>
              <a:t>16GB</a:t>
            </a:r>
            <a:r>
              <a:rPr lang="en-US" sz="1100" dirty="0">
                <a:solidFill>
                  <a:srgbClr val="0070C0"/>
                </a:solidFill>
                <a:latin typeface="+mj-lt"/>
                <a:cs typeface="Calibri" pitchFamily="34" charset="0"/>
              </a:rPr>
              <a:t> </a:t>
            </a:r>
            <a:r>
              <a:rPr lang="en-US" sz="1100" dirty="0" err="1">
                <a:solidFill>
                  <a:srgbClr val="0070C0"/>
                </a:solidFill>
                <a:latin typeface="+mj-lt"/>
                <a:cs typeface="Calibri" pitchFamily="34" charset="0"/>
              </a:rPr>
              <a:t>DDR3-1066MHz</a:t>
            </a:r>
            <a:r>
              <a:rPr lang="en-US" sz="1100" dirty="0">
                <a:solidFill>
                  <a:srgbClr val="0070C0"/>
                </a:solidFill>
                <a:latin typeface="+mj-lt"/>
                <a:cs typeface="Calibri" pitchFamily="34" charset="0"/>
              </a:rPr>
              <a:t> </a:t>
            </a:r>
            <a:r>
              <a:rPr lang="en-US" sz="1100" dirty="0" err="1">
                <a:solidFill>
                  <a:srgbClr val="0070C0"/>
                </a:solidFill>
                <a:latin typeface="+mj-lt"/>
                <a:cs typeface="Calibri" pitchFamily="34" charset="0"/>
              </a:rPr>
              <a:t>RDIMM</a:t>
            </a:r>
            <a:endParaRPr lang="en-US" sz="1100" dirty="0">
              <a:solidFill>
                <a:srgbClr val="0070C0"/>
              </a:solidFill>
              <a:latin typeface="+mj-lt"/>
              <a:cs typeface="Calibri" pitchFamily="34" charset="0"/>
            </a:endParaRPr>
          </a:p>
          <a:p>
            <a:pPr marL="215993" indent="-215993">
              <a:spcBef>
                <a:spcPts val="378"/>
              </a:spcBef>
              <a:buFont typeface="Arial" pitchFamily="34" charset="0"/>
              <a:buChar char="•"/>
            </a:pPr>
            <a:r>
              <a:rPr lang="en-US" sz="1100" dirty="0">
                <a:solidFill>
                  <a:srgbClr val="0070C0"/>
                </a:solidFill>
                <a:latin typeface="+mj-lt"/>
                <a:cs typeface="Calibri" pitchFamily="34" charset="0"/>
              </a:rPr>
              <a:t>300 GB SAS Drive</a:t>
            </a:r>
          </a:p>
          <a:p>
            <a:pPr marL="215993" indent="-215993">
              <a:spcBef>
                <a:spcPts val="378"/>
              </a:spcBef>
              <a:buFont typeface="Arial" pitchFamily="34" charset="0"/>
              <a:buChar char="•"/>
            </a:pPr>
            <a:r>
              <a:rPr lang="en-US" sz="1100" dirty="0">
                <a:solidFill>
                  <a:srgbClr val="0070C0"/>
                </a:solidFill>
                <a:latin typeface="+mj-lt"/>
                <a:cs typeface="Calibri" pitchFamily="34" charset="0"/>
              </a:rPr>
              <a:t>LSI </a:t>
            </a:r>
            <a:r>
              <a:rPr lang="en-US" sz="1100" dirty="0" err="1">
                <a:solidFill>
                  <a:srgbClr val="0070C0"/>
                </a:solidFill>
                <a:latin typeface="+mj-lt"/>
                <a:cs typeface="Calibri" pitchFamily="34" charset="0"/>
              </a:rPr>
              <a:t>MegaRAID</a:t>
            </a:r>
            <a:r>
              <a:rPr lang="en-US" sz="1100" dirty="0">
                <a:solidFill>
                  <a:srgbClr val="0070C0"/>
                </a:solidFill>
                <a:latin typeface="+mj-lt"/>
                <a:cs typeface="Calibri" pitchFamily="34" charset="0"/>
              </a:rPr>
              <a:t> Controller 9260-</a:t>
            </a:r>
            <a:r>
              <a:rPr lang="en-US" sz="1100" dirty="0" err="1">
                <a:solidFill>
                  <a:srgbClr val="0070C0"/>
                </a:solidFill>
                <a:latin typeface="+mj-lt"/>
                <a:cs typeface="Calibri" pitchFamily="34" charset="0"/>
              </a:rPr>
              <a:t>8i</a:t>
            </a:r>
            <a:endParaRPr lang="en-US" sz="1100" dirty="0">
              <a:solidFill>
                <a:srgbClr val="0070C0"/>
              </a:solidFill>
              <a:latin typeface="+mj-lt"/>
              <a:cs typeface="Calibri" pitchFamily="34" charset="0"/>
            </a:endParaRPr>
          </a:p>
          <a:p>
            <a:pPr marL="215993" indent="-215993">
              <a:spcBef>
                <a:spcPts val="378"/>
              </a:spcBef>
              <a:buFont typeface="Arial" pitchFamily="34" charset="0"/>
              <a:buChar char="•"/>
            </a:pPr>
            <a:r>
              <a:rPr lang="en-US" sz="1100" dirty="0" err="1">
                <a:solidFill>
                  <a:srgbClr val="0070C0"/>
                </a:solidFill>
                <a:latin typeface="+mj-lt"/>
                <a:cs typeface="Calibri" pitchFamily="34" charset="0"/>
              </a:rPr>
              <a:t>FusionIO</a:t>
            </a:r>
            <a:r>
              <a:rPr lang="en-US" sz="1100" dirty="0">
                <a:solidFill>
                  <a:srgbClr val="0070C0"/>
                </a:solidFill>
                <a:latin typeface="+mj-lt"/>
                <a:cs typeface="Calibri" pitchFamily="34" charset="0"/>
              </a:rPr>
              <a:t> </a:t>
            </a:r>
            <a:r>
              <a:rPr lang="en-US" sz="1100" dirty="0" err="1">
                <a:solidFill>
                  <a:srgbClr val="0070C0"/>
                </a:solidFill>
                <a:latin typeface="+mj-lt"/>
                <a:cs typeface="Calibri" pitchFamily="34" charset="0"/>
              </a:rPr>
              <a:t>320GB</a:t>
            </a:r>
            <a:r>
              <a:rPr lang="en-US" sz="1100" dirty="0">
                <a:solidFill>
                  <a:srgbClr val="0070C0"/>
                </a:solidFill>
                <a:latin typeface="+mj-lt"/>
                <a:cs typeface="Calibri" pitchFamily="34" charset="0"/>
              </a:rPr>
              <a:t> </a:t>
            </a:r>
            <a:r>
              <a:rPr lang="en-US" sz="1100" dirty="0" err="1">
                <a:solidFill>
                  <a:srgbClr val="0070C0"/>
                </a:solidFill>
                <a:latin typeface="+mj-lt"/>
                <a:cs typeface="Calibri" pitchFamily="34" charset="0"/>
              </a:rPr>
              <a:t>MLC</a:t>
            </a:r>
            <a:r>
              <a:rPr lang="en-US" sz="1100" dirty="0">
                <a:solidFill>
                  <a:srgbClr val="0070C0"/>
                </a:solidFill>
                <a:latin typeface="+mj-lt"/>
                <a:cs typeface="Calibri" pitchFamily="34" charset="0"/>
              </a:rPr>
              <a:t> PCI-X card</a:t>
            </a:r>
          </a:p>
          <a:p>
            <a:pPr>
              <a:spcBef>
                <a:spcPts val="378"/>
              </a:spcBef>
            </a:pPr>
            <a:r>
              <a:rPr lang="en-US" altLang="zh-CN" sz="1200" b="1" dirty="0" smtClean="0">
                <a:solidFill>
                  <a:srgbClr val="0070C0"/>
                </a:solidFill>
                <a:cs typeface="Calibri" pitchFamily="34" charset="0"/>
              </a:rPr>
              <a:t>MINI</a:t>
            </a:r>
            <a:r>
              <a:rPr lang="zh-CN" altLang="en-US" sz="1200" b="1" dirty="0" smtClean="0">
                <a:solidFill>
                  <a:srgbClr val="0070C0"/>
                </a:solidFill>
                <a:cs typeface="Calibri" pitchFamily="34" charset="0"/>
              </a:rPr>
              <a:t>规模</a:t>
            </a:r>
            <a:r>
              <a:rPr lang="de-DE" sz="1200" b="1" dirty="0" smtClean="0">
                <a:solidFill>
                  <a:srgbClr val="0070C0"/>
                </a:solidFill>
                <a:cs typeface="Calibri" pitchFamily="34" charset="0"/>
              </a:rPr>
              <a:t> (2</a:t>
            </a:r>
            <a:r>
              <a:rPr lang="zh-CN" altLang="en-US" sz="1200" b="1" dirty="0" smtClean="0">
                <a:solidFill>
                  <a:srgbClr val="0070C0"/>
                </a:solidFill>
                <a:cs typeface="Calibri" pitchFamily="34" charset="0"/>
              </a:rPr>
              <a:t>路</a:t>
            </a:r>
            <a:r>
              <a:rPr lang="de-DE" sz="1200" b="1" dirty="0" smtClean="0">
                <a:solidFill>
                  <a:srgbClr val="0070C0"/>
                </a:solidFill>
                <a:cs typeface="Calibri" pitchFamily="34" charset="0"/>
              </a:rPr>
              <a:t>, 128 GB)</a:t>
            </a:r>
          </a:p>
          <a:p>
            <a:pPr>
              <a:spcBef>
                <a:spcPts val="378"/>
              </a:spcBef>
            </a:pPr>
            <a:r>
              <a:rPr lang="zh-CN" altLang="en-US" sz="1200" b="1" dirty="0">
                <a:solidFill>
                  <a:srgbClr val="0070C0"/>
                </a:solidFill>
                <a:cs typeface="Calibri" pitchFamily="34" charset="0"/>
              </a:rPr>
              <a:t>小规模</a:t>
            </a:r>
            <a:r>
              <a:rPr lang="de-DE" sz="1200" b="1" dirty="0" smtClean="0">
                <a:solidFill>
                  <a:srgbClr val="0070C0"/>
                </a:solidFill>
                <a:cs typeface="Calibri" pitchFamily="34" charset="0"/>
              </a:rPr>
              <a:t>(2</a:t>
            </a:r>
            <a:r>
              <a:rPr lang="zh-CN" altLang="en-US" sz="1200" b="1" dirty="0" smtClean="0">
                <a:solidFill>
                  <a:srgbClr val="0070C0"/>
                </a:solidFill>
                <a:cs typeface="Calibri" pitchFamily="34" charset="0"/>
              </a:rPr>
              <a:t>路</a:t>
            </a:r>
            <a:r>
              <a:rPr lang="de-DE" sz="1200" b="1" dirty="0" smtClean="0">
                <a:solidFill>
                  <a:srgbClr val="0070C0"/>
                </a:solidFill>
                <a:cs typeface="Calibri" pitchFamily="34" charset="0"/>
              </a:rPr>
              <a:t>, 256 GB)</a:t>
            </a:r>
            <a:endParaRPr lang="en-US" sz="1200" b="1" dirty="0">
              <a:solidFill>
                <a:srgbClr val="0070C0"/>
              </a:solidFill>
              <a:cs typeface="Calibri" pitchFamily="34" charset="0"/>
            </a:endParaRPr>
          </a:p>
          <a:p>
            <a:pPr marL="171450" indent="-171450">
              <a:buFont typeface="Arial" pitchFamily="34" charset="0"/>
              <a:buChar char="•"/>
            </a:pPr>
            <a:r>
              <a:rPr lang="en-US" sz="1100" dirty="0" smtClean="0">
                <a:solidFill>
                  <a:srgbClr val="0070C0"/>
                </a:solidFill>
                <a:latin typeface="+mj-lt"/>
                <a:cs typeface="Calibri" pitchFamily="34" charset="0"/>
              </a:rPr>
              <a:t>Cisco </a:t>
            </a:r>
            <a:r>
              <a:rPr lang="en-US" sz="1100" dirty="0">
                <a:solidFill>
                  <a:srgbClr val="0070C0"/>
                </a:solidFill>
                <a:latin typeface="+mj-lt"/>
                <a:cs typeface="Calibri" pitchFamily="34" charset="0"/>
              </a:rPr>
              <a:t>UCS </a:t>
            </a:r>
            <a:r>
              <a:rPr lang="en-US" sz="1100" dirty="0" err="1">
                <a:solidFill>
                  <a:srgbClr val="0070C0"/>
                </a:solidFill>
                <a:latin typeface="+mj-lt"/>
                <a:cs typeface="Calibri" pitchFamily="34" charset="0"/>
              </a:rPr>
              <a:t>C260</a:t>
            </a:r>
            <a:r>
              <a:rPr lang="en-US" sz="1100" dirty="0">
                <a:solidFill>
                  <a:srgbClr val="0070C0"/>
                </a:solidFill>
                <a:latin typeface="+mj-lt"/>
                <a:cs typeface="Calibri" pitchFamily="34" charset="0"/>
              </a:rPr>
              <a:t> </a:t>
            </a:r>
            <a:r>
              <a:rPr lang="en-US" sz="1100" dirty="0" err="1" smtClean="0">
                <a:solidFill>
                  <a:srgbClr val="0070C0"/>
                </a:solidFill>
                <a:latin typeface="+mj-lt"/>
                <a:cs typeface="Calibri" pitchFamily="34" charset="0"/>
              </a:rPr>
              <a:t>M2</a:t>
            </a:r>
            <a:endParaRPr lang="en-US" sz="1100" dirty="0">
              <a:solidFill>
                <a:srgbClr val="0070C0"/>
              </a:solidFill>
              <a:latin typeface="+mj-lt"/>
              <a:cs typeface="Calibri" pitchFamily="34" charset="0"/>
            </a:endParaRPr>
          </a:p>
          <a:p>
            <a:pPr marL="171450" indent="-171450">
              <a:buFont typeface="Arial" pitchFamily="34" charset="0"/>
              <a:buChar char="•"/>
            </a:pPr>
            <a:r>
              <a:rPr lang="en-US" sz="1100" dirty="0">
                <a:solidFill>
                  <a:srgbClr val="0070C0"/>
                </a:solidFill>
                <a:latin typeface="+mj-lt"/>
                <a:cs typeface="Calibri" pitchFamily="34" charset="0"/>
              </a:rPr>
              <a:t>2.4 GHz Intel Xeon </a:t>
            </a:r>
            <a:r>
              <a:rPr lang="en-US" sz="1100" dirty="0" err="1">
                <a:solidFill>
                  <a:srgbClr val="0070C0"/>
                </a:solidFill>
                <a:latin typeface="+mj-lt"/>
                <a:cs typeface="Calibri" pitchFamily="34" charset="0"/>
              </a:rPr>
              <a:t>E7</a:t>
            </a:r>
            <a:r>
              <a:rPr lang="en-US" sz="1100" dirty="0">
                <a:solidFill>
                  <a:srgbClr val="0070C0"/>
                </a:solidFill>
                <a:latin typeface="+mj-lt"/>
                <a:cs typeface="Calibri" pitchFamily="34" charset="0"/>
              </a:rPr>
              <a:t>-2870 CPU</a:t>
            </a:r>
          </a:p>
          <a:p>
            <a:pPr marL="171450" indent="-171450">
              <a:buFont typeface="Arial" pitchFamily="34" charset="0"/>
              <a:buChar char="•"/>
            </a:pPr>
            <a:r>
              <a:rPr lang="en-US" sz="1100" dirty="0" err="1">
                <a:solidFill>
                  <a:srgbClr val="0070C0"/>
                </a:solidFill>
                <a:latin typeface="+mj-lt"/>
                <a:cs typeface="Calibri" pitchFamily="34" charset="0"/>
              </a:rPr>
              <a:t>8GB</a:t>
            </a:r>
            <a:r>
              <a:rPr lang="en-US" sz="1100" dirty="0">
                <a:solidFill>
                  <a:srgbClr val="0070C0"/>
                </a:solidFill>
                <a:latin typeface="+mj-lt"/>
                <a:cs typeface="Calibri" pitchFamily="34" charset="0"/>
              </a:rPr>
              <a:t> </a:t>
            </a:r>
            <a:r>
              <a:rPr lang="en-US" sz="1100" dirty="0" err="1">
                <a:solidFill>
                  <a:srgbClr val="0070C0"/>
                </a:solidFill>
                <a:latin typeface="+mj-lt"/>
                <a:cs typeface="Calibri" pitchFamily="34" charset="0"/>
              </a:rPr>
              <a:t>DDR3-1333MHz</a:t>
            </a:r>
            <a:r>
              <a:rPr lang="en-US" sz="1100" dirty="0">
                <a:solidFill>
                  <a:srgbClr val="0070C0"/>
                </a:solidFill>
                <a:latin typeface="+mj-lt"/>
                <a:cs typeface="Calibri" pitchFamily="34" charset="0"/>
              </a:rPr>
              <a:t> </a:t>
            </a:r>
            <a:r>
              <a:rPr lang="en-US" sz="1100" dirty="0" err="1">
                <a:solidFill>
                  <a:srgbClr val="0070C0"/>
                </a:solidFill>
                <a:latin typeface="+mj-lt"/>
                <a:cs typeface="Calibri" pitchFamily="34" charset="0"/>
              </a:rPr>
              <a:t>RDIMM</a:t>
            </a:r>
            <a:endParaRPr lang="en-US" sz="1100" dirty="0">
              <a:solidFill>
                <a:srgbClr val="0070C0"/>
              </a:solidFill>
              <a:latin typeface="+mj-lt"/>
              <a:cs typeface="Calibri" pitchFamily="34" charset="0"/>
            </a:endParaRPr>
          </a:p>
          <a:p>
            <a:pPr marL="171450" indent="-171450">
              <a:buFont typeface="Arial" pitchFamily="34" charset="0"/>
              <a:buChar char="•"/>
            </a:pPr>
            <a:r>
              <a:rPr lang="en-US" sz="1100" dirty="0">
                <a:solidFill>
                  <a:srgbClr val="0070C0"/>
                </a:solidFill>
                <a:latin typeface="+mj-lt"/>
                <a:cs typeface="Calibri" pitchFamily="34" charset="0"/>
              </a:rPr>
              <a:t>600 GB SAS Drive</a:t>
            </a:r>
          </a:p>
          <a:p>
            <a:pPr marL="171450" indent="-171450">
              <a:buFont typeface="Arial" pitchFamily="34" charset="0"/>
              <a:buChar char="•"/>
            </a:pPr>
            <a:r>
              <a:rPr lang="en-US" sz="1100" dirty="0">
                <a:solidFill>
                  <a:srgbClr val="0070C0"/>
                </a:solidFill>
                <a:latin typeface="+mj-lt"/>
                <a:cs typeface="Calibri" pitchFamily="34" charset="0"/>
              </a:rPr>
              <a:t>100 GB </a:t>
            </a:r>
            <a:r>
              <a:rPr lang="en-US" sz="1100" dirty="0" err="1">
                <a:solidFill>
                  <a:srgbClr val="0070C0"/>
                </a:solidFill>
                <a:latin typeface="+mj-lt"/>
                <a:cs typeface="Calibri" pitchFamily="34" charset="0"/>
              </a:rPr>
              <a:t>SSD</a:t>
            </a:r>
            <a:r>
              <a:rPr lang="en-US" sz="1100" dirty="0">
                <a:solidFill>
                  <a:srgbClr val="0070C0"/>
                </a:solidFill>
                <a:latin typeface="+mj-lt"/>
                <a:cs typeface="Calibri" pitchFamily="34" charset="0"/>
              </a:rPr>
              <a:t> Drive*</a:t>
            </a:r>
          </a:p>
          <a:p>
            <a:pPr marL="171450" indent="-171450">
              <a:buFont typeface="Arial" pitchFamily="34" charset="0"/>
              <a:buChar char="•"/>
            </a:pPr>
            <a:r>
              <a:rPr lang="en-US" sz="1100" dirty="0">
                <a:solidFill>
                  <a:srgbClr val="0070C0"/>
                </a:solidFill>
                <a:latin typeface="+mj-lt"/>
                <a:cs typeface="Calibri" pitchFamily="34" charset="0"/>
              </a:rPr>
              <a:t>LSI </a:t>
            </a:r>
            <a:r>
              <a:rPr lang="en-US" sz="1100" dirty="0" err="1">
                <a:solidFill>
                  <a:srgbClr val="0070C0"/>
                </a:solidFill>
                <a:latin typeface="+mj-lt"/>
                <a:cs typeface="Calibri" pitchFamily="34" charset="0"/>
              </a:rPr>
              <a:t>MegaRAID</a:t>
            </a:r>
            <a:r>
              <a:rPr lang="en-US" sz="1100" dirty="0">
                <a:solidFill>
                  <a:srgbClr val="0070C0"/>
                </a:solidFill>
                <a:latin typeface="+mj-lt"/>
                <a:cs typeface="Calibri" pitchFamily="34" charset="0"/>
              </a:rPr>
              <a:t> Controller 9261-</a:t>
            </a:r>
            <a:r>
              <a:rPr lang="en-US" sz="1100" dirty="0" err="1">
                <a:solidFill>
                  <a:srgbClr val="0070C0"/>
                </a:solidFill>
                <a:latin typeface="+mj-lt"/>
                <a:cs typeface="Calibri" pitchFamily="34" charset="0"/>
              </a:rPr>
              <a:t>8i</a:t>
            </a:r>
            <a:endParaRPr lang="en-US" sz="1100" dirty="0">
              <a:solidFill>
                <a:srgbClr val="0070C0"/>
              </a:solidFill>
              <a:latin typeface="+mj-lt"/>
              <a:cs typeface="Calibri" pitchFamily="34" charset="0"/>
            </a:endParaRPr>
          </a:p>
          <a:p>
            <a:pPr defTabSz="914278"/>
            <a:endParaRPr lang="en-US" sz="1200" b="1" dirty="0" smtClean="0">
              <a:solidFill>
                <a:srgbClr val="0070C0"/>
              </a:solidFill>
              <a:latin typeface="+mj-lt"/>
              <a:cs typeface="Calibri" pitchFamily="34" charset="0"/>
            </a:endParaRPr>
          </a:p>
        </p:txBody>
      </p:sp>
      <p:pic>
        <p:nvPicPr>
          <p:cNvPr id="30" name="Picture 29"/>
          <p:cNvPicPr>
            <a:picLocks noChangeAspect="1"/>
          </p:cNvPicPr>
          <p:nvPr/>
        </p:nvPicPr>
        <p:blipFill>
          <a:blip r:embed="rId4"/>
          <a:stretch>
            <a:fillRect/>
          </a:stretch>
        </p:blipFill>
        <p:spPr>
          <a:xfrm>
            <a:off x="250298" y="5286427"/>
            <a:ext cx="3560680" cy="8300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1" name="Picture 4"/>
          <p:cNvPicPr>
            <a:picLocks noChangeAspect="1" noChangeArrowheads="1"/>
          </p:cNvPicPr>
          <p:nvPr/>
        </p:nvPicPr>
        <p:blipFill>
          <a:blip r:embed="rId5" cstate="print"/>
          <a:srcRect/>
          <a:stretch>
            <a:fillRect/>
          </a:stretch>
        </p:blipFill>
        <p:spPr bwMode="auto">
          <a:xfrm>
            <a:off x="352382" y="3731252"/>
            <a:ext cx="3356510" cy="12498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2"/>
          <p:cNvSpPr/>
          <p:nvPr/>
        </p:nvSpPr>
        <p:spPr>
          <a:xfrm>
            <a:off x="335102" y="1345222"/>
            <a:ext cx="3461405" cy="1200329"/>
          </a:xfrm>
          <a:prstGeom prst="rect">
            <a:avLst/>
          </a:prstGeom>
        </p:spPr>
        <p:txBody>
          <a:bodyPr wrap="square">
            <a:spAutoFit/>
          </a:bodyPr>
          <a:lstStyle/>
          <a:p>
            <a:pPr marL="171450" indent="-171450">
              <a:buFont typeface="Arial"/>
              <a:buChar char="•"/>
            </a:pPr>
            <a:r>
              <a:rPr lang="en-US" sz="1200" dirty="0" smtClean="0">
                <a:solidFill>
                  <a:srgbClr val="1F8BAE"/>
                </a:solidFill>
              </a:rPr>
              <a:t>SAP </a:t>
            </a:r>
            <a:r>
              <a:rPr lang="en-US" sz="1200" dirty="0">
                <a:solidFill>
                  <a:srgbClr val="1F8BAE"/>
                </a:solidFill>
              </a:rPr>
              <a:t>High-Performance Analytic Appliance (HANA) </a:t>
            </a:r>
            <a:r>
              <a:rPr lang="zh-CN" altLang="en-US" sz="1200" dirty="0" smtClean="0">
                <a:solidFill>
                  <a:srgbClr val="1F8BAE"/>
                </a:solidFill>
              </a:rPr>
              <a:t>提供了对</a:t>
            </a:r>
            <a:r>
              <a:rPr lang="en-US" altLang="zh-CN" sz="1200" dirty="0" smtClean="0">
                <a:solidFill>
                  <a:srgbClr val="1F8BAE"/>
                </a:solidFill>
              </a:rPr>
              <a:t>SAP</a:t>
            </a:r>
            <a:r>
              <a:rPr lang="zh-CN" altLang="en-US" sz="1200" dirty="0" smtClean="0">
                <a:solidFill>
                  <a:srgbClr val="1F8BAE"/>
                </a:solidFill>
              </a:rPr>
              <a:t>商业系统的实时访问，并利用内存计算架构统计分析业务流程</a:t>
            </a:r>
            <a:endParaRPr lang="en-US" sz="1200" dirty="0" smtClean="0">
              <a:solidFill>
                <a:srgbClr val="1F8BAE"/>
              </a:solidFill>
            </a:endParaRPr>
          </a:p>
          <a:p>
            <a:pPr marL="171450" indent="-171450">
              <a:buFont typeface="Arial"/>
              <a:buChar char="•"/>
            </a:pPr>
            <a:r>
              <a:rPr lang="en-US" sz="1200" dirty="0">
                <a:solidFill>
                  <a:srgbClr val="1F8BAE"/>
                </a:solidFill>
              </a:rPr>
              <a:t>Cisco </a:t>
            </a:r>
            <a:r>
              <a:rPr lang="zh-CN" altLang="en-US" sz="1200" dirty="0" smtClean="0">
                <a:solidFill>
                  <a:srgbClr val="1F8BAE"/>
                </a:solidFill>
              </a:rPr>
              <a:t>与</a:t>
            </a:r>
            <a:r>
              <a:rPr lang="en-US" sz="1200" dirty="0" smtClean="0">
                <a:solidFill>
                  <a:srgbClr val="1F8BAE"/>
                </a:solidFill>
              </a:rPr>
              <a:t>SAP</a:t>
            </a:r>
            <a:r>
              <a:rPr lang="zh-CN" altLang="en-US" sz="1200" dirty="0" smtClean="0">
                <a:solidFill>
                  <a:srgbClr val="1F8BAE"/>
                </a:solidFill>
              </a:rPr>
              <a:t>一起提供了差异化的，可扩展，高安全的端到端解决方案，同时降低了部署风险，系统复杂度和总拥有成本</a:t>
            </a:r>
            <a:endParaRPr lang="en-US" sz="1200" dirty="0">
              <a:solidFill>
                <a:srgbClr val="1F8BAE"/>
              </a:solidFill>
            </a:endParaRPr>
          </a:p>
        </p:txBody>
      </p:sp>
      <p:sp>
        <p:nvSpPr>
          <p:cNvPr id="22" name="Rectangle 21"/>
          <p:cNvSpPr/>
          <p:nvPr/>
        </p:nvSpPr>
        <p:spPr>
          <a:xfrm>
            <a:off x="4857400" y="4507175"/>
            <a:ext cx="4076285" cy="1715085"/>
          </a:xfrm>
          <a:prstGeom prst="rect">
            <a:avLst/>
          </a:prstGeom>
        </p:spPr>
        <p:txBody>
          <a:bodyPr wrap="square">
            <a:spAutoFit/>
          </a:bodyPr>
          <a:lstStyle/>
          <a:p>
            <a:pPr marL="171450" indent="-171450">
              <a:buFont typeface="Arial" pitchFamily="34" charset="0"/>
              <a:buChar char="•"/>
            </a:pPr>
            <a:r>
              <a:rPr lang="en-US" sz="1200" dirty="0" smtClean="0"/>
              <a:t>Cisco  SAP</a:t>
            </a:r>
            <a:r>
              <a:rPr lang="zh-CN" altLang="en-US" sz="1200" dirty="0" smtClean="0"/>
              <a:t>解决方案</a:t>
            </a:r>
            <a:r>
              <a:rPr lang="en-US" sz="1200" dirty="0" smtClean="0"/>
              <a:t>: </a:t>
            </a:r>
            <a:r>
              <a:rPr lang="en-US" sz="1200" dirty="0" smtClean="0">
                <a:hlinkClick r:id="rId6"/>
              </a:rPr>
              <a:t>http</a:t>
            </a:r>
            <a:r>
              <a:rPr lang="en-US" sz="1200" dirty="0">
                <a:hlinkClick r:id="rId6"/>
              </a:rPr>
              <a:t>://</a:t>
            </a:r>
            <a:r>
              <a:rPr lang="en-US" sz="1200" dirty="0" smtClean="0">
                <a:hlinkClick r:id="rId6"/>
              </a:rPr>
              <a:t>www.cisco.com/go/sap</a:t>
            </a:r>
            <a:endParaRPr lang="en-US" sz="1200" dirty="0" smtClean="0"/>
          </a:p>
          <a:p>
            <a:pPr marL="171450" indent="-171450">
              <a:buFont typeface="Arial" pitchFamily="34" charset="0"/>
              <a:buChar char="•"/>
            </a:pPr>
            <a:r>
              <a:rPr lang="en-US" sz="1200" dirty="0" smtClean="0"/>
              <a:t>Cisco Design Zone </a:t>
            </a:r>
            <a:r>
              <a:rPr lang="zh-CN" altLang="en-US" sz="1200" dirty="0" smtClean="0"/>
              <a:t>里的</a:t>
            </a:r>
            <a:r>
              <a:rPr lang="en-US" altLang="zh-CN" sz="1200" dirty="0" smtClean="0"/>
              <a:t>SAP</a:t>
            </a:r>
            <a:r>
              <a:rPr lang="zh-CN" altLang="en-US" sz="1200" dirty="0"/>
              <a:t>设计</a:t>
            </a:r>
            <a:r>
              <a:rPr lang="en-US" sz="1200" dirty="0" smtClean="0"/>
              <a:t>: </a:t>
            </a:r>
            <a:r>
              <a:rPr lang="en-US" sz="1200" dirty="0">
                <a:hlinkClick r:id="rId7"/>
              </a:rPr>
              <a:t>http://www.cisco.com/en/US/solutions/ns340/ns414/ns742/ns743/ns751/</a:t>
            </a:r>
            <a:r>
              <a:rPr lang="en-US" sz="1200" dirty="0" smtClean="0">
                <a:hlinkClick r:id="rId7"/>
              </a:rPr>
              <a:t>landing_sap.html</a:t>
            </a:r>
            <a:endParaRPr lang="en-US" sz="1200" dirty="0" smtClean="0"/>
          </a:p>
          <a:p>
            <a:endParaRPr lang="en-US" sz="1200" dirty="0" smtClean="0"/>
          </a:p>
          <a:p>
            <a:pPr marL="215993" indent="-215993">
              <a:spcBef>
                <a:spcPts val="378"/>
              </a:spcBef>
              <a:buFont typeface="Arial" pitchFamily="34" charset="0"/>
              <a:buChar char="•"/>
            </a:pPr>
            <a:r>
              <a:rPr lang="zh-CN" altLang="en-US" sz="1200" dirty="0">
                <a:cs typeface="Calibri" pitchFamily="34" charset="0"/>
              </a:rPr>
              <a:t>建议配置</a:t>
            </a:r>
            <a:r>
              <a:rPr lang="en-US" sz="1200" dirty="0">
                <a:cs typeface="Calibri" pitchFamily="34" charset="0"/>
              </a:rPr>
              <a:t> </a:t>
            </a:r>
          </a:p>
          <a:p>
            <a:pPr marL="685800" lvl="1" indent="-228600">
              <a:spcBef>
                <a:spcPts val="378"/>
              </a:spcBef>
              <a:buFont typeface="+mj-lt"/>
              <a:buAutoNum type="alphaLcPeriod"/>
            </a:pPr>
            <a:r>
              <a:rPr lang="en-US" sz="1200" dirty="0" err="1" smtClean="0">
                <a:cs typeface="Calibri" pitchFamily="34" charset="0"/>
              </a:rPr>
              <a:t>UCSC</a:t>
            </a:r>
            <a:r>
              <a:rPr lang="en-US" sz="1200" dirty="0" smtClean="0">
                <a:cs typeface="Calibri" pitchFamily="34" charset="0"/>
              </a:rPr>
              <a:t>-</a:t>
            </a:r>
            <a:r>
              <a:rPr lang="en-US" sz="1200" dirty="0" err="1" smtClean="0">
                <a:cs typeface="Calibri" pitchFamily="34" charset="0"/>
              </a:rPr>
              <a:t>C260M2</a:t>
            </a:r>
            <a:r>
              <a:rPr lang="en-US" sz="1200" dirty="0" smtClean="0">
                <a:cs typeface="Calibri" pitchFamily="34" charset="0"/>
              </a:rPr>
              <a:t>-HANA - Small</a:t>
            </a:r>
          </a:p>
          <a:p>
            <a:pPr marL="685800" lvl="1" indent="-228600">
              <a:spcBef>
                <a:spcPts val="378"/>
              </a:spcBef>
              <a:buFont typeface="+mj-lt"/>
              <a:buAutoNum type="alphaLcPeriod"/>
            </a:pPr>
            <a:r>
              <a:rPr lang="en-US" sz="1200" dirty="0" err="1" smtClean="0"/>
              <a:t>UCSC</a:t>
            </a:r>
            <a:r>
              <a:rPr lang="en-US" sz="1200" dirty="0" smtClean="0"/>
              <a:t>-</a:t>
            </a:r>
            <a:r>
              <a:rPr lang="en-US" sz="1200" dirty="0" err="1" smtClean="0"/>
              <a:t>C460M2</a:t>
            </a:r>
            <a:r>
              <a:rPr lang="en-US" sz="1200" dirty="0" smtClean="0"/>
              <a:t>-HANA - Medium</a:t>
            </a:r>
            <a:endParaRPr lang="en-US" sz="1200" dirty="0"/>
          </a:p>
        </p:txBody>
      </p:sp>
    </p:spTree>
    <p:extLst>
      <p:ext uri="{BB962C8B-B14F-4D97-AF65-F5344CB8AC3E}">
        <p14:creationId xmlns:p14="http://schemas.microsoft.com/office/powerpoint/2010/main" val="2810964176"/>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1392" y="1774540"/>
            <a:ext cx="8922607" cy="2407042"/>
          </a:xfrm>
        </p:spPr>
        <p:txBody>
          <a:bodyPr/>
          <a:lstStyle/>
          <a:p>
            <a:r>
              <a:rPr lang="zh-CN" altLang="en-US" sz="4800" spc="-200" dirty="0" smtClean="0">
                <a:solidFill>
                  <a:schemeClr val="tx1">
                    <a:lumMod val="50000"/>
                  </a:schemeClr>
                </a:solidFill>
                <a:effectLst>
                  <a:outerShdw blurRad="38100" dist="38100" dir="2700000" algn="tl">
                    <a:srgbClr val="000000">
                      <a:alpha val="43137"/>
                    </a:srgbClr>
                  </a:outerShdw>
                </a:effectLst>
                <a:latin typeface="华文楷体"/>
                <a:ea typeface="华文楷体"/>
              </a:rPr>
              <a:t>微软</a:t>
            </a:r>
            <a:r>
              <a:rPr lang="en-US" altLang="zh-CN" sz="4800" spc="-200" dirty="0" smtClean="0">
                <a:solidFill>
                  <a:schemeClr val="tx1">
                    <a:lumMod val="50000"/>
                  </a:schemeClr>
                </a:solidFill>
                <a:effectLst>
                  <a:outerShdw blurRad="38100" dist="38100" dir="2700000" algn="tl">
                    <a:srgbClr val="000000">
                      <a:alpha val="43137"/>
                    </a:srgbClr>
                  </a:outerShdw>
                </a:effectLst>
                <a:latin typeface="华文楷体"/>
                <a:ea typeface="华文楷体"/>
              </a:rPr>
              <a:t>(Microsoft)  on UCS</a:t>
            </a:r>
            <a:r>
              <a:rPr lang="zh-CN" altLang="en-US" sz="4800" spc="-200" dirty="0" smtClean="0">
                <a:solidFill>
                  <a:schemeClr val="tx1">
                    <a:lumMod val="50000"/>
                  </a:schemeClr>
                </a:solidFill>
                <a:effectLst>
                  <a:outerShdw blurRad="38100" dist="38100" dir="2700000" algn="tl">
                    <a:srgbClr val="000000">
                      <a:alpha val="43137"/>
                    </a:srgbClr>
                  </a:outerShdw>
                </a:effectLst>
                <a:latin typeface="华文楷体"/>
                <a:ea typeface="华文楷体"/>
              </a:rPr>
              <a:t>解决方案</a:t>
            </a:r>
            <a:endParaRPr lang="en-US" sz="4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73203326"/>
      </p:ext>
    </p:extLst>
  </p:cSld>
  <p:clrMapOvr>
    <a:masterClrMapping/>
  </p:clrMapOvr>
  <p:transition>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Donut 60"/>
          <p:cNvSpPr/>
          <p:nvPr/>
        </p:nvSpPr>
        <p:spPr>
          <a:xfrm>
            <a:off x="3584562" y="1296273"/>
            <a:ext cx="1276262" cy="1276262"/>
          </a:xfrm>
          <a:prstGeom prst="donut">
            <a:avLst>
              <a:gd name="adj" fmla="val 20963"/>
            </a:avLst>
          </a:prstGeom>
          <a:blipFill dpi="0" rotWithShape="1">
            <a:blip r:embed="rId3" cstate="print"/>
            <a:srcRect/>
            <a:stretch>
              <a:fillRect l="-5000" r="-100000" b="-8000"/>
            </a:stretch>
          </a:blipFill>
          <a:ln>
            <a:noFill/>
          </a:ln>
          <a:effectLst>
            <a:outerShdw blurRad="76200" dist="508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5152" tIns="72576" rIns="145152" bIns="72576" rtlCol="0" anchor="ctr"/>
          <a:lstStyle/>
          <a:p>
            <a:pPr algn="ctr"/>
            <a:endParaRPr lang="en-US">
              <a:solidFill>
                <a:schemeClr val="tx1"/>
              </a:solidFill>
              <a:latin typeface="+mj-lt"/>
            </a:endParaRPr>
          </a:p>
        </p:txBody>
      </p:sp>
      <p:sp>
        <p:nvSpPr>
          <p:cNvPr id="2" name="Title 1"/>
          <p:cNvSpPr>
            <a:spLocks noGrp="1"/>
          </p:cNvSpPr>
          <p:nvPr>
            <p:ph type="title"/>
          </p:nvPr>
        </p:nvSpPr>
        <p:spPr>
          <a:xfrm>
            <a:off x="304800" y="191171"/>
            <a:ext cx="8327414" cy="638991"/>
          </a:xfrm>
        </p:spPr>
        <p:txBody>
          <a:bodyPr/>
          <a:lstStyle/>
          <a:p>
            <a:r>
              <a:rPr lang="en-US" altLang="zh-CN" dirty="0" smtClean="0"/>
              <a:t>SQL Server </a:t>
            </a:r>
            <a:r>
              <a:rPr lang="zh-CN" altLang="en-US" dirty="0" smtClean="0"/>
              <a:t>数据库</a:t>
            </a:r>
            <a:endParaRPr lang="en-US" dirty="0">
              <a:solidFill>
                <a:srgbClr val="FF0000"/>
              </a:solidFill>
            </a:endParaRPr>
          </a:p>
        </p:txBody>
      </p:sp>
      <p:sp>
        <p:nvSpPr>
          <p:cNvPr id="9" name="Rectangle 10"/>
          <p:cNvSpPr>
            <a:spLocks noChangeArrowheads="1"/>
          </p:cNvSpPr>
          <p:nvPr/>
        </p:nvSpPr>
        <p:spPr bwMode="auto">
          <a:xfrm>
            <a:off x="352382" y="830162"/>
            <a:ext cx="3172273" cy="412291"/>
          </a:xfrm>
          <a:prstGeom prst="rect">
            <a:avLst/>
          </a:prstGeom>
          <a:noFill/>
          <a:ln w="9525">
            <a:noFill/>
            <a:miter lim="800000"/>
            <a:headEnd/>
            <a:tailEnd/>
          </a:ln>
          <a:effectLst/>
        </p:spPr>
        <p:txBody>
          <a:bodyPr wrap="square" lIns="103505" tIns="51752" rIns="103505" bIns="51752">
            <a:spAutoFit/>
          </a:bodyPr>
          <a:lstStyle/>
          <a:p>
            <a:pPr defTabSz="1028600">
              <a:spcBef>
                <a:spcPct val="50000"/>
              </a:spcBef>
            </a:pPr>
            <a:r>
              <a:rPr lang="zh-CN" altLang="en-US" sz="2000" b="1" dirty="0">
                <a:solidFill>
                  <a:schemeClr val="accent3">
                    <a:lumMod val="50000"/>
                  </a:schemeClr>
                </a:solidFill>
              </a:rPr>
              <a:t>解决方案概览</a:t>
            </a:r>
            <a:endParaRPr lang="en-US" sz="2000" b="1" dirty="0">
              <a:solidFill>
                <a:schemeClr val="accent3">
                  <a:lumMod val="50000"/>
                </a:schemeClr>
              </a:solidFill>
            </a:endParaRPr>
          </a:p>
        </p:txBody>
      </p:sp>
      <p:sp>
        <p:nvSpPr>
          <p:cNvPr id="10" name="Rectangle 4"/>
          <p:cNvSpPr>
            <a:spLocks noChangeArrowheads="1"/>
          </p:cNvSpPr>
          <p:nvPr/>
        </p:nvSpPr>
        <p:spPr bwMode="auto">
          <a:xfrm>
            <a:off x="5878009" y="795636"/>
            <a:ext cx="2923100" cy="412291"/>
          </a:xfrm>
          <a:prstGeom prst="rect">
            <a:avLst/>
          </a:prstGeom>
          <a:noFill/>
          <a:ln w="9525">
            <a:noFill/>
            <a:miter lim="800000"/>
            <a:headEnd/>
            <a:tailEnd/>
          </a:ln>
          <a:effectLst/>
        </p:spPr>
        <p:txBody>
          <a:bodyPr wrap="square" lIns="103505" tIns="51752" rIns="103505" bIns="51752">
            <a:spAutoFit/>
          </a:bodyPr>
          <a:lstStyle/>
          <a:p>
            <a:pPr algn="r" defTabSz="1028600">
              <a:spcBef>
                <a:spcPct val="50000"/>
              </a:spcBef>
            </a:pPr>
            <a:r>
              <a:rPr lang="zh-CN" altLang="en-US" sz="2000" b="1" dirty="0">
                <a:solidFill>
                  <a:srgbClr val="0070C0"/>
                </a:solidFill>
              </a:rPr>
              <a:t>方案详述</a:t>
            </a:r>
            <a:endParaRPr lang="en-US" sz="2000" b="1" dirty="0">
              <a:solidFill>
                <a:srgbClr val="0070C0"/>
              </a:solidFill>
            </a:endParaRPr>
          </a:p>
        </p:txBody>
      </p:sp>
      <p:grpSp>
        <p:nvGrpSpPr>
          <p:cNvPr id="25" name="Group 24"/>
          <p:cNvGrpSpPr/>
          <p:nvPr/>
        </p:nvGrpSpPr>
        <p:grpSpPr>
          <a:xfrm>
            <a:off x="155864" y="1207927"/>
            <a:ext cx="3552725" cy="135149"/>
            <a:chOff x="-118533" y="2043178"/>
            <a:chExt cx="6043738" cy="138545"/>
          </a:xfrm>
        </p:grpSpPr>
        <p:cxnSp>
          <p:nvCxnSpPr>
            <p:cNvPr id="11" name="Straight Connector 10"/>
            <p:cNvCxnSpPr/>
            <p:nvPr/>
          </p:nvCxnSpPr>
          <p:spPr>
            <a:xfrm>
              <a:off x="-118533" y="2110099"/>
              <a:ext cx="5883624" cy="2117"/>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5740460" y="2043178"/>
              <a:ext cx="184745" cy="138545"/>
            </a:xfrm>
            <a:prstGeom prst="ellipse">
              <a:avLst/>
            </a:prstGeom>
            <a:solidFill>
              <a:schemeClr val="bg2"/>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45152" tIns="72576" rIns="145152" bIns="72576" rtlCol="0" anchor="ctr"/>
            <a:lstStyle/>
            <a:p>
              <a:pPr algn="ctr"/>
              <a:endParaRPr lang="en-US">
                <a:latin typeface="+mj-lt"/>
              </a:endParaRPr>
            </a:p>
          </p:txBody>
        </p:sp>
      </p:grpSp>
      <p:cxnSp>
        <p:nvCxnSpPr>
          <p:cNvPr id="13" name="Straight Connector 12"/>
          <p:cNvCxnSpPr/>
          <p:nvPr/>
        </p:nvCxnSpPr>
        <p:spPr>
          <a:xfrm flipV="1">
            <a:off x="5077596" y="1199111"/>
            <a:ext cx="3656064" cy="176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4"/>
          <p:cNvSpPr>
            <a:spLocks noChangeArrowheads="1"/>
          </p:cNvSpPr>
          <p:nvPr/>
        </p:nvSpPr>
        <p:spPr bwMode="auto">
          <a:xfrm>
            <a:off x="5548278" y="3603602"/>
            <a:ext cx="3175442" cy="412291"/>
          </a:xfrm>
          <a:prstGeom prst="rect">
            <a:avLst/>
          </a:prstGeom>
          <a:noFill/>
          <a:ln w="9525">
            <a:noFill/>
            <a:miter lim="800000"/>
            <a:headEnd/>
            <a:tailEnd/>
          </a:ln>
          <a:effectLst/>
        </p:spPr>
        <p:txBody>
          <a:bodyPr wrap="square" lIns="103505" tIns="51752" rIns="103505" bIns="51752">
            <a:spAutoFit/>
          </a:bodyPr>
          <a:lstStyle/>
          <a:p>
            <a:pPr algn="r" defTabSz="1028600">
              <a:spcBef>
                <a:spcPct val="50000"/>
              </a:spcBef>
            </a:pPr>
            <a:r>
              <a:rPr lang="zh-CN" altLang="en-US" sz="2000" b="1" dirty="0"/>
              <a:t>其它信息</a:t>
            </a:r>
            <a:endParaRPr lang="en-US" sz="2000" b="1" dirty="0"/>
          </a:p>
        </p:txBody>
      </p:sp>
      <p:sp>
        <p:nvSpPr>
          <p:cNvPr id="62" name="Donut 61"/>
          <p:cNvSpPr/>
          <p:nvPr/>
        </p:nvSpPr>
        <p:spPr>
          <a:xfrm>
            <a:off x="4513835" y="1440017"/>
            <a:ext cx="975965" cy="975965"/>
          </a:xfrm>
          <a:prstGeom prst="donut">
            <a:avLst>
              <a:gd name="adj" fmla="val 23594"/>
            </a:avLst>
          </a:prstGeom>
          <a:solidFill>
            <a:schemeClr val="accent1">
              <a:alpha val="75000"/>
            </a:schemeClr>
          </a:solidFill>
          <a:ln>
            <a:noFill/>
          </a:ln>
          <a:effectLst>
            <a:outerShdw blurRad="76200" dist="508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5152" tIns="72576" rIns="145152" bIns="72576" rtlCol="0" anchor="ctr"/>
          <a:lstStyle/>
          <a:p>
            <a:pPr algn="ctr"/>
            <a:endParaRPr lang="en-US">
              <a:solidFill>
                <a:schemeClr val="tx1"/>
              </a:solidFill>
              <a:latin typeface="+mj-lt"/>
            </a:endParaRPr>
          </a:p>
        </p:txBody>
      </p:sp>
      <p:sp>
        <p:nvSpPr>
          <p:cNvPr id="17" name="Oval 16"/>
          <p:cNvSpPr/>
          <p:nvPr/>
        </p:nvSpPr>
        <p:spPr>
          <a:xfrm rot="16200000">
            <a:off x="4807936" y="2738378"/>
            <a:ext cx="120408" cy="77923"/>
          </a:xfrm>
          <a:prstGeom prst="ellipse">
            <a:avLst/>
          </a:prstGeom>
          <a:solidFill>
            <a:schemeClr val="bg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a:latin typeface="+mj-lt"/>
            </a:endParaRPr>
          </a:p>
        </p:txBody>
      </p:sp>
      <p:sp>
        <p:nvSpPr>
          <p:cNvPr id="14" name="Oval 13"/>
          <p:cNvSpPr/>
          <p:nvPr/>
        </p:nvSpPr>
        <p:spPr>
          <a:xfrm>
            <a:off x="4952706" y="1472740"/>
            <a:ext cx="124890" cy="103909"/>
          </a:xfrm>
          <a:prstGeom prst="ellipse">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a:latin typeface="+mj-lt"/>
            </a:endParaRPr>
          </a:p>
        </p:txBody>
      </p:sp>
      <p:cxnSp>
        <p:nvCxnSpPr>
          <p:cNvPr id="88" name="Elbow Connector 87"/>
          <p:cNvCxnSpPr/>
          <p:nvPr/>
        </p:nvCxnSpPr>
        <p:spPr>
          <a:xfrm rot="10800000">
            <a:off x="4904099" y="2777339"/>
            <a:ext cx="3797290" cy="1417320"/>
          </a:xfrm>
          <a:prstGeom prst="bentConnector3">
            <a:avLst>
              <a:gd name="adj1" fmla="val 100121"/>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ounded Rectangle 3"/>
          <p:cNvSpPr/>
          <p:nvPr/>
        </p:nvSpPr>
        <p:spPr bwMode="auto">
          <a:xfrm>
            <a:off x="264464" y="2847988"/>
            <a:ext cx="4475121" cy="3443396"/>
          </a:xfrm>
          <a:prstGeom prst="roundRect">
            <a:avLst>
              <a:gd name="adj" fmla="val 4011"/>
            </a:avLst>
          </a:prstGeom>
          <a:gradFill>
            <a:gsLst>
              <a:gs pos="0">
                <a:srgbClr val="C00000">
                  <a:alpha val="0"/>
                </a:srgbClr>
              </a:gs>
              <a:gs pos="99000">
                <a:schemeClr val="bg1">
                  <a:lumMod val="85000"/>
                </a:schemeClr>
              </a:gs>
            </a:gsLst>
            <a:lin ang="16200000" scaled="0"/>
          </a:gradFill>
          <a:ln w="12700">
            <a:gradFill>
              <a:gsLst>
                <a:gs pos="0">
                  <a:schemeClr val="accent1"/>
                </a:gs>
                <a:gs pos="99000">
                  <a:schemeClr val="accent1">
                    <a:tint val="23500"/>
                    <a:satMod val="160000"/>
                    <a:alpha val="0"/>
                  </a:schemeClr>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62" tIns="91431" rIns="182862" bIns="91431" numCol="1" spcCol="0" rtlCol="0" fromWordArt="0" anchor="t" anchorCtr="0" forceAA="0" compatLnSpc="1">
            <a:prstTxWarp prst="textNoShape">
              <a:avLst/>
            </a:prstTxWarp>
            <a:noAutofit/>
          </a:bodyPr>
          <a:lstStyle/>
          <a:p>
            <a:endParaRPr lang="en-US" sz="1400" dirty="0">
              <a:solidFill>
                <a:schemeClr val="bg2">
                  <a:lumMod val="75000"/>
                </a:schemeClr>
              </a:solidFill>
              <a:latin typeface="+mj-lt"/>
              <a:ea typeface="ＭＳ Ｐゴシック" charset="-128"/>
            </a:endParaRPr>
          </a:p>
        </p:txBody>
      </p:sp>
      <p:sp>
        <p:nvSpPr>
          <p:cNvPr id="19" name="Rectangle 10"/>
          <p:cNvSpPr>
            <a:spLocks noChangeArrowheads="1"/>
          </p:cNvSpPr>
          <p:nvPr/>
        </p:nvSpPr>
        <p:spPr bwMode="auto">
          <a:xfrm>
            <a:off x="5234516" y="1397672"/>
            <a:ext cx="3436696" cy="1766508"/>
          </a:xfrm>
          <a:prstGeom prst="rect">
            <a:avLst/>
          </a:prstGeom>
          <a:noFill/>
          <a:ln w="9525">
            <a:noFill/>
            <a:miter lim="800000"/>
            <a:headEnd/>
            <a:tailEnd/>
          </a:ln>
          <a:effectLst/>
        </p:spPr>
        <p:txBody>
          <a:bodyPr wrap="square" lIns="103505" tIns="51752" rIns="103505" bIns="51752">
            <a:spAutoFit/>
          </a:bodyPr>
          <a:lstStyle/>
          <a:p>
            <a:pPr marL="171450" indent="-171450">
              <a:buFont typeface="Arial" pitchFamily="34" charset="0"/>
              <a:buChar char="•"/>
            </a:pPr>
            <a:r>
              <a:rPr lang="zh-CN" altLang="en-US" sz="1200" dirty="0" smtClean="0">
                <a:solidFill>
                  <a:srgbClr val="0070C0"/>
                </a:solidFill>
                <a:latin typeface="+mj-lt"/>
                <a:cs typeface="Calibri" pitchFamily="34" charset="0"/>
              </a:rPr>
              <a:t>减少硬件测试和调优过程</a:t>
            </a:r>
            <a:endParaRPr lang="en-US" altLang="zh-CN" sz="1200" dirty="0" smtClean="0">
              <a:solidFill>
                <a:srgbClr val="0070C0"/>
              </a:solidFill>
              <a:latin typeface="+mj-lt"/>
              <a:cs typeface="Calibri" pitchFamily="34" charset="0"/>
            </a:endParaRPr>
          </a:p>
          <a:p>
            <a:pPr marL="171450" indent="-171450">
              <a:buFont typeface="Arial" pitchFamily="34" charset="0"/>
              <a:buChar char="•"/>
            </a:pPr>
            <a:r>
              <a:rPr lang="zh-CN" altLang="en-US" sz="1200" dirty="0">
                <a:solidFill>
                  <a:srgbClr val="0070C0"/>
                </a:solidFill>
                <a:latin typeface="+mj-lt"/>
                <a:cs typeface="Calibri" pitchFamily="34" charset="0"/>
              </a:rPr>
              <a:t>提供更</a:t>
            </a:r>
            <a:r>
              <a:rPr lang="zh-CN" altLang="en-US" sz="1200" dirty="0" smtClean="0">
                <a:solidFill>
                  <a:srgbClr val="0070C0"/>
                </a:solidFill>
                <a:latin typeface="+mj-lt"/>
                <a:cs typeface="Calibri" pitchFamily="34" charset="0"/>
              </a:rPr>
              <a:t>好的数据仓库性能</a:t>
            </a:r>
            <a:endParaRPr lang="en-US" sz="1200" dirty="0">
              <a:solidFill>
                <a:srgbClr val="0070C0"/>
              </a:solidFill>
              <a:latin typeface="+mj-lt"/>
              <a:cs typeface="Calibri" pitchFamily="34" charset="0"/>
            </a:endParaRPr>
          </a:p>
          <a:p>
            <a:pPr marL="171450" indent="-171450">
              <a:buFont typeface="Arial" pitchFamily="34" charset="0"/>
              <a:buChar char="•"/>
            </a:pPr>
            <a:r>
              <a:rPr lang="zh-CN" altLang="en-US" sz="1200" dirty="0">
                <a:solidFill>
                  <a:srgbClr val="0070C0"/>
                </a:solidFill>
                <a:latin typeface="+mj-lt"/>
                <a:cs typeface="Calibri" pitchFamily="34" charset="0"/>
              </a:rPr>
              <a:t>降</a:t>
            </a:r>
            <a:r>
              <a:rPr lang="zh-CN" altLang="en-US" sz="1200" dirty="0" smtClean="0">
                <a:solidFill>
                  <a:srgbClr val="0070C0"/>
                </a:solidFill>
                <a:latin typeface="+mj-lt"/>
                <a:cs typeface="Calibri" pitchFamily="34" charset="0"/>
              </a:rPr>
              <a:t>低总拥</a:t>
            </a:r>
            <a:r>
              <a:rPr lang="zh-CN" altLang="en-US" sz="1200" dirty="0">
                <a:solidFill>
                  <a:srgbClr val="0070C0"/>
                </a:solidFill>
                <a:latin typeface="+mj-lt"/>
                <a:cs typeface="Calibri" pitchFamily="34" charset="0"/>
              </a:rPr>
              <a:t>有成本</a:t>
            </a:r>
            <a:r>
              <a:rPr lang="zh-CN" altLang="en-US" sz="1200" dirty="0" smtClean="0">
                <a:solidFill>
                  <a:srgbClr val="0070C0"/>
                </a:solidFill>
                <a:latin typeface="+mj-lt"/>
                <a:cs typeface="Calibri" pitchFamily="34" charset="0"/>
              </a:rPr>
              <a:t>，更</a:t>
            </a:r>
            <a:r>
              <a:rPr lang="zh-CN" altLang="en-US" sz="1200" dirty="0">
                <a:solidFill>
                  <a:srgbClr val="0070C0"/>
                </a:solidFill>
                <a:latin typeface="+mj-lt"/>
                <a:cs typeface="Calibri" pitchFamily="34" charset="0"/>
              </a:rPr>
              <a:t>好</a:t>
            </a:r>
            <a:r>
              <a:rPr lang="zh-CN" altLang="en-US" sz="1200" dirty="0" smtClean="0">
                <a:solidFill>
                  <a:srgbClr val="0070C0"/>
                </a:solidFill>
                <a:latin typeface="+mj-lt"/>
                <a:cs typeface="Calibri" pitchFamily="34" charset="0"/>
              </a:rPr>
              <a:t>的性价比，</a:t>
            </a:r>
            <a:r>
              <a:rPr lang="zh-CN" altLang="en-US" sz="1200" dirty="0">
                <a:solidFill>
                  <a:srgbClr val="0070C0"/>
                </a:solidFill>
                <a:latin typeface="+mj-lt"/>
                <a:cs typeface="Calibri" pitchFamily="34" charset="0"/>
              </a:rPr>
              <a:t>可管理性，快速部</a:t>
            </a:r>
            <a:r>
              <a:rPr lang="zh-CN" altLang="en-US" sz="1200" dirty="0" smtClean="0">
                <a:solidFill>
                  <a:srgbClr val="0070C0"/>
                </a:solidFill>
                <a:latin typeface="+mj-lt"/>
                <a:cs typeface="Calibri" pitchFamily="34" charset="0"/>
              </a:rPr>
              <a:t>署能力</a:t>
            </a:r>
            <a:endParaRPr lang="en-US" altLang="zh-CN" sz="1200" dirty="0" smtClean="0">
              <a:solidFill>
                <a:srgbClr val="0070C0"/>
              </a:solidFill>
              <a:latin typeface="+mj-lt"/>
              <a:cs typeface="Calibri" pitchFamily="34" charset="0"/>
            </a:endParaRPr>
          </a:p>
          <a:p>
            <a:pPr marL="171450" indent="-171450">
              <a:buFont typeface="Arial" pitchFamily="34" charset="0"/>
              <a:buChar char="•"/>
            </a:pPr>
            <a:r>
              <a:rPr lang="zh-CN" altLang="en-US" sz="1200" dirty="0" smtClean="0">
                <a:solidFill>
                  <a:srgbClr val="0070C0"/>
                </a:solidFill>
                <a:latin typeface="+mj-lt"/>
                <a:cs typeface="Calibri" pitchFamily="34" charset="0"/>
              </a:rPr>
              <a:t>行</a:t>
            </a:r>
            <a:r>
              <a:rPr lang="zh-CN" altLang="en-US" sz="1200" dirty="0">
                <a:solidFill>
                  <a:srgbClr val="0070C0"/>
                </a:solidFill>
                <a:latin typeface="+mj-lt"/>
                <a:cs typeface="Calibri" pitchFamily="34" charset="0"/>
              </a:rPr>
              <a:t>业标准的硬</a:t>
            </a:r>
            <a:r>
              <a:rPr lang="zh-CN" altLang="en-US" sz="1200" dirty="0" smtClean="0">
                <a:solidFill>
                  <a:srgbClr val="0070C0"/>
                </a:solidFill>
                <a:latin typeface="+mj-lt"/>
                <a:cs typeface="Calibri" pitchFamily="34" charset="0"/>
              </a:rPr>
              <a:t>件</a:t>
            </a:r>
            <a:endParaRPr lang="en-US" sz="1200" dirty="0">
              <a:solidFill>
                <a:srgbClr val="0070C0"/>
              </a:solidFill>
              <a:latin typeface="+mj-lt"/>
              <a:cs typeface="Calibri" pitchFamily="34" charset="0"/>
            </a:endParaRPr>
          </a:p>
          <a:p>
            <a:pPr marL="171450" indent="-171450">
              <a:buFont typeface="Arial" pitchFamily="34" charset="0"/>
              <a:buChar char="•"/>
            </a:pPr>
            <a:r>
              <a:rPr lang="zh-CN" altLang="en-US" sz="1200" dirty="0" smtClean="0">
                <a:solidFill>
                  <a:srgbClr val="0070C0"/>
                </a:solidFill>
                <a:latin typeface="+mj-lt"/>
                <a:cs typeface="Calibri" pitchFamily="34" charset="0"/>
              </a:rPr>
              <a:t>基于</a:t>
            </a:r>
            <a:r>
              <a:rPr lang="en-US" sz="1200" dirty="0" smtClean="0">
                <a:solidFill>
                  <a:srgbClr val="0070C0"/>
                </a:solidFill>
                <a:latin typeface="+mj-lt"/>
                <a:cs typeface="Calibri" pitchFamily="34" charset="0"/>
              </a:rPr>
              <a:t>Cisco </a:t>
            </a:r>
            <a:r>
              <a:rPr lang="en-US" sz="1200" dirty="0" err="1">
                <a:solidFill>
                  <a:srgbClr val="0070C0"/>
                </a:solidFill>
                <a:latin typeface="+mj-lt"/>
                <a:cs typeface="Calibri" pitchFamily="34" charset="0"/>
              </a:rPr>
              <a:t>UCS</a:t>
            </a:r>
            <a:r>
              <a:rPr lang="en-US" sz="1200" dirty="0">
                <a:solidFill>
                  <a:srgbClr val="0070C0"/>
                </a:solidFill>
                <a:latin typeface="+mj-lt"/>
                <a:cs typeface="Calibri" pitchFamily="34" charset="0"/>
              </a:rPr>
              <a:t> </a:t>
            </a:r>
            <a:r>
              <a:rPr lang="zh-CN" altLang="en-US" sz="1200" dirty="0" smtClean="0">
                <a:solidFill>
                  <a:srgbClr val="0070C0"/>
                </a:solidFill>
                <a:latin typeface="+mj-lt"/>
                <a:cs typeface="Calibri" pitchFamily="34" charset="0"/>
              </a:rPr>
              <a:t>机架式服务器，可工作在独立环境或者作为</a:t>
            </a:r>
            <a:r>
              <a:rPr lang="en-US" altLang="zh-CN" sz="1200" dirty="0" err="1" smtClean="0">
                <a:solidFill>
                  <a:srgbClr val="0070C0"/>
                </a:solidFill>
                <a:latin typeface="+mj-lt"/>
                <a:cs typeface="Calibri" pitchFamily="34" charset="0"/>
              </a:rPr>
              <a:t>UCS</a:t>
            </a:r>
            <a:r>
              <a:rPr lang="zh-CN" altLang="en-US" sz="1200" dirty="0" smtClean="0">
                <a:solidFill>
                  <a:srgbClr val="0070C0"/>
                </a:solidFill>
                <a:latin typeface="+mj-lt"/>
                <a:cs typeface="Calibri" pitchFamily="34" charset="0"/>
              </a:rPr>
              <a:t>统一架构的一部分</a:t>
            </a:r>
            <a:endParaRPr lang="en-US" sz="1200" dirty="0">
              <a:solidFill>
                <a:srgbClr val="0070C0"/>
              </a:solidFill>
              <a:latin typeface="+mj-lt"/>
              <a:cs typeface="Calibri" pitchFamily="34" charset="0"/>
            </a:endParaRPr>
          </a:p>
          <a:p>
            <a:pPr marL="171450" indent="-171450">
              <a:buFont typeface="Arial" pitchFamily="34" charset="0"/>
              <a:buChar char="•"/>
            </a:pPr>
            <a:r>
              <a:rPr lang="zh-CN" altLang="en-US" sz="1200" dirty="0" smtClean="0">
                <a:solidFill>
                  <a:srgbClr val="0070C0"/>
                </a:solidFill>
                <a:latin typeface="+mj-lt"/>
                <a:cs typeface="Calibri" pitchFamily="34" charset="0"/>
              </a:rPr>
              <a:t>使用</a:t>
            </a:r>
            <a:r>
              <a:rPr lang="en-US" sz="1200" dirty="0" smtClean="0">
                <a:solidFill>
                  <a:srgbClr val="0070C0"/>
                </a:solidFill>
                <a:latin typeface="+mj-lt"/>
                <a:cs typeface="Calibri" pitchFamily="34" charset="0"/>
              </a:rPr>
              <a:t>EMC </a:t>
            </a:r>
            <a:r>
              <a:rPr lang="en-US" sz="1200" dirty="0" err="1" smtClean="0">
                <a:solidFill>
                  <a:srgbClr val="0070C0"/>
                </a:solidFill>
                <a:latin typeface="+mj-lt"/>
                <a:cs typeface="Calibri" pitchFamily="34" charset="0"/>
              </a:rPr>
              <a:t>VNX</a:t>
            </a:r>
            <a:r>
              <a:rPr lang="zh-CN" altLang="en-US" sz="1200" dirty="0" smtClean="0">
                <a:solidFill>
                  <a:srgbClr val="0070C0"/>
                </a:solidFill>
                <a:latin typeface="+mj-lt"/>
                <a:cs typeface="Calibri" pitchFamily="34" charset="0"/>
              </a:rPr>
              <a:t>系列存储设备</a:t>
            </a:r>
            <a:r>
              <a:rPr lang="en-US" sz="1200" dirty="0" smtClean="0">
                <a:solidFill>
                  <a:srgbClr val="0070C0"/>
                </a:solidFill>
                <a:latin typeface="+mj-lt"/>
                <a:cs typeface="Calibri" pitchFamily="34" charset="0"/>
              </a:rPr>
              <a:t>, </a:t>
            </a:r>
            <a:r>
              <a:rPr lang="zh-CN" altLang="en-US" sz="1200" dirty="0" smtClean="0">
                <a:solidFill>
                  <a:srgbClr val="0070C0"/>
                </a:solidFill>
                <a:latin typeface="+mj-lt"/>
                <a:cs typeface="Calibri" pitchFamily="34" charset="0"/>
              </a:rPr>
              <a:t>提供了更好的性能水平，数据保护，合规性，更易于管理</a:t>
            </a:r>
            <a:endParaRPr lang="en-US" sz="1200" dirty="0">
              <a:solidFill>
                <a:srgbClr val="0070C0"/>
              </a:solidFill>
              <a:latin typeface="+mj-lt"/>
              <a:cs typeface="Calibri" pitchFamily="34" charset="0"/>
            </a:endParaRPr>
          </a:p>
        </p:txBody>
      </p:sp>
      <p:pic>
        <p:nvPicPr>
          <p:cNvPr id="3" name="Picture 2"/>
          <p:cNvPicPr>
            <a:picLocks noChangeAspect="1"/>
          </p:cNvPicPr>
          <p:nvPr/>
        </p:nvPicPr>
        <p:blipFill>
          <a:blip r:embed="rId4"/>
          <a:stretch>
            <a:fillRect/>
          </a:stretch>
        </p:blipFill>
        <p:spPr>
          <a:xfrm>
            <a:off x="352381" y="3106742"/>
            <a:ext cx="4161453" cy="3249567"/>
          </a:xfrm>
          <a:prstGeom prst="rect">
            <a:avLst/>
          </a:prstGeom>
        </p:spPr>
      </p:pic>
      <p:pic>
        <p:nvPicPr>
          <p:cNvPr id="24" name="Picture 2"/>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a14:imgEffect>
                  </a14:imgLayer>
                </a14:imgProps>
              </a:ext>
            </a:extLst>
          </a:blip>
          <a:srcRect/>
          <a:stretch>
            <a:fillRect/>
          </a:stretch>
        </p:blipFill>
        <p:spPr bwMode="auto">
          <a:xfrm>
            <a:off x="2579447" y="3352548"/>
            <a:ext cx="2010229" cy="914400"/>
          </a:xfrm>
          <a:prstGeom prst="rect">
            <a:avLst/>
          </a:prstGeom>
          <a:noFill/>
          <a:ln w="9525">
            <a:noFill/>
            <a:miter lim="800000"/>
            <a:headEnd/>
            <a:tailEnd/>
          </a:ln>
          <a:effectLst/>
        </p:spPr>
      </p:pic>
      <p:sp>
        <p:nvSpPr>
          <p:cNvPr id="4" name="Rectangle 3"/>
          <p:cNvSpPr/>
          <p:nvPr/>
        </p:nvSpPr>
        <p:spPr>
          <a:xfrm>
            <a:off x="352382" y="1614539"/>
            <a:ext cx="2827031" cy="1015663"/>
          </a:xfrm>
          <a:prstGeom prst="rect">
            <a:avLst/>
          </a:prstGeom>
        </p:spPr>
        <p:txBody>
          <a:bodyPr wrap="square">
            <a:spAutoFit/>
          </a:bodyPr>
          <a:lstStyle/>
          <a:p>
            <a:pPr marL="171450" indent="-171450">
              <a:buFont typeface="Arial"/>
              <a:buChar char="•"/>
            </a:pPr>
            <a:r>
              <a:rPr lang="zh-CN" altLang="en-US" sz="1200" dirty="0">
                <a:solidFill>
                  <a:srgbClr val="1F8BAE"/>
                </a:solidFill>
              </a:rPr>
              <a:t>针对中小型企业和大型企业配</a:t>
            </a:r>
            <a:r>
              <a:rPr lang="zh-CN" altLang="en-US" sz="1200" dirty="0" smtClean="0">
                <a:solidFill>
                  <a:srgbClr val="1F8BAE"/>
                </a:solidFill>
              </a:rPr>
              <a:t>置</a:t>
            </a:r>
            <a:endParaRPr lang="en-US" altLang="zh-CN" sz="1200" dirty="0" smtClean="0">
              <a:solidFill>
                <a:srgbClr val="1F8BAE"/>
              </a:solidFill>
            </a:endParaRPr>
          </a:p>
          <a:p>
            <a:pPr marL="171450" indent="-171450">
              <a:buFont typeface="Arial"/>
              <a:buChar char="•"/>
            </a:pPr>
            <a:r>
              <a:rPr lang="zh-CN" altLang="en-US" sz="1200" dirty="0">
                <a:solidFill>
                  <a:srgbClr val="1F8BAE"/>
                </a:solidFill>
              </a:rPr>
              <a:t>满</a:t>
            </a:r>
            <a:r>
              <a:rPr lang="zh-CN" altLang="en-US" sz="1200" dirty="0" smtClean="0">
                <a:solidFill>
                  <a:srgbClr val="1F8BAE"/>
                </a:solidFill>
              </a:rPr>
              <a:t>足企业数据仓库的需求</a:t>
            </a:r>
            <a:endParaRPr lang="en-US" altLang="zh-CN" sz="1200" dirty="0" smtClean="0">
              <a:solidFill>
                <a:srgbClr val="1F8BAE"/>
              </a:solidFill>
            </a:endParaRPr>
          </a:p>
          <a:p>
            <a:pPr marL="171450" indent="-171450">
              <a:buFont typeface="Arial"/>
              <a:buChar char="•"/>
            </a:pPr>
            <a:r>
              <a:rPr lang="zh-CN" altLang="en-US" sz="1200" dirty="0" smtClean="0">
                <a:solidFill>
                  <a:srgbClr val="1F8BAE"/>
                </a:solidFill>
              </a:rPr>
              <a:t>在使用</a:t>
            </a:r>
            <a:r>
              <a:rPr lang="en-US" altLang="zh-CN" sz="1200" dirty="0" smtClean="0">
                <a:solidFill>
                  <a:srgbClr val="1F8BAE"/>
                </a:solidFill>
              </a:rPr>
              <a:t>S</a:t>
            </a:r>
            <a:r>
              <a:rPr lang="en-US" sz="1200" dirty="0" smtClean="0">
                <a:solidFill>
                  <a:srgbClr val="1F8BAE"/>
                </a:solidFill>
              </a:rPr>
              <a:t>QL </a:t>
            </a:r>
            <a:r>
              <a:rPr lang="en-US" sz="1200" dirty="0">
                <a:solidFill>
                  <a:srgbClr val="1F8BAE"/>
                </a:solidFill>
              </a:rPr>
              <a:t>Server 2008 </a:t>
            </a:r>
            <a:r>
              <a:rPr lang="en-US" sz="1200" dirty="0" err="1">
                <a:solidFill>
                  <a:srgbClr val="1F8BAE"/>
                </a:solidFill>
              </a:rPr>
              <a:t>R2</a:t>
            </a:r>
            <a:r>
              <a:rPr lang="en-US" sz="1200" dirty="0">
                <a:solidFill>
                  <a:srgbClr val="1F8BAE"/>
                </a:solidFill>
              </a:rPr>
              <a:t> </a:t>
            </a:r>
            <a:r>
              <a:rPr lang="en-US" sz="1200" dirty="0" smtClean="0">
                <a:solidFill>
                  <a:srgbClr val="1F8BAE"/>
                </a:solidFill>
              </a:rPr>
              <a:t>Enterprise</a:t>
            </a:r>
            <a:r>
              <a:rPr lang="zh-CN" altLang="en-US" sz="1200" dirty="0" smtClean="0">
                <a:solidFill>
                  <a:srgbClr val="1F8BAE"/>
                </a:solidFill>
              </a:rPr>
              <a:t>时，支持</a:t>
            </a:r>
            <a:r>
              <a:rPr lang="en-US" altLang="zh-CN" sz="1200" dirty="0" err="1" smtClean="0">
                <a:solidFill>
                  <a:srgbClr val="1F8BAE"/>
                </a:solidFill>
              </a:rPr>
              <a:t>8T</a:t>
            </a:r>
            <a:r>
              <a:rPr lang="zh-CN" altLang="en-US" sz="1200" dirty="0">
                <a:solidFill>
                  <a:srgbClr val="1F8BAE"/>
                </a:solidFill>
              </a:rPr>
              <a:t>到</a:t>
            </a:r>
            <a:r>
              <a:rPr lang="en-US" altLang="zh-CN" sz="1200" dirty="0" err="1">
                <a:solidFill>
                  <a:srgbClr val="1F8BAE"/>
                </a:solidFill>
              </a:rPr>
              <a:t>40T</a:t>
            </a:r>
            <a:r>
              <a:rPr lang="zh-CN" altLang="en-US" sz="1200" dirty="0">
                <a:solidFill>
                  <a:srgbClr val="1F8BAE"/>
                </a:solidFill>
              </a:rPr>
              <a:t>的数据压缩功</a:t>
            </a:r>
            <a:r>
              <a:rPr lang="zh-CN" altLang="en-US" sz="1200" dirty="0" smtClean="0">
                <a:solidFill>
                  <a:srgbClr val="1F8BAE"/>
                </a:solidFill>
              </a:rPr>
              <a:t>能</a:t>
            </a:r>
            <a:endParaRPr lang="en-US" sz="1200" dirty="0">
              <a:solidFill>
                <a:srgbClr val="1F8BAE"/>
              </a:solidFill>
            </a:endParaRPr>
          </a:p>
        </p:txBody>
      </p:sp>
      <p:sp>
        <p:nvSpPr>
          <p:cNvPr id="5" name="Rectangle 4"/>
          <p:cNvSpPr/>
          <p:nvPr/>
        </p:nvSpPr>
        <p:spPr>
          <a:xfrm>
            <a:off x="4804380" y="4310191"/>
            <a:ext cx="3996729" cy="1384995"/>
          </a:xfrm>
          <a:prstGeom prst="rect">
            <a:avLst/>
          </a:prstGeom>
          <a:solidFill>
            <a:schemeClr val="bg1"/>
          </a:solidFill>
        </p:spPr>
        <p:txBody>
          <a:bodyPr wrap="square">
            <a:spAutoFit/>
          </a:bodyPr>
          <a:lstStyle/>
          <a:p>
            <a:pPr marL="285750" indent="-285750">
              <a:buFont typeface="Arial"/>
              <a:buChar char="•"/>
            </a:pPr>
            <a:r>
              <a:rPr lang="en-US" sz="1200" dirty="0" smtClean="0"/>
              <a:t>Cisco </a:t>
            </a:r>
            <a:r>
              <a:rPr lang="zh-CN" altLang="en-US" sz="1200" dirty="0"/>
              <a:t>的</a:t>
            </a:r>
            <a:r>
              <a:rPr lang="en-US" sz="1200" dirty="0" smtClean="0"/>
              <a:t>Microsoft </a:t>
            </a:r>
            <a:r>
              <a:rPr lang="zh-CN" altLang="en-US" sz="1200" dirty="0" smtClean="0"/>
              <a:t>解决方案</a:t>
            </a:r>
            <a:r>
              <a:rPr lang="en-US" sz="1200" dirty="0" smtClean="0"/>
              <a:t> </a:t>
            </a:r>
            <a:r>
              <a:rPr lang="en-US" sz="1200" dirty="0" smtClean="0">
                <a:hlinkClick r:id="rId7"/>
              </a:rPr>
              <a:t>http://www.cisco.com/go/mircosoft</a:t>
            </a:r>
            <a:endParaRPr lang="en-US" sz="1200" dirty="0" smtClean="0"/>
          </a:p>
          <a:p>
            <a:pPr marL="285750" indent="-285750">
              <a:buFont typeface="Arial"/>
              <a:buChar char="•"/>
            </a:pPr>
            <a:r>
              <a:rPr lang="en-US" sz="1200" dirty="0" smtClean="0"/>
              <a:t>Cisco, EMC </a:t>
            </a:r>
            <a:r>
              <a:rPr lang="zh-CN" altLang="en-US" sz="1200" dirty="0" smtClean="0"/>
              <a:t>对</a:t>
            </a:r>
            <a:r>
              <a:rPr lang="en-US" sz="1200" dirty="0" smtClean="0"/>
              <a:t>MS SQL </a:t>
            </a:r>
            <a:r>
              <a:rPr lang="zh-CN" altLang="en-US" sz="1200" dirty="0" smtClean="0"/>
              <a:t>解决方案白皮书</a:t>
            </a:r>
            <a:r>
              <a:rPr lang="en-US" sz="1200" dirty="0" smtClean="0"/>
              <a:t>: </a:t>
            </a:r>
            <a:r>
              <a:rPr lang="en-US" sz="1200" dirty="0">
                <a:hlinkClick r:id="rId8"/>
              </a:rPr>
              <a:t>http://</a:t>
            </a:r>
            <a:r>
              <a:rPr lang="en-US" sz="1200" dirty="0" smtClean="0">
                <a:hlinkClick r:id="rId8"/>
              </a:rPr>
              <a:t>www.cisco.com/en/US/solutions/collateral/ns340/ns517/ns224/ns944/emc_fast_track_reference.pdf</a:t>
            </a:r>
            <a:endParaRPr lang="en-US" sz="1200" dirty="0" smtClean="0"/>
          </a:p>
          <a:p>
            <a:pPr marL="285750" indent="-285750">
              <a:buFont typeface="Arial"/>
              <a:buChar char="•"/>
            </a:pPr>
            <a:endParaRPr lang="en-US" sz="1200" dirty="0"/>
          </a:p>
        </p:txBody>
      </p:sp>
      <p:sp>
        <p:nvSpPr>
          <p:cNvPr id="63" name="Donut 62"/>
          <p:cNvSpPr/>
          <p:nvPr/>
        </p:nvSpPr>
        <p:spPr>
          <a:xfrm>
            <a:off x="4176001" y="2280926"/>
            <a:ext cx="825816" cy="825816"/>
          </a:xfrm>
          <a:prstGeom prst="donut">
            <a:avLst>
              <a:gd name="adj" fmla="val 24839"/>
            </a:avLst>
          </a:prstGeom>
          <a:solidFill>
            <a:schemeClr val="tx1">
              <a:lumMod val="50000"/>
              <a:alpha val="75000"/>
            </a:schemeClr>
          </a:solidFill>
          <a:ln>
            <a:noFill/>
          </a:ln>
          <a:effectLst>
            <a:outerShdw blurRad="76200" dist="508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5152" tIns="72576" rIns="145152" bIns="72576" rtlCol="0" anchor="ctr"/>
          <a:lstStyle/>
          <a:p>
            <a:pPr algn="ctr"/>
            <a:endParaRPr lang="en-US">
              <a:solidFill>
                <a:schemeClr val="tx1"/>
              </a:solidFill>
              <a:latin typeface="+mj-lt"/>
            </a:endParaRPr>
          </a:p>
        </p:txBody>
      </p:sp>
    </p:spTree>
    <p:extLst>
      <p:ext uri="{BB962C8B-B14F-4D97-AF65-F5344CB8AC3E}">
        <p14:creationId xmlns:p14="http://schemas.microsoft.com/office/powerpoint/2010/main" val="4011429769"/>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1" name="Picture 138" descr="Grid_Gray_Perspec1"/>
          <p:cNvPicPr>
            <a:picLocks noChangeAspect="1" noChangeArrowheads="1"/>
          </p:cNvPicPr>
          <p:nvPr/>
        </p:nvPicPr>
        <p:blipFill>
          <a:blip r:embed="rId3" cstate="print"/>
          <a:srcRect/>
          <a:stretch>
            <a:fillRect/>
          </a:stretch>
        </p:blipFill>
        <p:spPr bwMode="auto">
          <a:xfrm>
            <a:off x="0" y="3521075"/>
            <a:ext cx="9144000" cy="3336925"/>
          </a:xfrm>
          <a:prstGeom prst="rect">
            <a:avLst/>
          </a:prstGeom>
          <a:noFill/>
          <a:ln w="9525">
            <a:noFill/>
            <a:miter lim="800000"/>
            <a:headEnd/>
            <a:tailEnd/>
          </a:ln>
        </p:spPr>
      </p:pic>
      <p:sp>
        <p:nvSpPr>
          <p:cNvPr id="63516" name="Text Box 37"/>
          <p:cNvSpPr txBox="1">
            <a:spLocks noChangeArrowheads="1"/>
          </p:cNvSpPr>
          <p:nvPr/>
        </p:nvSpPr>
        <p:spPr bwMode="auto">
          <a:xfrm>
            <a:off x="304800" y="914400"/>
            <a:ext cx="8442325" cy="307975"/>
          </a:xfrm>
          <a:prstGeom prst="rect">
            <a:avLst/>
          </a:prstGeom>
          <a:noFill/>
          <a:ln w="9525">
            <a:noFill/>
            <a:miter lim="800000"/>
            <a:headEnd/>
            <a:tailEnd/>
          </a:ln>
        </p:spPr>
        <p:txBody>
          <a:bodyPr/>
          <a:lstStyle/>
          <a:p>
            <a:pPr algn="ctr" eaLnBrk="0" hangingPunct="0">
              <a:lnSpc>
                <a:spcPct val="90000"/>
              </a:lnSpc>
            </a:pPr>
            <a:r>
              <a:rPr lang="en-US" sz="1200" b="1" dirty="0" smtClean="0">
                <a:solidFill>
                  <a:schemeClr val="bg1"/>
                </a:solidFill>
                <a:ea typeface="MS PGothic" pitchFamily="34" charset="-128"/>
              </a:rPr>
              <a:t> </a:t>
            </a:r>
            <a:endParaRPr lang="en-US" sz="1200" dirty="0">
              <a:solidFill>
                <a:schemeClr val="bg1"/>
              </a:solidFill>
              <a:ea typeface="MS PGothic" pitchFamily="34" charset="-128"/>
            </a:endParaRPr>
          </a:p>
        </p:txBody>
      </p:sp>
      <p:pic>
        <p:nvPicPr>
          <p:cNvPr id="63501" name="Picture 20" descr="Locked Logo.gif"/>
          <p:cNvPicPr>
            <a:picLocks noChangeAspect="1"/>
          </p:cNvPicPr>
          <p:nvPr/>
        </p:nvPicPr>
        <p:blipFill>
          <a:blip r:embed="rId4" cstate="print"/>
          <a:srcRect/>
          <a:stretch>
            <a:fillRect/>
          </a:stretch>
        </p:blipFill>
        <p:spPr bwMode="auto">
          <a:xfrm>
            <a:off x="212651" y="5352164"/>
            <a:ext cx="495300" cy="857250"/>
          </a:xfrm>
          <a:prstGeom prst="rect">
            <a:avLst/>
          </a:prstGeom>
          <a:noFill/>
          <a:ln w="9525">
            <a:noFill/>
            <a:miter lim="800000"/>
            <a:headEnd/>
            <a:tailEnd/>
          </a:ln>
        </p:spPr>
      </p:pic>
      <p:pic>
        <p:nvPicPr>
          <p:cNvPr id="50" name="Picture 49"/>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94004" y="2933960"/>
            <a:ext cx="1295400" cy="2664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 name="Picture 50"/>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94004" y="2313474"/>
            <a:ext cx="1295400" cy="2664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2" name="Picture 51"/>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94004" y="5377542"/>
            <a:ext cx="1295400" cy="2664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0" name="Rectangle 292"/>
          <p:cNvSpPr txBox="1">
            <a:spLocks noChangeArrowheads="1"/>
          </p:cNvSpPr>
          <p:nvPr/>
        </p:nvSpPr>
        <p:spPr>
          <a:xfrm>
            <a:off x="4008474" y="1597819"/>
            <a:ext cx="4795283" cy="4834879"/>
          </a:xfrm>
          <a:prstGeom prst="rect">
            <a:avLst/>
          </a:prstGeom>
        </p:spPr>
        <p:txBody>
          <a:bodyPr vert="horz" lIns="91440" tIns="45720" rIns="91440" bIns="45720" rtlCol="0">
            <a:normAutofit/>
          </a:bodyPr>
          <a:lstStyle/>
          <a:p>
            <a:pPr marL="177800" marR="0" lvl="0" indent="-177800" algn="l" defTabSz="914400" rtl="0" eaLnBrk="1" fontAlgn="auto" latinLnBrk="0" hangingPunct="1">
              <a:lnSpc>
                <a:spcPct val="95000"/>
              </a:lnSpc>
              <a:spcBef>
                <a:spcPts val="600"/>
              </a:spcBef>
              <a:spcAft>
                <a:spcPts val="0"/>
              </a:spcAft>
              <a:buClr>
                <a:schemeClr val="tx1">
                  <a:lumMod val="50000"/>
                </a:schemeClr>
              </a:buClr>
              <a:buSzPct val="90000"/>
              <a:buFont typeface="Wingdings" pitchFamily="2" charset="2"/>
              <a:buNone/>
              <a:tabLst/>
              <a:defRPr/>
            </a:pPr>
            <a:r>
              <a:rPr lang="zh-CN" altLang="en-US" sz="1400" b="1" noProof="0" dirty="0" smtClean="0">
                <a:latin typeface="+mj-lt"/>
                <a:ea typeface="MS PGothic" pitchFamily="34" charset="-128"/>
              </a:rPr>
              <a:t>统一计算</a:t>
            </a:r>
            <a:endParaRPr kumimoji="0" lang="en-US" sz="1400" b="1" i="0" u="none" strike="noStrike" kern="1200" cap="none" spc="0" normalizeH="0" baseline="0" noProof="0" dirty="0" smtClean="0">
              <a:ln>
                <a:noFill/>
              </a:ln>
              <a:effectLst/>
              <a:uLnTx/>
              <a:uFillTx/>
              <a:latin typeface="+mj-lt"/>
              <a:ea typeface="MS PGothic" pitchFamily="34" charset="-128"/>
            </a:endParaRPr>
          </a:p>
          <a:p>
            <a:pPr marL="177800" indent="-177800">
              <a:lnSpc>
                <a:spcPct val="95000"/>
              </a:lnSpc>
              <a:spcBef>
                <a:spcPts val="600"/>
              </a:spcBef>
              <a:buClr>
                <a:schemeClr val="tx1">
                  <a:lumMod val="50000"/>
                </a:schemeClr>
              </a:buClr>
              <a:buSzPct val="90000"/>
              <a:buFont typeface="Arial" pitchFamily="34" charset="0"/>
              <a:buChar char="•"/>
              <a:defRPr/>
            </a:pPr>
            <a:r>
              <a:rPr lang="zh-CN" altLang="en-US" sz="1400" dirty="0" smtClean="0">
                <a:solidFill>
                  <a:srgbClr val="546568"/>
                </a:solidFill>
                <a:ea typeface="MS PGothic" pitchFamily="34" charset="-128"/>
              </a:rPr>
              <a:t>无状态计算的模块</a:t>
            </a:r>
            <a:endParaRPr lang="en-US" sz="1400" dirty="0" smtClean="0">
              <a:solidFill>
                <a:srgbClr val="546568"/>
              </a:solidFill>
              <a:ea typeface="MS PGothic" pitchFamily="34" charset="-128"/>
            </a:endParaRPr>
          </a:p>
          <a:p>
            <a:pPr marL="635000" lvl="1" indent="-177800">
              <a:lnSpc>
                <a:spcPct val="95000"/>
              </a:lnSpc>
              <a:spcBef>
                <a:spcPts val="600"/>
              </a:spcBef>
              <a:buClr>
                <a:schemeClr val="tx1">
                  <a:lumMod val="50000"/>
                </a:schemeClr>
              </a:buClr>
              <a:buSzPct val="90000"/>
              <a:buFont typeface="Arial" pitchFamily="34" charset="0"/>
              <a:buChar char="•"/>
              <a:defRPr/>
            </a:pPr>
            <a:r>
              <a:rPr lang="zh-CN" altLang="en-US" sz="1400" dirty="0" smtClean="0">
                <a:solidFill>
                  <a:srgbClr val="546568"/>
                </a:solidFill>
                <a:ea typeface="MS PGothic" pitchFamily="34" charset="-128"/>
              </a:rPr>
              <a:t>集中定义和部署</a:t>
            </a:r>
            <a:r>
              <a:rPr lang="en-US" sz="1400" dirty="0" smtClean="0">
                <a:solidFill>
                  <a:srgbClr val="546568"/>
                </a:solidFill>
                <a:ea typeface="MS PGothic" pitchFamily="34" charset="-128"/>
              </a:rPr>
              <a:t>Network/storage/server </a:t>
            </a:r>
            <a:r>
              <a:rPr lang="zh-CN" altLang="en-US" sz="1400" dirty="0" smtClean="0">
                <a:solidFill>
                  <a:srgbClr val="546568"/>
                </a:solidFill>
                <a:ea typeface="MS PGothic" pitchFamily="34" charset="-128"/>
              </a:rPr>
              <a:t>策略</a:t>
            </a:r>
            <a:endParaRPr lang="en-US" sz="1400" dirty="0" smtClean="0">
              <a:solidFill>
                <a:srgbClr val="546568"/>
              </a:solidFill>
              <a:ea typeface="MS PGothic" pitchFamily="34" charset="-128"/>
            </a:endParaRPr>
          </a:p>
          <a:p>
            <a:pPr marL="177800" lvl="0" indent="-177800">
              <a:lnSpc>
                <a:spcPct val="95000"/>
              </a:lnSpc>
              <a:spcBef>
                <a:spcPts val="600"/>
              </a:spcBef>
              <a:buClr>
                <a:schemeClr val="tx1">
                  <a:lumMod val="50000"/>
                </a:schemeClr>
              </a:buClr>
              <a:buSzPct val="90000"/>
              <a:buFont typeface="Arial" pitchFamily="34" charset="0"/>
              <a:buChar char="•"/>
              <a:defRPr/>
            </a:pPr>
            <a:r>
              <a:rPr lang="zh-CN" altLang="en-US" sz="1400" dirty="0" smtClean="0">
                <a:solidFill>
                  <a:srgbClr val="546568"/>
                </a:solidFill>
                <a:ea typeface="MS PGothic" pitchFamily="34" charset="-128"/>
              </a:rPr>
              <a:t>统一管理刀片和机架式服务器</a:t>
            </a:r>
            <a:endParaRPr lang="en-US" sz="1400" dirty="0" smtClean="0">
              <a:solidFill>
                <a:srgbClr val="546568"/>
              </a:solidFill>
              <a:ea typeface="MS PGothic" pitchFamily="34" charset="-128"/>
            </a:endParaRPr>
          </a:p>
          <a:p>
            <a:pPr marL="635000" lvl="1" indent="-177800">
              <a:lnSpc>
                <a:spcPct val="95000"/>
              </a:lnSpc>
              <a:spcBef>
                <a:spcPts val="600"/>
              </a:spcBef>
              <a:buClr>
                <a:schemeClr val="tx1">
                  <a:lumMod val="50000"/>
                </a:schemeClr>
              </a:buClr>
              <a:buSzPct val="90000"/>
              <a:buFont typeface="Arial" pitchFamily="34" charset="0"/>
              <a:buChar char="•"/>
              <a:defRPr/>
            </a:pPr>
            <a:r>
              <a:rPr lang="zh-CN" altLang="en-US" sz="1400" dirty="0" smtClean="0">
                <a:solidFill>
                  <a:srgbClr val="546568"/>
                </a:solidFill>
                <a:ea typeface="MS PGothic" pitchFamily="34" charset="-128"/>
              </a:rPr>
              <a:t>可以在刀片和机架上使用相同的</a:t>
            </a:r>
            <a:r>
              <a:rPr lang="en-US" altLang="zh-CN" sz="1400" dirty="0" smtClean="0">
                <a:solidFill>
                  <a:srgbClr val="546568"/>
                </a:solidFill>
                <a:ea typeface="MS PGothic" pitchFamily="34" charset="-128"/>
              </a:rPr>
              <a:t>Service profile</a:t>
            </a:r>
            <a:endParaRPr lang="en-US" sz="1400" dirty="0" smtClean="0">
              <a:solidFill>
                <a:srgbClr val="546568"/>
              </a:solidFill>
              <a:ea typeface="MS PGothic" pitchFamily="34" charset="-128"/>
            </a:endParaRPr>
          </a:p>
          <a:p>
            <a:pPr marL="635000" lvl="1" indent="-177800">
              <a:lnSpc>
                <a:spcPct val="95000"/>
              </a:lnSpc>
              <a:spcBef>
                <a:spcPts val="600"/>
              </a:spcBef>
              <a:buClr>
                <a:schemeClr val="tx1">
                  <a:lumMod val="50000"/>
                </a:schemeClr>
              </a:buClr>
              <a:buSzPct val="90000"/>
              <a:buFont typeface="Arial" pitchFamily="34" charset="0"/>
              <a:buChar char="•"/>
              <a:defRPr/>
            </a:pPr>
            <a:r>
              <a:rPr lang="zh-CN" altLang="en-US" sz="1400" dirty="0" smtClean="0">
                <a:solidFill>
                  <a:srgbClr val="546568"/>
                </a:solidFill>
                <a:ea typeface="MS PGothic" pitchFamily="34" charset="-128"/>
              </a:rPr>
              <a:t>统一的固件管理和部署</a:t>
            </a:r>
            <a:endParaRPr lang="en-US" sz="1400" dirty="0" smtClean="0">
              <a:solidFill>
                <a:srgbClr val="546568"/>
              </a:solidFill>
              <a:ea typeface="MS PGothic" pitchFamily="34" charset="-128"/>
            </a:endParaRPr>
          </a:p>
          <a:p>
            <a:pPr marL="236538" indent="-236538" defTabSz="814388">
              <a:lnSpc>
                <a:spcPct val="95000"/>
              </a:lnSpc>
              <a:spcBef>
                <a:spcPts val="300"/>
              </a:spcBef>
              <a:buSzPct val="100000"/>
              <a:buFont typeface="Arial" pitchFamily="34" charset="0"/>
              <a:buChar char="•"/>
              <a:defRPr/>
            </a:pPr>
            <a:r>
              <a:rPr lang="zh-CN" altLang="en-US" sz="1400" dirty="0" smtClean="0">
                <a:solidFill>
                  <a:srgbClr val="546568"/>
                </a:solidFill>
                <a:ea typeface="MS PGothic" pitchFamily="34" charset="-128"/>
              </a:rPr>
              <a:t>通过整合数据和管理流量减少端口费用</a:t>
            </a:r>
            <a:endParaRPr lang="en-US" sz="1400" dirty="0" smtClean="0">
              <a:solidFill>
                <a:srgbClr val="546568"/>
              </a:solidFill>
              <a:ea typeface="MS PGothic" pitchFamily="34" charset="-128"/>
            </a:endParaRPr>
          </a:p>
          <a:p>
            <a:pPr marL="236538" indent="-236538" defTabSz="814388">
              <a:lnSpc>
                <a:spcPct val="95000"/>
              </a:lnSpc>
              <a:spcBef>
                <a:spcPts val="300"/>
              </a:spcBef>
              <a:buSzPct val="100000"/>
              <a:defRPr/>
            </a:pPr>
            <a:endParaRPr lang="en-US" sz="1400" dirty="0" smtClean="0">
              <a:solidFill>
                <a:srgbClr val="546568"/>
              </a:solidFill>
              <a:latin typeface="+mj-lt"/>
              <a:ea typeface="MS PGothic" pitchFamily="34" charset="-128"/>
            </a:endParaRPr>
          </a:p>
          <a:p>
            <a:pPr marL="177800" lvl="0" indent="-177800">
              <a:lnSpc>
                <a:spcPct val="95000"/>
              </a:lnSpc>
              <a:spcBef>
                <a:spcPts val="600"/>
              </a:spcBef>
              <a:buClr>
                <a:schemeClr val="tx1">
                  <a:lumMod val="50000"/>
                </a:schemeClr>
              </a:buClr>
              <a:buSzPct val="90000"/>
              <a:defRPr/>
            </a:pPr>
            <a:r>
              <a:rPr lang="zh-CN" altLang="en-US" sz="1400" b="1" dirty="0" smtClean="0">
                <a:ea typeface="MS PGothic" pitchFamily="34" charset="-128"/>
              </a:rPr>
              <a:t>统一计算的入门产品</a:t>
            </a:r>
            <a:endParaRPr lang="en-US" sz="1400" b="1" dirty="0" smtClean="0">
              <a:ea typeface="MS PGothic" pitchFamily="34" charset="-128"/>
            </a:endParaRPr>
          </a:p>
          <a:p>
            <a:pPr marL="228600" indent="-228600">
              <a:buFont typeface="Arial" pitchFamily="34" charset="0"/>
              <a:buChar char="•"/>
            </a:pPr>
            <a:r>
              <a:rPr lang="zh-CN" altLang="en-US" sz="1400" dirty="0" smtClean="0">
                <a:solidFill>
                  <a:srgbClr val="546568"/>
                </a:solidFill>
                <a:ea typeface="MS PGothic" pitchFamily="34" charset="-128"/>
              </a:rPr>
              <a:t>比刀片更低的初始费用</a:t>
            </a:r>
            <a:endParaRPr lang="en-US" sz="1400" dirty="0" smtClean="0">
              <a:solidFill>
                <a:srgbClr val="546568"/>
              </a:solidFill>
              <a:ea typeface="MS PGothic" pitchFamily="34" charset="-128"/>
            </a:endParaRPr>
          </a:p>
          <a:p>
            <a:pPr marL="228600" indent="-228600">
              <a:buFont typeface="Arial" pitchFamily="34" charset="0"/>
              <a:buChar char="•"/>
            </a:pPr>
            <a:r>
              <a:rPr lang="zh-CN" altLang="en-US" sz="1400" dirty="0" smtClean="0">
                <a:solidFill>
                  <a:srgbClr val="546568"/>
                </a:solidFill>
                <a:ea typeface="MS PGothic" pitchFamily="34" charset="-128"/>
              </a:rPr>
              <a:t>第三代计算平台</a:t>
            </a:r>
            <a:endParaRPr lang="en-US" sz="1400" dirty="0" smtClean="0">
              <a:solidFill>
                <a:srgbClr val="546568"/>
              </a:solidFill>
              <a:ea typeface="MS PGothic" pitchFamily="34" charset="-128"/>
            </a:endParaRPr>
          </a:p>
          <a:p>
            <a:pPr marL="228600" indent="-228600">
              <a:buFont typeface="Arial" pitchFamily="34" charset="0"/>
              <a:buChar char="•"/>
            </a:pPr>
            <a:r>
              <a:rPr lang="zh-CN" altLang="en-US" sz="1400" dirty="0" smtClean="0">
                <a:solidFill>
                  <a:srgbClr val="546568"/>
                </a:solidFill>
                <a:ea typeface="MS PGothic" pitchFamily="34" charset="-128"/>
              </a:rPr>
              <a:t>业界领先的</a:t>
            </a:r>
            <a:r>
              <a:rPr lang="en-US" sz="1400" dirty="0" smtClean="0">
                <a:solidFill>
                  <a:srgbClr val="546568"/>
                </a:solidFill>
                <a:ea typeface="MS PGothic" pitchFamily="34" charset="-128"/>
              </a:rPr>
              <a:t> Adapter</a:t>
            </a:r>
            <a:r>
              <a:rPr lang="en-US" altLang="zh-CN" sz="1400" dirty="0" smtClean="0">
                <a:solidFill>
                  <a:srgbClr val="546568"/>
                </a:solidFill>
                <a:ea typeface="MS PGothic" pitchFamily="34" charset="-128"/>
              </a:rPr>
              <a:t>-</a:t>
            </a:r>
            <a:r>
              <a:rPr lang="en-US" sz="1400" dirty="0" err="1" smtClean="0">
                <a:solidFill>
                  <a:srgbClr val="546568"/>
                </a:solidFill>
                <a:ea typeface="MS PGothic" pitchFamily="34" charset="-128"/>
              </a:rPr>
              <a:t>FEX</a:t>
            </a:r>
            <a:r>
              <a:rPr lang="en-US" sz="1400" dirty="0" smtClean="0">
                <a:solidFill>
                  <a:srgbClr val="546568"/>
                </a:solidFill>
                <a:ea typeface="MS PGothic" pitchFamily="34" charset="-128"/>
              </a:rPr>
              <a:t> </a:t>
            </a:r>
            <a:r>
              <a:rPr lang="zh-CN" altLang="en-US" sz="1400" dirty="0" smtClean="0">
                <a:solidFill>
                  <a:srgbClr val="546568"/>
                </a:solidFill>
                <a:ea typeface="MS PGothic" pitchFamily="34" charset="-128"/>
              </a:rPr>
              <a:t>和</a:t>
            </a:r>
            <a:r>
              <a:rPr lang="en-US" sz="1400" dirty="0" smtClean="0">
                <a:solidFill>
                  <a:srgbClr val="546568"/>
                </a:solidFill>
                <a:ea typeface="MS PGothic" pitchFamily="34" charset="-128"/>
              </a:rPr>
              <a:t> </a:t>
            </a:r>
            <a:r>
              <a:rPr lang="en-US" sz="1400" dirty="0" err="1" smtClean="0">
                <a:solidFill>
                  <a:srgbClr val="546568"/>
                </a:solidFill>
                <a:ea typeface="MS PGothic" pitchFamily="34" charset="-128"/>
              </a:rPr>
              <a:t>VM</a:t>
            </a:r>
            <a:r>
              <a:rPr lang="en-US" altLang="zh-CN" sz="1400" dirty="0" err="1" smtClean="0">
                <a:solidFill>
                  <a:srgbClr val="546568"/>
                </a:solidFill>
                <a:ea typeface="MS PGothic" pitchFamily="34" charset="-128"/>
              </a:rPr>
              <a:t>-</a:t>
            </a:r>
            <a:r>
              <a:rPr lang="en-US" sz="1400" dirty="0" err="1" smtClean="0">
                <a:solidFill>
                  <a:srgbClr val="546568"/>
                </a:solidFill>
                <a:ea typeface="MS PGothic" pitchFamily="34" charset="-128"/>
              </a:rPr>
              <a:t>FEX</a:t>
            </a:r>
            <a:r>
              <a:rPr lang="en-US" sz="1400" dirty="0" smtClean="0">
                <a:solidFill>
                  <a:srgbClr val="546568"/>
                </a:solidFill>
                <a:ea typeface="MS PGothic" pitchFamily="34" charset="-128"/>
              </a:rPr>
              <a:t> </a:t>
            </a:r>
            <a:r>
              <a:rPr lang="zh-CN" altLang="en-US" sz="1400" dirty="0" smtClean="0">
                <a:solidFill>
                  <a:srgbClr val="546568"/>
                </a:solidFill>
                <a:ea typeface="MS PGothic" pitchFamily="34" charset="-128"/>
              </a:rPr>
              <a:t>技术</a:t>
            </a:r>
            <a:endParaRPr lang="en-US" sz="1400" dirty="0" smtClean="0">
              <a:solidFill>
                <a:srgbClr val="546568"/>
              </a:solidFill>
              <a:ea typeface="MS PGothic" pitchFamily="34" charset="-128"/>
            </a:endParaRPr>
          </a:p>
          <a:p>
            <a:pPr marL="236538" lvl="0" indent="-236538" defTabSz="814388">
              <a:lnSpc>
                <a:spcPct val="95000"/>
              </a:lnSpc>
              <a:spcBef>
                <a:spcPts val="300"/>
              </a:spcBef>
              <a:buSzPct val="100000"/>
              <a:defRPr/>
            </a:pPr>
            <a:endParaRPr lang="en-US" sz="1400" dirty="0" smtClean="0">
              <a:solidFill>
                <a:srgbClr val="546568"/>
              </a:solidFill>
              <a:latin typeface="+mj-lt"/>
              <a:ea typeface="MS PGothic" pitchFamily="34" charset="-128"/>
            </a:endParaRPr>
          </a:p>
          <a:p>
            <a:pPr lvl="0"/>
            <a:r>
              <a:rPr lang="zh-CN" altLang="en-US" sz="1400" b="1" dirty="0" smtClean="0">
                <a:ea typeface="MS PGothic" pitchFamily="34" charset="-128"/>
              </a:rPr>
              <a:t>性能与创新</a:t>
            </a:r>
            <a:endParaRPr lang="en-US" sz="1400" b="1" dirty="0" smtClean="0">
              <a:ea typeface="MS PGothic" pitchFamily="34" charset="-128"/>
            </a:endParaRPr>
          </a:p>
          <a:p>
            <a:pPr marL="177800" lvl="0" indent="-177800">
              <a:lnSpc>
                <a:spcPct val="95000"/>
              </a:lnSpc>
              <a:spcBef>
                <a:spcPts val="600"/>
              </a:spcBef>
              <a:buClr>
                <a:schemeClr val="tx1">
                  <a:lumMod val="50000"/>
                </a:schemeClr>
              </a:buClr>
              <a:buSzPct val="90000"/>
              <a:buFont typeface="Arial" pitchFamily="34" charset="0"/>
              <a:buChar char="•"/>
              <a:defRPr/>
            </a:pPr>
            <a:r>
              <a:rPr lang="zh-CN" altLang="en-US" sz="1400" dirty="0" smtClean="0">
                <a:solidFill>
                  <a:srgbClr val="546568"/>
                </a:solidFill>
                <a:ea typeface="MS PGothic" pitchFamily="34" charset="-128"/>
              </a:rPr>
              <a:t>多个性能测试的世界纪录</a:t>
            </a:r>
            <a:endParaRPr lang="en-US" sz="1400" dirty="0" smtClean="0">
              <a:solidFill>
                <a:srgbClr val="546568"/>
              </a:solidFill>
              <a:ea typeface="MS PGothic" pitchFamily="34" charset="-128"/>
            </a:endParaRPr>
          </a:p>
          <a:p>
            <a:pPr marL="177800" lvl="0" indent="-177800">
              <a:lnSpc>
                <a:spcPct val="95000"/>
              </a:lnSpc>
              <a:spcBef>
                <a:spcPts val="600"/>
              </a:spcBef>
              <a:buClr>
                <a:schemeClr val="tx1">
                  <a:lumMod val="50000"/>
                </a:schemeClr>
              </a:buClr>
              <a:buSzPct val="90000"/>
              <a:buFont typeface="Arial" pitchFamily="34" charset="0"/>
              <a:buChar char="•"/>
              <a:defRPr/>
            </a:pPr>
            <a:r>
              <a:rPr lang="zh-CN" altLang="en-US" sz="1400" dirty="0">
                <a:solidFill>
                  <a:srgbClr val="546568"/>
                </a:solidFill>
                <a:ea typeface="MS PGothic" pitchFamily="34" charset="-128"/>
              </a:rPr>
              <a:t>集成的平台管理，不需要</a:t>
            </a:r>
            <a:r>
              <a:rPr lang="en-US" sz="1400" dirty="0">
                <a:solidFill>
                  <a:srgbClr val="546568"/>
                </a:solidFill>
                <a:ea typeface="MS PGothic" pitchFamily="34" charset="-128"/>
              </a:rPr>
              <a:t>host agents</a:t>
            </a:r>
          </a:p>
        </p:txBody>
      </p:sp>
      <p:pic>
        <p:nvPicPr>
          <p:cNvPr id="63" name="Picture 7" descr="ca-switch-back-persp"/>
          <p:cNvPicPr>
            <a:picLocks noChangeAspect="1" noChangeArrowheads="1"/>
          </p:cNvPicPr>
          <p:nvPr/>
        </p:nvPicPr>
        <p:blipFill>
          <a:blip r:embed="rId6" cstate="print"/>
          <a:srcRect/>
          <a:stretch>
            <a:fillRect/>
          </a:stretch>
        </p:blipFill>
        <p:spPr bwMode="auto">
          <a:xfrm>
            <a:off x="894004" y="1458686"/>
            <a:ext cx="1315796" cy="272423"/>
          </a:xfrm>
          <a:prstGeom prst="rect">
            <a:avLst/>
          </a:prstGeom>
          <a:noFill/>
          <a:ln w="9525">
            <a:noFill/>
            <a:miter lim="800000"/>
            <a:headEnd/>
            <a:tailEnd/>
          </a:ln>
        </p:spPr>
      </p:pic>
      <p:pic>
        <p:nvPicPr>
          <p:cNvPr id="64" name="Picture 7" descr="ca-switch-back-persp"/>
          <p:cNvPicPr>
            <a:picLocks noChangeAspect="1" noChangeArrowheads="1"/>
          </p:cNvPicPr>
          <p:nvPr/>
        </p:nvPicPr>
        <p:blipFill>
          <a:blip r:embed="rId6" cstate="print"/>
          <a:srcRect/>
          <a:stretch>
            <a:fillRect/>
          </a:stretch>
        </p:blipFill>
        <p:spPr bwMode="auto">
          <a:xfrm>
            <a:off x="894004" y="1719663"/>
            <a:ext cx="1315796" cy="272423"/>
          </a:xfrm>
          <a:prstGeom prst="rect">
            <a:avLst/>
          </a:prstGeom>
          <a:noFill/>
          <a:ln w="9525">
            <a:noFill/>
            <a:miter lim="800000"/>
            <a:headEnd/>
            <a:tailEnd/>
          </a:ln>
        </p:spPr>
      </p:pic>
      <p:pic>
        <p:nvPicPr>
          <p:cNvPr id="65" name="Picture 64"/>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94004" y="3238760"/>
            <a:ext cx="1295400" cy="2664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8" name="Picture 2"/>
          <p:cNvPicPr>
            <a:picLocks noChangeAspect="1" noChangeArrowheads="1"/>
          </p:cNvPicPr>
          <p:nvPr/>
        </p:nvPicPr>
        <p:blipFill>
          <a:blip r:embed="rId7" cstate="print"/>
          <a:srcRect/>
          <a:stretch>
            <a:fillRect/>
          </a:stretch>
        </p:blipFill>
        <p:spPr bwMode="auto">
          <a:xfrm>
            <a:off x="894004" y="2657475"/>
            <a:ext cx="1266825" cy="238125"/>
          </a:xfrm>
          <a:prstGeom prst="rect">
            <a:avLst/>
          </a:prstGeom>
          <a:noFill/>
          <a:ln w="9525">
            <a:noFill/>
            <a:miter lim="800000"/>
            <a:headEnd/>
            <a:tailEnd/>
          </a:ln>
        </p:spPr>
      </p:pic>
      <p:pic>
        <p:nvPicPr>
          <p:cNvPr id="69" name="Picture 68" descr="LKL39082.jpg"/>
          <p:cNvPicPr>
            <a:picLocks noChangeAspect="1"/>
          </p:cNvPicPr>
          <p:nvPr/>
        </p:nvPicPr>
        <p:blipFill>
          <a:blip r:embed="rId8" cstate="print"/>
          <a:srcRect l="1667" t="43750" b="43750"/>
          <a:stretch>
            <a:fillRect/>
          </a:stretch>
        </p:blipFill>
        <p:spPr>
          <a:xfrm flipV="1">
            <a:off x="894004" y="3524625"/>
            <a:ext cx="1307592" cy="132975"/>
          </a:xfrm>
          <a:prstGeom prst="rect">
            <a:avLst/>
          </a:prstGeom>
        </p:spPr>
      </p:pic>
      <p:pic>
        <p:nvPicPr>
          <p:cNvPr id="70" name="Picture 69" descr="LKL39082.jpg"/>
          <p:cNvPicPr>
            <a:picLocks noChangeAspect="1"/>
          </p:cNvPicPr>
          <p:nvPr/>
        </p:nvPicPr>
        <p:blipFill>
          <a:blip r:embed="rId8" cstate="print"/>
          <a:srcRect l="1667" t="43750" b="43750"/>
          <a:stretch>
            <a:fillRect/>
          </a:stretch>
        </p:blipFill>
        <p:spPr>
          <a:xfrm flipV="1">
            <a:off x="894004" y="3981825"/>
            <a:ext cx="1307592" cy="132975"/>
          </a:xfrm>
          <a:prstGeom prst="rect">
            <a:avLst/>
          </a:prstGeom>
        </p:spPr>
      </p:pic>
      <p:pic>
        <p:nvPicPr>
          <p:cNvPr id="71" name="Picture 70"/>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894004" y="3695960"/>
            <a:ext cx="1295400" cy="2664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2" name="Picture 71" descr="LKK13008.jpg"/>
          <p:cNvPicPr>
            <a:picLocks noChangeAspect="1"/>
          </p:cNvPicPr>
          <p:nvPr/>
        </p:nvPicPr>
        <p:blipFill>
          <a:blip r:embed="rId9" cstate="print"/>
          <a:srcRect l="5714" t="28571" b="28572"/>
          <a:stretch>
            <a:fillRect/>
          </a:stretch>
        </p:blipFill>
        <p:spPr>
          <a:xfrm>
            <a:off x="894004" y="5736770"/>
            <a:ext cx="1295400" cy="471055"/>
          </a:xfrm>
          <a:prstGeom prst="rect">
            <a:avLst/>
          </a:prstGeom>
        </p:spPr>
      </p:pic>
      <p:pic>
        <p:nvPicPr>
          <p:cNvPr id="73" name="Picture 72" descr="LKK13008.jpg"/>
          <p:cNvPicPr>
            <a:picLocks noChangeAspect="1"/>
          </p:cNvPicPr>
          <p:nvPr/>
        </p:nvPicPr>
        <p:blipFill>
          <a:blip r:embed="rId9" cstate="print"/>
          <a:srcRect l="5714" t="28571" b="28572"/>
          <a:stretch>
            <a:fillRect/>
          </a:stretch>
        </p:blipFill>
        <p:spPr>
          <a:xfrm>
            <a:off x="894004" y="4169228"/>
            <a:ext cx="1295400" cy="471055"/>
          </a:xfrm>
          <a:prstGeom prst="rect">
            <a:avLst/>
          </a:prstGeom>
        </p:spPr>
      </p:pic>
      <p:sp>
        <p:nvSpPr>
          <p:cNvPr id="34" name="Down Arrow 33"/>
          <p:cNvSpPr/>
          <p:nvPr/>
        </p:nvSpPr>
        <p:spPr>
          <a:xfrm flipV="1">
            <a:off x="2183219" y="1447800"/>
            <a:ext cx="1828800" cy="4800600"/>
          </a:xfrm>
          <a:prstGeom prst="downArrow">
            <a:avLst/>
          </a:prstGeom>
          <a:gradFill flip="none" rotWithShape="1">
            <a:gsLst>
              <a:gs pos="0">
                <a:schemeClr val="tx2"/>
              </a:gs>
              <a:gs pos="100000">
                <a:schemeClr val="tx1"/>
              </a:gs>
            </a:gsLst>
            <a:lin ang="162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36" name="TextBox 35"/>
          <p:cNvSpPr txBox="1"/>
          <p:nvPr/>
        </p:nvSpPr>
        <p:spPr>
          <a:xfrm>
            <a:off x="2730135" y="4880344"/>
            <a:ext cx="718459" cy="1323439"/>
          </a:xfrm>
          <a:prstGeom prst="rect">
            <a:avLst/>
          </a:prstGeom>
          <a:noFill/>
        </p:spPr>
        <p:txBody>
          <a:bodyPr wrap="square" rtlCol="0">
            <a:spAutoFit/>
          </a:bodyPr>
          <a:lstStyle/>
          <a:p>
            <a:pPr algn="ctr"/>
            <a:r>
              <a:rPr lang="zh-CN" altLang="en-US" sz="1600" dirty="0" smtClean="0">
                <a:solidFill>
                  <a:schemeClr val="bg1"/>
                </a:solidFill>
              </a:rPr>
              <a:t>作为独立服务器的优势</a:t>
            </a:r>
            <a:endParaRPr lang="en-US" sz="1600" dirty="0">
              <a:solidFill>
                <a:schemeClr val="bg1"/>
              </a:solidFill>
            </a:endParaRPr>
          </a:p>
        </p:txBody>
      </p:sp>
      <p:sp>
        <p:nvSpPr>
          <p:cNvPr id="37" name="TextBox 36"/>
          <p:cNvSpPr txBox="1"/>
          <p:nvPr/>
        </p:nvSpPr>
        <p:spPr>
          <a:xfrm>
            <a:off x="2730136" y="1804783"/>
            <a:ext cx="851518" cy="830997"/>
          </a:xfrm>
          <a:prstGeom prst="rect">
            <a:avLst/>
          </a:prstGeom>
          <a:noFill/>
        </p:spPr>
        <p:txBody>
          <a:bodyPr wrap="square" rtlCol="0">
            <a:spAutoFit/>
          </a:bodyPr>
          <a:lstStyle/>
          <a:p>
            <a:pPr algn="ctr"/>
            <a:r>
              <a:rPr lang="zh-CN" altLang="en-US" sz="1600" dirty="0" smtClean="0">
                <a:solidFill>
                  <a:schemeClr val="bg1"/>
                </a:solidFill>
              </a:rPr>
              <a:t>与</a:t>
            </a:r>
            <a:r>
              <a:rPr lang="en-US" altLang="zh-CN" sz="1600" dirty="0" err="1" smtClean="0">
                <a:solidFill>
                  <a:schemeClr val="bg1"/>
                </a:solidFill>
              </a:rPr>
              <a:t>UCS</a:t>
            </a:r>
            <a:r>
              <a:rPr lang="zh-CN" altLang="en-US" sz="1600" dirty="0" smtClean="0">
                <a:solidFill>
                  <a:schemeClr val="bg1"/>
                </a:solidFill>
              </a:rPr>
              <a:t>整合的优势</a:t>
            </a:r>
            <a:endParaRPr lang="en-US" sz="1600" dirty="0">
              <a:solidFill>
                <a:schemeClr val="bg1"/>
              </a:solidFill>
            </a:endParaRPr>
          </a:p>
        </p:txBody>
      </p:sp>
      <p:sp>
        <p:nvSpPr>
          <p:cNvPr id="2" name="Title 1"/>
          <p:cNvSpPr>
            <a:spLocks noGrp="1"/>
          </p:cNvSpPr>
          <p:nvPr>
            <p:ph type="title"/>
          </p:nvPr>
        </p:nvSpPr>
        <p:spPr>
          <a:xfrm>
            <a:off x="158264" y="76200"/>
            <a:ext cx="8588861" cy="838200"/>
          </a:xfrm>
        </p:spPr>
        <p:txBody>
          <a:bodyPr/>
          <a:lstStyle/>
          <a:p>
            <a:r>
              <a:rPr lang="en-US" dirty="0" err="1" smtClean="0"/>
              <a:t>UCS</a:t>
            </a:r>
            <a:r>
              <a:rPr lang="en-US" dirty="0" smtClean="0"/>
              <a:t> C: </a:t>
            </a:r>
            <a:r>
              <a:rPr lang="zh-CN" altLang="en-US" dirty="0" smtClean="0"/>
              <a:t>性能与创新</a:t>
            </a:r>
            <a:endParaRPr lang="en-US" dirty="0"/>
          </a:p>
        </p:txBody>
      </p:sp>
      <p:pic>
        <p:nvPicPr>
          <p:cNvPr id="38" name="Picture 37" descr="KM21010_C24_frontsht_ver1.jpg"/>
          <p:cNvPicPr>
            <a:picLocks/>
          </p:cNvPicPr>
          <p:nvPr/>
        </p:nvPicPr>
        <p:blipFill>
          <a:blip r:embed="rId10" cstate="print"/>
          <a:srcRect l="3333" t="40179" r="2857" b="38988"/>
          <a:stretch>
            <a:fillRect/>
          </a:stretch>
        </p:blipFill>
        <p:spPr>
          <a:xfrm>
            <a:off x="896112" y="2037370"/>
            <a:ext cx="1298448" cy="230689"/>
          </a:xfrm>
          <a:prstGeom prst="rect">
            <a:avLst/>
          </a:prstGeom>
        </p:spPr>
      </p:pic>
      <p:pic>
        <p:nvPicPr>
          <p:cNvPr id="40" name="Picture 39" descr="KM21030_C240_front_shot.jpg"/>
          <p:cNvPicPr>
            <a:picLocks/>
          </p:cNvPicPr>
          <p:nvPr/>
        </p:nvPicPr>
        <p:blipFill>
          <a:blip r:embed="rId11" cstate="print"/>
          <a:srcRect l="46" t="39216" r="2864" b="39958"/>
          <a:stretch>
            <a:fillRect/>
          </a:stretch>
        </p:blipFill>
        <p:spPr>
          <a:xfrm>
            <a:off x="896112" y="5095384"/>
            <a:ext cx="1298448" cy="222812"/>
          </a:xfrm>
          <a:prstGeom prst="rect">
            <a:avLst/>
          </a:prstGeom>
        </p:spPr>
      </p:pic>
      <p:pic>
        <p:nvPicPr>
          <p:cNvPr id="41" name="Picture 40" descr="KM21010_C22_frontsht.jpg"/>
          <p:cNvPicPr>
            <a:picLocks/>
          </p:cNvPicPr>
          <p:nvPr/>
        </p:nvPicPr>
        <p:blipFill>
          <a:blip r:embed="rId12" cstate="print"/>
          <a:srcRect l="1667" t="43750" r="2857" b="43750"/>
          <a:stretch>
            <a:fillRect/>
          </a:stretch>
        </p:blipFill>
        <p:spPr>
          <a:xfrm>
            <a:off x="896112" y="4903360"/>
            <a:ext cx="1307592" cy="137160"/>
          </a:xfrm>
          <a:prstGeom prst="rect">
            <a:avLst/>
          </a:prstGeom>
        </p:spPr>
      </p:pic>
      <p:pic>
        <p:nvPicPr>
          <p:cNvPr id="42" name="Picture 41" descr="KM21030_C220_front_shot.jpg"/>
          <p:cNvPicPr>
            <a:picLocks/>
          </p:cNvPicPr>
          <p:nvPr/>
        </p:nvPicPr>
        <p:blipFill>
          <a:blip r:embed="rId13" cstate="print"/>
          <a:srcRect l="2355" t="43750" r="2857" b="44954"/>
          <a:stretch>
            <a:fillRect/>
          </a:stretch>
        </p:blipFill>
        <p:spPr>
          <a:xfrm>
            <a:off x="896112" y="4698708"/>
            <a:ext cx="1307592" cy="137160"/>
          </a:xfrm>
          <a:prstGeom prst="rect">
            <a:avLst/>
          </a:prstGeom>
        </p:spPr>
      </p:pic>
      <p:sp>
        <p:nvSpPr>
          <p:cNvPr id="28" name="Explosion 2 27"/>
          <p:cNvSpPr/>
          <p:nvPr/>
        </p:nvSpPr>
        <p:spPr>
          <a:xfrm>
            <a:off x="6666266" y="436957"/>
            <a:ext cx="2328879" cy="1664207"/>
          </a:xfrm>
          <a:prstGeom prst="irregularSeal2">
            <a:avLst/>
          </a:prstGeom>
          <a:solidFill>
            <a:schemeClr val="accent5">
              <a:lumMod val="7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50" b="1" dirty="0" smtClean="0"/>
              <a:t>业界唯一的无状态计算的机架式服务器</a:t>
            </a:r>
            <a:endParaRPr lang="en-US" sz="1050" b="1" dirty="0" smtClean="0"/>
          </a:p>
        </p:txBody>
      </p:sp>
    </p:spTree>
    <p:extLst>
      <p:ext uri="{BB962C8B-B14F-4D97-AF65-F5344CB8AC3E}">
        <p14:creationId xmlns:p14="http://schemas.microsoft.com/office/powerpoint/2010/main" val="4212118889"/>
      </p:ext>
    </p:extLst>
  </p:cSld>
  <p:clrMapOvr>
    <a:masterClrMapping/>
  </p:clrMapOvr>
  <p:transition>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Donut 60"/>
          <p:cNvSpPr/>
          <p:nvPr/>
        </p:nvSpPr>
        <p:spPr>
          <a:xfrm>
            <a:off x="3584562" y="940023"/>
            <a:ext cx="1276262" cy="1276262"/>
          </a:xfrm>
          <a:prstGeom prst="donut">
            <a:avLst>
              <a:gd name="adj" fmla="val 20963"/>
            </a:avLst>
          </a:prstGeom>
          <a:blipFill dpi="0" rotWithShape="1">
            <a:blip r:embed="rId3" cstate="print"/>
            <a:srcRect/>
            <a:stretch>
              <a:fillRect l="-5000" r="-100000" b="-8000"/>
            </a:stretch>
          </a:blipFill>
          <a:ln>
            <a:noFill/>
          </a:ln>
          <a:effectLst>
            <a:outerShdw blurRad="76200" dist="508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5152" tIns="72576" rIns="145152" bIns="72576" rtlCol="0" anchor="ctr"/>
          <a:lstStyle/>
          <a:p>
            <a:pPr algn="ctr"/>
            <a:endParaRPr lang="en-US">
              <a:solidFill>
                <a:schemeClr val="tx1"/>
              </a:solidFill>
              <a:latin typeface="+mj-lt"/>
            </a:endParaRPr>
          </a:p>
        </p:txBody>
      </p:sp>
      <p:sp>
        <p:nvSpPr>
          <p:cNvPr id="9" name="Rectangle 10"/>
          <p:cNvSpPr>
            <a:spLocks noChangeArrowheads="1"/>
          </p:cNvSpPr>
          <p:nvPr/>
        </p:nvSpPr>
        <p:spPr bwMode="auto">
          <a:xfrm>
            <a:off x="304800" y="789807"/>
            <a:ext cx="3172273" cy="412291"/>
          </a:xfrm>
          <a:prstGeom prst="rect">
            <a:avLst/>
          </a:prstGeom>
          <a:noFill/>
          <a:ln w="9525">
            <a:noFill/>
            <a:miter lim="800000"/>
            <a:headEnd/>
            <a:tailEnd/>
          </a:ln>
          <a:effectLst/>
        </p:spPr>
        <p:txBody>
          <a:bodyPr wrap="square" lIns="103505" tIns="51752" rIns="103505" bIns="51752">
            <a:spAutoFit/>
          </a:bodyPr>
          <a:lstStyle/>
          <a:p>
            <a:pPr defTabSz="1028600">
              <a:spcBef>
                <a:spcPct val="50000"/>
              </a:spcBef>
            </a:pPr>
            <a:r>
              <a:rPr lang="zh-CN" altLang="en-US" sz="2000" b="1" dirty="0">
                <a:solidFill>
                  <a:schemeClr val="accent3">
                    <a:lumMod val="50000"/>
                  </a:schemeClr>
                </a:solidFill>
              </a:rPr>
              <a:t>解决方案概览</a:t>
            </a:r>
            <a:endParaRPr lang="en-US" sz="2000" b="1" dirty="0">
              <a:solidFill>
                <a:schemeClr val="accent3">
                  <a:lumMod val="50000"/>
                </a:schemeClr>
              </a:solidFill>
            </a:endParaRPr>
          </a:p>
        </p:txBody>
      </p:sp>
      <p:sp>
        <p:nvSpPr>
          <p:cNvPr id="10" name="Rectangle 4"/>
          <p:cNvSpPr>
            <a:spLocks noChangeArrowheads="1"/>
          </p:cNvSpPr>
          <p:nvPr/>
        </p:nvSpPr>
        <p:spPr bwMode="auto">
          <a:xfrm>
            <a:off x="5878009" y="784155"/>
            <a:ext cx="2923100" cy="412291"/>
          </a:xfrm>
          <a:prstGeom prst="rect">
            <a:avLst/>
          </a:prstGeom>
          <a:noFill/>
          <a:ln w="9525">
            <a:noFill/>
            <a:miter lim="800000"/>
            <a:headEnd/>
            <a:tailEnd/>
          </a:ln>
          <a:effectLst/>
        </p:spPr>
        <p:txBody>
          <a:bodyPr wrap="square" lIns="103505" tIns="51752" rIns="103505" bIns="51752">
            <a:spAutoFit/>
          </a:bodyPr>
          <a:lstStyle/>
          <a:p>
            <a:pPr algn="r" defTabSz="1028600">
              <a:spcBef>
                <a:spcPct val="50000"/>
              </a:spcBef>
            </a:pPr>
            <a:r>
              <a:rPr lang="zh-CN" altLang="en-US" sz="2000" b="1" dirty="0">
                <a:solidFill>
                  <a:srgbClr val="0070C0"/>
                </a:solidFill>
              </a:rPr>
              <a:t>方案详述</a:t>
            </a:r>
            <a:endParaRPr lang="en-US" sz="2000" b="1" dirty="0">
              <a:solidFill>
                <a:srgbClr val="0070C0"/>
              </a:solidFill>
            </a:endParaRPr>
          </a:p>
        </p:txBody>
      </p:sp>
      <p:grpSp>
        <p:nvGrpSpPr>
          <p:cNvPr id="25" name="Group 24"/>
          <p:cNvGrpSpPr/>
          <p:nvPr/>
        </p:nvGrpSpPr>
        <p:grpSpPr>
          <a:xfrm>
            <a:off x="352382" y="1106514"/>
            <a:ext cx="3552725" cy="135149"/>
            <a:chOff x="-118533" y="2043178"/>
            <a:chExt cx="6043738" cy="138545"/>
          </a:xfrm>
        </p:grpSpPr>
        <p:cxnSp>
          <p:nvCxnSpPr>
            <p:cNvPr id="11" name="Straight Connector 10"/>
            <p:cNvCxnSpPr/>
            <p:nvPr/>
          </p:nvCxnSpPr>
          <p:spPr>
            <a:xfrm>
              <a:off x="-118533" y="2110099"/>
              <a:ext cx="5883624" cy="2117"/>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5740460" y="2043178"/>
              <a:ext cx="184745" cy="138545"/>
            </a:xfrm>
            <a:prstGeom prst="ellipse">
              <a:avLst/>
            </a:prstGeom>
            <a:solidFill>
              <a:schemeClr val="bg2"/>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45152" tIns="72576" rIns="145152" bIns="72576" rtlCol="0" anchor="ctr"/>
            <a:lstStyle/>
            <a:p>
              <a:pPr algn="ctr"/>
              <a:endParaRPr lang="en-US">
                <a:latin typeface="+mj-lt"/>
              </a:endParaRPr>
            </a:p>
          </p:txBody>
        </p:sp>
      </p:grpSp>
      <p:cxnSp>
        <p:nvCxnSpPr>
          <p:cNvPr id="13" name="Straight Connector 12"/>
          <p:cNvCxnSpPr/>
          <p:nvPr/>
        </p:nvCxnSpPr>
        <p:spPr>
          <a:xfrm flipV="1">
            <a:off x="5015151" y="1157378"/>
            <a:ext cx="3656064" cy="176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4"/>
          <p:cNvSpPr>
            <a:spLocks noChangeArrowheads="1"/>
          </p:cNvSpPr>
          <p:nvPr/>
        </p:nvSpPr>
        <p:spPr bwMode="auto">
          <a:xfrm>
            <a:off x="5548278" y="4105577"/>
            <a:ext cx="3175442" cy="412291"/>
          </a:xfrm>
          <a:prstGeom prst="rect">
            <a:avLst/>
          </a:prstGeom>
          <a:noFill/>
          <a:ln w="9525">
            <a:noFill/>
            <a:miter lim="800000"/>
            <a:headEnd/>
            <a:tailEnd/>
          </a:ln>
          <a:effectLst/>
        </p:spPr>
        <p:txBody>
          <a:bodyPr wrap="square" lIns="103505" tIns="51752" rIns="103505" bIns="51752">
            <a:spAutoFit/>
          </a:bodyPr>
          <a:lstStyle/>
          <a:p>
            <a:pPr algn="r" defTabSz="1028600">
              <a:spcBef>
                <a:spcPct val="50000"/>
              </a:spcBef>
            </a:pPr>
            <a:r>
              <a:rPr lang="zh-CN" altLang="en-US" sz="2000" b="1" dirty="0"/>
              <a:t>其它信息</a:t>
            </a:r>
            <a:endParaRPr lang="en-US" sz="2000" b="1" dirty="0"/>
          </a:p>
        </p:txBody>
      </p:sp>
      <p:sp>
        <p:nvSpPr>
          <p:cNvPr id="62" name="Donut 61"/>
          <p:cNvSpPr/>
          <p:nvPr/>
        </p:nvSpPr>
        <p:spPr>
          <a:xfrm>
            <a:off x="4513835" y="1083767"/>
            <a:ext cx="975965" cy="975965"/>
          </a:xfrm>
          <a:prstGeom prst="donut">
            <a:avLst>
              <a:gd name="adj" fmla="val 23594"/>
            </a:avLst>
          </a:prstGeom>
          <a:solidFill>
            <a:schemeClr val="accent1">
              <a:alpha val="75000"/>
            </a:schemeClr>
          </a:solidFill>
          <a:ln>
            <a:noFill/>
          </a:ln>
          <a:effectLst>
            <a:outerShdw blurRad="76200" dist="508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5152" tIns="72576" rIns="145152" bIns="72576" rtlCol="0" anchor="ctr"/>
          <a:lstStyle/>
          <a:p>
            <a:pPr algn="ctr"/>
            <a:endParaRPr lang="en-US">
              <a:solidFill>
                <a:schemeClr val="tx1"/>
              </a:solidFill>
              <a:latin typeface="+mj-lt"/>
            </a:endParaRPr>
          </a:p>
        </p:txBody>
      </p:sp>
      <p:sp>
        <p:nvSpPr>
          <p:cNvPr id="63" name="Donut 62"/>
          <p:cNvSpPr/>
          <p:nvPr/>
        </p:nvSpPr>
        <p:spPr>
          <a:xfrm>
            <a:off x="4176001" y="1924676"/>
            <a:ext cx="825816" cy="825816"/>
          </a:xfrm>
          <a:prstGeom prst="donut">
            <a:avLst>
              <a:gd name="adj" fmla="val 24839"/>
            </a:avLst>
          </a:prstGeom>
          <a:solidFill>
            <a:schemeClr val="tx1">
              <a:lumMod val="50000"/>
              <a:alpha val="75000"/>
            </a:schemeClr>
          </a:solidFill>
          <a:ln>
            <a:noFill/>
          </a:ln>
          <a:effectLst>
            <a:outerShdw blurRad="76200" dist="508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5152" tIns="72576" rIns="145152" bIns="72576" rtlCol="0" anchor="ctr"/>
          <a:lstStyle/>
          <a:p>
            <a:pPr algn="ctr"/>
            <a:endParaRPr lang="en-US">
              <a:solidFill>
                <a:schemeClr val="tx1"/>
              </a:solidFill>
              <a:latin typeface="+mj-lt"/>
            </a:endParaRPr>
          </a:p>
        </p:txBody>
      </p:sp>
      <p:sp>
        <p:nvSpPr>
          <p:cNvPr id="17" name="Oval 16"/>
          <p:cNvSpPr/>
          <p:nvPr/>
        </p:nvSpPr>
        <p:spPr>
          <a:xfrm rot="16200000">
            <a:off x="4807936" y="2382128"/>
            <a:ext cx="120408" cy="77923"/>
          </a:xfrm>
          <a:prstGeom prst="ellipse">
            <a:avLst/>
          </a:prstGeom>
          <a:solidFill>
            <a:schemeClr val="bg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a:latin typeface="+mj-lt"/>
            </a:endParaRPr>
          </a:p>
        </p:txBody>
      </p:sp>
      <p:sp>
        <p:nvSpPr>
          <p:cNvPr id="14" name="Oval 13"/>
          <p:cNvSpPr/>
          <p:nvPr/>
        </p:nvSpPr>
        <p:spPr>
          <a:xfrm>
            <a:off x="4952706" y="1116490"/>
            <a:ext cx="124890" cy="103909"/>
          </a:xfrm>
          <a:prstGeom prst="ellipse">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a:latin typeface="+mj-lt"/>
            </a:endParaRPr>
          </a:p>
        </p:txBody>
      </p:sp>
      <p:cxnSp>
        <p:nvCxnSpPr>
          <p:cNvPr id="88" name="Elbow Connector 87"/>
          <p:cNvCxnSpPr/>
          <p:nvPr/>
        </p:nvCxnSpPr>
        <p:spPr>
          <a:xfrm rot="10800000">
            <a:off x="4873921" y="2475834"/>
            <a:ext cx="3797295" cy="1959689"/>
          </a:xfrm>
          <a:prstGeom prst="bentConnector3">
            <a:avLst>
              <a:gd name="adj1" fmla="val 100676"/>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312560" y="1248698"/>
            <a:ext cx="3498426" cy="2677656"/>
          </a:xfrm>
          <a:prstGeom prst="rect">
            <a:avLst/>
          </a:prstGeom>
        </p:spPr>
        <p:txBody>
          <a:bodyPr wrap="square">
            <a:spAutoFit/>
          </a:bodyPr>
          <a:lstStyle/>
          <a:p>
            <a:r>
              <a:rPr lang="zh-CN" altLang="en-US" sz="1200" b="1" dirty="0" smtClean="0">
                <a:solidFill>
                  <a:schemeClr val="accent3">
                    <a:lumMod val="50000"/>
                  </a:schemeClr>
                </a:solidFill>
                <a:latin typeface="Arial"/>
                <a:cs typeface="Arial"/>
              </a:rPr>
              <a:t>在</a:t>
            </a:r>
            <a:r>
              <a:rPr lang="en-US" sz="1200" b="1" dirty="0" smtClean="0">
                <a:solidFill>
                  <a:schemeClr val="accent3">
                    <a:lumMod val="50000"/>
                  </a:schemeClr>
                </a:solidFill>
                <a:latin typeface="Arial"/>
                <a:cs typeface="Arial"/>
              </a:rPr>
              <a:t>Cisco UCS 240 </a:t>
            </a:r>
            <a:r>
              <a:rPr lang="en-US" sz="1200" b="1" dirty="0" err="1" smtClean="0">
                <a:solidFill>
                  <a:schemeClr val="accent3">
                    <a:lumMod val="50000"/>
                  </a:schemeClr>
                </a:solidFill>
                <a:latin typeface="Arial"/>
                <a:cs typeface="Arial"/>
              </a:rPr>
              <a:t>M3</a:t>
            </a:r>
            <a:r>
              <a:rPr lang="en-US" sz="1200" b="1" dirty="0" smtClean="0">
                <a:solidFill>
                  <a:schemeClr val="accent3">
                    <a:lumMod val="50000"/>
                  </a:schemeClr>
                </a:solidFill>
                <a:latin typeface="Arial"/>
                <a:cs typeface="Arial"/>
              </a:rPr>
              <a:t> </a:t>
            </a:r>
            <a:r>
              <a:rPr lang="zh-CN" altLang="en-US" sz="1200" b="1" dirty="0">
                <a:solidFill>
                  <a:schemeClr val="accent3">
                    <a:lumMod val="50000"/>
                  </a:schemeClr>
                </a:solidFill>
                <a:latin typeface="Arial"/>
                <a:cs typeface="Arial"/>
              </a:rPr>
              <a:t>上部署</a:t>
            </a:r>
            <a:endParaRPr lang="en-US" sz="1200" b="1" dirty="0" smtClean="0">
              <a:solidFill>
                <a:schemeClr val="accent3">
                  <a:lumMod val="50000"/>
                </a:schemeClr>
              </a:solidFill>
              <a:latin typeface="Arial"/>
              <a:cs typeface="Arial"/>
            </a:endParaRPr>
          </a:p>
          <a:p>
            <a:pPr marL="171450" indent="-171450">
              <a:buFont typeface="Arial" pitchFamily="34" charset="0"/>
              <a:buChar char="•"/>
            </a:pPr>
            <a:r>
              <a:rPr lang="en-US" sz="1200" dirty="0" smtClean="0">
                <a:solidFill>
                  <a:schemeClr val="accent3">
                    <a:lumMod val="50000"/>
                  </a:schemeClr>
                </a:solidFill>
                <a:latin typeface="Arial"/>
                <a:cs typeface="Arial"/>
              </a:rPr>
              <a:t>1 </a:t>
            </a:r>
            <a:r>
              <a:rPr lang="en-US" altLang="zh-CN" sz="1200" dirty="0">
                <a:solidFill>
                  <a:schemeClr val="accent3">
                    <a:lumMod val="50000"/>
                  </a:schemeClr>
                </a:solidFill>
                <a:latin typeface="Arial"/>
                <a:cs typeface="Arial"/>
              </a:rPr>
              <a:t>/</a:t>
            </a:r>
            <a:r>
              <a:rPr lang="en-US" sz="1200" dirty="0" smtClean="0">
                <a:solidFill>
                  <a:schemeClr val="accent3">
                    <a:lumMod val="50000"/>
                  </a:schemeClr>
                </a:solidFill>
                <a:latin typeface="Arial"/>
                <a:cs typeface="Arial"/>
              </a:rPr>
              <a:t> 2 </a:t>
            </a:r>
            <a:r>
              <a:rPr lang="en-US" sz="1200" dirty="0">
                <a:solidFill>
                  <a:schemeClr val="accent3">
                    <a:lumMod val="50000"/>
                  </a:schemeClr>
                </a:solidFill>
                <a:latin typeface="Arial"/>
                <a:cs typeface="Arial"/>
              </a:rPr>
              <a:t>Datacenter (Active/Passive</a:t>
            </a:r>
            <a:r>
              <a:rPr lang="en-US" sz="1200" dirty="0" smtClean="0">
                <a:solidFill>
                  <a:schemeClr val="accent3">
                    <a:lumMod val="50000"/>
                  </a:schemeClr>
                </a:solidFill>
                <a:latin typeface="Arial"/>
                <a:cs typeface="Arial"/>
              </a:rPr>
              <a:t>)</a:t>
            </a:r>
          </a:p>
          <a:p>
            <a:pPr marL="171450" indent="-171450">
              <a:buFont typeface="Arial" pitchFamily="34" charset="0"/>
              <a:buChar char="•"/>
            </a:pPr>
            <a:r>
              <a:rPr lang="zh-CN" altLang="en-US" sz="1200" dirty="0" smtClean="0">
                <a:solidFill>
                  <a:schemeClr val="accent3">
                    <a:lumMod val="50000"/>
                  </a:schemeClr>
                </a:solidFill>
                <a:latin typeface="Arial"/>
                <a:cs typeface="Arial"/>
              </a:rPr>
              <a:t>基于站点恢复的技术的高可用</a:t>
            </a:r>
            <a:endParaRPr lang="en-US" sz="1200" dirty="0">
              <a:solidFill>
                <a:schemeClr val="accent3">
                  <a:lumMod val="50000"/>
                </a:schemeClr>
              </a:solidFill>
              <a:latin typeface="Arial"/>
              <a:cs typeface="Arial"/>
            </a:endParaRPr>
          </a:p>
          <a:p>
            <a:pPr marL="171450" indent="-171450">
              <a:buFont typeface="Arial" pitchFamily="34" charset="0"/>
              <a:buChar char="•"/>
            </a:pPr>
            <a:r>
              <a:rPr lang="en-US" sz="1200" dirty="0">
                <a:solidFill>
                  <a:schemeClr val="accent3">
                    <a:lumMod val="50000"/>
                  </a:schemeClr>
                </a:solidFill>
                <a:latin typeface="Arial"/>
                <a:cs typeface="Arial"/>
              </a:rPr>
              <a:t>1500 Mailboxes</a:t>
            </a:r>
          </a:p>
          <a:p>
            <a:pPr marL="685800" lvl="2" indent="-228600">
              <a:buFont typeface="+mj-lt"/>
              <a:buAutoNum type="alphaLcParenR"/>
            </a:pPr>
            <a:r>
              <a:rPr lang="en-US" sz="1200" dirty="0">
                <a:solidFill>
                  <a:schemeClr val="accent3">
                    <a:lumMod val="50000"/>
                  </a:schemeClr>
                </a:solidFill>
                <a:latin typeface="Arial"/>
                <a:cs typeface="Arial"/>
              </a:rPr>
              <a:t>User Profile: </a:t>
            </a:r>
            <a:r>
              <a:rPr lang="zh-CN" altLang="en-US" sz="1200" dirty="0" smtClean="0">
                <a:solidFill>
                  <a:schemeClr val="accent3">
                    <a:lumMod val="50000"/>
                  </a:schemeClr>
                </a:solidFill>
                <a:latin typeface="Arial"/>
                <a:cs typeface="Arial"/>
              </a:rPr>
              <a:t>每天每个邮箱发送</a:t>
            </a:r>
            <a:r>
              <a:rPr lang="en-US" altLang="zh-CN" sz="1200" dirty="0" smtClean="0">
                <a:solidFill>
                  <a:schemeClr val="accent3">
                    <a:lumMod val="50000"/>
                  </a:schemeClr>
                </a:solidFill>
                <a:latin typeface="Arial"/>
                <a:cs typeface="Arial"/>
              </a:rPr>
              <a:t>/</a:t>
            </a:r>
            <a:r>
              <a:rPr lang="zh-CN" altLang="en-US" sz="1200" dirty="0" smtClean="0">
                <a:solidFill>
                  <a:schemeClr val="accent3">
                    <a:lumMod val="50000"/>
                  </a:schemeClr>
                </a:solidFill>
                <a:latin typeface="Arial"/>
                <a:cs typeface="Arial"/>
              </a:rPr>
              <a:t>接受</a:t>
            </a:r>
            <a:r>
              <a:rPr lang="en-US" sz="1200" dirty="0" smtClean="0">
                <a:solidFill>
                  <a:schemeClr val="accent3">
                    <a:lumMod val="50000"/>
                  </a:schemeClr>
                </a:solidFill>
                <a:latin typeface="Arial"/>
                <a:cs typeface="Arial"/>
              </a:rPr>
              <a:t>150</a:t>
            </a:r>
            <a:r>
              <a:rPr lang="zh-CN" altLang="en-US" sz="1200" dirty="0">
                <a:solidFill>
                  <a:schemeClr val="accent3">
                    <a:lumMod val="50000"/>
                  </a:schemeClr>
                </a:solidFill>
                <a:latin typeface="Arial"/>
                <a:cs typeface="Arial"/>
              </a:rPr>
              <a:t>个</a:t>
            </a:r>
            <a:r>
              <a:rPr lang="zh-CN" altLang="en-US" sz="1200" dirty="0" smtClean="0">
                <a:solidFill>
                  <a:schemeClr val="accent3">
                    <a:lumMod val="50000"/>
                  </a:schemeClr>
                </a:solidFill>
                <a:latin typeface="Arial"/>
                <a:cs typeface="Arial"/>
              </a:rPr>
              <a:t>邮件</a:t>
            </a:r>
            <a:endParaRPr lang="en-US" sz="1200" dirty="0">
              <a:solidFill>
                <a:schemeClr val="accent3">
                  <a:lumMod val="50000"/>
                </a:schemeClr>
              </a:solidFill>
              <a:latin typeface="Arial"/>
              <a:cs typeface="Arial"/>
            </a:endParaRPr>
          </a:p>
          <a:p>
            <a:pPr marL="685800" lvl="2" indent="-228600">
              <a:buFont typeface="+mj-lt"/>
              <a:buAutoNum type="alphaLcParenR"/>
            </a:pPr>
            <a:r>
              <a:rPr lang="en-US" sz="1200" dirty="0" err="1">
                <a:solidFill>
                  <a:schemeClr val="accent3">
                    <a:lumMod val="50000"/>
                  </a:schemeClr>
                </a:solidFill>
                <a:latin typeface="Arial"/>
                <a:cs typeface="Arial"/>
              </a:rPr>
              <a:t>2GB</a:t>
            </a:r>
            <a:r>
              <a:rPr lang="en-US" sz="1200" dirty="0">
                <a:solidFill>
                  <a:schemeClr val="accent3">
                    <a:lumMod val="50000"/>
                  </a:schemeClr>
                </a:solidFill>
                <a:latin typeface="Arial"/>
                <a:cs typeface="Arial"/>
              </a:rPr>
              <a:t> </a:t>
            </a:r>
            <a:r>
              <a:rPr lang="zh-CN" altLang="en-US" sz="1200" dirty="0">
                <a:solidFill>
                  <a:schemeClr val="accent3">
                    <a:lumMod val="50000"/>
                  </a:schemeClr>
                </a:solidFill>
                <a:latin typeface="Arial"/>
                <a:cs typeface="Arial"/>
              </a:rPr>
              <a:t>邮箱</a:t>
            </a:r>
            <a:endParaRPr lang="en-US" sz="1200" dirty="0">
              <a:solidFill>
                <a:schemeClr val="accent3">
                  <a:lumMod val="50000"/>
                </a:schemeClr>
              </a:solidFill>
              <a:latin typeface="Arial"/>
              <a:cs typeface="Arial"/>
            </a:endParaRPr>
          </a:p>
          <a:p>
            <a:pPr marL="685800" lvl="2" indent="-228600">
              <a:buFont typeface="+mj-lt"/>
              <a:buAutoNum type="alphaLcParenR"/>
            </a:pPr>
            <a:r>
              <a:rPr lang="zh-CN" altLang="en-US" sz="1200" dirty="0" smtClean="0">
                <a:solidFill>
                  <a:schemeClr val="accent3">
                    <a:lumMod val="50000"/>
                  </a:schemeClr>
                </a:solidFill>
                <a:latin typeface="Arial"/>
                <a:cs typeface="Arial"/>
              </a:rPr>
              <a:t>启动</a:t>
            </a:r>
            <a:r>
              <a:rPr lang="en-US" sz="1200" dirty="0" smtClean="0">
                <a:solidFill>
                  <a:schemeClr val="accent3">
                    <a:lumMod val="50000"/>
                  </a:schemeClr>
                </a:solidFill>
                <a:latin typeface="Arial"/>
                <a:cs typeface="Arial"/>
              </a:rPr>
              <a:t>Exchange </a:t>
            </a:r>
            <a:r>
              <a:rPr lang="en-US" sz="1200" dirty="0">
                <a:solidFill>
                  <a:schemeClr val="accent3">
                    <a:lumMod val="50000"/>
                  </a:schemeClr>
                </a:solidFill>
                <a:latin typeface="Arial"/>
                <a:cs typeface="Arial"/>
              </a:rPr>
              <a:t>Active </a:t>
            </a:r>
            <a:r>
              <a:rPr lang="en-US" sz="1200" dirty="0" smtClean="0">
                <a:solidFill>
                  <a:schemeClr val="accent3">
                    <a:lumMod val="50000"/>
                  </a:schemeClr>
                </a:solidFill>
                <a:latin typeface="Arial"/>
                <a:cs typeface="Arial"/>
              </a:rPr>
              <a:t>Sync</a:t>
            </a:r>
            <a:endParaRPr lang="en-US" sz="1200" dirty="0">
              <a:solidFill>
                <a:schemeClr val="accent3">
                  <a:lumMod val="50000"/>
                </a:schemeClr>
              </a:solidFill>
              <a:latin typeface="Arial"/>
              <a:cs typeface="Arial"/>
            </a:endParaRPr>
          </a:p>
          <a:p>
            <a:pPr marL="685800" lvl="2" indent="-228600">
              <a:buFont typeface="+mj-lt"/>
              <a:buAutoNum type="alphaLcParenR"/>
            </a:pPr>
            <a:r>
              <a:rPr lang="zh-CN" altLang="en-US" sz="1200" dirty="0">
                <a:solidFill>
                  <a:schemeClr val="accent3">
                    <a:lumMod val="50000"/>
                  </a:schemeClr>
                </a:solidFill>
                <a:latin typeface="Arial"/>
                <a:cs typeface="Arial"/>
              </a:rPr>
              <a:t>客户端</a:t>
            </a:r>
            <a:r>
              <a:rPr lang="en-US" sz="1200" dirty="0" smtClean="0">
                <a:solidFill>
                  <a:schemeClr val="accent3">
                    <a:lumMod val="50000"/>
                  </a:schemeClr>
                </a:solidFill>
                <a:latin typeface="Arial"/>
                <a:cs typeface="Arial"/>
              </a:rPr>
              <a:t>: </a:t>
            </a:r>
            <a:r>
              <a:rPr lang="en-US" sz="1200" dirty="0">
                <a:solidFill>
                  <a:schemeClr val="accent3">
                    <a:lumMod val="50000"/>
                  </a:schemeClr>
                </a:solidFill>
                <a:latin typeface="Arial"/>
                <a:cs typeface="Arial"/>
              </a:rPr>
              <a:t>Outlook 2010 </a:t>
            </a:r>
            <a:r>
              <a:rPr lang="zh-CN" altLang="en-US" sz="1200" dirty="0" smtClean="0">
                <a:solidFill>
                  <a:schemeClr val="accent3">
                    <a:lumMod val="50000"/>
                  </a:schemeClr>
                </a:solidFill>
                <a:latin typeface="Arial"/>
                <a:cs typeface="Arial"/>
              </a:rPr>
              <a:t>缓存模式</a:t>
            </a:r>
            <a:endParaRPr lang="en-US" sz="1200" dirty="0">
              <a:solidFill>
                <a:schemeClr val="accent3">
                  <a:lumMod val="50000"/>
                </a:schemeClr>
              </a:solidFill>
              <a:latin typeface="Arial"/>
              <a:cs typeface="Arial"/>
            </a:endParaRPr>
          </a:p>
          <a:p>
            <a:pPr marL="171450" indent="-171450">
              <a:buFont typeface="Arial" pitchFamily="34" charset="0"/>
              <a:buChar char="•"/>
            </a:pPr>
            <a:r>
              <a:rPr lang="en-US" sz="1200" dirty="0">
                <a:solidFill>
                  <a:schemeClr val="accent3">
                    <a:lumMod val="50000"/>
                  </a:schemeClr>
                </a:solidFill>
                <a:latin typeface="Arial"/>
                <a:cs typeface="Arial"/>
              </a:rPr>
              <a:t>2200 Mailboxes</a:t>
            </a:r>
          </a:p>
          <a:p>
            <a:pPr marL="685800" lvl="2" indent="-228600">
              <a:buFont typeface="+mj-lt"/>
              <a:buAutoNum type="alphaLcParenR"/>
            </a:pPr>
            <a:r>
              <a:rPr lang="en-US" sz="1200" dirty="0">
                <a:solidFill>
                  <a:schemeClr val="accent3">
                    <a:lumMod val="50000"/>
                  </a:schemeClr>
                </a:solidFill>
                <a:latin typeface="Arial"/>
                <a:cs typeface="Arial"/>
              </a:rPr>
              <a:t>User Profile</a:t>
            </a:r>
            <a:r>
              <a:rPr lang="en-US" sz="1200" dirty="0" smtClean="0">
                <a:solidFill>
                  <a:schemeClr val="accent3">
                    <a:lumMod val="50000"/>
                  </a:schemeClr>
                </a:solidFill>
                <a:latin typeface="Arial"/>
                <a:cs typeface="Arial"/>
              </a:rPr>
              <a:t>:</a:t>
            </a:r>
            <a:r>
              <a:rPr lang="zh-CN" altLang="en-US" sz="1200" dirty="0">
                <a:solidFill>
                  <a:schemeClr val="accent3">
                    <a:lumMod val="50000"/>
                  </a:schemeClr>
                </a:solidFill>
                <a:cs typeface="Arial"/>
              </a:rPr>
              <a:t>天每个邮箱发送</a:t>
            </a:r>
            <a:r>
              <a:rPr lang="en-US" altLang="zh-CN" sz="1200" dirty="0">
                <a:solidFill>
                  <a:schemeClr val="accent3">
                    <a:lumMod val="50000"/>
                  </a:schemeClr>
                </a:solidFill>
                <a:cs typeface="Arial"/>
              </a:rPr>
              <a:t>/</a:t>
            </a:r>
            <a:r>
              <a:rPr lang="zh-CN" altLang="en-US" sz="1200" dirty="0">
                <a:solidFill>
                  <a:schemeClr val="accent3">
                    <a:lumMod val="50000"/>
                  </a:schemeClr>
                </a:solidFill>
                <a:cs typeface="Arial"/>
              </a:rPr>
              <a:t>接受</a:t>
            </a:r>
            <a:r>
              <a:rPr lang="en-US" sz="1200" dirty="0" smtClean="0">
                <a:solidFill>
                  <a:schemeClr val="accent3">
                    <a:lumMod val="50000"/>
                  </a:schemeClr>
                </a:solidFill>
                <a:cs typeface="Arial"/>
              </a:rPr>
              <a:t>100</a:t>
            </a:r>
            <a:r>
              <a:rPr lang="zh-CN" altLang="en-US" sz="1200" dirty="0">
                <a:solidFill>
                  <a:schemeClr val="accent3">
                    <a:lumMod val="50000"/>
                  </a:schemeClr>
                </a:solidFill>
                <a:cs typeface="Arial"/>
              </a:rPr>
              <a:t>个邮</a:t>
            </a:r>
            <a:r>
              <a:rPr lang="zh-CN" altLang="en-US" sz="1200" dirty="0" smtClean="0">
                <a:solidFill>
                  <a:schemeClr val="accent3">
                    <a:lumMod val="50000"/>
                  </a:schemeClr>
                </a:solidFill>
                <a:cs typeface="Arial"/>
              </a:rPr>
              <a:t>件</a:t>
            </a:r>
            <a:endParaRPr lang="en-US" altLang="zh-CN" sz="1200" dirty="0" smtClean="0">
              <a:solidFill>
                <a:schemeClr val="accent3">
                  <a:lumMod val="50000"/>
                </a:schemeClr>
              </a:solidFill>
              <a:cs typeface="Arial"/>
            </a:endParaRPr>
          </a:p>
          <a:p>
            <a:pPr marL="685800" lvl="2" indent="-228600">
              <a:buFont typeface="+mj-lt"/>
              <a:buAutoNum type="alphaLcParenR"/>
            </a:pPr>
            <a:r>
              <a:rPr lang="en-US" sz="1200" dirty="0" smtClean="0">
                <a:solidFill>
                  <a:schemeClr val="accent3">
                    <a:lumMod val="50000"/>
                  </a:schemeClr>
                </a:solidFill>
                <a:latin typeface="Arial"/>
                <a:cs typeface="Arial"/>
              </a:rPr>
              <a:t>1 </a:t>
            </a:r>
            <a:r>
              <a:rPr lang="en-US" sz="1200" dirty="0">
                <a:solidFill>
                  <a:schemeClr val="accent3">
                    <a:lumMod val="50000"/>
                  </a:schemeClr>
                </a:solidFill>
                <a:latin typeface="Arial"/>
                <a:cs typeface="Arial"/>
              </a:rPr>
              <a:t>GB </a:t>
            </a:r>
            <a:r>
              <a:rPr lang="zh-CN" altLang="en-US" sz="1200" dirty="0">
                <a:solidFill>
                  <a:schemeClr val="accent3">
                    <a:lumMod val="50000"/>
                  </a:schemeClr>
                </a:solidFill>
                <a:latin typeface="Arial"/>
                <a:cs typeface="Arial"/>
              </a:rPr>
              <a:t>邮箱</a:t>
            </a:r>
            <a:endParaRPr lang="en-US" sz="1200" dirty="0">
              <a:solidFill>
                <a:schemeClr val="accent3">
                  <a:lumMod val="50000"/>
                </a:schemeClr>
              </a:solidFill>
              <a:latin typeface="Arial"/>
              <a:cs typeface="Arial"/>
            </a:endParaRPr>
          </a:p>
          <a:p>
            <a:pPr marL="685800" lvl="2" indent="-228600">
              <a:buFont typeface="+mj-lt"/>
              <a:buAutoNum type="alphaLcParenR"/>
            </a:pPr>
            <a:r>
              <a:rPr lang="zh-CN" altLang="en-US" sz="1200" dirty="0">
                <a:solidFill>
                  <a:schemeClr val="accent3">
                    <a:lumMod val="50000"/>
                  </a:schemeClr>
                </a:solidFill>
                <a:latin typeface="Arial"/>
                <a:cs typeface="Arial"/>
              </a:rPr>
              <a:t>客户端</a:t>
            </a:r>
            <a:r>
              <a:rPr lang="en-US" sz="1200" dirty="0" smtClean="0">
                <a:solidFill>
                  <a:schemeClr val="accent3">
                    <a:lumMod val="50000"/>
                  </a:schemeClr>
                </a:solidFill>
                <a:latin typeface="Arial"/>
                <a:cs typeface="Arial"/>
              </a:rPr>
              <a:t>: </a:t>
            </a:r>
            <a:r>
              <a:rPr lang="en-US" sz="1200" dirty="0">
                <a:solidFill>
                  <a:schemeClr val="accent3">
                    <a:lumMod val="50000"/>
                  </a:schemeClr>
                </a:solidFill>
                <a:latin typeface="Arial"/>
                <a:cs typeface="Arial"/>
              </a:rPr>
              <a:t>Outlook 2010 </a:t>
            </a:r>
            <a:r>
              <a:rPr lang="zh-CN" altLang="en-US" sz="1200" dirty="0">
                <a:solidFill>
                  <a:schemeClr val="accent3">
                    <a:lumMod val="50000"/>
                  </a:schemeClr>
                </a:solidFill>
                <a:latin typeface="Arial"/>
                <a:cs typeface="Arial"/>
              </a:rPr>
              <a:t>缓存模式</a:t>
            </a:r>
            <a:endParaRPr lang="en-US" sz="1200" dirty="0">
              <a:solidFill>
                <a:schemeClr val="accent3">
                  <a:lumMod val="50000"/>
                </a:schemeClr>
              </a:solidFill>
              <a:latin typeface="Arial"/>
              <a:cs typeface="Arial"/>
            </a:endParaRPr>
          </a:p>
        </p:txBody>
      </p:sp>
      <p:pic>
        <p:nvPicPr>
          <p:cNvPr id="1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1550" y="4545164"/>
            <a:ext cx="2485241" cy="1596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3962417"/>
            <a:ext cx="2518647" cy="2200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10"/>
          <p:cNvSpPr>
            <a:spLocks noChangeArrowheads="1"/>
          </p:cNvSpPr>
          <p:nvPr/>
        </p:nvSpPr>
        <p:spPr bwMode="auto">
          <a:xfrm>
            <a:off x="5329646" y="1228708"/>
            <a:ext cx="3498215" cy="2689838"/>
          </a:xfrm>
          <a:prstGeom prst="rect">
            <a:avLst/>
          </a:prstGeom>
          <a:noFill/>
          <a:ln w="9525">
            <a:noFill/>
            <a:miter lim="800000"/>
            <a:headEnd/>
            <a:tailEnd/>
          </a:ln>
          <a:effectLst/>
        </p:spPr>
        <p:txBody>
          <a:bodyPr wrap="square" lIns="103505" tIns="51752" rIns="103505" bIns="51752">
            <a:spAutoFit/>
          </a:bodyPr>
          <a:lstStyle/>
          <a:p>
            <a:pPr marL="171450" indent="-171450">
              <a:buFont typeface="Arial" pitchFamily="34" charset="0"/>
              <a:buChar char="•"/>
            </a:pPr>
            <a:r>
              <a:rPr lang="en-US" sz="1400" dirty="0" smtClean="0">
                <a:solidFill>
                  <a:srgbClr val="0070C0"/>
                </a:solidFill>
                <a:cs typeface="Calibri" pitchFamily="34" charset="0"/>
              </a:rPr>
              <a:t>2 RU </a:t>
            </a:r>
            <a:r>
              <a:rPr lang="zh-CN" altLang="en-US" sz="1400" dirty="0" smtClean="0">
                <a:solidFill>
                  <a:srgbClr val="0070C0"/>
                </a:solidFill>
                <a:cs typeface="Calibri" pitchFamily="34" charset="0"/>
              </a:rPr>
              <a:t>服务器最大可支持</a:t>
            </a:r>
            <a:r>
              <a:rPr lang="en-US" sz="1400" dirty="0" smtClean="0">
                <a:solidFill>
                  <a:srgbClr val="0070C0"/>
                </a:solidFill>
                <a:cs typeface="Calibri" pitchFamily="34" charset="0"/>
              </a:rPr>
              <a:t> 3700 </a:t>
            </a:r>
            <a:r>
              <a:rPr lang="zh-CN" altLang="en-US" sz="1400" dirty="0" smtClean="0">
                <a:solidFill>
                  <a:srgbClr val="0070C0"/>
                </a:solidFill>
                <a:cs typeface="Calibri" pitchFamily="34" charset="0"/>
              </a:rPr>
              <a:t>和邮箱</a:t>
            </a:r>
            <a:endParaRPr lang="en-US" sz="1400" dirty="0" smtClean="0">
              <a:solidFill>
                <a:srgbClr val="0070C0"/>
              </a:solidFill>
              <a:cs typeface="Calibri" pitchFamily="34" charset="0"/>
            </a:endParaRPr>
          </a:p>
          <a:p>
            <a:pPr marL="171450" indent="-171450">
              <a:buFont typeface="Arial" pitchFamily="34" charset="0"/>
              <a:buChar char="•"/>
            </a:pPr>
            <a:r>
              <a:rPr lang="zh-CN" altLang="en-US" sz="1400" dirty="0">
                <a:solidFill>
                  <a:srgbClr val="0070C0"/>
                </a:solidFill>
                <a:cs typeface="Calibri" pitchFamily="34" charset="0"/>
              </a:rPr>
              <a:t>硬</a:t>
            </a:r>
            <a:r>
              <a:rPr lang="zh-CN" altLang="en-US" sz="1400" dirty="0" smtClean="0">
                <a:solidFill>
                  <a:srgbClr val="0070C0"/>
                </a:solidFill>
                <a:cs typeface="Calibri" pitchFamily="34" charset="0"/>
              </a:rPr>
              <a:t>件网卡绑定</a:t>
            </a:r>
            <a:endParaRPr lang="en-US" sz="1400" dirty="0" smtClean="0">
              <a:solidFill>
                <a:srgbClr val="0070C0"/>
              </a:solidFill>
              <a:cs typeface="Calibri" pitchFamily="34" charset="0"/>
            </a:endParaRPr>
          </a:p>
          <a:p>
            <a:pPr marL="171450" indent="-171450">
              <a:buFont typeface="Arial" pitchFamily="34" charset="0"/>
              <a:buChar char="•"/>
            </a:pPr>
            <a:r>
              <a:rPr lang="zh-CN" altLang="en-US" sz="1400" dirty="0" smtClean="0">
                <a:solidFill>
                  <a:srgbClr val="0070C0"/>
                </a:solidFill>
                <a:cs typeface="Calibri" pitchFamily="34" charset="0"/>
              </a:rPr>
              <a:t>使用</a:t>
            </a:r>
            <a:r>
              <a:rPr lang="en-US" sz="1400" dirty="0" smtClean="0">
                <a:solidFill>
                  <a:srgbClr val="0070C0"/>
                </a:solidFill>
                <a:cs typeface="Calibri" pitchFamily="34" charset="0"/>
              </a:rPr>
              <a:t>Hyper-V</a:t>
            </a:r>
            <a:r>
              <a:rPr lang="zh-CN" altLang="en-US" sz="1400" dirty="0" smtClean="0">
                <a:solidFill>
                  <a:srgbClr val="0070C0"/>
                </a:solidFill>
                <a:cs typeface="Calibri" pitchFamily="34" charset="0"/>
              </a:rPr>
              <a:t>虚拟化部署</a:t>
            </a:r>
            <a:endParaRPr lang="en-US" sz="1400" dirty="0">
              <a:solidFill>
                <a:srgbClr val="0070C0"/>
              </a:solidFill>
              <a:cs typeface="Calibri" pitchFamily="34" charset="0"/>
            </a:endParaRPr>
          </a:p>
          <a:p>
            <a:pPr marL="685800" lvl="1" indent="-228600">
              <a:buFont typeface="+mj-lt"/>
              <a:buAutoNum type="alphaLcParenR"/>
            </a:pPr>
            <a:r>
              <a:rPr lang="en-US" sz="1400" dirty="0">
                <a:solidFill>
                  <a:srgbClr val="0070C0"/>
                </a:solidFill>
                <a:cs typeface="Calibri" pitchFamily="34" charset="0"/>
              </a:rPr>
              <a:t> 3 Mailbox </a:t>
            </a:r>
            <a:r>
              <a:rPr lang="en-US" sz="1400" dirty="0" smtClean="0">
                <a:solidFill>
                  <a:srgbClr val="0070C0"/>
                </a:solidFill>
                <a:cs typeface="Calibri" pitchFamily="34" charset="0"/>
              </a:rPr>
              <a:t>Server</a:t>
            </a:r>
            <a:r>
              <a:rPr lang="zh-CN" altLang="en-US" sz="1400" dirty="0" smtClean="0">
                <a:solidFill>
                  <a:srgbClr val="0070C0"/>
                </a:solidFill>
                <a:cs typeface="Calibri" pitchFamily="34" charset="0"/>
              </a:rPr>
              <a:t>虚拟机</a:t>
            </a:r>
            <a:endParaRPr lang="en-US" sz="1400" dirty="0">
              <a:solidFill>
                <a:srgbClr val="0070C0"/>
              </a:solidFill>
              <a:cs typeface="Calibri" pitchFamily="34" charset="0"/>
            </a:endParaRPr>
          </a:p>
          <a:p>
            <a:pPr marL="685800" lvl="1" indent="-228600">
              <a:buFont typeface="+mj-lt"/>
              <a:buAutoNum type="alphaLcParenR"/>
            </a:pPr>
            <a:r>
              <a:rPr lang="en-US" sz="1400" dirty="0">
                <a:solidFill>
                  <a:srgbClr val="0070C0"/>
                </a:solidFill>
                <a:cs typeface="Calibri" pitchFamily="34" charset="0"/>
              </a:rPr>
              <a:t> 3 </a:t>
            </a:r>
            <a:r>
              <a:rPr lang="en-US" sz="1400" dirty="0" err="1" smtClean="0">
                <a:solidFill>
                  <a:srgbClr val="0070C0"/>
                </a:solidFill>
                <a:cs typeface="Calibri" pitchFamily="34" charset="0"/>
              </a:rPr>
              <a:t>CAS</a:t>
            </a:r>
            <a:r>
              <a:rPr lang="en-US" sz="1400" dirty="0" smtClean="0">
                <a:solidFill>
                  <a:srgbClr val="0070C0"/>
                </a:solidFill>
                <a:cs typeface="Calibri" pitchFamily="34" charset="0"/>
              </a:rPr>
              <a:t>/Hub</a:t>
            </a:r>
            <a:r>
              <a:rPr lang="zh-CN" altLang="en-US" sz="1400" dirty="0" smtClean="0">
                <a:solidFill>
                  <a:srgbClr val="0070C0"/>
                </a:solidFill>
                <a:cs typeface="Calibri" pitchFamily="34" charset="0"/>
              </a:rPr>
              <a:t>虚拟机</a:t>
            </a:r>
            <a:endParaRPr lang="en-US" sz="1400" dirty="0">
              <a:solidFill>
                <a:srgbClr val="0070C0"/>
              </a:solidFill>
              <a:cs typeface="Calibri" pitchFamily="34" charset="0"/>
            </a:endParaRPr>
          </a:p>
          <a:p>
            <a:pPr marL="685800" lvl="1" indent="-228600">
              <a:buFont typeface="+mj-lt"/>
              <a:buAutoNum type="alphaLcParenR"/>
            </a:pPr>
            <a:r>
              <a:rPr lang="en-US" sz="1400" dirty="0">
                <a:solidFill>
                  <a:srgbClr val="0070C0"/>
                </a:solidFill>
                <a:cs typeface="Calibri" pitchFamily="34" charset="0"/>
              </a:rPr>
              <a:t> 3 Domain Controller </a:t>
            </a:r>
            <a:r>
              <a:rPr lang="zh-CN" altLang="en-US" sz="1400" dirty="0">
                <a:solidFill>
                  <a:srgbClr val="0070C0"/>
                </a:solidFill>
                <a:cs typeface="Calibri" pitchFamily="34" charset="0"/>
              </a:rPr>
              <a:t>虚拟机</a:t>
            </a:r>
            <a:endParaRPr lang="en-US" sz="1400" dirty="0">
              <a:solidFill>
                <a:srgbClr val="0070C0"/>
              </a:solidFill>
              <a:cs typeface="Calibri" pitchFamily="34" charset="0"/>
            </a:endParaRPr>
          </a:p>
          <a:p>
            <a:pPr marL="171450" indent="-171450">
              <a:buFont typeface="Arial" pitchFamily="34" charset="0"/>
              <a:buChar char="•"/>
            </a:pPr>
            <a:r>
              <a:rPr lang="zh-CN" altLang="en-US" sz="1400" dirty="0" smtClean="0">
                <a:solidFill>
                  <a:srgbClr val="0070C0"/>
                </a:solidFill>
                <a:cs typeface="Calibri" pitchFamily="34" charset="0"/>
              </a:rPr>
              <a:t>物理</a:t>
            </a:r>
            <a:r>
              <a:rPr lang="en-US" sz="1400" dirty="0" smtClean="0">
                <a:solidFill>
                  <a:srgbClr val="0070C0"/>
                </a:solidFill>
                <a:cs typeface="Calibri" pitchFamily="34" charset="0"/>
              </a:rPr>
              <a:t>Exchange Server</a:t>
            </a:r>
            <a:r>
              <a:rPr lang="zh-CN" altLang="en-US" sz="1400" dirty="0" smtClean="0">
                <a:solidFill>
                  <a:srgbClr val="0070C0"/>
                </a:solidFill>
                <a:cs typeface="Calibri" pitchFamily="34" charset="0"/>
              </a:rPr>
              <a:t>部署</a:t>
            </a:r>
            <a:endParaRPr lang="en-US" sz="1400" dirty="0">
              <a:solidFill>
                <a:srgbClr val="0070C0"/>
              </a:solidFill>
              <a:cs typeface="Calibri" pitchFamily="34" charset="0"/>
            </a:endParaRPr>
          </a:p>
          <a:p>
            <a:pPr marL="685800" lvl="1" indent="-228600">
              <a:buFont typeface="+mj-lt"/>
              <a:buAutoNum type="alphaLcParenR"/>
            </a:pPr>
            <a:r>
              <a:rPr lang="en-US" sz="1400" dirty="0">
                <a:solidFill>
                  <a:srgbClr val="0070C0"/>
                </a:solidFill>
                <a:cs typeface="Calibri" pitchFamily="34" charset="0"/>
              </a:rPr>
              <a:t> 3 </a:t>
            </a:r>
            <a:r>
              <a:rPr lang="zh-CN" altLang="en-US" sz="1400" dirty="0" smtClean="0">
                <a:solidFill>
                  <a:srgbClr val="0070C0"/>
                </a:solidFill>
                <a:cs typeface="Calibri" pitchFamily="34" charset="0"/>
              </a:rPr>
              <a:t>台服务器运行集成的</a:t>
            </a:r>
            <a:r>
              <a:rPr lang="en-US" sz="1400" dirty="0" smtClean="0">
                <a:solidFill>
                  <a:srgbClr val="0070C0"/>
                </a:solidFill>
                <a:cs typeface="Calibri" pitchFamily="34" charset="0"/>
              </a:rPr>
              <a:t> </a:t>
            </a:r>
            <a:r>
              <a:rPr lang="en-US" sz="1400" dirty="0">
                <a:solidFill>
                  <a:srgbClr val="0070C0"/>
                </a:solidFill>
                <a:cs typeface="Calibri" pitchFamily="34" charset="0"/>
              </a:rPr>
              <a:t>Mailbox, </a:t>
            </a:r>
            <a:r>
              <a:rPr lang="en-US" sz="1400" dirty="0" smtClean="0">
                <a:solidFill>
                  <a:srgbClr val="0070C0"/>
                </a:solidFill>
                <a:cs typeface="Calibri" pitchFamily="34" charset="0"/>
              </a:rPr>
              <a:t>Hub</a:t>
            </a:r>
            <a:r>
              <a:rPr lang="en-US" sz="1400" dirty="0">
                <a:solidFill>
                  <a:srgbClr val="0070C0"/>
                </a:solidFill>
                <a:cs typeface="Calibri" pitchFamily="34" charset="0"/>
              </a:rPr>
              <a:t> </a:t>
            </a:r>
            <a:r>
              <a:rPr lang="en-US" sz="1400" dirty="0" smtClean="0">
                <a:solidFill>
                  <a:srgbClr val="0070C0"/>
                </a:solidFill>
                <a:cs typeface="Calibri" pitchFamily="34" charset="0"/>
              </a:rPr>
              <a:t>&amp; </a:t>
            </a:r>
            <a:r>
              <a:rPr lang="en-US" sz="1400" dirty="0" err="1">
                <a:solidFill>
                  <a:srgbClr val="0070C0"/>
                </a:solidFill>
                <a:cs typeface="Calibri" pitchFamily="34" charset="0"/>
              </a:rPr>
              <a:t>CAS</a:t>
            </a:r>
            <a:endParaRPr lang="en-US" sz="1400" dirty="0">
              <a:solidFill>
                <a:srgbClr val="0070C0"/>
              </a:solidFill>
              <a:cs typeface="Calibri" pitchFamily="34" charset="0"/>
            </a:endParaRPr>
          </a:p>
          <a:p>
            <a:pPr marL="685800" lvl="1" indent="-228600">
              <a:buFont typeface="+mj-lt"/>
              <a:buAutoNum type="alphaLcParenR"/>
            </a:pPr>
            <a:r>
              <a:rPr lang="en-US" sz="1400" dirty="0">
                <a:solidFill>
                  <a:srgbClr val="0070C0"/>
                </a:solidFill>
                <a:cs typeface="Calibri" pitchFamily="34" charset="0"/>
              </a:rPr>
              <a:t> 3 Domain Controller </a:t>
            </a:r>
            <a:r>
              <a:rPr lang="zh-CN" altLang="en-US" sz="1400" dirty="0">
                <a:solidFill>
                  <a:srgbClr val="0070C0"/>
                </a:solidFill>
                <a:cs typeface="Calibri" pitchFamily="34" charset="0"/>
              </a:rPr>
              <a:t>虚拟机</a:t>
            </a:r>
            <a:endParaRPr lang="en-US" sz="1400" dirty="0">
              <a:solidFill>
                <a:srgbClr val="0070C0"/>
              </a:solidFill>
              <a:cs typeface="Calibri" pitchFamily="34" charset="0"/>
            </a:endParaRPr>
          </a:p>
          <a:p>
            <a:pPr marL="171450" indent="-171450">
              <a:buFont typeface="Arial" pitchFamily="34" charset="0"/>
              <a:buChar char="•"/>
            </a:pPr>
            <a:r>
              <a:rPr lang="zh-CN" altLang="en-US" sz="1400" dirty="0" smtClean="0">
                <a:solidFill>
                  <a:srgbClr val="0070C0"/>
                </a:solidFill>
                <a:cs typeface="Calibri" pitchFamily="34" charset="0"/>
              </a:rPr>
              <a:t>当单台服务器故障或服务器下线维护时对应用性能没有明显影响</a:t>
            </a:r>
            <a:endParaRPr lang="en-US" sz="1400" dirty="0">
              <a:solidFill>
                <a:srgbClr val="0070C0"/>
              </a:solidFill>
              <a:cs typeface="Calibri" pitchFamily="34" charset="0"/>
            </a:endParaRPr>
          </a:p>
        </p:txBody>
      </p:sp>
      <p:sp>
        <p:nvSpPr>
          <p:cNvPr id="27" name="Title 1"/>
          <p:cNvSpPr txBox="1">
            <a:spLocks/>
          </p:cNvSpPr>
          <p:nvPr/>
        </p:nvSpPr>
        <p:spPr>
          <a:xfrm>
            <a:off x="352382" y="0"/>
            <a:ext cx="8448727" cy="645631"/>
          </a:xfrm>
          <a:prstGeom prst="rect">
            <a:avLst/>
          </a:prstGeom>
        </p:spPr>
        <p:txBody>
          <a:bodyPr vert="horz" lIns="82296" tIns="45720" rIns="82296" bIns="45720" rtlCol="0" anchor="b" anchorCtr="0">
            <a:normAutofit fontScale="97500"/>
          </a:bodyPr>
          <a:lstStyle>
            <a:lvl1pPr algn="l" defTabSz="914400" rtl="0" eaLnBrk="1" latinLnBrk="0" hangingPunct="1">
              <a:lnSpc>
                <a:spcPct val="80000"/>
              </a:lnSpc>
              <a:spcBef>
                <a:spcPct val="0"/>
              </a:spcBef>
              <a:buNone/>
              <a:defRPr lang="en-US" sz="3600" b="0" kern="1200" spc="0" baseline="0" dirty="0">
                <a:gradFill>
                  <a:gsLst>
                    <a:gs pos="0">
                      <a:schemeClr val="tx1"/>
                    </a:gs>
                    <a:gs pos="44000">
                      <a:srgbClr val="01BBBB"/>
                    </a:gs>
                    <a:gs pos="100000">
                      <a:schemeClr val="accent4"/>
                    </a:gs>
                  </a:gsLst>
                  <a:lin ang="4800000" scaled="0"/>
                </a:gradFill>
                <a:latin typeface="+mj-lt"/>
                <a:ea typeface="+mj-ea"/>
                <a:cs typeface="+mj-cs"/>
              </a:defRPr>
            </a:lvl1pPr>
          </a:lstStyle>
          <a:p>
            <a:r>
              <a:rPr lang="en-US" sz="3200" dirty="0" smtClean="0"/>
              <a:t>Exchange 2010 – </a:t>
            </a:r>
            <a:r>
              <a:rPr lang="zh-CN" altLang="en-US" sz="3200" dirty="0"/>
              <a:t>企业级邮箱</a:t>
            </a:r>
            <a:endParaRPr lang="en-US" sz="3200" dirty="0"/>
          </a:p>
        </p:txBody>
      </p:sp>
      <p:sp>
        <p:nvSpPr>
          <p:cNvPr id="22" name="TextBox 21"/>
          <p:cNvSpPr txBox="1"/>
          <p:nvPr/>
        </p:nvSpPr>
        <p:spPr>
          <a:xfrm>
            <a:off x="304799" y="6106724"/>
            <a:ext cx="2455653" cy="276999"/>
          </a:xfrm>
          <a:prstGeom prst="rect">
            <a:avLst/>
          </a:prstGeom>
          <a:noFill/>
        </p:spPr>
        <p:txBody>
          <a:bodyPr wrap="square" rtlCol="0">
            <a:spAutoFit/>
          </a:bodyPr>
          <a:lstStyle/>
          <a:p>
            <a:r>
              <a:rPr lang="en-US" sz="1200" dirty="0">
                <a:solidFill>
                  <a:srgbClr val="000000"/>
                </a:solidFill>
              </a:rPr>
              <a:t>Virtualized l </a:t>
            </a:r>
            <a:r>
              <a:rPr lang="en-US" sz="1200" dirty="0" smtClean="0">
                <a:solidFill>
                  <a:srgbClr val="000000"/>
                </a:solidFill>
              </a:rPr>
              <a:t>Server Topology</a:t>
            </a:r>
            <a:endParaRPr lang="en-US" sz="1200" dirty="0">
              <a:solidFill>
                <a:srgbClr val="000000"/>
              </a:solidFill>
            </a:endParaRPr>
          </a:p>
        </p:txBody>
      </p:sp>
      <p:sp>
        <p:nvSpPr>
          <p:cNvPr id="31" name="TextBox 30"/>
          <p:cNvSpPr txBox="1"/>
          <p:nvPr/>
        </p:nvSpPr>
        <p:spPr>
          <a:xfrm>
            <a:off x="3049872" y="6118790"/>
            <a:ext cx="2439927" cy="276999"/>
          </a:xfrm>
          <a:prstGeom prst="rect">
            <a:avLst/>
          </a:prstGeom>
          <a:noFill/>
        </p:spPr>
        <p:txBody>
          <a:bodyPr wrap="square" rtlCol="0">
            <a:spAutoFit/>
          </a:bodyPr>
          <a:lstStyle/>
          <a:p>
            <a:r>
              <a:rPr lang="en-US" sz="1200" dirty="0" smtClean="0">
                <a:solidFill>
                  <a:srgbClr val="000000"/>
                </a:solidFill>
              </a:rPr>
              <a:t>Physical Server Topology</a:t>
            </a:r>
            <a:endParaRPr lang="en-US" sz="1200" dirty="0">
              <a:solidFill>
                <a:srgbClr val="000000"/>
              </a:solidFill>
            </a:endParaRPr>
          </a:p>
        </p:txBody>
      </p:sp>
      <p:sp>
        <p:nvSpPr>
          <p:cNvPr id="24" name="Rectangle 23"/>
          <p:cNvSpPr/>
          <p:nvPr/>
        </p:nvSpPr>
        <p:spPr>
          <a:xfrm>
            <a:off x="5689369" y="4784001"/>
            <a:ext cx="3138491" cy="1384995"/>
          </a:xfrm>
          <a:prstGeom prst="rect">
            <a:avLst/>
          </a:prstGeom>
        </p:spPr>
        <p:txBody>
          <a:bodyPr wrap="square">
            <a:spAutoFit/>
          </a:bodyPr>
          <a:lstStyle/>
          <a:p>
            <a:pPr marL="171450" indent="-171450">
              <a:buFont typeface="Arial"/>
              <a:buChar char="•"/>
            </a:pPr>
            <a:r>
              <a:rPr lang="en-US" sz="1200" dirty="0"/>
              <a:t>Cisco </a:t>
            </a:r>
            <a:r>
              <a:rPr lang="zh-CN" altLang="en-US" sz="1200" dirty="0"/>
              <a:t>的</a:t>
            </a:r>
            <a:r>
              <a:rPr lang="en-US" sz="1200" dirty="0"/>
              <a:t>Microsoft </a:t>
            </a:r>
            <a:r>
              <a:rPr lang="zh-CN" altLang="en-US" sz="1200" dirty="0"/>
              <a:t>解决方案</a:t>
            </a:r>
            <a:r>
              <a:rPr lang="en-US" sz="1200" dirty="0"/>
              <a:t> : </a:t>
            </a:r>
            <a:r>
              <a:rPr lang="en-US" sz="1200" dirty="0">
                <a:hlinkClick r:id="rId6"/>
              </a:rPr>
              <a:t>http://www.cisco.com/en/US/netsol/ns1154/index.html</a:t>
            </a:r>
            <a:endParaRPr lang="en-US" sz="1200" dirty="0"/>
          </a:p>
          <a:p>
            <a:pPr marL="171450" indent="-171450">
              <a:buFont typeface="Arial"/>
              <a:buChar char="•"/>
            </a:pPr>
            <a:r>
              <a:rPr lang="zh-CN" altLang="en-US" sz="1200" dirty="0" smtClean="0"/>
              <a:t>白皮书</a:t>
            </a:r>
            <a:r>
              <a:rPr lang="en-US" altLang="zh-CN" sz="1200" dirty="0" smtClean="0"/>
              <a:t>:</a:t>
            </a:r>
          </a:p>
          <a:p>
            <a:r>
              <a:rPr lang="en-US" sz="1200" u="sng" dirty="0"/>
              <a:t>http://www.cisco.com/en/US/solutions/collateral/ns340/ns517/ns224/ns955/ns963/MS_ENT_Challenges_UCS_Exchange.pdf</a:t>
            </a:r>
          </a:p>
        </p:txBody>
      </p:sp>
    </p:spTree>
    <p:extLst>
      <p:ext uri="{BB962C8B-B14F-4D97-AF65-F5344CB8AC3E}">
        <p14:creationId xmlns:p14="http://schemas.microsoft.com/office/powerpoint/2010/main" val="2331201477"/>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822" r="5507" b="7670"/>
          <a:stretch/>
        </p:blipFill>
        <p:spPr bwMode="auto">
          <a:xfrm>
            <a:off x="264464" y="3056709"/>
            <a:ext cx="4642638" cy="3021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5468767" y="4713891"/>
            <a:ext cx="3332342" cy="1569660"/>
          </a:xfrm>
          <a:prstGeom prst="rect">
            <a:avLst/>
          </a:prstGeom>
          <a:noFill/>
        </p:spPr>
        <p:txBody>
          <a:bodyPr wrap="square">
            <a:spAutoFit/>
          </a:bodyPr>
          <a:lstStyle/>
          <a:p>
            <a:pPr marL="171450" indent="-171450">
              <a:buFont typeface="Arial" pitchFamily="34" charset="0"/>
              <a:buChar char="•"/>
            </a:pPr>
            <a:r>
              <a:rPr lang="en-US" sz="1200" dirty="0"/>
              <a:t>Cisco </a:t>
            </a:r>
            <a:r>
              <a:rPr lang="zh-CN" altLang="en-US" sz="1200" dirty="0"/>
              <a:t>的</a:t>
            </a:r>
            <a:r>
              <a:rPr lang="en-US" sz="1200" dirty="0"/>
              <a:t>Microsoft </a:t>
            </a:r>
            <a:r>
              <a:rPr lang="zh-CN" altLang="en-US" sz="1200" dirty="0" smtClean="0"/>
              <a:t>解决方案</a:t>
            </a:r>
            <a:r>
              <a:rPr lang="en-US" sz="1200" dirty="0" smtClean="0"/>
              <a:t>: </a:t>
            </a:r>
            <a:r>
              <a:rPr lang="en-US" sz="1200" dirty="0">
                <a:hlinkClick r:id="rId4"/>
              </a:rPr>
              <a:t>http://www.cisco.com/go/mircosoft</a:t>
            </a:r>
            <a:endParaRPr lang="en-US" sz="1200" dirty="0"/>
          </a:p>
          <a:p>
            <a:pPr marL="171450" indent="-171450">
              <a:buFont typeface="Arial" pitchFamily="34" charset="0"/>
              <a:buChar char="•"/>
            </a:pPr>
            <a:r>
              <a:rPr lang="zh-CN" altLang="en-US" sz="1200" dirty="0" smtClean="0">
                <a:cs typeface="Calibri" pitchFamily="34" charset="0"/>
              </a:rPr>
              <a:t>白皮书</a:t>
            </a:r>
            <a:r>
              <a:rPr lang="en-US" sz="1200" dirty="0" smtClean="0">
                <a:cs typeface="Calibri" pitchFamily="34" charset="0"/>
              </a:rPr>
              <a:t>: </a:t>
            </a:r>
            <a:r>
              <a:rPr lang="en-US" sz="1200" u="sng" dirty="0" smtClean="0">
                <a:hlinkClick r:id="rId5"/>
              </a:rPr>
              <a:t>http</a:t>
            </a:r>
            <a:r>
              <a:rPr lang="en-US" sz="1200" u="sng" dirty="0">
                <a:hlinkClick r:id="rId5"/>
              </a:rPr>
              <a:t>://</a:t>
            </a:r>
            <a:r>
              <a:rPr lang="en-US" sz="1200" u="sng" dirty="0" smtClean="0">
                <a:hlinkClick r:id="rId5"/>
              </a:rPr>
              <a:t>www.cisco.com/en/US/solutions/collateral/ns340/ns517/ns224/ns955/ns963/MS_ENT_Challenges_UCS_Sharepoint.pdf</a:t>
            </a:r>
            <a:endParaRPr lang="en-US" sz="1200" u="sng" dirty="0" smtClean="0"/>
          </a:p>
          <a:p>
            <a:pPr marL="171450" indent="-171450">
              <a:buFont typeface="Arial" pitchFamily="34" charset="0"/>
              <a:buChar char="•"/>
            </a:pPr>
            <a:endParaRPr lang="en-US" sz="1200" u="sng" dirty="0"/>
          </a:p>
          <a:p>
            <a:pPr marL="171450" indent="-171450">
              <a:buFont typeface="Arial" pitchFamily="34" charset="0"/>
              <a:buChar char="•"/>
            </a:pPr>
            <a:endParaRPr lang="en-US" sz="1200" u="sng" dirty="0" smtClean="0"/>
          </a:p>
        </p:txBody>
      </p:sp>
      <p:sp>
        <p:nvSpPr>
          <p:cNvPr id="61" name="Donut 60"/>
          <p:cNvSpPr/>
          <p:nvPr/>
        </p:nvSpPr>
        <p:spPr>
          <a:xfrm>
            <a:off x="3584562" y="940023"/>
            <a:ext cx="1276262" cy="1276262"/>
          </a:xfrm>
          <a:prstGeom prst="donut">
            <a:avLst>
              <a:gd name="adj" fmla="val 20963"/>
            </a:avLst>
          </a:prstGeom>
          <a:blipFill dpi="0" rotWithShape="1">
            <a:blip r:embed="rId6" cstate="print"/>
            <a:srcRect/>
            <a:stretch>
              <a:fillRect l="-5000" r="-100000" b="-8000"/>
            </a:stretch>
          </a:blipFill>
          <a:ln>
            <a:noFill/>
          </a:ln>
          <a:effectLst>
            <a:outerShdw blurRad="76200" dist="508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5152" tIns="72576" rIns="145152" bIns="72576" rtlCol="0" anchor="ctr"/>
          <a:lstStyle/>
          <a:p>
            <a:pPr algn="ctr"/>
            <a:endParaRPr lang="en-US">
              <a:solidFill>
                <a:schemeClr val="tx1"/>
              </a:solidFill>
              <a:latin typeface="+mj-lt"/>
            </a:endParaRPr>
          </a:p>
        </p:txBody>
      </p:sp>
      <p:sp>
        <p:nvSpPr>
          <p:cNvPr id="2" name="Title 1"/>
          <p:cNvSpPr>
            <a:spLocks noGrp="1"/>
          </p:cNvSpPr>
          <p:nvPr>
            <p:ph type="title"/>
          </p:nvPr>
        </p:nvSpPr>
        <p:spPr>
          <a:xfrm>
            <a:off x="445111" y="150816"/>
            <a:ext cx="8327414" cy="638991"/>
          </a:xfrm>
        </p:spPr>
        <p:txBody>
          <a:bodyPr/>
          <a:lstStyle/>
          <a:p>
            <a:r>
              <a:rPr lang="en-US" dirty="0" smtClean="0"/>
              <a:t>Microsoft SharePoint 2010</a:t>
            </a:r>
            <a:endParaRPr lang="en-US" dirty="0">
              <a:solidFill>
                <a:srgbClr val="FF0000"/>
              </a:solidFill>
            </a:endParaRPr>
          </a:p>
        </p:txBody>
      </p:sp>
      <p:sp>
        <p:nvSpPr>
          <p:cNvPr id="9" name="Rectangle 10"/>
          <p:cNvSpPr>
            <a:spLocks noChangeArrowheads="1"/>
          </p:cNvSpPr>
          <p:nvPr/>
        </p:nvSpPr>
        <p:spPr bwMode="auto">
          <a:xfrm>
            <a:off x="304800" y="789807"/>
            <a:ext cx="3172273" cy="412291"/>
          </a:xfrm>
          <a:prstGeom prst="rect">
            <a:avLst/>
          </a:prstGeom>
          <a:noFill/>
          <a:ln w="9525">
            <a:noFill/>
            <a:miter lim="800000"/>
            <a:headEnd/>
            <a:tailEnd/>
          </a:ln>
          <a:effectLst/>
        </p:spPr>
        <p:txBody>
          <a:bodyPr wrap="square" lIns="103505" tIns="51752" rIns="103505" bIns="51752">
            <a:spAutoFit/>
          </a:bodyPr>
          <a:lstStyle/>
          <a:p>
            <a:pPr defTabSz="1028600">
              <a:spcBef>
                <a:spcPct val="50000"/>
              </a:spcBef>
            </a:pPr>
            <a:r>
              <a:rPr lang="zh-CN" altLang="en-US" sz="2000" b="1" dirty="0">
                <a:solidFill>
                  <a:schemeClr val="accent3">
                    <a:lumMod val="50000"/>
                  </a:schemeClr>
                </a:solidFill>
              </a:rPr>
              <a:t>解决方案概览</a:t>
            </a:r>
            <a:endParaRPr lang="en-US" sz="2000" b="1" dirty="0">
              <a:solidFill>
                <a:schemeClr val="accent3">
                  <a:lumMod val="50000"/>
                </a:schemeClr>
              </a:solidFill>
            </a:endParaRPr>
          </a:p>
        </p:txBody>
      </p:sp>
      <p:sp>
        <p:nvSpPr>
          <p:cNvPr id="10" name="Rectangle 4"/>
          <p:cNvSpPr>
            <a:spLocks noChangeArrowheads="1"/>
          </p:cNvSpPr>
          <p:nvPr/>
        </p:nvSpPr>
        <p:spPr bwMode="auto">
          <a:xfrm>
            <a:off x="5878009" y="784155"/>
            <a:ext cx="2923100" cy="412291"/>
          </a:xfrm>
          <a:prstGeom prst="rect">
            <a:avLst/>
          </a:prstGeom>
          <a:noFill/>
          <a:ln w="9525">
            <a:noFill/>
            <a:miter lim="800000"/>
            <a:headEnd/>
            <a:tailEnd/>
          </a:ln>
          <a:effectLst/>
        </p:spPr>
        <p:txBody>
          <a:bodyPr wrap="square" lIns="103505" tIns="51752" rIns="103505" bIns="51752">
            <a:spAutoFit/>
          </a:bodyPr>
          <a:lstStyle/>
          <a:p>
            <a:pPr algn="r" defTabSz="1028600">
              <a:spcBef>
                <a:spcPct val="50000"/>
              </a:spcBef>
            </a:pPr>
            <a:r>
              <a:rPr lang="zh-CN" altLang="en-US" sz="2000" b="1" dirty="0">
                <a:solidFill>
                  <a:srgbClr val="0070C0"/>
                </a:solidFill>
              </a:rPr>
              <a:t>方案详述</a:t>
            </a:r>
            <a:endParaRPr lang="en-US" sz="2000" b="1" dirty="0">
              <a:solidFill>
                <a:srgbClr val="0070C0"/>
              </a:solidFill>
            </a:endParaRPr>
          </a:p>
        </p:txBody>
      </p:sp>
      <p:grpSp>
        <p:nvGrpSpPr>
          <p:cNvPr id="25" name="Group 24"/>
          <p:cNvGrpSpPr/>
          <p:nvPr/>
        </p:nvGrpSpPr>
        <p:grpSpPr>
          <a:xfrm>
            <a:off x="352382" y="1106514"/>
            <a:ext cx="3552725" cy="135149"/>
            <a:chOff x="-118533" y="2043178"/>
            <a:chExt cx="6043738" cy="138545"/>
          </a:xfrm>
        </p:grpSpPr>
        <p:cxnSp>
          <p:nvCxnSpPr>
            <p:cNvPr id="11" name="Straight Connector 10"/>
            <p:cNvCxnSpPr/>
            <p:nvPr/>
          </p:nvCxnSpPr>
          <p:spPr>
            <a:xfrm>
              <a:off x="-118533" y="2110099"/>
              <a:ext cx="5883624" cy="2117"/>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5740460" y="2043178"/>
              <a:ext cx="184745" cy="138545"/>
            </a:xfrm>
            <a:prstGeom prst="ellipse">
              <a:avLst/>
            </a:prstGeom>
            <a:solidFill>
              <a:schemeClr val="bg2"/>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45152" tIns="72576" rIns="145152" bIns="72576" rtlCol="0" anchor="ctr"/>
            <a:lstStyle/>
            <a:p>
              <a:pPr algn="ctr"/>
              <a:endParaRPr lang="en-US">
                <a:latin typeface="+mj-lt"/>
              </a:endParaRPr>
            </a:p>
          </p:txBody>
        </p:sp>
      </p:grpSp>
      <p:cxnSp>
        <p:nvCxnSpPr>
          <p:cNvPr id="13" name="Straight Connector 12"/>
          <p:cNvCxnSpPr/>
          <p:nvPr/>
        </p:nvCxnSpPr>
        <p:spPr>
          <a:xfrm flipV="1">
            <a:off x="5015151" y="1157378"/>
            <a:ext cx="3656064" cy="176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4"/>
          <p:cNvSpPr>
            <a:spLocks noChangeArrowheads="1"/>
          </p:cNvSpPr>
          <p:nvPr/>
        </p:nvSpPr>
        <p:spPr bwMode="auto">
          <a:xfrm>
            <a:off x="5602870" y="4219037"/>
            <a:ext cx="3175442" cy="412291"/>
          </a:xfrm>
          <a:prstGeom prst="rect">
            <a:avLst/>
          </a:prstGeom>
          <a:noFill/>
          <a:ln w="9525">
            <a:noFill/>
            <a:miter lim="800000"/>
            <a:headEnd/>
            <a:tailEnd/>
          </a:ln>
          <a:effectLst/>
        </p:spPr>
        <p:txBody>
          <a:bodyPr wrap="square" lIns="103505" tIns="51752" rIns="103505" bIns="51752">
            <a:spAutoFit/>
          </a:bodyPr>
          <a:lstStyle/>
          <a:p>
            <a:pPr algn="r" defTabSz="1028600">
              <a:spcBef>
                <a:spcPct val="50000"/>
              </a:spcBef>
            </a:pPr>
            <a:r>
              <a:rPr lang="zh-CN" altLang="en-US" sz="2000" b="1" dirty="0"/>
              <a:t>其它信息</a:t>
            </a:r>
            <a:endParaRPr lang="en-US" sz="2000" b="1" dirty="0"/>
          </a:p>
        </p:txBody>
      </p:sp>
      <p:sp>
        <p:nvSpPr>
          <p:cNvPr id="62" name="Donut 61"/>
          <p:cNvSpPr/>
          <p:nvPr/>
        </p:nvSpPr>
        <p:spPr>
          <a:xfrm>
            <a:off x="4513835" y="1083767"/>
            <a:ext cx="975965" cy="975965"/>
          </a:xfrm>
          <a:prstGeom prst="donut">
            <a:avLst>
              <a:gd name="adj" fmla="val 23594"/>
            </a:avLst>
          </a:prstGeom>
          <a:solidFill>
            <a:schemeClr val="accent1">
              <a:alpha val="75000"/>
            </a:schemeClr>
          </a:solidFill>
          <a:ln>
            <a:noFill/>
          </a:ln>
          <a:effectLst>
            <a:outerShdw blurRad="76200" dist="508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5152" tIns="72576" rIns="145152" bIns="72576" rtlCol="0" anchor="ctr"/>
          <a:lstStyle/>
          <a:p>
            <a:pPr algn="ctr"/>
            <a:endParaRPr lang="en-US">
              <a:solidFill>
                <a:schemeClr val="tx1"/>
              </a:solidFill>
              <a:latin typeface="+mj-lt"/>
            </a:endParaRPr>
          </a:p>
        </p:txBody>
      </p:sp>
      <p:sp>
        <p:nvSpPr>
          <p:cNvPr id="63" name="Donut 62"/>
          <p:cNvSpPr/>
          <p:nvPr/>
        </p:nvSpPr>
        <p:spPr>
          <a:xfrm>
            <a:off x="4176001" y="1924676"/>
            <a:ext cx="825816" cy="825816"/>
          </a:xfrm>
          <a:prstGeom prst="donut">
            <a:avLst>
              <a:gd name="adj" fmla="val 24839"/>
            </a:avLst>
          </a:prstGeom>
          <a:solidFill>
            <a:schemeClr val="tx1">
              <a:lumMod val="50000"/>
              <a:alpha val="75000"/>
            </a:schemeClr>
          </a:solidFill>
          <a:ln>
            <a:noFill/>
          </a:ln>
          <a:effectLst>
            <a:outerShdw blurRad="76200" dist="508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5152" tIns="72576" rIns="145152" bIns="72576" rtlCol="0" anchor="ctr"/>
          <a:lstStyle/>
          <a:p>
            <a:pPr algn="ctr"/>
            <a:endParaRPr lang="en-US">
              <a:solidFill>
                <a:schemeClr val="tx1"/>
              </a:solidFill>
              <a:latin typeface="+mj-lt"/>
            </a:endParaRPr>
          </a:p>
        </p:txBody>
      </p:sp>
      <p:sp>
        <p:nvSpPr>
          <p:cNvPr id="17" name="Oval 16"/>
          <p:cNvSpPr/>
          <p:nvPr/>
        </p:nvSpPr>
        <p:spPr>
          <a:xfrm rot="16200000">
            <a:off x="4807936" y="2382128"/>
            <a:ext cx="120408" cy="77923"/>
          </a:xfrm>
          <a:prstGeom prst="ellipse">
            <a:avLst/>
          </a:prstGeom>
          <a:solidFill>
            <a:schemeClr val="bg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a:latin typeface="+mj-lt"/>
            </a:endParaRPr>
          </a:p>
        </p:txBody>
      </p:sp>
      <p:sp>
        <p:nvSpPr>
          <p:cNvPr id="14" name="Oval 13"/>
          <p:cNvSpPr/>
          <p:nvPr/>
        </p:nvSpPr>
        <p:spPr>
          <a:xfrm>
            <a:off x="4952706" y="1116490"/>
            <a:ext cx="124890" cy="103909"/>
          </a:xfrm>
          <a:prstGeom prst="ellipse">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a:latin typeface="+mj-lt"/>
            </a:endParaRPr>
          </a:p>
        </p:txBody>
      </p:sp>
      <p:cxnSp>
        <p:nvCxnSpPr>
          <p:cNvPr id="88" name="Elbow Connector 87"/>
          <p:cNvCxnSpPr/>
          <p:nvPr/>
        </p:nvCxnSpPr>
        <p:spPr>
          <a:xfrm rot="10800000">
            <a:off x="4873922" y="2475836"/>
            <a:ext cx="3797294" cy="2096165"/>
          </a:xfrm>
          <a:prstGeom prst="bentConnector3">
            <a:avLst>
              <a:gd name="adj1" fmla="val 99958"/>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93364" y="1286039"/>
            <a:ext cx="3195144" cy="1569660"/>
          </a:xfrm>
          <a:prstGeom prst="rect">
            <a:avLst/>
          </a:prstGeom>
        </p:spPr>
        <p:txBody>
          <a:bodyPr wrap="square">
            <a:spAutoFit/>
          </a:bodyPr>
          <a:lstStyle/>
          <a:p>
            <a:pPr marL="285750" indent="-285750">
              <a:buFont typeface="Arial" pitchFamily="34" charset="0"/>
              <a:buChar char="•"/>
            </a:pPr>
            <a:r>
              <a:rPr lang="en-US" sz="1200" dirty="0" smtClean="0"/>
              <a:t>Microsoft </a:t>
            </a:r>
            <a:r>
              <a:rPr lang="en-US" sz="1200" dirty="0"/>
              <a:t>SharePoint Server </a:t>
            </a:r>
            <a:r>
              <a:rPr lang="en-US" sz="1200" dirty="0" smtClean="0"/>
              <a:t>2010</a:t>
            </a:r>
            <a:r>
              <a:rPr lang="zh-CN" altLang="en-US" sz="1200" dirty="0" smtClean="0"/>
              <a:t>环境包含了用来提供核心应用和提供服务的各种服务器，它们组成</a:t>
            </a:r>
            <a:r>
              <a:rPr lang="en-US" sz="1200" dirty="0" smtClean="0"/>
              <a:t>SharePoint Farm</a:t>
            </a:r>
            <a:r>
              <a:rPr lang="zh-CN" altLang="en-US" sz="1200" dirty="0" smtClean="0"/>
              <a:t>，为用户提供不同的功能</a:t>
            </a:r>
            <a:endParaRPr lang="en-US" sz="1200" dirty="0"/>
          </a:p>
          <a:p>
            <a:pPr marL="285750" indent="-285750">
              <a:buFont typeface="Arial" pitchFamily="34" charset="0"/>
              <a:buChar char="•"/>
            </a:pPr>
            <a:r>
              <a:rPr lang="zh-CN" altLang="en-US" sz="1200" dirty="0" smtClean="0"/>
              <a:t>这是一个典型的三层架构的应用，每一个</a:t>
            </a:r>
            <a:r>
              <a:rPr lang="en-US" altLang="zh-CN" sz="1200" dirty="0" err="1" smtClean="0"/>
              <a:t>Sharepoint</a:t>
            </a:r>
            <a:r>
              <a:rPr lang="zh-CN" altLang="en-US" sz="1200" dirty="0" smtClean="0"/>
              <a:t>的应用层 </a:t>
            </a:r>
            <a:r>
              <a:rPr lang="en-US" sz="1200" dirty="0" smtClean="0"/>
              <a:t>(Web, Application</a:t>
            </a:r>
            <a:r>
              <a:rPr lang="en-US" sz="1200" dirty="0"/>
              <a:t>, </a:t>
            </a:r>
            <a:r>
              <a:rPr lang="zh-CN" altLang="en-US" sz="1200" dirty="0" smtClean="0"/>
              <a:t>和</a:t>
            </a:r>
            <a:r>
              <a:rPr lang="en-US" sz="1200" dirty="0" smtClean="0"/>
              <a:t> </a:t>
            </a:r>
            <a:r>
              <a:rPr lang="en-US" sz="1200" dirty="0"/>
              <a:t>Database</a:t>
            </a:r>
            <a:r>
              <a:rPr lang="en-US" sz="1200" dirty="0" smtClean="0"/>
              <a:t>)</a:t>
            </a:r>
            <a:r>
              <a:rPr lang="zh-CN" altLang="en-US" sz="1200" dirty="0" smtClean="0"/>
              <a:t>都部署独立的服务器</a:t>
            </a:r>
            <a:endParaRPr lang="en-US" sz="1200" dirty="0">
              <a:solidFill>
                <a:schemeClr val="accent3">
                  <a:lumMod val="50000"/>
                </a:schemeClr>
              </a:solidFill>
              <a:latin typeface="Arial"/>
              <a:cs typeface="Arial"/>
            </a:endParaRPr>
          </a:p>
        </p:txBody>
      </p:sp>
      <p:sp>
        <p:nvSpPr>
          <p:cNvPr id="24" name="Rectangle 10"/>
          <p:cNvSpPr>
            <a:spLocks noChangeArrowheads="1"/>
          </p:cNvSpPr>
          <p:nvPr/>
        </p:nvSpPr>
        <p:spPr bwMode="auto">
          <a:xfrm>
            <a:off x="5468767" y="1208889"/>
            <a:ext cx="3538755" cy="2320506"/>
          </a:xfrm>
          <a:prstGeom prst="rect">
            <a:avLst/>
          </a:prstGeom>
          <a:noFill/>
          <a:ln w="9525">
            <a:noFill/>
            <a:miter lim="800000"/>
            <a:headEnd/>
            <a:tailEnd/>
          </a:ln>
          <a:effectLst/>
        </p:spPr>
        <p:txBody>
          <a:bodyPr wrap="square" lIns="103505" tIns="51752" rIns="103505" bIns="51752">
            <a:spAutoFit/>
          </a:bodyPr>
          <a:lstStyle/>
          <a:p>
            <a:pPr marL="171450" indent="-171450">
              <a:buFont typeface="Arial" pitchFamily="34" charset="0"/>
              <a:buChar char="•"/>
            </a:pPr>
            <a:r>
              <a:rPr lang="zh-CN" altLang="en-US" sz="1200" dirty="0" smtClean="0">
                <a:solidFill>
                  <a:srgbClr val="0070C0"/>
                </a:solidFill>
                <a:latin typeface="+mj-lt"/>
                <a:cs typeface="Calibri" pitchFamily="34" charset="0"/>
              </a:rPr>
              <a:t>万兆以太网，统一架构网络与企业级</a:t>
            </a:r>
            <a:r>
              <a:rPr lang="en-US" sz="1200" dirty="0" smtClean="0">
                <a:solidFill>
                  <a:srgbClr val="0070C0"/>
                </a:solidFill>
                <a:latin typeface="+mj-lt"/>
                <a:cs typeface="Calibri" pitchFamily="34" charset="0"/>
              </a:rPr>
              <a:t> </a:t>
            </a:r>
            <a:r>
              <a:rPr lang="en-US" sz="1200" dirty="0" err="1" smtClean="0">
                <a:solidFill>
                  <a:srgbClr val="0070C0"/>
                </a:solidFill>
                <a:latin typeface="+mj-lt"/>
                <a:cs typeface="Calibri" pitchFamily="34" charset="0"/>
              </a:rPr>
              <a:t>x86</a:t>
            </a:r>
            <a:r>
              <a:rPr lang="zh-CN" altLang="en-US" sz="1200" dirty="0" smtClean="0">
                <a:solidFill>
                  <a:srgbClr val="0070C0"/>
                </a:solidFill>
                <a:latin typeface="+mj-lt"/>
                <a:cs typeface="Calibri" pitchFamily="34" charset="0"/>
              </a:rPr>
              <a:t>机构服务器</a:t>
            </a:r>
            <a:r>
              <a:rPr lang="en-US" sz="1200" dirty="0" smtClean="0">
                <a:solidFill>
                  <a:srgbClr val="0070C0"/>
                </a:solidFill>
                <a:latin typeface="+mj-lt"/>
                <a:cs typeface="Calibri" pitchFamily="34" charset="0"/>
              </a:rPr>
              <a:t> </a:t>
            </a:r>
          </a:p>
          <a:p>
            <a:pPr marL="171450" indent="-171450">
              <a:buFont typeface="Arial" pitchFamily="34" charset="0"/>
              <a:buChar char="•"/>
            </a:pPr>
            <a:r>
              <a:rPr lang="zh-CN" altLang="en-US" sz="1200" dirty="0">
                <a:solidFill>
                  <a:srgbClr val="0070C0"/>
                </a:solidFill>
                <a:latin typeface="+mj-lt"/>
                <a:cs typeface="Calibri" pitchFamily="34" charset="0"/>
              </a:rPr>
              <a:t>刀片服务器</a:t>
            </a:r>
            <a:r>
              <a:rPr lang="en-US" sz="1200" dirty="0">
                <a:solidFill>
                  <a:srgbClr val="0070C0"/>
                </a:solidFill>
                <a:latin typeface="+mj-lt"/>
                <a:cs typeface="Calibri" pitchFamily="34" charset="0"/>
              </a:rPr>
              <a:t> - Intel Xeon </a:t>
            </a:r>
            <a:r>
              <a:rPr lang="en-US" altLang="zh-CN" sz="1200" dirty="0" err="1">
                <a:solidFill>
                  <a:srgbClr val="0070C0"/>
                </a:solidFill>
                <a:latin typeface="+mj-lt"/>
                <a:cs typeface="Calibri" pitchFamily="34" charset="0"/>
              </a:rPr>
              <a:t>E5</a:t>
            </a:r>
            <a:r>
              <a:rPr lang="zh-CN" altLang="en-US" sz="1200" dirty="0">
                <a:solidFill>
                  <a:srgbClr val="0070C0"/>
                </a:solidFill>
                <a:latin typeface="+mj-lt"/>
                <a:cs typeface="Calibri" pitchFamily="34" charset="0"/>
              </a:rPr>
              <a:t>系列处理器</a:t>
            </a:r>
            <a:endParaRPr lang="en-US" sz="1200" dirty="0">
              <a:solidFill>
                <a:srgbClr val="0070C0"/>
              </a:solidFill>
              <a:latin typeface="+mj-lt"/>
              <a:cs typeface="Calibri" pitchFamily="34" charset="0"/>
            </a:endParaRPr>
          </a:p>
          <a:p>
            <a:pPr marL="171450" indent="-171450">
              <a:buFont typeface="Arial" pitchFamily="34" charset="0"/>
              <a:buChar char="•"/>
            </a:pPr>
            <a:r>
              <a:rPr lang="zh-CN" altLang="en-US" sz="1200" dirty="0">
                <a:solidFill>
                  <a:srgbClr val="0070C0"/>
                </a:solidFill>
                <a:latin typeface="+mj-lt"/>
                <a:cs typeface="Calibri" pitchFamily="34" charset="0"/>
              </a:rPr>
              <a:t>通过提高虚拟环境的可扩展性，性能和操作控</a:t>
            </a:r>
            <a:r>
              <a:rPr lang="zh-CN" altLang="en-US" sz="1200" dirty="0" smtClean="0">
                <a:solidFill>
                  <a:srgbClr val="0070C0"/>
                </a:solidFill>
                <a:latin typeface="+mj-lt"/>
                <a:cs typeface="Calibri" pitchFamily="34" charset="0"/>
              </a:rPr>
              <a:t>制实现完全的虚拟化</a:t>
            </a:r>
            <a:endParaRPr lang="en-US" sz="1200" dirty="0" smtClean="0">
              <a:solidFill>
                <a:srgbClr val="0070C0"/>
              </a:solidFill>
              <a:latin typeface="+mj-lt"/>
              <a:cs typeface="Calibri" pitchFamily="34" charset="0"/>
            </a:endParaRPr>
          </a:p>
          <a:p>
            <a:pPr marL="171450" indent="-171450">
              <a:buFont typeface="Arial" pitchFamily="34" charset="0"/>
              <a:buChar char="•"/>
            </a:pPr>
            <a:r>
              <a:rPr lang="zh-CN" altLang="en-US" sz="1200" dirty="0" smtClean="0">
                <a:solidFill>
                  <a:srgbClr val="0070C0"/>
                </a:solidFill>
                <a:latin typeface="+mj-lt"/>
                <a:cs typeface="Calibri" pitchFamily="34" charset="0"/>
              </a:rPr>
              <a:t>通过统一网络访问</a:t>
            </a:r>
            <a:r>
              <a:rPr lang="en-US" sz="1200" dirty="0" smtClean="0">
                <a:solidFill>
                  <a:srgbClr val="0070C0"/>
                </a:solidFill>
                <a:latin typeface="+mj-lt"/>
                <a:cs typeface="Calibri" pitchFamily="34" charset="0"/>
              </a:rPr>
              <a:t>SAN </a:t>
            </a:r>
            <a:r>
              <a:rPr lang="zh-CN" altLang="en-US" sz="1200" dirty="0">
                <a:solidFill>
                  <a:srgbClr val="0070C0"/>
                </a:solidFill>
                <a:latin typeface="+mj-lt"/>
                <a:cs typeface="Calibri" pitchFamily="34" charset="0"/>
              </a:rPr>
              <a:t>和</a:t>
            </a:r>
            <a:r>
              <a:rPr lang="en-US" sz="1200" dirty="0" smtClean="0">
                <a:solidFill>
                  <a:srgbClr val="0070C0"/>
                </a:solidFill>
                <a:latin typeface="+mj-lt"/>
                <a:cs typeface="Calibri" pitchFamily="34" charset="0"/>
              </a:rPr>
              <a:t> NAS</a:t>
            </a:r>
            <a:r>
              <a:rPr lang="zh-CN" altLang="en-US" sz="1200" dirty="0" smtClean="0">
                <a:solidFill>
                  <a:srgbClr val="0070C0"/>
                </a:solidFill>
                <a:latin typeface="+mj-lt"/>
                <a:cs typeface="Calibri" pitchFamily="34" charset="0"/>
              </a:rPr>
              <a:t>存储</a:t>
            </a:r>
            <a:r>
              <a:rPr lang="en-US" sz="1200" dirty="0" smtClean="0">
                <a:solidFill>
                  <a:srgbClr val="0070C0"/>
                </a:solidFill>
                <a:latin typeface="+mj-lt"/>
                <a:cs typeface="Calibri" pitchFamily="34" charset="0"/>
              </a:rPr>
              <a:t>.</a:t>
            </a:r>
          </a:p>
          <a:p>
            <a:pPr marL="171450" indent="-171450">
              <a:buFont typeface="Arial" pitchFamily="34" charset="0"/>
              <a:buChar char="•"/>
            </a:pPr>
            <a:r>
              <a:rPr lang="en-US" sz="1200" dirty="0" smtClean="0">
                <a:solidFill>
                  <a:srgbClr val="0070C0"/>
                </a:solidFill>
                <a:latin typeface="+mj-lt"/>
                <a:cs typeface="Calibri" pitchFamily="34" charset="0"/>
              </a:rPr>
              <a:t>Cisco </a:t>
            </a:r>
            <a:r>
              <a:rPr lang="en-US" sz="1200" dirty="0" err="1" smtClean="0">
                <a:solidFill>
                  <a:srgbClr val="0070C0"/>
                </a:solidFill>
                <a:latin typeface="+mj-lt"/>
                <a:cs typeface="Calibri" pitchFamily="34" charset="0"/>
              </a:rPr>
              <a:t>UCS</a:t>
            </a:r>
            <a:r>
              <a:rPr lang="en-US" sz="1200" dirty="0" smtClean="0">
                <a:solidFill>
                  <a:srgbClr val="0070C0"/>
                </a:solidFill>
                <a:latin typeface="+mj-lt"/>
                <a:cs typeface="Calibri" pitchFamily="34" charset="0"/>
              </a:rPr>
              <a:t> Manager</a:t>
            </a:r>
            <a:r>
              <a:rPr lang="zh-CN" altLang="en-US" sz="1200" dirty="0" smtClean="0">
                <a:solidFill>
                  <a:srgbClr val="0070C0"/>
                </a:solidFill>
                <a:latin typeface="+mj-lt"/>
                <a:cs typeface="Calibri" pitchFamily="34" charset="0"/>
              </a:rPr>
              <a:t>管理软件</a:t>
            </a:r>
            <a:endParaRPr lang="en-US" sz="1200" dirty="0" smtClean="0">
              <a:solidFill>
                <a:srgbClr val="0070C0"/>
              </a:solidFill>
              <a:latin typeface="+mj-lt"/>
              <a:cs typeface="Calibri" pitchFamily="34" charset="0"/>
            </a:endParaRPr>
          </a:p>
          <a:p>
            <a:pPr marL="171450" indent="-171450">
              <a:buFont typeface="Arial" pitchFamily="34" charset="0"/>
              <a:buChar char="•"/>
            </a:pPr>
            <a:r>
              <a:rPr lang="en-US" sz="1200" dirty="0" smtClean="0">
                <a:solidFill>
                  <a:srgbClr val="0070C0"/>
                </a:solidFill>
                <a:cs typeface="Calibri" pitchFamily="34" charset="0"/>
              </a:rPr>
              <a:t>Cisco </a:t>
            </a:r>
            <a:r>
              <a:rPr lang="en-US" sz="1200" dirty="0" err="1">
                <a:solidFill>
                  <a:srgbClr val="0070C0"/>
                </a:solidFill>
                <a:cs typeface="Calibri" pitchFamily="34" charset="0"/>
              </a:rPr>
              <a:t>UCS</a:t>
            </a:r>
            <a:r>
              <a:rPr lang="en-US" sz="1200" dirty="0">
                <a:solidFill>
                  <a:srgbClr val="0070C0"/>
                </a:solidFill>
                <a:cs typeface="Calibri" pitchFamily="34" charset="0"/>
              </a:rPr>
              <a:t> </a:t>
            </a:r>
            <a:r>
              <a:rPr lang="en-US" sz="1200" dirty="0" smtClean="0">
                <a:solidFill>
                  <a:srgbClr val="0070C0"/>
                </a:solidFill>
                <a:cs typeface="Calibri" pitchFamily="34" charset="0"/>
              </a:rPr>
              <a:t>6200 </a:t>
            </a:r>
            <a:r>
              <a:rPr lang="zh-CN" altLang="en-US" sz="1200" dirty="0" smtClean="0">
                <a:solidFill>
                  <a:srgbClr val="0070C0"/>
                </a:solidFill>
                <a:cs typeface="Calibri" pitchFamily="34" charset="0"/>
              </a:rPr>
              <a:t>系列</a:t>
            </a:r>
            <a:r>
              <a:rPr lang="en-US" sz="1200" dirty="0" smtClean="0">
                <a:solidFill>
                  <a:srgbClr val="0070C0"/>
                </a:solidFill>
                <a:cs typeface="Calibri" pitchFamily="34" charset="0"/>
              </a:rPr>
              <a:t>:</a:t>
            </a:r>
            <a:endParaRPr lang="en-US" sz="1200" dirty="0">
              <a:solidFill>
                <a:srgbClr val="0070C0"/>
              </a:solidFill>
              <a:cs typeface="Calibri" pitchFamily="34" charset="0"/>
            </a:endParaRPr>
          </a:p>
          <a:p>
            <a:pPr marL="685800" lvl="1" indent="-228600">
              <a:buFont typeface="+mj-lt"/>
              <a:buAutoNum type="arabicPeriod"/>
            </a:pPr>
            <a:r>
              <a:rPr lang="zh-CN" altLang="en-US" sz="1200" dirty="0" smtClean="0">
                <a:solidFill>
                  <a:srgbClr val="0070C0"/>
                </a:solidFill>
                <a:cs typeface="Calibri" pitchFamily="34" charset="0"/>
              </a:rPr>
              <a:t>高性能的统一网络架构，线速，低延时，不丢包的万兆以太网和</a:t>
            </a:r>
            <a:r>
              <a:rPr lang="en-US" altLang="zh-CN" sz="1200" dirty="0" err="1" smtClean="0">
                <a:solidFill>
                  <a:srgbClr val="0070C0"/>
                </a:solidFill>
                <a:cs typeface="Calibri" pitchFamily="34" charset="0"/>
              </a:rPr>
              <a:t>FCoE</a:t>
            </a:r>
            <a:endParaRPr lang="en-US" sz="1200" dirty="0">
              <a:solidFill>
                <a:srgbClr val="0070C0"/>
              </a:solidFill>
              <a:cs typeface="Calibri" pitchFamily="34" charset="0"/>
            </a:endParaRPr>
          </a:p>
          <a:p>
            <a:pPr marL="685800" lvl="1" indent="-228600">
              <a:buFont typeface="+mj-lt"/>
              <a:buAutoNum type="arabicPeriod"/>
            </a:pPr>
            <a:r>
              <a:rPr lang="en-US" altLang="zh-CN" sz="1200" dirty="0" err="1" smtClean="0">
                <a:solidFill>
                  <a:srgbClr val="0070C0"/>
                </a:solidFill>
                <a:cs typeface="Calibri" pitchFamily="34" charset="0"/>
              </a:rPr>
              <a:t>UCSM</a:t>
            </a:r>
            <a:r>
              <a:rPr lang="zh-CN" altLang="en-US" sz="1200" dirty="0" smtClean="0">
                <a:solidFill>
                  <a:srgbClr val="0070C0"/>
                </a:solidFill>
                <a:cs typeface="Calibri" pitchFamily="34" charset="0"/>
              </a:rPr>
              <a:t>实现统一管理</a:t>
            </a:r>
            <a:endParaRPr lang="en-US" sz="1200" dirty="0">
              <a:solidFill>
                <a:srgbClr val="0070C0"/>
              </a:solidFill>
              <a:cs typeface="Calibri" pitchFamily="34" charset="0"/>
            </a:endParaRPr>
          </a:p>
          <a:p>
            <a:pPr marL="685800" lvl="1" indent="-228600">
              <a:buFont typeface="+mj-lt"/>
              <a:buAutoNum type="arabicPeriod"/>
            </a:pPr>
            <a:r>
              <a:rPr lang="zh-CN" altLang="en-US" sz="1200" dirty="0" smtClean="0">
                <a:solidFill>
                  <a:srgbClr val="0070C0"/>
                </a:solidFill>
                <a:cs typeface="Calibri" pitchFamily="34" charset="0"/>
              </a:rPr>
              <a:t>针对虚拟化的优化，支持</a:t>
            </a:r>
            <a:r>
              <a:rPr lang="en-US" altLang="zh-CN" sz="1200" dirty="0" err="1" smtClean="0">
                <a:solidFill>
                  <a:srgbClr val="0070C0"/>
                </a:solidFill>
                <a:cs typeface="Calibri" pitchFamily="34" charset="0"/>
              </a:rPr>
              <a:t>VM-FEX</a:t>
            </a:r>
            <a:r>
              <a:rPr lang="zh-CN" altLang="en-US" sz="1200" dirty="0" smtClean="0">
                <a:solidFill>
                  <a:srgbClr val="0070C0"/>
                </a:solidFill>
                <a:cs typeface="Calibri" pitchFamily="34" charset="0"/>
              </a:rPr>
              <a:t>技术</a:t>
            </a:r>
            <a:endParaRPr lang="en-US" sz="1200" dirty="0">
              <a:solidFill>
                <a:srgbClr val="0070C0"/>
              </a:solidFill>
              <a:cs typeface="Calibri" pitchFamily="34" charset="0"/>
            </a:endParaRPr>
          </a:p>
        </p:txBody>
      </p:sp>
    </p:spTree>
    <p:extLst>
      <p:ext uri="{BB962C8B-B14F-4D97-AF65-F5344CB8AC3E}">
        <p14:creationId xmlns:p14="http://schemas.microsoft.com/office/powerpoint/2010/main" val="2695678317"/>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1393" y="1774540"/>
            <a:ext cx="8469328" cy="2407042"/>
          </a:xfrm>
        </p:spPr>
        <p:txBody>
          <a:bodyPr/>
          <a:lstStyle/>
          <a:p>
            <a:r>
              <a:rPr lang="zh-CN" altLang="en-US" sz="4800" spc="-200" dirty="0">
                <a:solidFill>
                  <a:schemeClr val="tx1">
                    <a:lumMod val="50000"/>
                  </a:schemeClr>
                </a:solidFill>
                <a:effectLst>
                  <a:outerShdw blurRad="38100" dist="38100" dir="2700000" algn="tl">
                    <a:srgbClr val="000000">
                      <a:alpha val="43137"/>
                    </a:srgbClr>
                  </a:outerShdw>
                </a:effectLst>
                <a:latin typeface="华文楷体"/>
                <a:ea typeface="华文楷体"/>
              </a:rPr>
              <a:t>经济型</a:t>
            </a:r>
            <a:r>
              <a:rPr lang="zh-CN" altLang="en-US" sz="4800" spc="-200" dirty="0" smtClean="0">
                <a:solidFill>
                  <a:schemeClr val="tx1">
                    <a:lumMod val="50000"/>
                  </a:schemeClr>
                </a:solidFill>
                <a:effectLst>
                  <a:outerShdw blurRad="38100" dist="38100" dir="2700000" algn="tl">
                    <a:srgbClr val="000000">
                      <a:alpha val="43137"/>
                    </a:srgbClr>
                  </a:outerShdw>
                </a:effectLst>
                <a:latin typeface="华文楷体"/>
                <a:ea typeface="华文楷体"/>
              </a:rPr>
              <a:t>存储</a:t>
            </a:r>
            <a:r>
              <a:rPr lang="en-US" altLang="zh-CN" sz="4800" spc="-200" dirty="0" smtClean="0">
                <a:solidFill>
                  <a:schemeClr val="tx1">
                    <a:lumMod val="50000"/>
                  </a:schemeClr>
                </a:solidFill>
                <a:effectLst>
                  <a:outerShdw blurRad="38100" dist="38100" dir="2700000" algn="tl">
                    <a:srgbClr val="000000">
                      <a:alpha val="43137"/>
                    </a:srgbClr>
                  </a:outerShdw>
                </a:effectLst>
                <a:latin typeface="华文楷体"/>
                <a:ea typeface="华文楷体"/>
              </a:rPr>
              <a:t>(Storage)</a:t>
            </a:r>
            <a:r>
              <a:rPr lang="zh-CN" altLang="en-US" sz="4800" spc="-200" dirty="0" smtClean="0">
                <a:solidFill>
                  <a:schemeClr val="tx1">
                    <a:lumMod val="50000"/>
                  </a:schemeClr>
                </a:solidFill>
                <a:effectLst>
                  <a:outerShdw blurRad="38100" dist="38100" dir="2700000" algn="tl">
                    <a:srgbClr val="000000">
                      <a:alpha val="43137"/>
                    </a:srgbClr>
                  </a:outerShdw>
                </a:effectLst>
                <a:latin typeface="华文楷体"/>
                <a:ea typeface="华文楷体"/>
              </a:rPr>
              <a:t>解决方案</a:t>
            </a:r>
            <a:r>
              <a:rPr lang="en-US" altLang="zh-CN" sz="4800" spc="-200" dirty="0">
                <a:solidFill>
                  <a:schemeClr val="tx1">
                    <a:lumMod val="50000"/>
                  </a:schemeClr>
                </a:solidFill>
                <a:effectLst>
                  <a:outerShdw blurRad="38100" dist="38100" dir="2700000" algn="tl">
                    <a:srgbClr val="000000">
                      <a:alpha val="43137"/>
                    </a:srgbClr>
                  </a:outerShdw>
                </a:effectLst>
                <a:latin typeface="华文楷体"/>
                <a:ea typeface="华文楷体"/>
              </a:rPr>
              <a:t/>
            </a:r>
            <a:br>
              <a:rPr lang="en-US" altLang="zh-CN" sz="4800" spc="-200" dirty="0">
                <a:solidFill>
                  <a:schemeClr val="tx1">
                    <a:lumMod val="50000"/>
                  </a:schemeClr>
                </a:solidFill>
                <a:effectLst>
                  <a:outerShdw blurRad="38100" dist="38100" dir="2700000" algn="tl">
                    <a:srgbClr val="000000">
                      <a:alpha val="43137"/>
                    </a:srgbClr>
                  </a:outerShdw>
                </a:effectLst>
                <a:latin typeface="华文楷体"/>
                <a:ea typeface="华文楷体"/>
              </a:rPr>
            </a:br>
            <a:r>
              <a:rPr lang="en-US" altLang="zh-CN" sz="4800" spc="-200" dirty="0" smtClean="0">
                <a:solidFill>
                  <a:schemeClr val="tx1">
                    <a:lumMod val="50000"/>
                  </a:schemeClr>
                </a:solidFill>
                <a:effectLst>
                  <a:outerShdw blurRad="38100" dist="38100" dir="2700000" algn="tl">
                    <a:srgbClr val="000000">
                      <a:alpha val="43137"/>
                    </a:srgbClr>
                  </a:outerShdw>
                </a:effectLst>
                <a:latin typeface="华文楷体"/>
                <a:ea typeface="华文楷体"/>
              </a:rPr>
              <a:t>-- C240 </a:t>
            </a:r>
            <a:endParaRPr lang="en-US" sz="4800" spc="-200" dirty="0">
              <a:solidFill>
                <a:schemeClr val="tx1">
                  <a:lumMod val="50000"/>
                </a:schemeClr>
              </a:solidFill>
              <a:effectLst>
                <a:outerShdw blurRad="38100" dist="38100" dir="2700000" algn="tl">
                  <a:srgbClr val="000000">
                    <a:alpha val="43137"/>
                  </a:srgbClr>
                </a:outerShdw>
              </a:effectLst>
              <a:latin typeface="华文楷体"/>
              <a:ea typeface="华文楷体"/>
            </a:endParaRPr>
          </a:p>
        </p:txBody>
      </p:sp>
    </p:spTree>
    <p:extLst>
      <p:ext uri="{BB962C8B-B14F-4D97-AF65-F5344CB8AC3E}">
        <p14:creationId xmlns:p14="http://schemas.microsoft.com/office/powerpoint/2010/main" val="433238945"/>
      </p:ext>
    </p:extLst>
  </p:cSld>
  <p:clrMapOvr>
    <a:masterClrMapping/>
  </p:clrMapOvr>
  <p:transition>
    <p:wipe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Donut 60"/>
          <p:cNvSpPr/>
          <p:nvPr/>
        </p:nvSpPr>
        <p:spPr>
          <a:xfrm>
            <a:off x="3584562" y="940023"/>
            <a:ext cx="1276262" cy="1276262"/>
          </a:xfrm>
          <a:prstGeom prst="donut">
            <a:avLst>
              <a:gd name="adj" fmla="val 20963"/>
            </a:avLst>
          </a:prstGeom>
          <a:blipFill dpi="0" rotWithShape="1">
            <a:blip r:embed="rId3" cstate="print"/>
            <a:srcRect/>
            <a:stretch>
              <a:fillRect l="-5000" r="-100000" b="-8000"/>
            </a:stretch>
          </a:blipFill>
          <a:ln>
            <a:noFill/>
          </a:ln>
          <a:effectLst>
            <a:outerShdw blurRad="76200" dist="508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5152" tIns="72576" rIns="145152" bIns="72576" rtlCol="0" anchor="ctr"/>
          <a:lstStyle/>
          <a:p>
            <a:pPr algn="ctr"/>
            <a:endParaRPr lang="en-US">
              <a:solidFill>
                <a:schemeClr val="tx1"/>
              </a:solidFill>
              <a:latin typeface="+mj-lt"/>
            </a:endParaRPr>
          </a:p>
        </p:txBody>
      </p:sp>
      <p:sp>
        <p:nvSpPr>
          <p:cNvPr id="2" name="Title 1"/>
          <p:cNvSpPr>
            <a:spLocks noGrp="1"/>
          </p:cNvSpPr>
          <p:nvPr>
            <p:ph type="title"/>
          </p:nvPr>
        </p:nvSpPr>
        <p:spPr>
          <a:xfrm>
            <a:off x="445111" y="150816"/>
            <a:ext cx="8327414" cy="638991"/>
          </a:xfrm>
        </p:spPr>
        <p:txBody>
          <a:bodyPr/>
          <a:lstStyle/>
          <a:p>
            <a:r>
              <a:rPr lang="en-US" dirty="0" smtClean="0"/>
              <a:t>Windows Storage Server </a:t>
            </a:r>
            <a:endParaRPr lang="en-US" dirty="0">
              <a:solidFill>
                <a:srgbClr val="FF0000"/>
              </a:solidFill>
            </a:endParaRPr>
          </a:p>
        </p:txBody>
      </p:sp>
      <p:sp>
        <p:nvSpPr>
          <p:cNvPr id="9" name="Rectangle 10"/>
          <p:cNvSpPr>
            <a:spLocks noChangeArrowheads="1"/>
          </p:cNvSpPr>
          <p:nvPr/>
        </p:nvSpPr>
        <p:spPr bwMode="auto">
          <a:xfrm>
            <a:off x="304800" y="789807"/>
            <a:ext cx="3172273" cy="412291"/>
          </a:xfrm>
          <a:prstGeom prst="rect">
            <a:avLst/>
          </a:prstGeom>
          <a:noFill/>
          <a:ln w="9525">
            <a:noFill/>
            <a:miter lim="800000"/>
            <a:headEnd/>
            <a:tailEnd/>
          </a:ln>
          <a:effectLst/>
        </p:spPr>
        <p:txBody>
          <a:bodyPr wrap="square" lIns="103505" tIns="51752" rIns="103505" bIns="51752">
            <a:spAutoFit/>
          </a:bodyPr>
          <a:lstStyle/>
          <a:p>
            <a:pPr defTabSz="1028600">
              <a:spcBef>
                <a:spcPct val="50000"/>
              </a:spcBef>
            </a:pPr>
            <a:r>
              <a:rPr lang="zh-CN" altLang="en-US" sz="2000" b="1" dirty="0">
                <a:solidFill>
                  <a:schemeClr val="accent3">
                    <a:lumMod val="50000"/>
                  </a:schemeClr>
                </a:solidFill>
              </a:rPr>
              <a:t>解决方案概览</a:t>
            </a:r>
            <a:endParaRPr lang="en-US" sz="2000" b="1" dirty="0">
              <a:solidFill>
                <a:schemeClr val="accent3">
                  <a:lumMod val="50000"/>
                </a:schemeClr>
              </a:solidFill>
            </a:endParaRPr>
          </a:p>
        </p:txBody>
      </p:sp>
      <p:sp>
        <p:nvSpPr>
          <p:cNvPr id="10" name="Rectangle 4"/>
          <p:cNvSpPr>
            <a:spLocks noChangeArrowheads="1"/>
          </p:cNvSpPr>
          <p:nvPr/>
        </p:nvSpPr>
        <p:spPr bwMode="auto">
          <a:xfrm>
            <a:off x="5878009" y="810281"/>
            <a:ext cx="2923100" cy="412291"/>
          </a:xfrm>
          <a:prstGeom prst="rect">
            <a:avLst/>
          </a:prstGeom>
          <a:noFill/>
          <a:ln w="9525">
            <a:noFill/>
            <a:miter lim="800000"/>
            <a:headEnd/>
            <a:tailEnd/>
          </a:ln>
          <a:effectLst/>
        </p:spPr>
        <p:txBody>
          <a:bodyPr wrap="square" lIns="103505" tIns="51752" rIns="103505" bIns="51752">
            <a:spAutoFit/>
          </a:bodyPr>
          <a:lstStyle/>
          <a:p>
            <a:pPr algn="r" defTabSz="1028600">
              <a:spcBef>
                <a:spcPct val="50000"/>
              </a:spcBef>
            </a:pPr>
            <a:r>
              <a:rPr lang="zh-CN" altLang="en-US" sz="2000" b="1" dirty="0">
                <a:solidFill>
                  <a:srgbClr val="0070C0"/>
                </a:solidFill>
              </a:rPr>
              <a:t>方案详述</a:t>
            </a:r>
            <a:endParaRPr lang="en-US" sz="2000" b="1" dirty="0">
              <a:solidFill>
                <a:srgbClr val="0070C0"/>
              </a:solidFill>
            </a:endParaRPr>
          </a:p>
        </p:txBody>
      </p:sp>
      <p:grpSp>
        <p:nvGrpSpPr>
          <p:cNvPr id="25" name="Group 24"/>
          <p:cNvGrpSpPr/>
          <p:nvPr/>
        </p:nvGrpSpPr>
        <p:grpSpPr>
          <a:xfrm>
            <a:off x="352382" y="1106514"/>
            <a:ext cx="3552725" cy="135149"/>
            <a:chOff x="-118533" y="2043178"/>
            <a:chExt cx="6043738" cy="138545"/>
          </a:xfrm>
        </p:grpSpPr>
        <p:cxnSp>
          <p:nvCxnSpPr>
            <p:cNvPr id="11" name="Straight Connector 10"/>
            <p:cNvCxnSpPr/>
            <p:nvPr/>
          </p:nvCxnSpPr>
          <p:spPr>
            <a:xfrm>
              <a:off x="-118533" y="2110099"/>
              <a:ext cx="5883624" cy="2117"/>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5740460" y="2043178"/>
              <a:ext cx="184745" cy="138545"/>
            </a:xfrm>
            <a:prstGeom prst="ellipse">
              <a:avLst/>
            </a:prstGeom>
            <a:solidFill>
              <a:schemeClr val="bg2"/>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45152" tIns="72576" rIns="145152" bIns="72576" rtlCol="0" anchor="ctr"/>
            <a:lstStyle/>
            <a:p>
              <a:pPr algn="ctr"/>
              <a:endParaRPr lang="en-US">
                <a:latin typeface="+mj-lt"/>
              </a:endParaRPr>
            </a:p>
          </p:txBody>
        </p:sp>
      </p:grpSp>
      <p:cxnSp>
        <p:nvCxnSpPr>
          <p:cNvPr id="13" name="Straight Connector 12"/>
          <p:cNvCxnSpPr/>
          <p:nvPr/>
        </p:nvCxnSpPr>
        <p:spPr>
          <a:xfrm flipV="1">
            <a:off x="5015151" y="1157378"/>
            <a:ext cx="3656064" cy="176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4"/>
          <p:cNvSpPr>
            <a:spLocks noChangeArrowheads="1"/>
          </p:cNvSpPr>
          <p:nvPr/>
        </p:nvSpPr>
        <p:spPr bwMode="auto">
          <a:xfrm>
            <a:off x="5548278" y="3573320"/>
            <a:ext cx="3175442" cy="412291"/>
          </a:xfrm>
          <a:prstGeom prst="rect">
            <a:avLst/>
          </a:prstGeom>
          <a:noFill/>
          <a:ln w="9525">
            <a:noFill/>
            <a:miter lim="800000"/>
            <a:headEnd/>
            <a:tailEnd/>
          </a:ln>
          <a:effectLst/>
        </p:spPr>
        <p:txBody>
          <a:bodyPr wrap="square" lIns="103505" tIns="51752" rIns="103505" bIns="51752">
            <a:spAutoFit/>
          </a:bodyPr>
          <a:lstStyle/>
          <a:p>
            <a:pPr algn="r" defTabSz="1028600">
              <a:spcBef>
                <a:spcPct val="50000"/>
              </a:spcBef>
            </a:pPr>
            <a:r>
              <a:rPr lang="zh-CN" altLang="en-US" sz="2000" b="1" dirty="0"/>
              <a:t>其它信息</a:t>
            </a:r>
            <a:endParaRPr lang="en-US" sz="2000" b="1" dirty="0"/>
          </a:p>
        </p:txBody>
      </p:sp>
      <p:sp>
        <p:nvSpPr>
          <p:cNvPr id="68" name="Rounded Rectangle 3"/>
          <p:cNvSpPr/>
          <p:nvPr/>
        </p:nvSpPr>
        <p:spPr bwMode="auto">
          <a:xfrm>
            <a:off x="264464" y="3436695"/>
            <a:ext cx="4609452" cy="2854688"/>
          </a:xfrm>
          <a:prstGeom prst="roundRect">
            <a:avLst>
              <a:gd name="adj" fmla="val 4011"/>
            </a:avLst>
          </a:prstGeom>
          <a:gradFill>
            <a:gsLst>
              <a:gs pos="0">
                <a:srgbClr val="C00000">
                  <a:alpha val="0"/>
                </a:srgbClr>
              </a:gs>
              <a:gs pos="99000">
                <a:schemeClr val="bg1">
                  <a:lumMod val="85000"/>
                </a:schemeClr>
              </a:gs>
            </a:gsLst>
            <a:lin ang="16200000" scaled="0"/>
          </a:gradFill>
          <a:ln w="12700">
            <a:gradFill>
              <a:gsLst>
                <a:gs pos="0">
                  <a:schemeClr val="accent1"/>
                </a:gs>
                <a:gs pos="99000">
                  <a:schemeClr val="accent1">
                    <a:tint val="23500"/>
                    <a:satMod val="160000"/>
                    <a:alpha val="0"/>
                  </a:schemeClr>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62" tIns="91431" rIns="182862" bIns="91431" numCol="1" spcCol="0" rtlCol="0" fromWordArt="0" anchor="t" anchorCtr="0" forceAA="0" compatLnSpc="1">
            <a:prstTxWarp prst="textNoShape">
              <a:avLst/>
            </a:prstTxWarp>
            <a:noAutofit/>
          </a:bodyPr>
          <a:lstStyle/>
          <a:p>
            <a:endParaRPr lang="en-US" sz="1400" dirty="0">
              <a:solidFill>
                <a:schemeClr val="bg2">
                  <a:lumMod val="75000"/>
                </a:schemeClr>
              </a:solidFill>
              <a:latin typeface="+mj-lt"/>
              <a:ea typeface="ＭＳ Ｐゴシック" charset="-128"/>
            </a:endParaRPr>
          </a:p>
        </p:txBody>
      </p:sp>
      <p:sp>
        <p:nvSpPr>
          <p:cNvPr id="62" name="Donut 61"/>
          <p:cNvSpPr/>
          <p:nvPr/>
        </p:nvSpPr>
        <p:spPr>
          <a:xfrm>
            <a:off x="4513835" y="1083767"/>
            <a:ext cx="975965" cy="975965"/>
          </a:xfrm>
          <a:prstGeom prst="donut">
            <a:avLst>
              <a:gd name="adj" fmla="val 23594"/>
            </a:avLst>
          </a:prstGeom>
          <a:solidFill>
            <a:schemeClr val="accent1">
              <a:alpha val="75000"/>
            </a:schemeClr>
          </a:solidFill>
          <a:ln>
            <a:noFill/>
          </a:ln>
          <a:effectLst>
            <a:outerShdw blurRad="76200" dist="508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5152" tIns="72576" rIns="145152" bIns="72576" rtlCol="0" anchor="ctr"/>
          <a:lstStyle/>
          <a:p>
            <a:pPr algn="ctr"/>
            <a:endParaRPr lang="en-US">
              <a:solidFill>
                <a:schemeClr val="tx1"/>
              </a:solidFill>
              <a:latin typeface="+mj-lt"/>
            </a:endParaRPr>
          </a:p>
        </p:txBody>
      </p:sp>
      <p:sp>
        <p:nvSpPr>
          <p:cNvPr id="63" name="Donut 62"/>
          <p:cNvSpPr/>
          <p:nvPr/>
        </p:nvSpPr>
        <p:spPr>
          <a:xfrm>
            <a:off x="4176001" y="1924676"/>
            <a:ext cx="825816" cy="825816"/>
          </a:xfrm>
          <a:prstGeom prst="donut">
            <a:avLst>
              <a:gd name="adj" fmla="val 24839"/>
            </a:avLst>
          </a:prstGeom>
          <a:solidFill>
            <a:schemeClr val="tx1">
              <a:lumMod val="50000"/>
              <a:alpha val="75000"/>
            </a:schemeClr>
          </a:solidFill>
          <a:ln>
            <a:noFill/>
          </a:ln>
          <a:effectLst>
            <a:outerShdw blurRad="76200" dist="508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45152" tIns="72576" rIns="145152" bIns="72576" rtlCol="0" anchor="ctr"/>
          <a:lstStyle/>
          <a:p>
            <a:pPr algn="ctr"/>
            <a:endParaRPr lang="en-US">
              <a:solidFill>
                <a:schemeClr val="tx1"/>
              </a:solidFill>
              <a:latin typeface="+mj-lt"/>
            </a:endParaRPr>
          </a:p>
        </p:txBody>
      </p:sp>
      <p:sp>
        <p:nvSpPr>
          <p:cNvPr id="17" name="Oval 16"/>
          <p:cNvSpPr/>
          <p:nvPr/>
        </p:nvSpPr>
        <p:spPr>
          <a:xfrm rot="16200000">
            <a:off x="4807936" y="2382128"/>
            <a:ext cx="120408" cy="77923"/>
          </a:xfrm>
          <a:prstGeom prst="ellipse">
            <a:avLst/>
          </a:prstGeom>
          <a:solidFill>
            <a:schemeClr val="bg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a:latin typeface="+mj-lt"/>
            </a:endParaRPr>
          </a:p>
        </p:txBody>
      </p:sp>
      <p:sp>
        <p:nvSpPr>
          <p:cNvPr id="14" name="Oval 13"/>
          <p:cNvSpPr/>
          <p:nvPr/>
        </p:nvSpPr>
        <p:spPr>
          <a:xfrm>
            <a:off x="4952706" y="1116490"/>
            <a:ext cx="124890" cy="103909"/>
          </a:xfrm>
          <a:prstGeom prst="ellipse">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endParaRPr lang="en-US">
              <a:latin typeface="+mj-lt"/>
            </a:endParaRPr>
          </a:p>
        </p:txBody>
      </p:sp>
      <p:cxnSp>
        <p:nvCxnSpPr>
          <p:cNvPr id="88" name="Elbow Connector 87"/>
          <p:cNvCxnSpPr/>
          <p:nvPr/>
        </p:nvCxnSpPr>
        <p:spPr>
          <a:xfrm rot="10800000">
            <a:off x="4873916" y="2475831"/>
            <a:ext cx="3835344" cy="1487634"/>
          </a:xfrm>
          <a:prstGeom prst="bentConnector3">
            <a:avLst>
              <a:gd name="adj1" fmla="val 99901"/>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5548278" y="1248621"/>
            <a:ext cx="3563273" cy="2092881"/>
          </a:xfrm>
          <a:prstGeom prst="rect">
            <a:avLst/>
          </a:prstGeom>
        </p:spPr>
        <p:txBody>
          <a:bodyPr wrap="square">
            <a:spAutoFit/>
          </a:bodyPr>
          <a:lstStyle/>
          <a:p>
            <a:pPr marL="236538" indent="-236538" defTabSz="814388" eaLnBrk="0" fontAlgn="base" hangingPunct="0">
              <a:spcAft>
                <a:spcPct val="0"/>
              </a:spcAft>
              <a:buClr>
                <a:schemeClr val="tx1"/>
              </a:buClr>
              <a:buSzPct val="100000"/>
              <a:buFont typeface="Wingdings" pitchFamily="2" charset="2"/>
              <a:buChar char="§"/>
            </a:pPr>
            <a:r>
              <a:rPr lang="zh-CN" altLang="en-US" sz="1400" dirty="0" smtClean="0">
                <a:ea typeface="ＭＳ Ｐゴシック" charset="-128"/>
                <a:cs typeface="ＭＳ Ｐゴシック" charset="-128"/>
              </a:rPr>
              <a:t>支持多种存储协议</a:t>
            </a:r>
            <a:r>
              <a:rPr lang="en-US" sz="1400" dirty="0" smtClean="0">
                <a:ea typeface="ＭＳ Ｐゴシック" charset="-128"/>
                <a:cs typeface="ＭＳ Ｐゴシック" charset="-128"/>
              </a:rPr>
              <a:t>.</a:t>
            </a:r>
            <a:endParaRPr lang="en-US" sz="1400" dirty="0">
              <a:ea typeface="ＭＳ Ｐゴシック" charset="-128"/>
              <a:cs typeface="ＭＳ Ｐゴシック" charset="-128"/>
            </a:endParaRPr>
          </a:p>
          <a:p>
            <a:pPr marL="636588" lvl="1" indent="-236538" defTabSz="814388" eaLnBrk="0" fontAlgn="base" hangingPunct="0">
              <a:spcAft>
                <a:spcPct val="0"/>
              </a:spcAft>
              <a:buClr>
                <a:schemeClr val="tx1"/>
              </a:buClr>
              <a:buSzPct val="100000"/>
              <a:buFont typeface="Wingdings" pitchFamily="2" charset="2"/>
              <a:buChar char="§"/>
            </a:pPr>
            <a:r>
              <a:rPr lang="en-US" sz="1400" dirty="0" err="1">
                <a:ea typeface="ＭＳ Ｐゴシック" charset="-128"/>
                <a:cs typeface="ＭＳ Ｐゴシック" charset="-128"/>
              </a:rPr>
              <a:t>iSCSI</a:t>
            </a:r>
            <a:r>
              <a:rPr lang="en-US" sz="1400" dirty="0">
                <a:ea typeface="ＭＳ Ｐゴシック" charset="-128"/>
                <a:cs typeface="ＭＳ Ｐゴシック" charset="-128"/>
              </a:rPr>
              <a:t> block storage</a:t>
            </a:r>
          </a:p>
          <a:p>
            <a:pPr marL="636588" lvl="1" indent="-236538" defTabSz="814388" eaLnBrk="0" fontAlgn="base" hangingPunct="0">
              <a:spcAft>
                <a:spcPct val="0"/>
              </a:spcAft>
              <a:buClr>
                <a:schemeClr val="tx1"/>
              </a:buClr>
              <a:buSzPct val="100000"/>
              <a:buFont typeface="Wingdings" pitchFamily="2" charset="2"/>
              <a:buChar char="§"/>
            </a:pPr>
            <a:r>
              <a:rPr lang="en-US" sz="1400" dirty="0">
                <a:ea typeface="ＭＳ Ｐゴシック" charset="-128"/>
                <a:cs typeface="ＭＳ Ｐゴシック" charset="-128"/>
              </a:rPr>
              <a:t>SMB file storage</a:t>
            </a:r>
          </a:p>
          <a:p>
            <a:pPr marL="236538" indent="-236538" defTabSz="814388" eaLnBrk="0" fontAlgn="base" hangingPunct="0">
              <a:spcAft>
                <a:spcPct val="0"/>
              </a:spcAft>
              <a:buClr>
                <a:schemeClr val="tx1"/>
              </a:buClr>
              <a:buSzPct val="100000"/>
              <a:buFont typeface="Wingdings" pitchFamily="2" charset="2"/>
              <a:buChar char="§"/>
            </a:pPr>
            <a:r>
              <a:rPr lang="zh-CN" altLang="en-US" sz="1400" dirty="0" smtClean="0">
                <a:ea typeface="ＭＳ Ｐゴシック" charset="-128"/>
                <a:cs typeface="ＭＳ Ｐゴシック" charset="-128"/>
              </a:rPr>
              <a:t>万兆上行链路的故障切换功能</a:t>
            </a:r>
            <a:endParaRPr lang="en-US" sz="1400" dirty="0">
              <a:ea typeface="ＭＳ Ｐゴシック" charset="-128"/>
              <a:cs typeface="ＭＳ Ｐゴシック" charset="-128"/>
            </a:endParaRPr>
          </a:p>
          <a:p>
            <a:pPr marL="636588" lvl="1" indent="-236538" defTabSz="814388" eaLnBrk="0" fontAlgn="base" hangingPunct="0">
              <a:spcAft>
                <a:spcPct val="0"/>
              </a:spcAft>
              <a:buClr>
                <a:schemeClr val="tx1"/>
              </a:buClr>
              <a:buSzPct val="100000"/>
              <a:buFont typeface="Wingdings" pitchFamily="2" charset="2"/>
              <a:buChar char="§"/>
            </a:pPr>
            <a:r>
              <a:rPr lang="en-US" sz="1200" dirty="0">
                <a:ea typeface="ＭＳ Ｐゴシック" charset="-128"/>
                <a:cs typeface="ＭＳ Ｐゴシック" charset="-128"/>
              </a:rPr>
              <a:t>Windows 2012 NIC teaming </a:t>
            </a:r>
          </a:p>
          <a:p>
            <a:pPr marL="236538" indent="-236538" defTabSz="814388" eaLnBrk="0" fontAlgn="base" hangingPunct="0">
              <a:spcAft>
                <a:spcPct val="0"/>
              </a:spcAft>
              <a:buClr>
                <a:schemeClr val="tx1"/>
              </a:buClr>
              <a:buSzPct val="100000"/>
              <a:buFont typeface="Wingdings" pitchFamily="2" charset="2"/>
              <a:buChar char="§"/>
            </a:pPr>
            <a:r>
              <a:rPr lang="en-US" sz="1400" dirty="0">
                <a:ea typeface="ＭＳ Ｐゴシック" charset="-128"/>
                <a:cs typeface="ＭＳ Ｐゴシック" charset="-128"/>
              </a:rPr>
              <a:t> Windows 2012 </a:t>
            </a:r>
            <a:r>
              <a:rPr lang="zh-CN" altLang="en-US" sz="1400" dirty="0" smtClean="0">
                <a:ea typeface="ＭＳ Ｐゴシック" charset="-128"/>
                <a:cs typeface="ＭＳ Ｐゴシック" charset="-128"/>
              </a:rPr>
              <a:t>存储空间</a:t>
            </a:r>
            <a:r>
              <a:rPr lang="en-US" sz="1400" dirty="0" smtClean="0">
                <a:ea typeface="ＭＳ Ｐゴシック" charset="-128"/>
                <a:cs typeface="ＭＳ Ｐゴシック" charset="-128"/>
              </a:rPr>
              <a:t> </a:t>
            </a:r>
            <a:endParaRPr lang="en-US" sz="1400" dirty="0">
              <a:ea typeface="ＭＳ Ｐゴシック" charset="-128"/>
              <a:cs typeface="ＭＳ Ｐゴシック" charset="-128"/>
            </a:endParaRPr>
          </a:p>
          <a:p>
            <a:pPr marL="636588" lvl="1" indent="-236538" defTabSz="814388" eaLnBrk="0" fontAlgn="base" hangingPunct="0">
              <a:spcAft>
                <a:spcPct val="0"/>
              </a:spcAft>
              <a:buClr>
                <a:schemeClr val="tx1"/>
              </a:buClr>
              <a:buSzPct val="100000"/>
              <a:buFont typeface="Wingdings" pitchFamily="2" charset="2"/>
              <a:buChar char="§"/>
            </a:pPr>
            <a:r>
              <a:rPr lang="en-US" sz="1200" dirty="0" err="1" smtClean="0">
                <a:ea typeface="ＭＳ Ｐゴシック" charset="-128"/>
                <a:cs typeface="ＭＳ Ｐゴシック" charset="-128"/>
              </a:rPr>
              <a:t>SSD</a:t>
            </a:r>
            <a:r>
              <a:rPr lang="zh-CN" altLang="en-US" sz="1200" dirty="0" smtClean="0">
                <a:ea typeface="ＭＳ Ｐゴシック" charset="-128"/>
                <a:cs typeface="ＭＳ Ｐゴシック" charset="-128"/>
              </a:rPr>
              <a:t>存储的性能优化</a:t>
            </a:r>
            <a:endParaRPr lang="en-US" sz="1200" dirty="0">
              <a:ea typeface="ＭＳ Ｐゴシック" charset="-128"/>
              <a:cs typeface="ＭＳ Ｐゴシック" charset="-128"/>
            </a:endParaRPr>
          </a:p>
          <a:p>
            <a:pPr marL="636588" lvl="1" indent="-236538" defTabSz="814388" eaLnBrk="0" fontAlgn="base" hangingPunct="0">
              <a:spcAft>
                <a:spcPct val="0"/>
              </a:spcAft>
              <a:buClr>
                <a:schemeClr val="tx1"/>
              </a:buClr>
              <a:buSzPct val="100000"/>
              <a:buFont typeface="Wingdings" pitchFamily="2" charset="2"/>
              <a:buChar char="§"/>
            </a:pPr>
            <a:r>
              <a:rPr lang="en-US" sz="1200" dirty="0" err="1" smtClean="0">
                <a:ea typeface="ＭＳ Ｐゴシック" charset="-128"/>
                <a:cs typeface="ＭＳ Ｐゴシック" charset="-128"/>
              </a:rPr>
              <a:t>SATA</a:t>
            </a:r>
            <a:r>
              <a:rPr lang="zh-CN" altLang="en-US" sz="1200" dirty="0" smtClean="0">
                <a:ea typeface="ＭＳ Ｐゴシック" charset="-128"/>
                <a:cs typeface="ＭＳ Ｐゴシック" charset="-128"/>
              </a:rPr>
              <a:t>存储的空间优化</a:t>
            </a:r>
            <a:endParaRPr lang="en-US" sz="1200" dirty="0">
              <a:ea typeface="ＭＳ Ｐゴシック" charset="-128"/>
              <a:cs typeface="ＭＳ Ｐゴシック" charset="-128"/>
            </a:endParaRPr>
          </a:p>
          <a:p>
            <a:pPr marL="636588" lvl="1" indent="-236538" defTabSz="814388" eaLnBrk="0" fontAlgn="base" hangingPunct="0">
              <a:spcAft>
                <a:spcPct val="0"/>
              </a:spcAft>
              <a:buClr>
                <a:schemeClr val="tx1"/>
              </a:buClr>
              <a:buSzPct val="100000"/>
              <a:buFont typeface="Wingdings" pitchFamily="2" charset="2"/>
              <a:buChar char="§"/>
            </a:pPr>
            <a:r>
              <a:rPr lang="en-US" sz="1200" dirty="0">
                <a:ea typeface="ＭＳ Ｐゴシック" charset="-128"/>
                <a:cs typeface="ＭＳ Ｐゴシック" charset="-128"/>
              </a:rPr>
              <a:t> </a:t>
            </a:r>
            <a:r>
              <a:rPr lang="zh-CN" altLang="en-US" sz="1200" dirty="0">
                <a:ea typeface="ＭＳ Ｐゴシック" charset="-128"/>
                <a:cs typeface="ＭＳ Ｐゴシック" charset="-128"/>
              </a:rPr>
              <a:t>使用</a:t>
            </a:r>
            <a:r>
              <a:rPr lang="en-US" altLang="zh-CN" sz="1200" dirty="0" err="1" smtClean="0">
                <a:ea typeface="ＭＳ Ｐゴシック" charset="-128"/>
                <a:cs typeface="ＭＳ Ｐゴシック" charset="-128"/>
              </a:rPr>
              <a:t>15K</a:t>
            </a:r>
            <a:r>
              <a:rPr lang="en-US" altLang="zh-CN" sz="1200" dirty="0" smtClean="0">
                <a:ea typeface="ＭＳ Ｐゴシック" charset="-128"/>
                <a:cs typeface="ＭＳ Ｐゴシック" charset="-128"/>
              </a:rPr>
              <a:t> SAS</a:t>
            </a:r>
            <a:r>
              <a:rPr lang="zh-CN" altLang="en-US" sz="1200" dirty="0" smtClean="0">
                <a:ea typeface="ＭＳ Ｐゴシック" charset="-128"/>
                <a:cs typeface="ＭＳ Ｐゴシック" charset="-128"/>
              </a:rPr>
              <a:t>的</a:t>
            </a:r>
            <a:r>
              <a:rPr lang="en-US" altLang="zh-CN" sz="1200" dirty="0" err="1" smtClean="0">
                <a:ea typeface="ＭＳ Ｐゴシック" charset="-128"/>
                <a:cs typeface="ＭＳ Ｐゴシック" charset="-128"/>
              </a:rPr>
              <a:t>iSCS</a:t>
            </a:r>
            <a:r>
              <a:rPr lang="zh-CN" altLang="en-US" sz="1200" dirty="0" smtClean="0">
                <a:ea typeface="ＭＳ Ｐゴシック" charset="-128"/>
                <a:cs typeface="ＭＳ Ｐゴシック" charset="-128"/>
              </a:rPr>
              <a:t>同时满足性能</a:t>
            </a:r>
            <a:r>
              <a:rPr lang="en-US" altLang="zh-CN" sz="1200" dirty="0" smtClean="0">
                <a:ea typeface="ＭＳ Ｐゴシック" charset="-128"/>
                <a:cs typeface="ＭＳ Ｐゴシック" charset="-128"/>
              </a:rPr>
              <a:t>/</a:t>
            </a:r>
            <a:r>
              <a:rPr lang="zh-CN" altLang="en-US" sz="1200" dirty="0" smtClean="0">
                <a:ea typeface="ＭＳ Ｐゴシック" charset="-128"/>
                <a:cs typeface="ＭＳ Ｐゴシック" charset="-128"/>
              </a:rPr>
              <a:t>空间优化需求</a:t>
            </a:r>
            <a:endParaRPr lang="en-US" sz="1200" dirty="0">
              <a:ea typeface="ＭＳ Ｐゴシック" charset="-128"/>
              <a:cs typeface="ＭＳ Ｐゴシック" charset="-128"/>
            </a:endParaRPr>
          </a:p>
        </p:txBody>
      </p:sp>
      <p:sp>
        <p:nvSpPr>
          <p:cNvPr id="4" name="Rectangle 3"/>
          <p:cNvSpPr/>
          <p:nvPr/>
        </p:nvSpPr>
        <p:spPr>
          <a:xfrm>
            <a:off x="129131" y="1171795"/>
            <a:ext cx="3455432" cy="1938992"/>
          </a:xfrm>
          <a:prstGeom prst="rect">
            <a:avLst/>
          </a:prstGeom>
        </p:spPr>
        <p:txBody>
          <a:bodyPr wrap="square">
            <a:spAutoFit/>
          </a:bodyPr>
          <a:lstStyle/>
          <a:p>
            <a:pPr marL="396875" indent="-285750">
              <a:buClr>
                <a:schemeClr val="tx1"/>
              </a:buClr>
              <a:buFont typeface="Wingdings" charset="2"/>
              <a:buChar char="§"/>
            </a:pPr>
            <a:r>
              <a:rPr lang="en-US" sz="1200" dirty="0" err="1"/>
              <a:t>UCS</a:t>
            </a:r>
            <a:r>
              <a:rPr lang="en-US" sz="1200" dirty="0"/>
              <a:t> </a:t>
            </a:r>
            <a:r>
              <a:rPr lang="zh-CN" altLang="en-US" sz="1200" dirty="0" smtClean="0"/>
              <a:t>单点管理</a:t>
            </a:r>
            <a:endParaRPr lang="en-US" sz="1200" dirty="0"/>
          </a:p>
          <a:p>
            <a:pPr marL="396875" indent="-285750">
              <a:buClr>
                <a:schemeClr val="tx1"/>
              </a:buClr>
              <a:buFont typeface="Wingdings" charset="2"/>
              <a:buChar char="§"/>
            </a:pPr>
            <a:r>
              <a:rPr lang="zh-CN" altLang="en-US" sz="1200" dirty="0" smtClean="0"/>
              <a:t>端到端的万兆网络和</a:t>
            </a:r>
            <a:r>
              <a:rPr lang="en-US" altLang="zh-CN" sz="1200" dirty="0" err="1" smtClean="0"/>
              <a:t>QoS</a:t>
            </a:r>
            <a:endParaRPr lang="en-US" sz="1200" dirty="0"/>
          </a:p>
          <a:p>
            <a:pPr marL="396875" indent="-285750">
              <a:buClr>
                <a:schemeClr val="tx1"/>
              </a:buClr>
              <a:buFont typeface="Wingdings" charset="2"/>
              <a:buChar char="§"/>
            </a:pPr>
            <a:r>
              <a:rPr lang="en-US" sz="1200" dirty="0" err="1" smtClean="0"/>
              <a:t>VM</a:t>
            </a:r>
            <a:r>
              <a:rPr lang="en-US" altLang="zh-CN" sz="1200" dirty="0" err="1" smtClean="0"/>
              <a:t>-</a:t>
            </a:r>
            <a:r>
              <a:rPr lang="en-US" sz="1200" dirty="0" err="1" smtClean="0"/>
              <a:t>FEX</a:t>
            </a:r>
            <a:r>
              <a:rPr lang="zh-CN" altLang="en-US" sz="1200" dirty="0" smtClean="0"/>
              <a:t>技术支持</a:t>
            </a:r>
            <a:r>
              <a:rPr lang="en-US" sz="1200" dirty="0" smtClean="0"/>
              <a:t>Windows </a:t>
            </a:r>
            <a:r>
              <a:rPr lang="en-US" sz="1200" dirty="0"/>
              <a:t>2012 </a:t>
            </a:r>
            <a:r>
              <a:rPr lang="en-US" sz="1200" dirty="0" smtClean="0"/>
              <a:t>Hyper-V</a:t>
            </a:r>
          </a:p>
          <a:p>
            <a:pPr marL="396875" indent="-285750">
              <a:buClr>
                <a:schemeClr val="tx1"/>
              </a:buClr>
              <a:buFont typeface="Wingdings" charset="2"/>
              <a:buChar char="§"/>
            </a:pPr>
            <a:r>
              <a:rPr lang="zh-CN" altLang="en-US" sz="1200" dirty="0" smtClean="0"/>
              <a:t>通过</a:t>
            </a:r>
            <a:r>
              <a:rPr lang="en-US" sz="1200" dirty="0" err="1" smtClean="0"/>
              <a:t>UCS</a:t>
            </a:r>
            <a:r>
              <a:rPr lang="en-US" sz="1200" dirty="0" smtClean="0"/>
              <a:t> </a:t>
            </a:r>
            <a:r>
              <a:rPr lang="en-US" sz="1200" dirty="0"/>
              <a:t>VM Port Profiles ( VLAN, </a:t>
            </a:r>
            <a:r>
              <a:rPr lang="en-US" sz="1200" dirty="0" err="1"/>
              <a:t>QoS</a:t>
            </a:r>
            <a:r>
              <a:rPr lang="en-US" sz="1200" dirty="0"/>
              <a:t>, </a:t>
            </a:r>
            <a:r>
              <a:rPr lang="en-US" sz="1200" dirty="0" err="1"/>
              <a:t>MTU</a:t>
            </a:r>
            <a:r>
              <a:rPr lang="en-US" sz="1200" dirty="0" smtClean="0"/>
              <a:t>)</a:t>
            </a:r>
            <a:r>
              <a:rPr lang="zh-CN" altLang="en-US" sz="1200" dirty="0" smtClean="0"/>
              <a:t>实现统一的网络管理</a:t>
            </a:r>
            <a:endParaRPr lang="en-US" sz="1200" dirty="0"/>
          </a:p>
          <a:p>
            <a:pPr marL="396875" indent="-285750">
              <a:buClr>
                <a:schemeClr val="tx1"/>
              </a:buClr>
              <a:buFont typeface="Wingdings" charset="2"/>
              <a:buChar char="§"/>
            </a:pPr>
            <a:r>
              <a:rPr lang="zh-CN" altLang="en-US" sz="1200" dirty="0" smtClean="0"/>
              <a:t>与</a:t>
            </a:r>
            <a:r>
              <a:rPr lang="en-US" sz="1200" dirty="0" smtClean="0"/>
              <a:t> </a:t>
            </a:r>
            <a:r>
              <a:rPr lang="en-US" sz="1200" dirty="0" err="1"/>
              <a:t>UCS</a:t>
            </a:r>
            <a:r>
              <a:rPr lang="en-US" sz="1200" dirty="0"/>
              <a:t> </a:t>
            </a:r>
            <a:r>
              <a:rPr lang="en-US" sz="1200" dirty="0" err="1" smtClean="0"/>
              <a:t>VM</a:t>
            </a:r>
            <a:r>
              <a:rPr lang="en-US" altLang="zh-CN" sz="1200" dirty="0" err="1" smtClean="0"/>
              <a:t>-</a:t>
            </a:r>
            <a:r>
              <a:rPr lang="en-US" sz="1200" dirty="0" err="1" smtClean="0"/>
              <a:t>FEX</a:t>
            </a:r>
            <a:r>
              <a:rPr lang="zh-CN" altLang="en-US" sz="1200" dirty="0" smtClean="0"/>
              <a:t>网络配置和策略整合，更好地支持虚拟机的实时迁移</a:t>
            </a:r>
            <a:r>
              <a:rPr lang="en-US" sz="1200" dirty="0" smtClean="0"/>
              <a:t> </a:t>
            </a:r>
            <a:endParaRPr lang="en-US" sz="1200" dirty="0"/>
          </a:p>
          <a:p>
            <a:pPr marL="396875" indent="-285750">
              <a:buClr>
                <a:schemeClr val="tx1"/>
              </a:buClr>
              <a:buFont typeface="Wingdings" charset="2"/>
              <a:buChar char="§"/>
            </a:pPr>
            <a:r>
              <a:rPr lang="en-US" sz="1200" dirty="0" smtClean="0"/>
              <a:t>Hyper</a:t>
            </a:r>
            <a:r>
              <a:rPr lang="en-US" sz="1200" dirty="0"/>
              <a:t>-V </a:t>
            </a:r>
            <a:r>
              <a:rPr lang="zh-CN" altLang="en-US" sz="1200" dirty="0" smtClean="0"/>
              <a:t>虚拟交换机</a:t>
            </a:r>
            <a:r>
              <a:rPr lang="zh-CN" altLang="en-US" sz="1200" dirty="0"/>
              <a:t>接</a:t>
            </a:r>
            <a:r>
              <a:rPr lang="zh-CN" altLang="en-US" sz="1200" dirty="0" smtClean="0"/>
              <a:t>入到物理交换，提供了更高的带宽和更低的延时</a:t>
            </a:r>
            <a:endParaRPr lang="en-US" sz="1200" dirty="0"/>
          </a:p>
          <a:p>
            <a:pPr marL="396875" indent="-285750">
              <a:buClr>
                <a:schemeClr val="tx1"/>
              </a:buClr>
              <a:buFont typeface="Wingdings" charset="2"/>
              <a:buChar char="§"/>
            </a:pPr>
            <a:endParaRPr lang="en-US" sz="1200" dirty="0"/>
          </a:p>
        </p:txBody>
      </p:sp>
      <p:pic>
        <p:nvPicPr>
          <p:cNvPr id="5" name="Picture 4"/>
          <p:cNvPicPr>
            <a:picLocks noChangeAspect="1"/>
          </p:cNvPicPr>
          <p:nvPr/>
        </p:nvPicPr>
        <p:blipFill>
          <a:blip r:embed="rId4"/>
          <a:stretch>
            <a:fillRect/>
          </a:stretch>
        </p:blipFill>
        <p:spPr>
          <a:xfrm>
            <a:off x="445111" y="3515177"/>
            <a:ext cx="4294473" cy="2692277"/>
          </a:xfrm>
          <a:prstGeom prst="rect">
            <a:avLst/>
          </a:prstGeom>
        </p:spPr>
      </p:pic>
      <p:sp>
        <p:nvSpPr>
          <p:cNvPr id="20" name="Rectangle 19"/>
          <p:cNvSpPr/>
          <p:nvPr/>
        </p:nvSpPr>
        <p:spPr>
          <a:xfrm>
            <a:off x="5548278" y="4132807"/>
            <a:ext cx="3434425" cy="1015663"/>
          </a:xfrm>
          <a:prstGeom prst="rect">
            <a:avLst/>
          </a:prstGeom>
        </p:spPr>
        <p:txBody>
          <a:bodyPr wrap="square">
            <a:spAutoFit/>
          </a:bodyPr>
          <a:lstStyle/>
          <a:p>
            <a:pPr marL="396875" indent="-285750">
              <a:buClr>
                <a:schemeClr val="tx1"/>
              </a:buClr>
              <a:buFont typeface="Wingdings" charset="2"/>
              <a:buChar char="§"/>
            </a:pPr>
            <a:r>
              <a:rPr lang="zh-CN" altLang="en-US" sz="1200" dirty="0" smtClean="0"/>
              <a:t>为</a:t>
            </a:r>
            <a:r>
              <a:rPr lang="en-US" sz="1200" dirty="0" smtClean="0"/>
              <a:t> MS Win Server 2012 </a:t>
            </a:r>
            <a:r>
              <a:rPr lang="zh-CN" altLang="en-US" sz="1200" dirty="0" smtClean="0"/>
              <a:t>准备的解决方案</a:t>
            </a:r>
            <a:endParaRPr lang="en-US" sz="1200" dirty="0" smtClean="0"/>
          </a:p>
          <a:p>
            <a:pPr marL="396875" indent="-285750">
              <a:buClr>
                <a:schemeClr val="tx2"/>
              </a:buClr>
              <a:buFont typeface="Wingdings" charset="2"/>
              <a:buChar char="§"/>
            </a:pPr>
            <a:r>
              <a:rPr lang="zh-CN" altLang="en-US" sz="1200" dirty="0" smtClean="0"/>
              <a:t>白皮书在</a:t>
            </a:r>
            <a:r>
              <a:rPr lang="en-US" altLang="zh-CN" sz="1200" dirty="0" smtClean="0"/>
              <a:t>9</a:t>
            </a:r>
            <a:r>
              <a:rPr lang="zh-CN" altLang="en-US" sz="1200" dirty="0" smtClean="0"/>
              <a:t>月底交付</a:t>
            </a:r>
            <a:endParaRPr lang="en-US" sz="1200" dirty="0"/>
          </a:p>
          <a:p>
            <a:pPr marL="396875" indent="-285750">
              <a:buClr>
                <a:schemeClr val="tx2"/>
              </a:buClr>
              <a:buFont typeface="Wingdings" charset="2"/>
              <a:buChar char="§"/>
            </a:pPr>
            <a:endParaRPr lang="en-US" sz="1200" dirty="0" smtClean="0"/>
          </a:p>
          <a:p>
            <a:pPr marL="396875" indent="-285750">
              <a:buClr>
                <a:schemeClr val="tx2"/>
              </a:buClr>
              <a:buFont typeface="Wingdings" charset="2"/>
              <a:buChar char="§"/>
            </a:pPr>
            <a:endParaRPr lang="en-US" sz="1200" dirty="0"/>
          </a:p>
          <a:p>
            <a:pPr marL="396875" indent="-285750">
              <a:buClr>
                <a:schemeClr val="tx2"/>
              </a:buClr>
              <a:buFont typeface="Wingdings" charset="2"/>
              <a:buChar char="§"/>
            </a:pPr>
            <a:endParaRPr lang="en-US" sz="1200" dirty="0"/>
          </a:p>
        </p:txBody>
      </p:sp>
    </p:spTree>
    <p:extLst>
      <p:ext uri="{BB962C8B-B14F-4D97-AF65-F5344CB8AC3E}">
        <p14:creationId xmlns:p14="http://schemas.microsoft.com/office/powerpoint/2010/main" val="3177473970"/>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1392" y="1774540"/>
            <a:ext cx="8922607" cy="2407042"/>
          </a:xfrm>
        </p:spPr>
        <p:txBody>
          <a:bodyPr/>
          <a:lstStyle/>
          <a:p>
            <a:r>
              <a:rPr lang="zh-CN" altLang="en-US" sz="4800" spc="-200" dirty="0" smtClean="0">
                <a:solidFill>
                  <a:schemeClr val="tx1">
                    <a:lumMod val="50000"/>
                  </a:schemeClr>
                </a:solidFill>
                <a:effectLst>
                  <a:outerShdw blurRad="38100" dist="38100" dir="2700000" algn="tl">
                    <a:srgbClr val="000000">
                      <a:alpha val="43137"/>
                    </a:srgbClr>
                  </a:outerShdw>
                </a:effectLst>
                <a:latin typeface="华文楷体"/>
                <a:ea typeface="华文楷体"/>
              </a:rPr>
              <a:t>配置建议</a:t>
            </a:r>
            <a:r>
              <a:rPr lang="en-US" altLang="zh-CN" sz="4800" spc="-200" dirty="0" smtClean="0">
                <a:solidFill>
                  <a:schemeClr val="tx1">
                    <a:lumMod val="50000"/>
                  </a:schemeClr>
                </a:solidFill>
                <a:effectLst>
                  <a:outerShdw blurRad="38100" dist="38100" dir="2700000" algn="tl">
                    <a:srgbClr val="000000">
                      <a:alpha val="43137"/>
                    </a:srgbClr>
                  </a:outerShdw>
                </a:effectLst>
                <a:latin typeface="华文楷体"/>
                <a:ea typeface="华文楷体"/>
              </a:rPr>
              <a:t> </a:t>
            </a:r>
            <a:endParaRPr lang="en-US" sz="4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99086840"/>
      </p:ext>
    </p:extLst>
  </p:cSld>
  <p:clrMapOvr>
    <a:masterClrMapping/>
  </p:clrMapOvr>
  <p:transition>
    <p:wipe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111" y="150816"/>
            <a:ext cx="8327414" cy="638991"/>
          </a:xfrm>
        </p:spPr>
        <p:txBody>
          <a:bodyPr vert="horz" lIns="82296" tIns="45720" rIns="82296" bIns="45720" rtlCol="0" anchor="b" anchorCtr="0">
            <a:noAutofit/>
          </a:bodyPr>
          <a:lstStyle/>
          <a:p>
            <a:r>
              <a:rPr lang="zh-CN" altLang="en-US" dirty="0"/>
              <a:t>建议配置</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2846361574"/>
              </p:ext>
            </p:extLst>
          </p:nvPr>
        </p:nvGraphicFramePr>
        <p:xfrm>
          <a:off x="95250" y="855618"/>
          <a:ext cx="8953500" cy="5419725"/>
        </p:xfrm>
        <a:graphic>
          <a:graphicData uri="http://schemas.openxmlformats.org/presentationml/2006/ole">
            <mc:AlternateContent xmlns:mc="http://schemas.openxmlformats.org/markup-compatibility/2006">
              <mc:Choice xmlns:v="urn:schemas-microsoft-com:vml" Requires="v">
                <p:oleObj spid="_x0000_s207917" name="Worksheet" r:id="rId5" imgW="8953399" imgH="5419726" progId="Excel.Sheet.12">
                  <p:embed/>
                </p:oleObj>
              </mc:Choice>
              <mc:Fallback>
                <p:oleObj name="Worksheet" r:id="rId5" imgW="8953399" imgH="5419726" progId="Excel.Sheet.12">
                  <p:embed/>
                  <p:pic>
                    <p:nvPicPr>
                      <p:cNvPr id="0" name=""/>
                      <p:cNvPicPr/>
                      <p:nvPr/>
                    </p:nvPicPr>
                    <p:blipFill>
                      <a:blip r:embed="rId6"/>
                      <a:stretch>
                        <a:fillRect/>
                      </a:stretch>
                    </p:blipFill>
                    <p:spPr>
                      <a:xfrm>
                        <a:off x="95250" y="855618"/>
                        <a:ext cx="8953500" cy="5419725"/>
                      </a:xfrm>
                      <a:prstGeom prst="rect">
                        <a:avLst/>
                      </a:prstGeom>
                    </p:spPr>
                  </p:pic>
                </p:oleObj>
              </mc:Fallback>
            </mc:AlternateContent>
          </a:graphicData>
        </a:graphic>
      </p:graphicFrame>
    </p:spTree>
    <p:extLst>
      <p:ext uri="{BB962C8B-B14F-4D97-AF65-F5344CB8AC3E}">
        <p14:creationId xmlns:p14="http://schemas.microsoft.com/office/powerpoint/2010/main" val="1658250727"/>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111" y="150816"/>
            <a:ext cx="8327414" cy="638991"/>
          </a:xfrm>
        </p:spPr>
        <p:txBody>
          <a:bodyPr vert="horz" lIns="82296" tIns="45720" rIns="82296" bIns="45720" rtlCol="0" anchor="b" anchorCtr="0">
            <a:noAutofit/>
          </a:bodyPr>
          <a:lstStyle/>
          <a:p>
            <a:r>
              <a:rPr lang="zh-CN" altLang="en-US" dirty="0" smtClean="0"/>
              <a:t>建议配置</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919434786"/>
              </p:ext>
            </p:extLst>
          </p:nvPr>
        </p:nvGraphicFramePr>
        <p:xfrm>
          <a:off x="95250" y="860380"/>
          <a:ext cx="8953500" cy="5410200"/>
        </p:xfrm>
        <a:graphic>
          <a:graphicData uri="http://schemas.openxmlformats.org/presentationml/2006/ole">
            <mc:AlternateContent xmlns:mc="http://schemas.openxmlformats.org/markup-compatibility/2006">
              <mc:Choice xmlns:v="urn:schemas-microsoft-com:vml" Requires="v">
                <p:oleObj spid="_x0000_s208941" name="Worksheet" r:id="rId5" imgW="8953567" imgH="5410200" progId="Excel.Sheet.12">
                  <p:embed/>
                </p:oleObj>
              </mc:Choice>
              <mc:Fallback>
                <p:oleObj name="Worksheet" r:id="rId5" imgW="8953567" imgH="5410200" progId="Excel.Sheet.12">
                  <p:embed/>
                  <p:pic>
                    <p:nvPicPr>
                      <p:cNvPr id="0" name=""/>
                      <p:cNvPicPr/>
                      <p:nvPr/>
                    </p:nvPicPr>
                    <p:blipFill>
                      <a:blip r:embed="rId6"/>
                      <a:stretch>
                        <a:fillRect/>
                      </a:stretch>
                    </p:blipFill>
                    <p:spPr>
                      <a:xfrm>
                        <a:off x="95250" y="860380"/>
                        <a:ext cx="8953500" cy="5410200"/>
                      </a:xfrm>
                      <a:prstGeom prst="rect">
                        <a:avLst/>
                      </a:prstGeom>
                    </p:spPr>
                  </p:pic>
                </p:oleObj>
              </mc:Fallback>
            </mc:AlternateContent>
          </a:graphicData>
        </a:graphic>
      </p:graphicFrame>
    </p:spTree>
    <p:extLst>
      <p:ext uri="{BB962C8B-B14F-4D97-AF65-F5344CB8AC3E}">
        <p14:creationId xmlns:p14="http://schemas.microsoft.com/office/powerpoint/2010/main" val="4091930289"/>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2926399" y="1752600"/>
            <a:ext cx="3034145" cy="1025239"/>
          </a:xfrm>
          <a:prstGeom prst="roundRect">
            <a:avLst>
              <a:gd name="adj"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2895600" y="2819400"/>
            <a:ext cx="3429000" cy="762000"/>
          </a:xfrm>
          <a:prstGeom prst="roundRect">
            <a:avLst>
              <a:gd name="adj" fmla="val 10402"/>
            </a:avLst>
          </a:prstGeom>
          <a:gradFill flip="none" rotWithShape="1">
            <a:gsLst>
              <a:gs pos="0">
                <a:schemeClr val="accent1">
                  <a:lumMod val="20000"/>
                  <a:lumOff val="80000"/>
                </a:schemeClr>
              </a:gs>
              <a:gs pos="50000">
                <a:schemeClr val="bg2"/>
              </a:gs>
            </a:gsLst>
            <a:lin ang="5400000" scaled="1"/>
            <a:tileRect/>
          </a:gradFill>
          <a:ln>
            <a:noFill/>
          </a:ln>
          <a:effectLst>
            <a:outerShdw blurRad="149987" dist="250190" dir="8460000" algn="ctr">
              <a:srgbClr val="000000">
                <a:alpha val="28000"/>
              </a:srgbClr>
            </a:outerShdw>
            <a:reflection blurRad="6350" stA="52000" endA="300" endPos="35000" dir="5400000" sy="-100000" algn="bl" rotWithShape="0"/>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anchor="ctr"/>
          <a:lstStyle/>
          <a:p>
            <a:pPr algn="ctr" eaLnBrk="0" hangingPunct="0">
              <a:lnSpc>
                <a:spcPct val="90000"/>
              </a:lnSpc>
              <a:defRPr/>
            </a:pPr>
            <a:endParaRPr lang="en-US">
              <a:solidFill>
                <a:srgbClr val="FFFFFF"/>
              </a:solidFill>
              <a:ea typeface="MS PGothic" charset="-128"/>
            </a:endParaRPr>
          </a:p>
        </p:txBody>
      </p:sp>
      <p:pic>
        <p:nvPicPr>
          <p:cNvPr id="193538" name="Picture 2"/>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209800" y="3521842"/>
            <a:ext cx="4572000" cy="2802758"/>
          </a:xfrm>
          <a:prstGeom prst="rect">
            <a:avLst/>
          </a:prstGeom>
          <a:noFill/>
          <a:ln w="9525">
            <a:noFill/>
            <a:miter lim="800000"/>
            <a:headEnd/>
            <a:tailEnd/>
          </a:ln>
        </p:spPr>
      </p:pic>
      <p:grpSp>
        <p:nvGrpSpPr>
          <p:cNvPr id="2" name="Group 16"/>
          <p:cNvGrpSpPr/>
          <p:nvPr/>
        </p:nvGrpSpPr>
        <p:grpSpPr>
          <a:xfrm>
            <a:off x="0" y="762000"/>
            <a:ext cx="9144000" cy="457200"/>
            <a:chOff x="0" y="911225"/>
            <a:chExt cx="9144000" cy="457200"/>
          </a:xfrm>
          <a:solidFill>
            <a:schemeClr val="tx1">
              <a:lumMod val="50000"/>
            </a:schemeClr>
          </a:solidFill>
        </p:grpSpPr>
        <p:sp>
          <p:nvSpPr>
            <p:cNvPr id="18" name="Rectangle 36"/>
            <p:cNvSpPr>
              <a:spLocks noChangeArrowheads="1"/>
            </p:cNvSpPr>
            <p:nvPr/>
          </p:nvSpPr>
          <p:spPr bwMode="auto">
            <a:xfrm>
              <a:off x="0" y="911225"/>
              <a:ext cx="9144000" cy="457200"/>
            </a:xfrm>
            <a:prstGeom prst="rect">
              <a:avLst/>
            </a:prstGeom>
            <a:grpFill/>
            <a:ln w="9525">
              <a:noFill/>
              <a:miter lim="800000"/>
              <a:headEnd/>
              <a:tailEnd/>
            </a:ln>
            <a:scene3d>
              <a:camera prst="orthographicFront"/>
              <a:lightRig rig="threePt" dir="t"/>
            </a:scene3d>
            <a:sp3d>
              <a:bevelT/>
            </a:sp3d>
          </p:spPr>
          <p:txBody>
            <a:bodyPr wrap="none" lIns="73025" tIns="36511" rIns="73025" bIns="36511" anchor="ctr"/>
            <a:lstStyle/>
            <a:p>
              <a:pPr algn="ctr" eaLnBrk="0" hangingPunct="0">
                <a:lnSpc>
                  <a:spcPct val="90000"/>
                </a:lnSpc>
                <a:defRPr/>
              </a:pPr>
              <a:endParaRPr lang="en-US">
                <a:latin typeface="Arial" charset="0"/>
                <a:ea typeface="MS PGothic" pitchFamily="34" charset="-128"/>
                <a:cs typeface="+mn-cs"/>
              </a:endParaRPr>
            </a:p>
          </p:txBody>
        </p:sp>
        <p:sp>
          <p:nvSpPr>
            <p:cNvPr id="193552" name="Text Box 37"/>
            <p:cNvSpPr txBox="1">
              <a:spLocks noChangeArrowheads="1"/>
            </p:cNvSpPr>
            <p:nvPr/>
          </p:nvSpPr>
          <p:spPr bwMode="auto">
            <a:xfrm>
              <a:off x="350838" y="928011"/>
              <a:ext cx="8442325" cy="407069"/>
            </a:xfrm>
            <a:prstGeom prst="rect">
              <a:avLst/>
            </a:prstGeom>
            <a:grpFill/>
            <a:ln w="9525">
              <a:noFill/>
              <a:miter lim="800000"/>
              <a:headEnd/>
              <a:tailEnd/>
            </a:ln>
          </p:spPr>
          <p:txBody>
            <a:bodyPr/>
            <a:lstStyle/>
            <a:p>
              <a:pPr algn="ctr" eaLnBrk="0" hangingPunct="0">
                <a:lnSpc>
                  <a:spcPct val="90000"/>
                </a:lnSpc>
              </a:pPr>
              <a:r>
                <a:rPr lang="en-US" altLang="zh-CN" sz="1400" b="1" dirty="0" smtClean="0">
                  <a:solidFill>
                    <a:srgbClr val="FFFFFF"/>
                  </a:solidFill>
                  <a:ea typeface="MS PGothic" pitchFamily="34" charset="-128"/>
                </a:rPr>
                <a:t>UCS C460 M2</a:t>
              </a:r>
              <a:r>
                <a:rPr lang="zh-CN" altLang="en-US" sz="1400" b="1" dirty="0" smtClean="0">
                  <a:solidFill>
                    <a:srgbClr val="FFFFFF"/>
                  </a:solidFill>
                  <a:ea typeface="MS PGothic" pitchFamily="34" charset="-128"/>
                </a:rPr>
                <a:t>机架服务器满足数据中心大量关键应用需求</a:t>
              </a:r>
              <a:r>
                <a:rPr lang="en-US" sz="1400" b="1" dirty="0" smtClean="0">
                  <a:solidFill>
                    <a:srgbClr val="FFFFFF"/>
                  </a:solidFill>
                  <a:ea typeface="MS PGothic" pitchFamily="34" charset="-128"/>
                </a:rPr>
                <a:t/>
              </a:r>
              <a:br>
                <a:rPr lang="en-US" sz="1400" b="1" dirty="0" smtClean="0">
                  <a:solidFill>
                    <a:srgbClr val="FFFFFF"/>
                  </a:solidFill>
                  <a:ea typeface="MS PGothic" pitchFamily="34" charset="-128"/>
                </a:rPr>
              </a:br>
              <a:endParaRPr lang="en-US" sz="1400" b="1" dirty="0">
                <a:solidFill>
                  <a:srgbClr val="FFFFFF"/>
                </a:solidFill>
                <a:ea typeface="MS PGothic" pitchFamily="34" charset="-128"/>
              </a:endParaRPr>
            </a:p>
          </p:txBody>
        </p:sp>
      </p:grpSp>
      <p:pic>
        <p:nvPicPr>
          <p:cNvPr id="193541" name="Picture 13" descr="Locked Logo.gif"/>
          <p:cNvPicPr>
            <a:picLocks noChangeAspect="1"/>
          </p:cNvPicPr>
          <p:nvPr/>
        </p:nvPicPr>
        <p:blipFill>
          <a:blip r:embed="rId4" cstate="print"/>
          <a:srcRect/>
          <a:stretch>
            <a:fillRect/>
          </a:stretch>
        </p:blipFill>
        <p:spPr bwMode="auto">
          <a:xfrm>
            <a:off x="114300" y="5551247"/>
            <a:ext cx="495300" cy="857250"/>
          </a:xfrm>
          <a:prstGeom prst="rect">
            <a:avLst/>
          </a:prstGeom>
          <a:noFill/>
          <a:ln w="9525">
            <a:noFill/>
            <a:miter lim="800000"/>
            <a:headEnd/>
            <a:tailEnd/>
          </a:ln>
        </p:spPr>
      </p:pic>
      <p:sp>
        <p:nvSpPr>
          <p:cNvPr id="9" name="Text Box 45"/>
          <p:cNvSpPr txBox="1">
            <a:spLocks noChangeArrowheads="1"/>
          </p:cNvSpPr>
          <p:nvPr/>
        </p:nvSpPr>
        <p:spPr bwMode="auto">
          <a:xfrm>
            <a:off x="3380912" y="1624013"/>
            <a:ext cx="184150" cy="45720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algn="ctr" eaLnBrk="0" hangingPunct="0">
              <a:lnSpc>
                <a:spcPct val="90000"/>
              </a:lnSpc>
              <a:defRPr/>
            </a:pPr>
            <a:endParaRPr lang="en-US">
              <a:latin typeface="Arial" charset="0"/>
              <a:cs typeface="+mn-cs"/>
            </a:endParaRPr>
          </a:p>
        </p:txBody>
      </p:sp>
      <p:sp>
        <p:nvSpPr>
          <p:cNvPr id="22" name="Text Box 53"/>
          <p:cNvSpPr txBox="1">
            <a:spLocks noChangeArrowheads="1"/>
          </p:cNvSpPr>
          <p:nvPr/>
        </p:nvSpPr>
        <p:spPr bwMode="auto">
          <a:xfrm>
            <a:off x="2077806" y="1219200"/>
            <a:ext cx="4475394" cy="535531"/>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algn="ctr" eaLnBrk="0" hangingPunct="0">
              <a:lnSpc>
                <a:spcPct val="90000"/>
              </a:lnSpc>
              <a:defRPr/>
            </a:pPr>
            <a:r>
              <a:rPr lang="en-US" sz="1600" dirty="0">
                <a:solidFill>
                  <a:schemeClr val="tx1">
                    <a:lumMod val="50000"/>
                  </a:schemeClr>
                </a:solidFill>
                <a:latin typeface="Arial" charset="0"/>
                <a:cs typeface="+mn-cs"/>
              </a:rPr>
              <a:t>UCS C460 </a:t>
            </a:r>
            <a:r>
              <a:rPr lang="en-US" sz="1600" dirty="0" smtClean="0">
                <a:solidFill>
                  <a:schemeClr val="tx1">
                    <a:lumMod val="50000"/>
                  </a:schemeClr>
                </a:solidFill>
                <a:latin typeface="Arial" charset="0"/>
                <a:cs typeface="+mn-cs"/>
              </a:rPr>
              <a:t>M2 </a:t>
            </a:r>
          </a:p>
          <a:p>
            <a:pPr algn="ctr" eaLnBrk="0" hangingPunct="0">
              <a:lnSpc>
                <a:spcPct val="90000"/>
              </a:lnSpc>
              <a:defRPr/>
            </a:pPr>
            <a:r>
              <a:rPr lang="zh-CN" altLang="en-US" sz="1600" dirty="0" smtClean="0">
                <a:solidFill>
                  <a:schemeClr val="tx1">
                    <a:lumMod val="50000"/>
                  </a:schemeClr>
                </a:solidFill>
                <a:latin typeface="Arial" charset="0"/>
                <a:cs typeface="+mn-cs"/>
              </a:rPr>
              <a:t>高性能机架服务器</a:t>
            </a:r>
            <a:endParaRPr lang="en-US" sz="1600" dirty="0">
              <a:solidFill>
                <a:schemeClr val="tx1">
                  <a:lumMod val="50000"/>
                </a:schemeClr>
              </a:solidFill>
              <a:latin typeface="Arial" charset="0"/>
              <a:cs typeface="+mn-cs"/>
            </a:endParaRPr>
          </a:p>
        </p:txBody>
      </p:sp>
      <p:sp>
        <p:nvSpPr>
          <p:cNvPr id="193549" name="Rectangle 15"/>
          <p:cNvSpPr>
            <a:spLocks noChangeArrowheads="1"/>
          </p:cNvSpPr>
          <p:nvPr/>
        </p:nvSpPr>
        <p:spPr bwMode="auto">
          <a:xfrm>
            <a:off x="2819400" y="2819400"/>
            <a:ext cx="3332394" cy="539635"/>
          </a:xfrm>
          <a:prstGeom prst="rect">
            <a:avLst/>
          </a:prstGeom>
          <a:noFill/>
          <a:ln w="9525">
            <a:noFill/>
            <a:miter lim="800000"/>
            <a:headEnd/>
            <a:tailEnd/>
          </a:ln>
        </p:spPr>
        <p:txBody>
          <a:bodyPr wrap="square">
            <a:spAutoFit/>
          </a:bodyPr>
          <a:lstStyle/>
          <a:p>
            <a:pPr algn="ctr" eaLnBrk="0" hangingPunct="0">
              <a:lnSpc>
                <a:spcPct val="90000"/>
              </a:lnSpc>
            </a:pPr>
            <a:r>
              <a:rPr lang="zh-CN" altLang="en-US" sz="1600" dirty="0" smtClean="0">
                <a:solidFill>
                  <a:schemeClr val="tx1">
                    <a:lumMod val="50000"/>
                  </a:schemeClr>
                </a:solidFill>
              </a:rPr>
              <a:t>适用于企业级的计算和内存密集型关键业务</a:t>
            </a:r>
            <a:endParaRPr lang="en-US" sz="1600" dirty="0">
              <a:solidFill>
                <a:schemeClr val="tx1">
                  <a:lumMod val="50000"/>
                </a:schemeClr>
              </a:solidFill>
            </a:endParaRPr>
          </a:p>
        </p:txBody>
      </p:sp>
      <p:pic>
        <p:nvPicPr>
          <p:cNvPr id="193550" name="Picture 15"/>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088812" y="1752600"/>
            <a:ext cx="2684110" cy="941873"/>
          </a:xfrm>
          <a:prstGeom prst="rect">
            <a:avLst/>
          </a:prstGeom>
          <a:noFill/>
          <a:ln w="9525">
            <a:noFill/>
            <a:miter lim="800000"/>
            <a:headEnd/>
            <a:tailEnd/>
          </a:ln>
        </p:spPr>
      </p:pic>
      <p:sp>
        <p:nvSpPr>
          <p:cNvPr id="3" name="Title 2"/>
          <p:cNvSpPr>
            <a:spLocks noGrp="1"/>
          </p:cNvSpPr>
          <p:nvPr>
            <p:ph type="title"/>
          </p:nvPr>
        </p:nvSpPr>
        <p:spPr>
          <a:xfrm>
            <a:off x="1" y="6350"/>
            <a:ext cx="8093074" cy="838200"/>
          </a:xfrm>
        </p:spPr>
        <p:txBody>
          <a:bodyPr/>
          <a:lstStyle/>
          <a:p>
            <a:r>
              <a:rPr lang="en-US" altLang="zh-CN" dirty="0" smtClean="0">
                <a:latin typeface="华文楷体" pitchFamily="2" charset="-122"/>
                <a:ea typeface="华文楷体" pitchFamily="2" charset="-122"/>
              </a:rPr>
              <a:t>UCS </a:t>
            </a:r>
            <a:r>
              <a:rPr lang="en-US" dirty="0" smtClean="0">
                <a:latin typeface="华文楷体" pitchFamily="2" charset="-122"/>
                <a:ea typeface="华文楷体" pitchFamily="2" charset="-122"/>
              </a:rPr>
              <a:t>C460 M2 </a:t>
            </a:r>
            <a:r>
              <a:rPr lang="zh-CN" altLang="en-US" dirty="0" smtClean="0">
                <a:latin typeface="华文楷体" pitchFamily="2" charset="-122"/>
                <a:ea typeface="华文楷体" pitchFamily="2" charset="-122"/>
              </a:rPr>
              <a:t>解决方案</a:t>
            </a:r>
            <a:endParaRPr lang="en-US" dirty="0">
              <a:latin typeface="华文楷体" pitchFamily="2" charset="-122"/>
              <a:ea typeface="华文楷体" pitchFamily="2" charset="-122"/>
            </a:endParaRPr>
          </a:p>
        </p:txBody>
      </p:sp>
      <p:sp>
        <p:nvSpPr>
          <p:cNvPr id="14" name="Pentagon 13"/>
          <p:cNvSpPr/>
          <p:nvPr/>
        </p:nvSpPr>
        <p:spPr>
          <a:xfrm>
            <a:off x="2262734" y="3708211"/>
            <a:ext cx="1926973" cy="364981"/>
          </a:xfrm>
          <a:prstGeom prst="homePlate">
            <a:avLst/>
          </a:prstGeom>
          <a:solidFill>
            <a:srgbClr val="0096D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t>虚拟化</a:t>
            </a:r>
            <a:endParaRPr lang="en-US" altLang="zh-CN" dirty="0" smtClean="0"/>
          </a:p>
        </p:txBody>
      </p:sp>
      <p:sp>
        <p:nvSpPr>
          <p:cNvPr id="15" name="TextBox 14"/>
          <p:cNvSpPr txBox="1"/>
          <p:nvPr/>
        </p:nvSpPr>
        <p:spPr>
          <a:xfrm>
            <a:off x="2217546" y="4073191"/>
            <a:ext cx="2056973" cy="553998"/>
          </a:xfrm>
          <a:prstGeom prst="rect">
            <a:avLst/>
          </a:prstGeom>
          <a:solidFill>
            <a:schemeClr val="bg1"/>
          </a:solidFill>
        </p:spPr>
        <p:txBody>
          <a:bodyPr wrap="square" rtlCol="0">
            <a:spAutoFit/>
          </a:bodyPr>
          <a:lstStyle/>
          <a:p>
            <a:pPr>
              <a:buFont typeface="Arial"/>
              <a:buChar char="•"/>
            </a:pPr>
            <a:r>
              <a:rPr lang="en-US" altLang="zh-CN" sz="1000" dirty="0" smtClean="0"/>
              <a:t> VDI/VXI</a:t>
            </a:r>
            <a:r>
              <a:rPr lang="zh-CN" altLang="en-US" sz="1000" dirty="0" smtClean="0"/>
              <a:t>虚拟桌面解决方案</a:t>
            </a:r>
            <a:endParaRPr lang="en-US" altLang="zh-CN" sz="1000" dirty="0" smtClean="0"/>
          </a:p>
          <a:p>
            <a:pPr>
              <a:buFont typeface="Arial"/>
              <a:buChar char="•"/>
            </a:pPr>
            <a:r>
              <a:rPr lang="en-US" sz="1000" dirty="0" smtClean="0"/>
              <a:t> </a:t>
            </a:r>
            <a:r>
              <a:rPr lang="zh-CN" altLang="en-US" sz="1000" dirty="0" smtClean="0"/>
              <a:t>应用服务器虚拟化</a:t>
            </a:r>
            <a:endParaRPr lang="en-US" altLang="zh-CN" sz="1000" dirty="0" smtClean="0"/>
          </a:p>
          <a:p>
            <a:pPr>
              <a:buFont typeface="Arial"/>
              <a:buChar char="•"/>
            </a:pPr>
            <a:r>
              <a:rPr lang="en-US" sz="1000" dirty="0" smtClean="0"/>
              <a:t> </a:t>
            </a:r>
            <a:r>
              <a:rPr lang="zh-CN" altLang="en-US" sz="1000" dirty="0" smtClean="0"/>
              <a:t>云计算服务</a:t>
            </a:r>
            <a:endParaRPr lang="en-US" sz="1000" dirty="0" smtClean="0"/>
          </a:p>
        </p:txBody>
      </p:sp>
      <p:sp>
        <p:nvSpPr>
          <p:cNvPr id="16" name="Pentagon 15"/>
          <p:cNvSpPr/>
          <p:nvPr/>
        </p:nvSpPr>
        <p:spPr>
          <a:xfrm>
            <a:off x="2254552" y="4605172"/>
            <a:ext cx="1926973" cy="364981"/>
          </a:xfrm>
          <a:prstGeom prst="homePlate">
            <a:avLst/>
          </a:prstGeom>
          <a:solidFill>
            <a:srgbClr val="0096D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t>数据库</a:t>
            </a:r>
            <a:r>
              <a:rPr lang="en-US" altLang="zh-CN" dirty="0" smtClean="0"/>
              <a:t>/</a:t>
            </a:r>
            <a:r>
              <a:rPr lang="zh-CN" altLang="en-US" dirty="0" smtClean="0"/>
              <a:t>消息</a:t>
            </a:r>
            <a:endParaRPr lang="en-US" altLang="zh-CN" dirty="0" smtClean="0"/>
          </a:p>
        </p:txBody>
      </p:sp>
      <p:sp>
        <p:nvSpPr>
          <p:cNvPr id="17" name="TextBox 16"/>
          <p:cNvSpPr txBox="1"/>
          <p:nvPr/>
        </p:nvSpPr>
        <p:spPr>
          <a:xfrm>
            <a:off x="2209364" y="4970152"/>
            <a:ext cx="2056973" cy="400110"/>
          </a:xfrm>
          <a:prstGeom prst="rect">
            <a:avLst/>
          </a:prstGeom>
          <a:solidFill>
            <a:schemeClr val="bg1"/>
          </a:solidFill>
        </p:spPr>
        <p:txBody>
          <a:bodyPr wrap="square" rtlCol="0">
            <a:spAutoFit/>
          </a:bodyPr>
          <a:lstStyle/>
          <a:p>
            <a:pPr>
              <a:buFont typeface="Arial"/>
              <a:buChar char="•"/>
            </a:pPr>
            <a:r>
              <a:rPr lang="en-US" altLang="zh-CN" sz="1000" dirty="0" smtClean="0"/>
              <a:t> </a:t>
            </a:r>
            <a:r>
              <a:rPr lang="zh-CN" altLang="en-US" sz="1000" dirty="0" smtClean="0"/>
              <a:t>企业级关键应用</a:t>
            </a:r>
            <a:endParaRPr lang="en-US" altLang="zh-CN" sz="1000" dirty="0" smtClean="0"/>
          </a:p>
          <a:p>
            <a:pPr>
              <a:buFont typeface="Arial"/>
              <a:buChar char="•"/>
            </a:pPr>
            <a:r>
              <a:rPr lang="en-US" altLang="zh-CN" sz="1000" dirty="0" smtClean="0"/>
              <a:t> </a:t>
            </a:r>
            <a:r>
              <a:rPr lang="zh-CN" altLang="en-US" sz="1000" dirty="0" smtClean="0"/>
              <a:t>大型数据库</a:t>
            </a:r>
            <a:endParaRPr lang="en-US" altLang="zh-CN" sz="1000" dirty="0" smtClean="0"/>
          </a:p>
        </p:txBody>
      </p:sp>
      <p:sp>
        <p:nvSpPr>
          <p:cNvPr id="19" name="Pentagon 18"/>
          <p:cNvSpPr/>
          <p:nvPr/>
        </p:nvSpPr>
        <p:spPr>
          <a:xfrm>
            <a:off x="2275567" y="5328729"/>
            <a:ext cx="1926973" cy="523788"/>
          </a:xfrm>
          <a:prstGeom prst="homePlate">
            <a:avLst/>
          </a:prstGeom>
          <a:solidFill>
            <a:srgbClr val="0096D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smtClean="0"/>
              <a:t>内存</a:t>
            </a:r>
            <a:r>
              <a:rPr lang="en-US" altLang="zh-CN" dirty="0" smtClean="0"/>
              <a:t>/</a:t>
            </a:r>
            <a:r>
              <a:rPr lang="zh-CN" altLang="en-US" dirty="0" smtClean="0"/>
              <a:t>处理性能密集型应用</a:t>
            </a:r>
            <a:endParaRPr lang="en-US" altLang="zh-CN" dirty="0" smtClean="0"/>
          </a:p>
        </p:txBody>
      </p:sp>
      <p:sp>
        <p:nvSpPr>
          <p:cNvPr id="21" name="TextBox 20"/>
          <p:cNvSpPr txBox="1"/>
          <p:nvPr/>
        </p:nvSpPr>
        <p:spPr>
          <a:xfrm>
            <a:off x="2259576" y="5852515"/>
            <a:ext cx="2056973" cy="553998"/>
          </a:xfrm>
          <a:prstGeom prst="rect">
            <a:avLst/>
          </a:prstGeom>
          <a:solidFill>
            <a:schemeClr val="bg1"/>
          </a:solidFill>
        </p:spPr>
        <p:txBody>
          <a:bodyPr wrap="square" rtlCol="0">
            <a:spAutoFit/>
          </a:bodyPr>
          <a:lstStyle/>
          <a:p>
            <a:pPr>
              <a:buFont typeface="Arial"/>
              <a:buChar char="•"/>
            </a:pPr>
            <a:r>
              <a:rPr lang="en-US" altLang="zh-CN" sz="1000" dirty="0" smtClean="0"/>
              <a:t> </a:t>
            </a:r>
            <a:r>
              <a:rPr lang="zh-CN" altLang="en-US" sz="1000" dirty="0" smtClean="0"/>
              <a:t>内存</a:t>
            </a:r>
            <a:r>
              <a:rPr lang="en-US" altLang="zh-CN" sz="1000" dirty="0" smtClean="0"/>
              <a:t>/</a:t>
            </a:r>
            <a:r>
              <a:rPr lang="zh-CN" altLang="en-US" sz="1000" dirty="0" smtClean="0"/>
              <a:t>处理性能密集型</a:t>
            </a:r>
            <a:r>
              <a:rPr lang="en-US" altLang="zh-CN" sz="1000" dirty="0" smtClean="0"/>
              <a:t>HPC</a:t>
            </a:r>
            <a:r>
              <a:rPr lang="zh-CN" altLang="en-US" sz="1000" dirty="0" smtClean="0"/>
              <a:t>，</a:t>
            </a:r>
            <a:r>
              <a:rPr lang="en-US" altLang="zh-CN" sz="1000" dirty="0" smtClean="0"/>
              <a:t>ERP</a:t>
            </a:r>
            <a:r>
              <a:rPr lang="zh-CN" altLang="en-US" sz="1000" dirty="0" smtClean="0"/>
              <a:t>应用</a:t>
            </a:r>
            <a:endParaRPr lang="en-US" altLang="zh-CN" sz="1000" dirty="0" smtClean="0"/>
          </a:p>
          <a:p>
            <a:pPr>
              <a:buFont typeface="Arial"/>
              <a:buChar char="•"/>
            </a:pPr>
            <a:r>
              <a:rPr lang="en-US" altLang="zh-CN" sz="1000" dirty="0" smtClean="0"/>
              <a:t> </a:t>
            </a:r>
            <a:r>
              <a:rPr lang="zh-CN" altLang="en-US" sz="1000" dirty="0" smtClean="0"/>
              <a:t>企业关键应用</a:t>
            </a:r>
            <a:endParaRPr lang="en-US" altLang="zh-CN" sz="1000" dirty="0" smtClean="0"/>
          </a:p>
        </p:txBody>
      </p:sp>
    </p:spTree>
    <p:extLst>
      <p:ext uri="{BB962C8B-B14F-4D97-AF65-F5344CB8AC3E}">
        <p14:creationId xmlns:p14="http://schemas.microsoft.com/office/powerpoint/2010/main" val="21727510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29701" y="138969"/>
            <a:ext cx="8580924" cy="838200"/>
          </a:xfrm>
        </p:spPr>
        <p:txBody>
          <a:bodyPr/>
          <a:lstStyle/>
          <a:p>
            <a:r>
              <a:rPr lang="en-US" altLang="zh-CN" dirty="0" smtClean="0"/>
              <a:t>Cisco </a:t>
            </a:r>
            <a:r>
              <a:rPr lang="en-US" altLang="zh-CN" dirty="0" err="1" smtClean="0"/>
              <a:t>UCS</a:t>
            </a:r>
            <a:r>
              <a:rPr lang="en-US" altLang="zh-CN" dirty="0" smtClean="0"/>
              <a:t> </a:t>
            </a:r>
            <a:r>
              <a:rPr lang="en-US" altLang="zh-CN" dirty="0" err="1" smtClean="0"/>
              <a:t>C460M2</a:t>
            </a:r>
            <a:r>
              <a:rPr lang="en-US" altLang="zh-CN" dirty="0" smtClean="0"/>
              <a:t>: </a:t>
            </a:r>
            <a:r>
              <a:rPr lang="zh-CN" altLang="en-US" dirty="0" smtClean="0"/>
              <a:t>最好的虚拟化性能</a:t>
            </a:r>
            <a:endParaRPr lang="zh-CN" altLang="en-US" dirty="0"/>
          </a:p>
        </p:txBody>
      </p:sp>
      <p:pic>
        <p:nvPicPr>
          <p:cNvPr id="209938" name="Picture 1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9701" y="1371601"/>
            <a:ext cx="4361366"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457200" y="5029201"/>
            <a:ext cx="4010297" cy="1169551"/>
          </a:xfrm>
          <a:prstGeom prst="rect">
            <a:avLst/>
          </a:prstGeom>
        </p:spPr>
        <p:txBody>
          <a:bodyPr wrap="square">
            <a:spAutoFit/>
          </a:bodyPr>
          <a:lstStyle/>
          <a:p>
            <a:r>
              <a:rPr lang="en-US" sz="1400" dirty="0"/>
              <a:t>VMware </a:t>
            </a:r>
            <a:r>
              <a:rPr lang="en-US" sz="1400" dirty="0" err="1"/>
              <a:t>VMmark</a:t>
            </a:r>
            <a:r>
              <a:rPr lang="en-US" sz="1400" dirty="0"/>
              <a:t> </a:t>
            </a:r>
            <a:r>
              <a:rPr lang="en-US" sz="1400" dirty="0" smtClean="0"/>
              <a:t>2.1 </a:t>
            </a:r>
            <a:r>
              <a:rPr lang="zh-CN" altLang="en-US" sz="1400" dirty="0" smtClean="0"/>
              <a:t>测试配置</a:t>
            </a:r>
            <a:endParaRPr lang="en-US" altLang="zh-CN" sz="1400" dirty="0" smtClean="0"/>
          </a:p>
          <a:p>
            <a:r>
              <a:rPr lang="en-US" sz="1400" dirty="0" smtClean="0"/>
              <a:t>• </a:t>
            </a:r>
            <a:r>
              <a:rPr lang="en-US" altLang="zh-CN" sz="1400" dirty="0" smtClean="0"/>
              <a:t>4</a:t>
            </a:r>
            <a:r>
              <a:rPr lang="zh-CN" altLang="en-US" sz="1400" dirty="0" smtClean="0"/>
              <a:t>节点 </a:t>
            </a:r>
            <a:r>
              <a:rPr lang="en-US" sz="1400" dirty="0" err="1" smtClean="0"/>
              <a:t>UCS</a:t>
            </a:r>
            <a:r>
              <a:rPr lang="en-US" sz="1400" dirty="0" smtClean="0"/>
              <a:t> </a:t>
            </a:r>
            <a:r>
              <a:rPr lang="en-US" sz="1400" dirty="0" err="1"/>
              <a:t>C460</a:t>
            </a:r>
            <a:r>
              <a:rPr lang="en-US" sz="1400" dirty="0"/>
              <a:t> </a:t>
            </a:r>
            <a:r>
              <a:rPr lang="en-US" sz="1400" dirty="0" err="1" smtClean="0"/>
              <a:t>M2</a:t>
            </a:r>
            <a:r>
              <a:rPr lang="zh-CN" altLang="en-US" sz="1400" dirty="0" smtClean="0"/>
              <a:t>服务器群</a:t>
            </a:r>
            <a:endParaRPr lang="en-US" sz="1400" dirty="0"/>
          </a:p>
          <a:p>
            <a:r>
              <a:rPr lang="en-US" sz="1400" dirty="0"/>
              <a:t>• </a:t>
            </a:r>
            <a:r>
              <a:rPr lang="en-US" sz="1400" dirty="0" smtClean="0"/>
              <a:t>10</a:t>
            </a:r>
            <a:r>
              <a:rPr lang="zh-CN" altLang="en-US" sz="1400" dirty="0" smtClean="0"/>
              <a:t>核</a:t>
            </a:r>
            <a:r>
              <a:rPr lang="en-US" sz="1400" dirty="0" smtClean="0"/>
              <a:t>Intel </a:t>
            </a:r>
            <a:r>
              <a:rPr lang="en-US" sz="1400" dirty="0"/>
              <a:t>Xeon </a:t>
            </a:r>
            <a:r>
              <a:rPr lang="en-US" sz="1400" dirty="0" err="1" smtClean="0"/>
              <a:t>E7</a:t>
            </a:r>
            <a:r>
              <a:rPr lang="en-US" sz="1400" dirty="0" smtClean="0"/>
              <a:t>-4870 CPUs—</a:t>
            </a:r>
            <a:r>
              <a:rPr lang="zh-CN" altLang="en-US" sz="1400" dirty="0" smtClean="0"/>
              <a:t>共</a:t>
            </a:r>
            <a:r>
              <a:rPr lang="en-US" sz="1400" dirty="0" smtClean="0"/>
              <a:t> </a:t>
            </a:r>
            <a:r>
              <a:rPr lang="en-US" sz="1400" dirty="0"/>
              <a:t>160 </a:t>
            </a:r>
            <a:r>
              <a:rPr lang="zh-CN" altLang="en-US" sz="1400" dirty="0"/>
              <a:t>个核</a:t>
            </a:r>
            <a:endParaRPr lang="en-US" sz="1400" dirty="0"/>
          </a:p>
          <a:p>
            <a:r>
              <a:rPr lang="en-US" sz="1400" dirty="0" smtClean="0"/>
              <a:t>• Nexus </a:t>
            </a:r>
            <a:r>
              <a:rPr lang="en-US" sz="1400" dirty="0" err="1" smtClean="0"/>
              <a:t>5</a:t>
            </a:r>
            <a:r>
              <a:rPr lang="en-US" altLang="zh-CN" sz="1400" dirty="0" err="1" smtClean="0"/>
              <a:t>K</a:t>
            </a:r>
            <a:r>
              <a:rPr lang="zh-CN" altLang="en-US" sz="1400" dirty="0" smtClean="0"/>
              <a:t>交换机作为接入</a:t>
            </a:r>
            <a:endParaRPr lang="en-US" sz="1400" dirty="0"/>
          </a:p>
          <a:p>
            <a:r>
              <a:rPr lang="en-US" sz="1400" dirty="0"/>
              <a:t>• EMC </a:t>
            </a:r>
            <a:r>
              <a:rPr lang="en-US" sz="1400" dirty="0" err="1" smtClean="0"/>
              <a:t>VNX</a:t>
            </a:r>
            <a:r>
              <a:rPr lang="zh-CN" altLang="en-US" sz="1400" dirty="0"/>
              <a:t>存储</a:t>
            </a:r>
            <a:endParaRPr lang="en-US" sz="1400" dirty="0"/>
          </a:p>
        </p:txBody>
      </p:sp>
      <p:sp>
        <p:nvSpPr>
          <p:cNvPr id="7" name="Rectangle 6"/>
          <p:cNvSpPr/>
          <p:nvPr/>
        </p:nvSpPr>
        <p:spPr>
          <a:xfrm>
            <a:off x="4572000" y="1549022"/>
            <a:ext cx="4512206" cy="707886"/>
          </a:xfrm>
          <a:prstGeom prst="rect">
            <a:avLst/>
          </a:prstGeom>
        </p:spPr>
        <p:txBody>
          <a:bodyPr wrap="square">
            <a:spAutoFit/>
          </a:bodyPr>
          <a:lstStyle/>
          <a:p>
            <a:r>
              <a:rPr lang="en-US" sz="2000" dirty="0"/>
              <a:t>VMware </a:t>
            </a:r>
            <a:r>
              <a:rPr lang="en-US" sz="2000" dirty="0" err="1"/>
              <a:t>VMmark</a:t>
            </a:r>
            <a:r>
              <a:rPr lang="en-US" sz="2000" dirty="0"/>
              <a:t> 2.1 </a:t>
            </a:r>
            <a:r>
              <a:rPr lang="en-US" sz="2000" dirty="0" smtClean="0"/>
              <a:t>benchmark</a:t>
            </a:r>
            <a:r>
              <a:rPr lang="zh-CN" altLang="en-US" sz="2000" dirty="0" smtClean="0"/>
              <a:t>测试最新世界纪录由</a:t>
            </a:r>
            <a:r>
              <a:rPr lang="en-US" altLang="zh-CN" sz="2000" dirty="0" err="1" smtClean="0"/>
              <a:t>UCS</a:t>
            </a:r>
            <a:r>
              <a:rPr lang="en-US" altLang="zh-CN" sz="2000" dirty="0" smtClean="0"/>
              <a:t> </a:t>
            </a:r>
            <a:r>
              <a:rPr lang="en-US" altLang="zh-CN" sz="2000" dirty="0" err="1" smtClean="0"/>
              <a:t>C460</a:t>
            </a:r>
            <a:r>
              <a:rPr lang="en-US" altLang="zh-CN" sz="2000" dirty="0" smtClean="0"/>
              <a:t> </a:t>
            </a:r>
            <a:r>
              <a:rPr lang="en-US" altLang="zh-CN" sz="2000" dirty="0" err="1" smtClean="0"/>
              <a:t>M2</a:t>
            </a:r>
            <a:r>
              <a:rPr lang="zh-CN" altLang="en-US" sz="2000" dirty="0" smtClean="0"/>
              <a:t>创造</a:t>
            </a:r>
            <a:endParaRPr lang="en-US" sz="2000" dirty="0"/>
          </a:p>
        </p:txBody>
      </p:sp>
      <p:sp>
        <p:nvSpPr>
          <p:cNvPr id="8" name="Rectangle 7"/>
          <p:cNvSpPr/>
          <p:nvPr/>
        </p:nvSpPr>
        <p:spPr>
          <a:xfrm>
            <a:off x="4571999" y="3480354"/>
            <a:ext cx="4380931" cy="584775"/>
          </a:xfrm>
          <a:prstGeom prst="rect">
            <a:avLst/>
          </a:prstGeom>
        </p:spPr>
        <p:txBody>
          <a:bodyPr wrap="square">
            <a:spAutoFit/>
          </a:bodyPr>
          <a:lstStyle/>
          <a:p>
            <a:r>
              <a:rPr lang="en-US" sz="1600" dirty="0"/>
              <a:t>VMware® </a:t>
            </a:r>
            <a:r>
              <a:rPr lang="en-US" sz="1600" dirty="0" err="1"/>
              <a:t>VMmark</a:t>
            </a:r>
            <a:r>
              <a:rPr lang="en-US" sz="1600" dirty="0"/>
              <a:t>™ 2.1 benchmark </a:t>
            </a:r>
            <a:r>
              <a:rPr lang="zh-CN" altLang="en-US" sz="1600" dirty="0"/>
              <a:t>测试值：</a:t>
            </a:r>
            <a:r>
              <a:rPr lang="en-US" sz="1600" dirty="0"/>
              <a:t> 35.06 @ 35 tiles</a:t>
            </a:r>
          </a:p>
        </p:txBody>
      </p:sp>
      <p:sp>
        <p:nvSpPr>
          <p:cNvPr id="9" name="Rectangle 8"/>
          <p:cNvSpPr/>
          <p:nvPr/>
        </p:nvSpPr>
        <p:spPr>
          <a:xfrm>
            <a:off x="4591067" y="4147216"/>
            <a:ext cx="3521123" cy="338554"/>
          </a:xfrm>
          <a:prstGeom prst="rect">
            <a:avLst/>
          </a:prstGeom>
        </p:spPr>
        <p:txBody>
          <a:bodyPr wrap="square">
            <a:spAutoFit/>
          </a:bodyPr>
          <a:lstStyle/>
          <a:p>
            <a:r>
              <a:rPr lang="zh-CN" altLang="en-US" sz="1600" dirty="0"/>
              <a:t>是</a:t>
            </a:r>
            <a:r>
              <a:rPr lang="zh-CN" altLang="en-US" sz="1600" dirty="0" smtClean="0"/>
              <a:t>第</a:t>
            </a:r>
            <a:r>
              <a:rPr lang="zh-CN" altLang="en-US" sz="1600" dirty="0"/>
              <a:t>二名的测试结</a:t>
            </a:r>
            <a:r>
              <a:rPr lang="zh-CN" altLang="en-US" sz="1600" dirty="0" smtClean="0"/>
              <a:t>果的</a:t>
            </a:r>
            <a:r>
              <a:rPr lang="en-US" altLang="zh-CN" sz="1600" dirty="0" smtClean="0">
                <a:solidFill>
                  <a:srgbClr val="FF0000"/>
                </a:solidFill>
              </a:rPr>
              <a:t>1</a:t>
            </a:r>
            <a:r>
              <a:rPr lang="en-US" sz="1600" dirty="0" smtClean="0">
                <a:solidFill>
                  <a:srgbClr val="FF0000"/>
                </a:solidFill>
              </a:rPr>
              <a:t>21</a:t>
            </a:r>
            <a:r>
              <a:rPr lang="en-US" sz="1600" dirty="0">
                <a:solidFill>
                  <a:srgbClr val="FF0000"/>
                </a:solidFill>
              </a:rPr>
              <a:t>%!*</a:t>
            </a:r>
          </a:p>
        </p:txBody>
      </p:sp>
      <p:sp>
        <p:nvSpPr>
          <p:cNvPr id="11" name="Rectangle 10"/>
          <p:cNvSpPr/>
          <p:nvPr/>
        </p:nvSpPr>
        <p:spPr>
          <a:xfrm>
            <a:off x="4599292" y="4655308"/>
            <a:ext cx="4353637" cy="338554"/>
          </a:xfrm>
          <a:prstGeom prst="rect">
            <a:avLst/>
          </a:prstGeom>
        </p:spPr>
        <p:txBody>
          <a:bodyPr wrap="square">
            <a:spAutoFit/>
          </a:bodyPr>
          <a:lstStyle/>
          <a:p>
            <a:r>
              <a:rPr lang="en-US" altLang="zh-CN" sz="1600" dirty="0" err="1" smtClean="0"/>
              <a:t>UCS</a:t>
            </a:r>
            <a:r>
              <a:rPr lang="en-US" altLang="zh-CN" sz="1600" dirty="0" smtClean="0"/>
              <a:t> C</a:t>
            </a:r>
            <a:r>
              <a:rPr lang="zh-CN" altLang="en-US" sz="1600" dirty="0" smtClean="0"/>
              <a:t>系列一共创造了</a:t>
            </a:r>
            <a:r>
              <a:rPr lang="en-US" altLang="zh-CN" sz="1600" dirty="0" smtClean="0"/>
              <a:t>11</a:t>
            </a:r>
            <a:r>
              <a:rPr lang="zh-CN" altLang="en-US" sz="1600" dirty="0" smtClean="0"/>
              <a:t>项</a:t>
            </a:r>
            <a:r>
              <a:rPr lang="en-US" altLang="zh-CN" sz="1600" dirty="0" err="1" smtClean="0"/>
              <a:t>Vmmark</a:t>
            </a:r>
            <a:r>
              <a:rPr lang="zh-CN" altLang="en-US" sz="1600" dirty="0" smtClean="0"/>
              <a:t>世界纪录</a:t>
            </a:r>
            <a:endParaRPr lang="en-US" sz="1600" dirty="0"/>
          </a:p>
        </p:txBody>
      </p:sp>
      <p:sp>
        <p:nvSpPr>
          <p:cNvPr id="10" name="Rectangle 9"/>
          <p:cNvSpPr/>
          <p:nvPr/>
        </p:nvSpPr>
        <p:spPr>
          <a:xfrm>
            <a:off x="4552932" y="2414814"/>
            <a:ext cx="4572000" cy="923330"/>
          </a:xfrm>
          <a:prstGeom prst="rect">
            <a:avLst/>
          </a:prstGeom>
        </p:spPr>
        <p:txBody>
          <a:bodyPr>
            <a:spAutoFit/>
          </a:bodyPr>
          <a:lstStyle/>
          <a:p>
            <a:r>
              <a:rPr lang="en-US" dirty="0"/>
              <a:t>VMware </a:t>
            </a:r>
            <a:r>
              <a:rPr lang="en-US" dirty="0" err="1"/>
              <a:t>VMmark</a:t>
            </a:r>
            <a:r>
              <a:rPr lang="en-US" dirty="0"/>
              <a:t> 2.1 benchmark</a:t>
            </a:r>
            <a:r>
              <a:rPr lang="zh-CN" altLang="en-US" dirty="0"/>
              <a:t>测试包含最重要的几项</a:t>
            </a:r>
            <a:r>
              <a:rPr lang="en-US" altLang="zh-CN" dirty="0"/>
              <a:t>VMware </a:t>
            </a:r>
            <a:r>
              <a:rPr lang="en-US" altLang="zh-CN" dirty="0" err="1"/>
              <a:t>ESX</a:t>
            </a:r>
            <a:r>
              <a:rPr lang="zh-CN" altLang="en-US" dirty="0"/>
              <a:t>的功能，如：</a:t>
            </a:r>
            <a:r>
              <a:rPr lang="en-US" dirty="0"/>
              <a:t> </a:t>
            </a:r>
            <a:r>
              <a:rPr lang="en-US" dirty="0" err="1"/>
              <a:t>DRS</a:t>
            </a:r>
            <a:r>
              <a:rPr lang="en-US" dirty="0"/>
              <a:t>; </a:t>
            </a:r>
            <a:r>
              <a:rPr lang="en-US" dirty="0" err="1"/>
              <a:t>vMotion</a:t>
            </a:r>
            <a:r>
              <a:rPr lang="en-US" dirty="0"/>
              <a:t>; </a:t>
            </a:r>
            <a:r>
              <a:rPr lang="en-US" dirty="0" err="1"/>
              <a:t>Svmotion</a:t>
            </a:r>
            <a:r>
              <a:rPr lang="en-US" dirty="0"/>
              <a:t> (Storage </a:t>
            </a:r>
            <a:r>
              <a:rPr lang="en-US" dirty="0" err="1"/>
              <a:t>vMotion</a:t>
            </a:r>
            <a:r>
              <a:rPr lang="en-US" dirty="0"/>
              <a:t>)</a:t>
            </a:r>
          </a:p>
        </p:txBody>
      </p:sp>
      <p:sp>
        <p:nvSpPr>
          <p:cNvPr id="12" name="Rectangle 11"/>
          <p:cNvSpPr/>
          <p:nvPr/>
        </p:nvSpPr>
        <p:spPr>
          <a:xfrm>
            <a:off x="4500211" y="5209286"/>
            <a:ext cx="4572000" cy="707886"/>
          </a:xfrm>
          <a:prstGeom prst="rect">
            <a:avLst/>
          </a:prstGeom>
        </p:spPr>
        <p:txBody>
          <a:bodyPr>
            <a:spAutoFit/>
          </a:bodyPr>
          <a:lstStyle/>
          <a:p>
            <a:r>
              <a:rPr lang="zh-CN" altLang="en-US" sz="2000" dirty="0"/>
              <a:t>前所未有的云计算环境的虚拟化能力和强大的可扩展性</a:t>
            </a:r>
            <a:endParaRPr lang="en-US" sz="2000" dirty="0"/>
          </a:p>
        </p:txBody>
      </p:sp>
    </p:spTree>
    <p:extLst>
      <p:ext uri="{BB962C8B-B14F-4D97-AF65-F5344CB8AC3E}">
        <p14:creationId xmlns:p14="http://schemas.microsoft.com/office/powerpoint/2010/main" val="268320323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圆角矩形 41"/>
          <p:cNvSpPr/>
          <p:nvPr/>
        </p:nvSpPr>
        <p:spPr>
          <a:xfrm>
            <a:off x="4572000" y="1295400"/>
            <a:ext cx="4191000" cy="495300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圆角矩形 40"/>
          <p:cNvSpPr/>
          <p:nvPr/>
        </p:nvSpPr>
        <p:spPr>
          <a:xfrm>
            <a:off x="304800" y="1295400"/>
            <a:ext cx="3886200" cy="495300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3138" name="Picture 2" descr="pwcnt_2708_qtr_122x100"/>
          <p:cNvPicPr>
            <a:picLocks noChangeAspect="1" noChangeArrowheads="1"/>
          </p:cNvPicPr>
          <p:nvPr/>
        </p:nvPicPr>
        <p:blipFill>
          <a:blip r:embed="rId3" cstate="print"/>
          <a:srcRect/>
          <a:stretch>
            <a:fillRect/>
          </a:stretch>
        </p:blipFill>
        <p:spPr bwMode="auto">
          <a:xfrm>
            <a:off x="1600200" y="1600200"/>
            <a:ext cx="1162050" cy="952500"/>
          </a:xfrm>
          <a:prstGeom prst="rect">
            <a:avLst/>
          </a:prstGeom>
          <a:noFill/>
        </p:spPr>
      </p:pic>
      <p:pic>
        <p:nvPicPr>
          <p:cNvPr id="603139" name="Picture 3" descr="pvaul_ds-32b2_quarter_122x100"/>
          <p:cNvPicPr>
            <a:picLocks noChangeAspect="1" noChangeArrowheads="1"/>
          </p:cNvPicPr>
          <p:nvPr/>
        </p:nvPicPr>
        <p:blipFill>
          <a:blip r:embed="rId4" cstate="print"/>
          <a:srcRect/>
          <a:stretch>
            <a:fillRect/>
          </a:stretch>
        </p:blipFill>
        <p:spPr bwMode="auto">
          <a:xfrm>
            <a:off x="1371600" y="2362200"/>
            <a:ext cx="1549400" cy="1270000"/>
          </a:xfrm>
          <a:prstGeom prst="rect">
            <a:avLst/>
          </a:prstGeom>
          <a:noFill/>
        </p:spPr>
      </p:pic>
      <p:sp>
        <p:nvSpPr>
          <p:cNvPr id="603140" name="Rectangle 4"/>
          <p:cNvSpPr>
            <a:spLocks noGrp="1" noChangeArrowheads="1"/>
          </p:cNvSpPr>
          <p:nvPr>
            <p:ph type="title"/>
          </p:nvPr>
        </p:nvSpPr>
        <p:spPr>
          <a:xfrm>
            <a:off x="145333" y="460375"/>
            <a:ext cx="7581900" cy="628650"/>
          </a:xfrm>
        </p:spPr>
        <p:txBody>
          <a:bodyPr/>
          <a:lstStyle/>
          <a:p>
            <a:r>
              <a:rPr lang="en-US" altLang="zh-CN" sz="3200" dirty="0" smtClean="0">
                <a:ea typeface="楷体_GB2312" pitchFamily="49" charset="-122"/>
              </a:rPr>
              <a:t>2 x C460 +N5K +SAN</a:t>
            </a:r>
            <a:br>
              <a:rPr lang="en-US" altLang="zh-CN" sz="3200" dirty="0" smtClean="0">
                <a:ea typeface="楷体_GB2312" pitchFamily="49" charset="-122"/>
              </a:rPr>
            </a:br>
            <a:r>
              <a:rPr lang="en-US" altLang="zh-CN" sz="3200" dirty="0" smtClean="0">
                <a:ea typeface="楷体_GB2312" pitchFamily="49" charset="-122"/>
              </a:rPr>
              <a:t>-</a:t>
            </a:r>
            <a:r>
              <a:rPr lang="zh-CN" altLang="en-US" sz="3200" dirty="0" smtClean="0">
                <a:ea typeface="楷体_GB2312" pitchFamily="49" charset="-122"/>
              </a:rPr>
              <a:t>传统双机备份</a:t>
            </a:r>
            <a:r>
              <a:rPr lang="en-US" altLang="zh-CN" sz="3200" dirty="0" smtClean="0">
                <a:ea typeface="楷体_GB2312" pitchFamily="49" charset="-122"/>
              </a:rPr>
              <a:t>H/A</a:t>
            </a:r>
            <a:r>
              <a:rPr lang="zh-CN" altLang="en-US" sz="3200" dirty="0" smtClean="0">
                <a:ea typeface="楷体_GB2312" pitchFamily="49" charset="-122"/>
              </a:rPr>
              <a:t>部署方式</a:t>
            </a:r>
          </a:p>
        </p:txBody>
      </p:sp>
      <p:sp>
        <p:nvSpPr>
          <p:cNvPr id="603141" name="Text Box 3080"/>
          <p:cNvSpPr txBox="1">
            <a:spLocks noChangeArrowheads="1"/>
          </p:cNvSpPr>
          <p:nvPr/>
        </p:nvSpPr>
        <p:spPr bwMode="auto">
          <a:xfrm>
            <a:off x="457200" y="5105400"/>
            <a:ext cx="3124200" cy="425374"/>
          </a:xfrm>
          <a:prstGeom prst="rect">
            <a:avLst/>
          </a:prstGeom>
          <a:ln>
            <a:headEnd/>
            <a:tailEnd/>
          </a:ln>
          <a:effectLst>
            <a:glow rad="101600">
              <a:schemeClr val="accent5">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lIns="92075" tIns="46038" rIns="92075" bIns="46038">
            <a:spAutoFit/>
          </a:bodyPr>
          <a:lstStyle/>
          <a:p>
            <a:pPr algn="ctr">
              <a:lnSpc>
                <a:spcPct val="90000"/>
              </a:lnSpc>
              <a:buClr>
                <a:schemeClr val="accent1"/>
              </a:buClr>
            </a:pPr>
            <a:r>
              <a:rPr lang="zh-CN" altLang="en-US" sz="2400" b="1" dirty="0" smtClean="0">
                <a:latin typeface="楷体_GB2312" pitchFamily="49" charset="-122"/>
                <a:ea typeface="楷体_GB2312" pitchFamily="49" charset="-122"/>
                <a:cs typeface="Times New Roman" pitchFamily="18" charset="0"/>
              </a:rPr>
              <a:t>传统</a:t>
            </a:r>
            <a:r>
              <a:rPr lang="zh-CN" altLang="en-US" sz="2400" b="1" dirty="0">
                <a:latin typeface="楷体_GB2312" pitchFamily="49" charset="-122"/>
                <a:ea typeface="楷体_GB2312" pitchFamily="49" charset="-122"/>
                <a:cs typeface="Times New Roman" pitchFamily="18" charset="0"/>
              </a:rPr>
              <a:t>方式</a:t>
            </a:r>
          </a:p>
        </p:txBody>
      </p:sp>
      <p:pic>
        <p:nvPicPr>
          <p:cNvPr id="603142" name="Picture 6"/>
          <p:cNvPicPr>
            <a:picLocks noChangeAspect="1" noChangeArrowheads="1"/>
          </p:cNvPicPr>
          <p:nvPr/>
        </p:nvPicPr>
        <p:blipFill>
          <a:blip r:embed="rId5" cstate="print"/>
          <a:srcRect/>
          <a:stretch>
            <a:fillRect/>
          </a:stretch>
        </p:blipFill>
        <p:spPr bwMode="auto">
          <a:xfrm>
            <a:off x="609600" y="1676400"/>
            <a:ext cx="568325" cy="1023937"/>
          </a:xfrm>
          <a:prstGeom prst="rect">
            <a:avLst/>
          </a:prstGeom>
          <a:noFill/>
          <a:ln w="9525">
            <a:noFill/>
            <a:miter lim="800000"/>
            <a:headEnd/>
            <a:tailEnd/>
          </a:ln>
        </p:spPr>
      </p:pic>
      <p:pic>
        <p:nvPicPr>
          <p:cNvPr id="603143" name="Picture 7"/>
          <p:cNvPicPr>
            <a:picLocks noChangeAspect="1" noChangeArrowheads="1"/>
          </p:cNvPicPr>
          <p:nvPr/>
        </p:nvPicPr>
        <p:blipFill>
          <a:blip r:embed="rId5" cstate="print"/>
          <a:srcRect/>
          <a:stretch>
            <a:fillRect/>
          </a:stretch>
        </p:blipFill>
        <p:spPr bwMode="auto">
          <a:xfrm>
            <a:off x="3200400" y="1676400"/>
            <a:ext cx="568325" cy="1023937"/>
          </a:xfrm>
          <a:prstGeom prst="rect">
            <a:avLst/>
          </a:prstGeom>
          <a:noFill/>
          <a:ln w="9525">
            <a:noFill/>
            <a:miter lim="800000"/>
            <a:headEnd/>
            <a:tailEnd/>
          </a:ln>
        </p:spPr>
      </p:pic>
      <p:sp>
        <p:nvSpPr>
          <p:cNvPr id="603144" name="Line 8"/>
          <p:cNvSpPr>
            <a:spLocks noChangeShapeType="1"/>
          </p:cNvSpPr>
          <p:nvPr/>
        </p:nvSpPr>
        <p:spPr bwMode="auto">
          <a:xfrm flipV="1">
            <a:off x="2590800" y="2667000"/>
            <a:ext cx="923925" cy="307975"/>
          </a:xfrm>
          <a:prstGeom prst="line">
            <a:avLst/>
          </a:prstGeom>
          <a:noFill/>
          <a:ln w="9525">
            <a:solidFill>
              <a:srgbClr val="FF33CC"/>
            </a:solidFill>
            <a:round/>
            <a:headEnd/>
            <a:tailEnd/>
          </a:ln>
          <a:effectLst/>
        </p:spPr>
        <p:txBody>
          <a:bodyPr>
            <a:spAutoFit/>
          </a:bodyPr>
          <a:lstStyle/>
          <a:p>
            <a:endParaRPr lang="en-US"/>
          </a:p>
        </p:txBody>
      </p:sp>
      <p:sp>
        <p:nvSpPr>
          <p:cNvPr id="603146" name="Text Box 10"/>
          <p:cNvSpPr txBox="1">
            <a:spLocks noChangeArrowheads="1"/>
          </p:cNvSpPr>
          <p:nvPr/>
        </p:nvSpPr>
        <p:spPr bwMode="auto">
          <a:xfrm>
            <a:off x="1577592" y="2177534"/>
            <a:ext cx="1159933" cy="369332"/>
          </a:xfrm>
          <a:prstGeom prst="rect">
            <a:avLst/>
          </a:prstGeom>
          <a:noFill/>
          <a:ln w="9525">
            <a:noFill/>
            <a:miter lim="800000"/>
            <a:headEnd/>
            <a:tailEnd/>
          </a:ln>
          <a:effectLst/>
        </p:spPr>
        <p:txBody>
          <a:bodyPr wrap="none">
            <a:spAutoFit/>
          </a:bodyPr>
          <a:lstStyle/>
          <a:p>
            <a:pPr>
              <a:spcBef>
                <a:spcPct val="0"/>
              </a:spcBef>
            </a:pPr>
            <a:r>
              <a:rPr lang="en-US" altLang="zh-CN" b="1" dirty="0" smtClean="0">
                <a:ea typeface="楷体_GB2312" pitchFamily="49" charset="-122"/>
                <a:cs typeface="Times New Roman" pitchFamily="18" charset="0"/>
              </a:rPr>
              <a:t>IP </a:t>
            </a:r>
            <a:r>
              <a:rPr lang="zh-CN" altLang="en-US" sz="1800" b="1" dirty="0" smtClean="0">
                <a:latin typeface="Arial" pitchFamily="34" charset="0"/>
                <a:ea typeface="楷体_GB2312" pitchFamily="49" charset="-122"/>
                <a:cs typeface="Times New Roman" pitchFamily="18" charset="0"/>
              </a:rPr>
              <a:t>交</a:t>
            </a:r>
            <a:r>
              <a:rPr lang="zh-CN" altLang="en-US" sz="1800" b="1" dirty="0">
                <a:latin typeface="Arial" pitchFamily="34" charset="0"/>
                <a:ea typeface="楷体_GB2312" pitchFamily="49" charset="-122"/>
                <a:cs typeface="Times New Roman" pitchFamily="18" charset="0"/>
              </a:rPr>
              <a:t>换机</a:t>
            </a:r>
          </a:p>
        </p:txBody>
      </p:sp>
      <p:sp>
        <p:nvSpPr>
          <p:cNvPr id="603147" name="Text Box 11"/>
          <p:cNvSpPr txBox="1">
            <a:spLocks noChangeArrowheads="1"/>
          </p:cNvSpPr>
          <p:nvPr/>
        </p:nvSpPr>
        <p:spPr bwMode="auto">
          <a:xfrm>
            <a:off x="2286000" y="3124200"/>
            <a:ext cx="1741182" cy="369332"/>
          </a:xfrm>
          <a:prstGeom prst="rect">
            <a:avLst/>
          </a:prstGeom>
          <a:noFill/>
          <a:ln w="9525">
            <a:noFill/>
            <a:miter lim="800000"/>
            <a:headEnd/>
            <a:tailEnd/>
          </a:ln>
          <a:effectLst/>
        </p:spPr>
        <p:txBody>
          <a:bodyPr wrap="none">
            <a:spAutoFit/>
          </a:bodyPr>
          <a:lstStyle/>
          <a:p>
            <a:pPr>
              <a:spcBef>
                <a:spcPct val="0"/>
              </a:spcBef>
            </a:pPr>
            <a:r>
              <a:rPr lang="en-US" altLang="zh-CN" b="1" dirty="0" smtClean="0">
                <a:ea typeface="楷体_GB2312" pitchFamily="49" charset="-122"/>
                <a:cs typeface="Times New Roman" pitchFamily="18" charset="0"/>
              </a:rPr>
              <a:t>FC SAN</a:t>
            </a:r>
            <a:r>
              <a:rPr lang="zh-CN" altLang="en-US" sz="1800" b="1" dirty="0" smtClean="0">
                <a:latin typeface="Arial" pitchFamily="34" charset="0"/>
                <a:ea typeface="楷体_GB2312" pitchFamily="49" charset="-122"/>
                <a:cs typeface="Times New Roman" pitchFamily="18" charset="0"/>
              </a:rPr>
              <a:t>交</a:t>
            </a:r>
            <a:r>
              <a:rPr lang="zh-CN" altLang="en-US" sz="1800" b="1" dirty="0">
                <a:latin typeface="Arial" pitchFamily="34" charset="0"/>
                <a:ea typeface="楷体_GB2312" pitchFamily="49" charset="-122"/>
                <a:cs typeface="Times New Roman" pitchFamily="18" charset="0"/>
              </a:rPr>
              <a:t>换机</a:t>
            </a:r>
          </a:p>
        </p:txBody>
      </p:sp>
      <p:sp>
        <p:nvSpPr>
          <p:cNvPr id="603148" name="Line 12"/>
          <p:cNvSpPr>
            <a:spLocks noChangeShapeType="1"/>
          </p:cNvSpPr>
          <p:nvPr/>
        </p:nvSpPr>
        <p:spPr bwMode="auto">
          <a:xfrm>
            <a:off x="1066800" y="2057400"/>
            <a:ext cx="696913" cy="0"/>
          </a:xfrm>
          <a:prstGeom prst="line">
            <a:avLst/>
          </a:prstGeom>
          <a:noFill/>
          <a:ln w="9525">
            <a:solidFill>
              <a:srgbClr val="00CC99"/>
            </a:solidFill>
            <a:round/>
            <a:headEnd/>
            <a:tailEnd/>
          </a:ln>
          <a:effectLst/>
        </p:spPr>
        <p:txBody>
          <a:bodyPr/>
          <a:lstStyle/>
          <a:p>
            <a:endParaRPr lang="en-US"/>
          </a:p>
        </p:txBody>
      </p:sp>
      <p:sp>
        <p:nvSpPr>
          <p:cNvPr id="603149" name="Line 13"/>
          <p:cNvSpPr>
            <a:spLocks noChangeShapeType="1"/>
          </p:cNvSpPr>
          <p:nvPr/>
        </p:nvSpPr>
        <p:spPr bwMode="auto">
          <a:xfrm>
            <a:off x="2590800" y="2057400"/>
            <a:ext cx="696912" cy="0"/>
          </a:xfrm>
          <a:prstGeom prst="line">
            <a:avLst/>
          </a:prstGeom>
          <a:noFill/>
          <a:ln w="9525">
            <a:solidFill>
              <a:srgbClr val="00CC99"/>
            </a:solidFill>
            <a:round/>
            <a:headEnd/>
            <a:tailEnd/>
          </a:ln>
          <a:effectLst/>
        </p:spPr>
        <p:txBody>
          <a:bodyPr/>
          <a:lstStyle/>
          <a:p>
            <a:endParaRPr lang="en-US"/>
          </a:p>
        </p:txBody>
      </p:sp>
      <p:sp>
        <p:nvSpPr>
          <p:cNvPr id="603150" name="Line 14"/>
          <p:cNvSpPr>
            <a:spLocks noChangeShapeType="1"/>
          </p:cNvSpPr>
          <p:nvPr/>
        </p:nvSpPr>
        <p:spPr bwMode="auto">
          <a:xfrm>
            <a:off x="1066800" y="2590800"/>
            <a:ext cx="615950" cy="307975"/>
          </a:xfrm>
          <a:prstGeom prst="line">
            <a:avLst/>
          </a:prstGeom>
          <a:noFill/>
          <a:ln w="9525">
            <a:solidFill>
              <a:srgbClr val="FF33CC"/>
            </a:solidFill>
            <a:round/>
            <a:headEnd/>
            <a:tailEnd/>
          </a:ln>
          <a:effectLst/>
        </p:spPr>
        <p:txBody>
          <a:bodyPr wrap="none">
            <a:spAutoFit/>
          </a:bodyPr>
          <a:lstStyle/>
          <a:p>
            <a:endParaRPr lang="en-US"/>
          </a:p>
        </p:txBody>
      </p:sp>
      <p:pic>
        <p:nvPicPr>
          <p:cNvPr id="603153" name="Picture 17" descr="StorageServers_WhiteBG"/>
          <p:cNvPicPr>
            <a:picLocks noChangeAspect="1" noChangeArrowheads="1"/>
          </p:cNvPicPr>
          <p:nvPr/>
        </p:nvPicPr>
        <p:blipFill>
          <a:blip r:embed="rId6" cstate="print"/>
          <a:srcRect/>
          <a:stretch>
            <a:fillRect/>
          </a:stretch>
        </p:blipFill>
        <p:spPr bwMode="auto">
          <a:xfrm>
            <a:off x="1371600" y="3581400"/>
            <a:ext cx="1365925" cy="1289050"/>
          </a:xfrm>
          <a:prstGeom prst="rect">
            <a:avLst/>
          </a:prstGeom>
          <a:noFill/>
        </p:spPr>
      </p:pic>
      <p:sp>
        <p:nvSpPr>
          <p:cNvPr id="21" name="Text Box 3080"/>
          <p:cNvSpPr txBox="1">
            <a:spLocks noChangeArrowheads="1"/>
          </p:cNvSpPr>
          <p:nvPr/>
        </p:nvSpPr>
        <p:spPr bwMode="auto">
          <a:xfrm>
            <a:off x="5105400" y="5105400"/>
            <a:ext cx="3124200" cy="425374"/>
          </a:xfrm>
          <a:prstGeom prst="rect">
            <a:avLst/>
          </a:prstGeom>
          <a:ln>
            <a:headEnd/>
            <a:tailEnd/>
          </a:ln>
          <a:effectLst>
            <a:glow rad="101600">
              <a:schemeClr val="accent5">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lIns="92075" tIns="46038" rIns="92075" bIns="46038">
            <a:spAutoFit/>
          </a:bodyPr>
          <a:lstStyle/>
          <a:p>
            <a:pPr algn="ctr">
              <a:lnSpc>
                <a:spcPct val="90000"/>
              </a:lnSpc>
              <a:buClr>
                <a:schemeClr val="accent1"/>
              </a:buClr>
            </a:pPr>
            <a:r>
              <a:rPr lang="en-US" altLang="zh-CN" sz="2400" b="1" dirty="0" smtClean="0">
                <a:latin typeface="楷体_GB2312" pitchFamily="49" charset="-122"/>
                <a:ea typeface="楷体_GB2312" pitchFamily="49" charset="-122"/>
                <a:cs typeface="Times New Roman" pitchFamily="18" charset="0"/>
              </a:rPr>
              <a:t>CISCO </a:t>
            </a:r>
            <a:r>
              <a:rPr lang="en-US" altLang="zh-CN" sz="2400" b="1" dirty="0" err="1" smtClean="0">
                <a:latin typeface="楷体_GB2312" pitchFamily="49" charset="-122"/>
                <a:ea typeface="楷体_GB2312" pitchFamily="49" charset="-122"/>
                <a:cs typeface="Times New Roman" pitchFamily="18" charset="0"/>
              </a:rPr>
              <a:t>UCS</a:t>
            </a:r>
            <a:endParaRPr lang="zh-CN" altLang="en-US" sz="2400" b="1" dirty="0">
              <a:latin typeface="楷体_GB2312" pitchFamily="49" charset="-122"/>
              <a:ea typeface="楷体_GB2312" pitchFamily="49" charset="-122"/>
              <a:cs typeface="Times New Roman" pitchFamily="18" charset="0"/>
            </a:endParaRPr>
          </a:p>
        </p:txBody>
      </p:sp>
      <p:pic>
        <p:nvPicPr>
          <p:cNvPr id="22" name="Picture 17" descr="StorageServers_WhiteBG"/>
          <p:cNvPicPr>
            <a:picLocks noChangeAspect="1" noChangeArrowheads="1"/>
          </p:cNvPicPr>
          <p:nvPr/>
        </p:nvPicPr>
        <p:blipFill>
          <a:blip r:embed="rId6" cstate="print"/>
          <a:srcRect/>
          <a:stretch>
            <a:fillRect/>
          </a:stretch>
        </p:blipFill>
        <p:spPr bwMode="auto">
          <a:xfrm>
            <a:off x="6019800" y="3657600"/>
            <a:ext cx="1365925" cy="1289050"/>
          </a:xfrm>
          <a:prstGeom prst="rect">
            <a:avLst/>
          </a:prstGeom>
          <a:noFill/>
        </p:spPr>
      </p:pic>
      <p:pic>
        <p:nvPicPr>
          <p:cNvPr id="26" name="Picture 16" descr="ca-switch-back-persp"/>
          <p:cNvPicPr>
            <a:picLocks noChangeAspect="1" noChangeArrowheads="1"/>
          </p:cNvPicPr>
          <p:nvPr/>
        </p:nvPicPr>
        <p:blipFill>
          <a:blip r:embed="rId7" cstate="print"/>
          <a:srcRect/>
          <a:stretch>
            <a:fillRect/>
          </a:stretch>
        </p:blipFill>
        <p:spPr bwMode="auto">
          <a:xfrm>
            <a:off x="4990594" y="2945392"/>
            <a:ext cx="1657499" cy="331208"/>
          </a:xfrm>
          <a:prstGeom prst="rect">
            <a:avLst/>
          </a:prstGeom>
          <a:noFill/>
          <a:ln w="9525">
            <a:noFill/>
            <a:miter lim="800000"/>
            <a:headEnd/>
            <a:tailEnd/>
          </a:ln>
        </p:spPr>
      </p:pic>
      <p:cxnSp>
        <p:nvCxnSpPr>
          <p:cNvPr id="28" name="直接连接符 27"/>
          <p:cNvCxnSpPr/>
          <p:nvPr/>
        </p:nvCxnSpPr>
        <p:spPr>
          <a:xfrm>
            <a:off x="6019800" y="2362200"/>
            <a:ext cx="1828800" cy="6127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H="1">
            <a:off x="7848600" y="2362200"/>
            <a:ext cx="236248" cy="685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6477000" y="3188732"/>
            <a:ext cx="0" cy="5450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rot="5400000">
            <a:off x="6707982" y="3492738"/>
            <a:ext cx="6096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 Box 10"/>
          <p:cNvSpPr txBox="1">
            <a:spLocks noChangeArrowheads="1"/>
          </p:cNvSpPr>
          <p:nvPr/>
        </p:nvSpPr>
        <p:spPr bwMode="auto">
          <a:xfrm>
            <a:off x="4572000" y="3188732"/>
            <a:ext cx="2228495" cy="369332"/>
          </a:xfrm>
          <a:prstGeom prst="rect">
            <a:avLst/>
          </a:prstGeom>
          <a:noFill/>
          <a:ln w="9525">
            <a:noFill/>
            <a:miter lim="800000"/>
            <a:headEnd/>
            <a:tailEnd/>
          </a:ln>
          <a:effectLst/>
        </p:spPr>
        <p:txBody>
          <a:bodyPr wrap="none">
            <a:spAutoFit/>
          </a:bodyPr>
          <a:lstStyle/>
          <a:p>
            <a:pPr>
              <a:spcBef>
                <a:spcPct val="0"/>
              </a:spcBef>
            </a:pPr>
            <a:r>
              <a:rPr lang="en-US" altLang="zh-CN" b="1" dirty="0" err="1" smtClean="0">
                <a:ea typeface="楷体_GB2312" pitchFamily="49" charset="-122"/>
                <a:cs typeface="Times New Roman" pitchFamily="18" charset="0"/>
              </a:rPr>
              <a:t>N5548</a:t>
            </a:r>
            <a:r>
              <a:rPr lang="en-US" altLang="zh-CN" b="1" dirty="0" smtClean="0">
                <a:ea typeface="楷体_GB2312" pitchFamily="49" charset="-122"/>
                <a:cs typeface="Times New Roman" pitchFamily="18" charset="0"/>
              </a:rPr>
              <a:t> </a:t>
            </a:r>
            <a:r>
              <a:rPr lang="en-US" altLang="zh-CN" b="1" dirty="0" err="1" smtClean="0">
                <a:ea typeface="楷体_GB2312" pitchFamily="49" charset="-122"/>
                <a:cs typeface="Times New Roman" pitchFamily="18" charset="0"/>
              </a:rPr>
              <a:t>FCoE</a:t>
            </a:r>
            <a:r>
              <a:rPr lang="zh-CN" altLang="en-US" sz="1800" b="1" dirty="0" smtClean="0">
                <a:latin typeface="Arial" pitchFamily="34" charset="0"/>
                <a:ea typeface="楷体_GB2312" pitchFamily="49" charset="-122"/>
                <a:cs typeface="Times New Roman" pitchFamily="18" charset="0"/>
              </a:rPr>
              <a:t>交</a:t>
            </a:r>
            <a:r>
              <a:rPr lang="zh-CN" altLang="en-US" sz="1800" b="1" dirty="0">
                <a:latin typeface="Arial" pitchFamily="34" charset="0"/>
                <a:ea typeface="楷体_GB2312" pitchFamily="49" charset="-122"/>
                <a:cs typeface="Times New Roman" pitchFamily="18" charset="0"/>
              </a:rPr>
              <a:t>换机</a:t>
            </a:r>
          </a:p>
        </p:txBody>
      </p:sp>
      <p:sp>
        <p:nvSpPr>
          <p:cNvPr id="33" name="TextBox 32"/>
          <p:cNvSpPr txBox="1"/>
          <p:nvPr/>
        </p:nvSpPr>
        <p:spPr>
          <a:xfrm>
            <a:off x="2549525" y="4501118"/>
            <a:ext cx="1219200" cy="369332"/>
          </a:xfrm>
          <a:prstGeom prst="rect">
            <a:avLst/>
          </a:prstGeom>
          <a:noFill/>
        </p:spPr>
        <p:txBody>
          <a:bodyPr wrap="square" rtlCol="0">
            <a:spAutoFit/>
          </a:bodyPr>
          <a:lstStyle/>
          <a:p>
            <a:r>
              <a:rPr lang="en-US" altLang="zh-CN" dirty="0" smtClean="0"/>
              <a:t>SAN</a:t>
            </a:r>
            <a:r>
              <a:rPr lang="zh-CN" altLang="en-US" dirty="0" smtClean="0"/>
              <a:t>存储</a:t>
            </a:r>
            <a:endParaRPr lang="en-US" dirty="0"/>
          </a:p>
        </p:txBody>
      </p:sp>
      <p:sp>
        <p:nvSpPr>
          <p:cNvPr id="37" name="TextBox 36"/>
          <p:cNvSpPr txBox="1"/>
          <p:nvPr/>
        </p:nvSpPr>
        <p:spPr>
          <a:xfrm>
            <a:off x="457200" y="1948934"/>
            <a:ext cx="914400" cy="369332"/>
          </a:xfrm>
          <a:prstGeom prst="rect">
            <a:avLst/>
          </a:prstGeom>
          <a:noFill/>
        </p:spPr>
        <p:txBody>
          <a:bodyPr wrap="square" rtlCol="0">
            <a:spAutoFit/>
          </a:bodyPr>
          <a:lstStyle/>
          <a:p>
            <a:r>
              <a:rPr lang="en-US" dirty="0" smtClean="0">
                <a:solidFill>
                  <a:schemeClr val="bg1"/>
                </a:solidFill>
              </a:rPr>
              <a:t>active</a:t>
            </a:r>
            <a:endParaRPr lang="en-US" dirty="0">
              <a:solidFill>
                <a:schemeClr val="bg1"/>
              </a:solidFill>
            </a:endParaRPr>
          </a:p>
        </p:txBody>
      </p:sp>
      <p:sp>
        <p:nvSpPr>
          <p:cNvPr id="43" name="TextBox 42"/>
          <p:cNvSpPr txBox="1"/>
          <p:nvPr/>
        </p:nvSpPr>
        <p:spPr>
          <a:xfrm>
            <a:off x="2975616" y="1688068"/>
            <a:ext cx="1078218" cy="369332"/>
          </a:xfrm>
          <a:prstGeom prst="rect">
            <a:avLst/>
          </a:prstGeom>
          <a:noFill/>
        </p:spPr>
        <p:txBody>
          <a:bodyPr wrap="square" rtlCol="0">
            <a:spAutoFit/>
          </a:bodyPr>
          <a:lstStyle/>
          <a:p>
            <a:r>
              <a:rPr lang="en-US" dirty="0" smtClean="0">
                <a:solidFill>
                  <a:schemeClr val="bg1"/>
                </a:solidFill>
              </a:rPr>
              <a:t>standby</a:t>
            </a:r>
            <a:endParaRPr lang="en-US" dirty="0">
              <a:solidFill>
                <a:schemeClr val="bg1"/>
              </a:solidFill>
            </a:endParaRPr>
          </a:p>
        </p:txBody>
      </p:sp>
      <p:pic>
        <p:nvPicPr>
          <p:cNvPr id="44" name="Picture 15"/>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4724400" y="1931867"/>
            <a:ext cx="1752600" cy="614999"/>
          </a:xfrm>
          <a:prstGeom prst="rect">
            <a:avLst/>
          </a:prstGeom>
          <a:noFill/>
          <a:ln w="9525">
            <a:noFill/>
            <a:miter lim="800000"/>
            <a:headEnd/>
            <a:tailEnd/>
          </a:ln>
        </p:spPr>
      </p:pic>
      <p:pic>
        <p:nvPicPr>
          <p:cNvPr id="45" name="Picture 15"/>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6865647" y="1948935"/>
            <a:ext cx="1703961" cy="597932"/>
          </a:xfrm>
          <a:prstGeom prst="rect">
            <a:avLst/>
          </a:prstGeom>
          <a:noFill/>
          <a:ln w="9525">
            <a:noFill/>
            <a:miter lim="800000"/>
            <a:headEnd/>
            <a:tailEnd/>
          </a:ln>
        </p:spPr>
      </p:pic>
      <p:sp>
        <p:nvSpPr>
          <p:cNvPr id="48" name="TextBox 47"/>
          <p:cNvSpPr txBox="1"/>
          <p:nvPr/>
        </p:nvSpPr>
        <p:spPr>
          <a:xfrm>
            <a:off x="7256604" y="4501118"/>
            <a:ext cx="1219200" cy="369332"/>
          </a:xfrm>
          <a:prstGeom prst="rect">
            <a:avLst/>
          </a:prstGeom>
          <a:noFill/>
        </p:spPr>
        <p:txBody>
          <a:bodyPr wrap="square" rtlCol="0">
            <a:spAutoFit/>
          </a:bodyPr>
          <a:lstStyle/>
          <a:p>
            <a:r>
              <a:rPr lang="en-US" altLang="zh-CN" dirty="0" smtClean="0"/>
              <a:t>SAN</a:t>
            </a:r>
            <a:r>
              <a:rPr lang="zh-CN" altLang="en-US" dirty="0" smtClean="0"/>
              <a:t>存储</a:t>
            </a:r>
            <a:endParaRPr lang="en-US" dirty="0"/>
          </a:p>
        </p:txBody>
      </p:sp>
      <p:sp>
        <p:nvSpPr>
          <p:cNvPr id="49" name="TextBox 48"/>
          <p:cNvSpPr txBox="1"/>
          <p:nvPr/>
        </p:nvSpPr>
        <p:spPr>
          <a:xfrm>
            <a:off x="6256047" y="1600200"/>
            <a:ext cx="1219200" cy="369332"/>
          </a:xfrm>
          <a:prstGeom prst="rect">
            <a:avLst/>
          </a:prstGeom>
          <a:noFill/>
        </p:spPr>
        <p:txBody>
          <a:bodyPr wrap="square" rtlCol="0">
            <a:spAutoFit/>
          </a:bodyPr>
          <a:lstStyle/>
          <a:p>
            <a:r>
              <a:rPr lang="en-US" altLang="zh-CN" dirty="0" err="1" smtClean="0"/>
              <a:t>C460</a:t>
            </a:r>
            <a:endParaRPr lang="en-US" dirty="0"/>
          </a:p>
        </p:txBody>
      </p:sp>
      <p:pic>
        <p:nvPicPr>
          <p:cNvPr id="50" name="Picture 16" descr="ca-switch-back-persp"/>
          <p:cNvPicPr>
            <a:picLocks noChangeAspect="1" noChangeArrowheads="1"/>
          </p:cNvPicPr>
          <p:nvPr/>
        </p:nvPicPr>
        <p:blipFill>
          <a:blip r:embed="rId7" cstate="print"/>
          <a:srcRect/>
          <a:stretch>
            <a:fillRect/>
          </a:stretch>
        </p:blipFill>
        <p:spPr bwMode="auto">
          <a:xfrm>
            <a:off x="6800495" y="2945392"/>
            <a:ext cx="1657117" cy="331132"/>
          </a:xfrm>
          <a:prstGeom prst="rect">
            <a:avLst/>
          </a:prstGeom>
          <a:noFill/>
          <a:ln w="9525">
            <a:noFill/>
            <a:miter lim="800000"/>
            <a:headEnd/>
            <a:tailEnd/>
          </a:ln>
        </p:spPr>
      </p:pic>
      <p:cxnSp>
        <p:nvCxnSpPr>
          <p:cNvPr id="51" name="直接连接符 29"/>
          <p:cNvCxnSpPr/>
          <p:nvPr/>
        </p:nvCxnSpPr>
        <p:spPr>
          <a:xfrm flipH="1">
            <a:off x="5572664" y="2362200"/>
            <a:ext cx="246680" cy="685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接连接符 29"/>
          <p:cNvCxnSpPr>
            <a:endCxn id="26" idx="0"/>
          </p:cNvCxnSpPr>
          <p:nvPr/>
        </p:nvCxnSpPr>
        <p:spPr>
          <a:xfrm flipH="1">
            <a:off x="5819344" y="2362200"/>
            <a:ext cx="1419656" cy="5831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03152" name="Line 16"/>
          <p:cNvSpPr>
            <a:spLocks noChangeShapeType="1"/>
          </p:cNvSpPr>
          <p:nvPr/>
        </p:nvSpPr>
        <p:spPr bwMode="auto">
          <a:xfrm>
            <a:off x="2438400" y="3124200"/>
            <a:ext cx="0" cy="609600"/>
          </a:xfrm>
          <a:prstGeom prst="line">
            <a:avLst/>
          </a:prstGeom>
          <a:noFill/>
          <a:ln w="9525">
            <a:solidFill>
              <a:srgbClr val="FF33CC"/>
            </a:solidFill>
            <a:round/>
            <a:headEnd/>
            <a:tailEnd/>
          </a:ln>
          <a:effectLst/>
        </p:spPr>
        <p:txBody>
          <a:bodyPr wrap="square">
            <a:spAutoFit/>
          </a:bodyPr>
          <a:lstStyle/>
          <a:p>
            <a:endParaRPr lang="en-US"/>
          </a:p>
        </p:txBody>
      </p:sp>
      <p:sp>
        <p:nvSpPr>
          <p:cNvPr id="603151" name="Line 15"/>
          <p:cNvSpPr>
            <a:spLocks noChangeShapeType="1"/>
          </p:cNvSpPr>
          <p:nvPr/>
        </p:nvSpPr>
        <p:spPr bwMode="auto">
          <a:xfrm>
            <a:off x="1828800" y="3048000"/>
            <a:ext cx="0" cy="685800"/>
          </a:xfrm>
          <a:prstGeom prst="line">
            <a:avLst/>
          </a:prstGeom>
          <a:noFill/>
          <a:ln w="9525">
            <a:solidFill>
              <a:srgbClr val="FF33CC"/>
            </a:solidFill>
            <a:round/>
            <a:headEnd/>
            <a:tailEnd/>
          </a:ln>
          <a:effectLst/>
        </p:spPr>
        <p:txBody>
          <a:bodyPr wrap="square">
            <a:spAutoFit/>
          </a:bodyPr>
          <a:lstStyle/>
          <a:p>
            <a:endParaRPr lang="en-US"/>
          </a:p>
        </p:txBody>
      </p:sp>
      <p:sp>
        <p:nvSpPr>
          <p:cNvPr id="66" name="TextBox 65"/>
          <p:cNvSpPr txBox="1"/>
          <p:nvPr/>
        </p:nvSpPr>
        <p:spPr>
          <a:xfrm>
            <a:off x="5115464" y="2057400"/>
            <a:ext cx="914400" cy="369332"/>
          </a:xfrm>
          <a:prstGeom prst="rect">
            <a:avLst/>
          </a:prstGeom>
          <a:noFill/>
        </p:spPr>
        <p:txBody>
          <a:bodyPr wrap="square" rtlCol="0">
            <a:spAutoFit/>
          </a:bodyPr>
          <a:lstStyle/>
          <a:p>
            <a:r>
              <a:rPr lang="en-US" dirty="0" smtClean="0">
                <a:solidFill>
                  <a:schemeClr val="bg1"/>
                </a:solidFill>
              </a:rPr>
              <a:t>active</a:t>
            </a:r>
            <a:endParaRPr lang="en-US" dirty="0">
              <a:solidFill>
                <a:schemeClr val="bg1"/>
              </a:solidFill>
            </a:endParaRPr>
          </a:p>
        </p:txBody>
      </p:sp>
      <p:sp>
        <p:nvSpPr>
          <p:cNvPr id="67" name="TextBox 66"/>
          <p:cNvSpPr txBox="1"/>
          <p:nvPr/>
        </p:nvSpPr>
        <p:spPr>
          <a:xfrm>
            <a:off x="7185666" y="2057400"/>
            <a:ext cx="1078218" cy="369332"/>
          </a:xfrm>
          <a:prstGeom prst="rect">
            <a:avLst/>
          </a:prstGeom>
          <a:noFill/>
        </p:spPr>
        <p:txBody>
          <a:bodyPr wrap="square" rtlCol="0">
            <a:spAutoFit/>
          </a:bodyPr>
          <a:lstStyle/>
          <a:p>
            <a:r>
              <a:rPr lang="en-US" dirty="0" smtClean="0">
                <a:solidFill>
                  <a:schemeClr val="bg1"/>
                </a:solidFill>
              </a:rPr>
              <a:t>standby</a:t>
            </a:r>
            <a:endParaRPr lang="en-US" dirty="0">
              <a:solidFill>
                <a:schemeClr val="bg1"/>
              </a:solidFill>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210894" y="268560"/>
            <a:ext cx="8588861" cy="838200"/>
          </a:xfrm>
        </p:spPr>
        <p:txBody>
          <a:bodyPr/>
          <a:lstStyle/>
          <a:p>
            <a:r>
              <a:rPr lang="zh-CN" altLang="en-US" dirty="0" smtClean="0"/>
              <a:t>有效降低</a:t>
            </a:r>
            <a:r>
              <a:rPr lang="en-US" dirty="0" err="1" smtClean="0"/>
              <a:t>TCO</a:t>
            </a:r>
            <a:r>
              <a:rPr lang="en-US" dirty="0" smtClean="0"/>
              <a:t/>
            </a:r>
            <a:br>
              <a:rPr lang="en-US" dirty="0" smtClean="0"/>
            </a:br>
            <a:r>
              <a:rPr lang="en-US" sz="2000" dirty="0" smtClean="0">
                <a:solidFill>
                  <a:schemeClr val="bg1">
                    <a:lumMod val="50000"/>
                  </a:schemeClr>
                </a:solidFill>
              </a:rPr>
              <a:t>Cisco C240 + </a:t>
            </a:r>
            <a:r>
              <a:rPr lang="en-US" sz="2000" dirty="0" err="1" smtClean="0">
                <a:solidFill>
                  <a:schemeClr val="bg1">
                    <a:lumMod val="50000"/>
                  </a:schemeClr>
                </a:solidFill>
              </a:rPr>
              <a:t>UCS</a:t>
            </a:r>
            <a:r>
              <a:rPr lang="en-US" sz="2000" dirty="0" smtClean="0">
                <a:solidFill>
                  <a:schemeClr val="bg1">
                    <a:lumMod val="50000"/>
                  </a:schemeClr>
                </a:solidFill>
              </a:rPr>
              <a:t> </a:t>
            </a:r>
            <a:r>
              <a:rPr lang="zh-CN" altLang="en-US" sz="2000" dirty="0" smtClean="0">
                <a:solidFill>
                  <a:schemeClr val="bg1">
                    <a:lumMod val="50000"/>
                  </a:schemeClr>
                </a:solidFill>
              </a:rPr>
              <a:t>优势架构 </a:t>
            </a:r>
            <a:r>
              <a:rPr lang="en-US" sz="2000" dirty="0" smtClean="0">
                <a:solidFill>
                  <a:schemeClr val="bg1">
                    <a:lumMod val="50000"/>
                  </a:schemeClr>
                </a:solidFill>
              </a:rPr>
              <a:t>vs. HP </a:t>
            </a:r>
            <a:r>
              <a:rPr lang="en-US" sz="2000" dirty="0" err="1" smtClean="0">
                <a:solidFill>
                  <a:schemeClr val="bg1">
                    <a:lumMod val="50000"/>
                  </a:schemeClr>
                </a:solidFill>
              </a:rPr>
              <a:t>DL380e</a:t>
            </a:r>
            <a:r>
              <a:rPr lang="en-US" sz="2000" dirty="0" smtClean="0">
                <a:solidFill>
                  <a:schemeClr val="bg1">
                    <a:lumMod val="50000"/>
                  </a:schemeClr>
                </a:solidFill>
              </a:rPr>
              <a:t> + </a:t>
            </a:r>
            <a:r>
              <a:rPr lang="zh-CN" altLang="en-US" sz="2000" dirty="0" smtClean="0">
                <a:solidFill>
                  <a:schemeClr val="bg1">
                    <a:lumMod val="50000"/>
                  </a:schemeClr>
                </a:solidFill>
              </a:rPr>
              <a:t>传统交换模式</a:t>
            </a:r>
            <a:endParaRPr lang="en-US" dirty="0" smtClean="0">
              <a:solidFill>
                <a:schemeClr val="bg1">
                  <a:lumMod val="50000"/>
                </a:schemeClr>
              </a:solidFill>
            </a:endParaRPr>
          </a:p>
        </p:txBody>
      </p:sp>
      <p:sp>
        <p:nvSpPr>
          <p:cNvPr id="3" name="Rounded Rectangle 2"/>
          <p:cNvSpPr/>
          <p:nvPr/>
        </p:nvSpPr>
        <p:spPr>
          <a:xfrm>
            <a:off x="4381500" y="1476375"/>
            <a:ext cx="123825" cy="4752975"/>
          </a:xfrm>
          <a:prstGeom prst="roundRect">
            <a:avLst>
              <a:gd name="adj" fmla="val 50000"/>
            </a:avLst>
          </a:prstGeom>
          <a:solidFill>
            <a:schemeClr val="bg1">
              <a:lumMod val="95000"/>
            </a:schemeClr>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4" name="TextBox 3"/>
          <p:cNvSpPr txBox="1"/>
          <p:nvPr/>
        </p:nvSpPr>
        <p:spPr>
          <a:xfrm>
            <a:off x="4844956" y="1745668"/>
            <a:ext cx="4077719" cy="307777"/>
          </a:xfrm>
          <a:prstGeom prst="rect">
            <a:avLst/>
          </a:prstGeom>
          <a:noFill/>
        </p:spPr>
        <p:txBody>
          <a:bodyPr wrap="none" rtlCol="0">
            <a:spAutoFit/>
          </a:bodyPr>
          <a:lstStyle/>
          <a:p>
            <a:r>
              <a:rPr lang="en-US" sz="1400" dirty="0" smtClean="0">
                <a:solidFill>
                  <a:srgbClr val="000000"/>
                </a:solidFill>
              </a:rPr>
              <a:t>Total Savings/Expense: Cisco UCS Infrastructure</a:t>
            </a:r>
            <a:endParaRPr lang="en-US" sz="1400" dirty="0">
              <a:solidFill>
                <a:srgbClr val="000000"/>
              </a:solidFill>
            </a:endParaRPr>
          </a:p>
        </p:txBody>
      </p:sp>
      <p:sp>
        <p:nvSpPr>
          <p:cNvPr id="12" name="TextBox 11"/>
          <p:cNvSpPr txBox="1"/>
          <p:nvPr/>
        </p:nvSpPr>
        <p:spPr>
          <a:xfrm>
            <a:off x="702861" y="1745668"/>
            <a:ext cx="3119124" cy="307777"/>
          </a:xfrm>
          <a:prstGeom prst="rect">
            <a:avLst/>
          </a:prstGeom>
          <a:noFill/>
        </p:spPr>
        <p:txBody>
          <a:bodyPr wrap="none" rtlCol="0">
            <a:spAutoFit/>
          </a:bodyPr>
          <a:lstStyle/>
          <a:p>
            <a:r>
              <a:rPr lang="en-US" sz="1400" dirty="0" smtClean="0">
                <a:solidFill>
                  <a:srgbClr val="000000"/>
                </a:solidFill>
              </a:rPr>
              <a:t>Total Cost of Ownership Comparison</a:t>
            </a:r>
            <a:endParaRPr lang="en-US" sz="1400" dirty="0">
              <a:solidFill>
                <a:srgbClr val="000000"/>
              </a:solidFill>
            </a:endParaRPr>
          </a:p>
        </p:txBody>
      </p:sp>
      <p:sp>
        <p:nvSpPr>
          <p:cNvPr id="13" name="TextBox 12"/>
          <p:cNvSpPr txBox="1"/>
          <p:nvPr/>
        </p:nvSpPr>
        <p:spPr>
          <a:xfrm rot="18900000">
            <a:off x="4662243" y="4667978"/>
            <a:ext cx="985926" cy="323165"/>
          </a:xfrm>
          <a:prstGeom prst="rect">
            <a:avLst/>
          </a:prstGeom>
          <a:noFill/>
        </p:spPr>
        <p:txBody>
          <a:bodyPr wrap="square" rtlCol="0">
            <a:spAutoFit/>
          </a:bodyPr>
          <a:lstStyle/>
          <a:p>
            <a:pPr algn="ctr">
              <a:lnSpc>
                <a:spcPts val="900"/>
              </a:lnSpc>
            </a:pPr>
            <a:r>
              <a:rPr lang="en-US" sz="900" dirty="0" smtClean="0">
                <a:solidFill>
                  <a:srgbClr val="000000"/>
                </a:solidFill>
              </a:rPr>
              <a:t>Hardware + Warranty Costs</a:t>
            </a:r>
            <a:endParaRPr lang="en-US" sz="900" dirty="0">
              <a:solidFill>
                <a:srgbClr val="000000"/>
              </a:solidFill>
            </a:endParaRPr>
          </a:p>
        </p:txBody>
      </p:sp>
      <p:sp>
        <p:nvSpPr>
          <p:cNvPr id="14" name="TextBox 13"/>
          <p:cNvSpPr txBox="1"/>
          <p:nvPr/>
        </p:nvSpPr>
        <p:spPr>
          <a:xfrm rot="18900000">
            <a:off x="4993858" y="4719513"/>
            <a:ext cx="1236387" cy="323165"/>
          </a:xfrm>
          <a:prstGeom prst="rect">
            <a:avLst/>
          </a:prstGeom>
          <a:noFill/>
        </p:spPr>
        <p:txBody>
          <a:bodyPr wrap="square" rtlCol="0">
            <a:spAutoFit/>
          </a:bodyPr>
          <a:lstStyle/>
          <a:p>
            <a:pPr algn="ctr">
              <a:lnSpc>
                <a:spcPts val="900"/>
              </a:lnSpc>
            </a:pPr>
            <a:r>
              <a:rPr lang="en-US" sz="900" dirty="0" smtClean="0">
                <a:solidFill>
                  <a:srgbClr val="000000"/>
                </a:solidFill>
              </a:rPr>
              <a:t>Software Maintenance and…</a:t>
            </a:r>
            <a:endParaRPr lang="en-US" sz="900" dirty="0">
              <a:solidFill>
                <a:srgbClr val="000000"/>
              </a:solidFill>
            </a:endParaRPr>
          </a:p>
        </p:txBody>
      </p:sp>
      <p:sp>
        <p:nvSpPr>
          <p:cNvPr id="15" name="TextBox 14"/>
          <p:cNvSpPr txBox="1"/>
          <p:nvPr/>
        </p:nvSpPr>
        <p:spPr>
          <a:xfrm rot="18900000">
            <a:off x="5504111" y="4708518"/>
            <a:ext cx="1150248" cy="323165"/>
          </a:xfrm>
          <a:prstGeom prst="rect">
            <a:avLst/>
          </a:prstGeom>
          <a:noFill/>
        </p:spPr>
        <p:txBody>
          <a:bodyPr wrap="square" rtlCol="0">
            <a:spAutoFit/>
          </a:bodyPr>
          <a:lstStyle/>
          <a:p>
            <a:pPr algn="ctr">
              <a:lnSpc>
                <a:spcPts val="900"/>
              </a:lnSpc>
            </a:pPr>
            <a:r>
              <a:rPr lang="en-US" sz="900" dirty="0" smtClean="0">
                <a:solidFill>
                  <a:srgbClr val="000000"/>
                </a:solidFill>
              </a:rPr>
              <a:t>Server Administration</a:t>
            </a:r>
            <a:endParaRPr lang="en-US" sz="900" dirty="0">
              <a:solidFill>
                <a:srgbClr val="000000"/>
              </a:solidFill>
            </a:endParaRPr>
          </a:p>
        </p:txBody>
      </p:sp>
      <p:sp>
        <p:nvSpPr>
          <p:cNvPr id="16" name="TextBox 15"/>
          <p:cNvSpPr txBox="1"/>
          <p:nvPr/>
        </p:nvSpPr>
        <p:spPr>
          <a:xfrm rot="18900000">
            <a:off x="5940838" y="4766225"/>
            <a:ext cx="1150248" cy="207749"/>
          </a:xfrm>
          <a:prstGeom prst="rect">
            <a:avLst/>
          </a:prstGeom>
          <a:noFill/>
        </p:spPr>
        <p:txBody>
          <a:bodyPr wrap="square" rtlCol="0">
            <a:spAutoFit/>
          </a:bodyPr>
          <a:lstStyle/>
          <a:p>
            <a:pPr algn="ctr">
              <a:lnSpc>
                <a:spcPts val="900"/>
              </a:lnSpc>
            </a:pPr>
            <a:r>
              <a:rPr lang="en-US" sz="900" dirty="0" smtClean="0">
                <a:solidFill>
                  <a:srgbClr val="000000"/>
                </a:solidFill>
              </a:rPr>
              <a:t>Power &amp; Cooling</a:t>
            </a:r>
            <a:endParaRPr lang="en-US" sz="900" dirty="0">
              <a:solidFill>
                <a:srgbClr val="000000"/>
              </a:solidFill>
            </a:endParaRPr>
          </a:p>
        </p:txBody>
      </p:sp>
      <p:sp>
        <p:nvSpPr>
          <p:cNvPr id="17" name="TextBox 16"/>
          <p:cNvSpPr txBox="1"/>
          <p:nvPr/>
        </p:nvSpPr>
        <p:spPr>
          <a:xfrm rot="18900000">
            <a:off x="6391215" y="4766224"/>
            <a:ext cx="1150248" cy="207749"/>
          </a:xfrm>
          <a:prstGeom prst="rect">
            <a:avLst/>
          </a:prstGeom>
          <a:noFill/>
        </p:spPr>
        <p:txBody>
          <a:bodyPr wrap="square" rtlCol="0">
            <a:spAutoFit/>
          </a:bodyPr>
          <a:lstStyle/>
          <a:p>
            <a:pPr algn="ctr">
              <a:lnSpc>
                <a:spcPts val="900"/>
              </a:lnSpc>
            </a:pPr>
            <a:r>
              <a:rPr lang="en-US" sz="900" dirty="0" smtClean="0">
                <a:solidFill>
                  <a:srgbClr val="000000"/>
                </a:solidFill>
              </a:rPr>
              <a:t>Hardware Capital</a:t>
            </a:r>
            <a:endParaRPr lang="en-US" sz="900" dirty="0">
              <a:solidFill>
                <a:srgbClr val="000000"/>
              </a:solidFill>
            </a:endParaRPr>
          </a:p>
        </p:txBody>
      </p:sp>
      <p:sp>
        <p:nvSpPr>
          <p:cNvPr id="19" name="TextBox 18"/>
          <p:cNvSpPr txBox="1"/>
          <p:nvPr/>
        </p:nvSpPr>
        <p:spPr>
          <a:xfrm rot="18900000">
            <a:off x="6882536" y="4766224"/>
            <a:ext cx="1150248" cy="207749"/>
          </a:xfrm>
          <a:prstGeom prst="rect">
            <a:avLst/>
          </a:prstGeom>
          <a:noFill/>
        </p:spPr>
        <p:txBody>
          <a:bodyPr wrap="square" rtlCol="0">
            <a:spAutoFit/>
          </a:bodyPr>
          <a:lstStyle/>
          <a:p>
            <a:pPr algn="ctr">
              <a:lnSpc>
                <a:spcPts val="900"/>
              </a:lnSpc>
            </a:pPr>
            <a:r>
              <a:rPr lang="en-US" sz="900" dirty="0" smtClean="0">
                <a:solidFill>
                  <a:srgbClr val="000000"/>
                </a:solidFill>
              </a:rPr>
              <a:t>Software Capital</a:t>
            </a:r>
            <a:endParaRPr lang="en-US" sz="900" dirty="0">
              <a:solidFill>
                <a:srgbClr val="000000"/>
              </a:solidFill>
            </a:endParaRPr>
          </a:p>
        </p:txBody>
      </p:sp>
      <p:sp>
        <p:nvSpPr>
          <p:cNvPr id="20" name="TextBox 19"/>
          <p:cNvSpPr txBox="1"/>
          <p:nvPr/>
        </p:nvSpPr>
        <p:spPr>
          <a:xfrm rot="18900000">
            <a:off x="7407975" y="4708515"/>
            <a:ext cx="1150248" cy="323165"/>
          </a:xfrm>
          <a:prstGeom prst="rect">
            <a:avLst/>
          </a:prstGeom>
          <a:noFill/>
        </p:spPr>
        <p:txBody>
          <a:bodyPr wrap="square" rtlCol="0">
            <a:spAutoFit/>
          </a:bodyPr>
          <a:lstStyle/>
          <a:p>
            <a:pPr algn="ctr">
              <a:lnSpc>
                <a:spcPts val="900"/>
              </a:lnSpc>
            </a:pPr>
            <a:r>
              <a:rPr lang="en-US" sz="900" dirty="0" smtClean="0">
                <a:solidFill>
                  <a:srgbClr val="000000"/>
                </a:solidFill>
              </a:rPr>
              <a:t>Additional Capital Savings</a:t>
            </a:r>
            <a:endParaRPr lang="en-US" sz="900" dirty="0">
              <a:solidFill>
                <a:srgbClr val="000000"/>
              </a:solidFill>
            </a:endParaRPr>
          </a:p>
        </p:txBody>
      </p:sp>
      <p:sp>
        <p:nvSpPr>
          <p:cNvPr id="21" name="TextBox 20"/>
          <p:cNvSpPr txBox="1"/>
          <p:nvPr/>
        </p:nvSpPr>
        <p:spPr>
          <a:xfrm rot="18900000">
            <a:off x="7892471" y="4708514"/>
            <a:ext cx="1150248" cy="323165"/>
          </a:xfrm>
          <a:prstGeom prst="rect">
            <a:avLst/>
          </a:prstGeom>
          <a:noFill/>
        </p:spPr>
        <p:txBody>
          <a:bodyPr wrap="square" rtlCol="0">
            <a:spAutoFit/>
          </a:bodyPr>
          <a:lstStyle/>
          <a:p>
            <a:pPr algn="ctr">
              <a:lnSpc>
                <a:spcPts val="900"/>
              </a:lnSpc>
            </a:pPr>
            <a:r>
              <a:rPr lang="en-US" sz="900" dirty="0" smtClean="0">
                <a:solidFill>
                  <a:srgbClr val="000000"/>
                </a:solidFill>
              </a:rPr>
              <a:t>Additional Operating Savings</a:t>
            </a:r>
            <a:endParaRPr lang="en-US" sz="900" dirty="0">
              <a:solidFill>
                <a:srgbClr val="000000"/>
              </a:solidFill>
            </a:endParaRPr>
          </a:p>
        </p:txBody>
      </p:sp>
      <p:sp>
        <p:nvSpPr>
          <p:cNvPr id="22" name="TextBox 21"/>
          <p:cNvSpPr txBox="1"/>
          <p:nvPr/>
        </p:nvSpPr>
        <p:spPr>
          <a:xfrm>
            <a:off x="4280105" y="2368330"/>
            <a:ext cx="985926" cy="207749"/>
          </a:xfrm>
          <a:prstGeom prst="rect">
            <a:avLst/>
          </a:prstGeom>
          <a:noFill/>
        </p:spPr>
        <p:txBody>
          <a:bodyPr wrap="square" rtlCol="0">
            <a:spAutoFit/>
          </a:bodyPr>
          <a:lstStyle/>
          <a:p>
            <a:pPr algn="r">
              <a:lnSpc>
                <a:spcPts val="900"/>
              </a:lnSpc>
            </a:pPr>
            <a:r>
              <a:rPr lang="en-US" sz="900" dirty="0" smtClean="0">
                <a:solidFill>
                  <a:srgbClr val="000000"/>
                </a:solidFill>
              </a:rPr>
              <a:t>$1,200,000</a:t>
            </a:r>
            <a:endParaRPr lang="en-US" sz="900" dirty="0">
              <a:solidFill>
                <a:srgbClr val="000000"/>
              </a:solidFill>
            </a:endParaRPr>
          </a:p>
        </p:txBody>
      </p:sp>
      <p:sp>
        <p:nvSpPr>
          <p:cNvPr id="23" name="TextBox 22"/>
          <p:cNvSpPr txBox="1"/>
          <p:nvPr/>
        </p:nvSpPr>
        <p:spPr>
          <a:xfrm>
            <a:off x="4280105" y="2689052"/>
            <a:ext cx="985926" cy="207749"/>
          </a:xfrm>
          <a:prstGeom prst="rect">
            <a:avLst/>
          </a:prstGeom>
          <a:noFill/>
        </p:spPr>
        <p:txBody>
          <a:bodyPr wrap="square" rtlCol="0">
            <a:spAutoFit/>
          </a:bodyPr>
          <a:lstStyle/>
          <a:p>
            <a:pPr algn="r">
              <a:lnSpc>
                <a:spcPts val="900"/>
              </a:lnSpc>
            </a:pPr>
            <a:r>
              <a:rPr lang="en-US" sz="900" dirty="0" smtClean="0">
                <a:solidFill>
                  <a:srgbClr val="000000"/>
                </a:solidFill>
              </a:rPr>
              <a:t>$1,000,000</a:t>
            </a:r>
            <a:endParaRPr lang="en-US" sz="900" dirty="0">
              <a:solidFill>
                <a:srgbClr val="000000"/>
              </a:solidFill>
            </a:endParaRPr>
          </a:p>
        </p:txBody>
      </p:sp>
      <p:sp>
        <p:nvSpPr>
          <p:cNvPr id="24" name="TextBox 23"/>
          <p:cNvSpPr txBox="1"/>
          <p:nvPr/>
        </p:nvSpPr>
        <p:spPr>
          <a:xfrm>
            <a:off x="4280105" y="3016598"/>
            <a:ext cx="985926" cy="207749"/>
          </a:xfrm>
          <a:prstGeom prst="rect">
            <a:avLst/>
          </a:prstGeom>
          <a:noFill/>
        </p:spPr>
        <p:txBody>
          <a:bodyPr wrap="square" rtlCol="0">
            <a:spAutoFit/>
          </a:bodyPr>
          <a:lstStyle/>
          <a:p>
            <a:pPr algn="r">
              <a:lnSpc>
                <a:spcPts val="900"/>
              </a:lnSpc>
            </a:pPr>
            <a:r>
              <a:rPr lang="en-US" sz="900" dirty="0" smtClean="0">
                <a:solidFill>
                  <a:srgbClr val="000000"/>
                </a:solidFill>
              </a:rPr>
              <a:t>$800,000</a:t>
            </a:r>
            <a:endParaRPr lang="en-US" sz="900" dirty="0">
              <a:solidFill>
                <a:srgbClr val="000000"/>
              </a:solidFill>
            </a:endParaRPr>
          </a:p>
        </p:txBody>
      </p:sp>
      <p:sp>
        <p:nvSpPr>
          <p:cNvPr id="25" name="TextBox 24"/>
          <p:cNvSpPr txBox="1"/>
          <p:nvPr/>
        </p:nvSpPr>
        <p:spPr>
          <a:xfrm>
            <a:off x="4280105" y="3337320"/>
            <a:ext cx="985926" cy="207749"/>
          </a:xfrm>
          <a:prstGeom prst="rect">
            <a:avLst/>
          </a:prstGeom>
          <a:noFill/>
        </p:spPr>
        <p:txBody>
          <a:bodyPr wrap="square" rtlCol="0">
            <a:spAutoFit/>
          </a:bodyPr>
          <a:lstStyle/>
          <a:p>
            <a:pPr algn="r">
              <a:lnSpc>
                <a:spcPts val="900"/>
              </a:lnSpc>
            </a:pPr>
            <a:r>
              <a:rPr lang="en-US" sz="900" dirty="0" smtClean="0">
                <a:solidFill>
                  <a:srgbClr val="000000"/>
                </a:solidFill>
              </a:rPr>
              <a:t>$600,000</a:t>
            </a:r>
            <a:endParaRPr lang="en-US" sz="900" dirty="0">
              <a:solidFill>
                <a:srgbClr val="000000"/>
              </a:solidFill>
            </a:endParaRPr>
          </a:p>
        </p:txBody>
      </p:sp>
      <p:sp>
        <p:nvSpPr>
          <p:cNvPr id="26" name="TextBox 25"/>
          <p:cNvSpPr txBox="1"/>
          <p:nvPr/>
        </p:nvSpPr>
        <p:spPr>
          <a:xfrm>
            <a:off x="4280105" y="3658043"/>
            <a:ext cx="985926" cy="207749"/>
          </a:xfrm>
          <a:prstGeom prst="rect">
            <a:avLst/>
          </a:prstGeom>
          <a:noFill/>
        </p:spPr>
        <p:txBody>
          <a:bodyPr wrap="square" rtlCol="0">
            <a:spAutoFit/>
          </a:bodyPr>
          <a:lstStyle/>
          <a:p>
            <a:pPr algn="r">
              <a:lnSpc>
                <a:spcPts val="900"/>
              </a:lnSpc>
            </a:pPr>
            <a:r>
              <a:rPr lang="en-US" sz="900" dirty="0" smtClean="0">
                <a:solidFill>
                  <a:srgbClr val="000000"/>
                </a:solidFill>
              </a:rPr>
              <a:t>$400,000</a:t>
            </a:r>
            <a:endParaRPr lang="en-US" sz="900" dirty="0">
              <a:solidFill>
                <a:srgbClr val="000000"/>
              </a:solidFill>
            </a:endParaRPr>
          </a:p>
        </p:txBody>
      </p:sp>
      <p:sp>
        <p:nvSpPr>
          <p:cNvPr id="27" name="TextBox 26"/>
          <p:cNvSpPr txBox="1"/>
          <p:nvPr/>
        </p:nvSpPr>
        <p:spPr>
          <a:xfrm>
            <a:off x="4280105" y="3992414"/>
            <a:ext cx="985926" cy="207749"/>
          </a:xfrm>
          <a:prstGeom prst="rect">
            <a:avLst/>
          </a:prstGeom>
          <a:noFill/>
        </p:spPr>
        <p:txBody>
          <a:bodyPr wrap="square" rtlCol="0">
            <a:spAutoFit/>
          </a:bodyPr>
          <a:lstStyle/>
          <a:p>
            <a:pPr algn="r">
              <a:lnSpc>
                <a:spcPts val="900"/>
              </a:lnSpc>
            </a:pPr>
            <a:r>
              <a:rPr lang="en-US" sz="900" dirty="0" smtClean="0">
                <a:solidFill>
                  <a:srgbClr val="000000"/>
                </a:solidFill>
              </a:rPr>
              <a:t>$200,000</a:t>
            </a:r>
            <a:endParaRPr lang="en-US" sz="900" dirty="0">
              <a:solidFill>
                <a:srgbClr val="000000"/>
              </a:solidFill>
            </a:endParaRPr>
          </a:p>
        </p:txBody>
      </p:sp>
      <p:sp>
        <p:nvSpPr>
          <p:cNvPr id="28" name="TextBox 27"/>
          <p:cNvSpPr txBox="1"/>
          <p:nvPr/>
        </p:nvSpPr>
        <p:spPr>
          <a:xfrm>
            <a:off x="4280105" y="4313136"/>
            <a:ext cx="985926" cy="207749"/>
          </a:xfrm>
          <a:prstGeom prst="rect">
            <a:avLst/>
          </a:prstGeom>
          <a:noFill/>
        </p:spPr>
        <p:txBody>
          <a:bodyPr wrap="square" rtlCol="0">
            <a:spAutoFit/>
          </a:bodyPr>
          <a:lstStyle/>
          <a:p>
            <a:pPr algn="r">
              <a:lnSpc>
                <a:spcPts val="900"/>
              </a:lnSpc>
            </a:pPr>
            <a:r>
              <a:rPr lang="en-US" sz="900" dirty="0" smtClean="0">
                <a:solidFill>
                  <a:srgbClr val="000000"/>
                </a:solidFill>
              </a:rPr>
              <a:t>$0</a:t>
            </a:r>
            <a:endParaRPr lang="en-US" sz="900" dirty="0">
              <a:solidFill>
                <a:srgbClr val="000000"/>
              </a:solidFill>
            </a:endParaRPr>
          </a:p>
        </p:txBody>
      </p:sp>
      <p:cxnSp>
        <p:nvCxnSpPr>
          <p:cNvPr id="9" name="Straight Connector 8"/>
          <p:cNvCxnSpPr/>
          <p:nvPr/>
        </p:nvCxnSpPr>
        <p:spPr>
          <a:xfrm>
            <a:off x="5199797" y="2456596"/>
            <a:ext cx="3719015" cy="0"/>
          </a:xfrm>
          <a:prstGeom prst="line">
            <a:avLst/>
          </a:prstGeom>
          <a:ln>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5199797" y="2790966"/>
            <a:ext cx="3719015" cy="0"/>
          </a:xfrm>
          <a:prstGeom prst="line">
            <a:avLst/>
          </a:prstGeom>
          <a:ln>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5199797" y="3125336"/>
            <a:ext cx="3719015" cy="0"/>
          </a:xfrm>
          <a:prstGeom prst="line">
            <a:avLst/>
          </a:prstGeom>
          <a:ln>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199797" y="3439235"/>
            <a:ext cx="3719015" cy="0"/>
          </a:xfrm>
          <a:prstGeom prst="line">
            <a:avLst/>
          </a:prstGeom>
          <a:ln>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199797" y="3766781"/>
            <a:ext cx="3719015" cy="0"/>
          </a:xfrm>
          <a:prstGeom prst="line">
            <a:avLst/>
          </a:prstGeom>
          <a:ln>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5199797" y="4107975"/>
            <a:ext cx="3719015" cy="0"/>
          </a:xfrm>
          <a:prstGeom prst="line">
            <a:avLst/>
          </a:prstGeom>
          <a:ln>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5274860" y="2729552"/>
            <a:ext cx="313898" cy="1705970"/>
          </a:xfrm>
          <a:prstGeom prst="rect">
            <a:avLst/>
          </a:prstGeom>
          <a:gradFill flip="none" rotWithShape="1">
            <a:gsLst>
              <a:gs pos="0">
                <a:srgbClr val="0096D6">
                  <a:shade val="30000"/>
                  <a:satMod val="115000"/>
                </a:srgbClr>
              </a:gs>
              <a:gs pos="50000">
                <a:srgbClr val="0096D6">
                  <a:shade val="67500"/>
                  <a:satMod val="115000"/>
                </a:srgbClr>
              </a:gs>
              <a:gs pos="100000">
                <a:srgbClr val="0096D6">
                  <a:shade val="100000"/>
                  <a:satMod val="115000"/>
                </a:srgbClr>
              </a:gs>
            </a:gsLst>
            <a:lin ang="16200000" scaled="1"/>
            <a:tileRect/>
          </a:gradFill>
          <a:ln>
            <a:gradFill>
              <a:gsLst>
                <a:gs pos="100000">
                  <a:schemeClr val="accent1">
                    <a:tint val="66000"/>
                    <a:satMod val="160000"/>
                  </a:schemeClr>
                </a:gs>
                <a:gs pos="0">
                  <a:schemeClr val="accent1">
                    <a:tint val="44500"/>
                    <a:satMod val="160000"/>
                  </a:schemeClr>
                </a:gs>
                <a:gs pos="48000">
                  <a:schemeClr val="accent1">
                    <a:tint val="23500"/>
                    <a:satMod val="160000"/>
                  </a:schemeClr>
                </a:gs>
              </a:gsLst>
              <a:lin ang="5400000" scaled="0"/>
            </a:gra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30" name="Rectangle 29"/>
          <p:cNvSpPr/>
          <p:nvPr/>
        </p:nvSpPr>
        <p:spPr>
          <a:xfrm>
            <a:off x="5745708" y="4148918"/>
            <a:ext cx="313898" cy="286603"/>
          </a:xfrm>
          <a:prstGeom prst="rect">
            <a:avLst/>
          </a:prstGeom>
          <a:gradFill flip="none" rotWithShape="1">
            <a:gsLst>
              <a:gs pos="0">
                <a:srgbClr val="0096D6">
                  <a:shade val="30000"/>
                  <a:satMod val="115000"/>
                </a:srgbClr>
              </a:gs>
              <a:gs pos="50000">
                <a:srgbClr val="0096D6">
                  <a:shade val="67500"/>
                  <a:satMod val="115000"/>
                </a:srgbClr>
              </a:gs>
              <a:gs pos="100000">
                <a:srgbClr val="0096D6">
                  <a:shade val="100000"/>
                  <a:satMod val="115000"/>
                </a:srgbClr>
              </a:gs>
            </a:gsLst>
            <a:lin ang="16200000" scaled="1"/>
            <a:tileRect/>
          </a:gradFill>
          <a:ln>
            <a:gradFill>
              <a:gsLst>
                <a:gs pos="100000">
                  <a:schemeClr val="accent1">
                    <a:tint val="66000"/>
                    <a:satMod val="160000"/>
                  </a:schemeClr>
                </a:gs>
                <a:gs pos="0">
                  <a:schemeClr val="accent1">
                    <a:tint val="44500"/>
                    <a:satMod val="160000"/>
                  </a:schemeClr>
                </a:gs>
                <a:gs pos="48000">
                  <a:schemeClr val="accent1">
                    <a:tint val="23500"/>
                    <a:satMod val="160000"/>
                  </a:schemeClr>
                </a:gs>
              </a:gsLst>
              <a:lin ang="5400000" scaled="0"/>
            </a:gra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31" name="Rectangle 30"/>
          <p:cNvSpPr/>
          <p:nvPr/>
        </p:nvSpPr>
        <p:spPr>
          <a:xfrm>
            <a:off x="6209732" y="4271749"/>
            <a:ext cx="313898" cy="163772"/>
          </a:xfrm>
          <a:prstGeom prst="rect">
            <a:avLst/>
          </a:prstGeom>
          <a:gradFill flip="none" rotWithShape="1">
            <a:gsLst>
              <a:gs pos="0">
                <a:srgbClr val="0096D6">
                  <a:shade val="30000"/>
                  <a:satMod val="115000"/>
                </a:srgbClr>
              </a:gs>
              <a:gs pos="50000">
                <a:srgbClr val="0096D6">
                  <a:shade val="67500"/>
                  <a:satMod val="115000"/>
                </a:srgbClr>
              </a:gs>
              <a:gs pos="100000">
                <a:srgbClr val="0096D6">
                  <a:shade val="100000"/>
                  <a:satMod val="115000"/>
                </a:srgbClr>
              </a:gs>
            </a:gsLst>
            <a:lin ang="16200000" scaled="1"/>
            <a:tileRect/>
          </a:gradFill>
          <a:ln>
            <a:gradFill>
              <a:gsLst>
                <a:gs pos="100000">
                  <a:schemeClr val="accent1">
                    <a:tint val="66000"/>
                    <a:satMod val="160000"/>
                  </a:schemeClr>
                </a:gs>
                <a:gs pos="0">
                  <a:schemeClr val="accent1">
                    <a:tint val="44500"/>
                    <a:satMod val="160000"/>
                  </a:schemeClr>
                </a:gs>
                <a:gs pos="48000">
                  <a:schemeClr val="accent1">
                    <a:tint val="23500"/>
                    <a:satMod val="160000"/>
                  </a:schemeClr>
                </a:gs>
              </a:gsLst>
              <a:lin ang="5400000" scaled="0"/>
            </a:gra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32" name="Rectangle 31"/>
          <p:cNvSpPr/>
          <p:nvPr/>
        </p:nvSpPr>
        <p:spPr>
          <a:xfrm>
            <a:off x="6687403" y="4326339"/>
            <a:ext cx="313898" cy="109181"/>
          </a:xfrm>
          <a:prstGeom prst="rect">
            <a:avLst/>
          </a:prstGeom>
          <a:gradFill flip="none" rotWithShape="1">
            <a:gsLst>
              <a:gs pos="0">
                <a:srgbClr val="0096D6">
                  <a:shade val="30000"/>
                  <a:satMod val="115000"/>
                </a:srgbClr>
              </a:gs>
              <a:gs pos="50000">
                <a:srgbClr val="0096D6">
                  <a:shade val="67500"/>
                  <a:satMod val="115000"/>
                </a:srgbClr>
              </a:gs>
              <a:gs pos="100000">
                <a:srgbClr val="0096D6">
                  <a:shade val="100000"/>
                  <a:satMod val="115000"/>
                </a:srgbClr>
              </a:gs>
            </a:gsLst>
            <a:lin ang="16200000" scaled="1"/>
            <a:tileRect/>
          </a:gradFill>
          <a:ln>
            <a:gradFill>
              <a:gsLst>
                <a:gs pos="100000">
                  <a:schemeClr val="accent1">
                    <a:tint val="66000"/>
                    <a:satMod val="160000"/>
                  </a:schemeClr>
                </a:gs>
                <a:gs pos="0">
                  <a:schemeClr val="accent1">
                    <a:tint val="44500"/>
                    <a:satMod val="160000"/>
                  </a:schemeClr>
                </a:gs>
                <a:gs pos="48000">
                  <a:schemeClr val="accent1">
                    <a:tint val="23500"/>
                    <a:satMod val="160000"/>
                  </a:schemeClr>
                </a:gs>
              </a:gsLst>
              <a:lin ang="5400000" scaled="0"/>
            </a:gra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33" name="Rectangle 32"/>
          <p:cNvSpPr/>
          <p:nvPr/>
        </p:nvSpPr>
        <p:spPr>
          <a:xfrm>
            <a:off x="7151427" y="4353636"/>
            <a:ext cx="313898" cy="81884"/>
          </a:xfrm>
          <a:prstGeom prst="rect">
            <a:avLst/>
          </a:prstGeom>
          <a:gradFill flip="none" rotWithShape="1">
            <a:gsLst>
              <a:gs pos="0">
                <a:srgbClr val="0096D6">
                  <a:shade val="30000"/>
                  <a:satMod val="115000"/>
                </a:srgbClr>
              </a:gs>
              <a:gs pos="50000">
                <a:srgbClr val="0096D6">
                  <a:shade val="67500"/>
                  <a:satMod val="115000"/>
                </a:srgbClr>
              </a:gs>
              <a:gs pos="100000">
                <a:srgbClr val="0096D6">
                  <a:shade val="100000"/>
                  <a:satMod val="115000"/>
                </a:srgbClr>
              </a:gs>
            </a:gsLst>
            <a:lin ang="16200000" scaled="1"/>
            <a:tileRect/>
          </a:gradFill>
          <a:ln>
            <a:gradFill>
              <a:gsLst>
                <a:gs pos="100000">
                  <a:schemeClr val="accent1">
                    <a:tint val="66000"/>
                    <a:satMod val="160000"/>
                  </a:schemeClr>
                </a:gs>
                <a:gs pos="0">
                  <a:schemeClr val="accent1">
                    <a:tint val="44500"/>
                    <a:satMod val="160000"/>
                  </a:schemeClr>
                </a:gs>
                <a:gs pos="48000">
                  <a:schemeClr val="accent1">
                    <a:tint val="23500"/>
                    <a:satMod val="160000"/>
                  </a:schemeClr>
                </a:gs>
              </a:gsLst>
              <a:lin ang="5400000" scaled="0"/>
            </a:gra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5" name="Freeform 4"/>
          <p:cNvSpPr/>
          <p:nvPr/>
        </p:nvSpPr>
        <p:spPr>
          <a:xfrm>
            <a:off x="5199797" y="2429301"/>
            <a:ext cx="3725839" cy="2006221"/>
          </a:xfrm>
          <a:custGeom>
            <a:avLst/>
            <a:gdLst>
              <a:gd name="connsiteX0" fmla="*/ 0 w 3725839"/>
              <a:gd name="connsiteY0" fmla="*/ 0 h 2006221"/>
              <a:gd name="connsiteX1" fmla="*/ 0 w 3725839"/>
              <a:gd name="connsiteY1" fmla="*/ 2006221 h 2006221"/>
              <a:gd name="connsiteX2" fmla="*/ 3725839 w 3725839"/>
              <a:gd name="connsiteY2" fmla="*/ 2006221 h 2006221"/>
            </a:gdLst>
            <a:ahLst/>
            <a:cxnLst>
              <a:cxn ang="0">
                <a:pos x="connsiteX0" y="connsiteY0"/>
              </a:cxn>
              <a:cxn ang="0">
                <a:pos x="connsiteX1" y="connsiteY1"/>
              </a:cxn>
              <a:cxn ang="0">
                <a:pos x="connsiteX2" y="connsiteY2"/>
              </a:cxn>
            </a:cxnLst>
            <a:rect l="l" t="t" r="r" b="b"/>
            <a:pathLst>
              <a:path w="3725839" h="2006221">
                <a:moveTo>
                  <a:pt x="0" y="0"/>
                </a:moveTo>
                <a:lnTo>
                  <a:pt x="0" y="2006221"/>
                </a:lnTo>
                <a:lnTo>
                  <a:pt x="3725839" y="2006221"/>
                </a:lnTo>
              </a:path>
            </a:pathLst>
          </a:custGeom>
          <a:noFill/>
          <a:ln w="19050">
            <a:solidFill>
              <a:srgbClr val="7F7F7F"/>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1" name="TextBox 40"/>
          <p:cNvSpPr txBox="1"/>
          <p:nvPr/>
        </p:nvSpPr>
        <p:spPr>
          <a:xfrm>
            <a:off x="2737908" y="4422319"/>
            <a:ext cx="985926" cy="323165"/>
          </a:xfrm>
          <a:prstGeom prst="rect">
            <a:avLst/>
          </a:prstGeom>
          <a:noFill/>
        </p:spPr>
        <p:txBody>
          <a:bodyPr wrap="square" rtlCol="0">
            <a:spAutoFit/>
          </a:bodyPr>
          <a:lstStyle/>
          <a:p>
            <a:pPr algn="ctr">
              <a:lnSpc>
                <a:spcPts val="900"/>
              </a:lnSpc>
            </a:pPr>
            <a:r>
              <a:rPr lang="en-US" sz="1000" dirty="0" smtClean="0">
                <a:solidFill>
                  <a:srgbClr val="000000"/>
                </a:solidFill>
              </a:rPr>
              <a:t>Cisco UCS Environment</a:t>
            </a:r>
            <a:endParaRPr lang="en-US" sz="1000" dirty="0">
              <a:solidFill>
                <a:srgbClr val="000000"/>
              </a:solidFill>
            </a:endParaRPr>
          </a:p>
        </p:txBody>
      </p:sp>
      <p:sp>
        <p:nvSpPr>
          <p:cNvPr id="42" name="TextBox 41"/>
          <p:cNvSpPr txBox="1"/>
          <p:nvPr/>
        </p:nvSpPr>
        <p:spPr>
          <a:xfrm>
            <a:off x="997818" y="4422319"/>
            <a:ext cx="985926" cy="438903"/>
          </a:xfrm>
          <a:prstGeom prst="rect">
            <a:avLst/>
          </a:prstGeom>
          <a:noFill/>
        </p:spPr>
        <p:txBody>
          <a:bodyPr wrap="square" rtlCol="0">
            <a:spAutoFit/>
          </a:bodyPr>
          <a:lstStyle/>
          <a:p>
            <a:pPr algn="ctr">
              <a:lnSpc>
                <a:spcPts val="900"/>
              </a:lnSpc>
            </a:pPr>
            <a:r>
              <a:rPr lang="en-US" sz="1000" dirty="0" smtClean="0">
                <a:solidFill>
                  <a:srgbClr val="000000"/>
                </a:solidFill>
              </a:rPr>
              <a:t>New Competitive Environment</a:t>
            </a:r>
            <a:endParaRPr lang="en-US" sz="1000" dirty="0">
              <a:solidFill>
                <a:srgbClr val="000000"/>
              </a:solidFill>
            </a:endParaRPr>
          </a:p>
        </p:txBody>
      </p:sp>
      <p:sp>
        <p:nvSpPr>
          <p:cNvPr id="43" name="TextBox 42"/>
          <p:cNvSpPr txBox="1"/>
          <p:nvPr/>
        </p:nvSpPr>
        <p:spPr>
          <a:xfrm>
            <a:off x="-189534" y="2368330"/>
            <a:ext cx="985926" cy="207749"/>
          </a:xfrm>
          <a:prstGeom prst="rect">
            <a:avLst/>
          </a:prstGeom>
          <a:noFill/>
        </p:spPr>
        <p:txBody>
          <a:bodyPr wrap="square" rtlCol="0">
            <a:spAutoFit/>
          </a:bodyPr>
          <a:lstStyle/>
          <a:p>
            <a:pPr algn="r">
              <a:lnSpc>
                <a:spcPts val="900"/>
              </a:lnSpc>
            </a:pPr>
            <a:r>
              <a:rPr lang="en-US" sz="900" dirty="0" smtClean="0">
                <a:solidFill>
                  <a:srgbClr val="000000"/>
                </a:solidFill>
              </a:rPr>
              <a:t>$4,500,000</a:t>
            </a:r>
            <a:endParaRPr lang="en-US" sz="900" dirty="0">
              <a:solidFill>
                <a:srgbClr val="000000"/>
              </a:solidFill>
            </a:endParaRPr>
          </a:p>
        </p:txBody>
      </p:sp>
      <p:sp>
        <p:nvSpPr>
          <p:cNvPr id="44" name="TextBox 43"/>
          <p:cNvSpPr txBox="1"/>
          <p:nvPr/>
        </p:nvSpPr>
        <p:spPr>
          <a:xfrm>
            <a:off x="-189534" y="2573046"/>
            <a:ext cx="985926" cy="207749"/>
          </a:xfrm>
          <a:prstGeom prst="rect">
            <a:avLst/>
          </a:prstGeom>
          <a:noFill/>
        </p:spPr>
        <p:txBody>
          <a:bodyPr wrap="square" rtlCol="0">
            <a:spAutoFit/>
          </a:bodyPr>
          <a:lstStyle/>
          <a:p>
            <a:pPr algn="r">
              <a:lnSpc>
                <a:spcPts val="900"/>
              </a:lnSpc>
            </a:pPr>
            <a:r>
              <a:rPr lang="en-US" sz="900" dirty="0" smtClean="0">
                <a:solidFill>
                  <a:srgbClr val="000000"/>
                </a:solidFill>
              </a:rPr>
              <a:t>$4,000,000</a:t>
            </a:r>
            <a:endParaRPr lang="en-US" sz="900" dirty="0">
              <a:solidFill>
                <a:srgbClr val="000000"/>
              </a:solidFill>
            </a:endParaRPr>
          </a:p>
        </p:txBody>
      </p:sp>
      <p:sp>
        <p:nvSpPr>
          <p:cNvPr id="45" name="TextBox 44"/>
          <p:cNvSpPr txBox="1"/>
          <p:nvPr/>
        </p:nvSpPr>
        <p:spPr>
          <a:xfrm>
            <a:off x="-189534" y="2791410"/>
            <a:ext cx="985926" cy="207749"/>
          </a:xfrm>
          <a:prstGeom prst="rect">
            <a:avLst/>
          </a:prstGeom>
          <a:noFill/>
        </p:spPr>
        <p:txBody>
          <a:bodyPr wrap="square" rtlCol="0">
            <a:spAutoFit/>
          </a:bodyPr>
          <a:lstStyle/>
          <a:p>
            <a:pPr algn="r">
              <a:lnSpc>
                <a:spcPts val="900"/>
              </a:lnSpc>
            </a:pPr>
            <a:r>
              <a:rPr lang="en-US" sz="900" dirty="0" smtClean="0">
                <a:solidFill>
                  <a:srgbClr val="000000"/>
                </a:solidFill>
              </a:rPr>
              <a:t>$3,500,000</a:t>
            </a:r>
            <a:endParaRPr lang="en-US" sz="900" dirty="0">
              <a:solidFill>
                <a:srgbClr val="000000"/>
              </a:solidFill>
            </a:endParaRPr>
          </a:p>
        </p:txBody>
      </p:sp>
      <p:sp>
        <p:nvSpPr>
          <p:cNvPr id="46" name="TextBox 45"/>
          <p:cNvSpPr txBox="1"/>
          <p:nvPr/>
        </p:nvSpPr>
        <p:spPr>
          <a:xfrm>
            <a:off x="-189534" y="2996127"/>
            <a:ext cx="985926" cy="207749"/>
          </a:xfrm>
          <a:prstGeom prst="rect">
            <a:avLst/>
          </a:prstGeom>
          <a:noFill/>
        </p:spPr>
        <p:txBody>
          <a:bodyPr wrap="square" rtlCol="0">
            <a:spAutoFit/>
          </a:bodyPr>
          <a:lstStyle/>
          <a:p>
            <a:pPr algn="r">
              <a:lnSpc>
                <a:spcPts val="900"/>
              </a:lnSpc>
            </a:pPr>
            <a:r>
              <a:rPr lang="en-US" sz="900" dirty="0" smtClean="0">
                <a:solidFill>
                  <a:srgbClr val="000000"/>
                </a:solidFill>
              </a:rPr>
              <a:t>$3,000,000</a:t>
            </a:r>
            <a:endParaRPr lang="en-US" sz="900" dirty="0">
              <a:solidFill>
                <a:srgbClr val="000000"/>
              </a:solidFill>
            </a:endParaRPr>
          </a:p>
        </p:txBody>
      </p:sp>
      <p:sp>
        <p:nvSpPr>
          <p:cNvPr id="47" name="TextBox 46"/>
          <p:cNvSpPr txBox="1"/>
          <p:nvPr/>
        </p:nvSpPr>
        <p:spPr>
          <a:xfrm>
            <a:off x="-189534" y="3200843"/>
            <a:ext cx="985926" cy="207749"/>
          </a:xfrm>
          <a:prstGeom prst="rect">
            <a:avLst/>
          </a:prstGeom>
          <a:noFill/>
        </p:spPr>
        <p:txBody>
          <a:bodyPr wrap="square" rtlCol="0">
            <a:spAutoFit/>
          </a:bodyPr>
          <a:lstStyle/>
          <a:p>
            <a:pPr algn="r">
              <a:lnSpc>
                <a:spcPts val="900"/>
              </a:lnSpc>
            </a:pPr>
            <a:r>
              <a:rPr lang="en-US" sz="900" dirty="0" smtClean="0">
                <a:solidFill>
                  <a:srgbClr val="000000"/>
                </a:solidFill>
              </a:rPr>
              <a:t>$2,500,000</a:t>
            </a:r>
            <a:endParaRPr lang="en-US" sz="900" dirty="0">
              <a:solidFill>
                <a:srgbClr val="000000"/>
              </a:solidFill>
            </a:endParaRPr>
          </a:p>
        </p:txBody>
      </p:sp>
      <p:sp>
        <p:nvSpPr>
          <p:cNvPr id="48" name="TextBox 47"/>
          <p:cNvSpPr txBox="1"/>
          <p:nvPr/>
        </p:nvSpPr>
        <p:spPr>
          <a:xfrm>
            <a:off x="-189534" y="3412384"/>
            <a:ext cx="985926" cy="207749"/>
          </a:xfrm>
          <a:prstGeom prst="rect">
            <a:avLst/>
          </a:prstGeom>
          <a:noFill/>
        </p:spPr>
        <p:txBody>
          <a:bodyPr wrap="square" rtlCol="0">
            <a:spAutoFit/>
          </a:bodyPr>
          <a:lstStyle/>
          <a:p>
            <a:pPr algn="r">
              <a:lnSpc>
                <a:spcPts val="900"/>
              </a:lnSpc>
            </a:pPr>
            <a:r>
              <a:rPr lang="en-US" sz="900" dirty="0" smtClean="0">
                <a:solidFill>
                  <a:srgbClr val="000000"/>
                </a:solidFill>
              </a:rPr>
              <a:t>$2,000,000</a:t>
            </a:r>
            <a:endParaRPr lang="en-US" sz="900" dirty="0">
              <a:solidFill>
                <a:srgbClr val="000000"/>
              </a:solidFill>
            </a:endParaRPr>
          </a:p>
        </p:txBody>
      </p:sp>
      <p:sp>
        <p:nvSpPr>
          <p:cNvPr id="49" name="TextBox 48"/>
          <p:cNvSpPr txBox="1"/>
          <p:nvPr/>
        </p:nvSpPr>
        <p:spPr>
          <a:xfrm>
            <a:off x="-189534" y="3630748"/>
            <a:ext cx="985926" cy="207749"/>
          </a:xfrm>
          <a:prstGeom prst="rect">
            <a:avLst/>
          </a:prstGeom>
          <a:noFill/>
        </p:spPr>
        <p:txBody>
          <a:bodyPr wrap="square" rtlCol="0">
            <a:spAutoFit/>
          </a:bodyPr>
          <a:lstStyle/>
          <a:p>
            <a:pPr algn="r">
              <a:lnSpc>
                <a:spcPts val="900"/>
              </a:lnSpc>
            </a:pPr>
            <a:r>
              <a:rPr lang="en-US" sz="900" dirty="0" smtClean="0">
                <a:solidFill>
                  <a:srgbClr val="000000"/>
                </a:solidFill>
              </a:rPr>
              <a:t>$1,500,000</a:t>
            </a:r>
            <a:endParaRPr lang="en-US" sz="900" dirty="0">
              <a:solidFill>
                <a:srgbClr val="000000"/>
              </a:solidFill>
            </a:endParaRPr>
          </a:p>
        </p:txBody>
      </p:sp>
      <p:sp>
        <p:nvSpPr>
          <p:cNvPr id="50" name="TextBox 49"/>
          <p:cNvSpPr txBox="1"/>
          <p:nvPr/>
        </p:nvSpPr>
        <p:spPr>
          <a:xfrm>
            <a:off x="-189534" y="3835464"/>
            <a:ext cx="985926" cy="207749"/>
          </a:xfrm>
          <a:prstGeom prst="rect">
            <a:avLst/>
          </a:prstGeom>
          <a:noFill/>
        </p:spPr>
        <p:txBody>
          <a:bodyPr wrap="square" rtlCol="0">
            <a:spAutoFit/>
          </a:bodyPr>
          <a:lstStyle/>
          <a:p>
            <a:pPr algn="r">
              <a:lnSpc>
                <a:spcPts val="900"/>
              </a:lnSpc>
            </a:pPr>
            <a:r>
              <a:rPr lang="en-US" sz="900" dirty="0" smtClean="0">
                <a:solidFill>
                  <a:srgbClr val="000000"/>
                </a:solidFill>
              </a:rPr>
              <a:t>$1,000,000</a:t>
            </a:r>
            <a:endParaRPr lang="en-US" sz="900" dirty="0">
              <a:solidFill>
                <a:srgbClr val="000000"/>
              </a:solidFill>
            </a:endParaRPr>
          </a:p>
        </p:txBody>
      </p:sp>
      <p:sp>
        <p:nvSpPr>
          <p:cNvPr id="51" name="TextBox 50"/>
          <p:cNvSpPr txBox="1"/>
          <p:nvPr/>
        </p:nvSpPr>
        <p:spPr>
          <a:xfrm>
            <a:off x="-189534" y="4047004"/>
            <a:ext cx="985926" cy="207749"/>
          </a:xfrm>
          <a:prstGeom prst="rect">
            <a:avLst/>
          </a:prstGeom>
          <a:noFill/>
        </p:spPr>
        <p:txBody>
          <a:bodyPr wrap="square" rtlCol="0">
            <a:spAutoFit/>
          </a:bodyPr>
          <a:lstStyle/>
          <a:p>
            <a:pPr algn="r">
              <a:lnSpc>
                <a:spcPts val="900"/>
              </a:lnSpc>
            </a:pPr>
            <a:r>
              <a:rPr lang="en-US" sz="900" dirty="0" smtClean="0">
                <a:solidFill>
                  <a:srgbClr val="000000"/>
                </a:solidFill>
              </a:rPr>
              <a:t>$500,000</a:t>
            </a:r>
            <a:endParaRPr lang="en-US" sz="900" dirty="0">
              <a:solidFill>
                <a:srgbClr val="000000"/>
              </a:solidFill>
            </a:endParaRPr>
          </a:p>
        </p:txBody>
      </p:sp>
      <p:sp>
        <p:nvSpPr>
          <p:cNvPr id="52" name="TextBox 51"/>
          <p:cNvSpPr txBox="1"/>
          <p:nvPr/>
        </p:nvSpPr>
        <p:spPr>
          <a:xfrm>
            <a:off x="-189534" y="4258545"/>
            <a:ext cx="985926" cy="207749"/>
          </a:xfrm>
          <a:prstGeom prst="rect">
            <a:avLst/>
          </a:prstGeom>
          <a:noFill/>
        </p:spPr>
        <p:txBody>
          <a:bodyPr wrap="square" rtlCol="0">
            <a:spAutoFit/>
          </a:bodyPr>
          <a:lstStyle/>
          <a:p>
            <a:pPr algn="r">
              <a:lnSpc>
                <a:spcPts val="900"/>
              </a:lnSpc>
            </a:pPr>
            <a:r>
              <a:rPr lang="en-US" sz="900" dirty="0" smtClean="0">
                <a:solidFill>
                  <a:srgbClr val="000000"/>
                </a:solidFill>
              </a:rPr>
              <a:t>$0</a:t>
            </a:r>
            <a:endParaRPr lang="en-US" sz="900" dirty="0">
              <a:solidFill>
                <a:srgbClr val="000000"/>
              </a:solidFill>
            </a:endParaRPr>
          </a:p>
        </p:txBody>
      </p:sp>
      <p:cxnSp>
        <p:nvCxnSpPr>
          <p:cNvPr id="58" name="Straight Connector 57"/>
          <p:cNvCxnSpPr/>
          <p:nvPr/>
        </p:nvCxnSpPr>
        <p:spPr>
          <a:xfrm>
            <a:off x="784746" y="2483892"/>
            <a:ext cx="3282287" cy="0"/>
          </a:xfrm>
          <a:prstGeom prst="line">
            <a:avLst/>
          </a:prstGeom>
          <a:ln>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784746" y="2695432"/>
            <a:ext cx="3282287" cy="0"/>
          </a:xfrm>
          <a:prstGeom prst="line">
            <a:avLst/>
          </a:prstGeom>
          <a:ln>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784746" y="2900148"/>
            <a:ext cx="3282287" cy="0"/>
          </a:xfrm>
          <a:prstGeom prst="line">
            <a:avLst/>
          </a:prstGeom>
          <a:ln>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784746" y="3104865"/>
            <a:ext cx="3282287" cy="0"/>
          </a:xfrm>
          <a:prstGeom prst="line">
            <a:avLst/>
          </a:prstGeom>
          <a:ln>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784746" y="3323229"/>
            <a:ext cx="3282287" cy="0"/>
          </a:xfrm>
          <a:prstGeom prst="line">
            <a:avLst/>
          </a:prstGeom>
          <a:ln>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784746" y="3527945"/>
            <a:ext cx="3282287" cy="0"/>
          </a:xfrm>
          <a:prstGeom prst="line">
            <a:avLst/>
          </a:prstGeom>
          <a:ln>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784746" y="3739486"/>
            <a:ext cx="3282287" cy="0"/>
          </a:xfrm>
          <a:prstGeom prst="line">
            <a:avLst/>
          </a:prstGeom>
          <a:ln>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784746" y="3937378"/>
            <a:ext cx="3282287" cy="0"/>
          </a:xfrm>
          <a:prstGeom prst="line">
            <a:avLst/>
          </a:prstGeom>
          <a:ln>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784746" y="4155742"/>
            <a:ext cx="3282287" cy="0"/>
          </a:xfrm>
          <a:prstGeom prst="line">
            <a:avLst/>
          </a:prstGeom>
          <a:ln>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2654490" y="3207224"/>
            <a:ext cx="1125940" cy="225187"/>
          </a:xfrm>
          <a:prstGeom prst="rect">
            <a:avLst/>
          </a:prstGeom>
          <a:gradFill flip="none" rotWithShape="1">
            <a:gsLst>
              <a:gs pos="0">
                <a:schemeClr val="tx2"/>
              </a:gs>
              <a:gs pos="100000">
                <a:schemeClr val="tx2">
                  <a:lumMod val="40000"/>
                  <a:lumOff val="60000"/>
                </a:schemeClr>
              </a:gs>
            </a:gsLst>
            <a:lin ang="16200000" scaled="1"/>
            <a:tileRect/>
          </a:gradFill>
          <a:ln>
            <a:gradFill>
              <a:gsLst>
                <a:gs pos="100000">
                  <a:schemeClr val="accent1">
                    <a:tint val="66000"/>
                    <a:satMod val="160000"/>
                  </a:schemeClr>
                </a:gs>
                <a:gs pos="0">
                  <a:schemeClr val="accent1">
                    <a:tint val="44500"/>
                    <a:satMod val="160000"/>
                  </a:schemeClr>
                </a:gs>
                <a:gs pos="48000">
                  <a:schemeClr val="accent1">
                    <a:tint val="23500"/>
                    <a:satMod val="160000"/>
                  </a:schemeClr>
                </a:gs>
              </a:gsLst>
              <a:lin ang="5400000" scaled="0"/>
            </a:gra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54" name="Rectangle 53"/>
          <p:cNvSpPr/>
          <p:nvPr/>
        </p:nvSpPr>
        <p:spPr>
          <a:xfrm>
            <a:off x="2654490" y="3418764"/>
            <a:ext cx="1125940" cy="928048"/>
          </a:xfrm>
          <a:prstGeom prst="rect">
            <a:avLst/>
          </a:prstGeom>
          <a:gradFill flip="none" rotWithShape="1">
            <a:gsLst>
              <a:gs pos="0">
                <a:srgbClr val="0096D6">
                  <a:shade val="30000"/>
                  <a:satMod val="115000"/>
                </a:srgbClr>
              </a:gs>
              <a:gs pos="50000">
                <a:srgbClr val="0096D6">
                  <a:shade val="67500"/>
                  <a:satMod val="115000"/>
                </a:srgbClr>
              </a:gs>
              <a:gs pos="100000">
                <a:srgbClr val="0096D6">
                  <a:shade val="100000"/>
                  <a:satMod val="115000"/>
                </a:srgbClr>
              </a:gs>
            </a:gsLst>
            <a:lin ang="16200000" scaled="1"/>
            <a:tileRect/>
          </a:gradFill>
          <a:ln>
            <a:gradFill>
              <a:gsLst>
                <a:gs pos="100000">
                  <a:schemeClr val="accent1">
                    <a:tint val="66000"/>
                    <a:satMod val="160000"/>
                  </a:schemeClr>
                </a:gs>
                <a:gs pos="0">
                  <a:schemeClr val="accent1">
                    <a:tint val="44500"/>
                    <a:satMod val="160000"/>
                  </a:schemeClr>
                </a:gs>
                <a:gs pos="48000">
                  <a:schemeClr val="accent1">
                    <a:tint val="23500"/>
                    <a:satMod val="160000"/>
                  </a:schemeClr>
                </a:gs>
              </a:gsLst>
              <a:lin ang="5400000" scaled="0"/>
            </a:gra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56" name="Rectangle 55"/>
          <p:cNvSpPr/>
          <p:nvPr/>
        </p:nvSpPr>
        <p:spPr>
          <a:xfrm>
            <a:off x="941696" y="2647667"/>
            <a:ext cx="1125940" cy="293426"/>
          </a:xfrm>
          <a:prstGeom prst="rect">
            <a:avLst/>
          </a:prstGeom>
          <a:gradFill flip="none" rotWithShape="1">
            <a:gsLst>
              <a:gs pos="0">
                <a:srgbClr val="F68B1F">
                  <a:shade val="30000"/>
                  <a:satMod val="115000"/>
                </a:srgbClr>
              </a:gs>
              <a:gs pos="50000">
                <a:srgbClr val="F68B1F">
                  <a:shade val="67500"/>
                  <a:satMod val="115000"/>
                </a:srgbClr>
              </a:gs>
              <a:gs pos="100000">
                <a:srgbClr val="F68B1F">
                  <a:shade val="100000"/>
                  <a:satMod val="115000"/>
                </a:srgbClr>
              </a:gs>
            </a:gsLst>
            <a:lin ang="16200000" scaled="1"/>
            <a:tileRect/>
          </a:gradFill>
          <a:ln>
            <a:gradFill>
              <a:gsLst>
                <a:gs pos="100000">
                  <a:srgbClr val="F68B1F"/>
                </a:gs>
                <a:gs pos="0">
                  <a:srgbClr val="F68B1F"/>
                </a:gs>
                <a:gs pos="48000">
                  <a:srgbClr val="FCD9B6"/>
                </a:gs>
              </a:gsLst>
              <a:lin ang="5400000" scaled="0"/>
            </a:gra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57" name="Rectangle 56"/>
          <p:cNvSpPr/>
          <p:nvPr/>
        </p:nvSpPr>
        <p:spPr>
          <a:xfrm>
            <a:off x="941696" y="2968388"/>
            <a:ext cx="1125940" cy="1378424"/>
          </a:xfrm>
          <a:prstGeom prst="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a:gradFill>
              <a:gsLst>
                <a:gs pos="0">
                  <a:srgbClr val="FFC000"/>
                </a:gs>
                <a:gs pos="50000">
                  <a:srgbClr val="FFE285"/>
                </a:gs>
                <a:gs pos="100000">
                  <a:srgbClr val="FFC000"/>
                </a:gs>
              </a:gsLst>
              <a:lin ang="5400000" scaled="0"/>
            </a:gra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68" name="Rectangle 67"/>
          <p:cNvSpPr/>
          <p:nvPr/>
        </p:nvSpPr>
        <p:spPr>
          <a:xfrm>
            <a:off x="2736377" y="5349923"/>
            <a:ext cx="204716" cy="204716"/>
          </a:xfrm>
          <a:prstGeom prst="rect">
            <a:avLst/>
          </a:prstGeom>
          <a:gradFill flip="none" rotWithShape="1">
            <a:gsLst>
              <a:gs pos="0">
                <a:schemeClr val="tx2"/>
              </a:gs>
              <a:gs pos="100000">
                <a:schemeClr val="tx2">
                  <a:lumMod val="40000"/>
                  <a:lumOff val="60000"/>
                </a:schemeClr>
              </a:gs>
            </a:gsLst>
            <a:lin ang="16200000" scaled="1"/>
            <a:tileRect/>
          </a:gradFill>
          <a:ln>
            <a:gradFill>
              <a:gsLst>
                <a:gs pos="100000">
                  <a:schemeClr val="accent1">
                    <a:tint val="66000"/>
                    <a:satMod val="160000"/>
                  </a:schemeClr>
                </a:gs>
                <a:gs pos="0">
                  <a:schemeClr val="accent1">
                    <a:tint val="44500"/>
                    <a:satMod val="160000"/>
                  </a:schemeClr>
                </a:gs>
                <a:gs pos="48000">
                  <a:schemeClr val="accent1">
                    <a:tint val="23500"/>
                    <a:satMod val="160000"/>
                  </a:schemeClr>
                </a:gs>
              </a:gsLst>
              <a:lin ang="5400000" scaled="0"/>
            </a:gra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69" name="Rectangle 68"/>
          <p:cNvSpPr/>
          <p:nvPr/>
        </p:nvSpPr>
        <p:spPr>
          <a:xfrm>
            <a:off x="2736377" y="5029200"/>
            <a:ext cx="218364" cy="218364"/>
          </a:xfrm>
          <a:prstGeom prst="rect">
            <a:avLst/>
          </a:prstGeom>
          <a:gradFill flip="none" rotWithShape="1">
            <a:gsLst>
              <a:gs pos="0">
                <a:srgbClr val="0096D6">
                  <a:shade val="30000"/>
                  <a:satMod val="115000"/>
                </a:srgbClr>
              </a:gs>
              <a:gs pos="50000">
                <a:srgbClr val="0096D6">
                  <a:shade val="67500"/>
                  <a:satMod val="115000"/>
                </a:srgbClr>
              </a:gs>
              <a:gs pos="100000">
                <a:srgbClr val="0096D6">
                  <a:shade val="100000"/>
                  <a:satMod val="115000"/>
                </a:srgbClr>
              </a:gs>
            </a:gsLst>
            <a:lin ang="16200000" scaled="1"/>
            <a:tileRect/>
          </a:gradFill>
          <a:ln>
            <a:gradFill>
              <a:gsLst>
                <a:gs pos="100000">
                  <a:schemeClr val="accent1">
                    <a:tint val="66000"/>
                    <a:satMod val="160000"/>
                  </a:schemeClr>
                </a:gs>
                <a:gs pos="0">
                  <a:schemeClr val="accent1">
                    <a:tint val="44500"/>
                    <a:satMod val="160000"/>
                  </a:schemeClr>
                </a:gs>
                <a:gs pos="48000">
                  <a:schemeClr val="accent1">
                    <a:tint val="23500"/>
                    <a:satMod val="160000"/>
                  </a:schemeClr>
                </a:gs>
              </a:gsLst>
              <a:lin ang="5400000" scaled="0"/>
            </a:gra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70" name="Rectangle 69"/>
          <p:cNvSpPr/>
          <p:nvPr/>
        </p:nvSpPr>
        <p:spPr>
          <a:xfrm>
            <a:off x="968992" y="5356748"/>
            <a:ext cx="197892" cy="197891"/>
          </a:xfrm>
          <a:prstGeom prst="rect">
            <a:avLst/>
          </a:prstGeom>
          <a:gradFill flip="none" rotWithShape="1">
            <a:gsLst>
              <a:gs pos="0">
                <a:srgbClr val="F68B1F">
                  <a:shade val="30000"/>
                  <a:satMod val="115000"/>
                </a:srgbClr>
              </a:gs>
              <a:gs pos="50000">
                <a:srgbClr val="F68B1F">
                  <a:shade val="67500"/>
                  <a:satMod val="115000"/>
                </a:srgbClr>
              </a:gs>
              <a:gs pos="100000">
                <a:srgbClr val="F68B1F">
                  <a:shade val="100000"/>
                  <a:satMod val="115000"/>
                </a:srgbClr>
              </a:gs>
            </a:gsLst>
            <a:lin ang="16200000" scaled="1"/>
            <a:tileRect/>
          </a:gradFill>
          <a:ln>
            <a:gradFill>
              <a:gsLst>
                <a:gs pos="100000">
                  <a:srgbClr val="F68B1F"/>
                </a:gs>
                <a:gs pos="0">
                  <a:srgbClr val="F68B1F"/>
                </a:gs>
                <a:gs pos="48000">
                  <a:srgbClr val="FCD9B6"/>
                </a:gs>
              </a:gsLst>
              <a:lin ang="5400000" scaled="0"/>
            </a:gra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71" name="Rectangle 70"/>
          <p:cNvSpPr/>
          <p:nvPr/>
        </p:nvSpPr>
        <p:spPr>
          <a:xfrm>
            <a:off x="968992" y="5056496"/>
            <a:ext cx="197892" cy="191068"/>
          </a:xfrm>
          <a:prstGeom prst="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a:gradFill>
              <a:gsLst>
                <a:gs pos="0">
                  <a:srgbClr val="FFC000"/>
                </a:gs>
                <a:gs pos="50000">
                  <a:srgbClr val="FFE285"/>
                </a:gs>
                <a:gs pos="100000">
                  <a:srgbClr val="FFC000"/>
                </a:gs>
              </a:gsLst>
              <a:lin ang="5400000" scaled="0"/>
            </a:gra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72" name="TextBox 71"/>
          <p:cNvSpPr txBox="1"/>
          <p:nvPr/>
        </p:nvSpPr>
        <p:spPr>
          <a:xfrm>
            <a:off x="1210546" y="5045545"/>
            <a:ext cx="985926" cy="208070"/>
          </a:xfrm>
          <a:prstGeom prst="rect">
            <a:avLst/>
          </a:prstGeom>
          <a:noFill/>
        </p:spPr>
        <p:txBody>
          <a:bodyPr wrap="square" rtlCol="0">
            <a:spAutoFit/>
          </a:bodyPr>
          <a:lstStyle/>
          <a:p>
            <a:pPr>
              <a:lnSpc>
                <a:spcPts val="900"/>
              </a:lnSpc>
            </a:pPr>
            <a:r>
              <a:rPr lang="en-US" sz="900" dirty="0" smtClean="0">
                <a:solidFill>
                  <a:srgbClr val="000000"/>
                </a:solidFill>
              </a:rPr>
              <a:t>Capital Cost</a:t>
            </a:r>
            <a:endParaRPr lang="en-US" sz="900" dirty="0">
              <a:solidFill>
                <a:srgbClr val="000000"/>
              </a:solidFill>
            </a:endParaRPr>
          </a:p>
        </p:txBody>
      </p:sp>
      <p:sp>
        <p:nvSpPr>
          <p:cNvPr id="73" name="TextBox 72"/>
          <p:cNvSpPr txBox="1"/>
          <p:nvPr/>
        </p:nvSpPr>
        <p:spPr>
          <a:xfrm>
            <a:off x="1210546" y="5357189"/>
            <a:ext cx="985926" cy="208070"/>
          </a:xfrm>
          <a:prstGeom prst="rect">
            <a:avLst/>
          </a:prstGeom>
          <a:noFill/>
        </p:spPr>
        <p:txBody>
          <a:bodyPr wrap="square" rtlCol="0">
            <a:spAutoFit/>
          </a:bodyPr>
          <a:lstStyle/>
          <a:p>
            <a:pPr>
              <a:lnSpc>
                <a:spcPts val="900"/>
              </a:lnSpc>
            </a:pPr>
            <a:r>
              <a:rPr lang="en-US" sz="900" dirty="0" smtClean="0">
                <a:solidFill>
                  <a:srgbClr val="000000"/>
                </a:solidFill>
              </a:rPr>
              <a:t>Operating Cost</a:t>
            </a:r>
            <a:endParaRPr lang="en-US" sz="900" dirty="0">
              <a:solidFill>
                <a:srgbClr val="000000"/>
              </a:solidFill>
            </a:endParaRPr>
          </a:p>
        </p:txBody>
      </p:sp>
      <p:sp>
        <p:nvSpPr>
          <p:cNvPr id="74" name="TextBox 73"/>
          <p:cNvSpPr txBox="1"/>
          <p:nvPr/>
        </p:nvSpPr>
        <p:spPr>
          <a:xfrm>
            <a:off x="2988197" y="5045545"/>
            <a:ext cx="985926" cy="208070"/>
          </a:xfrm>
          <a:prstGeom prst="rect">
            <a:avLst/>
          </a:prstGeom>
          <a:noFill/>
        </p:spPr>
        <p:txBody>
          <a:bodyPr wrap="square" rtlCol="0">
            <a:spAutoFit/>
          </a:bodyPr>
          <a:lstStyle/>
          <a:p>
            <a:pPr>
              <a:lnSpc>
                <a:spcPts val="900"/>
              </a:lnSpc>
            </a:pPr>
            <a:r>
              <a:rPr lang="en-US" sz="900" dirty="0" smtClean="0">
                <a:solidFill>
                  <a:srgbClr val="000000"/>
                </a:solidFill>
              </a:rPr>
              <a:t>Capital Cost</a:t>
            </a:r>
            <a:endParaRPr lang="en-US" sz="900" dirty="0">
              <a:solidFill>
                <a:srgbClr val="000000"/>
              </a:solidFill>
            </a:endParaRPr>
          </a:p>
        </p:txBody>
      </p:sp>
      <p:sp>
        <p:nvSpPr>
          <p:cNvPr id="76" name="TextBox 75"/>
          <p:cNvSpPr txBox="1"/>
          <p:nvPr/>
        </p:nvSpPr>
        <p:spPr>
          <a:xfrm>
            <a:off x="2988197" y="5357189"/>
            <a:ext cx="985926" cy="208070"/>
          </a:xfrm>
          <a:prstGeom prst="rect">
            <a:avLst/>
          </a:prstGeom>
          <a:noFill/>
        </p:spPr>
        <p:txBody>
          <a:bodyPr wrap="square" rtlCol="0">
            <a:spAutoFit/>
          </a:bodyPr>
          <a:lstStyle/>
          <a:p>
            <a:pPr>
              <a:lnSpc>
                <a:spcPts val="900"/>
              </a:lnSpc>
            </a:pPr>
            <a:r>
              <a:rPr lang="en-US" sz="900" dirty="0" smtClean="0">
                <a:solidFill>
                  <a:srgbClr val="000000"/>
                </a:solidFill>
              </a:rPr>
              <a:t>Operating Cost</a:t>
            </a:r>
            <a:endParaRPr lang="en-US" sz="900" dirty="0">
              <a:solidFill>
                <a:srgbClr val="000000"/>
              </a:solidFill>
            </a:endParaRPr>
          </a:p>
        </p:txBody>
      </p:sp>
      <p:sp>
        <p:nvSpPr>
          <p:cNvPr id="53" name="Freeform 52"/>
          <p:cNvSpPr/>
          <p:nvPr/>
        </p:nvSpPr>
        <p:spPr>
          <a:xfrm>
            <a:off x="791571" y="2429301"/>
            <a:ext cx="3295934" cy="1931159"/>
          </a:xfrm>
          <a:custGeom>
            <a:avLst/>
            <a:gdLst>
              <a:gd name="connsiteX0" fmla="*/ 0 w 3725839"/>
              <a:gd name="connsiteY0" fmla="*/ 0 h 2006221"/>
              <a:gd name="connsiteX1" fmla="*/ 0 w 3725839"/>
              <a:gd name="connsiteY1" fmla="*/ 2006221 h 2006221"/>
              <a:gd name="connsiteX2" fmla="*/ 3725839 w 3725839"/>
              <a:gd name="connsiteY2" fmla="*/ 2006221 h 2006221"/>
            </a:gdLst>
            <a:ahLst/>
            <a:cxnLst>
              <a:cxn ang="0">
                <a:pos x="connsiteX0" y="connsiteY0"/>
              </a:cxn>
              <a:cxn ang="0">
                <a:pos x="connsiteX1" y="connsiteY1"/>
              </a:cxn>
              <a:cxn ang="0">
                <a:pos x="connsiteX2" y="connsiteY2"/>
              </a:cxn>
            </a:cxnLst>
            <a:rect l="l" t="t" r="r" b="b"/>
            <a:pathLst>
              <a:path w="3725839" h="2006221">
                <a:moveTo>
                  <a:pt x="0" y="0"/>
                </a:moveTo>
                <a:lnTo>
                  <a:pt x="0" y="2006221"/>
                </a:lnTo>
                <a:lnTo>
                  <a:pt x="3725839" y="2006221"/>
                </a:lnTo>
              </a:path>
            </a:pathLst>
          </a:custGeom>
          <a:noFill/>
          <a:ln w="19050">
            <a:solidFill>
              <a:srgbClr val="7F7F7F"/>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623927987"/>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328" y="147611"/>
            <a:ext cx="8588861" cy="838200"/>
          </a:xfrm>
        </p:spPr>
        <p:txBody>
          <a:bodyPr/>
          <a:lstStyle/>
          <a:p>
            <a:r>
              <a:rPr lang="en-US" dirty="0" smtClean="0"/>
              <a:t>TCO: </a:t>
            </a:r>
            <a:r>
              <a:rPr lang="zh-CN" altLang="en-US" dirty="0" smtClean="0"/>
              <a:t>如何节约</a:t>
            </a:r>
            <a:endParaRPr lang="en-US" dirty="0"/>
          </a:p>
        </p:txBody>
      </p:sp>
      <p:sp>
        <p:nvSpPr>
          <p:cNvPr id="3" name="Text Placeholder 2"/>
          <p:cNvSpPr>
            <a:spLocks noGrp="1"/>
          </p:cNvSpPr>
          <p:nvPr>
            <p:ph type="body" sz="quarter" idx="10"/>
          </p:nvPr>
        </p:nvSpPr>
        <p:spPr>
          <a:xfrm>
            <a:off x="229702" y="1232147"/>
            <a:ext cx="8637851" cy="1893825"/>
          </a:xfrm>
        </p:spPr>
        <p:txBody>
          <a:bodyPr/>
          <a:lstStyle/>
          <a:p>
            <a:pPr marL="285750" indent="-285750">
              <a:lnSpc>
                <a:spcPct val="100000"/>
              </a:lnSpc>
              <a:spcBef>
                <a:spcPts val="300"/>
              </a:spcBef>
              <a:buFont typeface="Arial" charset="0"/>
              <a:buChar char="•"/>
            </a:pPr>
            <a:r>
              <a:rPr lang="en-US" altLang="zh-CN" sz="1400" dirty="0" err="1"/>
              <a:t>UCS</a:t>
            </a:r>
            <a:r>
              <a:rPr lang="zh-CN" altLang="en-US" sz="1400" dirty="0"/>
              <a:t>和统一架构整合存储和网络流量</a:t>
            </a:r>
            <a:r>
              <a:rPr lang="zh-CN" altLang="en-US" sz="1400" dirty="0" smtClean="0"/>
              <a:t>*</a:t>
            </a:r>
            <a:endParaRPr lang="en-US" altLang="zh-CN" sz="1400" dirty="0" smtClean="0"/>
          </a:p>
          <a:p>
            <a:pPr marL="285750" indent="-285750">
              <a:lnSpc>
                <a:spcPct val="100000"/>
              </a:lnSpc>
              <a:spcBef>
                <a:spcPts val="300"/>
              </a:spcBef>
              <a:buFont typeface="Arial" charset="0"/>
              <a:buChar char="•"/>
            </a:pPr>
            <a:r>
              <a:rPr lang="zh-CN" altLang="en-US" sz="1400" dirty="0" smtClean="0"/>
              <a:t>节约硬件</a:t>
            </a:r>
            <a:r>
              <a:rPr lang="en-US" sz="1400" dirty="0" smtClean="0"/>
              <a:t>: </a:t>
            </a:r>
            <a:r>
              <a:rPr lang="zh-CN" altLang="en-US" sz="1400" dirty="0" smtClean="0"/>
              <a:t>更</a:t>
            </a:r>
            <a:r>
              <a:rPr lang="zh-CN" altLang="en-US" sz="1400" dirty="0"/>
              <a:t>少的交换机（独立的</a:t>
            </a:r>
            <a:r>
              <a:rPr lang="en-US" altLang="zh-CN" sz="1400" dirty="0"/>
              <a:t>FC</a:t>
            </a:r>
            <a:r>
              <a:rPr lang="zh-CN" altLang="en-US" sz="1400" dirty="0"/>
              <a:t>和以太网交换机），</a:t>
            </a:r>
            <a:r>
              <a:rPr lang="en-US" altLang="zh-CN" sz="1400" dirty="0" err="1"/>
              <a:t>HBA</a:t>
            </a:r>
            <a:r>
              <a:rPr lang="zh-CN" altLang="en-US" sz="1400" dirty="0"/>
              <a:t>和网卡</a:t>
            </a:r>
            <a:endParaRPr lang="en-US" sz="1400" dirty="0" smtClean="0"/>
          </a:p>
          <a:p>
            <a:pPr marL="285750" indent="-285750">
              <a:lnSpc>
                <a:spcPct val="100000"/>
              </a:lnSpc>
              <a:spcBef>
                <a:spcPts val="300"/>
              </a:spcBef>
              <a:buFont typeface="Arial" charset="0"/>
              <a:buChar char="•"/>
            </a:pPr>
            <a:r>
              <a:rPr lang="zh-CN" altLang="en-US" sz="1400" dirty="0" smtClean="0"/>
              <a:t>更少的硬件意味着可以节约</a:t>
            </a:r>
            <a:r>
              <a:rPr lang="en-US" sz="1400" dirty="0" smtClean="0"/>
              <a:t>: </a:t>
            </a:r>
          </a:p>
          <a:p>
            <a:pPr marL="628650" lvl="2" indent="-285750">
              <a:lnSpc>
                <a:spcPct val="100000"/>
              </a:lnSpc>
              <a:spcBef>
                <a:spcPts val="300"/>
              </a:spcBef>
              <a:buFont typeface="Arial" charset="0"/>
              <a:buChar char="•"/>
            </a:pPr>
            <a:r>
              <a:rPr lang="zh-CN" altLang="en-US" sz="1200" dirty="0" smtClean="0"/>
              <a:t>机房空间，能源和冷却费用，维护成本，采购成本</a:t>
            </a:r>
            <a:endParaRPr lang="en-US" sz="1200" dirty="0" smtClean="0"/>
          </a:p>
          <a:p>
            <a:pPr marL="285750" indent="-285750">
              <a:lnSpc>
                <a:spcPct val="100000"/>
              </a:lnSpc>
              <a:spcBef>
                <a:spcPts val="300"/>
              </a:spcBef>
              <a:buFont typeface="Arial" charset="0"/>
              <a:buChar char="•"/>
            </a:pPr>
            <a:r>
              <a:rPr lang="zh-CN" altLang="en-US" sz="1400" dirty="0" smtClean="0"/>
              <a:t>嵌入式的</a:t>
            </a:r>
            <a:r>
              <a:rPr lang="en-US" sz="1400" dirty="0" err="1" smtClean="0"/>
              <a:t>CIMC</a:t>
            </a:r>
            <a:r>
              <a:rPr lang="zh-CN" altLang="en-US" sz="1400" dirty="0" smtClean="0"/>
              <a:t>管理平台不需要额外的费用</a:t>
            </a:r>
            <a:endParaRPr lang="en-US" sz="1400" dirty="0" smtClean="0"/>
          </a:p>
          <a:p>
            <a:pPr marL="285750" indent="-285750">
              <a:lnSpc>
                <a:spcPct val="100000"/>
              </a:lnSpc>
              <a:spcBef>
                <a:spcPts val="300"/>
              </a:spcBef>
              <a:buFont typeface="Arial" charset="0"/>
              <a:buChar char="•"/>
            </a:pPr>
            <a:r>
              <a:rPr lang="zh-CN" altLang="en-US" sz="1400" dirty="0" smtClean="0"/>
              <a:t>通过利用</a:t>
            </a:r>
            <a:r>
              <a:rPr lang="en-US" sz="1400" dirty="0" err="1" smtClean="0"/>
              <a:t>UCS</a:t>
            </a:r>
            <a:r>
              <a:rPr lang="en-US" sz="1400" dirty="0" smtClean="0"/>
              <a:t> service profiles </a:t>
            </a:r>
            <a:r>
              <a:rPr lang="zh-CN" altLang="en-US" sz="1400" dirty="0" smtClean="0"/>
              <a:t>这样的无状态计算特性，简化了管理员的工作，减少硬件维护费用</a:t>
            </a:r>
            <a:endParaRPr lang="en-US" sz="1400" dirty="0" smtClean="0"/>
          </a:p>
        </p:txBody>
      </p:sp>
      <p:sp>
        <p:nvSpPr>
          <p:cNvPr id="6" name="TextBox 5"/>
          <p:cNvSpPr txBox="1"/>
          <p:nvPr/>
        </p:nvSpPr>
        <p:spPr>
          <a:xfrm>
            <a:off x="357293" y="4177644"/>
            <a:ext cx="3512958" cy="1815882"/>
          </a:xfrm>
          <a:prstGeom prst="rect">
            <a:avLst/>
          </a:prstGeom>
          <a:noFill/>
        </p:spPr>
        <p:txBody>
          <a:bodyPr wrap="square" rtlCol="0">
            <a:spAutoFit/>
          </a:bodyPr>
          <a:lstStyle/>
          <a:p>
            <a:r>
              <a:rPr lang="en-US" sz="1600" b="1" dirty="0" smtClean="0">
                <a:solidFill>
                  <a:srgbClr val="6DB344"/>
                </a:solidFill>
              </a:rPr>
              <a:t>*</a:t>
            </a:r>
            <a:r>
              <a:rPr lang="zh-CN" altLang="en-US" sz="1600" b="1" dirty="0" smtClean="0">
                <a:solidFill>
                  <a:srgbClr val="6DB344"/>
                </a:solidFill>
              </a:rPr>
              <a:t>减少</a:t>
            </a:r>
            <a:r>
              <a:rPr lang="en-US" sz="1600" b="1" dirty="0" smtClean="0">
                <a:solidFill>
                  <a:srgbClr val="6DB344"/>
                </a:solidFill>
              </a:rPr>
              <a:t> 66% </a:t>
            </a:r>
            <a:r>
              <a:rPr lang="zh-CN" altLang="en-US" sz="1600" b="1" dirty="0">
                <a:solidFill>
                  <a:srgbClr val="6DB344"/>
                </a:solidFill>
              </a:rPr>
              <a:t>线缆</a:t>
            </a:r>
            <a:endParaRPr lang="en-US" sz="1600" b="1" dirty="0" smtClean="0">
              <a:solidFill>
                <a:srgbClr val="6DB344"/>
              </a:solidFill>
            </a:endParaRPr>
          </a:p>
          <a:p>
            <a:endParaRPr lang="en-US" sz="1200" dirty="0" smtClean="0">
              <a:solidFill>
                <a:srgbClr val="777777"/>
              </a:solidFill>
            </a:endParaRPr>
          </a:p>
          <a:p>
            <a:r>
              <a:rPr lang="en-US" sz="1200" b="1" dirty="0" smtClean="0">
                <a:solidFill>
                  <a:srgbClr val="0096D6"/>
                </a:solidFill>
              </a:rPr>
              <a:t>From traditional model</a:t>
            </a:r>
          </a:p>
          <a:p>
            <a:pPr marL="171450" indent="-171450">
              <a:buFont typeface="Arial" pitchFamily="34" charset="0"/>
              <a:buChar char="•"/>
            </a:pPr>
            <a:r>
              <a:rPr lang="en-US" sz="1200" dirty="0" smtClean="0">
                <a:solidFill>
                  <a:srgbClr val="777777"/>
                </a:solidFill>
              </a:rPr>
              <a:t>2 cables for management</a:t>
            </a:r>
          </a:p>
          <a:p>
            <a:pPr marL="171450" indent="-171450">
              <a:buFont typeface="Arial" pitchFamily="34" charset="0"/>
              <a:buChar char="•"/>
            </a:pPr>
            <a:r>
              <a:rPr lang="en-US" sz="1200" dirty="0" smtClean="0">
                <a:solidFill>
                  <a:srgbClr val="777777"/>
                </a:solidFill>
              </a:rPr>
              <a:t>2 cables for interconnect</a:t>
            </a:r>
          </a:p>
          <a:p>
            <a:pPr marL="171450" indent="-171450">
              <a:buFont typeface="Arial" pitchFamily="34" charset="0"/>
              <a:buChar char="•"/>
            </a:pPr>
            <a:r>
              <a:rPr lang="en-US" sz="1200" dirty="0" smtClean="0">
                <a:solidFill>
                  <a:srgbClr val="777777"/>
                </a:solidFill>
              </a:rPr>
              <a:t>2 cables for FC (external data source) </a:t>
            </a:r>
          </a:p>
          <a:p>
            <a:endParaRPr lang="en-US" sz="1200" dirty="0" smtClean="0">
              <a:solidFill>
                <a:srgbClr val="777777"/>
              </a:solidFill>
            </a:endParaRPr>
          </a:p>
          <a:p>
            <a:r>
              <a:rPr lang="en-US" sz="1200" b="1" dirty="0" smtClean="0">
                <a:solidFill>
                  <a:srgbClr val="0096D6"/>
                </a:solidFill>
              </a:rPr>
              <a:t>To single-wire with </a:t>
            </a:r>
            <a:r>
              <a:rPr lang="en-US" sz="1200" b="1" dirty="0" err="1" smtClean="0">
                <a:solidFill>
                  <a:srgbClr val="0096D6"/>
                </a:solidFill>
              </a:rPr>
              <a:t>UCS</a:t>
            </a:r>
            <a:endParaRPr lang="en-US" sz="1200" b="1" dirty="0" smtClean="0">
              <a:solidFill>
                <a:srgbClr val="0096D6"/>
              </a:solidFill>
            </a:endParaRPr>
          </a:p>
          <a:p>
            <a:pPr marL="171450" indent="-171450">
              <a:buFont typeface="Arial" pitchFamily="34" charset="0"/>
              <a:buChar char="•"/>
            </a:pPr>
            <a:r>
              <a:rPr lang="en-US" sz="1200" dirty="0" smtClean="0">
                <a:solidFill>
                  <a:srgbClr val="777777"/>
                </a:solidFill>
              </a:rPr>
              <a:t>2 cables for management + interconnect + FC </a:t>
            </a:r>
            <a:endParaRPr lang="en-US" sz="1200" dirty="0">
              <a:solidFill>
                <a:srgbClr val="777777"/>
              </a:solidFill>
            </a:endParaRPr>
          </a:p>
        </p:txBody>
      </p:sp>
      <p:sp>
        <p:nvSpPr>
          <p:cNvPr id="8" name="Rectangle 7"/>
          <p:cNvSpPr/>
          <p:nvPr/>
        </p:nvSpPr>
        <p:spPr>
          <a:xfrm>
            <a:off x="5316280" y="5798155"/>
            <a:ext cx="1913860" cy="28366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0096D6">
                    <a:lumMod val="75000"/>
                  </a:srgbClr>
                </a:solidFill>
              </a:rPr>
              <a:t>C-Series server</a:t>
            </a:r>
          </a:p>
        </p:txBody>
      </p:sp>
      <p:cxnSp>
        <p:nvCxnSpPr>
          <p:cNvPr id="9" name="Straight Connector 8"/>
          <p:cNvCxnSpPr/>
          <p:nvPr/>
        </p:nvCxnSpPr>
        <p:spPr bwMode="auto">
          <a:xfrm rot="16200000" flipH="1">
            <a:off x="7954586" y="4767478"/>
            <a:ext cx="335280" cy="4360"/>
          </a:xfrm>
          <a:prstGeom prst="line">
            <a:avLst/>
          </a:prstGeom>
          <a:ln>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14" name="Straight Connector 13"/>
          <p:cNvCxnSpPr/>
          <p:nvPr/>
        </p:nvCxnSpPr>
        <p:spPr bwMode="auto">
          <a:xfrm>
            <a:off x="4175072" y="4742327"/>
            <a:ext cx="2220678" cy="1554"/>
          </a:xfrm>
          <a:prstGeom prst="line">
            <a:avLst/>
          </a:prstGeom>
          <a:ln>
            <a:solidFill>
              <a:srgbClr val="7030A0"/>
            </a:solidFill>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5" name="Straight Connector 14"/>
          <p:cNvCxnSpPr/>
          <p:nvPr/>
        </p:nvCxnSpPr>
        <p:spPr bwMode="auto">
          <a:xfrm rot="16200000" flipH="1">
            <a:off x="6016951" y="5121138"/>
            <a:ext cx="761964" cy="4347"/>
          </a:xfrm>
          <a:prstGeom prst="line">
            <a:avLst/>
          </a:prstGeom>
          <a:ln>
            <a:solidFill>
              <a:srgbClr val="7030A0"/>
            </a:solidFill>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6" name="Straight Connector 15"/>
          <p:cNvCxnSpPr/>
          <p:nvPr/>
        </p:nvCxnSpPr>
        <p:spPr bwMode="auto">
          <a:xfrm rot="16200000" flipH="1">
            <a:off x="4106493" y="4682453"/>
            <a:ext cx="137160" cy="3"/>
          </a:xfrm>
          <a:prstGeom prst="line">
            <a:avLst/>
          </a:prstGeom>
          <a:ln>
            <a:solidFill>
              <a:srgbClr val="7030A0"/>
            </a:solidFill>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7" name="Straight Connector 16"/>
          <p:cNvCxnSpPr/>
          <p:nvPr/>
        </p:nvCxnSpPr>
        <p:spPr bwMode="auto">
          <a:xfrm rot="16200000" flipH="1">
            <a:off x="6260789" y="5121134"/>
            <a:ext cx="748906" cy="8707"/>
          </a:xfrm>
          <a:prstGeom prst="line">
            <a:avLst/>
          </a:prstGeom>
          <a:ln>
            <a:solidFill>
              <a:srgbClr val="7030A0"/>
            </a:solidFill>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8" name="Straight Connector 17"/>
          <p:cNvCxnSpPr/>
          <p:nvPr/>
        </p:nvCxnSpPr>
        <p:spPr bwMode="auto">
          <a:xfrm flipV="1">
            <a:off x="6617819" y="4751035"/>
            <a:ext cx="1284521" cy="4321"/>
          </a:xfrm>
          <a:prstGeom prst="line">
            <a:avLst/>
          </a:prstGeom>
          <a:ln>
            <a:solidFill>
              <a:srgbClr val="7030A0"/>
            </a:solidFill>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9" name="Straight Connector 18"/>
          <p:cNvCxnSpPr/>
          <p:nvPr/>
        </p:nvCxnSpPr>
        <p:spPr bwMode="auto">
          <a:xfrm rot="16200000" flipH="1">
            <a:off x="7813727" y="4671135"/>
            <a:ext cx="155448" cy="4362"/>
          </a:xfrm>
          <a:prstGeom prst="line">
            <a:avLst/>
          </a:prstGeom>
          <a:ln>
            <a:solidFill>
              <a:srgbClr val="7030A0"/>
            </a:solidFill>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20" name="Straight Connector 19"/>
          <p:cNvCxnSpPr/>
          <p:nvPr/>
        </p:nvCxnSpPr>
        <p:spPr bwMode="auto">
          <a:xfrm flipV="1">
            <a:off x="3935579" y="4933880"/>
            <a:ext cx="1310641" cy="4355"/>
          </a:xfrm>
          <a:prstGeom prst="line">
            <a:avLst/>
          </a:prstGeom>
          <a:ln>
            <a:headEnd type="none" w="med" len="med"/>
            <a:tailEnd type="none" w="med" len="med"/>
          </a:ln>
          <a:effectLst/>
        </p:spPr>
        <p:style>
          <a:lnRef idx="2">
            <a:schemeClr val="accent2"/>
          </a:lnRef>
          <a:fillRef idx="0">
            <a:schemeClr val="accent2"/>
          </a:fillRef>
          <a:effectRef idx="1">
            <a:schemeClr val="accent2"/>
          </a:effectRef>
          <a:fontRef idx="minor">
            <a:schemeClr val="tx1"/>
          </a:fontRef>
        </p:style>
      </p:cxnSp>
      <p:cxnSp>
        <p:nvCxnSpPr>
          <p:cNvPr id="21" name="Straight Connector 20"/>
          <p:cNvCxnSpPr/>
          <p:nvPr/>
        </p:nvCxnSpPr>
        <p:spPr bwMode="auto">
          <a:xfrm rot="16200000" flipH="1">
            <a:off x="4954474" y="5221253"/>
            <a:ext cx="596534" cy="4379"/>
          </a:xfrm>
          <a:prstGeom prst="line">
            <a:avLst/>
          </a:prstGeom>
          <a:ln>
            <a:headEnd type="none" w="med" len="med"/>
            <a:tailEnd type="none" w="med" len="med"/>
          </a:ln>
          <a:effectLst/>
        </p:spPr>
        <p:style>
          <a:lnRef idx="2">
            <a:schemeClr val="accent2"/>
          </a:lnRef>
          <a:fillRef idx="0">
            <a:schemeClr val="accent2"/>
          </a:fillRef>
          <a:effectRef idx="1">
            <a:schemeClr val="accent2"/>
          </a:effectRef>
          <a:fontRef idx="minor">
            <a:schemeClr val="tx1"/>
          </a:fontRef>
        </p:style>
      </p:cxnSp>
      <p:cxnSp>
        <p:nvCxnSpPr>
          <p:cNvPr id="22" name="Straight Connector 21"/>
          <p:cNvCxnSpPr/>
          <p:nvPr/>
        </p:nvCxnSpPr>
        <p:spPr bwMode="auto">
          <a:xfrm rot="16200000" flipH="1">
            <a:off x="3774327" y="4772772"/>
            <a:ext cx="335280" cy="4360"/>
          </a:xfrm>
          <a:prstGeom prst="line">
            <a:avLst/>
          </a:prstGeom>
          <a:ln>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23" name="Straight Connector 22"/>
          <p:cNvCxnSpPr/>
          <p:nvPr/>
        </p:nvCxnSpPr>
        <p:spPr bwMode="auto">
          <a:xfrm rot="16200000" flipH="1">
            <a:off x="5202670" y="5221253"/>
            <a:ext cx="596534" cy="4379"/>
          </a:xfrm>
          <a:prstGeom prst="line">
            <a:avLst/>
          </a:prstGeom>
          <a:ln>
            <a:headEnd type="none" w="med" len="med"/>
            <a:tailEnd type="none" w="med" len="med"/>
          </a:ln>
          <a:effectLst/>
        </p:spPr>
        <p:style>
          <a:lnRef idx="2">
            <a:schemeClr val="accent2"/>
          </a:lnRef>
          <a:fillRef idx="0">
            <a:schemeClr val="accent2"/>
          </a:fillRef>
          <a:effectRef idx="1">
            <a:schemeClr val="accent2"/>
          </a:effectRef>
          <a:fontRef idx="minor">
            <a:schemeClr val="tx1"/>
          </a:fontRef>
        </p:style>
      </p:cxnSp>
      <p:sp>
        <p:nvSpPr>
          <p:cNvPr id="24" name="TextBox 301"/>
          <p:cNvSpPr txBox="1">
            <a:spLocks noChangeArrowheads="1"/>
          </p:cNvSpPr>
          <p:nvPr/>
        </p:nvSpPr>
        <p:spPr bwMode="auto">
          <a:xfrm>
            <a:off x="6539444" y="4214522"/>
            <a:ext cx="1158240" cy="307777"/>
          </a:xfrm>
          <a:prstGeom prst="rect">
            <a:avLst/>
          </a:prstGeom>
          <a:noFill/>
          <a:ln w="9525">
            <a:noFill/>
            <a:miter lim="800000"/>
            <a:headEnd/>
            <a:tailEnd/>
          </a:ln>
        </p:spPr>
        <p:txBody>
          <a:bodyPr wrap="square">
            <a:spAutoFit/>
          </a:bodyPr>
          <a:lstStyle/>
          <a:p>
            <a:r>
              <a:rPr lang="en-US" sz="1400" b="1" dirty="0">
                <a:solidFill>
                  <a:srgbClr val="ABDFF0">
                    <a:lumMod val="25000"/>
                  </a:srgbClr>
                </a:solidFill>
              </a:rPr>
              <a:t>Nexus 2232</a:t>
            </a:r>
          </a:p>
        </p:txBody>
      </p:sp>
      <p:cxnSp>
        <p:nvCxnSpPr>
          <p:cNvPr id="25" name="Straight Connector 24"/>
          <p:cNvCxnSpPr/>
          <p:nvPr/>
        </p:nvCxnSpPr>
        <p:spPr bwMode="auto">
          <a:xfrm rot="16200000" flipH="1">
            <a:off x="7756701" y="4111249"/>
            <a:ext cx="728279" cy="1588"/>
          </a:xfrm>
          <a:prstGeom prst="line">
            <a:avLst/>
          </a:prstGeom>
          <a:ln w="38100" cap="sq">
            <a:prstDash val="dash"/>
            <a:headEnd type="none" w="med" len="med"/>
            <a:tailEnd type="none" w="med" len="med"/>
          </a:ln>
        </p:spPr>
        <p:style>
          <a:lnRef idx="2">
            <a:schemeClr val="accent2"/>
          </a:lnRef>
          <a:fillRef idx="0">
            <a:schemeClr val="accent2"/>
          </a:fillRef>
          <a:effectRef idx="1">
            <a:schemeClr val="accent2"/>
          </a:effectRef>
          <a:fontRef idx="minor">
            <a:schemeClr val="tx1"/>
          </a:fontRef>
        </p:style>
      </p:cxnSp>
      <p:sp>
        <p:nvSpPr>
          <p:cNvPr id="26" name="TextBox 301"/>
          <p:cNvSpPr txBox="1">
            <a:spLocks noChangeArrowheads="1"/>
          </p:cNvSpPr>
          <p:nvPr/>
        </p:nvSpPr>
        <p:spPr bwMode="auto">
          <a:xfrm>
            <a:off x="4142964" y="4193256"/>
            <a:ext cx="1158240" cy="307777"/>
          </a:xfrm>
          <a:prstGeom prst="rect">
            <a:avLst/>
          </a:prstGeom>
          <a:noFill/>
          <a:ln w="9525">
            <a:noFill/>
            <a:miter lim="800000"/>
            <a:headEnd/>
            <a:tailEnd/>
          </a:ln>
        </p:spPr>
        <p:txBody>
          <a:bodyPr wrap="square">
            <a:spAutoFit/>
          </a:bodyPr>
          <a:lstStyle/>
          <a:p>
            <a:r>
              <a:rPr lang="en-US" sz="1400" b="1" dirty="0">
                <a:solidFill>
                  <a:srgbClr val="ABDFF0">
                    <a:lumMod val="25000"/>
                  </a:srgbClr>
                </a:solidFill>
              </a:rPr>
              <a:t>Nexus 2232</a:t>
            </a:r>
          </a:p>
        </p:txBody>
      </p:sp>
      <p:sp>
        <p:nvSpPr>
          <p:cNvPr id="27" name="TextBox 301"/>
          <p:cNvSpPr txBox="1">
            <a:spLocks noChangeArrowheads="1"/>
          </p:cNvSpPr>
          <p:nvPr/>
        </p:nvSpPr>
        <p:spPr bwMode="auto">
          <a:xfrm>
            <a:off x="6719999" y="3353912"/>
            <a:ext cx="1788397" cy="307777"/>
          </a:xfrm>
          <a:prstGeom prst="rect">
            <a:avLst/>
          </a:prstGeom>
          <a:noFill/>
          <a:ln w="9525">
            <a:noFill/>
            <a:miter lim="800000"/>
            <a:headEnd/>
            <a:tailEnd/>
          </a:ln>
        </p:spPr>
        <p:txBody>
          <a:bodyPr wrap="square">
            <a:spAutoFit/>
          </a:bodyPr>
          <a:lstStyle/>
          <a:p>
            <a:r>
              <a:rPr lang="en-US" sz="1400" b="1" dirty="0">
                <a:solidFill>
                  <a:srgbClr val="ABDFF0">
                    <a:lumMod val="25000"/>
                  </a:srgbClr>
                </a:solidFill>
              </a:rPr>
              <a:t>UCS 6100 or 6200</a:t>
            </a:r>
          </a:p>
        </p:txBody>
      </p:sp>
      <p:sp>
        <p:nvSpPr>
          <p:cNvPr id="28" name="TextBox 301"/>
          <p:cNvSpPr txBox="1">
            <a:spLocks noChangeArrowheads="1"/>
          </p:cNvSpPr>
          <p:nvPr/>
        </p:nvSpPr>
        <p:spPr bwMode="auto">
          <a:xfrm>
            <a:off x="3252938" y="3353912"/>
            <a:ext cx="1795778" cy="307777"/>
          </a:xfrm>
          <a:prstGeom prst="rect">
            <a:avLst/>
          </a:prstGeom>
          <a:noFill/>
          <a:ln w="9525">
            <a:noFill/>
            <a:miter lim="800000"/>
            <a:headEnd/>
            <a:tailEnd/>
          </a:ln>
        </p:spPr>
        <p:txBody>
          <a:bodyPr wrap="square">
            <a:spAutoFit/>
          </a:bodyPr>
          <a:lstStyle/>
          <a:p>
            <a:r>
              <a:rPr lang="en-US" sz="1400" b="1" dirty="0">
                <a:solidFill>
                  <a:srgbClr val="ABDFF0">
                    <a:lumMod val="25000"/>
                  </a:srgbClr>
                </a:solidFill>
              </a:rPr>
              <a:t>UCS 6100 or 6200</a:t>
            </a:r>
          </a:p>
        </p:txBody>
      </p:sp>
      <p:cxnSp>
        <p:nvCxnSpPr>
          <p:cNvPr id="29" name="Straight Connector 28"/>
          <p:cNvCxnSpPr/>
          <p:nvPr/>
        </p:nvCxnSpPr>
        <p:spPr bwMode="auto">
          <a:xfrm rot="16200000" flipH="1">
            <a:off x="3578271" y="4065114"/>
            <a:ext cx="727392" cy="1588"/>
          </a:xfrm>
          <a:prstGeom prst="line">
            <a:avLst/>
          </a:prstGeom>
          <a:ln w="38100">
            <a:solidFill>
              <a:srgbClr val="7030A0"/>
            </a:solidFill>
            <a:prstDash val="dash"/>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30" name="Straight Connector 29"/>
          <p:cNvCxnSpPr/>
          <p:nvPr/>
        </p:nvCxnSpPr>
        <p:spPr bwMode="auto">
          <a:xfrm rot="16200000" flipH="1">
            <a:off x="3577828" y="4207621"/>
            <a:ext cx="728279" cy="1588"/>
          </a:xfrm>
          <a:prstGeom prst="line">
            <a:avLst/>
          </a:prstGeom>
          <a:ln w="38100" cap="sq">
            <a:prstDash val="dash"/>
            <a:headEnd type="none" w="med" len="med"/>
            <a:tailEnd type="none" w="med" len="med"/>
          </a:ln>
        </p:spPr>
        <p:style>
          <a:lnRef idx="2">
            <a:schemeClr val="accent2"/>
          </a:lnRef>
          <a:fillRef idx="0">
            <a:schemeClr val="accent2"/>
          </a:fillRef>
          <a:effectRef idx="1">
            <a:schemeClr val="accent2"/>
          </a:effectRef>
          <a:fontRef idx="minor">
            <a:schemeClr val="tx1"/>
          </a:fontRef>
        </p:style>
      </p:cxnSp>
      <p:cxnSp>
        <p:nvCxnSpPr>
          <p:cNvPr id="31" name="Straight Connector 30"/>
          <p:cNvCxnSpPr/>
          <p:nvPr/>
        </p:nvCxnSpPr>
        <p:spPr bwMode="auto">
          <a:xfrm>
            <a:off x="8121634" y="3919993"/>
            <a:ext cx="0" cy="429730"/>
          </a:xfrm>
          <a:prstGeom prst="line">
            <a:avLst/>
          </a:prstGeom>
          <a:ln w="38100">
            <a:solidFill>
              <a:srgbClr val="7030A0"/>
            </a:solidFill>
            <a:prstDash val="dash"/>
            <a:headEnd type="none" w="med" len="med"/>
            <a:tailEnd type="none" w="med" len="med"/>
          </a:ln>
        </p:spPr>
        <p:style>
          <a:lnRef idx="2">
            <a:schemeClr val="dk1"/>
          </a:lnRef>
          <a:fillRef idx="0">
            <a:schemeClr val="dk1"/>
          </a:fillRef>
          <a:effectRef idx="1">
            <a:schemeClr val="dk1"/>
          </a:effectRef>
          <a:fontRef idx="minor">
            <a:schemeClr val="tx1"/>
          </a:fontRef>
        </p:style>
      </p:cxnSp>
      <p:pic>
        <p:nvPicPr>
          <p:cNvPr id="33" name="Picture 32" descr="product-6.png"/>
          <p:cNvPicPr>
            <a:picLocks noChangeAspect="1"/>
          </p:cNvPicPr>
          <p:nvPr/>
        </p:nvPicPr>
        <p:blipFill>
          <a:blip r:embed="rId2" cstate="print"/>
          <a:stretch>
            <a:fillRect/>
          </a:stretch>
        </p:blipFill>
        <p:spPr>
          <a:xfrm>
            <a:off x="3363070" y="4435796"/>
            <a:ext cx="1208932" cy="210588"/>
          </a:xfrm>
          <a:prstGeom prst="rect">
            <a:avLst/>
          </a:prstGeom>
        </p:spPr>
      </p:pic>
      <p:pic>
        <p:nvPicPr>
          <p:cNvPr id="34" name="Picture 33" descr="product-6.png"/>
          <p:cNvPicPr>
            <a:picLocks noChangeAspect="1"/>
          </p:cNvPicPr>
          <p:nvPr/>
        </p:nvPicPr>
        <p:blipFill>
          <a:blip r:embed="rId2" cstate="print"/>
          <a:stretch>
            <a:fillRect/>
          </a:stretch>
        </p:blipFill>
        <p:spPr>
          <a:xfrm>
            <a:off x="7482964" y="4457061"/>
            <a:ext cx="1270225" cy="221265"/>
          </a:xfrm>
          <a:prstGeom prst="rect">
            <a:avLst/>
          </a:prstGeom>
        </p:spPr>
      </p:pic>
      <p:cxnSp>
        <p:nvCxnSpPr>
          <p:cNvPr id="38" name="Straight Connector 37"/>
          <p:cNvCxnSpPr/>
          <p:nvPr/>
        </p:nvCxnSpPr>
        <p:spPr bwMode="auto">
          <a:xfrm>
            <a:off x="5489243" y="4933882"/>
            <a:ext cx="2651760" cy="33"/>
          </a:xfrm>
          <a:prstGeom prst="line">
            <a:avLst/>
          </a:prstGeom>
          <a:ln>
            <a:headEnd type="none" w="med" len="med"/>
            <a:tailEnd type="none" w="med" len="med"/>
          </a:ln>
          <a:effectLst/>
        </p:spPr>
        <p:style>
          <a:lnRef idx="2">
            <a:schemeClr val="accent2"/>
          </a:lnRef>
          <a:fillRef idx="0">
            <a:schemeClr val="accent2"/>
          </a:fillRef>
          <a:effectRef idx="1">
            <a:schemeClr val="accent2"/>
          </a:effectRef>
          <a:fontRef idx="minor">
            <a:schemeClr val="tx1"/>
          </a:fontRef>
        </p:style>
      </p:cxnSp>
      <p:pic>
        <p:nvPicPr>
          <p:cNvPr id="42" name="Picture 41" descr="KM21030_C240_front_shot.jpg"/>
          <p:cNvPicPr>
            <a:picLocks/>
          </p:cNvPicPr>
          <p:nvPr/>
        </p:nvPicPr>
        <p:blipFill rotWithShape="1">
          <a:blip r:embed="rId3" cstate="print"/>
          <a:srcRect l="2174" t="40780" r="2864" b="39959"/>
          <a:stretch/>
        </p:blipFill>
        <p:spPr>
          <a:xfrm>
            <a:off x="4965404" y="5539562"/>
            <a:ext cx="2453763" cy="219799"/>
          </a:xfrm>
          <a:prstGeom prst="rect">
            <a:avLst/>
          </a:prstGeom>
        </p:spPr>
      </p:pic>
      <p:pic>
        <p:nvPicPr>
          <p:cNvPr id="44" name="Picture 43" descr="E:\ucs_6port_6140XP\medium res\MKK01011.jpg"/>
          <p:cNvPicPr>
            <a:picLocks noChangeAspect="1" noChangeArrowheads="1"/>
          </p:cNvPicPr>
          <p:nvPr/>
        </p:nvPicPr>
        <p:blipFill rotWithShape="1">
          <a:blip r:embed="rId4" cstate="print">
            <a:clrChange>
              <a:clrFrom>
                <a:srgbClr val="FFFFFF"/>
              </a:clrFrom>
              <a:clrTo>
                <a:srgbClr val="FFFFFF">
                  <a:alpha val="0"/>
                </a:srgbClr>
              </a:clrTo>
            </a:clrChange>
          </a:blip>
          <a:srcRect t="34521" b="33107"/>
          <a:stretch/>
        </p:blipFill>
        <p:spPr bwMode="auto">
          <a:xfrm>
            <a:off x="6591219" y="3631540"/>
            <a:ext cx="1937598" cy="501790"/>
          </a:xfrm>
          <a:prstGeom prst="rect">
            <a:avLst/>
          </a:prstGeom>
          <a:ln>
            <a:noFill/>
          </a:ln>
          <a:effectLst/>
        </p:spPr>
      </p:pic>
      <p:pic>
        <p:nvPicPr>
          <p:cNvPr id="45" name="Picture 3" descr="E:\ucs_6port_6140XP\medium res\MKK01011.jpg"/>
          <p:cNvPicPr>
            <a:picLocks noChangeAspect="1" noChangeArrowheads="1"/>
          </p:cNvPicPr>
          <p:nvPr/>
        </p:nvPicPr>
        <p:blipFill rotWithShape="1">
          <a:blip r:embed="rId4" cstate="print">
            <a:clrChange>
              <a:clrFrom>
                <a:srgbClr val="FFFFFF"/>
              </a:clrFrom>
              <a:clrTo>
                <a:srgbClr val="FFFFFF">
                  <a:alpha val="0"/>
                </a:srgbClr>
              </a:clrTo>
            </a:clrChange>
          </a:blip>
          <a:srcRect t="35363" b="33309"/>
          <a:stretch/>
        </p:blipFill>
        <p:spPr bwMode="auto">
          <a:xfrm>
            <a:off x="3132814" y="3636837"/>
            <a:ext cx="1875068" cy="469930"/>
          </a:xfrm>
          <a:prstGeom prst="rect">
            <a:avLst/>
          </a:prstGeom>
          <a:ln>
            <a:noFill/>
          </a:ln>
          <a:effectLst/>
        </p:spPr>
      </p:pic>
      <p:sp>
        <p:nvSpPr>
          <p:cNvPr id="46" name="Explosion 2 45"/>
          <p:cNvSpPr/>
          <p:nvPr/>
        </p:nvSpPr>
        <p:spPr>
          <a:xfrm rot="1396455">
            <a:off x="6959026" y="4755222"/>
            <a:ext cx="2311937" cy="1748861"/>
          </a:xfrm>
          <a:prstGeom prst="irregularSeal2">
            <a:avLst/>
          </a:prstGeom>
          <a:solidFill>
            <a:srgbClr val="0096D6"/>
          </a:soli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b="1" dirty="0" smtClean="0">
              <a:solidFill>
                <a:srgbClr val="FFFFFF"/>
              </a:solidFill>
            </a:endParaRPr>
          </a:p>
        </p:txBody>
      </p:sp>
      <p:sp>
        <p:nvSpPr>
          <p:cNvPr id="4" name="Rectangle 3"/>
          <p:cNvSpPr/>
          <p:nvPr/>
        </p:nvSpPr>
        <p:spPr>
          <a:xfrm>
            <a:off x="7315201" y="5338673"/>
            <a:ext cx="1446028" cy="646331"/>
          </a:xfrm>
          <a:prstGeom prst="rect">
            <a:avLst/>
          </a:prstGeom>
        </p:spPr>
        <p:txBody>
          <a:bodyPr wrap="square">
            <a:spAutoFit/>
          </a:bodyPr>
          <a:lstStyle/>
          <a:p>
            <a:pPr algn="ctr"/>
            <a:r>
              <a:rPr lang="en-US" sz="1200" b="1" dirty="0">
                <a:solidFill>
                  <a:srgbClr val="FFFFFF"/>
                </a:solidFill>
              </a:rPr>
              <a:t>Single-wire from server to FEX coming fall 2012</a:t>
            </a:r>
          </a:p>
        </p:txBody>
      </p:sp>
    </p:spTree>
    <p:extLst>
      <p:ext uri="{BB962C8B-B14F-4D97-AF65-F5344CB8AC3E}">
        <p14:creationId xmlns:p14="http://schemas.microsoft.com/office/powerpoint/2010/main" val="2636436090"/>
      </p:ext>
    </p:extLst>
  </p:cSld>
  <p:clrMapOvr>
    <a:masterClrMapping/>
  </p:clrMapOvr>
  <p:transition>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674" y="171734"/>
            <a:ext cx="8588861" cy="537950"/>
          </a:xfrm>
        </p:spPr>
        <p:txBody>
          <a:bodyPr/>
          <a:lstStyle/>
          <a:p>
            <a:r>
              <a:rPr lang="en-US" dirty="0" smtClean="0"/>
              <a:t>TCO: </a:t>
            </a:r>
            <a:r>
              <a:rPr lang="zh-CN" altLang="en-US" dirty="0" smtClean="0"/>
              <a:t>如何节约</a:t>
            </a:r>
            <a:endParaRPr lang="en-US" sz="3200" dirty="0">
              <a:solidFill>
                <a:srgbClr val="000000"/>
              </a:solidFill>
            </a:endParaRPr>
          </a:p>
        </p:txBody>
      </p:sp>
      <p:pic>
        <p:nvPicPr>
          <p:cNvPr id="4" name="Picture 44" descr="bend_onl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8023" y="3350816"/>
            <a:ext cx="1412025" cy="55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4" descr="bend_onl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6123" y="3188891"/>
            <a:ext cx="1412025" cy="55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4"/>
          <p:cNvGrpSpPr>
            <a:grpSpLocks/>
          </p:cNvGrpSpPr>
          <p:nvPr/>
        </p:nvGrpSpPr>
        <p:grpSpPr bwMode="auto">
          <a:xfrm>
            <a:off x="5564188" y="3925798"/>
            <a:ext cx="2332037" cy="382587"/>
            <a:chOff x="2811" y="1016"/>
            <a:chExt cx="1888" cy="241"/>
          </a:xfrm>
        </p:grpSpPr>
        <p:sp>
          <p:nvSpPr>
            <p:cNvPr id="7" name="Line 5"/>
            <p:cNvSpPr>
              <a:spLocks noChangeShapeType="1"/>
            </p:cNvSpPr>
            <p:nvPr/>
          </p:nvSpPr>
          <p:spPr bwMode="auto">
            <a:xfrm>
              <a:off x="2811" y="1016"/>
              <a:ext cx="1888" cy="0"/>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96D6"/>
                </a:solidFill>
              </a:endParaRPr>
            </a:p>
          </p:txBody>
        </p:sp>
        <p:sp>
          <p:nvSpPr>
            <p:cNvPr id="8" name="Line 6"/>
            <p:cNvSpPr>
              <a:spLocks noChangeShapeType="1"/>
            </p:cNvSpPr>
            <p:nvPr/>
          </p:nvSpPr>
          <p:spPr bwMode="auto">
            <a:xfrm>
              <a:off x="2811" y="1096"/>
              <a:ext cx="1888" cy="0"/>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96D6"/>
                </a:solidFill>
              </a:endParaRPr>
            </a:p>
          </p:txBody>
        </p:sp>
        <p:sp>
          <p:nvSpPr>
            <p:cNvPr id="9" name="Line 7"/>
            <p:cNvSpPr>
              <a:spLocks noChangeShapeType="1"/>
            </p:cNvSpPr>
            <p:nvPr/>
          </p:nvSpPr>
          <p:spPr bwMode="auto">
            <a:xfrm>
              <a:off x="2811" y="1176"/>
              <a:ext cx="1888" cy="0"/>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96D6"/>
                </a:solidFill>
              </a:endParaRPr>
            </a:p>
          </p:txBody>
        </p:sp>
        <p:sp>
          <p:nvSpPr>
            <p:cNvPr id="10" name="Line 8"/>
            <p:cNvSpPr>
              <a:spLocks noChangeShapeType="1"/>
            </p:cNvSpPr>
            <p:nvPr/>
          </p:nvSpPr>
          <p:spPr bwMode="auto">
            <a:xfrm>
              <a:off x="2811" y="1257"/>
              <a:ext cx="1888" cy="0"/>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96D6"/>
                </a:solidFill>
              </a:endParaRPr>
            </a:p>
          </p:txBody>
        </p:sp>
      </p:grpSp>
      <p:grpSp>
        <p:nvGrpSpPr>
          <p:cNvPr id="6" name="Group 9"/>
          <p:cNvGrpSpPr>
            <a:grpSpLocks/>
          </p:cNvGrpSpPr>
          <p:nvPr/>
        </p:nvGrpSpPr>
        <p:grpSpPr bwMode="auto">
          <a:xfrm>
            <a:off x="5486400" y="2511889"/>
            <a:ext cx="1855788" cy="401637"/>
            <a:chOff x="1649" y="1220"/>
            <a:chExt cx="2436" cy="77"/>
          </a:xfrm>
        </p:grpSpPr>
        <p:sp>
          <p:nvSpPr>
            <p:cNvPr id="12" name="Line 10"/>
            <p:cNvSpPr>
              <a:spLocks noChangeShapeType="1"/>
            </p:cNvSpPr>
            <p:nvPr/>
          </p:nvSpPr>
          <p:spPr bwMode="auto">
            <a:xfrm>
              <a:off x="1649" y="1220"/>
              <a:ext cx="2436" cy="0"/>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96D6"/>
                </a:solidFill>
              </a:endParaRPr>
            </a:p>
          </p:txBody>
        </p:sp>
        <p:sp>
          <p:nvSpPr>
            <p:cNvPr id="13" name="Line 11"/>
            <p:cNvSpPr>
              <a:spLocks noChangeShapeType="1"/>
            </p:cNvSpPr>
            <p:nvPr/>
          </p:nvSpPr>
          <p:spPr bwMode="auto">
            <a:xfrm>
              <a:off x="1649" y="1297"/>
              <a:ext cx="2436" cy="0"/>
            </a:xfrm>
            <a:prstGeom prst="line">
              <a:avLst/>
            </a:prstGeom>
            <a:noFill/>
            <a:ln w="28575">
              <a:solidFill>
                <a:srgbClr val="FF6600"/>
              </a:solidFill>
              <a:round/>
              <a:headEnd/>
              <a:tailEnd/>
            </a:ln>
            <a:extLst>
              <a:ext uri="{909E8E84-426E-40DD-AFC4-6F175D3DCCD1}">
                <a14:hiddenFill xmlns:a14="http://schemas.microsoft.com/office/drawing/2010/main">
                  <a:noFill/>
                </a14:hiddenFill>
              </a:ext>
            </a:extLst>
          </p:spPr>
          <p:txBody>
            <a:bodyPr wrap="none" anchor="ctr"/>
            <a:lstStyle/>
            <a:p>
              <a:endParaRPr lang="en-US">
                <a:solidFill>
                  <a:srgbClr val="0096D6"/>
                </a:solidFill>
              </a:endParaRPr>
            </a:p>
          </p:txBody>
        </p:sp>
      </p:grpSp>
      <p:pic>
        <p:nvPicPr>
          <p:cNvPr id="14" name="Picture 14" descr="MCj0435242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4588" y="1209585"/>
            <a:ext cx="2728912" cy="682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6" descr="samsung_spinpoint_n2_160gb"/>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15345" y="1363978"/>
            <a:ext cx="1069975" cy="669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6" descr="samsung_spinpoint_n2_160gb"/>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37533" y="1108391"/>
            <a:ext cx="1069975" cy="66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4" descr="BIOS_Chip_2 cop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18288" y="5325973"/>
            <a:ext cx="728662"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1" descr="Ethernet-NIC cop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81763" y="3915942"/>
            <a:ext cx="523875"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2" descr="host adapte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92076" y="2162491"/>
            <a:ext cx="471487"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3" descr="BMC_Chip copy"/>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49534" y="4905064"/>
            <a:ext cx="4381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1" descr="Ethernet-NIC cop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64300" y="3492410"/>
            <a:ext cx="525463"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2" descr="host adapte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76988" y="2705564"/>
            <a:ext cx="4730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 name="Group 33"/>
          <p:cNvGrpSpPr>
            <a:grpSpLocks/>
          </p:cNvGrpSpPr>
          <p:nvPr/>
        </p:nvGrpSpPr>
        <p:grpSpPr bwMode="auto">
          <a:xfrm>
            <a:off x="5020858" y="3778159"/>
            <a:ext cx="1091017" cy="857635"/>
            <a:chOff x="4735000" y="2857866"/>
            <a:chExt cx="913180" cy="717205"/>
          </a:xfrm>
        </p:grpSpPr>
        <p:pic>
          <p:nvPicPr>
            <p:cNvPr id="24" name="Picture 15" descr="nuova_cloud copy"/>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35000" y="2857866"/>
              <a:ext cx="913180" cy="717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30"/>
            <p:cNvSpPr>
              <a:spLocks noChangeArrowheads="1"/>
            </p:cNvSpPr>
            <p:nvPr/>
          </p:nvSpPr>
          <p:spPr bwMode="auto">
            <a:xfrm>
              <a:off x="4972450" y="3040788"/>
              <a:ext cx="582446" cy="338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dirty="0">
                  <a:solidFill>
                    <a:srgbClr val="0096D6"/>
                  </a:solidFill>
                </a:rPr>
                <a:t>LAN</a:t>
              </a:r>
            </a:p>
          </p:txBody>
        </p:sp>
      </p:grpSp>
      <p:grpSp>
        <p:nvGrpSpPr>
          <p:cNvPr id="23" name="Group 34"/>
          <p:cNvGrpSpPr>
            <a:grpSpLocks/>
          </p:cNvGrpSpPr>
          <p:nvPr/>
        </p:nvGrpSpPr>
        <p:grpSpPr bwMode="auto">
          <a:xfrm>
            <a:off x="4997303" y="2399175"/>
            <a:ext cx="1119336" cy="879895"/>
            <a:chOff x="4746723" y="3755854"/>
            <a:chExt cx="913180" cy="717205"/>
          </a:xfrm>
        </p:grpSpPr>
        <p:pic>
          <p:nvPicPr>
            <p:cNvPr id="27" name="Picture 15" descr="nuova_cloud copy"/>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46723" y="3755854"/>
              <a:ext cx="913180" cy="717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32"/>
            <p:cNvSpPr>
              <a:spLocks noChangeArrowheads="1"/>
            </p:cNvSpPr>
            <p:nvPr/>
          </p:nvSpPr>
          <p:spPr bwMode="auto">
            <a:xfrm>
              <a:off x="4977798" y="3938776"/>
              <a:ext cx="604896" cy="338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600" dirty="0">
                  <a:solidFill>
                    <a:srgbClr val="0096D6"/>
                  </a:solidFill>
                </a:rPr>
                <a:t>SAN</a:t>
              </a:r>
            </a:p>
          </p:txBody>
        </p:sp>
      </p:grpSp>
      <p:sp>
        <p:nvSpPr>
          <p:cNvPr id="36" name="TextBox 35"/>
          <p:cNvSpPr txBox="1"/>
          <p:nvPr/>
        </p:nvSpPr>
        <p:spPr>
          <a:xfrm>
            <a:off x="238312" y="624810"/>
            <a:ext cx="8756832" cy="623248"/>
          </a:xfrm>
          <a:prstGeom prst="rect">
            <a:avLst/>
          </a:prstGeom>
          <a:noFill/>
        </p:spPr>
        <p:txBody>
          <a:bodyPr wrap="square" rtlCol="0">
            <a:spAutoFit/>
          </a:bodyPr>
          <a:lstStyle/>
          <a:p>
            <a:pPr marL="233363" indent="-233363">
              <a:spcBef>
                <a:spcPts val="300"/>
              </a:spcBef>
              <a:buClr>
                <a:srgbClr val="6DB344"/>
              </a:buClr>
              <a:buSzPct val="90000"/>
              <a:buFont typeface="Arial" charset="0"/>
              <a:buChar char="•"/>
            </a:pPr>
            <a:r>
              <a:rPr lang="zh-CN" altLang="en-US" sz="1600" dirty="0" smtClean="0">
                <a:solidFill>
                  <a:srgbClr val="435153"/>
                </a:solidFill>
              </a:rPr>
              <a:t>通过使用</a:t>
            </a:r>
            <a:r>
              <a:rPr lang="en-US" sz="1600" dirty="0" err="1" smtClean="0">
                <a:solidFill>
                  <a:srgbClr val="435153"/>
                </a:solidFill>
              </a:rPr>
              <a:t>UCS</a:t>
            </a:r>
            <a:r>
              <a:rPr lang="en-US" sz="1600" dirty="0" smtClean="0">
                <a:solidFill>
                  <a:srgbClr val="435153"/>
                </a:solidFill>
              </a:rPr>
              <a:t> </a:t>
            </a:r>
            <a:r>
              <a:rPr lang="en-US" sz="1600" dirty="0">
                <a:solidFill>
                  <a:srgbClr val="435153"/>
                </a:solidFill>
              </a:rPr>
              <a:t>Service </a:t>
            </a:r>
            <a:r>
              <a:rPr lang="en-US" sz="1600" dirty="0" smtClean="0">
                <a:solidFill>
                  <a:srgbClr val="435153"/>
                </a:solidFill>
              </a:rPr>
              <a:t>Profiles</a:t>
            </a:r>
            <a:r>
              <a:rPr lang="zh-CN" altLang="en-US" sz="1600" dirty="0" smtClean="0">
                <a:solidFill>
                  <a:srgbClr val="435153"/>
                </a:solidFill>
              </a:rPr>
              <a:t>减少硬件维护和软件管理成本</a:t>
            </a:r>
            <a:endParaRPr lang="en-US" sz="1600" dirty="0">
              <a:solidFill>
                <a:srgbClr val="435153"/>
              </a:solidFill>
            </a:endParaRPr>
          </a:p>
          <a:p>
            <a:pPr marL="233363" indent="-233363">
              <a:spcBef>
                <a:spcPts val="300"/>
              </a:spcBef>
              <a:buClr>
                <a:srgbClr val="6DB344"/>
              </a:buClr>
              <a:buSzPct val="90000"/>
              <a:buFont typeface="Arial" charset="0"/>
              <a:buChar char="•"/>
            </a:pPr>
            <a:r>
              <a:rPr lang="zh-CN" altLang="en-US" sz="1600" dirty="0" smtClean="0">
                <a:solidFill>
                  <a:srgbClr val="435153"/>
                </a:solidFill>
              </a:rPr>
              <a:t>自动化的自服务模式，减少应用部署的时间</a:t>
            </a:r>
            <a:endParaRPr lang="en-US" sz="1600" dirty="0">
              <a:solidFill>
                <a:srgbClr val="435153"/>
              </a:solidFill>
            </a:endParaRPr>
          </a:p>
        </p:txBody>
      </p:sp>
      <p:sp>
        <p:nvSpPr>
          <p:cNvPr id="26" name="Rectangle 25"/>
          <p:cNvSpPr/>
          <p:nvPr/>
        </p:nvSpPr>
        <p:spPr>
          <a:xfrm>
            <a:off x="212652" y="1364975"/>
            <a:ext cx="1850065" cy="425758"/>
          </a:xfrm>
          <a:prstGeom prst="rect">
            <a:avLst/>
          </a:prstGeom>
        </p:spPr>
        <p:txBody>
          <a:bodyPr wrap="square">
            <a:spAutoFit/>
          </a:bodyPr>
          <a:lstStyle/>
          <a:p>
            <a:pPr marL="117475" indent="-117475" defTabSz="814388">
              <a:lnSpc>
                <a:spcPts val="1300"/>
              </a:lnSpc>
              <a:buClr>
                <a:srgbClr val="6DB344"/>
              </a:buClr>
              <a:buFont typeface="Arial" pitchFamily="34" charset="0"/>
              <a:buChar char="•"/>
              <a:defRPr/>
            </a:pPr>
            <a:r>
              <a:rPr lang="en-US" sz="1200" dirty="0">
                <a:solidFill>
                  <a:srgbClr val="FFFFFF">
                    <a:lumMod val="50000"/>
                  </a:srgbClr>
                </a:solidFill>
              </a:rPr>
              <a:t>RAID settings</a:t>
            </a:r>
          </a:p>
          <a:p>
            <a:pPr marL="117475" indent="-117475" defTabSz="814388">
              <a:lnSpc>
                <a:spcPts val="1300"/>
              </a:lnSpc>
              <a:buClr>
                <a:srgbClr val="6DB344"/>
              </a:buClr>
              <a:buFont typeface="Arial" pitchFamily="34" charset="0"/>
              <a:buChar char="•"/>
              <a:defRPr/>
            </a:pPr>
            <a:r>
              <a:rPr lang="en-US" sz="1200" dirty="0">
                <a:solidFill>
                  <a:srgbClr val="FFFFFF">
                    <a:lumMod val="50000"/>
                  </a:srgbClr>
                </a:solidFill>
              </a:rPr>
              <a:t>Disk scrub actions</a:t>
            </a:r>
          </a:p>
        </p:txBody>
      </p:sp>
      <p:sp>
        <p:nvSpPr>
          <p:cNvPr id="29" name="Rectangle 28"/>
          <p:cNvSpPr/>
          <p:nvPr/>
        </p:nvSpPr>
        <p:spPr>
          <a:xfrm>
            <a:off x="1488560" y="1850641"/>
            <a:ext cx="2700670" cy="759182"/>
          </a:xfrm>
          <a:prstGeom prst="rect">
            <a:avLst/>
          </a:prstGeom>
        </p:spPr>
        <p:txBody>
          <a:bodyPr wrap="square">
            <a:spAutoFit/>
          </a:bodyPr>
          <a:lstStyle/>
          <a:p>
            <a:pPr marL="117475" indent="-117475" defTabSz="814388">
              <a:lnSpc>
                <a:spcPts val="1300"/>
              </a:lnSpc>
              <a:buClr>
                <a:srgbClr val="6DB344"/>
              </a:buClr>
              <a:buFont typeface="Arial" pitchFamily="34" charset="0"/>
              <a:buChar char="•"/>
              <a:defRPr/>
            </a:pPr>
            <a:r>
              <a:rPr lang="en-US" sz="1200" dirty="0">
                <a:solidFill>
                  <a:srgbClr val="FFFFFF">
                    <a:lumMod val="50000"/>
                  </a:srgbClr>
                </a:solidFill>
              </a:rPr>
              <a:t>Number of </a:t>
            </a:r>
            <a:r>
              <a:rPr lang="en-US" sz="1200" dirty="0" err="1">
                <a:solidFill>
                  <a:srgbClr val="FFFFFF">
                    <a:lumMod val="50000"/>
                  </a:srgbClr>
                </a:solidFill>
              </a:rPr>
              <a:t>vHBAs</a:t>
            </a:r>
            <a:endParaRPr lang="en-US" sz="1200" dirty="0">
              <a:solidFill>
                <a:srgbClr val="FFFFFF">
                  <a:lumMod val="50000"/>
                </a:srgbClr>
              </a:solidFill>
            </a:endParaRPr>
          </a:p>
          <a:p>
            <a:pPr marL="117475" indent="-117475" defTabSz="814388">
              <a:lnSpc>
                <a:spcPts val="1300"/>
              </a:lnSpc>
              <a:buClr>
                <a:srgbClr val="6DB344"/>
              </a:buClr>
              <a:buFont typeface="Arial" pitchFamily="34" charset="0"/>
              <a:buChar char="•"/>
              <a:defRPr/>
            </a:pPr>
            <a:r>
              <a:rPr lang="en-US" sz="1200" dirty="0">
                <a:solidFill>
                  <a:srgbClr val="FFFFFF">
                    <a:lumMod val="50000"/>
                  </a:srgbClr>
                </a:solidFill>
              </a:rPr>
              <a:t>HBA WWN assignments</a:t>
            </a:r>
          </a:p>
          <a:p>
            <a:pPr marL="117475" indent="-117475" defTabSz="814388">
              <a:lnSpc>
                <a:spcPts val="1300"/>
              </a:lnSpc>
              <a:buClr>
                <a:srgbClr val="6DB344"/>
              </a:buClr>
              <a:buFont typeface="Arial" pitchFamily="34" charset="0"/>
              <a:buChar char="•"/>
              <a:defRPr/>
            </a:pPr>
            <a:r>
              <a:rPr lang="en-US" sz="1200" dirty="0">
                <a:solidFill>
                  <a:srgbClr val="FFFFFF">
                    <a:lumMod val="50000"/>
                  </a:srgbClr>
                </a:solidFill>
              </a:rPr>
              <a:t>FC Boot Parameters</a:t>
            </a:r>
          </a:p>
          <a:p>
            <a:pPr marL="117475" indent="-117475" defTabSz="814388">
              <a:lnSpc>
                <a:spcPts val="1300"/>
              </a:lnSpc>
              <a:buClr>
                <a:srgbClr val="6DB344"/>
              </a:buClr>
              <a:buFont typeface="Arial" pitchFamily="34" charset="0"/>
              <a:buChar char="•"/>
              <a:defRPr/>
            </a:pPr>
            <a:r>
              <a:rPr lang="en-US" sz="1200" dirty="0">
                <a:solidFill>
                  <a:srgbClr val="FFFFFF">
                    <a:lumMod val="50000"/>
                  </a:srgbClr>
                </a:solidFill>
              </a:rPr>
              <a:t>HBA firmware</a:t>
            </a:r>
          </a:p>
        </p:txBody>
      </p:sp>
      <p:sp>
        <p:nvSpPr>
          <p:cNvPr id="30" name="Rectangle 29"/>
          <p:cNvSpPr/>
          <p:nvPr/>
        </p:nvSpPr>
        <p:spPr>
          <a:xfrm>
            <a:off x="212652" y="2702074"/>
            <a:ext cx="2594300" cy="259045"/>
          </a:xfrm>
          <a:prstGeom prst="rect">
            <a:avLst/>
          </a:prstGeom>
        </p:spPr>
        <p:txBody>
          <a:bodyPr wrap="none">
            <a:spAutoFit/>
          </a:bodyPr>
          <a:lstStyle/>
          <a:p>
            <a:pPr marL="117475" indent="-117475" defTabSz="814388">
              <a:lnSpc>
                <a:spcPts val="1300"/>
              </a:lnSpc>
              <a:buClr>
                <a:srgbClr val="6DB344"/>
              </a:buClr>
              <a:buFont typeface="Arial" pitchFamily="34" charset="0"/>
              <a:buChar char="•"/>
              <a:defRPr/>
            </a:pPr>
            <a:r>
              <a:rPr lang="en-US" sz="1200" dirty="0">
                <a:solidFill>
                  <a:srgbClr val="FFFFFF">
                    <a:lumMod val="50000"/>
                  </a:srgbClr>
                </a:solidFill>
              </a:rPr>
              <a:t>FC Fabric assignments for HBAs</a:t>
            </a:r>
          </a:p>
        </p:txBody>
      </p:sp>
      <p:sp>
        <p:nvSpPr>
          <p:cNvPr id="31" name="Rectangle 30"/>
          <p:cNvSpPr/>
          <p:nvPr/>
        </p:nvSpPr>
        <p:spPr>
          <a:xfrm>
            <a:off x="1488560" y="2999233"/>
            <a:ext cx="2838892" cy="603370"/>
          </a:xfrm>
          <a:prstGeom prst="rect">
            <a:avLst/>
          </a:prstGeom>
        </p:spPr>
        <p:txBody>
          <a:bodyPr wrap="square">
            <a:spAutoFit/>
          </a:bodyPr>
          <a:lstStyle/>
          <a:p>
            <a:pPr marL="117475" indent="-117475" defTabSz="814388">
              <a:lnSpc>
                <a:spcPts val="1300"/>
              </a:lnSpc>
              <a:buClr>
                <a:srgbClr val="6DB344"/>
              </a:buClr>
              <a:buFont typeface="Arial" pitchFamily="34" charset="0"/>
              <a:buChar char="•"/>
              <a:defRPr/>
            </a:pPr>
            <a:r>
              <a:rPr lang="en-US" sz="1200" dirty="0" err="1">
                <a:solidFill>
                  <a:srgbClr val="FFFFFF">
                    <a:lumMod val="50000"/>
                  </a:srgbClr>
                </a:solidFill>
              </a:rPr>
              <a:t>QoS</a:t>
            </a:r>
            <a:r>
              <a:rPr lang="en-US" sz="1200" dirty="0">
                <a:solidFill>
                  <a:srgbClr val="FFFFFF">
                    <a:lumMod val="50000"/>
                  </a:srgbClr>
                </a:solidFill>
              </a:rPr>
              <a:t> settings</a:t>
            </a:r>
          </a:p>
          <a:p>
            <a:pPr marL="117475" indent="-117475" defTabSz="814388">
              <a:lnSpc>
                <a:spcPts val="1300"/>
              </a:lnSpc>
              <a:buClr>
                <a:srgbClr val="6DB344"/>
              </a:buClr>
              <a:buFont typeface="Arial" pitchFamily="34" charset="0"/>
              <a:buChar char="•"/>
              <a:defRPr/>
            </a:pPr>
            <a:r>
              <a:rPr lang="en-US" sz="1200" dirty="0">
                <a:solidFill>
                  <a:srgbClr val="FFFFFF">
                    <a:lumMod val="50000"/>
                  </a:srgbClr>
                </a:solidFill>
              </a:rPr>
              <a:t>Border port assignment per </a:t>
            </a:r>
            <a:r>
              <a:rPr lang="en-US" sz="1200" dirty="0" err="1">
                <a:solidFill>
                  <a:srgbClr val="FFFFFF">
                    <a:lumMod val="50000"/>
                  </a:srgbClr>
                </a:solidFill>
              </a:rPr>
              <a:t>vNIC</a:t>
            </a:r>
            <a:endParaRPr lang="en-US" sz="1200" dirty="0">
              <a:solidFill>
                <a:srgbClr val="FFFFFF">
                  <a:lumMod val="50000"/>
                </a:srgbClr>
              </a:solidFill>
            </a:endParaRPr>
          </a:p>
          <a:p>
            <a:pPr marL="117475" indent="-117475" defTabSz="814388">
              <a:lnSpc>
                <a:spcPts val="1300"/>
              </a:lnSpc>
              <a:buClr>
                <a:srgbClr val="6DB344"/>
              </a:buClr>
              <a:buFont typeface="Arial" pitchFamily="34" charset="0"/>
              <a:buChar char="•"/>
              <a:defRPr/>
            </a:pPr>
            <a:r>
              <a:rPr lang="en-US" sz="1200" dirty="0">
                <a:solidFill>
                  <a:srgbClr val="FFFFFF">
                    <a:lumMod val="50000"/>
                  </a:srgbClr>
                </a:solidFill>
              </a:rPr>
              <a:t>NIC Transmit/Receive Rate Limiting</a:t>
            </a:r>
          </a:p>
        </p:txBody>
      </p:sp>
      <p:sp>
        <p:nvSpPr>
          <p:cNvPr id="32" name="Rectangle 31"/>
          <p:cNvSpPr/>
          <p:nvPr/>
        </p:nvSpPr>
        <p:spPr>
          <a:xfrm>
            <a:off x="212652" y="3769042"/>
            <a:ext cx="2902688" cy="436658"/>
          </a:xfrm>
          <a:prstGeom prst="rect">
            <a:avLst/>
          </a:prstGeom>
        </p:spPr>
        <p:txBody>
          <a:bodyPr wrap="square">
            <a:spAutoFit/>
          </a:bodyPr>
          <a:lstStyle/>
          <a:p>
            <a:pPr marL="117475" indent="-117475" defTabSz="814388">
              <a:lnSpc>
                <a:spcPts val="1300"/>
              </a:lnSpc>
              <a:buClr>
                <a:srgbClr val="6DB344"/>
              </a:buClr>
              <a:buFont typeface="Arial" pitchFamily="34" charset="0"/>
              <a:buChar char="•"/>
              <a:defRPr/>
            </a:pPr>
            <a:r>
              <a:rPr lang="en-US" sz="1200" dirty="0">
                <a:solidFill>
                  <a:srgbClr val="FFFFFF">
                    <a:lumMod val="50000"/>
                  </a:srgbClr>
                </a:solidFill>
              </a:rPr>
              <a:t>VLAN assignments for NICs</a:t>
            </a:r>
          </a:p>
          <a:p>
            <a:pPr marL="117475" indent="-117475" defTabSz="814388">
              <a:lnSpc>
                <a:spcPts val="1300"/>
              </a:lnSpc>
              <a:buClr>
                <a:srgbClr val="6DB344"/>
              </a:buClr>
              <a:buFont typeface="Arial" pitchFamily="34" charset="0"/>
              <a:buChar char="•"/>
              <a:defRPr/>
            </a:pPr>
            <a:r>
              <a:rPr lang="en-US" sz="1200" dirty="0">
                <a:solidFill>
                  <a:srgbClr val="FFFFFF">
                    <a:lumMod val="50000"/>
                  </a:srgbClr>
                </a:solidFill>
              </a:rPr>
              <a:t>VLAN tagging </a:t>
            </a:r>
            <a:r>
              <a:rPr lang="en-US" sz="1200" dirty="0" err="1">
                <a:solidFill>
                  <a:srgbClr val="FFFFFF">
                    <a:lumMod val="50000"/>
                  </a:srgbClr>
                </a:solidFill>
              </a:rPr>
              <a:t>config</a:t>
            </a:r>
            <a:r>
              <a:rPr lang="en-US" sz="1200" dirty="0">
                <a:solidFill>
                  <a:srgbClr val="FFFFFF">
                    <a:lumMod val="50000"/>
                  </a:srgbClr>
                </a:solidFill>
              </a:rPr>
              <a:t> for NICs</a:t>
            </a:r>
          </a:p>
        </p:txBody>
      </p:sp>
      <p:sp>
        <p:nvSpPr>
          <p:cNvPr id="33" name="Rectangle 32"/>
          <p:cNvSpPr/>
          <p:nvPr/>
        </p:nvSpPr>
        <p:spPr>
          <a:xfrm>
            <a:off x="1488560" y="4349292"/>
            <a:ext cx="2254102" cy="770083"/>
          </a:xfrm>
          <a:prstGeom prst="rect">
            <a:avLst/>
          </a:prstGeom>
        </p:spPr>
        <p:txBody>
          <a:bodyPr wrap="square">
            <a:spAutoFit/>
          </a:bodyPr>
          <a:lstStyle/>
          <a:p>
            <a:pPr marL="117475" indent="-117475" defTabSz="814388">
              <a:lnSpc>
                <a:spcPts val="1300"/>
              </a:lnSpc>
              <a:buClr>
                <a:srgbClr val="6DB344"/>
              </a:buClr>
              <a:buFont typeface="Arial" pitchFamily="34" charset="0"/>
              <a:buChar char="•"/>
              <a:defRPr/>
            </a:pPr>
            <a:r>
              <a:rPr lang="en-US" sz="1200" dirty="0">
                <a:solidFill>
                  <a:srgbClr val="FFFFFF">
                    <a:lumMod val="50000"/>
                  </a:srgbClr>
                </a:solidFill>
              </a:rPr>
              <a:t>Number of </a:t>
            </a:r>
            <a:r>
              <a:rPr lang="en-US" sz="1200" dirty="0" err="1">
                <a:solidFill>
                  <a:srgbClr val="FFFFFF">
                    <a:lumMod val="50000"/>
                  </a:srgbClr>
                </a:solidFill>
              </a:rPr>
              <a:t>vNICs</a:t>
            </a:r>
            <a:endParaRPr lang="en-US" sz="1200" dirty="0">
              <a:solidFill>
                <a:srgbClr val="FFFFFF">
                  <a:lumMod val="50000"/>
                </a:srgbClr>
              </a:solidFill>
            </a:endParaRPr>
          </a:p>
          <a:p>
            <a:pPr marL="117475" indent="-117475" defTabSz="814388">
              <a:lnSpc>
                <a:spcPts val="1300"/>
              </a:lnSpc>
              <a:buClr>
                <a:srgbClr val="6DB344"/>
              </a:buClr>
              <a:buFont typeface="Arial" pitchFamily="34" charset="0"/>
              <a:buChar char="•"/>
              <a:defRPr/>
            </a:pPr>
            <a:r>
              <a:rPr lang="en-US" sz="1200" dirty="0">
                <a:solidFill>
                  <a:srgbClr val="FFFFFF">
                    <a:lumMod val="50000"/>
                  </a:srgbClr>
                </a:solidFill>
              </a:rPr>
              <a:t>PXE settings\</a:t>
            </a:r>
          </a:p>
          <a:p>
            <a:pPr marL="117475" indent="-117475" defTabSz="814388">
              <a:lnSpc>
                <a:spcPts val="1300"/>
              </a:lnSpc>
              <a:buClr>
                <a:srgbClr val="6DB344"/>
              </a:buClr>
              <a:buFont typeface="Arial" pitchFamily="34" charset="0"/>
              <a:buChar char="•"/>
              <a:defRPr/>
            </a:pPr>
            <a:r>
              <a:rPr lang="en-US" sz="1200" dirty="0">
                <a:solidFill>
                  <a:srgbClr val="FFFFFF">
                    <a:lumMod val="50000"/>
                  </a:srgbClr>
                </a:solidFill>
              </a:rPr>
              <a:t>NIC firmware</a:t>
            </a:r>
          </a:p>
          <a:p>
            <a:pPr marL="117475" indent="-117475" defTabSz="814388">
              <a:lnSpc>
                <a:spcPts val="1300"/>
              </a:lnSpc>
              <a:buClr>
                <a:srgbClr val="6DB344"/>
              </a:buClr>
              <a:buFont typeface="Arial" pitchFamily="34" charset="0"/>
              <a:buChar char="•"/>
              <a:defRPr/>
            </a:pPr>
            <a:r>
              <a:rPr lang="en-US" sz="1200" dirty="0">
                <a:solidFill>
                  <a:srgbClr val="FFFFFF">
                    <a:lumMod val="50000"/>
                  </a:srgbClr>
                </a:solidFill>
              </a:rPr>
              <a:t>Advanced feature settings</a:t>
            </a:r>
          </a:p>
        </p:txBody>
      </p:sp>
      <p:sp>
        <p:nvSpPr>
          <p:cNvPr id="34" name="Rectangle 33"/>
          <p:cNvSpPr/>
          <p:nvPr/>
        </p:nvSpPr>
        <p:spPr>
          <a:xfrm>
            <a:off x="212652" y="5168274"/>
            <a:ext cx="2169042" cy="603370"/>
          </a:xfrm>
          <a:prstGeom prst="rect">
            <a:avLst/>
          </a:prstGeom>
        </p:spPr>
        <p:txBody>
          <a:bodyPr wrap="square">
            <a:spAutoFit/>
          </a:bodyPr>
          <a:lstStyle/>
          <a:p>
            <a:pPr marL="117475" indent="-117475" defTabSz="814388">
              <a:lnSpc>
                <a:spcPts val="1300"/>
              </a:lnSpc>
              <a:buClr>
                <a:srgbClr val="6DB344"/>
              </a:buClr>
              <a:buFont typeface="Arial" pitchFamily="34" charset="0"/>
              <a:buChar char="•"/>
              <a:defRPr/>
            </a:pPr>
            <a:r>
              <a:rPr lang="en-US" sz="1200" dirty="0">
                <a:solidFill>
                  <a:srgbClr val="FFFFFF">
                    <a:lumMod val="50000"/>
                  </a:srgbClr>
                </a:solidFill>
              </a:rPr>
              <a:t>Remote KVM IP settings</a:t>
            </a:r>
          </a:p>
          <a:p>
            <a:pPr marL="117475" indent="-117475" defTabSz="814388">
              <a:lnSpc>
                <a:spcPts val="1300"/>
              </a:lnSpc>
              <a:buClr>
                <a:srgbClr val="6DB344"/>
              </a:buClr>
              <a:buFont typeface="Arial" pitchFamily="34" charset="0"/>
              <a:buChar char="•"/>
              <a:defRPr/>
            </a:pPr>
            <a:r>
              <a:rPr lang="en-US" sz="1200" dirty="0">
                <a:solidFill>
                  <a:srgbClr val="FFFFFF">
                    <a:lumMod val="50000"/>
                  </a:srgbClr>
                </a:solidFill>
              </a:rPr>
              <a:t>Call Home behavior</a:t>
            </a:r>
          </a:p>
          <a:p>
            <a:pPr marL="117475" indent="-117475" defTabSz="814388">
              <a:lnSpc>
                <a:spcPts val="1300"/>
              </a:lnSpc>
              <a:buClr>
                <a:srgbClr val="6DB344"/>
              </a:buClr>
              <a:buFont typeface="Arial" pitchFamily="34" charset="0"/>
              <a:buChar char="•"/>
              <a:defRPr/>
            </a:pPr>
            <a:r>
              <a:rPr lang="en-US" sz="1200" dirty="0">
                <a:solidFill>
                  <a:srgbClr val="FFFFFF">
                    <a:lumMod val="50000"/>
                  </a:srgbClr>
                </a:solidFill>
              </a:rPr>
              <a:t>Remote KVM firmware</a:t>
            </a:r>
          </a:p>
        </p:txBody>
      </p:sp>
      <p:sp>
        <p:nvSpPr>
          <p:cNvPr id="35" name="Rectangle 34"/>
          <p:cNvSpPr/>
          <p:nvPr/>
        </p:nvSpPr>
        <p:spPr>
          <a:xfrm>
            <a:off x="2870792" y="5326935"/>
            <a:ext cx="2222205" cy="1092607"/>
          </a:xfrm>
          <a:prstGeom prst="rect">
            <a:avLst/>
          </a:prstGeom>
        </p:spPr>
        <p:txBody>
          <a:bodyPr wrap="square">
            <a:spAutoFit/>
          </a:bodyPr>
          <a:lstStyle/>
          <a:p>
            <a:pPr marL="117475" indent="-117475" defTabSz="814388">
              <a:lnSpc>
                <a:spcPts val="1300"/>
              </a:lnSpc>
              <a:buClr>
                <a:srgbClr val="6DB344"/>
              </a:buClr>
              <a:buFont typeface="Arial" pitchFamily="34" charset="0"/>
              <a:buChar char="•"/>
              <a:defRPr/>
            </a:pPr>
            <a:r>
              <a:rPr lang="en-US" sz="1200" dirty="0">
                <a:solidFill>
                  <a:srgbClr val="FFFFFF">
                    <a:lumMod val="50000"/>
                  </a:srgbClr>
                </a:solidFill>
              </a:rPr>
              <a:t>Server UUID</a:t>
            </a:r>
          </a:p>
          <a:p>
            <a:pPr marL="117475" indent="-117475" defTabSz="814388">
              <a:lnSpc>
                <a:spcPts val="1300"/>
              </a:lnSpc>
              <a:buClr>
                <a:srgbClr val="6DB344"/>
              </a:buClr>
              <a:buFont typeface="Arial" pitchFamily="34" charset="0"/>
              <a:buChar char="•"/>
              <a:defRPr/>
            </a:pPr>
            <a:r>
              <a:rPr lang="en-US" sz="1200" dirty="0">
                <a:solidFill>
                  <a:srgbClr val="FFFFFF">
                    <a:lumMod val="50000"/>
                  </a:srgbClr>
                </a:solidFill>
              </a:rPr>
              <a:t>Serial over LAN settings</a:t>
            </a:r>
          </a:p>
          <a:p>
            <a:pPr marL="117475" indent="-117475" defTabSz="814388">
              <a:lnSpc>
                <a:spcPts val="1300"/>
              </a:lnSpc>
              <a:buClr>
                <a:srgbClr val="6DB344"/>
              </a:buClr>
              <a:buFont typeface="Arial" pitchFamily="34" charset="0"/>
              <a:buChar char="•"/>
              <a:defRPr/>
            </a:pPr>
            <a:r>
              <a:rPr lang="en-US" sz="1200" dirty="0">
                <a:solidFill>
                  <a:srgbClr val="FFFFFF">
                    <a:lumMod val="50000"/>
                  </a:srgbClr>
                </a:solidFill>
              </a:rPr>
              <a:t>Boot order</a:t>
            </a:r>
          </a:p>
          <a:p>
            <a:pPr marL="117475" indent="-117475" defTabSz="814388">
              <a:lnSpc>
                <a:spcPts val="1300"/>
              </a:lnSpc>
              <a:buClr>
                <a:srgbClr val="6DB344"/>
              </a:buClr>
              <a:buFont typeface="Arial" pitchFamily="34" charset="0"/>
              <a:buChar char="•"/>
              <a:defRPr/>
            </a:pPr>
            <a:r>
              <a:rPr lang="en-US" sz="1200" dirty="0">
                <a:solidFill>
                  <a:srgbClr val="FFFFFF">
                    <a:lumMod val="50000"/>
                  </a:srgbClr>
                </a:solidFill>
              </a:rPr>
              <a:t>IPMI settings</a:t>
            </a:r>
          </a:p>
          <a:p>
            <a:pPr marL="117475" indent="-117475" defTabSz="814388">
              <a:lnSpc>
                <a:spcPts val="1300"/>
              </a:lnSpc>
              <a:buClr>
                <a:srgbClr val="6DB344"/>
              </a:buClr>
              <a:buFont typeface="Arial" pitchFamily="34" charset="0"/>
              <a:buChar char="•"/>
              <a:defRPr/>
            </a:pPr>
            <a:r>
              <a:rPr lang="en-US" sz="1200" dirty="0">
                <a:solidFill>
                  <a:srgbClr val="FFFFFF">
                    <a:lumMod val="50000"/>
                  </a:srgbClr>
                </a:solidFill>
              </a:rPr>
              <a:t>BIOS scrub actions</a:t>
            </a:r>
          </a:p>
          <a:p>
            <a:pPr marL="117475" indent="-117475" defTabSz="814388">
              <a:lnSpc>
                <a:spcPts val="1300"/>
              </a:lnSpc>
              <a:buClr>
                <a:srgbClr val="6DB344"/>
              </a:buClr>
              <a:buFont typeface="Arial" pitchFamily="34" charset="0"/>
              <a:buChar char="•"/>
              <a:defRPr/>
            </a:pPr>
            <a:r>
              <a:rPr lang="en-US" sz="1200" dirty="0">
                <a:solidFill>
                  <a:srgbClr val="FFFFFF">
                    <a:lumMod val="50000"/>
                  </a:srgbClr>
                </a:solidFill>
              </a:rPr>
              <a:t>BIOS firmware</a:t>
            </a:r>
          </a:p>
        </p:txBody>
      </p:sp>
      <p:cxnSp>
        <p:nvCxnSpPr>
          <p:cNvPr id="46" name="Straight Connector 45"/>
          <p:cNvCxnSpPr/>
          <p:nvPr/>
        </p:nvCxnSpPr>
        <p:spPr>
          <a:xfrm>
            <a:off x="1775637" y="1541721"/>
            <a:ext cx="4369982" cy="0"/>
          </a:xfrm>
          <a:prstGeom prst="line">
            <a:avLst/>
          </a:prstGeom>
          <a:ln>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3359888" y="2307265"/>
            <a:ext cx="2955852" cy="0"/>
          </a:xfrm>
          <a:prstGeom prst="line">
            <a:avLst/>
          </a:prstGeom>
          <a:ln>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a:stCxn id="30" idx="3"/>
          </p:cNvCxnSpPr>
          <p:nvPr/>
        </p:nvCxnSpPr>
        <p:spPr>
          <a:xfrm flipV="1">
            <a:off x="2806952" y="2796363"/>
            <a:ext cx="2339207" cy="35234"/>
          </a:xfrm>
          <a:prstGeom prst="line">
            <a:avLst/>
          </a:prstGeom>
          <a:ln>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4114800" y="3306725"/>
            <a:ext cx="563526" cy="0"/>
          </a:xfrm>
          <a:prstGeom prst="line">
            <a:avLst/>
          </a:prstGeom>
          <a:ln>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2636874" y="4019107"/>
            <a:ext cx="2509285" cy="0"/>
          </a:xfrm>
          <a:prstGeom prst="line">
            <a:avLst/>
          </a:prstGeom>
          <a:ln>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3040912" y="4497572"/>
            <a:ext cx="3668232" cy="0"/>
          </a:xfrm>
          <a:prstGeom prst="line">
            <a:avLst/>
          </a:prstGeom>
          <a:ln>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2200940" y="5273749"/>
            <a:ext cx="4561367" cy="0"/>
          </a:xfrm>
          <a:prstGeom prst="line">
            <a:avLst/>
          </a:prstGeom>
          <a:ln>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4582632" y="5869172"/>
            <a:ext cx="2509285" cy="0"/>
          </a:xfrm>
          <a:prstGeom prst="line">
            <a:avLst/>
          </a:prstGeom>
          <a:ln>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9848146"/>
      </p:ext>
    </p:extLst>
  </p:cSld>
  <p:clrMapOvr>
    <a:masterClrMapping/>
  </p:clrMapOvr>
  <p:transition>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19"/>
          <p:cNvSpPr>
            <a:spLocks noChangeArrowheads="1"/>
          </p:cNvSpPr>
          <p:nvPr/>
        </p:nvSpPr>
        <p:spPr bwMode="auto">
          <a:xfrm flipH="1">
            <a:off x="159798" y="1061673"/>
            <a:ext cx="8820429" cy="5902657"/>
          </a:xfrm>
          <a:prstGeom prst="roundRect">
            <a:avLst>
              <a:gd name="adj" fmla="val 4621"/>
            </a:avLst>
          </a:prstGeom>
          <a:gradFill flip="none" rotWithShape="1">
            <a:gsLst>
              <a:gs pos="0">
                <a:schemeClr val="tx1">
                  <a:lumMod val="20000"/>
                  <a:lumOff val="80000"/>
                </a:schemeClr>
              </a:gs>
              <a:gs pos="100000">
                <a:schemeClr val="accent1">
                  <a:tint val="23500"/>
                  <a:satMod val="160000"/>
                  <a:alpha val="0"/>
                </a:schemeClr>
              </a:gs>
            </a:gsLst>
            <a:lin ang="54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t" anchorCtr="0" forceAA="0" compatLnSpc="1">
            <a:prstTxWarp prst="textNoShape">
              <a:avLst/>
            </a:prstTxWarp>
            <a:noAutofit/>
          </a:bodyPr>
          <a:lstStyle/>
          <a:p>
            <a:endParaRPr lang="en-US" sz="1400" dirty="0">
              <a:solidFill>
                <a:srgbClr val="FFFFFF"/>
              </a:solidFill>
              <a:latin typeface="Arial"/>
              <a:ea typeface="ＭＳ Ｐゴシック" charset="-128"/>
            </a:endParaRPr>
          </a:p>
        </p:txBody>
      </p:sp>
      <p:pic>
        <p:nvPicPr>
          <p:cNvPr id="129" name="Picture 1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6050" y="3064590"/>
            <a:ext cx="1907822" cy="1651214"/>
          </a:xfrm>
          <a:prstGeom prst="rect">
            <a:avLst/>
          </a:prstGeom>
        </p:spPr>
      </p:pic>
      <p:sp>
        <p:nvSpPr>
          <p:cNvPr id="8" name="Title 1"/>
          <p:cNvSpPr>
            <a:spLocks noGrp="1"/>
          </p:cNvSpPr>
          <p:nvPr>
            <p:ph type="title"/>
          </p:nvPr>
        </p:nvSpPr>
        <p:spPr>
          <a:xfrm>
            <a:off x="229702" y="198299"/>
            <a:ext cx="8588861" cy="838200"/>
          </a:xfrm>
        </p:spPr>
        <p:txBody>
          <a:bodyPr/>
          <a:lstStyle/>
          <a:p>
            <a:r>
              <a:rPr lang="zh-CN" altLang="en-US" dirty="0" smtClean="0"/>
              <a:t>统一管理</a:t>
            </a:r>
            <a:r>
              <a:rPr lang="en-US" dirty="0" smtClean="0"/>
              <a:t/>
            </a:r>
            <a:br>
              <a:rPr lang="en-US" dirty="0" smtClean="0"/>
            </a:br>
            <a:r>
              <a:rPr lang="zh-CN" altLang="en-US" sz="2400" dirty="0" smtClean="0">
                <a:solidFill>
                  <a:schemeClr val="bg1">
                    <a:lumMod val="50000"/>
                  </a:schemeClr>
                </a:solidFill>
              </a:rPr>
              <a:t>将</a:t>
            </a:r>
            <a:r>
              <a:rPr lang="en-US" altLang="zh-CN" sz="2400" dirty="0" err="1" smtClean="0">
                <a:solidFill>
                  <a:schemeClr val="bg1">
                    <a:lumMod val="50000"/>
                  </a:schemeClr>
                </a:solidFill>
              </a:rPr>
              <a:t>UCS</a:t>
            </a:r>
            <a:r>
              <a:rPr lang="zh-CN" altLang="en-US" sz="2400" dirty="0" smtClean="0">
                <a:solidFill>
                  <a:schemeClr val="bg1">
                    <a:lumMod val="50000"/>
                  </a:schemeClr>
                </a:solidFill>
              </a:rPr>
              <a:t>统一管理的优势延伸到机架服务器上</a:t>
            </a:r>
            <a:endParaRPr lang="en-US" sz="2400" dirty="0">
              <a:solidFill>
                <a:schemeClr val="bg1">
                  <a:lumMod val="50000"/>
                </a:schemeClr>
              </a:solidFill>
            </a:endParaRPr>
          </a:p>
        </p:txBody>
      </p:sp>
      <p:grpSp>
        <p:nvGrpSpPr>
          <p:cNvPr id="2" name="Group 24"/>
          <p:cNvGrpSpPr/>
          <p:nvPr/>
        </p:nvGrpSpPr>
        <p:grpSpPr>
          <a:xfrm>
            <a:off x="-2" y="1222762"/>
            <a:ext cx="4214646" cy="942700"/>
            <a:chOff x="153134" y="1320804"/>
            <a:chExt cx="4511427" cy="991493"/>
          </a:xfrm>
        </p:grpSpPr>
        <p:sp>
          <p:nvSpPr>
            <p:cNvPr id="72" name="Round Same Side Corner Rectangle 71"/>
            <p:cNvSpPr/>
            <p:nvPr/>
          </p:nvSpPr>
          <p:spPr>
            <a:xfrm rot="5400000">
              <a:off x="1913101" y="-439163"/>
              <a:ext cx="991493" cy="4511427"/>
            </a:xfrm>
            <a:prstGeom prst="round2SameRect">
              <a:avLst>
                <a:gd name="adj1" fmla="val 50000"/>
                <a:gd name="adj2" fmla="val 0"/>
              </a:avLst>
            </a:prstGeom>
            <a:gradFill>
              <a:gsLst>
                <a:gs pos="0">
                  <a:schemeClr val="tx1"/>
                </a:gs>
                <a:gs pos="100000">
                  <a:schemeClr val="tx2"/>
                </a:gs>
              </a:gsLst>
              <a:lin ang="5400000" scaled="0"/>
            </a:gradFill>
            <a:ln w="12700">
              <a:gradFill>
                <a:gsLst>
                  <a:gs pos="0">
                    <a:srgbClr val="01BBBB"/>
                  </a:gs>
                  <a:gs pos="99000">
                    <a:schemeClr val="accent1">
                      <a:tint val="23500"/>
                      <a:satMod val="160000"/>
                      <a:alpha val="0"/>
                    </a:schemeClr>
                  </a:gs>
                </a:gsLst>
                <a:lin ang="5400000" scaled="0"/>
              </a:gra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73152" rIns="274320" bIns="45720" numCol="1" spcCol="0" rtlCol="0" fromWordArt="0" anchor="t" anchorCtr="0" forceAA="0" compatLnSpc="1">
              <a:prstTxWarp prst="textNoShape">
                <a:avLst/>
              </a:prstTxWarp>
              <a:noAutofit/>
            </a:bodyPr>
            <a:lstStyle/>
            <a:p>
              <a:pPr algn="r"/>
              <a:endParaRPr lang="en-US" sz="2000" dirty="0">
                <a:latin typeface="+mj-lt"/>
              </a:endParaRPr>
            </a:p>
          </p:txBody>
        </p:sp>
        <p:sp>
          <p:nvSpPr>
            <p:cNvPr id="73" name="Rectangle 72"/>
            <p:cNvSpPr/>
            <p:nvPr/>
          </p:nvSpPr>
          <p:spPr>
            <a:xfrm>
              <a:off x="886229" y="1428102"/>
              <a:ext cx="2732270" cy="77689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r" defTabSz="914367"/>
              <a:r>
                <a:rPr lang="en-US" sz="1600" dirty="0" smtClean="0">
                  <a:solidFill>
                    <a:schemeClr val="bg1"/>
                  </a:solidFill>
                  <a:cs typeface="Arial" charset="0"/>
                </a:rPr>
                <a:t>Unified Management </a:t>
              </a:r>
            </a:p>
            <a:p>
              <a:pPr algn="r" defTabSz="914367"/>
              <a:r>
                <a:rPr lang="en-US" sz="1600" dirty="0" smtClean="0">
                  <a:solidFill>
                    <a:schemeClr val="bg1"/>
                  </a:solidFill>
                  <a:cs typeface="Arial" charset="0"/>
                </a:rPr>
                <a:t> A Single Unified</a:t>
              </a:r>
              <a:r>
                <a:rPr lang="en-US" sz="1600" dirty="0">
                  <a:solidFill>
                    <a:schemeClr val="bg1"/>
                  </a:solidFill>
                  <a:cs typeface="Arial" charset="0"/>
                </a:rPr>
                <a:t> </a:t>
              </a:r>
              <a:r>
                <a:rPr lang="en-US" sz="1600" dirty="0" smtClean="0">
                  <a:solidFill>
                    <a:schemeClr val="bg1"/>
                  </a:solidFill>
                  <a:cs typeface="Arial" charset="0"/>
                </a:rPr>
                <a:t>System</a:t>
              </a:r>
            </a:p>
            <a:p>
              <a:pPr algn="r" defTabSz="914367"/>
              <a:r>
                <a:rPr lang="en-US" sz="1600" dirty="0" smtClean="0">
                  <a:solidFill>
                    <a:schemeClr val="bg1"/>
                  </a:solidFill>
                  <a:cs typeface="Arial" charset="0"/>
                </a:rPr>
                <a:t>For Blade and Rack Servers</a:t>
              </a:r>
              <a:endParaRPr lang="en-US" sz="1600" dirty="0">
                <a:solidFill>
                  <a:schemeClr val="bg1"/>
                </a:solidFill>
                <a:cs typeface="Arial" charset="0"/>
              </a:endParaRPr>
            </a:p>
          </p:txBody>
        </p:sp>
        <p:grpSp>
          <p:nvGrpSpPr>
            <p:cNvPr id="3" name="Group 18"/>
            <p:cNvGrpSpPr/>
            <p:nvPr/>
          </p:nvGrpSpPr>
          <p:grpSpPr>
            <a:xfrm>
              <a:off x="3723564" y="1393132"/>
              <a:ext cx="846832" cy="846832"/>
              <a:chOff x="3723564" y="1393132"/>
              <a:chExt cx="846832" cy="846832"/>
            </a:xfrm>
          </p:grpSpPr>
          <p:sp>
            <p:nvSpPr>
              <p:cNvPr id="86" name="Oval 85"/>
              <p:cNvSpPr/>
              <p:nvPr/>
            </p:nvSpPr>
            <p:spPr>
              <a:xfrm>
                <a:off x="3723564" y="1393132"/>
                <a:ext cx="846832" cy="846832"/>
              </a:xfrm>
              <a:prstGeom prst="ellipse">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6200000" scaled="1"/>
                <a:tileRect/>
              </a:gra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4" name="Group 17"/>
              <p:cNvGrpSpPr/>
              <p:nvPr/>
            </p:nvGrpSpPr>
            <p:grpSpPr>
              <a:xfrm>
                <a:off x="3831071" y="1500638"/>
                <a:ext cx="631818" cy="631820"/>
                <a:chOff x="3835688" y="1444631"/>
                <a:chExt cx="631818" cy="631820"/>
              </a:xfrm>
            </p:grpSpPr>
            <p:sp>
              <p:nvSpPr>
                <p:cNvPr id="90" name="Oval 89"/>
                <p:cNvSpPr/>
                <p:nvPr/>
              </p:nvSpPr>
              <p:spPr>
                <a:xfrm>
                  <a:off x="3835688" y="1444631"/>
                  <a:ext cx="631818" cy="631820"/>
                </a:xfrm>
                <a:prstGeom prst="ellipse">
                  <a:avLst/>
                </a:prstGeom>
                <a:gradFill flip="none" rotWithShape="1">
                  <a:gsLst>
                    <a:gs pos="0">
                      <a:schemeClr val="tx2">
                        <a:lumMod val="75000"/>
                      </a:schemeClr>
                    </a:gs>
                    <a:gs pos="90000">
                      <a:schemeClr val="accent5">
                        <a:shade val="100000"/>
                        <a:satMod val="115000"/>
                      </a:schemeClr>
                    </a:gs>
                  </a:gsLst>
                  <a:lin ang="16200000" scaled="1"/>
                  <a:tileRect/>
                </a:gradFill>
                <a:ln w="3175" cap="flat" cmpd="sng" algn="ctr">
                  <a:solidFill>
                    <a:schemeClr val="bg1"/>
                  </a:solidFill>
                  <a:prstDash val="solid"/>
                </a:ln>
                <a:effectLst/>
              </p:spPr>
              <p:txBody>
                <a:bodyPr anchor="ctr"/>
                <a:lstStyle/>
                <a:p>
                  <a:pPr algn="ctr"/>
                  <a:endParaRPr lang="en-US" baseline="-25000" dirty="0">
                    <a:solidFill>
                      <a:schemeClr val="tx1"/>
                    </a:solidFill>
                  </a:endParaRPr>
                </a:p>
              </p:txBody>
            </p:sp>
            <p:grpSp>
              <p:nvGrpSpPr>
                <p:cNvPr id="5" name="Group 162"/>
                <p:cNvGrpSpPr/>
                <p:nvPr/>
              </p:nvGrpSpPr>
              <p:grpSpPr>
                <a:xfrm>
                  <a:off x="3964999" y="1572572"/>
                  <a:ext cx="372929" cy="379123"/>
                  <a:chOff x="1316729" y="5438559"/>
                  <a:chExt cx="357691" cy="363629"/>
                </a:xfrm>
                <a:effectLst>
                  <a:outerShdw blurRad="63500" sx="102000" sy="102000" algn="ctr" rotWithShape="0">
                    <a:prstClr val="black">
                      <a:alpha val="40000"/>
                    </a:prstClr>
                  </a:outerShdw>
                </a:effectLst>
              </p:grpSpPr>
              <p:sp>
                <p:nvSpPr>
                  <p:cNvPr id="93" name="Oval 92"/>
                  <p:cNvSpPr/>
                  <p:nvPr/>
                </p:nvSpPr>
                <p:spPr>
                  <a:xfrm>
                    <a:off x="1441427" y="5569195"/>
                    <a:ext cx="232993" cy="232993"/>
                  </a:xfrm>
                  <a:prstGeom prst="ellipse">
                    <a:avLst/>
                  </a:prstGeom>
                  <a:noFill/>
                  <a:ln w="952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4" name="Oval 93"/>
                  <p:cNvSpPr/>
                  <p:nvPr/>
                </p:nvSpPr>
                <p:spPr>
                  <a:xfrm>
                    <a:off x="1441427" y="5438564"/>
                    <a:ext cx="232993" cy="232993"/>
                  </a:xfrm>
                  <a:prstGeom prst="ellipse">
                    <a:avLst/>
                  </a:prstGeom>
                  <a:noFill/>
                  <a:ln w="952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5" name="Oval 94"/>
                  <p:cNvSpPr/>
                  <p:nvPr/>
                </p:nvSpPr>
                <p:spPr>
                  <a:xfrm>
                    <a:off x="1316729" y="5569195"/>
                    <a:ext cx="232993" cy="232993"/>
                  </a:xfrm>
                  <a:prstGeom prst="ellipse">
                    <a:avLst/>
                  </a:prstGeom>
                  <a:noFill/>
                  <a:ln w="952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96" name="Oval 95"/>
                  <p:cNvSpPr/>
                  <p:nvPr/>
                </p:nvSpPr>
                <p:spPr>
                  <a:xfrm>
                    <a:off x="1316729" y="5438559"/>
                    <a:ext cx="232993" cy="232993"/>
                  </a:xfrm>
                  <a:prstGeom prst="ellipse">
                    <a:avLst/>
                  </a:prstGeom>
                  <a:noFill/>
                  <a:ln w="952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grpSp>
        </p:grpSp>
      </p:grpSp>
      <p:sp>
        <p:nvSpPr>
          <p:cNvPr id="97" name="Trapezoid 96"/>
          <p:cNvSpPr/>
          <p:nvPr/>
        </p:nvSpPr>
        <p:spPr>
          <a:xfrm rot="5400000">
            <a:off x="3066715" y="3074955"/>
            <a:ext cx="2810763" cy="1317408"/>
          </a:xfrm>
          <a:prstGeom prst="trapezoid">
            <a:avLst>
              <a:gd name="adj" fmla="val 64069"/>
            </a:avLst>
          </a:prstGeom>
          <a:gradFill flip="none" rotWithShape="1">
            <a:gsLst>
              <a:gs pos="0">
                <a:schemeClr val="tx1">
                  <a:lumMod val="60000"/>
                  <a:lumOff val="40000"/>
                  <a:shade val="30000"/>
                  <a:satMod val="115000"/>
                  <a:alpha val="0"/>
                </a:schemeClr>
              </a:gs>
              <a:gs pos="50000">
                <a:schemeClr val="tx1">
                  <a:lumMod val="60000"/>
                  <a:lumOff val="40000"/>
                  <a:shade val="67500"/>
                  <a:satMod val="115000"/>
                  <a:alpha val="25000"/>
                </a:schemeClr>
              </a:gs>
              <a:gs pos="100000">
                <a:schemeClr val="tx1">
                  <a:lumMod val="60000"/>
                  <a:lumOff val="40000"/>
                  <a:shade val="100000"/>
                  <a:satMod val="115000"/>
                  <a:alpha val="35000"/>
                </a:schemeClr>
              </a:gs>
            </a:gsLst>
            <a:lin ang="540000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6" name="Group 98"/>
          <p:cNvGrpSpPr/>
          <p:nvPr/>
        </p:nvGrpSpPr>
        <p:grpSpPr>
          <a:xfrm>
            <a:off x="470046" y="2328277"/>
            <a:ext cx="3370608" cy="2862186"/>
            <a:chOff x="1470782" y="1693886"/>
            <a:chExt cx="5379632" cy="4568169"/>
          </a:xfrm>
        </p:grpSpPr>
        <p:pic>
          <p:nvPicPr>
            <p:cNvPr id="100" name="Picture 99" descr="UCS-Rack-Cohabitation-1.png"/>
            <p:cNvPicPr>
              <a:picLocks noChangeAspect="1"/>
            </p:cNvPicPr>
            <p:nvPr/>
          </p:nvPicPr>
          <p:blipFill>
            <a:blip r:embed="rId4" cstate="print"/>
            <a:stretch>
              <a:fillRect/>
            </a:stretch>
          </p:blipFill>
          <p:spPr>
            <a:xfrm>
              <a:off x="4197632" y="1693886"/>
              <a:ext cx="1374493" cy="4568169"/>
            </a:xfrm>
            <a:prstGeom prst="rect">
              <a:avLst/>
            </a:prstGeom>
          </p:spPr>
        </p:pic>
        <p:pic>
          <p:nvPicPr>
            <p:cNvPr id="101" name="Picture 100" descr="UCS-Rack-Cohabitation-2.png"/>
            <p:cNvPicPr>
              <a:picLocks noChangeAspect="1"/>
            </p:cNvPicPr>
            <p:nvPr/>
          </p:nvPicPr>
          <p:blipFill>
            <a:blip r:embed="rId5" cstate="print"/>
            <a:stretch>
              <a:fillRect/>
            </a:stretch>
          </p:blipFill>
          <p:spPr>
            <a:xfrm>
              <a:off x="1470782" y="1693886"/>
              <a:ext cx="1372928" cy="4562965"/>
            </a:xfrm>
            <a:prstGeom prst="rect">
              <a:avLst/>
            </a:prstGeom>
          </p:spPr>
        </p:pic>
        <p:pic>
          <p:nvPicPr>
            <p:cNvPr id="102" name="Picture 101" descr="UCS-Rack-Cohabitation-3.png"/>
            <p:cNvPicPr>
              <a:picLocks noChangeAspect="1"/>
            </p:cNvPicPr>
            <p:nvPr/>
          </p:nvPicPr>
          <p:blipFill>
            <a:blip r:embed="rId6" cstate="print"/>
            <a:stretch>
              <a:fillRect/>
            </a:stretch>
          </p:blipFill>
          <p:spPr>
            <a:xfrm>
              <a:off x="2827313" y="1693886"/>
              <a:ext cx="1369444" cy="4551387"/>
            </a:xfrm>
            <a:prstGeom prst="rect">
              <a:avLst/>
            </a:prstGeom>
          </p:spPr>
        </p:pic>
        <p:pic>
          <p:nvPicPr>
            <p:cNvPr id="103" name="Picture 102" descr="UCS-Rack-Cohabitation-4.png"/>
            <p:cNvPicPr>
              <a:picLocks noChangeAspect="1"/>
            </p:cNvPicPr>
            <p:nvPr/>
          </p:nvPicPr>
          <p:blipFill>
            <a:blip r:embed="rId7" cstate="print"/>
            <a:stretch>
              <a:fillRect/>
            </a:stretch>
          </p:blipFill>
          <p:spPr>
            <a:xfrm>
              <a:off x="5483366" y="1693886"/>
              <a:ext cx="1367048" cy="4543425"/>
            </a:xfrm>
            <a:prstGeom prst="rect">
              <a:avLst/>
            </a:prstGeom>
          </p:spPr>
        </p:pic>
        <p:pic>
          <p:nvPicPr>
            <p:cNvPr id="105" name="Picture 104" descr="UCS-Rack-Cohabitation-2.png"/>
            <p:cNvPicPr>
              <a:picLocks noChangeAspect="1"/>
            </p:cNvPicPr>
            <p:nvPr/>
          </p:nvPicPr>
          <p:blipFill>
            <a:blip r:embed="rId5" cstate="print"/>
            <a:stretch>
              <a:fillRect/>
            </a:stretch>
          </p:blipFill>
          <p:spPr>
            <a:xfrm>
              <a:off x="1489832" y="1693886"/>
              <a:ext cx="1372928" cy="4562965"/>
            </a:xfrm>
            <a:prstGeom prst="rect">
              <a:avLst/>
            </a:prstGeom>
          </p:spPr>
        </p:pic>
        <p:pic>
          <p:nvPicPr>
            <p:cNvPr id="107" name="Picture 106" descr="UCS-Rack-Cohabitation-3.png"/>
            <p:cNvPicPr>
              <a:picLocks noChangeAspect="1"/>
            </p:cNvPicPr>
            <p:nvPr/>
          </p:nvPicPr>
          <p:blipFill>
            <a:blip r:embed="rId6" cstate="print"/>
            <a:stretch>
              <a:fillRect/>
            </a:stretch>
          </p:blipFill>
          <p:spPr>
            <a:xfrm>
              <a:off x="2846363" y="1693886"/>
              <a:ext cx="1369444" cy="4551387"/>
            </a:xfrm>
            <a:prstGeom prst="rect">
              <a:avLst/>
            </a:prstGeom>
          </p:spPr>
        </p:pic>
      </p:grpSp>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68704" y="2557411"/>
            <a:ext cx="3126990" cy="2706400"/>
          </a:xfrm>
          <a:prstGeom prst="rect">
            <a:avLst/>
          </a:prstGeom>
        </p:spPr>
      </p:pic>
      <p:sp>
        <p:nvSpPr>
          <p:cNvPr id="128" name="TextBox 127"/>
          <p:cNvSpPr txBox="1"/>
          <p:nvPr/>
        </p:nvSpPr>
        <p:spPr>
          <a:xfrm>
            <a:off x="5544645" y="1122939"/>
            <a:ext cx="1810635" cy="292388"/>
          </a:xfrm>
          <a:prstGeom prst="rect">
            <a:avLst/>
          </a:prstGeom>
          <a:noFill/>
        </p:spPr>
        <p:txBody>
          <a:bodyPr wrap="square" rtlCol="0">
            <a:spAutoFit/>
          </a:bodyPr>
          <a:lstStyle/>
          <a:p>
            <a:pPr algn="ctr"/>
            <a:r>
              <a:rPr lang="en-US" sz="1300" b="1" dirty="0" smtClean="0"/>
              <a:t>UCS Manager</a:t>
            </a:r>
            <a:endParaRPr lang="en-US" sz="1300" b="1" dirty="0"/>
          </a:p>
        </p:txBody>
      </p:sp>
      <p:grpSp>
        <p:nvGrpSpPr>
          <p:cNvPr id="7" name="Group 133"/>
          <p:cNvGrpSpPr/>
          <p:nvPr/>
        </p:nvGrpSpPr>
        <p:grpSpPr>
          <a:xfrm>
            <a:off x="4124944" y="2701236"/>
            <a:ext cx="1430169" cy="2438128"/>
            <a:chOff x="5006580" y="2956858"/>
            <a:chExt cx="1430169" cy="2438128"/>
          </a:xfrm>
        </p:grpSpPr>
        <p:grpSp>
          <p:nvGrpSpPr>
            <p:cNvPr id="9" name="Group 134"/>
            <p:cNvGrpSpPr/>
            <p:nvPr/>
          </p:nvGrpSpPr>
          <p:grpSpPr>
            <a:xfrm>
              <a:off x="5021242" y="2956858"/>
              <a:ext cx="1402132" cy="2438128"/>
              <a:chOff x="5021242" y="2956858"/>
              <a:chExt cx="1402132" cy="2438128"/>
            </a:xfrm>
          </p:grpSpPr>
          <p:sp>
            <p:nvSpPr>
              <p:cNvPr id="137" name="Rectangle 19"/>
              <p:cNvSpPr>
                <a:spLocks noChangeArrowheads="1"/>
              </p:cNvSpPr>
              <p:nvPr/>
            </p:nvSpPr>
            <p:spPr bwMode="auto">
              <a:xfrm flipH="1">
                <a:off x="5021242" y="2956858"/>
                <a:ext cx="1402131" cy="2394491"/>
              </a:xfrm>
              <a:prstGeom prst="roundRect">
                <a:avLst>
                  <a:gd name="adj" fmla="val 3905"/>
                </a:avLst>
              </a:prstGeom>
              <a:solidFill>
                <a:schemeClr val="tx1">
                  <a:lumMod val="50000"/>
                </a:schemeClr>
              </a:solidFill>
              <a:ln w="12700">
                <a:gradFill>
                  <a:gsLst>
                    <a:gs pos="0">
                      <a:srgbClr val="01BBBB"/>
                    </a:gs>
                    <a:gs pos="99000">
                      <a:schemeClr val="accent1">
                        <a:tint val="23500"/>
                        <a:satMod val="160000"/>
                        <a:alpha val="0"/>
                      </a:schemeClr>
                    </a:gs>
                  </a:gsLst>
                  <a:lin ang="5400000" scaled="0"/>
                </a:gra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0" rIns="45720" bIns="274320" numCol="1" spcCol="0" rtlCol="0" fromWordArt="0" anchor="ctr" anchorCtr="0" forceAA="0" compatLnSpc="1">
                <a:prstTxWarp prst="textNoShape">
                  <a:avLst/>
                </a:prstTxWarp>
                <a:noAutofit/>
              </a:bodyPr>
              <a:lstStyle/>
              <a:p>
                <a:pPr algn="ctr" defTabSz="457200">
                  <a:lnSpc>
                    <a:spcPct val="85000"/>
                  </a:lnSpc>
                </a:pPr>
                <a:endParaRPr lang="en-US" sz="1400" dirty="0">
                  <a:solidFill>
                    <a:schemeClr val="bg1">
                      <a:lumMod val="85000"/>
                    </a:schemeClr>
                  </a:solidFill>
                </a:endParaRPr>
              </a:p>
            </p:txBody>
          </p:sp>
          <p:sp>
            <p:nvSpPr>
              <p:cNvPr id="138" name="Round Same Side Corner Rectangle 137"/>
              <p:cNvSpPr/>
              <p:nvPr/>
            </p:nvSpPr>
            <p:spPr>
              <a:xfrm rot="10800000">
                <a:off x="5021243" y="4908167"/>
                <a:ext cx="1402131" cy="486819"/>
              </a:xfrm>
              <a:prstGeom prst="round2SameRect">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36" name="TextBox 22"/>
            <p:cNvSpPr txBox="1">
              <a:spLocks noChangeArrowheads="1"/>
            </p:cNvSpPr>
            <p:nvPr/>
          </p:nvSpPr>
          <p:spPr bwMode="auto">
            <a:xfrm>
              <a:off x="5006580" y="4968344"/>
              <a:ext cx="1430169" cy="380104"/>
            </a:xfrm>
            <a:prstGeom prst="rect">
              <a:avLst/>
            </a:prstGeom>
            <a:noFill/>
            <a:ln w="9525">
              <a:noFill/>
              <a:miter lim="800000"/>
              <a:headEnd/>
              <a:tailEnd/>
            </a:ln>
          </p:spPr>
          <p:txBody>
            <a:bodyPr>
              <a:spAutoFit/>
            </a:bodyPr>
            <a:lstStyle/>
            <a:p>
              <a:pPr algn="ctr" defTabSz="457200">
                <a:lnSpc>
                  <a:spcPct val="85000"/>
                </a:lnSpc>
              </a:pPr>
              <a:r>
                <a:rPr lang="en-US" sz="1100" b="1" dirty="0" smtClean="0">
                  <a:solidFill>
                    <a:schemeClr val="bg1"/>
                  </a:solidFill>
                  <a:effectLst>
                    <a:outerShdw blurRad="177800" algn="ctr" rotWithShape="0">
                      <a:prstClr val="black">
                        <a:alpha val="60000"/>
                      </a:prstClr>
                    </a:outerShdw>
                  </a:effectLst>
                </a:rPr>
                <a:t>C-Series Rack Optimized Servers</a:t>
              </a:r>
              <a:endParaRPr lang="en-US" sz="1100" b="1" dirty="0">
                <a:solidFill>
                  <a:schemeClr val="bg1"/>
                </a:solidFill>
                <a:effectLst>
                  <a:outerShdw blurRad="177800" algn="ctr" rotWithShape="0">
                    <a:prstClr val="black">
                      <a:alpha val="60000"/>
                    </a:prstClr>
                  </a:outerShdw>
                </a:effectLst>
              </a:endParaRPr>
            </a:p>
          </p:txBody>
        </p:sp>
      </p:grpSp>
      <p:grpSp>
        <p:nvGrpSpPr>
          <p:cNvPr id="10" name="Group 138"/>
          <p:cNvGrpSpPr/>
          <p:nvPr/>
        </p:nvGrpSpPr>
        <p:grpSpPr>
          <a:xfrm>
            <a:off x="7504062" y="2701236"/>
            <a:ext cx="1430169" cy="2429335"/>
            <a:chOff x="5006580" y="2956858"/>
            <a:chExt cx="1430169" cy="2429335"/>
          </a:xfrm>
        </p:grpSpPr>
        <p:grpSp>
          <p:nvGrpSpPr>
            <p:cNvPr id="11" name="Group 139"/>
            <p:cNvGrpSpPr/>
            <p:nvPr/>
          </p:nvGrpSpPr>
          <p:grpSpPr>
            <a:xfrm>
              <a:off x="5021243" y="2956858"/>
              <a:ext cx="1402131" cy="2429335"/>
              <a:chOff x="5021243" y="2956858"/>
              <a:chExt cx="1402131" cy="2429335"/>
            </a:xfrm>
          </p:grpSpPr>
          <p:sp>
            <p:nvSpPr>
              <p:cNvPr id="142" name="Rectangle 19"/>
              <p:cNvSpPr>
                <a:spLocks noChangeArrowheads="1"/>
              </p:cNvSpPr>
              <p:nvPr/>
            </p:nvSpPr>
            <p:spPr bwMode="auto">
              <a:xfrm flipH="1">
                <a:off x="5021243" y="2956858"/>
                <a:ext cx="1402131" cy="2394492"/>
              </a:xfrm>
              <a:prstGeom prst="roundRect">
                <a:avLst>
                  <a:gd name="adj" fmla="val 3905"/>
                </a:avLst>
              </a:prstGeom>
              <a:solidFill>
                <a:schemeClr val="tx1">
                  <a:lumMod val="50000"/>
                </a:schemeClr>
              </a:solidFill>
              <a:ln w="12700">
                <a:gradFill>
                  <a:gsLst>
                    <a:gs pos="0">
                      <a:srgbClr val="01BBBB"/>
                    </a:gs>
                    <a:gs pos="99000">
                      <a:schemeClr val="accent1">
                        <a:tint val="23500"/>
                        <a:satMod val="160000"/>
                        <a:alpha val="0"/>
                      </a:schemeClr>
                    </a:gs>
                  </a:gsLst>
                  <a:lin ang="5400000" scaled="0"/>
                </a:gra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0" rIns="45720" bIns="274320" numCol="1" spcCol="0" rtlCol="0" fromWordArt="0" anchor="ctr" anchorCtr="0" forceAA="0" compatLnSpc="1">
                <a:prstTxWarp prst="textNoShape">
                  <a:avLst/>
                </a:prstTxWarp>
                <a:noAutofit/>
              </a:bodyPr>
              <a:lstStyle/>
              <a:p>
                <a:pPr algn="ctr" defTabSz="457200">
                  <a:lnSpc>
                    <a:spcPct val="85000"/>
                  </a:lnSpc>
                </a:pPr>
                <a:endParaRPr lang="en-US" sz="1400" dirty="0">
                  <a:solidFill>
                    <a:schemeClr val="bg1">
                      <a:lumMod val="85000"/>
                    </a:schemeClr>
                  </a:solidFill>
                </a:endParaRPr>
              </a:p>
            </p:txBody>
          </p:sp>
          <p:sp>
            <p:nvSpPr>
              <p:cNvPr id="143" name="Round Same Side Corner Rectangle 142"/>
              <p:cNvSpPr/>
              <p:nvPr/>
            </p:nvSpPr>
            <p:spPr>
              <a:xfrm rot="10800000">
                <a:off x="5021243" y="4908166"/>
                <a:ext cx="1402131" cy="478027"/>
              </a:xfrm>
              <a:prstGeom prst="round2SameRect">
                <a:avLst/>
              </a:prstGeom>
              <a:gradFill flip="none" rotWithShape="1">
                <a:gsLst>
                  <a:gs pos="0">
                    <a:schemeClr val="tx1">
                      <a:lumMod val="60000"/>
                      <a:lumOff val="40000"/>
                      <a:shade val="30000"/>
                      <a:satMod val="115000"/>
                    </a:schemeClr>
                  </a:gs>
                  <a:gs pos="50000">
                    <a:schemeClr val="tx1">
                      <a:lumMod val="60000"/>
                      <a:lumOff val="40000"/>
                      <a:shade val="67500"/>
                      <a:satMod val="115000"/>
                    </a:schemeClr>
                  </a:gs>
                  <a:gs pos="100000">
                    <a:schemeClr val="tx1">
                      <a:lumMod val="60000"/>
                      <a:lumOff val="40000"/>
                      <a:shade val="100000"/>
                      <a:satMod val="115000"/>
                    </a:schemeClr>
                  </a:gs>
                </a:gsLst>
                <a:lin ang="16200000" scaled="1"/>
                <a:tileRect/>
              </a:gradFill>
              <a:ln w="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41" name="TextBox 22"/>
            <p:cNvSpPr txBox="1">
              <a:spLocks noChangeArrowheads="1"/>
            </p:cNvSpPr>
            <p:nvPr/>
          </p:nvSpPr>
          <p:spPr bwMode="auto">
            <a:xfrm>
              <a:off x="5006580" y="4971426"/>
              <a:ext cx="1430169" cy="380104"/>
            </a:xfrm>
            <a:prstGeom prst="rect">
              <a:avLst/>
            </a:prstGeom>
            <a:noFill/>
            <a:ln w="9525">
              <a:noFill/>
              <a:miter lim="800000"/>
              <a:headEnd/>
              <a:tailEnd/>
            </a:ln>
          </p:spPr>
          <p:txBody>
            <a:bodyPr>
              <a:spAutoFit/>
            </a:bodyPr>
            <a:lstStyle/>
            <a:p>
              <a:pPr algn="ctr" defTabSz="457200">
                <a:lnSpc>
                  <a:spcPct val="85000"/>
                </a:lnSpc>
              </a:pPr>
              <a:r>
                <a:rPr lang="en-US" sz="1100" b="1" dirty="0">
                  <a:solidFill>
                    <a:schemeClr val="bg1"/>
                  </a:solidFill>
                  <a:effectLst>
                    <a:outerShdw blurRad="177800" algn="ctr" rotWithShape="0">
                      <a:prstClr val="black">
                        <a:alpha val="60000"/>
                      </a:prstClr>
                    </a:outerShdw>
                  </a:effectLst>
                </a:rPr>
                <a:t>B-Series Blade Servers</a:t>
              </a:r>
            </a:p>
          </p:txBody>
        </p:sp>
      </p:grpSp>
      <p:pic>
        <p:nvPicPr>
          <p:cNvPr id="216" name="Picture 215"/>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4242417" y="3532960"/>
            <a:ext cx="1211468" cy="481954"/>
          </a:xfrm>
          <a:prstGeom prst="rect">
            <a:avLst/>
          </a:prstGeom>
        </p:spPr>
      </p:pic>
      <p:grpSp>
        <p:nvGrpSpPr>
          <p:cNvPr id="12" name="Group 52"/>
          <p:cNvGrpSpPr/>
          <p:nvPr/>
        </p:nvGrpSpPr>
        <p:grpSpPr>
          <a:xfrm>
            <a:off x="7585150" y="3804027"/>
            <a:ext cx="1276310" cy="660161"/>
            <a:chOff x="3456867" y="4167177"/>
            <a:chExt cx="1403941" cy="726177"/>
          </a:xfrm>
        </p:grpSpPr>
        <p:pic>
          <p:nvPicPr>
            <p:cNvPr id="55" name="Picture 54"/>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3456867" y="4167177"/>
              <a:ext cx="1403941" cy="726177"/>
            </a:xfrm>
            <a:prstGeom prst="rect">
              <a:avLst/>
            </a:prstGeom>
          </p:spPr>
        </p:pic>
        <p:grpSp>
          <p:nvGrpSpPr>
            <p:cNvPr id="13" name="Group 5126"/>
            <p:cNvGrpSpPr/>
            <p:nvPr/>
          </p:nvGrpSpPr>
          <p:grpSpPr>
            <a:xfrm>
              <a:off x="3715546" y="4216301"/>
              <a:ext cx="1095316" cy="493794"/>
              <a:chOff x="3497178" y="4216301"/>
              <a:chExt cx="1095316" cy="493794"/>
            </a:xfrm>
          </p:grpSpPr>
          <p:pic>
            <p:nvPicPr>
              <p:cNvPr id="82" name="Picture 81"/>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3497178" y="4583014"/>
                <a:ext cx="1095316" cy="127081"/>
              </a:xfrm>
              <a:prstGeom prst="rect">
                <a:avLst/>
              </a:prstGeom>
            </p:spPr>
          </p:pic>
          <p:pic>
            <p:nvPicPr>
              <p:cNvPr id="83" name="Picture 82"/>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3497178" y="4460777"/>
                <a:ext cx="1095316" cy="127081"/>
              </a:xfrm>
              <a:prstGeom prst="rect">
                <a:avLst/>
              </a:prstGeom>
            </p:spPr>
          </p:pic>
          <p:pic>
            <p:nvPicPr>
              <p:cNvPr id="84" name="Picture 83"/>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3497178" y="4338539"/>
                <a:ext cx="1095316" cy="127081"/>
              </a:xfrm>
              <a:prstGeom prst="rect">
                <a:avLst/>
              </a:prstGeom>
            </p:spPr>
          </p:pic>
          <p:pic>
            <p:nvPicPr>
              <p:cNvPr id="85" name="Picture 84"/>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3497178" y="4216301"/>
                <a:ext cx="1095316" cy="127081"/>
              </a:xfrm>
              <a:prstGeom prst="rect">
                <a:avLst/>
              </a:prstGeom>
            </p:spPr>
          </p:pic>
        </p:grpSp>
        <p:pic>
          <p:nvPicPr>
            <p:cNvPr id="78" name="Picture 77"/>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3718806" y="4464844"/>
              <a:ext cx="1090611" cy="126205"/>
            </a:xfrm>
            <a:prstGeom prst="rect">
              <a:avLst/>
            </a:prstGeom>
          </p:spPr>
        </p:pic>
        <p:pic>
          <p:nvPicPr>
            <p:cNvPr id="79" name="Picture 78"/>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3718806" y="4588669"/>
              <a:ext cx="1090611" cy="126205"/>
            </a:xfrm>
            <a:prstGeom prst="rect">
              <a:avLst/>
            </a:prstGeom>
          </p:spPr>
        </p:pic>
        <p:pic>
          <p:nvPicPr>
            <p:cNvPr id="80" name="Picture 79"/>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3718806" y="4333875"/>
              <a:ext cx="1090611" cy="126205"/>
            </a:xfrm>
            <a:prstGeom prst="rect">
              <a:avLst/>
            </a:prstGeom>
          </p:spPr>
        </p:pic>
        <p:pic>
          <p:nvPicPr>
            <p:cNvPr id="81" name="Picture 80"/>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3718806" y="4214813"/>
              <a:ext cx="1090611" cy="126205"/>
            </a:xfrm>
            <a:prstGeom prst="rect">
              <a:avLst/>
            </a:prstGeom>
          </p:spPr>
        </p:pic>
      </p:grpSp>
      <p:grpSp>
        <p:nvGrpSpPr>
          <p:cNvPr id="14" name="Group 143"/>
          <p:cNvGrpSpPr/>
          <p:nvPr/>
        </p:nvGrpSpPr>
        <p:grpSpPr>
          <a:xfrm>
            <a:off x="7585150" y="2960023"/>
            <a:ext cx="1276310" cy="660161"/>
            <a:chOff x="3456867" y="4167177"/>
            <a:chExt cx="1403941" cy="726177"/>
          </a:xfrm>
        </p:grpSpPr>
        <p:pic>
          <p:nvPicPr>
            <p:cNvPr id="145" name="Picture 144"/>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3456867" y="4167177"/>
              <a:ext cx="1403941" cy="726177"/>
            </a:xfrm>
            <a:prstGeom prst="rect">
              <a:avLst/>
            </a:prstGeom>
          </p:spPr>
        </p:pic>
        <p:grpSp>
          <p:nvGrpSpPr>
            <p:cNvPr id="15" name="Group 5126"/>
            <p:cNvGrpSpPr/>
            <p:nvPr/>
          </p:nvGrpSpPr>
          <p:grpSpPr>
            <a:xfrm>
              <a:off x="3715546" y="4216301"/>
              <a:ext cx="1095316" cy="493794"/>
              <a:chOff x="3497178" y="4216301"/>
              <a:chExt cx="1095316" cy="493794"/>
            </a:xfrm>
          </p:grpSpPr>
          <p:pic>
            <p:nvPicPr>
              <p:cNvPr id="151" name="Picture 150"/>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3497178" y="4583014"/>
                <a:ext cx="1095316" cy="127081"/>
              </a:xfrm>
              <a:prstGeom prst="rect">
                <a:avLst/>
              </a:prstGeom>
            </p:spPr>
          </p:pic>
          <p:pic>
            <p:nvPicPr>
              <p:cNvPr id="152" name="Picture 151"/>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3497178" y="4460777"/>
                <a:ext cx="1095316" cy="127081"/>
              </a:xfrm>
              <a:prstGeom prst="rect">
                <a:avLst/>
              </a:prstGeom>
            </p:spPr>
          </p:pic>
          <p:pic>
            <p:nvPicPr>
              <p:cNvPr id="153" name="Picture 152"/>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3497178" y="4338539"/>
                <a:ext cx="1095316" cy="127081"/>
              </a:xfrm>
              <a:prstGeom prst="rect">
                <a:avLst/>
              </a:prstGeom>
            </p:spPr>
          </p:pic>
          <p:pic>
            <p:nvPicPr>
              <p:cNvPr id="154" name="Picture 153"/>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3497178" y="4216301"/>
                <a:ext cx="1095316" cy="127081"/>
              </a:xfrm>
              <a:prstGeom prst="rect">
                <a:avLst/>
              </a:prstGeom>
            </p:spPr>
          </p:pic>
        </p:grpSp>
        <p:pic>
          <p:nvPicPr>
            <p:cNvPr id="147" name="Picture 146"/>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3718806" y="4464844"/>
              <a:ext cx="1090611" cy="126205"/>
            </a:xfrm>
            <a:prstGeom prst="rect">
              <a:avLst/>
            </a:prstGeom>
          </p:spPr>
        </p:pic>
        <p:pic>
          <p:nvPicPr>
            <p:cNvPr id="148" name="Picture 147"/>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3718806" y="4588669"/>
              <a:ext cx="1090611" cy="126205"/>
            </a:xfrm>
            <a:prstGeom prst="rect">
              <a:avLst/>
            </a:prstGeom>
          </p:spPr>
        </p:pic>
        <p:pic>
          <p:nvPicPr>
            <p:cNvPr id="149" name="Picture 148"/>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3718806" y="4333875"/>
              <a:ext cx="1090611" cy="126205"/>
            </a:xfrm>
            <a:prstGeom prst="rect">
              <a:avLst/>
            </a:prstGeom>
          </p:spPr>
        </p:pic>
        <p:pic>
          <p:nvPicPr>
            <p:cNvPr id="150" name="Picture 149"/>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3718806" y="4214813"/>
              <a:ext cx="1090611" cy="126205"/>
            </a:xfrm>
            <a:prstGeom prst="rect">
              <a:avLst/>
            </a:prstGeom>
          </p:spPr>
        </p:pic>
      </p:grpSp>
      <p:grpSp>
        <p:nvGrpSpPr>
          <p:cNvPr id="16" name="Group 17"/>
          <p:cNvGrpSpPr/>
          <p:nvPr/>
        </p:nvGrpSpPr>
        <p:grpSpPr>
          <a:xfrm>
            <a:off x="5703529" y="2909673"/>
            <a:ext cx="1614404" cy="2071082"/>
            <a:chOff x="5703529" y="2670533"/>
            <a:chExt cx="1614404" cy="2071082"/>
          </a:xfrm>
        </p:grpSpPr>
        <p:sp>
          <p:nvSpPr>
            <p:cNvPr id="114" name="Rounded Rectangle 113"/>
            <p:cNvSpPr/>
            <p:nvPr/>
          </p:nvSpPr>
          <p:spPr>
            <a:xfrm>
              <a:off x="5703529" y="2670533"/>
              <a:ext cx="1614404" cy="2071082"/>
            </a:xfrm>
            <a:prstGeom prst="roundRect">
              <a:avLst>
                <a:gd name="adj" fmla="val 7105"/>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3500000" scaled="1"/>
              <a:tileRect/>
            </a:gradFill>
            <a:ln w="12700">
              <a:gradFill>
                <a:gsLst>
                  <a:gs pos="100000">
                    <a:srgbClr val="1F2E33"/>
                  </a:gs>
                  <a:gs pos="0">
                    <a:schemeClr val="bg1">
                      <a:lumMod val="95000"/>
                    </a:schemeClr>
                  </a:gs>
                  <a:gs pos="7000">
                    <a:srgbClr val="585858"/>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p>
              <a:pPr algn="ctr"/>
              <a:endParaRPr lang="en-US" sz="1000">
                <a:effectLst>
                  <a:outerShdw blurRad="177800" algn="ctr" rotWithShape="0">
                    <a:prstClr val="black">
                      <a:alpha val="60000"/>
                    </a:prstClr>
                  </a:outerShdw>
                </a:effectLst>
              </a:endParaRPr>
            </a:p>
          </p:txBody>
        </p:sp>
        <p:sp>
          <p:nvSpPr>
            <p:cNvPr id="115" name="Text Box 93"/>
            <p:cNvSpPr txBox="1">
              <a:spLocks noChangeArrowheads="1"/>
            </p:cNvSpPr>
            <p:nvPr/>
          </p:nvSpPr>
          <p:spPr bwMode="auto">
            <a:xfrm>
              <a:off x="5732063" y="2736578"/>
              <a:ext cx="1557337" cy="1938992"/>
            </a:xfrm>
            <a:prstGeom prst="rect">
              <a:avLst/>
            </a:prstGeom>
            <a:noFill/>
            <a:ln w="12700">
              <a:noFill/>
              <a:miter lim="800000"/>
              <a:headEnd/>
              <a:tailEnd/>
            </a:ln>
          </p:spPr>
          <p:txBody>
            <a:bodyPr wrap="square">
              <a:spAutoFit/>
            </a:bodyPr>
            <a:lstStyle/>
            <a:p>
              <a:r>
                <a:rPr lang="en-US" sz="800" b="1" dirty="0" smtClean="0">
                  <a:solidFill>
                    <a:schemeClr val="bg1"/>
                  </a:solidFill>
                  <a:effectLst>
                    <a:outerShdw blurRad="177800" algn="ctr" rotWithShape="0">
                      <a:prstClr val="black">
                        <a:alpha val="60000"/>
                      </a:prstClr>
                    </a:outerShdw>
                  </a:effectLst>
                </a:rPr>
                <a:t>Service Profile: HR_App1</a:t>
              </a:r>
            </a:p>
            <a:p>
              <a:r>
                <a:rPr lang="en-US" sz="800" dirty="0" smtClean="0">
                  <a:solidFill>
                    <a:schemeClr val="bg1"/>
                  </a:solidFill>
                  <a:effectLst>
                    <a:outerShdw blurRad="177800" algn="ctr" rotWithShape="0">
                      <a:prstClr val="black">
                        <a:alpha val="60000"/>
                      </a:prstClr>
                    </a:outerShdw>
                  </a:effectLst>
                </a:rPr>
                <a:t>VNIC1 </a:t>
              </a:r>
            </a:p>
            <a:p>
              <a:pPr marL="119063"/>
              <a:r>
                <a:rPr lang="en-US" sz="800" dirty="0" smtClean="0">
                  <a:solidFill>
                    <a:schemeClr val="bg1"/>
                  </a:solidFill>
                  <a:effectLst>
                    <a:outerShdw blurRad="177800" algn="ctr" rotWithShape="0">
                      <a:prstClr val="black">
                        <a:alpha val="60000"/>
                      </a:prstClr>
                    </a:outerShdw>
                  </a:effectLst>
                </a:rPr>
                <a:t>MAC: </a:t>
              </a:r>
              <a:r>
                <a:rPr lang="en-US" sz="800" dirty="0" err="1" smtClean="0">
                  <a:solidFill>
                    <a:schemeClr val="bg1"/>
                  </a:solidFill>
                  <a:effectLst>
                    <a:outerShdw blurRad="177800" algn="ctr" rotWithShape="0">
                      <a:prstClr val="black">
                        <a:alpha val="60000"/>
                      </a:prstClr>
                    </a:outerShdw>
                  </a:effectLst>
                </a:rPr>
                <a:t>08:00:69:02:01:2E</a:t>
              </a:r>
              <a:endParaRPr lang="en-US" sz="800" dirty="0" smtClean="0">
                <a:solidFill>
                  <a:schemeClr val="bg1"/>
                </a:solidFill>
                <a:effectLst>
                  <a:outerShdw blurRad="177800" algn="ctr" rotWithShape="0">
                    <a:prstClr val="black">
                      <a:alpha val="60000"/>
                    </a:prstClr>
                  </a:outerShdw>
                </a:effectLst>
              </a:endParaRPr>
            </a:p>
            <a:p>
              <a:pPr marL="119063"/>
              <a:r>
                <a:rPr lang="en-US" sz="800" dirty="0" err="1" smtClean="0">
                  <a:solidFill>
                    <a:schemeClr val="bg1"/>
                  </a:solidFill>
                  <a:effectLst>
                    <a:outerShdw blurRad="177800" algn="ctr" rotWithShape="0">
                      <a:prstClr val="black">
                        <a:alpha val="60000"/>
                      </a:prstClr>
                    </a:outerShdw>
                  </a:effectLst>
                </a:rPr>
                <a:t>HR_WEB_VLAN</a:t>
              </a:r>
              <a:r>
                <a:rPr lang="en-US" sz="800" dirty="0" smtClean="0">
                  <a:solidFill>
                    <a:schemeClr val="bg1"/>
                  </a:solidFill>
                  <a:effectLst>
                    <a:outerShdw blurRad="177800" algn="ctr" rotWithShape="0">
                      <a:prstClr val="black">
                        <a:alpha val="60000"/>
                      </a:prstClr>
                    </a:outerShdw>
                  </a:effectLst>
                </a:rPr>
                <a:t> (ID=50)</a:t>
              </a:r>
            </a:p>
            <a:p>
              <a:r>
                <a:rPr lang="en-US" sz="800" dirty="0" err="1" smtClean="0">
                  <a:solidFill>
                    <a:schemeClr val="bg1"/>
                  </a:solidFill>
                  <a:effectLst>
                    <a:outerShdw blurRad="177800" algn="ctr" rotWithShape="0">
                      <a:prstClr val="black">
                        <a:alpha val="60000"/>
                      </a:prstClr>
                    </a:outerShdw>
                  </a:effectLst>
                </a:rPr>
                <a:t>VNIC2</a:t>
              </a:r>
              <a:endParaRPr lang="en-US" sz="800" dirty="0" smtClean="0">
                <a:solidFill>
                  <a:schemeClr val="bg1"/>
                </a:solidFill>
                <a:effectLst>
                  <a:outerShdw blurRad="177800" algn="ctr" rotWithShape="0">
                    <a:prstClr val="black">
                      <a:alpha val="60000"/>
                    </a:prstClr>
                  </a:outerShdw>
                </a:effectLst>
              </a:endParaRPr>
            </a:p>
            <a:p>
              <a:pPr marL="119063"/>
              <a:r>
                <a:rPr lang="en-US" sz="800" dirty="0" smtClean="0">
                  <a:solidFill>
                    <a:schemeClr val="bg1"/>
                  </a:solidFill>
                  <a:effectLst>
                    <a:outerShdw blurRad="177800" algn="ctr" rotWithShape="0">
                      <a:prstClr val="black">
                        <a:alpha val="60000"/>
                      </a:prstClr>
                    </a:outerShdw>
                  </a:effectLst>
                </a:rPr>
                <a:t>MAC: </a:t>
              </a:r>
              <a:r>
                <a:rPr lang="en-US" sz="800" dirty="0" err="1" smtClean="0">
                  <a:solidFill>
                    <a:schemeClr val="bg1"/>
                  </a:solidFill>
                  <a:effectLst>
                    <a:outerShdw blurRad="177800" algn="ctr" rotWithShape="0">
                      <a:prstClr val="black">
                        <a:alpha val="60000"/>
                      </a:prstClr>
                    </a:outerShdw>
                  </a:effectLst>
                </a:rPr>
                <a:t>08:00:69:02:01:2F</a:t>
              </a:r>
              <a:endParaRPr lang="en-US" sz="800" dirty="0" smtClean="0">
                <a:solidFill>
                  <a:schemeClr val="bg1"/>
                </a:solidFill>
                <a:effectLst>
                  <a:outerShdw blurRad="177800" algn="ctr" rotWithShape="0">
                    <a:prstClr val="black">
                      <a:alpha val="60000"/>
                    </a:prstClr>
                  </a:outerShdw>
                </a:effectLst>
              </a:endParaRPr>
            </a:p>
            <a:p>
              <a:pPr marL="119063"/>
              <a:r>
                <a:rPr lang="en-US" sz="800" dirty="0" err="1" smtClean="0">
                  <a:solidFill>
                    <a:schemeClr val="bg1"/>
                  </a:solidFill>
                  <a:effectLst>
                    <a:outerShdw blurRad="177800" algn="ctr" rotWithShape="0">
                      <a:prstClr val="black">
                        <a:alpha val="60000"/>
                      </a:prstClr>
                    </a:outerShdw>
                  </a:effectLst>
                </a:rPr>
                <a:t>HR_DB_VLAN</a:t>
              </a:r>
              <a:r>
                <a:rPr lang="en-US" sz="800" dirty="0" smtClean="0">
                  <a:solidFill>
                    <a:schemeClr val="bg1"/>
                  </a:solidFill>
                  <a:effectLst>
                    <a:outerShdw blurRad="177800" algn="ctr" rotWithShape="0">
                      <a:prstClr val="black">
                        <a:alpha val="60000"/>
                      </a:prstClr>
                    </a:outerShdw>
                  </a:effectLst>
                </a:rPr>
                <a:t> (ID=210)</a:t>
              </a:r>
              <a:endParaRPr lang="en-US" sz="800" dirty="0">
                <a:solidFill>
                  <a:schemeClr val="bg1"/>
                </a:solidFill>
                <a:effectLst>
                  <a:outerShdw blurRad="177800" algn="ctr" rotWithShape="0">
                    <a:prstClr val="black">
                      <a:alpha val="60000"/>
                    </a:prstClr>
                  </a:outerShdw>
                </a:effectLst>
              </a:endParaRPr>
            </a:p>
            <a:p>
              <a:r>
                <a:rPr lang="en-US" sz="800" dirty="0" err="1" smtClean="0">
                  <a:solidFill>
                    <a:schemeClr val="bg1"/>
                  </a:solidFill>
                  <a:effectLst>
                    <a:outerShdw blurRad="177800" algn="ctr" rotWithShape="0">
                      <a:prstClr val="black">
                        <a:alpha val="60000"/>
                      </a:prstClr>
                    </a:outerShdw>
                  </a:effectLst>
                </a:rPr>
                <a:t>HBA</a:t>
              </a:r>
              <a:r>
                <a:rPr lang="en-US" sz="800" dirty="0" smtClean="0">
                  <a:solidFill>
                    <a:schemeClr val="bg1"/>
                  </a:solidFill>
                  <a:effectLst>
                    <a:outerShdw blurRad="177800" algn="ctr" rotWithShape="0">
                      <a:prstClr val="black">
                        <a:alpha val="60000"/>
                      </a:prstClr>
                    </a:outerShdw>
                  </a:effectLst>
                </a:rPr>
                <a:t> 1 and 2</a:t>
              </a:r>
              <a:endParaRPr lang="en-US" sz="800" dirty="0">
                <a:solidFill>
                  <a:schemeClr val="bg1"/>
                </a:solidFill>
                <a:effectLst>
                  <a:outerShdw blurRad="177800" algn="ctr" rotWithShape="0">
                    <a:prstClr val="black">
                      <a:alpha val="60000"/>
                    </a:prstClr>
                  </a:outerShdw>
                </a:effectLst>
              </a:endParaRPr>
            </a:p>
            <a:p>
              <a:pPr marL="119063"/>
              <a:r>
                <a:rPr lang="en-US" sz="800" dirty="0" smtClean="0">
                  <a:solidFill>
                    <a:schemeClr val="bg1"/>
                  </a:solidFill>
                  <a:effectLst>
                    <a:outerShdw blurRad="177800" algn="ctr" rotWithShape="0">
                      <a:prstClr val="black">
                        <a:alpha val="60000"/>
                      </a:prstClr>
                    </a:outerShdw>
                  </a:effectLst>
                </a:rPr>
                <a:t>WWN</a:t>
              </a:r>
              <a:r>
                <a:rPr lang="en-US" sz="800" dirty="0">
                  <a:solidFill>
                    <a:schemeClr val="bg1"/>
                  </a:solidFill>
                  <a:effectLst>
                    <a:outerShdw blurRad="177800" algn="ctr" rotWithShape="0">
                      <a:prstClr val="black">
                        <a:alpha val="60000"/>
                      </a:prstClr>
                    </a:outerShdw>
                  </a:effectLst>
                </a:rPr>
                <a:t>: </a:t>
              </a:r>
              <a:r>
                <a:rPr lang="en-US" sz="800" dirty="0" smtClean="0">
                  <a:solidFill>
                    <a:schemeClr val="bg1"/>
                  </a:solidFill>
                  <a:effectLst>
                    <a:outerShdw blurRad="177800" algn="ctr" rotWithShape="0">
                      <a:prstClr val="black">
                        <a:alpha val="60000"/>
                      </a:prstClr>
                    </a:outerShdw>
                  </a:effectLst>
                </a:rPr>
                <a:t>5080020000075740</a:t>
              </a:r>
            </a:p>
            <a:p>
              <a:pPr marL="119063"/>
              <a:r>
                <a:rPr lang="en-US" sz="800" dirty="0" smtClean="0">
                  <a:solidFill>
                    <a:schemeClr val="bg1"/>
                  </a:solidFill>
                  <a:effectLst>
                    <a:outerShdw blurRad="177800" algn="ctr" rotWithShape="0">
                      <a:prstClr val="black">
                        <a:alpha val="60000"/>
                      </a:prstClr>
                    </a:outerShdw>
                  </a:effectLst>
                </a:rPr>
                <a:t>WWN: 5080020000075741</a:t>
              </a:r>
            </a:p>
            <a:p>
              <a:pPr marL="119063"/>
              <a:r>
                <a:rPr lang="en-US" sz="800" dirty="0" err="1" smtClean="0">
                  <a:solidFill>
                    <a:schemeClr val="bg1"/>
                  </a:solidFill>
                  <a:effectLst>
                    <a:outerShdw blurRad="177800" algn="ctr" rotWithShape="0">
                      <a:prstClr val="black">
                        <a:alpha val="60000"/>
                      </a:prstClr>
                    </a:outerShdw>
                  </a:effectLst>
                </a:rPr>
                <a:t>VSAN</a:t>
              </a:r>
              <a:r>
                <a:rPr lang="en-US" sz="800" dirty="0" smtClean="0">
                  <a:solidFill>
                    <a:schemeClr val="bg1"/>
                  </a:solidFill>
                  <a:effectLst>
                    <a:outerShdw blurRad="177800" algn="ctr" rotWithShape="0">
                      <a:prstClr val="black">
                        <a:alpha val="60000"/>
                      </a:prstClr>
                    </a:outerShdw>
                  </a:effectLst>
                </a:rPr>
                <a:t>  ID: 12</a:t>
              </a:r>
              <a:endParaRPr lang="en-US" sz="800" dirty="0">
                <a:solidFill>
                  <a:schemeClr val="bg1"/>
                </a:solidFill>
                <a:effectLst>
                  <a:outerShdw blurRad="177800" algn="ctr" rotWithShape="0">
                    <a:prstClr val="black">
                      <a:alpha val="60000"/>
                    </a:prstClr>
                  </a:outerShdw>
                </a:effectLst>
              </a:endParaRPr>
            </a:p>
            <a:p>
              <a:r>
                <a:rPr lang="en-US" sz="800" dirty="0" smtClean="0">
                  <a:solidFill>
                    <a:schemeClr val="bg1"/>
                  </a:solidFill>
                  <a:effectLst>
                    <a:outerShdw blurRad="177800" algn="ctr" rotWithShape="0">
                      <a:prstClr val="black">
                        <a:alpha val="60000"/>
                      </a:prstClr>
                    </a:outerShdw>
                  </a:effectLst>
                </a:rPr>
                <a:t>Boot </a:t>
              </a:r>
              <a:r>
                <a:rPr lang="en-US" sz="800" dirty="0">
                  <a:solidFill>
                    <a:schemeClr val="bg1"/>
                  </a:solidFill>
                  <a:effectLst>
                    <a:outerShdw blurRad="177800" algn="ctr" rotWithShape="0">
                      <a:prstClr val="black">
                        <a:alpha val="60000"/>
                      </a:prstClr>
                    </a:outerShdw>
                  </a:effectLst>
                </a:rPr>
                <a:t>Order: </a:t>
              </a:r>
              <a:r>
                <a:rPr lang="en-US" sz="800" dirty="0" smtClean="0">
                  <a:solidFill>
                    <a:schemeClr val="bg1"/>
                  </a:solidFill>
                  <a:effectLst>
                    <a:outerShdw blurRad="177800" algn="ctr" rotWithShape="0">
                      <a:prstClr val="black">
                        <a:alpha val="60000"/>
                      </a:prstClr>
                    </a:outerShdw>
                  </a:effectLst>
                </a:rPr>
                <a:t>SAN</a:t>
              </a:r>
            </a:p>
            <a:p>
              <a:r>
                <a:rPr lang="en-US" sz="800" dirty="0" smtClean="0">
                  <a:solidFill>
                    <a:schemeClr val="bg1"/>
                  </a:solidFill>
                  <a:effectLst>
                    <a:outerShdw blurRad="177800" algn="ctr" rotWithShape="0">
                      <a:prstClr val="black">
                        <a:alpha val="60000"/>
                      </a:prstClr>
                    </a:outerShdw>
                  </a:effectLst>
                </a:rPr>
                <a:t>BIOS Settings: </a:t>
              </a:r>
            </a:p>
            <a:p>
              <a:pPr marL="119063"/>
              <a:r>
                <a:rPr lang="en-US" sz="800" dirty="0" smtClean="0">
                  <a:solidFill>
                    <a:schemeClr val="bg1"/>
                  </a:solidFill>
                  <a:effectLst>
                    <a:outerShdw blurRad="177800" algn="ctr" rotWithShape="0">
                      <a:prstClr val="black">
                        <a:alpha val="60000"/>
                      </a:prstClr>
                    </a:outerShdw>
                  </a:effectLst>
                </a:rPr>
                <a:t>Turbo On</a:t>
              </a:r>
            </a:p>
            <a:p>
              <a:pPr marL="119063"/>
              <a:r>
                <a:rPr lang="en-US" sz="800" dirty="0" err="1" smtClean="0">
                  <a:solidFill>
                    <a:schemeClr val="bg1"/>
                  </a:solidFill>
                  <a:effectLst>
                    <a:outerShdw blurRad="177800" algn="ctr" rotWithShape="0">
                      <a:prstClr val="black">
                        <a:alpha val="60000"/>
                      </a:prstClr>
                    </a:outerShdw>
                  </a:effectLst>
                </a:rPr>
                <a:t>HyperThreading</a:t>
              </a:r>
              <a:r>
                <a:rPr lang="en-US" sz="800" dirty="0" smtClean="0">
                  <a:solidFill>
                    <a:schemeClr val="bg1"/>
                  </a:solidFill>
                  <a:effectLst>
                    <a:outerShdw blurRad="177800" algn="ctr" rotWithShape="0">
                      <a:prstClr val="black">
                        <a:alpha val="60000"/>
                      </a:prstClr>
                    </a:outerShdw>
                  </a:effectLst>
                </a:rPr>
                <a:t> On</a:t>
              </a:r>
              <a:endParaRPr lang="en-US" sz="800" dirty="0">
                <a:solidFill>
                  <a:schemeClr val="bg1"/>
                </a:solidFill>
                <a:effectLst>
                  <a:outerShdw blurRad="177800" algn="ctr" rotWithShape="0">
                    <a:prstClr val="black">
                      <a:alpha val="60000"/>
                    </a:prstClr>
                  </a:outerShdw>
                </a:effectLst>
              </a:endParaRPr>
            </a:p>
          </p:txBody>
        </p:sp>
      </p:grpSp>
      <p:sp>
        <p:nvSpPr>
          <p:cNvPr id="62" name="TextBox 61"/>
          <p:cNvSpPr txBox="1"/>
          <p:nvPr/>
        </p:nvSpPr>
        <p:spPr>
          <a:xfrm>
            <a:off x="304800" y="5432298"/>
            <a:ext cx="8374859" cy="1169551"/>
          </a:xfrm>
          <a:prstGeom prst="rect">
            <a:avLst/>
          </a:prstGeom>
          <a:noFill/>
          <a:ln>
            <a:noFill/>
          </a:ln>
        </p:spPr>
        <p:txBody>
          <a:bodyPr vert="horz" wrap="square" lIns="91440" tIns="45720" rIns="91440" bIns="45720" numCol="2" spcCol="274320" rtlCol="0" anchor="ctr">
            <a:spAutoFit/>
          </a:bodyPr>
          <a:lstStyle/>
          <a:p>
            <a:pPr marL="231775" indent="-231775">
              <a:spcBef>
                <a:spcPts val="600"/>
              </a:spcBef>
              <a:buClr>
                <a:schemeClr val="tx2"/>
              </a:buClr>
              <a:buFont typeface="Arial"/>
              <a:buChar char="•"/>
            </a:pPr>
            <a:r>
              <a:rPr lang="en-US" sz="1200" dirty="0" smtClean="0">
                <a:solidFill>
                  <a:srgbClr val="777777"/>
                </a:solidFill>
                <a:latin typeface="+mj-lt"/>
              </a:rPr>
              <a:t>A major </a:t>
            </a:r>
            <a:r>
              <a:rPr lang="en-US" sz="1200" dirty="0">
                <a:solidFill>
                  <a:srgbClr val="777777"/>
                </a:solidFill>
                <a:latin typeface="+mj-lt"/>
              </a:rPr>
              <a:t>market </a:t>
            </a:r>
            <a:r>
              <a:rPr lang="en-US" sz="1200" dirty="0" smtClean="0">
                <a:solidFill>
                  <a:srgbClr val="777777"/>
                </a:solidFill>
                <a:latin typeface="+mj-lt"/>
              </a:rPr>
              <a:t>transformation in unified</a:t>
            </a:r>
            <a:br>
              <a:rPr lang="en-US" sz="1200" dirty="0" smtClean="0">
                <a:solidFill>
                  <a:srgbClr val="777777"/>
                </a:solidFill>
                <a:latin typeface="+mj-lt"/>
              </a:rPr>
            </a:br>
            <a:r>
              <a:rPr lang="en-US" sz="1200" dirty="0" smtClean="0">
                <a:solidFill>
                  <a:srgbClr val="777777"/>
                </a:solidFill>
                <a:latin typeface="+mj-lt"/>
              </a:rPr>
              <a:t>server management</a:t>
            </a:r>
            <a:endParaRPr lang="en-US" sz="1200" dirty="0">
              <a:solidFill>
                <a:srgbClr val="777777"/>
              </a:solidFill>
              <a:latin typeface="+mj-lt"/>
            </a:endParaRPr>
          </a:p>
          <a:p>
            <a:pPr marL="231775" indent="-231775">
              <a:spcBef>
                <a:spcPts val="600"/>
              </a:spcBef>
              <a:buClr>
                <a:schemeClr val="tx2"/>
              </a:buClr>
              <a:buFont typeface="Arial"/>
              <a:buChar char="•"/>
            </a:pPr>
            <a:r>
              <a:rPr lang="en-US" sz="1200" dirty="0" smtClean="0">
                <a:solidFill>
                  <a:srgbClr val="777777"/>
                </a:solidFill>
                <a:latin typeface="+mj-lt"/>
              </a:rPr>
              <a:t>Benefits of UCS Manager and Service Profiles brought to rack optimized servers</a:t>
            </a:r>
          </a:p>
          <a:p>
            <a:pPr>
              <a:spcBef>
                <a:spcPts val="600"/>
              </a:spcBef>
              <a:buClr>
                <a:schemeClr val="tx2"/>
              </a:buClr>
            </a:pPr>
            <a:endParaRPr lang="en-US" sz="1200" dirty="0" smtClean="0">
              <a:solidFill>
                <a:srgbClr val="777777"/>
              </a:solidFill>
              <a:latin typeface="+mj-lt"/>
            </a:endParaRPr>
          </a:p>
          <a:p>
            <a:pPr marL="457200" indent="-228600">
              <a:spcBef>
                <a:spcPts val="600"/>
              </a:spcBef>
              <a:buClr>
                <a:schemeClr val="tx2"/>
              </a:buClr>
              <a:buFont typeface="Arial"/>
              <a:buChar char="•"/>
            </a:pPr>
            <a:r>
              <a:rPr lang="en-US" sz="1200" dirty="0" smtClean="0">
                <a:solidFill>
                  <a:srgbClr val="777777"/>
                </a:solidFill>
                <a:latin typeface="+mj-lt"/>
              </a:rPr>
              <a:t>New Nexus Fabric Extender topology reduces cost, increases scale of rack server connectivity within Unified Computing</a:t>
            </a:r>
          </a:p>
          <a:p>
            <a:pPr marL="457200" indent="-228600">
              <a:spcBef>
                <a:spcPts val="600"/>
              </a:spcBef>
              <a:buClr>
                <a:schemeClr val="tx2"/>
              </a:buClr>
              <a:buFont typeface="Arial"/>
              <a:buChar char="•"/>
            </a:pPr>
            <a:r>
              <a:rPr lang="en-US" sz="1200" dirty="0" smtClean="0">
                <a:solidFill>
                  <a:srgbClr val="777777"/>
                </a:solidFill>
                <a:latin typeface="+mj-lt"/>
              </a:rPr>
              <a:t>Add capacity without complexity</a:t>
            </a:r>
          </a:p>
        </p:txBody>
      </p:sp>
      <p:grpSp>
        <p:nvGrpSpPr>
          <p:cNvPr id="18" name="Group 22"/>
          <p:cNvGrpSpPr/>
          <p:nvPr/>
        </p:nvGrpSpPr>
        <p:grpSpPr>
          <a:xfrm>
            <a:off x="5698693" y="2915317"/>
            <a:ext cx="1619354" cy="2071082"/>
            <a:chOff x="-339630" y="4797964"/>
            <a:chExt cx="1619354" cy="2071082"/>
          </a:xfrm>
        </p:grpSpPr>
        <p:sp>
          <p:nvSpPr>
            <p:cNvPr id="88" name="Rounded Rectangle 87"/>
            <p:cNvSpPr/>
            <p:nvPr/>
          </p:nvSpPr>
          <p:spPr>
            <a:xfrm>
              <a:off x="-337156" y="4797964"/>
              <a:ext cx="1614404" cy="2071082"/>
            </a:xfrm>
            <a:prstGeom prst="roundRect">
              <a:avLst>
                <a:gd name="adj" fmla="val 7105"/>
              </a:avLst>
            </a:pr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3500000" scaled="1"/>
              <a:tileRect/>
            </a:gradFill>
            <a:ln w="12700">
              <a:gradFill>
                <a:gsLst>
                  <a:gs pos="100000">
                    <a:srgbClr val="1F2E33"/>
                  </a:gs>
                  <a:gs pos="0">
                    <a:schemeClr val="bg1">
                      <a:lumMod val="95000"/>
                    </a:schemeClr>
                  </a:gs>
                  <a:gs pos="7000">
                    <a:srgbClr val="585858"/>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p>
              <a:pPr algn="ctr"/>
              <a:endParaRPr lang="en-US" sz="1000" dirty="0">
                <a:effectLst>
                  <a:outerShdw blurRad="177800" algn="ctr" rotWithShape="0">
                    <a:prstClr val="black">
                      <a:alpha val="60000"/>
                    </a:prstClr>
                  </a:outerShdw>
                </a:effectLst>
              </a:endParaRPr>
            </a:p>
          </p:txBody>
        </p:sp>
        <p:sp>
          <p:nvSpPr>
            <p:cNvPr id="22" name="Rectangle 21"/>
            <p:cNvSpPr/>
            <p:nvPr/>
          </p:nvSpPr>
          <p:spPr>
            <a:xfrm>
              <a:off x="-339630" y="4845474"/>
              <a:ext cx="1619354" cy="400110"/>
            </a:xfrm>
            <a:prstGeom prst="rect">
              <a:avLst/>
            </a:prstGeom>
          </p:spPr>
          <p:txBody>
            <a:bodyPr wrap="none">
              <a:spAutoFit/>
            </a:bodyPr>
            <a:lstStyle/>
            <a:p>
              <a:pPr algn="ctr"/>
              <a:r>
                <a:rPr lang="en-US" sz="1200" b="1" dirty="0" smtClean="0">
                  <a:solidFill>
                    <a:schemeClr val="bg1"/>
                  </a:solidFill>
                  <a:effectLst>
                    <a:outerShdw blurRad="177800" algn="ctr" rotWithShape="0">
                      <a:prstClr val="black">
                        <a:alpha val="60000"/>
                      </a:prstClr>
                    </a:outerShdw>
                  </a:effectLst>
                </a:rPr>
                <a:t>UCS Service Profile</a:t>
              </a:r>
              <a:br>
                <a:rPr lang="en-US" sz="1200" b="1" dirty="0" smtClean="0">
                  <a:solidFill>
                    <a:schemeClr val="bg1"/>
                  </a:solidFill>
                  <a:effectLst>
                    <a:outerShdw blurRad="177800" algn="ctr" rotWithShape="0">
                      <a:prstClr val="black">
                        <a:alpha val="60000"/>
                      </a:prstClr>
                    </a:outerShdw>
                  </a:effectLst>
                </a:rPr>
              </a:br>
              <a:r>
                <a:rPr lang="en-US" sz="800" dirty="0" smtClean="0">
                  <a:solidFill>
                    <a:srgbClr val="000000"/>
                  </a:solidFill>
                  <a:effectLst>
                    <a:outerShdw blurRad="177800" algn="ctr" rotWithShape="0">
                      <a:prstClr val="black">
                        <a:alpha val="60000"/>
                      </a:prstClr>
                    </a:outerShdw>
                  </a:effectLst>
                </a:rPr>
                <a:t>Unified Device Management</a:t>
              </a:r>
              <a:endParaRPr lang="en-US" sz="800" dirty="0">
                <a:solidFill>
                  <a:srgbClr val="000000"/>
                </a:solidFill>
                <a:effectLst>
                  <a:outerShdw blurRad="177800" algn="ctr" rotWithShape="0">
                    <a:prstClr val="black">
                      <a:alpha val="60000"/>
                    </a:prstClr>
                  </a:outerShdw>
                </a:effectLst>
              </a:endParaRPr>
            </a:p>
          </p:txBody>
        </p:sp>
        <p:sp>
          <p:nvSpPr>
            <p:cNvPr id="89" name="Rounded Rectangle 88"/>
            <p:cNvSpPr/>
            <p:nvPr/>
          </p:nvSpPr>
          <p:spPr>
            <a:xfrm>
              <a:off x="-265136" y="5390843"/>
              <a:ext cx="1470365" cy="353942"/>
            </a:xfrm>
            <a:prstGeom prst="roundRect">
              <a:avLst/>
            </a:prstGeom>
            <a:gradFill flip="none" rotWithShape="1">
              <a:gsLst>
                <a:gs pos="100000">
                  <a:schemeClr val="accent3">
                    <a:lumMod val="50000"/>
                  </a:schemeClr>
                </a:gs>
                <a:gs pos="14000">
                  <a:srgbClr val="008E8B"/>
                </a:gs>
              </a:gsLst>
              <a:lin ang="2700000" scaled="1"/>
              <a:tileRect/>
            </a:gradFill>
            <a:ln w="12700">
              <a:gradFill>
                <a:gsLst>
                  <a:gs pos="100000">
                    <a:srgbClr val="1F2E33"/>
                  </a:gs>
                  <a:gs pos="0">
                    <a:schemeClr val="bg1">
                      <a:lumMod val="95000"/>
                    </a:schemeClr>
                  </a:gs>
                  <a:gs pos="7000">
                    <a:srgbClr val="585858"/>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p>
              <a:pPr algn="ctr" fontAlgn="base">
                <a:lnSpc>
                  <a:spcPct val="90000"/>
                </a:lnSpc>
                <a:spcBef>
                  <a:spcPct val="0"/>
                </a:spcBef>
                <a:spcAft>
                  <a:spcPct val="0"/>
                </a:spcAft>
              </a:pPr>
              <a:r>
                <a:rPr lang="en-US" sz="1200" dirty="0" smtClean="0">
                  <a:effectLst>
                    <a:outerShdw blurRad="177800" algn="ctr" rotWithShape="0">
                      <a:prstClr val="black">
                        <a:alpha val="60000"/>
                      </a:prstClr>
                    </a:outerShdw>
                  </a:effectLst>
                </a:rPr>
                <a:t>Network Policy</a:t>
              </a:r>
              <a:endParaRPr lang="en-US" sz="1200" dirty="0">
                <a:effectLst>
                  <a:outerShdw blurRad="177800" algn="ctr" rotWithShape="0">
                    <a:prstClr val="black">
                      <a:alpha val="60000"/>
                    </a:prstClr>
                  </a:outerShdw>
                </a:effectLst>
              </a:endParaRPr>
            </a:p>
          </p:txBody>
        </p:sp>
        <p:sp>
          <p:nvSpPr>
            <p:cNvPr id="91" name="Rounded Rectangle 90"/>
            <p:cNvSpPr/>
            <p:nvPr/>
          </p:nvSpPr>
          <p:spPr>
            <a:xfrm>
              <a:off x="-265136" y="5890044"/>
              <a:ext cx="1470365" cy="353942"/>
            </a:xfrm>
            <a:prstGeom prst="roundRect">
              <a:avLst/>
            </a:prstGeom>
            <a:gradFill flip="none" rotWithShape="1">
              <a:gsLst>
                <a:gs pos="100000">
                  <a:schemeClr val="accent3">
                    <a:lumMod val="50000"/>
                  </a:schemeClr>
                </a:gs>
                <a:gs pos="14000">
                  <a:srgbClr val="008E8B"/>
                </a:gs>
              </a:gsLst>
              <a:lin ang="2700000" scaled="1"/>
              <a:tileRect/>
            </a:gradFill>
            <a:ln w="12700">
              <a:gradFill>
                <a:gsLst>
                  <a:gs pos="100000">
                    <a:srgbClr val="1F2E33"/>
                  </a:gs>
                  <a:gs pos="0">
                    <a:schemeClr val="bg1">
                      <a:lumMod val="95000"/>
                    </a:schemeClr>
                  </a:gs>
                  <a:gs pos="7000">
                    <a:srgbClr val="585858"/>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p>
              <a:pPr algn="ctr" fontAlgn="base">
                <a:lnSpc>
                  <a:spcPct val="90000"/>
                </a:lnSpc>
                <a:spcBef>
                  <a:spcPct val="0"/>
                </a:spcBef>
                <a:spcAft>
                  <a:spcPct val="0"/>
                </a:spcAft>
              </a:pPr>
              <a:r>
                <a:rPr lang="en-US" sz="1200" dirty="0" smtClean="0">
                  <a:effectLst>
                    <a:outerShdw blurRad="177800" algn="ctr" rotWithShape="0">
                      <a:prstClr val="black">
                        <a:alpha val="60000"/>
                      </a:prstClr>
                    </a:outerShdw>
                  </a:effectLst>
                </a:rPr>
                <a:t>Storage Policy</a:t>
              </a:r>
              <a:endParaRPr lang="en-US" sz="1200" dirty="0">
                <a:effectLst>
                  <a:outerShdw blurRad="177800" algn="ctr" rotWithShape="0">
                    <a:prstClr val="black">
                      <a:alpha val="60000"/>
                    </a:prstClr>
                  </a:outerShdw>
                </a:effectLst>
              </a:endParaRPr>
            </a:p>
          </p:txBody>
        </p:sp>
        <p:sp>
          <p:nvSpPr>
            <p:cNvPr id="92" name="Rounded Rectangle 91"/>
            <p:cNvSpPr/>
            <p:nvPr/>
          </p:nvSpPr>
          <p:spPr>
            <a:xfrm>
              <a:off x="-265136" y="6389246"/>
              <a:ext cx="1470365" cy="353942"/>
            </a:xfrm>
            <a:prstGeom prst="roundRect">
              <a:avLst/>
            </a:prstGeom>
            <a:gradFill flip="none" rotWithShape="1">
              <a:gsLst>
                <a:gs pos="100000">
                  <a:schemeClr val="accent3">
                    <a:lumMod val="50000"/>
                  </a:schemeClr>
                </a:gs>
                <a:gs pos="14000">
                  <a:srgbClr val="008E8B"/>
                </a:gs>
              </a:gsLst>
              <a:lin ang="2700000" scaled="1"/>
              <a:tileRect/>
            </a:gradFill>
            <a:ln w="12700">
              <a:gradFill>
                <a:gsLst>
                  <a:gs pos="100000">
                    <a:srgbClr val="1F2E33"/>
                  </a:gs>
                  <a:gs pos="0">
                    <a:schemeClr val="bg1">
                      <a:lumMod val="95000"/>
                    </a:schemeClr>
                  </a:gs>
                  <a:gs pos="7000">
                    <a:srgbClr val="585858"/>
                  </a:gs>
                </a:gsLst>
                <a:lin ang="5400000" scaled="0"/>
              </a:gradFill>
            </a:ln>
            <a:effectLst/>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p>
              <a:pPr algn="ctr" fontAlgn="base">
                <a:lnSpc>
                  <a:spcPct val="90000"/>
                </a:lnSpc>
                <a:spcBef>
                  <a:spcPct val="0"/>
                </a:spcBef>
                <a:spcAft>
                  <a:spcPct val="0"/>
                </a:spcAft>
              </a:pPr>
              <a:r>
                <a:rPr lang="en-US" sz="1200" dirty="0" smtClean="0">
                  <a:effectLst>
                    <a:outerShdw blurRad="177800" algn="ctr" rotWithShape="0">
                      <a:prstClr val="black">
                        <a:alpha val="60000"/>
                      </a:prstClr>
                    </a:outerShdw>
                  </a:effectLst>
                </a:rPr>
                <a:t>Server Policy</a:t>
              </a:r>
              <a:endParaRPr lang="en-US" sz="1200" dirty="0">
                <a:effectLst>
                  <a:outerShdw blurRad="177800" algn="ctr" rotWithShape="0">
                    <a:prstClr val="black">
                      <a:alpha val="60000"/>
                    </a:prstClr>
                  </a:outerShdw>
                </a:effectLst>
              </a:endParaRPr>
            </a:p>
          </p:txBody>
        </p:sp>
      </p:grpSp>
      <p:pic>
        <p:nvPicPr>
          <p:cNvPr id="2050"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236543" y="3597684"/>
            <a:ext cx="609719" cy="741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3"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236543" y="3597685"/>
            <a:ext cx="609719" cy="741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4"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236543" y="3597686"/>
            <a:ext cx="609719" cy="741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5"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236543" y="3589081"/>
            <a:ext cx="609719" cy="741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6"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236543" y="3589081"/>
            <a:ext cx="609719" cy="741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8" name="Picture 107" descr="KM21010_C24_frontsht_ver1.jpg"/>
          <p:cNvPicPr>
            <a:picLocks/>
          </p:cNvPicPr>
          <p:nvPr/>
        </p:nvPicPr>
        <p:blipFill>
          <a:blip r:embed="rId14" cstate="print"/>
          <a:srcRect l="3333" t="40179" r="2857" b="38988"/>
          <a:stretch>
            <a:fillRect/>
          </a:stretch>
        </p:blipFill>
        <p:spPr>
          <a:xfrm>
            <a:off x="4280939" y="4281308"/>
            <a:ext cx="1115568" cy="182880"/>
          </a:xfrm>
          <a:prstGeom prst="rect">
            <a:avLst/>
          </a:prstGeom>
        </p:spPr>
      </p:pic>
      <p:pic>
        <p:nvPicPr>
          <p:cNvPr id="106" name="Picture 105" descr="KM21030_C220_front_shot.jpg"/>
          <p:cNvPicPr>
            <a:picLocks/>
          </p:cNvPicPr>
          <p:nvPr/>
        </p:nvPicPr>
        <p:blipFill>
          <a:blip r:embed="rId15" cstate="print"/>
          <a:srcRect l="2355" t="43750" r="2857" b="44954"/>
          <a:stretch>
            <a:fillRect/>
          </a:stretch>
        </p:blipFill>
        <p:spPr>
          <a:xfrm>
            <a:off x="4204739" y="3042987"/>
            <a:ext cx="1307592" cy="137160"/>
          </a:xfrm>
          <a:prstGeom prst="rect">
            <a:avLst/>
          </a:prstGeom>
        </p:spPr>
      </p:pic>
      <p:sp>
        <p:nvSpPr>
          <p:cNvPr id="87" name="Rounded Rectangle 86"/>
          <p:cNvSpPr/>
          <p:nvPr/>
        </p:nvSpPr>
        <p:spPr>
          <a:xfrm>
            <a:off x="215659" y="5292705"/>
            <a:ext cx="8695427" cy="107431"/>
          </a:xfrm>
          <a:prstGeom prst="roundRect">
            <a:avLst>
              <a:gd name="adj" fmla="val 50000"/>
            </a:avLst>
          </a:prstGeom>
          <a:gradFill flip="none" rotWithShape="1">
            <a:gsLst>
              <a:gs pos="50000">
                <a:schemeClr val="tx1">
                  <a:lumMod val="60000"/>
                  <a:lumOff val="40000"/>
                </a:schemeClr>
              </a:gs>
              <a:gs pos="100000">
                <a:schemeClr val="accent2"/>
              </a:gs>
              <a:gs pos="0">
                <a:schemeClr val="tx1"/>
              </a:gs>
            </a:gsLst>
            <a:lin ang="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61026433"/>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21"/>
                                        </p:tgtEl>
                                      </p:cBhvr>
                                      <p:by x="50000" y="50000"/>
                                    </p:animScale>
                                  </p:childTnLst>
                                </p:cTn>
                              </p:par>
                              <p:par>
                                <p:cTn id="7" presetID="10" presetClass="exit" presetSubtype="0" fill="hold" nodeType="withEffect">
                                  <p:stCondLst>
                                    <p:cond delay="0"/>
                                  </p:stCondLst>
                                  <p:childTnLst>
                                    <p:animEffect transition="out" filter="fade">
                                      <p:cBhvr>
                                        <p:cTn id="8" dur="500"/>
                                        <p:tgtEl>
                                          <p:spTgt spid="21"/>
                                        </p:tgtEl>
                                      </p:cBhvr>
                                    </p:animEffect>
                                    <p:set>
                                      <p:cBhvr>
                                        <p:cTn id="9" dur="1" fill="hold">
                                          <p:stCondLst>
                                            <p:cond delay="499"/>
                                          </p:stCondLst>
                                        </p:cTn>
                                        <p:tgtEl>
                                          <p:spTgt spid="21"/>
                                        </p:tgtEl>
                                        <p:attrNameLst>
                                          <p:attrName>style.visibility</p:attrName>
                                        </p:attrNameLst>
                                      </p:cBhvr>
                                      <p:to>
                                        <p:strVal val="hidden"/>
                                      </p:to>
                                    </p:set>
                                  </p:childTnLst>
                                </p:cTn>
                              </p:par>
                              <p:par>
                                <p:cTn id="10" presetID="10" presetClass="entr" presetSubtype="0" fill="hold" nodeType="withEffect">
                                  <p:stCondLst>
                                    <p:cond delay="0"/>
                                  </p:stCondLst>
                                  <p:childTnLst>
                                    <p:set>
                                      <p:cBhvr>
                                        <p:cTn id="11" dur="1" fill="hold">
                                          <p:stCondLst>
                                            <p:cond delay="0"/>
                                          </p:stCondLst>
                                        </p:cTn>
                                        <p:tgtEl>
                                          <p:spTgt spid="129"/>
                                        </p:tgtEl>
                                        <p:attrNameLst>
                                          <p:attrName>style.visibility</p:attrName>
                                        </p:attrNameLst>
                                      </p:cBhvr>
                                      <p:to>
                                        <p:strVal val="visible"/>
                                      </p:to>
                                    </p:set>
                                    <p:animEffect transition="in" filter="fade">
                                      <p:cBhvr>
                                        <p:cTn id="12" dur="500"/>
                                        <p:tgtEl>
                                          <p:spTgt spid="129"/>
                                        </p:tgtEl>
                                      </p:cBhvr>
                                    </p:animEffect>
                                  </p:childTnLst>
                                </p:cTn>
                              </p:par>
                            </p:childTnLst>
                          </p:cTn>
                        </p:par>
                        <p:par>
                          <p:cTn id="13" fill="hold">
                            <p:stCondLst>
                              <p:cond delay="1000"/>
                            </p:stCondLst>
                            <p:childTnLst>
                              <p:par>
                                <p:cTn id="14" presetID="42" presetClass="path" presetSubtype="0" accel="50000" decel="50000" fill="hold" nodeType="afterEffect">
                                  <p:stCondLst>
                                    <p:cond delay="0"/>
                                  </p:stCondLst>
                                  <p:childTnLst>
                                    <p:animMotion origin="layout" path="M 1.94444E-6 1.28152E-6 L 1.94444E-6 -0.25816 " pathEditMode="relative" rAng="0" ptsTypes="AA">
                                      <p:cBhvr>
                                        <p:cTn id="15" dur="2000" fill="hold"/>
                                        <p:tgtEl>
                                          <p:spTgt spid="129"/>
                                        </p:tgtEl>
                                        <p:attrNameLst>
                                          <p:attrName>ppt_x</p:attrName>
                                          <p:attrName>ppt_y</p:attrName>
                                        </p:attrNameLst>
                                      </p:cBhvr>
                                      <p:rCtr x="0" y="-12908"/>
                                    </p:animMotion>
                                  </p:childTnLst>
                                </p:cTn>
                              </p:par>
                              <p:par>
                                <p:cTn id="16" presetID="10" presetClass="entr" presetSubtype="0" fill="hold" grpId="0" nodeType="withEffect">
                                  <p:stCondLst>
                                    <p:cond delay="0"/>
                                  </p:stCondLst>
                                  <p:childTnLst>
                                    <p:set>
                                      <p:cBhvr>
                                        <p:cTn id="17" dur="1" fill="hold">
                                          <p:stCondLst>
                                            <p:cond delay="0"/>
                                          </p:stCondLst>
                                        </p:cTn>
                                        <p:tgtEl>
                                          <p:spTgt spid="128"/>
                                        </p:tgtEl>
                                        <p:attrNameLst>
                                          <p:attrName>style.visibility</p:attrName>
                                        </p:attrNameLst>
                                      </p:cBhvr>
                                      <p:to>
                                        <p:strVal val="visible"/>
                                      </p:to>
                                    </p:set>
                                    <p:animEffect transition="in" filter="fade">
                                      <p:cBhvr>
                                        <p:cTn id="18" dur="500"/>
                                        <p:tgtEl>
                                          <p:spTgt spid="12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500"/>
                            </p:stCondLst>
                            <p:childTnLst>
                              <p:par>
                                <p:cTn id="25" presetID="12" presetClass="entr" presetSubtype="4"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p:tgtEl>
                                          <p:spTgt spid="10"/>
                                        </p:tgtEl>
                                        <p:attrNameLst>
                                          <p:attrName>ppt_y</p:attrName>
                                        </p:attrNameLst>
                                      </p:cBhvr>
                                      <p:tavLst>
                                        <p:tav tm="0">
                                          <p:val>
                                            <p:strVal val="#ppt_y+#ppt_h*1.125000"/>
                                          </p:val>
                                        </p:tav>
                                        <p:tav tm="100000">
                                          <p:val>
                                            <p:strVal val="#ppt_y"/>
                                          </p:val>
                                        </p:tav>
                                      </p:tavLst>
                                    </p:anim>
                                    <p:animEffect transition="in" filter="wipe(up)">
                                      <p:cBhvr>
                                        <p:cTn id="28" dur="500"/>
                                        <p:tgtEl>
                                          <p:spTgt spid="10"/>
                                        </p:tgtEl>
                                      </p:cBhvr>
                                    </p:animEffect>
                                  </p:childTnLst>
                                </p:cTn>
                              </p:par>
                              <p:par>
                                <p:cTn id="29" presetID="12" presetClass="entr" presetSubtype="4"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p:tgtEl>
                                          <p:spTgt spid="7"/>
                                        </p:tgtEl>
                                        <p:attrNameLst>
                                          <p:attrName>ppt_y</p:attrName>
                                        </p:attrNameLst>
                                      </p:cBhvr>
                                      <p:tavLst>
                                        <p:tav tm="0">
                                          <p:val>
                                            <p:strVal val="#ppt_y+#ppt_h*1.125000"/>
                                          </p:val>
                                        </p:tav>
                                        <p:tav tm="100000">
                                          <p:val>
                                            <p:strVal val="#ppt_y"/>
                                          </p:val>
                                        </p:tav>
                                      </p:tavLst>
                                    </p:anim>
                                    <p:animEffect transition="in" filter="wipe(up)">
                                      <p:cBhvr>
                                        <p:cTn id="32" dur="500"/>
                                        <p:tgtEl>
                                          <p:spTgt spid="7"/>
                                        </p:tgtEl>
                                      </p:cBhvr>
                                    </p:animEffect>
                                  </p:childTnLst>
                                </p:cTn>
                              </p:par>
                              <p:par>
                                <p:cTn id="33" presetID="2" presetClass="entr" presetSubtype="4" fill="hold" nodeType="withEffect">
                                  <p:stCondLst>
                                    <p:cond delay="0"/>
                                  </p:stCondLst>
                                  <p:childTnLst>
                                    <p:set>
                                      <p:cBhvr>
                                        <p:cTn id="34" dur="1" fill="hold">
                                          <p:stCondLst>
                                            <p:cond delay="0"/>
                                          </p:stCondLst>
                                        </p:cTn>
                                        <p:tgtEl>
                                          <p:spTgt spid="106"/>
                                        </p:tgtEl>
                                        <p:attrNameLst>
                                          <p:attrName>style.visibility</p:attrName>
                                        </p:attrNameLst>
                                      </p:cBhvr>
                                      <p:to>
                                        <p:strVal val="visible"/>
                                      </p:to>
                                    </p:set>
                                    <p:anim calcmode="lin" valueType="num">
                                      <p:cBhvr additive="base">
                                        <p:cTn id="35" dur="500" fill="hold"/>
                                        <p:tgtEl>
                                          <p:spTgt spid="106"/>
                                        </p:tgtEl>
                                        <p:attrNameLst>
                                          <p:attrName>ppt_x</p:attrName>
                                        </p:attrNameLst>
                                      </p:cBhvr>
                                      <p:tavLst>
                                        <p:tav tm="0">
                                          <p:val>
                                            <p:strVal val="#ppt_x"/>
                                          </p:val>
                                        </p:tav>
                                        <p:tav tm="100000">
                                          <p:val>
                                            <p:strVal val="#ppt_x"/>
                                          </p:val>
                                        </p:tav>
                                      </p:tavLst>
                                    </p:anim>
                                    <p:anim calcmode="lin" valueType="num">
                                      <p:cBhvr additive="base">
                                        <p:cTn id="36" dur="500" fill="hold"/>
                                        <p:tgtEl>
                                          <p:spTgt spid="106"/>
                                        </p:tgtEl>
                                        <p:attrNameLst>
                                          <p:attrName>ppt_y</p:attrName>
                                        </p:attrNameLst>
                                      </p:cBhvr>
                                      <p:tavLst>
                                        <p:tav tm="0">
                                          <p:val>
                                            <p:strVal val="1+#ppt_h/2"/>
                                          </p:val>
                                        </p:tav>
                                        <p:tav tm="100000">
                                          <p:val>
                                            <p:strVal val="#ppt_y"/>
                                          </p:val>
                                        </p:tav>
                                      </p:tavLst>
                                    </p:anim>
                                  </p:childTnLst>
                                </p:cTn>
                              </p:par>
                              <p:par>
                                <p:cTn id="37" presetID="53" presetClass="entr" presetSubtype="16" fill="hold" nodeType="withEffect">
                                  <p:stCondLst>
                                    <p:cond delay="0"/>
                                  </p:stCondLst>
                                  <p:childTnLst>
                                    <p:set>
                                      <p:cBhvr>
                                        <p:cTn id="38" dur="1" fill="hold">
                                          <p:stCondLst>
                                            <p:cond delay="0"/>
                                          </p:stCondLst>
                                        </p:cTn>
                                        <p:tgtEl>
                                          <p:spTgt spid="216"/>
                                        </p:tgtEl>
                                        <p:attrNameLst>
                                          <p:attrName>style.visibility</p:attrName>
                                        </p:attrNameLst>
                                      </p:cBhvr>
                                      <p:to>
                                        <p:strVal val="visible"/>
                                      </p:to>
                                    </p:set>
                                    <p:anim calcmode="lin" valueType="num">
                                      <p:cBhvr>
                                        <p:cTn id="39" dur="500" fill="hold"/>
                                        <p:tgtEl>
                                          <p:spTgt spid="216"/>
                                        </p:tgtEl>
                                        <p:attrNameLst>
                                          <p:attrName>ppt_w</p:attrName>
                                        </p:attrNameLst>
                                      </p:cBhvr>
                                      <p:tavLst>
                                        <p:tav tm="0">
                                          <p:val>
                                            <p:fltVal val="0"/>
                                          </p:val>
                                        </p:tav>
                                        <p:tav tm="100000">
                                          <p:val>
                                            <p:strVal val="#ppt_w"/>
                                          </p:val>
                                        </p:tav>
                                      </p:tavLst>
                                    </p:anim>
                                    <p:anim calcmode="lin" valueType="num">
                                      <p:cBhvr>
                                        <p:cTn id="40" dur="500" fill="hold"/>
                                        <p:tgtEl>
                                          <p:spTgt spid="216"/>
                                        </p:tgtEl>
                                        <p:attrNameLst>
                                          <p:attrName>ppt_h</p:attrName>
                                        </p:attrNameLst>
                                      </p:cBhvr>
                                      <p:tavLst>
                                        <p:tav tm="0">
                                          <p:val>
                                            <p:fltVal val="0"/>
                                          </p:val>
                                        </p:tav>
                                        <p:tav tm="100000">
                                          <p:val>
                                            <p:strVal val="#ppt_h"/>
                                          </p:val>
                                        </p:tav>
                                      </p:tavLst>
                                    </p:anim>
                                    <p:animEffect transition="in" filter="fade">
                                      <p:cBhvr>
                                        <p:cTn id="41" dur="500"/>
                                        <p:tgtEl>
                                          <p:spTgt spid="216"/>
                                        </p:tgtEl>
                                      </p:cBhvr>
                                    </p:animEffect>
                                  </p:childTnLst>
                                </p:cTn>
                              </p:par>
                              <p:par>
                                <p:cTn id="42" presetID="2" presetClass="entr" presetSubtype="4" fill="hold" nodeType="withEffect">
                                  <p:stCondLst>
                                    <p:cond delay="0"/>
                                  </p:stCondLst>
                                  <p:childTnLst>
                                    <p:set>
                                      <p:cBhvr>
                                        <p:cTn id="43" dur="1" fill="hold">
                                          <p:stCondLst>
                                            <p:cond delay="0"/>
                                          </p:stCondLst>
                                        </p:cTn>
                                        <p:tgtEl>
                                          <p:spTgt spid="108"/>
                                        </p:tgtEl>
                                        <p:attrNameLst>
                                          <p:attrName>style.visibility</p:attrName>
                                        </p:attrNameLst>
                                      </p:cBhvr>
                                      <p:to>
                                        <p:strVal val="visible"/>
                                      </p:to>
                                    </p:set>
                                    <p:anim calcmode="lin" valueType="num">
                                      <p:cBhvr additive="base">
                                        <p:cTn id="44" dur="500" fill="hold"/>
                                        <p:tgtEl>
                                          <p:spTgt spid="108"/>
                                        </p:tgtEl>
                                        <p:attrNameLst>
                                          <p:attrName>ppt_x</p:attrName>
                                        </p:attrNameLst>
                                      </p:cBhvr>
                                      <p:tavLst>
                                        <p:tav tm="0">
                                          <p:val>
                                            <p:strVal val="#ppt_x"/>
                                          </p:val>
                                        </p:tav>
                                        <p:tav tm="100000">
                                          <p:val>
                                            <p:strVal val="#ppt_x"/>
                                          </p:val>
                                        </p:tav>
                                      </p:tavLst>
                                    </p:anim>
                                    <p:anim calcmode="lin" valueType="num">
                                      <p:cBhvr additive="base">
                                        <p:cTn id="45" dur="500" fill="hold"/>
                                        <p:tgtEl>
                                          <p:spTgt spid="108"/>
                                        </p:tgtEl>
                                        <p:attrNameLst>
                                          <p:attrName>ppt_y</p:attrName>
                                        </p:attrNameLst>
                                      </p:cBhvr>
                                      <p:tavLst>
                                        <p:tav tm="0">
                                          <p:val>
                                            <p:strVal val="1+#ppt_h/2"/>
                                          </p:val>
                                        </p:tav>
                                        <p:tav tm="100000">
                                          <p:val>
                                            <p:strVal val="#ppt_y"/>
                                          </p:val>
                                        </p:tav>
                                      </p:tavLst>
                                    </p:anim>
                                  </p:childTnLst>
                                </p:cTn>
                              </p:par>
                              <p:par>
                                <p:cTn id="46" presetID="53" presetClass="entr" presetSubtype="16"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p:cTn id="48" dur="500" fill="hold"/>
                                        <p:tgtEl>
                                          <p:spTgt spid="14"/>
                                        </p:tgtEl>
                                        <p:attrNameLst>
                                          <p:attrName>ppt_w</p:attrName>
                                        </p:attrNameLst>
                                      </p:cBhvr>
                                      <p:tavLst>
                                        <p:tav tm="0">
                                          <p:val>
                                            <p:fltVal val="0"/>
                                          </p:val>
                                        </p:tav>
                                        <p:tav tm="100000">
                                          <p:val>
                                            <p:strVal val="#ppt_w"/>
                                          </p:val>
                                        </p:tav>
                                      </p:tavLst>
                                    </p:anim>
                                    <p:anim calcmode="lin" valueType="num">
                                      <p:cBhvr>
                                        <p:cTn id="49" dur="500" fill="hold"/>
                                        <p:tgtEl>
                                          <p:spTgt spid="14"/>
                                        </p:tgtEl>
                                        <p:attrNameLst>
                                          <p:attrName>ppt_h</p:attrName>
                                        </p:attrNameLst>
                                      </p:cBhvr>
                                      <p:tavLst>
                                        <p:tav tm="0">
                                          <p:val>
                                            <p:fltVal val="0"/>
                                          </p:val>
                                        </p:tav>
                                        <p:tav tm="100000">
                                          <p:val>
                                            <p:strVal val="#ppt_h"/>
                                          </p:val>
                                        </p:tav>
                                      </p:tavLst>
                                    </p:anim>
                                    <p:animEffect transition="in" filter="fade">
                                      <p:cBhvr>
                                        <p:cTn id="50" dur="500"/>
                                        <p:tgtEl>
                                          <p:spTgt spid="14"/>
                                        </p:tgtEl>
                                      </p:cBhvr>
                                    </p:animEffect>
                                  </p:childTnLst>
                                </p:cTn>
                              </p:par>
                              <p:par>
                                <p:cTn id="51" presetID="53" presetClass="entr" presetSubtype="16"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500" fill="hold"/>
                                        <p:tgtEl>
                                          <p:spTgt spid="12"/>
                                        </p:tgtEl>
                                        <p:attrNameLst>
                                          <p:attrName>ppt_w</p:attrName>
                                        </p:attrNameLst>
                                      </p:cBhvr>
                                      <p:tavLst>
                                        <p:tav tm="0">
                                          <p:val>
                                            <p:fltVal val="0"/>
                                          </p:val>
                                        </p:tav>
                                        <p:tav tm="100000">
                                          <p:val>
                                            <p:strVal val="#ppt_w"/>
                                          </p:val>
                                        </p:tav>
                                      </p:tavLst>
                                    </p:anim>
                                    <p:anim calcmode="lin" valueType="num">
                                      <p:cBhvr>
                                        <p:cTn id="54" dur="500" fill="hold"/>
                                        <p:tgtEl>
                                          <p:spTgt spid="12"/>
                                        </p:tgtEl>
                                        <p:attrNameLst>
                                          <p:attrName>ppt_h</p:attrName>
                                        </p:attrNameLst>
                                      </p:cBhvr>
                                      <p:tavLst>
                                        <p:tav tm="0">
                                          <p:val>
                                            <p:fltVal val="0"/>
                                          </p:val>
                                        </p:tav>
                                        <p:tav tm="100000">
                                          <p:val>
                                            <p:strVal val="#ppt_h"/>
                                          </p:val>
                                        </p:tav>
                                      </p:tavLst>
                                    </p:anim>
                                    <p:animEffect transition="in" filter="fade">
                                      <p:cBhvr>
                                        <p:cTn id="55" dur="500"/>
                                        <p:tgtEl>
                                          <p:spTgt spid="12"/>
                                        </p:tgtEl>
                                      </p:cBhvr>
                                    </p:animEffect>
                                  </p:childTnLst>
                                </p:cTn>
                              </p:par>
                              <p:par>
                                <p:cTn id="56" presetID="63" presetClass="path" presetSubtype="0" accel="50000" decel="50000" fill="hold" nodeType="withEffect">
                                  <p:stCondLst>
                                    <p:cond delay="0"/>
                                  </p:stCondLst>
                                  <p:childTnLst>
                                    <p:animMotion origin="layout" path="M -0.36441 -0.0456 L 1.66667E-6 1.11111E-6 " pathEditMode="relative" rAng="0" ptsTypes="AA">
                                      <p:cBhvr>
                                        <p:cTn id="57" dur="2000" fill="hold"/>
                                        <p:tgtEl>
                                          <p:spTgt spid="106"/>
                                        </p:tgtEl>
                                        <p:attrNameLst>
                                          <p:attrName>ppt_x</p:attrName>
                                          <p:attrName>ppt_y</p:attrName>
                                        </p:attrNameLst>
                                      </p:cBhvr>
                                      <p:rCtr x="182" y="23"/>
                                    </p:animMotion>
                                  </p:childTnLst>
                                </p:cTn>
                              </p:par>
                              <p:par>
                                <p:cTn id="58" presetID="35" presetClass="path" presetSubtype="0" accel="50000" decel="50000" fill="hold" nodeType="withEffect">
                                  <p:stCondLst>
                                    <p:cond delay="0"/>
                                  </p:stCondLst>
                                  <p:childTnLst>
                                    <p:animMotion origin="layout" path="M 4.16667E-6 3.47826E-6 L -0.36441 -0.07054 " pathEditMode="relative" rAng="0" ptsTypes="AA">
                                      <p:cBhvr>
                                        <p:cTn id="59" dur="2000" spd="-100000" fill="hold"/>
                                        <p:tgtEl>
                                          <p:spTgt spid="216"/>
                                        </p:tgtEl>
                                        <p:attrNameLst>
                                          <p:attrName>ppt_x</p:attrName>
                                          <p:attrName>ppt_y</p:attrName>
                                        </p:attrNameLst>
                                      </p:cBhvr>
                                      <p:rCtr x="-18229" y="-3538"/>
                                    </p:animMotion>
                                  </p:childTnLst>
                                </p:cTn>
                              </p:par>
                              <p:par>
                                <p:cTn id="60" presetID="35" presetClass="path" presetSubtype="0" accel="50000" decel="50000" fill="hold" nodeType="withEffect">
                                  <p:stCondLst>
                                    <p:cond delay="0"/>
                                  </p:stCondLst>
                                  <p:childTnLst>
                                    <p:animMotion origin="layout" path="M 0 0  L -0.25 0  E" pathEditMode="relative" ptsTypes="">
                                      <p:cBhvr>
                                        <p:cTn id="61" dur="2000" spd="-100000" fill="hold"/>
                                        <p:tgtEl>
                                          <p:spTgt spid="108"/>
                                        </p:tgtEl>
                                        <p:attrNameLst>
                                          <p:attrName>ppt_x</p:attrName>
                                          <p:attrName>ppt_y</p:attrName>
                                        </p:attrNameLst>
                                      </p:cBhvr>
                                    </p:animMotion>
                                  </p:childTnLst>
                                </p:cTn>
                              </p:par>
                              <p:par>
                                <p:cTn id="62" presetID="35" presetClass="path" presetSubtype="0" accel="50000" decel="50000" fill="hold" nodeType="withEffect">
                                  <p:stCondLst>
                                    <p:cond delay="0"/>
                                  </p:stCondLst>
                                  <p:childTnLst>
                                    <p:animMotion origin="layout" path="M 4.72222E-6 1.85014E-8 L -0.59566 -0.05458 " pathEditMode="relative" rAng="0" ptsTypes="AA">
                                      <p:cBhvr>
                                        <p:cTn id="63" dur="2000" spd="-100000" fill="hold"/>
                                        <p:tgtEl>
                                          <p:spTgt spid="14"/>
                                        </p:tgtEl>
                                        <p:attrNameLst>
                                          <p:attrName>ppt_x</p:attrName>
                                          <p:attrName>ppt_y</p:attrName>
                                        </p:attrNameLst>
                                      </p:cBhvr>
                                      <p:rCtr x="-29792" y="-2729"/>
                                    </p:animMotion>
                                  </p:childTnLst>
                                </p:cTn>
                              </p:par>
                              <p:par>
                                <p:cTn id="64" presetID="35" presetClass="path" presetSubtype="0" accel="50000" decel="50000" fill="hold" nodeType="withEffect">
                                  <p:stCondLst>
                                    <p:cond delay="0"/>
                                  </p:stCondLst>
                                  <p:childTnLst>
                                    <p:animMotion origin="layout" path="M 4.72222E-6 -4.20907E-6 L -0.59566 -0.04162 " pathEditMode="relative" rAng="0" ptsTypes="AA">
                                      <p:cBhvr>
                                        <p:cTn id="65" dur="2000" spd="-100000" fill="hold"/>
                                        <p:tgtEl>
                                          <p:spTgt spid="12"/>
                                        </p:tgtEl>
                                        <p:attrNameLst>
                                          <p:attrName>ppt_x</p:attrName>
                                          <p:attrName>ppt_y</p:attrName>
                                        </p:attrNameLst>
                                      </p:cBhvr>
                                      <p:rCtr x="-29792" y="-2081"/>
                                    </p:animMotion>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500"/>
                                        <p:tgtEl>
                                          <p:spTgt spid="18"/>
                                        </p:tgtEl>
                                      </p:cBhvr>
                                    </p:animEffect>
                                  </p:childTnLst>
                                </p:cTn>
                              </p:par>
                              <p:par>
                                <p:cTn id="71" presetID="10" presetClass="entr" presetSubtype="0" fill="hold" nodeType="withEffect">
                                  <p:stCondLst>
                                    <p:cond delay="0"/>
                                  </p:stCondLst>
                                  <p:childTnLst>
                                    <p:set>
                                      <p:cBhvr>
                                        <p:cTn id="72" dur="1" fill="hold">
                                          <p:stCondLst>
                                            <p:cond delay="0"/>
                                          </p:stCondLst>
                                        </p:cTn>
                                        <p:tgtEl>
                                          <p:spTgt spid="124"/>
                                        </p:tgtEl>
                                        <p:attrNameLst>
                                          <p:attrName>style.visibility</p:attrName>
                                        </p:attrNameLst>
                                      </p:cBhvr>
                                      <p:to>
                                        <p:strVal val="visible"/>
                                      </p:to>
                                    </p:set>
                                    <p:animEffect transition="in" filter="fade">
                                      <p:cBhvr>
                                        <p:cTn id="73" dur="500"/>
                                        <p:tgtEl>
                                          <p:spTgt spid="124"/>
                                        </p:tgtEl>
                                      </p:cBhvr>
                                    </p:animEffect>
                                  </p:childTnLst>
                                </p:cTn>
                              </p:par>
                              <p:par>
                                <p:cTn id="74" presetID="10" presetClass="entr" presetSubtype="0" fill="hold" nodeType="withEffect">
                                  <p:stCondLst>
                                    <p:cond delay="0"/>
                                  </p:stCondLst>
                                  <p:childTnLst>
                                    <p:set>
                                      <p:cBhvr>
                                        <p:cTn id="75" dur="1" fill="hold">
                                          <p:stCondLst>
                                            <p:cond delay="0"/>
                                          </p:stCondLst>
                                        </p:cTn>
                                        <p:tgtEl>
                                          <p:spTgt spid="123"/>
                                        </p:tgtEl>
                                        <p:attrNameLst>
                                          <p:attrName>style.visibility</p:attrName>
                                        </p:attrNameLst>
                                      </p:cBhvr>
                                      <p:to>
                                        <p:strVal val="visible"/>
                                      </p:to>
                                    </p:set>
                                    <p:animEffect transition="in" filter="fade">
                                      <p:cBhvr>
                                        <p:cTn id="76" dur="500"/>
                                        <p:tgtEl>
                                          <p:spTgt spid="123"/>
                                        </p:tgtEl>
                                      </p:cBhvr>
                                    </p:animEffect>
                                  </p:childTnLst>
                                </p:cTn>
                              </p:par>
                              <p:par>
                                <p:cTn id="77" presetID="10" presetClass="entr" presetSubtype="0" fill="hold" nodeType="withEffect">
                                  <p:stCondLst>
                                    <p:cond delay="0"/>
                                  </p:stCondLst>
                                  <p:childTnLst>
                                    <p:set>
                                      <p:cBhvr>
                                        <p:cTn id="78" dur="1" fill="hold">
                                          <p:stCondLst>
                                            <p:cond delay="0"/>
                                          </p:stCondLst>
                                        </p:cTn>
                                        <p:tgtEl>
                                          <p:spTgt spid="2050"/>
                                        </p:tgtEl>
                                        <p:attrNameLst>
                                          <p:attrName>style.visibility</p:attrName>
                                        </p:attrNameLst>
                                      </p:cBhvr>
                                      <p:to>
                                        <p:strVal val="visible"/>
                                      </p:to>
                                    </p:set>
                                    <p:animEffect transition="in" filter="fade">
                                      <p:cBhvr>
                                        <p:cTn id="79" dur="500"/>
                                        <p:tgtEl>
                                          <p:spTgt spid="2050"/>
                                        </p:tgtEl>
                                      </p:cBhvr>
                                    </p:animEffect>
                                  </p:childTnLst>
                                </p:cTn>
                              </p:par>
                              <p:par>
                                <p:cTn id="80" presetID="10" presetClass="entr" presetSubtype="0" fill="hold" nodeType="withEffect">
                                  <p:stCondLst>
                                    <p:cond delay="0"/>
                                  </p:stCondLst>
                                  <p:childTnLst>
                                    <p:set>
                                      <p:cBhvr>
                                        <p:cTn id="81" dur="1" fill="hold">
                                          <p:stCondLst>
                                            <p:cond delay="0"/>
                                          </p:stCondLst>
                                        </p:cTn>
                                        <p:tgtEl>
                                          <p:spTgt spid="126"/>
                                        </p:tgtEl>
                                        <p:attrNameLst>
                                          <p:attrName>style.visibility</p:attrName>
                                        </p:attrNameLst>
                                      </p:cBhvr>
                                      <p:to>
                                        <p:strVal val="visible"/>
                                      </p:to>
                                    </p:set>
                                    <p:animEffect transition="in" filter="fade">
                                      <p:cBhvr>
                                        <p:cTn id="82" dur="500"/>
                                        <p:tgtEl>
                                          <p:spTgt spid="126"/>
                                        </p:tgtEl>
                                      </p:cBhvr>
                                    </p:animEffect>
                                  </p:childTnLst>
                                </p:cTn>
                              </p:par>
                              <p:par>
                                <p:cTn id="83" presetID="10" presetClass="entr" presetSubtype="0" fill="hold" nodeType="withEffect">
                                  <p:stCondLst>
                                    <p:cond delay="0"/>
                                  </p:stCondLst>
                                  <p:childTnLst>
                                    <p:set>
                                      <p:cBhvr>
                                        <p:cTn id="84" dur="1" fill="hold">
                                          <p:stCondLst>
                                            <p:cond delay="0"/>
                                          </p:stCondLst>
                                        </p:cTn>
                                        <p:tgtEl>
                                          <p:spTgt spid="125"/>
                                        </p:tgtEl>
                                        <p:attrNameLst>
                                          <p:attrName>style.visibility</p:attrName>
                                        </p:attrNameLst>
                                      </p:cBhvr>
                                      <p:to>
                                        <p:strVal val="visible"/>
                                      </p:to>
                                    </p:set>
                                    <p:animEffect transition="in" filter="fade">
                                      <p:cBhvr>
                                        <p:cTn id="85" dur="500"/>
                                        <p:tgtEl>
                                          <p:spTgt spid="125"/>
                                        </p:tgtEl>
                                      </p:cBhvr>
                                    </p:animEffect>
                                  </p:childTnLst>
                                </p:cTn>
                              </p:par>
                            </p:childTnLst>
                          </p:cTn>
                        </p:par>
                        <p:par>
                          <p:cTn id="86" fill="hold">
                            <p:stCondLst>
                              <p:cond delay="500"/>
                            </p:stCondLst>
                            <p:childTnLst>
                              <p:par>
                                <p:cTn id="87" presetID="42" presetClass="path" presetSubtype="0" accel="50000" decel="50000" fill="hold" nodeType="afterEffect">
                                  <p:stCondLst>
                                    <p:cond delay="0"/>
                                  </p:stCondLst>
                                  <p:childTnLst>
                                    <p:animMotion origin="layout" path="M -1.38889E-6 -0.02824 L -0.19462 -0.12801 " pathEditMode="relative" rAng="0" ptsTypes="AA">
                                      <p:cBhvr>
                                        <p:cTn id="88" dur="1000" fill="hold"/>
                                        <p:tgtEl>
                                          <p:spTgt spid="124"/>
                                        </p:tgtEl>
                                        <p:attrNameLst>
                                          <p:attrName>ppt_x</p:attrName>
                                          <p:attrName>ppt_y</p:attrName>
                                        </p:attrNameLst>
                                      </p:cBhvr>
                                      <p:rCtr x="-97" y="-50"/>
                                    </p:animMotion>
                                  </p:childTnLst>
                                </p:cTn>
                              </p:par>
                              <p:par>
                                <p:cTn id="89" presetID="42" presetClass="path" presetSubtype="0" accel="50000" decel="50000" fill="hold" nodeType="withEffect">
                                  <p:stCondLst>
                                    <p:cond delay="0"/>
                                  </p:stCondLst>
                                  <p:childTnLst>
                                    <p:animMotion origin="layout" path="M -2.77778E-6 -3.53377E-6 L -0.13923 -0.02544 " pathEditMode="relative" rAng="0" ptsTypes="AA">
                                      <p:cBhvr>
                                        <p:cTn id="90" dur="1000" fill="hold"/>
                                        <p:tgtEl>
                                          <p:spTgt spid="123"/>
                                        </p:tgtEl>
                                        <p:attrNameLst>
                                          <p:attrName>ppt_x</p:attrName>
                                          <p:attrName>ppt_y</p:attrName>
                                        </p:attrNameLst>
                                      </p:cBhvr>
                                      <p:rCtr x="-6962" y="-1272"/>
                                    </p:animMotion>
                                  </p:childTnLst>
                                </p:cTn>
                              </p:par>
                              <p:par>
                                <p:cTn id="91" presetID="42" presetClass="path" presetSubtype="0" accel="50000" decel="50000" fill="hold" nodeType="withEffect">
                                  <p:stCondLst>
                                    <p:cond delay="0"/>
                                  </p:stCondLst>
                                  <p:childTnLst>
                                    <p:animMotion origin="layout" path="M -4.16667E-6 -9.80574E-7 L -0.22135 0.03978 " pathEditMode="relative" rAng="0" ptsTypes="AA">
                                      <p:cBhvr>
                                        <p:cTn id="92" dur="1000" fill="hold"/>
                                        <p:tgtEl>
                                          <p:spTgt spid="2050"/>
                                        </p:tgtEl>
                                        <p:attrNameLst>
                                          <p:attrName>ppt_x</p:attrName>
                                          <p:attrName>ppt_y</p:attrName>
                                        </p:attrNameLst>
                                      </p:cBhvr>
                                      <p:rCtr x="-11076" y="1989"/>
                                    </p:animMotion>
                                  </p:childTnLst>
                                </p:cTn>
                              </p:par>
                              <p:par>
                                <p:cTn id="93" presetID="42" presetClass="path" presetSubtype="0" accel="50000" decel="50000" fill="hold" nodeType="withEffect">
                                  <p:stCondLst>
                                    <p:cond delay="0"/>
                                  </p:stCondLst>
                                  <p:childTnLst>
                                    <p:animMotion origin="layout" path="M 0.01718 -0.00625 L 0.17795 0.02544 " pathEditMode="relative" rAng="0" ptsTypes="AA">
                                      <p:cBhvr>
                                        <p:cTn id="94" dur="1000" fill="hold"/>
                                        <p:tgtEl>
                                          <p:spTgt spid="126"/>
                                        </p:tgtEl>
                                        <p:attrNameLst>
                                          <p:attrName>ppt_x</p:attrName>
                                          <p:attrName>ppt_y</p:attrName>
                                        </p:attrNameLst>
                                      </p:cBhvr>
                                      <p:rCtr x="8038" y="1573"/>
                                    </p:animMotion>
                                  </p:childTnLst>
                                </p:cTn>
                              </p:par>
                              <p:par>
                                <p:cTn id="95" presetID="42" presetClass="path" presetSubtype="0" accel="50000" decel="50000" fill="hold" nodeType="withEffect">
                                  <p:stCondLst>
                                    <p:cond delay="0"/>
                                  </p:stCondLst>
                                  <p:childTnLst>
                                    <p:animMotion origin="layout" path="M 0.01284 0.01295 L 0.17795 -0.09759 " pathEditMode="relative" rAng="0" ptsTypes="AA">
                                      <p:cBhvr>
                                        <p:cTn id="96" dur="1000" fill="hold"/>
                                        <p:tgtEl>
                                          <p:spTgt spid="125"/>
                                        </p:tgtEl>
                                        <p:attrNameLst>
                                          <p:attrName>ppt_x</p:attrName>
                                          <p:attrName>ppt_y</p:attrName>
                                        </p:attrNameLst>
                                      </p:cBhvr>
                                      <p:rCtr x="8247" y="-55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Round Same Side Corner Rectangle 117"/>
          <p:cNvSpPr/>
          <p:nvPr/>
        </p:nvSpPr>
        <p:spPr bwMode="auto">
          <a:xfrm flipH="1">
            <a:off x="249569" y="1936341"/>
            <a:ext cx="2050143" cy="3193915"/>
          </a:xfrm>
          <a:prstGeom prst="round2SameRect">
            <a:avLst>
              <a:gd name="adj1" fmla="val 7126"/>
              <a:gd name="adj2" fmla="val 0"/>
            </a:avLst>
          </a:prstGeom>
          <a:gradFill flip="none" rotWithShape="1">
            <a:gsLst>
              <a:gs pos="27000">
                <a:schemeClr val="accent3">
                  <a:lumMod val="90000"/>
                  <a:alpha val="60000"/>
                </a:schemeClr>
              </a:gs>
              <a:gs pos="93000">
                <a:schemeClr val="tx1">
                  <a:lumMod val="20000"/>
                  <a:lumOff val="80000"/>
                  <a:alpha val="0"/>
                </a:schemeClr>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100" kern="0" dirty="0">
              <a:solidFill>
                <a:sysClr val="windowText" lastClr="000000"/>
              </a:solidFill>
              <a:latin typeface="Arial" pitchFamily="-107" charset="0"/>
              <a:ea typeface="Apple LiGothic Medium" pitchFamily="-107" charset="-120"/>
              <a:cs typeface="Apple LiGothic Medium" pitchFamily="-107" charset="-120"/>
              <a:sym typeface="Arial" pitchFamily="-107" charset="0"/>
            </a:endParaRPr>
          </a:p>
        </p:txBody>
      </p:sp>
      <p:sp>
        <p:nvSpPr>
          <p:cNvPr id="124" name="Rectangle 123"/>
          <p:cNvSpPr/>
          <p:nvPr/>
        </p:nvSpPr>
        <p:spPr>
          <a:xfrm>
            <a:off x="271501" y="2409750"/>
            <a:ext cx="754284" cy="33239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defTabSz="575994">
              <a:lnSpc>
                <a:spcPct val="90000"/>
              </a:lnSpc>
              <a:tabLst>
                <a:tab pos="328040" algn="l"/>
              </a:tabLst>
            </a:pPr>
            <a:r>
              <a:rPr lang="en-US" sz="1200" b="1" dirty="0" smtClean="0">
                <a:solidFill>
                  <a:schemeClr val="accent1"/>
                </a:solidFill>
                <a:latin typeface="Arial"/>
                <a:ea typeface="ＭＳ Ｐゴシック" charset="-128"/>
              </a:rPr>
              <a:t>Storage</a:t>
            </a:r>
            <a:br>
              <a:rPr lang="en-US" sz="1200" b="1" dirty="0" smtClean="0">
                <a:solidFill>
                  <a:schemeClr val="accent1"/>
                </a:solidFill>
                <a:latin typeface="Arial"/>
                <a:ea typeface="ＭＳ Ｐゴシック" charset="-128"/>
              </a:rPr>
            </a:br>
            <a:r>
              <a:rPr lang="en-US" sz="1200" b="1" dirty="0" smtClean="0">
                <a:solidFill>
                  <a:schemeClr val="accent1"/>
                </a:solidFill>
                <a:latin typeface="Arial"/>
                <a:ea typeface="ＭＳ Ｐゴシック" charset="-128"/>
              </a:rPr>
              <a:t>SME</a:t>
            </a:r>
            <a:endParaRPr lang="en-US" sz="1200" b="1" dirty="0">
              <a:solidFill>
                <a:schemeClr val="accent1"/>
              </a:solidFill>
              <a:latin typeface="Arial"/>
              <a:ea typeface="ＭＳ Ｐゴシック" charset="-128"/>
            </a:endParaRPr>
          </a:p>
        </p:txBody>
      </p:sp>
      <p:sp>
        <p:nvSpPr>
          <p:cNvPr id="125" name="Rectangle 124"/>
          <p:cNvSpPr/>
          <p:nvPr/>
        </p:nvSpPr>
        <p:spPr>
          <a:xfrm>
            <a:off x="889845" y="2409750"/>
            <a:ext cx="754284" cy="33239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defTabSz="575994">
              <a:lnSpc>
                <a:spcPct val="90000"/>
              </a:lnSpc>
            </a:pPr>
            <a:r>
              <a:rPr lang="en-US" sz="1200" b="1" dirty="0" smtClean="0">
                <a:solidFill>
                  <a:srgbClr val="F58025"/>
                </a:solidFill>
                <a:latin typeface="Arial"/>
                <a:ea typeface="ＭＳ Ｐゴシック" charset="-128"/>
              </a:rPr>
              <a:t>Server</a:t>
            </a:r>
            <a:br>
              <a:rPr lang="en-US" sz="1200" b="1" dirty="0" smtClean="0">
                <a:solidFill>
                  <a:srgbClr val="F58025"/>
                </a:solidFill>
                <a:latin typeface="Arial"/>
                <a:ea typeface="ＭＳ Ｐゴシック" charset="-128"/>
              </a:rPr>
            </a:br>
            <a:r>
              <a:rPr lang="en-US" sz="1200" b="1" dirty="0" smtClean="0">
                <a:solidFill>
                  <a:srgbClr val="F58025"/>
                </a:solidFill>
                <a:latin typeface="Arial"/>
                <a:ea typeface="ＭＳ Ｐゴシック" charset="-128"/>
              </a:rPr>
              <a:t>SME</a:t>
            </a:r>
            <a:endParaRPr lang="en-US" sz="1200" b="1" dirty="0">
              <a:solidFill>
                <a:srgbClr val="F58025"/>
              </a:solidFill>
              <a:latin typeface="Arial"/>
              <a:ea typeface="ＭＳ Ｐゴシック" charset="-128"/>
            </a:endParaRPr>
          </a:p>
        </p:txBody>
      </p:sp>
      <p:sp>
        <p:nvSpPr>
          <p:cNvPr id="126" name="Rectangle 125"/>
          <p:cNvSpPr/>
          <p:nvPr/>
        </p:nvSpPr>
        <p:spPr>
          <a:xfrm>
            <a:off x="1534358" y="2409750"/>
            <a:ext cx="754284" cy="33239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defTabSz="575994">
              <a:lnSpc>
                <a:spcPct val="90000"/>
              </a:lnSpc>
            </a:pPr>
            <a:r>
              <a:rPr lang="en-US" sz="1200" b="1" dirty="0" smtClean="0">
                <a:solidFill>
                  <a:schemeClr val="accent4"/>
                </a:solidFill>
                <a:latin typeface="Arial"/>
                <a:ea typeface="ＭＳ Ｐゴシック" charset="-128"/>
              </a:rPr>
              <a:t>Network</a:t>
            </a:r>
            <a:br>
              <a:rPr lang="en-US" sz="1200" b="1" dirty="0" smtClean="0">
                <a:solidFill>
                  <a:schemeClr val="accent4"/>
                </a:solidFill>
                <a:latin typeface="Arial"/>
                <a:ea typeface="ＭＳ Ｐゴシック" charset="-128"/>
              </a:rPr>
            </a:br>
            <a:r>
              <a:rPr lang="en-US" sz="1200" b="1" dirty="0" smtClean="0">
                <a:solidFill>
                  <a:schemeClr val="accent4"/>
                </a:solidFill>
                <a:latin typeface="Arial"/>
                <a:ea typeface="ＭＳ Ｐゴシック" charset="-128"/>
              </a:rPr>
              <a:t>SME</a:t>
            </a:r>
          </a:p>
        </p:txBody>
      </p:sp>
      <p:sp>
        <p:nvSpPr>
          <p:cNvPr id="114" name="Title 113"/>
          <p:cNvSpPr>
            <a:spLocks noGrp="1"/>
          </p:cNvSpPr>
          <p:nvPr>
            <p:ph type="title"/>
          </p:nvPr>
        </p:nvSpPr>
        <p:spPr>
          <a:xfrm>
            <a:off x="229701" y="0"/>
            <a:ext cx="8771595" cy="889415"/>
          </a:xfrm>
        </p:spPr>
        <p:txBody>
          <a:bodyPr/>
          <a:lstStyle/>
          <a:p>
            <a:r>
              <a:rPr lang="en-US" dirty="0"/>
              <a:t>UCS: </a:t>
            </a:r>
            <a:r>
              <a:rPr lang="zh-CN" altLang="en-US" dirty="0" smtClean="0"/>
              <a:t>内置的刀片和机架服务器自动化管理</a:t>
            </a:r>
            <a:endParaRPr lang="en-US" dirty="0"/>
          </a:p>
        </p:txBody>
      </p:sp>
      <p:sp>
        <p:nvSpPr>
          <p:cNvPr id="115" name="Content Placeholder 114"/>
          <p:cNvSpPr>
            <a:spLocks noGrp="1"/>
          </p:cNvSpPr>
          <p:nvPr>
            <p:ph idx="4294967295"/>
          </p:nvPr>
        </p:nvSpPr>
        <p:spPr>
          <a:xfrm>
            <a:off x="233916" y="909770"/>
            <a:ext cx="8282763" cy="553675"/>
          </a:xfrm>
        </p:spPr>
        <p:txBody>
          <a:bodyPr/>
          <a:lstStyle/>
          <a:p>
            <a:pPr>
              <a:buNone/>
            </a:pPr>
            <a:r>
              <a:rPr lang="zh-CN" altLang="en-US" sz="2400" dirty="0" smtClean="0">
                <a:solidFill>
                  <a:schemeClr val="bg1">
                    <a:lumMod val="50000"/>
                  </a:schemeClr>
                </a:solidFill>
                <a:latin typeface="Arial" pitchFamily="34" charset="0"/>
                <a:ea typeface="Apple LiGothic Medium" pitchFamily="2" charset="-120"/>
              </a:rPr>
              <a:t>集成的</a:t>
            </a:r>
            <a:r>
              <a:rPr lang="en-US" sz="2400" dirty="0" smtClean="0">
                <a:solidFill>
                  <a:schemeClr val="bg1">
                    <a:lumMod val="50000"/>
                  </a:schemeClr>
                </a:solidFill>
                <a:latin typeface="Arial" pitchFamily="34" charset="0"/>
                <a:ea typeface="Apple LiGothic Medium" pitchFamily="2" charset="-120"/>
              </a:rPr>
              <a:t>, </a:t>
            </a:r>
            <a:r>
              <a:rPr lang="zh-CN" altLang="en-US" sz="2400" dirty="0" smtClean="0">
                <a:solidFill>
                  <a:schemeClr val="bg1">
                    <a:lumMod val="50000"/>
                  </a:schemeClr>
                </a:solidFill>
                <a:latin typeface="Arial" pitchFamily="34" charset="0"/>
                <a:ea typeface="Apple LiGothic Medium" pitchFamily="2" charset="-120"/>
              </a:rPr>
              <a:t>基于策略的基础架构管理</a:t>
            </a:r>
            <a:endParaRPr lang="en-US" sz="2400" dirty="0">
              <a:solidFill>
                <a:schemeClr val="bg1">
                  <a:lumMod val="50000"/>
                </a:schemeClr>
              </a:solidFill>
              <a:latin typeface="Arial" pitchFamily="34" charset="0"/>
              <a:ea typeface="Apple LiGothic Medium" pitchFamily="2" charset="-120"/>
            </a:endParaRPr>
          </a:p>
        </p:txBody>
      </p:sp>
      <p:grpSp>
        <p:nvGrpSpPr>
          <p:cNvPr id="4" name="Group 236"/>
          <p:cNvGrpSpPr/>
          <p:nvPr/>
        </p:nvGrpSpPr>
        <p:grpSpPr>
          <a:xfrm>
            <a:off x="5091585" y="1915347"/>
            <a:ext cx="4139694" cy="3338246"/>
            <a:chOff x="3676650" y="2533650"/>
            <a:chExt cx="8572500" cy="5184644"/>
          </a:xfrm>
        </p:grpSpPr>
        <p:grpSp>
          <p:nvGrpSpPr>
            <p:cNvPr id="5" name="Group 238"/>
            <p:cNvGrpSpPr/>
            <p:nvPr/>
          </p:nvGrpSpPr>
          <p:grpSpPr>
            <a:xfrm>
              <a:off x="3676650" y="2697115"/>
              <a:ext cx="8572500" cy="5021179"/>
              <a:chOff x="3676650" y="2697115"/>
              <a:chExt cx="8572500" cy="5021179"/>
            </a:xfrm>
          </p:grpSpPr>
          <p:sp>
            <p:nvSpPr>
              <p:cNvPr id="243" name="Oval 242"/>
              <p:cNvSpPr/>
              <p:nvPr/>
            </p:nvSpPr>
            <p:spPr bwMode="auto">
              <a:xfrm>
                <a:off x="6248400" y="6952743"/>
                <a:ext cx="3886200" cy="480924"/>
              </a:xfrm>
              <a:prstGeom prst="ellipse">
                <a:avLst/>
              </a:prstGeom>
              <a:gradFill flip="none" rotWithShape="1">
                <a:gsLst>
                  <a:gs pos="0">
                    <a:schemeClr val="bg1">
                      <a:alpha val="46000"/>
                    </a:schemeClr>
                  </a:gs>
                  <a:gs pos="100000">
                    <a:schemeClr val="tx1">
                      <a:alpha val="0"/>
                    </a:schemeClr>
                  </a:gs>
                </a:gsLst>
                <a:path path="shap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576068"/>
                <a:endParaRPr lang="en-US" dirty="0">
                  <a:latin typeface="Arial" pitchFamily="-107" charset="0"/>
                  <a:ea typeface="Apple LiGothic Medium" pitchFamily="-107" charset="-120"/>
                  <a:cs typeface="Apple LiGothic Medium" pitchFamily="-107" charset="-120"/>
                  <a:sym typeface="Arial" pitchFamily="-107" charset="0"/>
                </a:endParaRPr>
              </a:p>
            </p:txBody>
          </p:sp>
          <p:sp>
            <p:nvSpPr>
              <p:cNvPr id="244" name="Oval 243"/>
              <p:cNvSpPr/>
              <p:nvPr/>
            </p:nvSpPr>
            <p:spPr bwMode="auto">
              <a:xfrm>
                <a:off x="3676650" y="7212714"/>
                <a:ext cx="5337753" cy="480924"/>
              </a:xfrm>
              <a:prstGeom prst="ellipse">
                <a:avLst/>
              </a:prstGeom>
              <a:gradFill flip="none" rotWithShape="1">
                <a:gsLst>
                  <a:gs pos="0">
                    <a:schemeClr val="bg1">
                      <a:alpha val="46000"/>
                    </a:schemeClr>
                  </a:gs>
                  <a:gs pos="100000">
                    <a:schemeClr val="tx1">
                      <a:alpha val="0"/>
                    </a:schemeClr>
                  </a:gs>
                </a:gsLst>
                <a:path path="shap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576068"/>
                <a:endParaRPr lang="en-US" dirty="0">
                  <a:latin typeface="Arial" pitchFamily="-107" charset="0"/>
                  <a:ea typeface="Apple LiGothic Medium" pitchFamily="-107" charset="-120"/>
                  <a:cs typeface="Apple LiGothic Medium" pitchFamily="-107" charset="-120"/>
                  <a:sym typeface="Arial" pitchFamily="-107" charset="0"/>
                </a:endParaRPr>
              </a:p>
            </p:txBody>
          </p:sp>
          <p:sp>
            <p:nvSpPr>
              <p:cNvPr id="245" name="Oval 244"/>
              <p:cNvSpPr/>
              <p:nvPr/>
            </p:nvSpPr>
            <p:spPr bwMode="auto">
              <a:xfrm>
                <a:off x="8096250" y="7237370"/>
                <a:ext cx="4152900" cy="480924"/>
              </a:xfrm>
              <a:prstGeom prst="ellipse">
                <a:avLst/>
              </a:prstGeom>
              <a:gradFill flip="none" rotWithShape="1">
                <a:gsLst>
                  <a:gs pos="0">
                    <a:schemeClr val="bg1">
                      <a:alpha val="46000"/>
                    </a:schemeClr>
                  </a:gs>
                  <a:gs pos="100000">
                    <a:schemeClr val="tx1">
                      <a:alpha val="0"/>
                    </a:schemeClr>
                  </a:gs>
                </a:gsLst>
                <a:path path="shap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576068"/>
                <a:endParaRPr lang="en-US" dirty="0">
                  <a:latin typeface="Arial" pitchFamily="-107" charset="0"/>
                  <a:ea typeface="Apple LiGothic Medium" pitchFamily="-107" charset="-120"/>
                  <a:cs typeface="Apple LiGothic Medium" pitchFamily="-107" charset="-120"/>
                  <a:sym typeface="Arial" pitchFamily="-107" charset="0"/>
                </a:endParaRPr>
              </a:p>
            </p:txBody>
          </p:sp>
          <p:pic>
            <p:nvPicPr>
              <p:cNvPr id="246" name="Picture 245" descr="UCS-Rack-Cohabitation-3.png"/>
              <p:cNvPicPr>
                <a:picLocks noChangeAspect="1"/>
              </p:cNvPicPr>
              <p:nvPr/>
            </p:nvPicPr>
            <p:blipFill>
              <a:blip r:embed="rId3" cstate="print"/>
              <a:stretch>
                <a:fillRect/>
              </a:stretch>
            </p:blipFill>
            <p:spPr>
              <a:xfrm>
                <a:off x="6866055" y="2697115"/>
                <a:ext cx="2506492" cy="4519217"/>
              </a:xfrm>
              <a:prstGeom prst="rect">
                <a:avLst/>
              </a:prstGeom>
              <a:effectLst/>
            </p:spPr>
          </p:pic>
          <p:pic>
            <p:nvPicPr>
              <p:cNvPr id="247" name="Picture 246" descr="UCS-Rack-Cohabitation-1.png"/>
              <p:cNvPicPr>
                <a:picLocks noChangeAspect="1"/>
              </p:cNvPicPr>
              <p:nvPr/>
            </p:nvPicPr>
            <p:blipFill>
              <a:blip r:embed="rId4" cstate="print"/>
              <a:stretch>
                <a:fillRect/>
              </a:stretch>
            </p:blipFill>
            <p:spPr>
              <a:xfrm>
                <a:off x="9014403" y="2990853"/>
                <a:ext cx="2515732" cy="4535885"/>
              </a:xfrm>
              <a:prstGeom prst="rect">
                <a:avLst/>
              </a:prstGeom>
              <a:effectLst/>
            </p:spPr>
          </p:pic>
          <p:pic>
            <p:nvPicPr>
              <p:cNvPr id="248" name="Picture 247" descr="UCS-Rack-Cohabitation-2.png"/>
              <p:cNvPicPr>
                <a:picLocks noChangeAspect="1"/>
              </p:cNvPicPr>
              <p:nvPr/>
            </p:nvPicPr>
            <p:blipFill>
              <a:blip r:embed="rId5" cstate="print"/>
              <a:stretch>
                <a:fillRect/>
              </a:stretch>
            </p:blipFill>
            <p:spPr>
              <a:xfrm>
                <a:off x="4635877" y="2999829"/>
                <a:ext cx="2512871" cy="4530718"/>
              </a:xfrm>
              <a:prstGeom prst="rect">
                <a:avLst/>
              </a:prstGeom>
              <a:effectLst/>
            </p:spPr>
          </p:pic>
        </p:grpSp>
        <p:sp>
          <p:nvSpPr>
            <p:cNvPr id="240" name="Oval 239"/>
            <p:cNvSpPr/>
            <p:nvPr/>
          </p:nvSpPr>
          <p:spPr bwMode="auto">
            <a:xfrm>
              <a:off x="4152901" y="2827388"/>
              <a:ext cx="3676650" cy="479330"/>
            </a:xfrm>
            <a:prstGeom prst="ellipse">
              <a:avLst/>
            </a:prstGeom>
            <a:gradFill flip="none" rotWithShape="1">
              <a:gsLst>
                <a:gs pos="0">
                  <a:schemeClr val="accent5">
                    <a:lumMod val="20000"/>
                    <a:lumOff val="80000"/>
                    <a:alpha val="35000"/>
                  </a:schemeClr>
                </a:gs>
                <a:gs pos="100000">
                  <a:schemeClr val="bg1">
                    <a:alpha val="0"/>
                  </a:schemeClr>
                </a:gs>
              </a:gsLst>
              <a:path path="shap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pitchFamily="-107" charset="0"/>
                <a:ea typeface="Apple LiGothic Medium" pitchFamily="-107" charset="-120"/>
                <a:cs typeface="Apple LiGothic Medium" pitchFamily="-107" charset="-120"/>
                <a:sym typeface="Arial" pitchFamily="-107" charset="0"/>
              </a:endParaRPr>
            </a:p>
          </p:txBody>
        </p:sp>
        <p:sp>
          <p:nvSpPr>
            <p:cNvPr id="241" name="Oval 240"/>
            <p:cNvSpPr/>
            <p:nvPr/>
          </p:nvSpPr>
          <p:spPr bwMode="auto">
            <a:xfrm>
              <a:off x="6257925" y="2533650"/>
              <a:ext cx="3676650" cy="479330"/>
            </a:xfrm>
            <a:prstGeom prst="ellipse">
              <a:avLst/>
            </a:prstGeom>
            <a:gradFill flip="none" rotWithShape="1">
              <a:gsLst>
                <a:gs pos="0">
                  <a:schemeClr val="accent5">
                    <a:lumMod val="20000"/>
                    <a:lumOff val="80000"/>
                    <a:alpha val="35000"/>
                  </a:schemeClr>
                </a:gs>
                <a:gs pos="100000">
                  <a:schemeClr val="bg1">
                    <a:alpha val="0"/>
                  </a:schemeClr>
                </a:gs>
              </a:gsLst>
              <a:path path="shap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pitchFamily="-107" charset="0"/>
                <a:ea typeface="Apple LiGothic Medium" pitchFamily="-107" charset="-120"/>
                <a:cs typeface="Apple LiGothic Medium" pitchFamily="-107" charset="-120"/>
                <a:sym typeface="Arial" pitchFamily="-107" charset="0"/>
              </a:endParaRPr>
            </a:p>
          </p:txBody>
        </p:sp>
        <p:sp>
          <p:nvSpPr>
            <p:cNvPr id="242" name="Oval 241"/>
            <p:cNvSpPr/>
            <p:nvPr/>
          </p:nvSpPr>
          <p:spPr bwMode="auto">
            <a:xfrm>
              <a:off x="8096250" y="2838453"/>
              <a:ext cx="3676650" cy="479330"/>
            </a:xfrm>
            <a:prstGeom prst="ellipse">
              <a:avLst/>
            </a:prstGeom>
            <a:gradFill flip="none" rotWithShape="1">
              <a:gsLst>
                <a:gs pos="0">
                  <a:schemeClr val="accent5">
                    <a:lumMod val="20000"/>
                    <a:lumOff val="80000"/>
                    <a:alpha val="35000"/>
                  </a:schemeClr>
                </a:gs>
                <a:gs pos="100000">
                  <a:schemeClr val="bg1">
                    <a:alpha val="0"/>
                  </a:schemeClr>
                </a:gs>
              </a:gsLst>
              <a:path path="shap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pitchFamily="-107" charset="0"/>
                <a:ea typeface="Apple LiGothic Medium" pitchFamily="-107" charset="-120"/>
                <a:cs typeface="Apple LiGothic Medium" pitchFamily="-107" charset="-120"/>
                <a:sym typeface="Arial" pitchFamily="-107" charset="0"/>
              </a:endParaRPr>
            </a:p>
          </p:txBody>
        </p:sp>
      </p:grpSp>
      <p:sp>
        <p:nvSpPr>
          <p:cNvPr id="253" name="TextBox 145"/>
          <p:cNvSpPr txBox="1">
            <a:spLocks noChangeArrowheads="1"/>
          </p:cNvSpPr>
          <p:nvPr/>
        </p:nvSpPr>
        <p:spPr bwMode="auto">
          <a:xfrm>
            <a:off x="699587" y="5620483"/>
            <a:ext cx="1684127" cy="227442"/>
          </a:xfrm>
          <a:prstGeom prst="rect">
            <a:avLst/>
          </a:prstGeom>
          <a:noFill/>
        </p:spPr>
        <p:txBody>
          <a:bodyPr wrap="square" lIns="57602" tIns="28801" rIns="57602" bIns="28801" rtlCol="0">
            <a:spAutoFit/>
          </a:bodyPr>
          <a:lstStyle>
            <a:defPPr>
              <a:defRPr lang="en-US"/>
            </a:defPPr>
            <a:lvl1pPr algn="ctr">
              <a:defRPr sz="1600" b="1">
                <a:solidFill>
                  <a:schemeClr val="accent3"/>
                </a:solidFill>
              </a:defRPr>
            </a:lvl1pPr>
          </a:lstStyle>
          <a:p>
            <a:pPr algn="l"/>
            <a:r>
              <a:rPr lang="zh-CN" altLang="en-US" sz="1100" dirty="0">
                <a:solidFill>
                  <a:srgbClr val="000000"/>
                </a:solidFill>
              </a:rPr>
              <a:t>根据业</a:t>
            </a:r>
            <a:r>
              <a:rPr lang="zh-CN" altLang="en-US" sz="1100" dirty="0" smtClean="0">
                <a:solidFill>
                  <a:srgbClr val="000000"/>
                </a:solidFill>
              </a:rPr>
              <a:t>务定义策略</a:t>
            </a:r>
            <a:endParaRPr lang="en-US" sz="1100" dirty="0">
              <a:solidFill>
                <a:srgbClr val="000000"/>
              </a:solidFill>
            </a:endParaRPr>
          </a:p>
        </p:txBody>
      </p:sp>
      <p:grpSp>
        <p:nvGrpSpPr>
          <p:cNvPr id="7" name="Group 282"/>
          <p:cNvGrpSpPr/>
          <p:nvPr/>
        </p:nvGrpSpPr>
        <p:grpSpPr>
          <a:xfrm>
            <a:off x="353337" y="1627087"/>
            <a:ext cx="554830" cy="573857"/>
            <a:chOff x="11458578" y="6798154"/>
            <a:chExt cx="1570084" cy="1570084"/>
          </a:xfrm>
        </p:grpSpPr>
        <p:sp>
          <p:nvSpPr>
            <p:cNvPr id="285" name="Oval 284"/>
            <p:cNvSpPr/>
            <p:nvPr/>
          </p:nvSpPr>
          <p:spPr bwMode="auto">
            <a:xfrm>
              <a:off x="11458578" y="6798154"/>
              <a:ext cx="1570084" cy="1570084"/>
            </a:xfrm>
            <a:prstGeom prst="ellipse">
              <a:avLst/>
            </a:prstGeom>
            <a:gradFill flip="none" rotWithShape="1">
              <a:gsLst>
                <a:gs pos="81000">
                  <a:schemeClr val="accent1">
                    <a:lumMod val="50000"/>
                  </a:schemeClr>
                </a:gs>
                <a:gs pos="0">
                  <a:schemeClr val="accent1">
                    <a:lumMod val="60000"/>
                    <a:lumOff val="40000"/>
                  </a:schemeClr>
                </a:gs>
                <a:gs pos="31000">
                  <a:schemeClr val="accent1"/>
                </a:gs>
              </a:gsLst>
              <a:path path="circle">
                <a:fillToRect l="50000" t="50000" r="50000" b="50000"/>
              </a:path>
              <a:tileRect/>
            </a:gradFill>
            <a:ln w="9525" cap="flat" cmpd="sng" algn="ctr">
              <a:gradFill flip="none" rotWithShape="1">
                <a:gsLst>
                  <a:gs pos="0">
                    <a:schemeClr val="accent1">
                      <a:lumMod val="50000"/>
                    </a:schemeClr>
                  </a:gs>
                  <a:gs pos="50000">
                    <a:schemeClr val="accent1"/>
                  </a:gs>
                  <a:gs pos="100000">
                    <a:schemeClr val="accent1">
                      <a:lumMod val="50000"/>
                    </a:schemeClr>
                  </a:gs>
                </a:gsLst>
                <a:lin ang="5400000" scaled="1"/>
                <a:tileRect/>
              </a:gradFill>
              <a:prstDash val="solid"/>
              <a:round/>
              <a:headEnd type="none" w="med" len="med"/>
              <a:tailEnd type="none" w="med" len="med"/>
            </a:ln>
            <a:effectLst>
              <a:innerShdw blurRad="127000" dist="50800" dir="5400000">
                <a:schemeClr val="accent1">
                  <a:lumMod val="50000"/>
                  <a:alpha val="56000"/>
                </a:schemeClr>
              </a:innerShdw>
            </a:effectLst>
          </p:spPr>
          <p:txBody>
            <a:bodyPr vert="horz" wrap="square" lIns="82124" tIns="41061" rIns="82124" bIns="41061" numCol="1" rtlCol="0" anchor="ctr" anchorCtr="0" compatLnSpc="1">
              <a:prstTxWarp prst="textNoShape">
                <a:avLst/>
              </a:prstTxWarp>
              <a:noAutofit/>
            </a:bodyPr>
            <a:lstStyle/>
            <a:p>
              <a:pPr algn="ctr" defTabSz="513063" eaLnBrk="0" hangingPunct="0">
                <a:lnSpc>
                  <a:spcPct val="95000"/>
                </a:lnSpc>
                <a:spcBef>
                  <a:spcPts val="756"/>
                </a:spcBef>
              </a:pPr>
              <a:endParaRPr lang="en-US" sz="1000" dirty="0">
                <a:latin typeface="+mj-lt"/>
              </a:endParaRPr>
            </a:p>
          </p:txBody>
        </p:sp>
        <p:sp>
          <p:nvSpPr>
            <p:cNvPr id="286" name="Oval 285"/>
            <p:cNvSpPr/>
            <p:nvPr/>
          </p:nvSpPr>
          <p:spPr bwMode="auto">
            <a:xfrm>
              <a:off x="11636668" y="6849169"/>
              <a:ext cx="1213903" cy="956396"/>
            </a:xfrm>
            <a:prstGeom prst="ellipse">
              <a:avLst/>
            </a:prstGeom>
            <a:gradFill flip="none" rotWithShape="1">
              <a:gsLst>
                <a:gs pos="63000">
                  <a:schemeClr val="tx1">
                    <a:alpha val="0"/>
                  </a:schemeClr>
                </a:gs>
                <a:gs pos="0">
                  <a:schemeClr val="tx1">
                    <a:alpha val="75000"/>
                  </a:schemeClr>
                </a:gs>
                <a:gs pos="12000">
                  <a:schemeClr val="tx1">
                    <a:alpha val="50000"/>
                  </a:schemeClr>
                </a:gs>
              </a:gsLst>
              <a:lin ang="5400000" scaled="1"/>
              <a:tileRect/>
            </a:gradFill>
            <a:ln w="9525" cap="flat" cmpd="sng" algn="ctr">
              <a:no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algn="ctr" defTabSz="513063" eaLnBrk="0" hangingPunct="0">
                <a:lnSpc>
                  <a:spcPct val="95000"/>
                </a:lnSpc>
                <a:spcBef>
                  <a:spcPts val="756"/>
                </a:spcBef>
              </a:pPr>
              <a:endParaRPr lang="en-US" sz="1000" dirty="0" smtClean="0">
                <a:latin typeface="+mj-lt"/>
              </a:endParaRPr>
            </a:p>
          </p:txBody>
        </p:sp>
      </p:grpSp>
      <p:sp>
        <p:nvSpPr>
          <p:cNvPr id="284" name="Freeform 20"/>
          <p:cNvSpPr>
            <a:spLocks noEditPoints="1"/>
          </p:cNvSpPr>
          <p:nvPr/>
        </p:nvSpPr>
        <p:spPr bwMode="auto">
          <a:xfrm>
            <a:off x="474573" y="1752209"/>
            <a:ext cx="322041" cy="369963"/>
          </a:xfrm>
          <a:custGeom>
            <a:avLst/>
            <a:gdLst/>
            <a:ahLst/>
            <a:cxnLst>
              <a:cxn ang="0">
                <a:pos x="117" y="0"/>
              </a:cxn>
              <a:cxn ang="0">
                <a:pos x="117" y="74"/>
              </a:cxn>
              <a:cxn ang="0">
                <a:pos x="272" y="381"/>
              </a:cxn>
              <a:cxn ang="0">
                <a:pos x="207" y="406"/>
              </a:cxn>
              <a:cxn ang="0">
                <a:pos x="362" y="381"/>
              </a:cxn>
              <a:cxn ang="0">
                <a:pos x="324" y="238"/>
              </a:cxn>
              <a:cxn ang="0">
                <a:pos x="362" y="218"/>
              </a:cxn>
              <a:cxn ang="0">
                <a:pos x="166" y="194"/>
              </a:cxn>
              <a:cxn ang="0">
                <a:pos x="147" y="218"/>
              </a:cxn>
              <a:cxn ang="0">
                <a:pos x="272" y="218"/>
              </a:cxn>
              <a:cxn ang="0">
                <a:pos x="272" y="381"/>
              </a:cxn>
              <a:cxn ang="0">
                <a:pos x="0" y="297"/>
              </a:cxn>
              <a:cxn ang="0">
                <a:pos x="47" y="309"/>
              </a:cxn>
              <a:cxn ang="0">
                <a:pos x="53" y="342"/>
              </a:cxn>
              <a:cxn ang="0">
                <a:pos x="8" y="377"/>
              </a:cxn>
              <a:cxn ang="0">
                <a:pos x="12" y="387"/>
              </a:cxn>
              <a:cxn ang="0">
                <a:pos x="7" y="398"/>
              </a:cxn>
              <a:cxn ang="0">
                <a:pos x="24" y="398"/>
              </a:cxn>
              <a:cxn ang="0">
                <a:pos x="18" y="387"/>
              </a:cxn>
              <a:cxn ang="0">
                <a:pos x="53" y="386"/>
              </a:cxn>
              <a:cxn ang="0">
                <a:pos x="54" y="400"/>
              </a:cxn>
              <a:cxn ang="0">
                <a:pos x="57" y="408"/>
              </a:cxn>
              <a:cxn ang="0">
                <a:pos x="65" y="400"/>
              </a:cxn>
              <a:cxn ang="0">
                <a:pos x="68" y="386"/>
              </a:cxn>
              <a:cxn ang="0">
                <a:pos x="69" y="383"/>
              </a:cxn>
              <a:cxn ang="0">
                <a:pos x="103" y="390"/>
              </a:cxn>
              <a:cxn ang="0">
                <a:pos x="106" y="407"/>
              </a:cxn>
              <a:cxn ang="0">
                <a:pos x="109" y="390"/>
              </a:cxn>
              <a:cxn ang="0">
                <a:pos x="114" y="388"/>
              </a:cxn>
              <a:cxn ang="0">
                <a:pos x="69" y="365"/>
              </a:cxn>
              <a:cxn ang="0">
                <a:pos x="75" y="342"/>
              </a:cxn>
              <a:cxn ang="0">
                <a:pos x="117" y="309"/>
              </a:cxn>
              <a:cxn ang="0">
                <a:pos x="129" y="294"/>
              </a:cxn>
              <a:cxn ang="0">
                <a:pos x="153" y="285"/>
              </a:cxn>
              <a:cxn ang="0">
                <a:pos x="154" y="401"/>
              </a:cxn>
              <a:cxn ang="0">
                <a:pos x="205" y="265"/>
              </a:cxn>
              <a:cxn ang="0">
                <a:pos x="205" y="264"/>
              </a:cxn>
              <a:cxn ang="0">
                <a:pos x="205" y="264"/>
              </a:cxn>
              <a:cxn ang="0">
                <a:pos x="181" y="235"/>
              </a:cxn>
              <a:cxn ang="0">
                <a:pos x="119" y="194"/>
              </a:cxn>
              <a:cxn ang="0">
                <a:pos x="206" y="194"/>
              </a:cxn>
              <a:cxn ang="0">
                <a:pos x="311" y="188"/>
              </a:cxn>
              <a:cxn ang="0">
                <a:pos x="315" y="176"/>
              </a:cxn>
              <a:cxn ang="0">
                <a:pos x="367" y="68"/>
              </a:cxn>
              <a:cxn ang="0">
                <a:pos x="312" y="171"/>
              </a:cxn>
              <a:cxn ang="0">
                <a:pos x="307" y="174"/>
              </a:cxn>
              <a:cxn ang="0">
                <a:pos x="206" y="154"/>
              </a:cxn>
              <a:cxn ang="0">
                <a:pos x="132" y="132"/>
              </a:cxn>
              <a:cxn ang="0">
                <a:pos x="92" y="86"/>
              </a:cxn>
              <a:cxn ang="0">
                <a:pos x="38" y="168"/>
              </a:cxn>
              <a:cxn ang="0">
                <a:pos x="35" y="168"/>
              </a:cxn>
              <a:cxn ang="0">
                <a:pos x="23" y="133"/>
              </a:cxn>
              <a:cxn ang="0">
                <a:pos x="2" y="145"/>
              </a:cxn>
              <a:cxn ang="0">
                <a:pos x="2" y="230"/>
              </a:cxn>
              <a:cxn ang="0">
                <a:pos x="12" y="282"/>
              </a:cxn>
              <a:cxn ang="0">
                <a:pos x="0" y="294"/>
              </a:cxn>
              <a:cxn ang="0">
                <a:pos x="35" y="282"/>
              </a:cxn>
              <a:cxn ang="0">
                <a:pos x="24" y="272"/>
              </a:cxn>
            </a:cxnLst>
            <a:rect l="0" t="0" r="r" b="b"/>
            <a:pathLst>
              <a:path w="367" h="408">
                <a:moveTo>
                  <a:pt x="154" y="37"/>
                </a:moveTo>
                <a:cubicBezTo>
                  <a:pt x="154" y="16"/>
                  <a:pt x="137" y="0"/>
                  <a:pt x="117" y="0"/>
                </a:cubicBezTo>
                <a:cubicBezTo>
                  <a:pt x="97" y="0"/>
                  <a:pt x="80" y="16"/>
                  <a:pt x="80" y="37"/>
                </a:cubicBezTo>
                <a:cubicBezTo>
                  <a:pt x="80" y="57"/>
                  <a:pt x="97" y="74"/>
                  <a:pt x="117" y="74"/>
                </a:cubicBezTo>
                <a:cubicBezTo>
                  <a:pt x="137" y="74"/>
                  <a:pt x="154" y="57"/>
                  <a:pt x="154" y="37"/>
                </a:cubicBezTo>
                <a:close/>
                <a:moveTo>
                  <a:pt x="272" y="381"/>
                </a:moveTo>
                <a:cubicBezTo>
                  <a:pt x="207" y="381"/>
                  <a:pt x="207" y="381"/>
                  <a:pt x="207" y="381"/>
                </a:cubicBezTo>
                <a:cubicBezTo>
                  <a:pt x="207" y="406"/>
                  <a:pt x="207" y="406"/>
                  <a:pt x="207" y="406"/>
                </a:cubicBezTo>
                <a:cubicBezTo>
                  <a:pt x="362" y="406"/>
                  <a:pt x="362" y="406"/>
                  <a:pt x="362" y="406"/>
                </a:cubicBezTo>
                <a:cubicBezTo>
                  <a:pt x="362" y="381"/>
                  <a:pt x="362" y="381"/>
                  <a:pt x="362" y="381"/>
                </a:cubicBezTo>
                <a:cubicBezTo>
                  <a:pt x="324" y="381"/>
                  <a:pt x="324" y="381"/>
                  <a:pt x="324" y="381"/>
                </a:cubicBezTo>
                <a:cubicBezTo>
                  <a:pt x="324" y="238"/>
                  <a:pt x="324" y="238"/>
                  <a:pt x="324" y="238"/>
                </a:cubicBezTo>
                <a:cubicBezTo>
                  <a:pt x="324" y="218"/>
                  <a:pt x="324" y="218"/>
                  <a:pt x="324" y="218"/>
                </a:cubicBezTo>
                <a:cubicBezTo>
                  <a:pt x="362" y="218"/>
                  <a:pt x="362" y="218"/>
                  <a:pt x="362" y="218"/>
                </a:cubicBezTo>
                <a:cubicBezTo>
                  <a:pt x="362" y="194"/>
                  <a:pt x="362" y="194"/>
                  <a:pt x="362" y="194"/>
                </a:cubicBezTo>
                <a:cubicBezTo>
                  <a:pt x="166" y="194"/>
                  <a:pt x="166" y="194"/>
                  <a:pt x="166" y="194"/>
                </a:cubicBezTo>
                <a:cubicBezTo>
                  <a:pt x="147" y="194"/>
                  <a:pt x="147" y="194"/>
                  <a:pt x="147" y="194"/>
                </a:cubicBezTo>
                <a:cubicBezTo>
                  <a:pt x="147" y="218"/>
                  <a:pt x="147" y="218"/>
                  <a:pt x="147" y="218"/>
                </a:cubicBezTo>
                <a:cubicBezTo>
                  <a:pt x="221" y="218"/>
                  <a:pt x="221" y="218"/>
                  <a:pt x="221" y="218"/>
                </a:cubicBezTo>
                <a:cubicBezTo>
                  <a:pt x="272" y="218"/>
                  <a:pt x="272" y="218"/>
                  <a:pt x="272" y="218"/>
                </a:cubicBezTo>
                <a:cubicBezTo>
                  <a:pt x="272" y="233"/>
                  <a:pt x="272" y="233"/>
                  <a:pt x="272" y="233"/>
                </a:cubicBezTo>
                <a:lnTo>
                  <a:pt x="272" y="381"/>
                </a:lnTo>
                <a:close/>
                <a:moveTo>
                  <a:pt x="0" y="294"/>
                </a:moveTo>
                <a:cubicBezTo>
                  <a:pt x="0" y="297"/>
                  <a:pt x="0" y="297"/>
                  <a:pt x="0" y="297"/>
                </a:cubicBezTo>
                <a:cubicBezTo>
                  <a:pt x="0" y="303"/>
                  <a:pt x="6" y="309"/>
                  <a:pt x="12" y="309"/>
                </a:cubicBezTo>
                <a:cubicBezTo>
                  <a:pt x="47" y="309"/>
                  <a:pt x="47" y="309"/>
                  <a:pt x="47" y="309"/>
                </a:cubicBezTo>
                <a:cubicBezTo>
                  <a:pt x="47" y="342"/>
                  <a:pt x="47" y="342"/>
                  <a:pt x="47" y="342"/>
                </a:cubicBezTo>
                <a:cubicBezTo>
                  <a:pt x="53" y="342"/>
                  <a:pt x="53" y="342"/>
                  <a:pt x="53" y="342"/>
                </a:cubicBezTo>
                <a:cubicBezTo>
                  <a:pt x="53" y="365"/>
                  <a:pt x="53" y="365"/>
                  <a:pt x="53" y="365"/>
                </a:cubicBezTo>
                <a:cubicBezTo>
                  <a:pt x="8" y="377"/>
                  <a:pt x="8" y="377"/>
                  <a:pt x="8" y="377"/>
                </a:cubicBezTo>
                <a:cubicBezTo>
                  <a:pt x="8" y="388"/>
                  <a:pt x="8" y="388"/>
                  <a:pt x="8" y="388"/>
                </a:cubicBezTo>
                <a:cubicBezTo>
                  <a:pt x="12" y="387"/>
                  <a:pt x="12" y="387"/>
                  <a:pt x="12" y="387"/>
                </a:cubicBezTo>
                <a:cubicBezTo>
                  <a:pt x="12" y="390"/>
                  <a:pt x="12" y="390"/>
                  <a:pt x="12" y="390"/>
                </a:cubicBezTo>
                <a:cubicBezTo>
                  <a:pt x="9" y="391"/>
                  <a:pt x="7" y="394"/>
                  <a:pt x="7" y="398"/>
                </a:cubicBezTo>
                <a:cubicBezTo>
                  <a:pt x="7" y="403"/>
                  <a:pt x="11" y="407"/>
                  <a:pt x="15" y="407"/>
                </a:cubicBezTo>
                <a:cubicBezTo>
                  <a:pt x="20" y="407"/>
                  <a:pt x="24" y="403"/>
                  <a:pt x="24" y="398"/>
                </a:cubicBezTo>
                <a:cubicBezTo>
                  <a:pt x="24" y="394"/>
                  <a:pt x="22" y="391"/>
                  <a:pt x="18" y="390"/>
                </a:cubicBezTo>
                <a:cubicBezTo>
                  <a:pt x="18" y="387"/>
                  <a:pt x="18" y="387"/>
                  <a:pt x="18" y="387"/>
                </a:cubicBezTo>
                <a:cubicBezTo>
                  <a:pt x="53" y="383"/>
                  <a:pt x="53" y="383"/>
                  <a:pt x="53" y="383"/>
                </a:cubicBezTo>
                <a:cubicBezTo>
                  <a:pt x="53" y="386"/>
                  <a:pt x="53" y="386"/>
                  <a:pt x="53" y="386"/>
                </a:cubicBezTo>
                <a:cubicBezTo>
                  <a:pt x="54" y="386"/>
                  <a:pt x="54" y="386"/>
                  <a:pt x="54" y="386"/>
                </a:cubicBezTo>
                <a:cubicBezTo>
                  <a:pt x="54" y="400"/>
                  <a:pt x="54" y="400"/>
                  <a:pt x="54" y="400"/>
                </a:cubicBezTo>
                <a:cubicBezTo>
                  <a:pt x="57" y="400"/>
                  <a:pt x="57" y="400"/>
                  <a:pt x="57" y="400"/>
                </a:cubicBezTo>
                <a:cubicBezTo>
                  <a:pt x="57" y="408"/>
                  <a:pt x="57" y="408"/>
                  <a:pt x="57" y="408"/>
                </a:cubicBezTo>
                <a:cubicBezTo>
                  <a:pt x="65" y="408"/>
                  <a:pt x="65" y="408"/>
                  <a:pt x="65" y="408"/>
                </a:cubicBezTo>
                <a:cubicBezTo>
                  <a:pt x="65" y="400"/>
                  <a:pt x="65" y="400"/>
                  <a:pt x="65" y="400"/>
                </a:cubicBezTo>
                <a:cubicBezTo>
                  <a:pt x="68" y="400"/>
                  <a:pt x="68" y="400"/>
                  <a:pt x="68" y="400"/>
                </a:cubicBezTo>
                <a:cubicBezTo>
                  <a:pt x="68" y="386"/>
                  <a:pt x="68" y="386"/>
                  <a:pt x="68" y="386"/>
                </a:cubicBezTo>
                <a:cubicBezTo>
                  <a:pt x="69" y="386"/>
                  <a:pt x="69" y="386"/>
                  <a:pt x="69" y="386"/>
                </a:cubicBezTo>
                <a:cubicBezTo>
                  <a:pt x="69" y="383"/>
                  <a:pt x="69" y="383"/>
                  <a:pt x="69" y="383"/>
                </a:cubicBezTo>
                <a:cubicBezTo>
                  <a:pt x="103" y="387"/>
                  <a:pt x="103" y="387"/>
                  <a:pt x="103" y="387"/>
                </a:cubicBezTo>
                <a:cubicBezTo>
                  <a:pt x="103" y="390"/>
                  <a:pt x="103" y="390"/>
                  <a:pt x="103" y="390"/>
                </a:cubicBezTo>
                <a:cubicBezTo>
                  <a:pt x="100" y="391"/>
                  <a:pt x="97" y="394"/>
                  <a:pt x="97" y="398"/>
                </a:cubicBezTo>
                <a:cubicBezTo>
                  <a:pt x="97" y="403"/>
                  <a:pt x="101" y="407"/>
                  <a:pt x="106" y="407"/>
                </a:cubicBezTo>
                <a:cubicBezTo>
                  <a:pt x="111" y="407"/>
                  <a:pt x="115" y="403"/>
                  <a:pt x="115" y="398"/>
                </a:cubicBezTo>
                <a:cubicBezTo>
                  <a:pt x="115" y="394"/>
                  <a:pt x="112" y="391"/>
                  <a:pt x="109" y="390"/>
                </a:cubicBezTo>
                <a:cubicBezTo>
                  <a:pt x="109" y="387"/>
                  <a:pt x="109" y="387"/>
                  <a:pt x="109" y="387"/>
                </a:cubicBezTo>
                <a:cubicBezTo>
                  <a:pt x="114" y="388"/>
                  <a:pt x="114" y="388"/>
                  <a:pt x="114" y="388"/>
                </a:cubicBezTo>
                <a:cubicBezTo>
                  <a:pt x="114" y="377"/>
                  <a:pt x="114" y="377"/>
                  <a:pt x="114" y="377"/>
                </a:cubicBezTo>
                <a:cubicBezTo>
                  <a:pt x="69" y="365"/>
                  <a:pt x="69" y="365"/>
                  <a:pt x="69" y="365"/>
                </a:cubicBezTo>
                <a:cubicBezTo>
                  <a:pt x="69" y="342"/>
                  <a:pt x="69" y="342"/>
                  <a:pt x="69" y="342"/>
                </a:cubicBezTo>
                <a:cubicBezTo>
                  <a:pt x="75" y="342"/>
                  <a:pt x="75" y="342"/>
                  <a:pt x="75" y="342"/>
                </a:cubicBezTo>
                <a:cubicBezTo>
                  <a:pt x="75" y="309"/>
                  <a:pt x="75" y="309"/>
                  <a:pt x="75" y="309"/>
                </a:cubicBezTo>
                <a:cubicBezTo>
                  <a:pt x="117" y="309"/>
                  <a:pt x="117" y="309"/>
                  <a:pt x="117" y="309"/>
                </a:cubicBezTo>
                <a:cubicBezTo>
                  <a:pt x="124" y="309"/>
                  <a:pt x="129" y="303"/>
                  <a:pt x="129" y="297"/>
                </a:cubicBezTo>
                <a:cubicBezTo>
                  <a:pt x="129" y="294"/>
                  <a:pt x="129" y="294"/>
                  <a:pt x="129" y="294"/>
                </a:cubicBezTo>
                <a:cubicBezTo>
                  <a:pt x="129" y="290"/>
                  <a:pt x="127" y="287"/>
                  <a:pt x="124" y="285"/>
                </a:cubicBezTo>
                <a:cubicBezTo>
                  <a:pt x="153" y="285"/>
                  <a:pt x="153" y="285"/>
                  <a:pt x="153" y="285"/>
                </a:cubicBezTo>
                <a:cubicBezTo>
                  <a:pt x="135" y="374"/>
                  <a:pt x="135" y="374"/>
                  <a:pt x="135" y="374"/>
                </a:cubicBezTo>
                <a:cubicBezTo>
                  <a:pt x="133" y="386"/>
                  <a:pt x="141" y="398"/>
                  <a:pt x="154" y="401"/>
                </a:cubicBezTo>
                <a:cubicBezTo>
                  <a:pt x="167" y="403"/>
                  <a:pt x="179" y="395"/>
                  <a:pt x="181" y="384"/>
                </a:cubicBezTo>
                <a:cubicBezTo>
                  <a:pt x="205" y="265"/>
                  <a:pt x="205" y="265"/>
                  <a:pt x="205" y="265"/>
                </a:cubicBezTo>
                <a:cubicBezTo>
                  <a:pt x="205" y="265"/>
                  <a:pt x="205" y="265"/>
                  <a:pt x="205" y="264"/>
                </a:cubicBezTo>
                <a:cubicBezTo>
                  <a:pt x="205" y="264"/>
                  <a:pt x="205" y="264"/>
                  <a:pt x="205" y="264"/>
                </a:cubicBezTo>
                <a:cubicBezTo>
                  <a:pt x="205" y="264"/>
                  <a:pt x="205" y="264"/>
                  <a:pt x="205" y="264"/>
                </a:cubicBezTo>
                <a:cubicBezTo>
                  <a:pt x="205" y="264"/>
                  <a:pt x="205" y="264"/>
                  <a:pt x="205" y="264"/>
                </a:cubicBezTo>
                <a:cubicBezTo>
                  <a:pt x="205" y="262"/>
                  <a:pt x="205" y="260"/>
                  <a:pt x="205" y="258"/>
                </a:cubicBezTo>
                <a:cubicBezTo>
                  <a:pt x="204" y="245"/>
                  <a:pt x="194" y="235"/>
                  <a:pt x="181" y="235"/>
                </a:cubicBezTo>
                <a:cubicBezTo>
                  <a:pt x="110" y="235"/>
                  <a:pt x="110" y="235"/>
                  <a:pt x="110" y="235"/>
                </a:cubicBezTo>
                <a:cubicBezTo>
                  <a:pt x="119" y="194"/>
                  <a:pt x="119" y="194"/>
                  <a:pt x="119" y="194"/>
                </a:cubicBezTo>
                <a:cubicBezTo>
                  <a:pt x="166" y="194"/>
                  <a:pt x="166" y="194"/>
                  <a:pt x="166" y="194"/>
                </a:cubicBezTo>
                <a:cubicBezTo>
                  <a:pt x="206" y="194"/>
                  <a:pt x="206" y="194"/>
                  <a:pt x="206" y="194"/>
                </a:cubicBezTo>
                <a:cubicBezTo>
                  <a:pt x="213" y="194"/>
                  <a:pt x="217" y="190"/>
                  <a:pt x="219" y="188"/>
                </a:cubicBezTo>
                <a:cubicBezTo>
                  <a:pt x="311" y="188"/>
                  <a:pt x="311" y="188"/>
                  <a:pt x="311" y="188"/>
                </a:cubicBezTo>
                <a:cubicBezTo>
                  <a:pt x="311" y="178"/>
                  <a:pt x="311" y="178"/>
                  <a:pt x="311" y="178"/>
                </a:cubicBezTo>
                <a:cubicBezTo>
                  <a:pt x="313" y="178"/>
                  <a:pt x="314" y="177"/>
                  <a:pt x="315" y="176"/>
                </a:cubicBezTo>
                <a:cubicBezTo>
                  <a:pt x="325" y="180"/>
                  <a:pt x="325" y="180"/>
                  <a:pt x="325" y="180"/>
                </a:cubicBezTo>
                <a:cubicBezTo>
                  <a:pt x="367" y="68"/>
                  <a:pt x="367" y="68"/>
                  <a:pt x="367" y="68"/>
                </a:cubicBezTo>
                <a:cubicBezTo>
                  <a:pt x="353" y="63"/>
                  <a:pt x="353" y="63"/>
                  <a:pt x="353" y="63"/>
                </a:cubicBezTo>
                <a:cubicBezTo>
                  <a:pt x="312" y="171"/>
                  <a:pt x="312" y="171"/>
                  <a:pt x="312" y="171"/>
                </a:cubicBezTo>
                <a:cubicBezTo>
                  <a:pt x="312" y="171"/>
                  <a:pt x="311" y="170"/>
                  <a:pt x="311" y="170"/>
                </a:cubicBezTo>
                <a:cubicBezTo>
                  <a:pt x="309" y="170"/>
                  <a:pt x="307" y="172"/>
                  <a:pt x="307" y="174"/>
                </a:cubicBezTo>
                <a:cubicBezTo>
                  <a:pt x="307" y="174"/>
                  <a:pt x="225" y="174"/>
                  <a:pt x="225" y="174"/>
                </a:cubicBezTo>
                <a:cubicBezTo>
                  <a:pt x="225" y="163"/>
                  <a:pt x="217" y="154"/>
                  <a:pt x="206" y="154"/>
                </a:cubicBezTo>
                <a:cubicBezTo>
                  <a:pt x="127" y="154"/>
                  <a:pt x="127" y="154"/>
                  <a:pt x="127" y="154"/>
                </a:cubicBezTo>
                <a:cubicBezTo>
                  <a:pt x="132" y="132"/>
                  <a:pt x="132" y="132"/>
                  <a:pt x="132" y="132"/>
                </a:cubicBezTo>
                <a:cubicBezTo>
                  <a:pt x="136" y="112"/>
                  <a:pt x="124" y="93"/>
                  <a:pt x="104" y="89"/>
                </a:cubicBezTo>
                <a:cubicBezTo>
                  <a:pt x="92" y="86"/>
                  <a:pt x="92" y="86"/>
                  <a:pt x="92" y="86"/>
                </a:cubicBezTo>
                <a:cubicBezTo>
                  <a:pt x="73" y="82"/>
                  <a:pt x="53" y="95"/>
                  <a:pt x="49" y="114"/>
                </a:cubicBezTo>
                <a:cubicBezTo>
                  <a:pt x="38" y="168"/>
                  <a:pt x="38" y="168"/>
                  <a:pt x="38" y="168"/>
                </a:cubicBezTo>
                <a:cubicBezTo>
                  <a:pt x="35" y="183"/>
                  <a:pt x="35" y="183"/>
                  <a:pt x="35" y="183"/>
                </a:cubicBezTo>
                <a:cubicBezTo>
                  <a:pt x="35" y="168"/>
                  <a:pt x="35" y="168"/>
                  <a:pt x="35" y="168"/>
                </a:cubicBezTo>
                <a:cubicBezTo>
                  <a:pt x="35" y="145"/>
                  <a:pt x="35" y="145"/>
                  <a:pt x="35" y="145"/>
                </a:cubicBezTo>
                <a:cubicBezTo>
                  <a:pt x="35" y="138"/>
                  <a:pt x="29" y="133"/>
                  <a:pt x="23" y="133"/>
                </a:cubicBezTo>
                <a:cubicBezTo>
                  <a:pt x="14" y="133"/>
                  <a:pt x="14" y="133"/>
                  <a:pt x="14" y="133"/>
                </a:cubicBezTo>
                <a:cubicBezTo>
                  <a:pt x="7" y="133"/>
                  <a:pt x="2" y="138"/>
                  <a:pt x="2" y="145"/>
                </a:cubicBezTo>
                <a:cubicBezTo>
                  <a:pt x="2" y="170"/>
                  <a:pt x="2" y="170"/>
                  <a:pt x="2" y="170"/>
                </a:cubicBezTo>
                <a:cubicBezTo>
                  <a:pt x="2" y="230"/>
                  <a:pt x="2" y="230"/>
                  <a:pt x="2" y="230"/>
                </a:cubicBezTo>
                <a:cubicBezTo>
                  <a:pt x="2" y="237"/>
                  <a:pt x="6" y="242"/>
                  <a:pt x="12" y="242"/>
                </a:cubicBezTo>
                <a:cubicBezTo>
                  <a:pt x="12" y="282"/>
                  <a:pt x="12" y="282"/>
                  <a:pt x="12" y="282"/>
                </a:cubicBezTo>
                <a:cubicBezTo>
                  <a:pt x="12" y="282"/>
                  <a:pt x="12" y="282"/>
                  <a:pt x="12" y="282"/>
                </a:cubicBezTo>
                <a:cubicBezTo>
                  <a:pt x="6" y="282"/>
                  <a:pt x="0" y="288"/>
                  <a:pt x="0" y="294"/>
                </a:cubicBezTo>
                <a:close/>
                <a:moveTo>
                  <a:pt x="24" y="272"/>
                </a:moveTo>
                <a:cubicBezTo>
                  <a:pt x="27" y="276"/>
                  <a:pt x="30" y="280"/>
                  <a:pt x="35" y="282"/>
                </a:cubicBezTo>
                <a:cubicBezTo>
                  <a:pt x="24" y="282"/>
                  <a:pt x="24" y="282"/>
                  <a:pt x="24" y="282"/>
                </a:cubicBezTo>
                <a:lnTo>
                  <a:pt x="24" y="272"/>
                </a:lnTo>
                <a:close/>
              </a:path>
            </a:pathLst>
          </a:custGeom>
          <a:solidFill>
            <a:schemeClr val="tx1"/>
          </a:solidFill>
          <a:ln w="3175" cap="flat" cmpd="sng" algn="ctr">
            <a:noFill/>
            <a:prstDash val="solid"/>
          </a:ln>
          <a:effectLst>
            <a:outerShdw blurRad="63500" sx="102000" sy="102000" algn="ctr" rotWithShape="0">
              <a:prstClr val="black">
                <a:alpha val="40000"/>
              </a:prstClr>
            </a:outerShdw>
          </a:effectLst>
        </p:spPr>
        <p:txBody>
          <a:bodyPr lIns="57607" tIns="28804" rIns="57607" bIns="28804" anchor="ctr"/>
          <a:lstStyle/>
          <a:p>
            <a:pPr algn="ctr"/>
            <a:endParaRPr lang="en-US" baseline="-25000" dirty="0">
              <a:solidFill>
                <a:srgbClr val="0096D6"/>
              </a:solidFill>
            </a:endParaRPr>
          </a:p>
        </p:txBody>
      </p:sp>
      <p:grpSp>
        <p:nvGrpSpPr>
          <p:cNvPr id="8" name="Group 287"/>
          <p:cNvGrpSpPr/>
          <p:nvPr/>
        </p:nvGrpSpPr>
        <p:grpSpPr>
          <a:xfrm>
            <a:off x="993365" y="1627087"/>
            <a:ext cx="554830" cy="573857"/>
            <a:chOff x="11458578" y="6798154"/>
            <a:chExt cx="1570084" cy="1570084"/>
          </a:xfrm>
        </p:grpSpPr>
        <p:sp>
          <p:nvSpPr>
            <p:cNvPr id="290" name="Oval 289"/>
            <p:cNvSpPr/>
            <p:nvPr/>
          </p:nvSpPr>
          <p:spPr bwMode="auto">
            <a:xfrm>
              <a:off x="11458578" y="6798154"/>
              <a:ext cx="1570084" cy="1570084"/>
            </a:xfrm>
            <a:prstGeom prst="ellipse">
              <a:avLst/>
            </a:prstGeom>
            <a:gradFill flip="none" rotWithShape="1">
              <a:gsLst>
                <a:gs pos="81000">
                  <a:schemeClr val="accent1">
                    <a:lumMod val="50000"/>
                  </a:schemeClr>
                </a:gs>
                <a:gs pos="0">
                  <a:schemeClr val="accent1">
                    <a:lumMod val="60000"/>
                    <a:lumOff val="40000"/>
                  </a:schemeClr>
                </a:gs>
                <a:gs pos="31000">
                  <a:schemeClr val="accent1"/>
                </a:gs>
              </a:gsLst>
              <a:path path="circle">
                <a:fillToRect l="50000" t="50000" r="50000" b="50000"/>
              </a:path>
              <a:tileRect/>
            </a:gradFill>
            <a:ln w="9525" cap="flat" cmpd="sng" algn="ctr">
              <a:gradFill flip="none" rotWithShape="1">
                <a:gsLst>
                  <a:gs pos="0">
                    <a:schemeClr val="accent1">
                      <a:lumMod val="50000"/>
                    </a:schemeClr>
                  </a:gs>
                  <a:gs pos="50000">
                    <a:schemeClr val="accent1"/>
                  </a:gs>
                  <a:gs pos="100000">
                    <a:schemeClr val="accent1">
                      <a:lumMod val="50000"/>
                    </a:schemeClr>
                  </a:gs>
                </a:gsLst>
                <a:lin ang="5400000" scaled="1"/>
                <a:tileRect/>
              </a:gradFill>
              <a:prstDash val="solid"/>
              <a:round/>
              <a:headEnd type="none" w="med" len="med"/>
              <a:tailEnd type="none" w="med" len="med"/>
            </a:ln>
            <a:effectLst>
              <a:innerShdw blurRad="127000" dist="50800" dir="5400000">
                <a:schemeClr val="accent1">
                  <a:lumMod val="50000"/>
                  <a:alpha val="56000"/>
                </a:schemeClr>
              </a:innerShdw>
            </a:effectLst>
          </p:spPr>
          <p:txBody>
            <a:bodyPr vert="horz" wrap="square" lIns="82124" tIns="41061" rIns="82124" bIns="41061" numCol="1" rtlCol="0" anchor="ctr" anchorCtr="0" compatLnSpc="1">
              <a:prstTxWarp prst="textNoShape">
                <a:avLst/>
              </a:prstTxWarp>
              <a:noAutofit/>
            </a:bodyPr>
            <a:lstStyle/>
            <a:p>
              <a:pPr algn="ctr" defTabSz="513063" eaLnBrk="0" hangingPunct="0">
                <a:lnSpc>
                  <a:spcPct val="95000"/>
                </a:lnSpc>
                <a:spcBef>
                  <a:spcPts val="756"/>
                </a:spcBef>
              </a:pPr>
              <a:endParaRPr lang="en-US" sz="1000" dirty="0">
                <a:latin typeface="+mj-lt"/>
              </a:endParaRPr>
            </a:p>
          </p:txBody>
        </p:sp>
        <p:sp>
          <p:nvSpPr>
            <p:cNvPr id="291" name="Oval 290"/>
            <p:cNvSpPr/>
            <p:nvPr/>
          </p:nvSpPr>
          <p:spPr bwMode="auto">
            <a:xfrm>
              <a:off x="11636668" y="6849169"/>
              <a:ext cx="1213903" cy="956396"/>
            </a:xfrm>
            <a:prstGeom prst="ellipse">
              <a:avLst/>
            </a:prstGeom>
            <a:gradFill flip="none" rotWithShape="1">
              <a:gsLst>
                <a:gs pos="63000">
                  <a:schemeClr val="tx1">
                    <a:alpha val="0"/>
                  </a:schemeClr>
                </a:gs>
                <a:gs pos="0">
                  <a:schemeClr val="tx1">
                    <a:alpha val="75000"/>
                  </a:schemeClr>
                </a:gs>
                <a:gs pos="12000">
                  <a:schemeClr val="tx1">
                    <a:alpha val="50000"/>
                  </a:schemeClr>
                </a:gs>
              </a:gsLst>
              <a:lin ang="5400000" scaled="1"/>
              <a:tileRect/>
            </a:gradFill>
            <a:ln w="9525" cap="flat" cmpd="sng" algn="ctr">
              <a:no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algn="ctr" defTabSz="513063" eaLnBrk="0" hangingPunct="0">
                <a:lnSpc>
                  <a:spcPct val="95000"/>
                </a:lnSpc>
                <a:spcBef>
                  <a:spcPts val="756"/>
                </a:spcBef>
              </a:pPr>
              <a:endParaRPr lang="en-US" sz="1000" dirty="0" smtClean="0">
                <a:latin typeface="+mj-lt"/>
              </a:endParaRPr>
            </a:p>
          </p:txBody>
        </p:sp>
      </p:grpSp>
      <p:sp>
        <p:nvSpPr>
          <p:cNvPr id="289" name="Freeform 20"/>
          <p:cNvSpPr>
            <a:spLocks noEditPoints="1"/>
          </p:cNvSpPr>
          <p:nvPr/>
        </p:nvSpPr>
        <p:spPr bwMode="auto">
          <a:xfrm>
            <a:off x="1114601" y="1752209"/>
            <a:ext cx="322041" cy="369963"/>
          </a:xfrm>
          <a:custGeom>
            <a:avLst/>
            <a:gdLst/>
            <a:ahLst/>
            <a:cxnLst>
              <a:cxn ang="0">
                <a:pos x="117" y="0"/>
              </a:cxn>
              <a:cxn ang="0">
                <a:pos x="117" y="74"/>
              </a:cxn>
              <a:cxn ang="0">
                <a:pos x="272" y="381"/>
              </a:cxn>
              <a:cxn ang="0">
                <a:pos x="207" y="406"/>
              </a:cxn>
              <a:cxn ang="0">
                <a:pos x="362" y="381"/>
              </a:cxn>
              <a:cxn ang="0">
                <a:pos x="324" y="238"/>
              </a:cxn>
              <a:cxn ang="0">
                <a:pos x="362" y="218"/>
              </a:cxn>
              <a:cxn ang="0">
                <a:pos x="166" y="194"/>
              </a:cxn>
              <a:cxn ang="0">
                <a:pos x="147" y="218"/>
              </a:cxn>
              <a:cxn ang="0">
                <a:pos x="272" y="218"/>
              </a:cxn>
              <a:cxn ang="0">
                <a:pos x="272" y="381"/>
              </a:cxn>
              <a:cxn ang="0">
                <a:pos x="0" y="297"/>
              </a:cxn>
              <a:cxn ang="0">
                <a:pos x="47" y="309"/>
              </a:cxn>
              <a:cxn ang="0">
                <a:pos x="53" y="342"/>
              </a:cxn>
              <a:cxn ang="0">
                <a:pos x="8" y="377"/>
              </a:cxn>
              <a:cxn ang="0">
                <a:pos x="12" y="387"/>
              </a:cxn>
              <a:cxn ang="0">
                <a:pos x="7" y="398"/>
              </a:cxn>
              <a:cxn ang="0">
                <a:pos x="24" y="398"/>
              </a:cxn>
              <a:cxn ang="0">
                <a:pos x="18" y="387"/>
              </a:cxn>
              <a:cxn ang="0">
                <a:pos x="53" y="386"/>
              </a:cxn>
              <a:cxn ang="0">
                <a:pos x="54" y="400"/>
              </a:cxn>
              <a:cxn ang="0">
                <a:pos x="57" y="408"/>
              </a:cxn>
              <a:cxn ang="0">
                <a:pos x="65" y="400"/>
              </a:cxn>
              <a:cxn ang="0">
                <a:pos x="68" y="386"/>
              </a:cxn>
              <a:cxn ang="0">
                <a:pos x="69" y="383"/>
              </a:cxn>
              <a:cxn ang="0">
                <a:pos x="103" y="390"/>
              </a:cxn>
              <a:cxn ang="0">
                <a:pos x="106" y="407"/>
              </a:cxn>
              <a:cxn ang="0">
                <a:pos x="109" y="390"/>
              </a:cxn>
              <a:cxn ang="0">
                <a:pos x="114" y="388"/>
              </a:cxn>
              <a:cxn ang="0">
                <a:pos x="69" y="365"/>
              </a:cxn>
              <a:cxn ang="0">
                <a:pos x="75" y="342"/>
              </a:cxn>
              <a:cxn ang="0">
                <a:pos x="117" y="309"/>
              </a:cxn>
              <a:cxn ang="0">
                <a:pos x="129" y="294"/>
              </a:cxn>
              <a:cxn ang="0">
                <a:pos x="153" y="285"/>
              </a:cxn>
              <a:cxn ang="0">
                <a:pos x="154" y="401"/>
              </a:cxn>
              <a:cxn ang="0">
                <a:pos x="205" y="265"/>
              </a:cxn>
              <a:cxn ang="0">
                <a:pos x="205" y="264"/>
              </a:cxn>
              <a:cxn ang="0">
                <a:pos x="205" y="264"/>
              </a:cxn>
              <a:cxn ang="0">
                <a:pos x="181" y="235"/>
              </a:cxn>
              <a:cxn ang="0">
                <a:pos x="119" y="194"/>
              </a:cxn>
              <a:cxn ang="0">
                <a:pos x="206" y="194"/>
              </a:cxn>
              <a:cxn ang="0">
                <a:pos x="311" y="188"/>
              </a:cxn>
              <a:cxn ang="0">
                <a:pos x="315" y="176"/>
              </a:cxn>
              <a:cxn ang="0">
                <a:pos x="367" y="68"/>
              </a:cxn>
              <a:cxn ang="0">
                <a:pos x="312" y="171"/>
              </a:cxn>
              <a:cxn ang="0">
                <a:pos x="307" y="174"/>
              </a:cxn>
              <a:cxn ang="0">
                <a:pos x="206" y="154"/>
              </a:cxn>
              <a:cxn ang="0">
                <a:pos x="132" y="132"/>
              </a:cxn>
              <a:cxn ang="0">
                <a:pos x="92" y="86"/>
              </a:cxn>
              <a:cxn ang="0">
                <a:pos x="38" y="168"/>
              </a:cxn>
              <a:cxn ang="0">
                <a:pos x="35" y="168"/>
              </a:cxn>
              <a:cxn ang="0">
                <a:pos x="23" y="133"/>
              </a:cxn>
              <a:cxn ang="0">
                <a:pos x="2" y="145"/>
              </a:cxn>
              <a:cxn ang="0">
                <a:pos x="2" y="230"/>
              </a:cxn>
              <a:cxn ang="0">
                <a:pos x="12" y="282"/>
              </a:cxn>
              <a:cxn ang="0">
                <a:pos x="0" y="294"/>
              </a:cxn>
              <a:cxn ang="0">
                <a:pos x="35" y="282"/>
              </a:cxn>
              <a:cxn ang="0">
                <a:pos x="24" y="272"/>
              </a:cxn>
            </a:cxnLst>
            <a:rect l="0" t="0" r="r" b="b"/>
            <a:pathLst>
              <a:path w="367" h="408">
                <a:moveTo>
                  <a:pt x="154" y="37"/>
                </a:moveTo>
                <a:cubicBezTo>
                  <a:pt x="154" y="16"/>
                  <a:pt x="137" y="0"/>
                  <a:pt x="117" y="0"/>
                </a:cubicBezTo>
                <a:cubicBezTo>
                  <a:pt x="97" y="0"/>
                  <a:pt x="80" y="16"/>
                  <a:pt x="80" y="37"/>
                </a:cubicBezTo>
                <a:cubicBezTo>
                  <a:pt x="80" y="57"/>
                  <a:pt x="97" y="74"/>
                  <a:pt x="117" y="74"/>
                </a:cubicBezTo>
                <a:cubicBezTo>
                  <a:pt x="137" y="74"/>
                  <a:pt x="154" y="57"/>
                  <a:pt x="154" y="37"/>
                </a:cubicBezTo>
                <a:close/>
                <a:moveTo>
                  <a:pt x="272" y="381"/>
                </a:moveTo>
                <a:cubicBezTo>
                  <a:pt x="207" y="381"/>
                  <a:pt x="207" y="381"/>
                  <a:pt x="207" y="381"/>
                </a:cubicBezTo>
                <a:cubicBezTo>
                  <a:pt x="207" y="406"/>
                  <a:pt x="207" y="406"/>
                  <a:pt x="207" y="406"/>
                </a:cubicBezTo>
                <a:cubicBezTo>
                  <a:pt x="362" y="406"/>
                  <a:pt x="362" y="406"/>
                  <a:pt x="362" y="406"/>
                </a:cubicBezTo>
                <a:cubicBezTo>
                  <a:pt x="362" y="381"/>
                  <a:pt x="362" y="381"/>
                  <a:pt x="362" y="381"/>
                </a:cubicBezTo>
                <a:cubicBezTo>
                  <a:pt x="324" y="381"/>
                  <a:pt x="324" y="381"/>
                  <a:pt x="324" y="381"/>
                </a:cubicBezTo>
                <a:cubicBezTo>
                  <a:pt x="324" y="238"/>
                  <a:pt x="324" y="238"/>
                  <a:pt x="324" y="238"/>
                </a:cubicBezTo>
                <a:cubicBezTo>
                  <a:pt x="324" y="218"/>
                  <a:pt x="324" y="218"/>
                  <a:pt x="324" y="218"/>
                </a:cubicBezTo>
                <a:cubicBezTo>
                  <a:pt x="362" y="218"/>
                  <a:pt x="362" y="218"/>
                  <a:pt x="362" y="218"/>
                </a:cubicBezTo>
                <a:cubicBezTo>
                  <a:pt x="362" y="194"/>
                  <a:pt x="362" y="194"/>
                  <a:pt x="362" y="194"/>
                </a:cubicBezTo>
                <a:cubicBezTo>
                  <a:pt x="166" y="194"/>
                  <a:pt x="166" y="194"/>
                  <a:pt x="166" y="194"/>
                </a:cubicBezTo>
                <a:cubicBezTo>
                  <a:pt x="147" y="194"/>
                  <a:pt x="147" y="194"/>
                  <a:pt x="147" y="194"/>
                </a:cubicBezTo>
                <a:cubicBezTo>
                  <a:pt x="147" y="218"/>
                  <a:pt x="147" y="218"/>
                  <a:pt x="147" y="218"/>
                </a:cubicBezTo>
                <a:cubicBezTo>
                  <a:pt x="221" y="218"/>
                  <a:pt x="221" y="218"/>
                  <a:pt x="221" y="218"/>
                </a:cubicBezTo>
                <a:cubicBezTo>
                  <a:pt x="272" y="218"/>
                  <a:pt x="272" y="218"/>
                  <a:pt x="272" y="218"/>
                </a:cubicBezTo>
                <a:cubicBezTo>
                  <a:pt x="272" y="233"/>
                  <a:pt x="272" y="233"/>
                  <a:pt x="272" y="233"/>
                </a:cubicBezTo>
                <a:lnTo>
                  <a:pt x="272" y="381"/>
                </a:lnTo>
                <a:close/>
                <a:moveTo>
                  <a:pt x="0" y="294"/>
                </a:moveTo>
                <a:cubicBezTo>
                  <a:pt x="0" y="297"/>
                  <a:pt x="0" y="297"/>
                  <a:pt x="0" y="297"/>
                </a:cubicBezTo>
                <a:cubicBezTo>
                  <a:pt x="0" y="303"/>
                  <a:pt x="6" y="309"/>
                  <a:pt x="12" y="309"/>
                </a:cubicBezTo>
                <a:cubicBezTo>
                  <a:pt x="47" y="309"/>
                  <a:pt x="47" y="309"/>
                  <a:pt x="47" y="309"/>
                </a:cubicBezTo>
                <a:cubicBezTo>
                  <a:pt x="47" y="342"/>
                  <a:pt x="47" y="342"/>
                  <a:pt x="47" y="342"/>
                </a:cubicBezTo>
                <a:cubicBezTo>
                  <a:pt x="53" y="342"/>
                  <a:pt x="53" y="342"/>
                  <a:pt x="53" y="342"/>
                </a:cubicBezTo>
                <a:cubicBezTo>
                  <a:pt x="53" y="365"/>
                  <a:pt x="53" y="365"/>
                  <a:pt x="53" y="365"/>
                </a:cubicBezTo>
                <a:cubicBezTo>
                  <a:pt x="8" y="377"/>
                  <a:pt x="8" y="377"/>
                  <a:pt x="8" y="377"/>
                </a:cubicBezTo>
                <a:cubicBezTo>
                  <a:pt x="8" y="388"/>
                  <a:pt x="8" y="388"/>
                  <a:pt x="8" y="388"/>
                </a:cubicBezTo>
                <a:cubicBezTo>
                  <a:pt x="12" y="387"/>
                  <a:pt x="12" y="387"/>
                  <a:pt x="12" y="387"/>
                </a:cubicBezTo>
                <a:cubicBezTo>
                  <a:pt x="12" y="390"/>
                  <a:pt x="12" y="390"/>
                  <a:pt x="12" y="390"/>
                </a:cubicBezTo>
                <a:cubicBezTo>
                  <a:pt x="9" y="391"/>
                  <a:pt x="7" y="394"/>
                  <a:pt x="7" y="398"/>
                </a:cubicBezTo>
                <a:cubicBezTo>
                  <a:pt x="7" y="403"/>
                  <a:pt x="11" y="407"/>
                  <a:pt x="15" y="407"/>
                </a:cubicBezTo>
                <a:cubicBezTo>
                  <a:pt x="20" y="407"/>
                  <a:pt x="24" y="403"/>
                  <a:pt x="24" y="398"/>
                </a:cubicBezTo>
                <a:cubicBezTo>
                  <a:pt x="24" y="394"/>
                  <a:pt x="22" y="391"/>
                  <a:pt x="18" y="390"/>
                </a:cubicBezTo>
                <a:cubicBezTo>
                  <a:pt x="18" y="387"/>
                  <a:pt x="18" y="387"/>
                  <a:pt x="18" y="387"/>
                </a:cubicBezTo>
                <a:cubicBezTo>
                  <a:pt x="53" y="383"/>
                  <a:pt x="53" y="383"/>
                  <a:pt x="53" y="383"/>
                </a:cubicBezTo>
                <a:cubicBezTo>
                  <a:pt x="53" y="386"/>
                  <a:pt x="53" y="386"/>
                  <a:pt x="53" y="386"/>
                </a:cubicBezTo>
                <a:cubicBezTo>
                  <a:pt x="54" y="386"/>
                  <a:pt x="54" y="386"/>
                  <a:pt x="54" y="386"/>
                </a:cubicBezTo>
                <a:cubicBezTo>
                  <a:pt x="54" y="400"/>
                  <a:pt x="54" y="400"/>
                  <a:pt x="54" y="400"/>
                </a:cubicBezTo>
                <a:cubicBezTo>
                  <a:pt x="57" y="400"/>
                  <a:pt x="57" y="400"/>
                  <a:pt x="57" y="400"/>
                </a:cubicBezTo>
                <a:cubicBezTo>
                  <a:pt x="57" y="408"/>
                  <a:pt x="57" y="408"/>
                  <a:pt x="57" y="408"/>
                </a:cubicBezTo>
                <a:cubicBezTo>
                  <a:pt x="65" y="408"/>
                  <a:pt x="65" y="408"/>
                  <a:pt x="65" y="408"/>
                </a:cubicBezTo>
                <a:cubicBezTo>
                  <a:pt x="65" y="400"/>
                  <a:pt x="65" y="400"/>
                  <a:pt x="65" y="400"/>
                </a:cubicBezTo>
                <a:cubicBezTo>
                  <a:pt x="68" y="400"/>
                  <a:pt x="68" y="400"/>
                  <a:pt x="68" y="400"/>
                </a:cubicBezTo>
                <a:cubicBezTo>
                  <a:pt x="68" y="386"/>
                  <a:pt x="68" y="386"/>
                  <a:pt x="68" y="386"/>
                </a:cubicBezTo>
                <a:cubicBezTo>
                  <a:pt x="69" y="386"/>
                  <a:pt x="69" y="386"/>
                  <a:pt x="69" y="386"/>
                </a:cubicBezTo>
                <a:cubicBezTo>
                  <a:pt x="69" y="383"/>
                  <a:pt x="69" y="383"/>
                  <a:pt x="69" y="383"/>
                </a:cubicBezTo>
                <a:cubicBezTo>
                  <a:pt x="103" y="387"/>
                  <a:pt x="103" y="387"/>
                  <a:pt x="103" y="387"/>
                </a:cubicBezTo>
                <a:cubicBezTo>
                  <a:pt x="103" y="390"/>
                  <a:pt x="103" y="390"/>
                  <a:pt x="103" y="390"/>
                </a:cubicBezTo>
                <a:cubicBezTo>
                  <a:pt x="100" y="391"/>
                  <a:pt x="97" y="394"/>
                  <a:pt x="97" y="398"/>
                </a:cubicBezTo>
                <a:cubicBezTo>
                  <a:pt x="97" y="403"/>
                  <a:pt x="101" y="407"/>
                  <a:pt x="106" y="407"/>
                </a:cubicBezTo>
                <a:cubicBezTo>
                  <a:pt x="111" y="407"/>
                  <a:pt x="115" y="403"/>
                  <a:pt x="115" y="398"/>
                </a:cubicBezTo>
                <a:cubicBezTo>
                  <a:pt x="115" y="394"/>
                  <a:pt x="112" y="391"/>
                  <a:pt x="109" y="390"/>
                </a:cubicBezTo>
                <a:cubicBezTo>
                  <a:pt x="109" y="387"/>
                  <a:pt x="109" y="387"/>
                  <a:pt x="109" y="387"/>
                </a:cubicBezTo>
                <a:cubicBezTo>
                  <a:pt x="114" y="388"/>
                  <a:pt x="114" y="388"/>
                  <a:pt x="114" y="388"/>
                </a:cubicBezTo>
                <a:cubicBezTo>
                  <a:pt x="114" y="377"/>
                  <a:pt x="114" y="377"/>
                  <a:pt x="114" y="377"/>
                </a:cubicBezTo>
                <a:cubicBezTo>
                  <a:pt x="69" y="365"/>
                  <a:pt x="69" y="365"/>
                  <a:pt x="69" y="365"/>
                </a:cubicBezTo>
                <a:cubicBezTo>
                  <a:pt x="69" y="342"/>
                  <a:pt x="69" y="342"/>
                  <a:pt x="69" y="342"/>
                </a:cubicBezTo>
                <a:cubicBezTo>
                  <a:pt x="75" y="342"/>
                  <a:pt x="75" y="342"/>
                  <a:pt x="75" y="342"/>
                </a:cubicBezTo>
                <a:cubicBezTo>
                  <a:pt x="75" y="309"/>
                  <a:pt x="75" y="309"/>
                  <a:pt x="75" y="309"/>
                </a:cubicBezTo>
                <a:cubicBezTo>
                  <a:pt x="117" y="309"/>
                  <a:pt x="117" y="309"/>
                  <a:pt x="117" y="309"/>
                </a:cubicBezTo>
                <a:cubicBezTo>
                  <a:pt x="124" y="309"/>
                  <a:pt x="129" y="303"/>
                  <a:pt x="129" y="297"/>
                </a:cubicBezTo>
                <a:cubicBezTo>
                  <a:pt x="129" y="294"/>
                  <a:pt x="129" y="294"/>
                  <a:pt x="129" y="294"/>
                </a:cubicBezTo>
                <a:cubicBezTo>
                  <a:pt x="129" y="290"/>
                  <a:pt x="127" y="287"/>
                  <a:pt x="124" y="285"/>
                </a:cubicBezTo>
                <a:cubicBezTo>
                  <a:pt x="153" y="285"/>
                  <a:pt x="153" y="285"/>
                  <a:pt x="153" y="285"/>
                </a:cubicBezTo>
                <a:cubicBezTo>
                  <a:pt x="135" y="374"/>
                  <a:pt x="135" y="374"/>
                  <a:pt x="135" y="374"/>
                </a:cubicBezTo>
                <a:cubicBezTo>
                  <a:pt x="133" y="386"/>
                  <a:pt x="141" y="398"/>
                  <a:pt x="154" y="401"/>
                </a:cubicBezTo>
                <a:cubicBezTo>
                  <a:pt x="167" y="403"/>
                  <a:pt x="179" y="395"/>
                  <a:pt x="181" y="384"/>
                </a:cubicBezTo>
                <a:cubicBezTo>
                  <a:pt x="205" y="265"/>
                  <a:pt x="205" y="265"/>
                  <a:pt x="205" y="265"/>
                </a:cubicBezTo>
                <a:cubicBezTo>
                  <a:pt x="205" y="265"/>
                  <a:pt x="205" y="265"/>
                  <a:pt x="205" y="264"/>
                </a:cubicBezTo>
                <a:cubicBezTo>
                  <a:pt x="205" y="264"/>
                  <a:pt x="205" y="264"/>
                  <a:pt x="205" y="264"/>
                </a:cubicBezTo>
                <a:cubicBezTo>
                  <a:pt x="205" y="264"/>
                  <a:pt x="205" y="264"/>
                  <a:pt x="205" y="264"/>
                </a:cubicBezTo>
                <a:cubicBezTo>
                  <a:pt x="205" y="264"/>
                  <a:pt x="205" y="264"/>
                  <a:pt x="205" y="264"/>
                </a:cubicBezTo>
                <a:cubicBezTo>
                  <a:pt x="205" y="262"/>
                  <a:pt x="205" y="260"/>
                  <a:pt x="205" y="258"/>
                </a:cubicBezTo>
                <a:cubicBezTo>
                  <a:pt x="204" y="245"/>
                  <a:pt x="194" y="235"/>
                  <a:pt x="181" y="235"/>
                </a:cubicBezTo>
                <a:cubicBezTo>
                  <a:pt x="110" y="235"/>
                  <a:pt x="110" y="235"/>
                  <a:pt x="110" y="235"/>
                </a:cubicBezTo>
                <a:cubicBezTo>
                  <a:pt x="119" y="194"/>
                  <a:pt x="119" y="194"/>
                  <a:pt x="119" y="194"/>
                </a:cubicBezTo>
                <a:cubicBezTo>
                  <a:pt x="166" y="194"/>
                  <a:pt x="166" y="194"/>
                  <a:pt x="166" y="194"/>
                </a:cubicBezTo>
                <a:cubicBezTo>
                  <a:pt x="206" y="194"/>
                  <a:pt x="206" y="194"/>
                  <a:pt x="206" y="194"/>
                </a:cubicBezTo>
                <a:cubicBezTo>
                  <a:pt x="213" y="194"/>
                  <a:pt x="217" y="190"/>
                  <a:pt x="219" y="188"/>
                </a:cubicBezTo>
                <a:cubicBezTo>
                  <a:pt x="311" y="188"/>
                  <a:pt x="311" y="188"/>
                  <a:pt x="311" y="188"/>
                </a:cubicBezTo>
                <a:cubicBezTo>
                  <a:pt x="311" y="178"/>
                  <a:pt x="311" y="178"/>
                  <a:pt x="311" y="178"/>
                </a:cubicBezTo>
                <a:cubicBezTo>
                  <a:pt x="313" y="178"/>
                  <a:pt x="314" y="177"/>
                  <a:pt x="315" y="176"/>
                </a:cubicBezTo>
                <a:cubicBezTo>
                  <a:pt x="325" y="180"/>
                  <a:pt x="325" y="180"/>
                  <a:pt x="325" y="180"/>
                </a:cubicBezTo>
                <a:cubicBezTo>
                  <a:pt x="367" y="68"/>
                  <a:pt x="367" y="68"/>
                  <a:pt x="367" y="68"/>
                </a:cubicBezTo>
                <a:cubicBezTo>
                  <a:pt x="353" y="63"/>
                  <a:pt x="353" y="63"/>
                  <a:pt x="353" y="63"/>
                </a:cubicBezTo>
                <a:cubicBezTo>
                  <a:pt x="312" y="171"/>
                  <a:pt x="312" y="171"/>
                  <a:pt x="312" y="171"/>
                </a:cubicBezTo>
                <a:cubicBezTo>
                  <a:pt x="312" y="171"/>
                  <a:pt x="311" y="170"/>
                  <a:pt x="311" y="170"/>
                </a:cubicBezTo>
                <a:cubicBezTo>
                  <a:pt x="309" y="170"/>
                  <a:pt x="307" y="172"/>
                  <a:pt x="307" y="174"/>
                </a:cubicBezTo>
                <a:cubicBezTo>
                  <a:pt x="307" y="174"/>
                  <a:pt x="225" y="174"/>
                  <a:pt x="225" y="174"/>
                </a:cubicBezTo>
                <a:cubicBezTo>
                  <a:pt x="225" y="163"/>
                  <a:pt x="217" y="154"/>
                  <a:pt x="206" y="154"/>
                </a:cubicBezTo>
                <a:cubicBezTo>
                  <a:pt x="127" y="154"/>
                  <a:pt x="127" y="154"/>
                  <a:pt x="127" y="154"/>
                </a:cubicBezTo>
                <a:cubicBezTo>
                  <a:pt x="132" y="132"/>
                  <a:pt x="132" y="132"/>
                  <a:pt x="132" y="132"/>
                </a:cubicBezTo>
                <a:cubicBezTo>
                  <a:pt x="136" y="112"/>
                  <a:pt x="124" y="93"/>
                  <a:pt x="104" y="89"/>
                </a:cubicBezTo>
                <a:cubicBezTo>
                  <a:pt x="92" y="86"/>
                  <a:pt x="92" y="86"/>
                  <a:pt x="92" y="86"/>
                </a:cubicBezTo>
                <a:cubicBezTo>
                  <a:pt x="73" y="82"/>
                  <a:pt x="53" y="95"/>
                  <a:pt x="49" y="114"/>
                </a:cubicBezTo>
                <a:cubicBezTo>
                  <a:pt x="38" y="168"/>
                  <a:pt x="38" y="168"/>
                  <a:pt x="38" y="168"/>
                </a:cubicBezTo>
                <a:cubicBezTo>
                  <a:pt x="35" y="183"/>
                  <a:pt x="35" y="183"/>
                  <a:pt x="35" y="183"/>
                </a:cubicBezTo>
                <a:cubicBezTo>
                  <a:pt x="35" y="168"/>
                  <a:pt x="35" y="168"/>
                  <a:pt x="35" y="168"/>
                </a:cubicBezTo>
                <a:cubicBezTo>
                  <a:pt x="35" y="145"/>
                  <a:pt x="35" y="145"/>
                  <a:pt x="35" y="145"/>
                </a:cubicBezTo>
                <a:cubicBezTo>
                  <a:pt x="35" y="138"/>
                  <a:pt x="29" y="133"/>
                  <a:pt x="23" y="133"/>
                </a:cubicBezTo>
                <a:cubicBezTo>
                  <a:pt x="14" y="133"/>
                  <a:pt x="14" y="133"/>
                  <a:pt x="14" y="133"/>
                </a:cubicBezTo>
                <a:cubicBezTo>
                  <a:pt x="7" y="133"/>
                  <a:pt x="2" y="138"/>
                  <a:pt x="2" y="145"/>
                </a:cubicBezTo>
                <a:cubicBezTo>
                  <a:pt x="2" y="170"/>
                  <a:pt x="2" y="170"/>
                  <a:pt x="2" y="170"/>
                </a:cubicBezTo>
                <a:cubicBezTo>
                  <a:pt x="2" y="230"/>
                  <a:pt x="2" y="230"/>
                  <a:pt x="2" y="230"/>
                </a:cubicBezTo>
                <a:cubicBezTo>
                  <a:pt x="2" y="237"/>
                  <a:pt x="6" y="242"/>
                  <a:pt x="12" y="242"/>
                </a:cubicBezTo>
                <a:cubicBezTo>
                  <a:pt x="12" y="282"/>
                  <a:pt x="12" y="282"/>
                  <a:pt x="12" y="282"/>
                </a:cubicBezTo>
                <a:cubicBezTo>
                  <a:pt x="12" y="282"/>
                  <a:pt x="12" y="282"/>
                  <a:pt x="12" y="282"/>
                </a:cubicBezTo>
                <a:cubicBezTo>
                  <a:pt x="6" y="282"/>
                  <a:pt x="0" y="288"/>
                  <a:pt x="0" y="294"/>
                </a:cubicBezTo>
                <a:close/>
                <a:moveTo>
                  <a:pt x="24" y="272"/>
                </a:moveTo>
                <a:cubicBezTo>
                  <a:pt x="27" y="276"/>
                  <a:pt x="30" y="280"/>
                  <a:pt x="35" y="282"/>
                </a:cubicBezTo>
                <a:cubicBezTo>
                  <a:pt x="24" y="282"/>
                  <a:pt x="24" y="282"/>
                  <a:pt x="24" y="282"/>
                </a:cubicBezTo>
                <a:lnTo>
                  <a:pt x="24" y="272"/>
                </a:lnTo>
                <a:close/>
              </a:path>
            </a:pathLst>
          </a:custGeom>
          <a:solidFill>
            <a:schemeClr val="tx1"/>
          </a:solidFill>
          <a:ln w="3175" cap="flat" cmpd="sng" algn="ctr">
            <a:noFill/>
            <a:prstDash val="solid"/>
          </a:ln>
          <a:effectLst>
            <a:outerShdw blurRad="63500" sx="102000" sy="102000" algn="ctr" rotWithShape="0">
              <a:prstClr val="black">
                <a:alpha val="40000"/>
              </a:prstClr>
            </a:outerShdw>
          </a:effectLst>
        </p:spPr>
        <p:txBody>
          <a:bodyPr lIns="57607" tIns="28804" rIns="57607" bIns="28804" anchor="ctr"/>
          <a:lstStyle/>
          <a:p>
            <a:pPr algn="ctr"/>
            <a:endParaRPr lang="en-US" baseline="-25000" dirty="0">
              <a:solidFill>
                <a:srgbClr val="0096D6"/>
              </a:solidFill>
            </a:endParaRPr>
          </a:p>
        </p:txBody>
      </p:sp>
      <p:grpSp>
        <p:nvGrpSpPr>
          <p:cNvPr id="9" name="Group 292"/>
          <p:cNvGrpSpPr/>
          <p:nvPr/>
        </p:nvGrpSpPr>
        <p:grpSpPr>
          <a:xfrm>
            <a:off x="1652444" y="1627087"/>
            <a:ext cx="554830" cy="573857"/>
            <a:chOff x="11458578" y="6798154"/>
            <a:chExt cx="1570084" cy="1570084"/>
          </a:xfrm>
        </p:grpSpPr>
        <p:sp>
          <p:nvSpPr>
            <p:cNvPr id="295" name="Oval 294"/>
            <p:cNvSpPr/>
            <p:nvPr/>
          </p:nvSpPr>
          <p:spPr bwMode="auto">
            <a:xfrm>
              <a:off x="11458578" y="6798154"/>
              <a:ext cx="1570084" cy="1570084"/>
            </a:xfrm>
            <a:prstGeom prst="ellipse">
              <a:avLst/>
            </a:prstGeom>
            <a:gradFill flip="none" rotWithShape="1">
              <a:gsLst>
                <a:gs pos="81000">
                  <a:schemeClr val="accent1">
                    <a:lumMod val="50000"/>
                  </a:schemeClr>
                </a:gs>
                <a:gs pos="0">
                  <a:schemeClr val="accent1">
                    <a:lumMod val="60000"/>
                    <a:lumOff val="40000"/>
                  </a:schemeClr>
                </a:gs>
                <a:gs pos="31000">
                  <a:schemeClr val="accent1"/>
                </a:gs>
              </a:gsLst>
              <a:path path="circle">
                <a:fillToRect l="50000" t="50000" r="50000" b="50000"/>
              </a:path>
              <a:tileRect/>
            </a:gradFill>
            <a:ln w="9525" cap="flat" cmpd="sng" algn="ctr">
              <a:gradFill flip="none" rotWithShape="1">
                <a:gsLst>
                  <a:gs pos="0">
                    <a:schemeClr val="accent1">
                      <a:lumMod val="50000"/>
                    </a:schemeClr>
                  </a:gs>
                  <a:gs pos="50000">
                    <a:schemeClr val="accent1"/>
                  </a:gs>
                  <a:gs pos="100000">
                    <a:schemeClr val="accent1">
                      <a:lumMod val="50000"/>
                    </a:schemeClr>
                  </a:gs>
                </a:gsLst>
                <a:lin ang="5400000" scaled="1"/>
                <a:tileRect/>
              </a:gradFill>
              <a:prstDash val="solid"/>
              <a:round/>
              <a:headEnd type="none" w="med" len="med"/>
              <a:tailEnd type="none" w="med" len="med"/>
            </a:ln>
            <a:effectLst>
              <a:innerShdw blurRad="127000" dist="50800" dir="5400000">
                <a:schemeClr val="accent1">
                  <a:lumMod val="50000"/>
                  <a:alpha val="56000"/>
                </a:schemeClr>
              </a:innerShdw>
            </a:effectLst>
          </p:spPr>
          <p:txBody>
            <a:bodyPr vert="horz" wrap="square" lIns="82124" tIns="41061" rIns="82124" bIns="41061" numCol="1" rtlCol="0" anchor="ctr" anchorCtr="0" compatLnSpc="1">
              <a:prstTxWarp prst="textNoShape">
                <a:avLst/>
              </a:prstTxWarp>
              <a:noAutofit/>
            </a:bodyPr>
            <a:lstStyle/>
            <a:p>
              <a:pPr algn="ctr" defTabSz="513063" eaLnBrk="0" hangingPunct="0">
                <a:lnSpc>
                  <a:spcPct val="95000"/>
                </a:lnSpc>
                <a:spcBef>
                  <a:spcPts val="756"/>
                </a:spcBef>
              </a:pPr>
              <a:endParaRPr lang="en-US" sz="1000" dirty="0">
                <a:latin typeface="+mj-lt"/>
              </a:endParaRPr>
            </a:p>
          </p:txBody>
        </p:sp>
        <p:sp>
          <p:nvSpPr>
            <p:cNvPr id="296" name="Oval 295"/>
            <p:cNvSpPr/>
            <p:nvPr/>
          </p:nvSpPr>
          <p:spPr bwMode="auto">
            <a:xfrm>
              <a:off x="11636668" y="6849169"/>
              <a:ext cx="1213903" cy="956396"/>
            </a:xfrm>
            <a:prstGeom prst="ellipse">
              <a:avLst/>
            </a:prstGeom>
            <a:gradFill flip="none" rotWithShape="1">
              <a:gsLst>
                <a:gs pos="63000">
                  <a:schemeClr val="tx1">
                    <a:alpha val="0"/>
                  </a:schemeClr>
                </a:gs>
                <a:gs pos="0">
                  <a:schemeClr val="tx1">
                    <a:alpha val="75000"/>
                  </a:schemeClr>
                </a:gs>
                <a:gs pos="12000">
                  <a:schemeClr val="tx1">
                    <a:alpha val="50000"/>
                  </a:schemeClr>
                </a:gs>
              </a:gsLst>
              <a:lin ang="5400000" scaled="1"/>
              <a:tileRect/>
            </a:gradFill>
            <a:ln w="9525" cap="flat" cmpd="sng" algn="ctr">
              <a:no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algn="ctr" defTabSz="513063" eaLnBrk="0" hangingPunct="0">
                <a:lnSpc>
                  <a:spcPct val="95000"/>
                </a:lnSpc>
                <a:spcBef>
                  <a:spcPts val="756"/>
                </a:spcBef>
              </a:pPr>
              <a:endParaRPr lang="en-US" sz="1000" dirty="0" smtClean="0">
                <a:latin typeface="+mj-lt"/>
              </a:endParaRPr>
            </a:p>
          </p:txBody>
        </p:sp>
      </p:grpSp>
      <p:sp>
        <p:nvSpPr>
          <p:cNvPr id="294" name="Freeform 20"/>
          <p:cNvSpPr>
            <a:spLocks noEditPoints="1"/>
          </p:cNvSpPr>
          <p:nvPr/>
        </p:nvSpPr>
        <p:spPr bwMode="auto">
          <a:xfrm>
            <a:off x="1773680" y="1752209"/>
            <a:ext cx="322041" cy="369963"/>
          </a:xfrm>
          <a:custGeom>
            <a:avLst/>
            <a:gdLst/>
            <a:ahLst/>
            <a:cxnLst>
              <a:cxn ang="0">
                <a:pos x="117" y="0"/>
              </a:cxn>
              <a:cxn ang="0">
                <a:pos x="117" y="74"/>
              </a:cxn>
              <a:cxn ang="0">
                <a:pos x="272" y="381"/>
              </a:cxn>
              <a:cxn ang="0">
                <a:pos x="207" y="406"/>
              </a:cxn>
              <a:cxn ang="0">
                <a:pos x="362" y="381"/>
              </a:cxn>
              <a:cxn ang="0">
                <a:pos x="324" y="238"/>
              </a:cxn>
              <a:cxn ang="0">
                <a:pos x="362" y="218"/>
              </a:cxn>
              <a:cxn ang="0">
                <a:pos x="166" y="194"/>
              </a:cxn>
              <a:cxn ang="0">
                <a:pos x="147" y="218"/>
              </a:cxn>
              <a:cxn ang="0">
                <a:pos x="272" y="218"/>
              </a:cxn>
              <a:cxn ang="0">
                <a:pos x="272" y="381"/>
              </a:cxn>
              <a:cxn ang="0">
                <a:pos x="0" y="297"/>
              </a:cxn>
              <a:cxn ang="0">
                <a:pos x="47" y="309"/>
              </a:cxn>
              <a:cxn ang="0">
                <a:pos x="53" y="342"/>
              </a:cxn>
              <a:cxn ang="0">
                <a:pos x="8" y="377"/>
              </a:cxn>
              <a:cxn ang="0">
                <a:pos x="12" y="387"/>
              </a:cxn>
              <a:cxn ang="0">
                <a:pos x="7" y="398"/>
              </a:cxn>
              <a:cxn ang="0">
                <a:pos x="24" y="398"/>
              </a:cxn>
              <a:cxn ang="0">
                <a:pos x="18" y="387"/>
              </a:cxn>
              <a:cxn ang="0">
                <a:pos x="53" y="386"/>
              </a:cxn>
              <a:cxn ang="0">
                <a:pos x="54" y="400"/>
              </a:cxn>
              <a:cxn ang="0">
                <a:pos x="57" y="408"/>
              </a:cxn>
              <a:cxn ang="0">
                <a:pos x="65" y="400"/>
              </a:cxn>
              <a:cxn ang="0">
                <a:pos x="68" y="386"/>
              </a:cxn>
              <a:cxn ang="0">
                <a:pos x="69" y="383"/>
              </a:cxn>
              <a:cxn ang="0">
                <a:pos x="103" y="390"/>
              </a:cxn>
              <a:cxn ang="0">
                <a:pos x="106" y="407"/>
              </a:cxn>
              <a:cxn ang="0">
                <a:pos x="109" y="390"/>
              </a:cxn>
              <a:cxn ang="0">
                <a:pos x="114" y="388"/>
              </a:cxn>
              <a:cxn ang="0">
                <a:pos x="69" y="365"/>
              </a:cxn>
              <a:cxn ang="0">
                <a:pos x="75" y="342"/>
              </a:cxn>
              <a:cxn ang="0">
                <a:pos x="117" y="309"/>
              </a:cxn>
              <a:cxn ang="0">
                <a:pos x="129" y="294"/>
              </a:cxn>
              <a:cxn ang="0">
                <a:pos x="153" y="285"/>
              </a:cxn>
              <a:cxn ang="0">
                <a:pos x="154" y="401"/>
              </a:cxn>
              <a:cxn ang="0">
                <a:pos x="205" y="265"/>
              </a:cxn>
              <a:cxn ang="0">
                <a:pos x="205" y="264"/>
              </a:cxn>
              <a:cxn ang="0">
                <a:pos x="205" y="264"/>
              </a:cxn>
              <a:cxn ang="0">
                <a:pos x="181" y="235"/>
              </a:cxn>
              <a:cxn ang="0">
                <a:pos x="119" y="194"/>
              </a:cxn>
              <a:cxn ang="0">
                <a:pos x="206" y="194"/>
              </a:cxn>
              <a:cxn ang="0">
                <a:pos x="311" y="188"/>
              </a:cxn>
              <a:cxn ang="0">
                <a:pos x="315" y="176"/>
              </a:cxn>
              <a:cxn ang="0">
                <a:pos x="367" y="68"/>
              </a:cxn>
              <a:cxn ang="0">
                <a:pos x="312" y="171"/>
              </a:cxn>
              <a:cxn ang="0">
                <a:pos x="307" y="174"/>
              </a:cxn>
              <a:cxn ang="0">
                <a:pos x="206" y="154"/>
              </a:cxn>
              <a:cxn ang="0">
                <a:pos x="132" y="132"/>
              </a:cxn>
              <a:cxn ang="0">
                <a:pos x="92" y="86"/>
              </a:cxn>
              <a:cxn ang="0">
                <a:pos x="38" y="168"/>
              </a:cxn>
              <a:cxn ang="0">
                <a:pos x="35" y="168"/>
              </a:cxn>
              <a:cxn ang="0">
                <a:pos x="23" y="133"/>
              </a:cxn>
              <a:cxn ang="0">
                <a:pos x="2" y="145"/>
              </a:cxn>
              <a:cxn ang="0">
                <a:pos x="2" y="230"/>
              </a:cxn>
              <a:cxn ang="0">
                <a:pos x="12" y="282"/>
              </a:cxn>
              <a:cxn ang="0">
                <a:pos x="0" y="294"/>
              </a:cxn>
              <a:cxn ang="0">
                <a:pos x="35" y="282"/>
              </a:cxn>
              <a:cxn ang="0">
                <a:pos x="24" y="272"/>
              </a:cxn>
            </a:cxnLst>
            <a:rect l="0" t="0" r="r" b="b"/>
            <a:pathLst>
              <a:path w="367" h="408">
                <a:moveTo>
                  <a:pt x="154" y="37"/>
                </a:moveTo>
                <a:cubicBezTo>
                  <a:pt x="154" y="16"/>
                  <a:pt x="137" y="0"/>
                  <a:pt x="117" y="0"/>
                </a:cubicBezTo>
                <a:cubicBezTo>
                  <a:pt x="97" y="0"/>
                  <a:pt x="80" y="16"/>
                  <a:pt x="80" y="37"/>
                </a:cubicBezTo>
                <a:cubicBezTo>
                  <a:pt x="80" y="57"/>
                  <a:pt x="97" y="74"/>
                  <a:pt x="117" y="74"/>
                </a:cubicBezTo>
                <a:cubicBezTo>
                  <a:pt x="137" y="74"/>
                  <a:pt x="154" y="57"/>
                  <a:pt x="154" y="37"/>
                </a:cubicBezTo>
                <a:close/>
                <a:moveTo>
                  <a:pt x="272" y="381"/>
                </a:moveTo>
                <a:cubicBezTo>
                  <a:pt x="207" y="381"/>
                  <a:pt x="207" y="381"/>
                  <a:pt x="207" y="381"/>
                </a:cubicBezTo>
                <a:cubicBezTo>
                  <a:pt x="207" y="406"/>
                  <a:pt x="207" y="406"/>
                  <a:pt x="207" y="406"/>
                </a:cubicBezTo>
                <a:cubicBezTo>
                  <a:pt x="362" y="406"/>
                  <a:pt x="362" y="406"/>
                  <a:pt x="362" y="406"/>
                </a:cubicBezTo>
                <a:cubicBezTo>
                  <a:pt x="362" y="381"/>
                  <a:pt x="362" y="381"/>
                  <a:pt x="362" y="381"/>
                </a:cubicBezTo>
                <a:cubicBezTo>
                  <a:pt x="324" y="381"/>
                  <a:pt x="324" y="381"/>
                  <a:pt x="324" y="381"/>
                </a:cubicBezTo>
                <a:cubicBezTo>
                  <a:pt x="324" y="238"/>
                  <a:pt x="324" y="238"/>
                  <a:pt x="324" y="238"/>
                </a:cubicBezTo>
                <a:cubicBezTo>
                  <a:pt x="324" y="218"/>
                  <a:pt x="324" y="218"/>
                  <a:pt x="324" y="218"/>
                </a:cubicBezTo>
                <a:cubicBezTo>
                  <a:pt x="362" y="218"/>
                  <a:pt x="362" y="218"/>
                  <a:pt x="362" y="218"/>
                </a:cubicBezTo>
                <a:cubicBezTo>
                  <a:pt x="362" y="194"/>
                  <a:pt x="362" y="194"/>
                  <a:pt x="362" y="194"/>
                </a:cubicBezTo>
                <a:cubicBezTo>
                  <a:pt x="166" y="194"/>
                  <a:pt x="166" y="194"/>
                  <a:pt x="166" y="194"/>
                </a:cubicBezTo>
                <a:cubicBezTo>
                  <a:pt x="147" y="194"/>
                  <a:pt x="147" y="194"/>
                  <a:pt x="147" y="194"/>
                </a:cubicBezTo>
                <a:cubicBezTo>
                  <a:pt x="147" y="218"/>
                  <a:pt x="147" y="218"/>
                  <a:pt x="147" y="218"/>
                </a:cubicBezTo>
                <a:cubicBezTo>
                  <a:pt x="221" y="218"/>
                  <a:pt x="221" y="218"/>
                  <a:pt x="221" y="218"/>
                </a:cubicBezTo>
                <a:cubicBezTo>
                  <a:pt x="272" y="218"/>
                  <a:pt x="272" y="218"/>
                  <a:pt x="272" y="218"/>
                </a:cubicBezTo>
                <a:cubicBezTo>
                  <a:pt x="272" y="233"/>
                  <a:pt x="272" y="233"/>
                  <a:pt x="272" y="233"/>
                </a:cubicBezTo>
                <a:lnTo>
                  <a:pt x="272" y="381"/>
                </a:lnTo>
                <a:close/>
                <a:moveTo>
                  <a:pt x="0" y="294"/>
                </a:moveTo>
                <a:cubicBezTo>
                  <a:pt x="0" y="297"/>
                  <a:pt x="0" y="297"/>
                  <a:pt x="0" y="297"/>
                </a:cubicBezTo>
                <a:cubicBezTo>
                  <a:pt x="0" y="303"/>
                  <a:pt x="6" y="309"/>
                  <a:pt x="12" y="309"/>
                </a:cubicBezTo>
                <a:cubicBezTo>
                  <a:pt x="47" y="309"/>
                  <a:pt x="47" y="309"/>
                  <a:pt x="47" y="309"/>
                </a:cubicBezTo>
                <a:cubicBezTo>
                  <a:pt x="47" y="342"/>
                  <a:pt x="47" y="342"/>
                  <a:pt x="47" y="342"/>
                </a:cubicBezTo>
                <a:cubicBezTo>
                  <a:pt x="53" y="342"/>
                  <a:pt x="53" y="342"/>
                  <a:pt x="53" y="342"/>
                </a:cubicBezTo>
                <a:cubicBezTo>
                  <a:pt x="53" y="365"/>
                  <a:pt x="53" y="365"/>
                  <a:pt x="53" y="365"/>
                </a:cubicBezTo>
                <a:cubicBezTo>
                  <a:pt x="8" y="377"/>
                  <a:pt x="8" y="377"/>
                  <a:pt x="8" y="377"/>
                </a:cubicBezTo>
                <a:cubicBezTo>
                  <a:pt x="8" y="388"/>
                  <a:pt x="8" y="388"/>
                  <a:pt x="8" y="388"/>
                </a:cubicBezTo>
                <a:cubicBezTo>
                  <a:pt x="12" y="387"/>
                  <a:pt x="12" y="387"/>
                  <a:pt x="12" y="387"/>
                </a:cubicBezTo>
                <a:cubicBezTo>
                  <a:pt x="12" y="390"/>
                  <a:pt x="12" y="390"/>
                  <a:pt x="12" y="390"/>
                </a:cubicBezTo>
                <a:cubicBezTo>
                  <a:pt x="9" y="391"/>
                  <a:pt x="7" y="394"/>
                  <a:pt x="7" y="398"/>
                </a:cubicBezTo>
                <a:cubicBezTo>
                  <a:pt x="7" y="403"/>
                  <a:pt x="11" y="407"/>
                  <a:pt x="15" y="407"/>
                </a:cubicBezTo>
                <a:cubicBezTo>
                  <a:pt x="20" y="407"/>
                  <a:pt x="24" y="403"/>
                  <a:pt x="24" y="398"/>
                </a:cubicBezTo>
                <a:cubicBezTo>
                  <a:pt x="24" y="394"/>
                  <a:pt x="22" y="391"/>
                  <a:pt x="18" y="390"/>
                </a:cubicBezTo>
                <a:cubicBezTo>
                  <a:pt x="18" y="387"/>
                  <a:pt x="18" y="387"/>
                  <a:pt x="18" y="387"/>
                </a:cubicBezTo>
                <a:cubicBezTo>
                  <a:pt x="53" y="383"/>
                  <a:pt x="53" y="383"/>
                  <a:pt x="53" y="383"/>
                </a:cubicBezTo>
                <a:cubicBezTo>
                  <a:pt x="53" y="386"/>
                  <a:pt x="53" y="386"/>
                  <a:pt x="53" y="386"/>
                </a:cubicBezTo>
                <a:cubicBezTo>
                  <a:pt x="54" y="386"/>
                  <a:pt x="54" y="386"/>
                  <a:pt x="54" y="386"/>
                </a:cubicBezTo>
                <a:cubicBezTo>
                  <a:pt x="54" y="400"/>
                  <a:pt x="54" y="400"/>
                  <a:pt x="54" y="400"/>
                </a:cubicBezTo>
                <a:cubicBezTo>
                  <a:pt x="57" y="400"/>
                  <a:pt x="57" y="400"/>
                  <a:pt x="57" y="400"/>
                </a:cubicBezTo>
                <a:cubicBezTo>
                  <a:pt x="57" y="408"/>
                  <a:pt x="57" y="408"/>
                  <a:pt x="57" y="408"/>
                </a:cubicBezTo>
                <a:cubicBezTo>
                  <a:pt x="65" y="408"/>
                  <a:pt x="65" y="408"/>
                  <a:pt x="65" y="408"/>
                </a:cubicBezTo>
                <a:cubicBezTo>
                  <a:pt x="65" y="400"/>
                  <a:pt x="65" y="400"/>
                  <a:pt x="65" y="400"/>
                </a:cubicBezTo>
                <a:cubicBezTo>
                  <a:pt x="68" y="400"/>
                  <a:pt x="68" y="400"/>
                  <a:pt x="68" y="400"/>
                </a:cubicBezTo>
                <a:cubicBezTo>
                  <a:pt x="68" y="386"/>
                  <a:pt x="68" y="386"/>
                  <a:pt x="68" y="386"/>
                </a:cubicBezTo>
                <a:cubicBezTo>
                  <a:pt x="69" y="386"/>
                  <a:pt x="69" y="386"/>
                  <a:pt x="69" y="386"/>
                </a:cubicBezTo>
                <a:cubicBezTo>
                  <a:pt x="69" y="383"/>
                  <a:pt x="69" y="383"/>
                  <a:pt x="69" y="383"/>
                </a:cubicBezTo>
                <a:cubicBezTo>
                  <a:pt x="103" y="387"/>
                  <a:pt x="103" y="387"/>
                  <a:pt x="103" y="387"/>
                </a:cubicBezTo>
                <a:cubicBezTo>
                  <a:pt x="103" y="390"/>
                  <a:pt x="103" y="390"/>
                  <a:pt x="103" y="390"/>
                </a:cubicBezTo>
                <a:cubicBezTo>
                  <a:pt x="100" y="391"/>
                  <a:pt x="97" y="394"/>
                  <a:pt x="97" y="398"/>
                </a:cubicBezTo>
                <a:cubicBezTo>
                  <a:pt x="97" y="403"/>
                  <a:pt x="101" y="407"/>
                  <a:pt x="106" y="407"/>
                </a:cubicBezTo>
                <a:cubicBezTo>
                  <a:pt x="111" y="407"/>
                  <a:pt x="115" y="403"/>
                  <a:pt x="115" y="398"/>
                </a:cubicBezTo>
                <a:cubicBezTo>
                  <a:pt x="115" y="394"/>
                  <a:pt x="112" y="391"/>
                  <a:pt x="109" y="390"/>
                </a:cubicBezTo>
                <a:cubicBezTo>
                  <a:pt x="109" y="387"/>
                  <a:pt x="109" y="387"/>
                  <a:pt x="109" y="387"/>
                </a:cubicBezTo>
                <a:cubicBezTo>
                  <a:pt x="114" y="388"/>
                  <a:pt x="114" y="388"/>
                  <a:pt x="114" y="388"/>
                </a:cubicBezTo>
                <a:cubicBezTo>
                  <a:pt x="114" y="377"/>
                  <a:pt x="114" y="377"/>
                  <a:pt x="114" y="377"/>
                </a:cubicBezTo>
                <a:cubicBezTo>
                  <a:pt x="69" y="365"/>
                  <a:pt x="69" y="365"/>
                  <a:pt x="69" y="365"/>
                </a:cubicBezTo>
                <a:cubicBezTo>
                  <a:pt x="69" y="342"/>
                  <a:pt x="69" y="342"/>
                  <a:pt x="69" y="342"/>
                </a:cubicBezTo>
                <a:cubicBezTo>
                  <a:pt x="75" y="342"/>
                  <a:pt x="75" y="342"/>
                  <a:pt x="75" y="342"/>
                </a:cubicBezTo>
                <a:cubicBezTo>
                  <a:pt x="75" y="309"/>
                  <a:pt x="75" y="309"/>
                  <a:pt x="75" y="309"/>
                </a:cubicBezTo>
                <a:cubicBezTo>
                  <a:pt x="117" y="309"/>
                  <a:pt x="117" y="309"/>
                  <a:pt x="117" y="309"/>
                </a:cubicBezTo>
                <a:cubicBezTo>
                  <a:pt x="124" y="309"/>
                  <a:pt x="129" y="303"/>
                  <a:pt x="129" y="297"/>
                </a:cubicBezTo>
                <a:cubicBezTo>
                  <a:pt x="129" y="294"/>
                  <a:pt x="129" y="294"/>
                  <a:pt x="129" y="294"/>
                </a:cubicBezTo>
                <a:cubicBezTo>
                  <a:pt x="129" y="290"/>
                  <a:pt x="127" y="287"/>
                  <a:pt x="124" y="285"/>
                </a:cubicBezTo>
                <a:cubicBezTo>
                  <a:pt x="153" y="285"/>
                  <a:pt x="153" y="285"/>
                  <a:pt x="153" y="285"/>
                </a:cubicBezTo>
                <a:cubicBezTo>
                  <a:pt x="135" y="374"/>
                  <a:pt x="135" y="374"/>
                  <a:pt x="135" y="374"/>
                </a:cubicBezTo>
                <a:cubicBezTo>
                  <a:pt x="133" y="386"/>
                  <a:pt x="141" y="398"/>
                  <a:pt x="154" y="401"/>
                </a:cubicBezTo>
                <a:cubicBezTo>
                  <a:pt x="167" y="403"/>
                  <a:pt x="179" y="395"/>
                  <a:pt x="181" y="384"/>
                </a:cubicBezTo>
                <a:cubicBezTo>
                  <a:pt x="205" y="265"/>
                  <a:pt x="205" y="265"/>
                  <a:pt x="205" y="265"/>
                </a:cubicBezTo>
                <a:cubicBezTo>
                  <a:pt x="205" y="265"/>
                  <a:pt x="205" y="265"/>
                  <a:pt x="205" y="264"/>
                </a:cubicBezTo>
                <a:cubicBezTo>
                  <a:pt x="205" y="264"/>
                  <a:pt x="205" y="264"/>
                  <a:pt x="205" y="264"/>
                </a:cubicBezTo>
                <a:cubicBezTo>
                  <a:pt x="205" y="264"/>
                  <a:pt x="205" y="264"/>
                  <a:pt x="205" y="264"/>
                </a:cubicBezTo>
                <a:cubicBezTo>
                  <a:pt x="205" y="264"/>
                  <a:pt x="205" y="264"/>
                  <a:pt x="205" y="264"/>
                </a:cubicBezTo>
                <a:cubicBezTo>
                  <a:pt x="205" y="262"/>
                  <a:pt x="205" y="260"/>
                  <a:pt x="205" y="258"/>
                </a:cubicBezTo>
                <a:cubicBezTo>
                  <a:pt x="204" y="245"/>
                  <a:pt x="194" y="235"/>
                  <a:pt x="181" y="235"/>
                </a:cubicBezTo>
                <a:cubicBezTo>
                  <a:pt x="110" y="235"/>
                  <a:pt x="110" y="235"/>
                  <a:pt x="110" y="235"/>
                </a:cubicBezTo>
                <a:cubicBezTo>
                  <a:pt x="119" y="194"/>
                  <a:pt x="119" y="194"/>
                  <a:pt x="119" y="194"/>
                </a:cubicBezTo>
                <a:cubicBezTo>
                  <a:pt x="166" y="194"/>
                  <a:pt x="166" y="194"/>
                  <a:pt x="166" y="194"/>
                </a:cubicBezTo>
                <a:cubicBezTo>
                  <a:pt x="206" y="194"/>
                  <a:pt x="206" y="194"/>
                  <a:pt x="206" y="194"/>
                </a:cubicBezTo>
                <a:cubicBezTo>
                  <a:pt x="213" y="194"/>
                  <a:pt x="217" y="190"/>
                  <a:pt x="219" y="188"/>
                </a:cubicBezTo>
                <a:cubicBezTo>
                  <a:pt x="311" y="188"/>
                  <a:pt x="311" y="188"/>
                  <a:pt x="311" y="188"/>
                </a:cubicBezTo>
                <a:cubicBezTo>
                  <a:pt x="311" y="178"/>
                  <a:pt x="311" y="178"/>
                  <a:pt x="311" y="178"/>
                </a:cubicBezTo>
                <a:cubicBezTo>
                  <a:pt x="313" y="178"/>
                  <a:pt x="314" y="177"/>
                  <a:pt x="315" y="176"/>
                </a:cubicBezTo>
                <a:cubicBezTo>
                  <a:pt x="325" y="180"/>
                  <a:pt x="325" y="180"/>
                  <a:pt x="325" y="180"/>
                </a:cubicBezTo>
                <a:cubicBezTo>
                  <a:pt x="367" y="68"/>
                  <a:pt x="367" y="68"/>
                  <a:pt x="367" y="68"/>
                </a:cubicBezTo>
                <a:cubicBezTo>
                  <a:pt x="353" y="63"/>
                  <a:pt x="353" y="63"/>
                  <a:pt x="353" y="63"/>
                </a:cubicBezTo>
                <a:cubicBezTo>
                  <a:pt x="312" y="171"/>
                  <a:pt x="312" y="171"/>
                  <a:pt x="312" y="171"/>
                </a:cubicBezTo>
                <a:cubicBezTo>
                  <a:pt x="312" y="171"/>
                  <a:pt x="311" y="170"/>
                  <a:pt x="311" y="170"/>
                </a:cubicBezTo>
                <a:cubicBezTo>
                  <a:pt x="309" y="170"/>
                  <a:pt x="307" y="172"/>
                  <a:pt x="307" y="174"/>
                </a:cubicBezTo>
                <a:cubicBezTo>
                  <a:pt x="307" y="174"/>
                  <a:pt x="225" y="174"/>
                  <a:pt x="225" y="174"/>
                </a:cubicBezTo>
                <a:cubicBezTo>
                  <a:pt x="225" y="163"/>
                  <a:pt x="217" y="154"/>
                  <a:pt x="206" y="154"/>
                </a:cubicBezTo>
                <a:cubicBezTo>
                  <a:pt x="127" y="154"/>
                  <a:pt x="127" y="154"/>
                  <a:pt x="127" y="154"/>
                </a:cubicBezTo>
                <a:cubicBezTo>
                  <a:pt x="132" y="132"/>
                  <a:pt x="132" y="132"/>
                  <a:pt x="132" y="132"/>
                </a:cubicBezTo>
                <a:cubicBezTo>
                  <a:pt x="136" y="112"/>
                  <a:pt x="124" y="93"/>
                  <a:pt x="104" y="89"/>
                </a:cubicBezTo>
                <a:cubicBezTo>
                  <a:pt x="92" y="86"/>
                  <a:pt x="92" y="86"/>
                  <a:pt x="92" y="86"/>
                </a:cubicBezTo>
                <a:cubicBezTo>
                  <a:pt x="73" y="82"/>
                  <a:pt x="53" y="95"/>
                  <a:pt x="49" y="114"/>
                </a:cubicBezTo>
                <a:cubicBezTo>
                  <a:pt x="38" y="168"/>
                  <a:pt x="38" y="168"/>
                  <a:pt x="38" y="168"/>
                </a:cubicBezTo>
                <a:cubicBezTo>
                  <a:pt x="35" y="183"/>
                  <a:pt x="35" y="183"/>
                  <a:pt x="35" y="183"/>
                </a:cubicBezTo>
                <a:cubicBezTo>
                  <a:pt x="35" y="168"/>
                  <a:pt x="35" y="168"/>
                  <a:pt x="35" y="168"/>
                </a:cubicBezTo>
                <a:cubicBezTo>
                  <a:pt x="35" y="145"/>
                  <a:pt x="35" y="145"/>
                  <a:pt x="35" y="145"/>
                </a:cubicBezTo>
                <a:cubicBezTo>
                  <a:pt x="35" y="138"/>
                  <a:pt x="29" y="133"/>
                  <a:pt x="23" y="133"/>
                </a:cubicBezTo>
                <a:cubicBezTo>
                  <a:pt x="14" y="133"/>
                  <a:pt x="14" y="133"/>
                  <a:pt x="14" y="133"/>
                </a:cubicBezTo>
                <a:cubicBezTo>
                  <a:pt x="7" y="133"/>
                  <a:pt x="2" y="138"/>
                  <a:pt x="2" y="145"/>
                </a:cubicBezTo>
                <a:cubicBezTo>
                  <a:pt x="2" y="170"/>
                  <a:pt x="2" y="170"/>
                  <a:pt x="2" y="170"/>
                </a:cubicBezTo>
                <a:cubicBezTo>
                  <a:pt x="2" y="230"/>
                  <a:pt x="2" y="230"/>
                  <a:pt x="2" y="230"/>
                </a:cubicBezTo>
                <a:cubicBezTo>
                  <a:pt x="2" y="237"/>
                  <a:pt x="6" y="242"/>
                  <a:pt x="12" y="242"/>
                </a:cubicBezTo>
                <a:cubicBezTo>
                  <a:pt x="12" y="282"/>
                  <a:pt x="12" y="282"/>
                  <a:pt x="12" y="282"/>
                </a:cubicBezTo>
                <a:cubicBezTo>
                  <a:pt x="12" y="282"/>
                  <a:pt x="12" y="282"/>
                  <a:pt x="12" y="282"/>
                </a:cubicBezTo>
                <a:cubicBezTo>
                  <a:pt x="6" y="282"/>
                  <a:pt x="0" y="288"/>
                  <a:pt x="0" y="294"/>
                </a:cubicBezTo>
                <a:close/>
                <a:moveTo>
                  <a:pt x="24" y="272"/>
                </a:moveTo>
                <a:cubicBezTo>
                  <a:pt x="27" y="276"/>
                  <a:pt x="30" y="280"/>
                  <a:pt x="35" y="282"/>
                </a:cubicBezTo>
                <a:cubicBezTo>
                  <a:pt x="24" y="282"/>
                  <a:pt x="24" y="282"/>
                  <a:pt x="24" y="282"/>
                </a:cubicBezTo>
                <a:lnTo>
                  <a:pt x="24" y="272"/>
                </a:lnTo>
                <a:close/>
              </a:path>
            </a:pathLst>
          </a:custGeom>
          <a:solidFill>
            <a:schemeClr val="tx1"/>
          </a:solidFill>
          <a:ln w="3175" cap="flat" cmpd="sng" algn="ctr">
            <a:noFill/>
            <a:prstDash val="solid"/>
          </a:ln>
          <a:effectLst>
            <a:outerShdw blurRad="63500" sx="102000" sy="102000" algn="ctr" rotWithShape="0">
              <a:prstClr val="black">
                <a:alpha val="40000"/>
              </a:prstClr>
            </a:outerShdw>
          </a:effectLst>
        </p:spPr>
        <p:txBody>
          <a:bodyPr lIns="57607" tIns="28804" rIns="57607" bIns="28804" anchor="ctr"/>
          <a:lstStyle/>
          <a:p>
            <a:pPr algn="ctr"/>
            <a:endParaRPr lang="en-US" baseline="-25000" dirty="0">
              <a:solidFill>
                <a:srgbClr val="0096D6"/>
              </a:solidFill>
            </a:endParaRPr>
          </a:p>
        </p:txBody>
      </p:sp>
      <p:sp>
        <p:nvSpPr>
          <p:cNvPr id="3" name="Rounded Rectangle 2"/>
          <p:cNvSpPr/>
          <p:nvPr/>
        </p:nvSpPr>
        <p:spPr bwMode="auto">
          <a:xfrm>
            <a:off x="5722144" y="3075535"/>
            <a:ext cx="530423" cy="380631"/>
          </a:xfrm>
          <a:prstGeom prst="roundRect">
            <a:avLst>
              <a:gd name="adj" fmla="val 0"/>
            </a:avLst>
          </a:prstGeom>
          <a:gradFill flip="none" rotWithShape="1">
            <a:gsLst>
              <a:gs pos="81000">
                <a:schemeClr val="tx1">
                  <a:lumMod val="50000"/>
                  <a:alpha val="37000"/>
                </a:schemeClr>
              </a:gs>
              <a:gs pos="0">
                <a:schemeClr val="tx1">
                  <a:lumMod val="60000"/>
                  <a:lumOff val="40000"/>
                  <a:alpha val="36000"/>
                </a:schemeClr>
              </a:gs>
              <a:gs pos="31000">
                <a:schemeClr val="tx1">
                  <a:lumMod val="75000"/>
                  <a:alpha val="60000"/>
                </a:schemeClr>
              </a:gs>
            </a:gsLst>
            <a:path path="shape">
              <a:fillToRect l="50000" t="50000" r="50000" b="50000"/>
            </a:path>
            <a:tileRect/>
          </a:gradFill>
          <a:ln w="9525" cap="flat" cmpd="sng" algn="ctr">
            <a:noFill/>
            <a:prstDash val="solid"/>
            <a:round/>
            <a:headEnd type="none" w="med" len="med"/>
            <a:tailEnd type="none" w="med" len="med"/>
          </a:ln>
          <a:effectLst>
            <a:outerShdw blurRad="292100" sx="122000" sy="122000" algn="ctr" rotWithShape="0">
              <a:schemeClr val="accent4">
                <a:lumMod val="50000"/>
              </a:schemeClr>
            </a:outerShdw>
          </a:effectLst>
        </p:spPr>
        <p:txBody>
          <a:bodyPr vert="horz" wrap="square" lIns="51738" tIns="25868" rIns="51738" bIns="25868" numCol="1" rtlCol="0" anchor="ctr" anchorCtr="0" compatLnSpc="1">
            <a:prstTxWarp prst="textNoShape">
              <a:avLst/>
            </a:prstTxWarp>
            <a:noAutofit/>
          </a:bodyPr>
          <a:lstStyle/>
          <a:p>
            <a:pPr algn="ctr" defTabSz="513063" eaLnBrk="0" hangingPunct="0">
              <a:lnSpc>
                <a:spcPct val="95000"/>
              </a:lnSpc>
              <a:spcBef>
                <a:spcPts val="756"/>
              </a:spcBef>
            </a:pPr>
            <a:endParaRPr lang="en-US" sz="1000" dirty="0">
              <a:latin typeface="+mj-lt"/>
              <a:sym typeface="Arial" pitchFamily="-107" charset="0"/>
            </a:endParaRPr>
          </a:p>
        </p:txBody>
      </p:sp>
      <p:sp>
        <p:nvSpPr>
          <p:cNvPr id="303" name="Rounded Rectangle 302"/>
          <p:cNvSpPr/>
          <p:nvPr/>
        </p:nvSpPr>
        <p:spPr bwMode="auto">
          <a:xfrm>
            <a:off x="6798610" y="4020165"/>
            <a:ext cx="424538" cy="336959"/>
          </a:xfrm>
          <a:prstGeom prst="roundRect">
            <a:avLst>
              <a:gd name="adj" fmla="val 2591"/>
            </a:avLst>
          </a:prstGeom>
          <a:gradFill flip="none" rotWithShape="1">
            <a:gsLst>
              <a:gs pos="81000">
                <a:schemeClr val="tx1">
                  <a:lumMod val="50000"/>
                  <a:alpha val="37000"/>
                </a:schemeClr>
              </a:gs>
              <a:gs pos="0">
                <a:schemeClr val="tx1">
                  <a:lumMod val="60000"/>
                  <a:lumOff val="40000"/>
                  <a:alpha val="36000"/>
                </a:schemeClr>
              </a:gs>
              <a:gs pos="31000">
                <a:schemeClr val="tx1">
                  <a:lumMod val="75000"/>
                  <a:alpha val="60000"/>
                </a:schemeClr>
              </a:gs>
            </a:gsLst>
            <a:path path="shape">
              <a:fillToRect l="50000" t="50000" r="50000" b="50000"/>
            </a:path>
            <a:tileRect/>
          </a:gradFill>
          <a:ln w="9525" cap="flat" cmpd="sng" algn="ctr">
            <a:noFill/>
            <a:prstDash val="solid"/>
            <a:round/>
            <a:headEnd type="none" w="med" len="med"/>
            <a:tailEnd type="none" w="med" len="med"/>
          </a:ln>
          <a:effectLst>
            <a:outerShdw blurRad="292100" sx="122000" sy="122000" algn="ctr" rotWithShape="0">
              <a:schemeClr val="accent4">
                <a:lumMod val="50000"/>
              </a:schemeClr>
            </a:outerShdw>
          </a:effectLst>
        </p:spPr>
        <p:txBody>
          <a:bodyPr vert="horz" wrap="square" lIns="51738" tIns="25868" rIns="51738" bIns="25868" numCol="1" rtlCol="0" anchor="ctr" anchorCtr="0" compatLnSpc="1">
            <a:prstTxWarp prst="textNoShape">
              <a:avLst/>
            </a:prstTxWarp>
            <a:noAutofit/>
          </a:bodyPr>
          <a:lstStyle/>
          <a:p>
            <a:pPr algn="ctr" defTabSz="513063" eaLnBrk="0" hangingPunct="0">
              <a:lnSpc>
                <a:spcPct val="95000"/>
              </a:lnSpc>
              <a:spcBef>
                <a:spcPts val="756"/>
              </a:spcBef>
            </a:pPr>
            <a:endParaRPr lang="en-US" sz="1000" dirty="0">
              <a:latin typeface="+mj-lt"/>
              <a:sym typeface="Arial" pitchFamily="-107" charset="0"/>
            </a:endParaRPr>
          </a:p>
        </p:txBody>
      </p:sp>
      <p:sp>
        <p:nvSpPr>
          <p:cNvPr id="304" name="Rounded Rectangle 303"/>
          <p:cNvSpPr/>
          <p:nvPr/>
        </p:nvSpPr>
        <p:spPr bwMode="auto">
          <a:xfrm>
            <a:off x="7822412" y="4547434"/>
            <a:ext cx="900113" cy="380631"/>
          </a:xfrm>
          <a:prstGeom prst="roundRect">
            <a:avLst>
              <a:gd name="adj" fmla="val 2591"/>
            </a:avLst>
          </a:prstGeom>
          <a:gradFill flip="none" rotWithShape="1">
            <a:gsLst>
              <a:gs pos="81000">
                <a:schemeClr val="tx1">
                  <a:lumMod val="50000"/>
                  <a:alpha val="37000"/>
                </a:schemeClr>
              </a:gs>
              <a:gs pos="0">
                <a:schemeClr val="tx1">
                  <a:lumMod val="60000"/>
                  <a:lumOff val="40000"/>
                  <a:alpha val="36000"/>
                </a:schemeClr>
              </a:gs>
              <a:gs pos="31000">
                <a:schemeClr val="tx1">
                  <a:lumMod val="75000"/>
                  <a:alpha val="60000"/>
                </a:schemeClr>
              </a:gs>
            </a:gsLst>
            <a:path path="shape">
              <a:fillToRect l="50000" t="50000" r="50000" b="50000"/>
            </a:path>
            <a:tileRect/>
          </a:gradFill>
          <a:ln w="9525" cap="flat" cmpd="sng" algn="ctr">
            <a:noFill/>
            <a:prstDash val="solid"/>
            <a:round/>
            <a:headEnd type="none" w="med" len="med"/>
            <a:tailEnd type="none" w="med" len="med"/>
          </a:ln>
          <a:effectLst>
            <a:outerShdw blurRad="292100" sx="122000" sy="122000" algn="ctr" rotWithShape="0">
              <a:schemeClr val="accent4">
                <a:lumMod val="50000"/>
              </a:schemeClr>
            </a:outerShdw>
          </a:effectLst>
        </p:spPr>
        <p:txBody>
          <a:bodyPr vert="horz" wrap="square" lIns="51738" tIns="25868" rIns="51738" bIns="25868" numCol="1" rtlCol="0" anchor="ctr" anchorCtr="0" compatLnSpc="1">
            <a:prstTxWarp prst="textNoShape">
              <a:avLst/>
            </a:prstTxWarp>
            <a:noAutofit/>
          </a:bodyPr>
          <a:lstStyle/>
          <a:p>
            <a:pPr algn="ctr" defTabSz="513063" eaLnBrk="0" hangingPunct="0">
              <a:lnSpc>
                <a:spcPct val="95000"/>
              </a:lnSpc>
              <a:spcBef>
                <a:spcPts val="756"/>
              </a:spcBef>
            </a:pPr>
            <a:endParaRPr lang="en-US" sz="1000" dirty="0">
              <a:latin typeface="+mj-lt"/>
              <a:sym typeface="Arial" pitchFamily="-107" charset="0"/>
            </a:endParaRPr>
          </a:p>
        </p:txBody>
      </p:sp>
      <p:sp>
        <p:nvSpPr>
          <p:cNvPr id="305" name="Rounded Rectangle 304"/>
          <p:cNvSpPr/>
          <p:nvPr/>
        </p:nvSpPr>
        <p:spPr bwMode="auto">
          <a:xfrm>
            <a:off x="5722150" y="2525041"/>
            <a:ext cx="369689" cy="268899"/>
          </a:xfrm>
          <a:prstGeom prst="roundRect">
            <a:avLst>
              <a:gd name="adj" fmla="val 3384"/>
            </a:avLst>
          </a:prstGeom>
          <a:gradFill flip="none" rotWithShape="1">
            <a:gsLst>
              <a:gs pos="81000">
                <a:schemeClr val="tx1">
                  <a:lumMod val="50000"/>
                  <a:alpha val="37000"/>
                </a:schemeClr>
              </a:gs>
              <a:gs pos="0">
                <a:schemeClr val="tx1">
                  <a:lumMod val="60000"/>
                  <a:lumOff val="40000"/>
                  <a:alpha val="36000"/>
                </a:schemeClr>
              </a:gs>
              <a:gs pos="31000">
                <a:schemeClr val="tx1">
                  <a:lumMod val="75000"/>
                  <a:alpha val="60000"/>
                </a:schemeClr>
              </a:gs>
            </a:gsLst>
            <a:path path="shape">
              <a:fillToRect l="50000" t="50000" r="50000" b="50000"/>
            </a:path>
            <a:tileRect/>
          </a:gradFill>
          <a:ln w="9525" cap="flat" cmpd="sng" algn="ctr">
            <a:noFill/>
            <a:prstDash val="solid"/>
            <a:round/>
            <a:headEnd type="none" w="med" len="med"/>
            <a:tailEnd type="none" w="med" len="med"/>
          </a:ln>
          <a:effectLst>
            <a:outerShdw blurRad="292100" sx="122000" sy="122000" algn="ctr" rotWithShape="0">
              <a:schemeClr val="accent4">
                <a:lumMod val="50000"/>
              </a:schemeClr>
            </a:outerShdw>
          </a:effectLst>
        </p:spPr>
        <p:txBody>
          <a:bodyPr vert="horz" wrap="square" lIns="51738" tIns="25868" rIns="51738" bIns="25868" numCol="1" rtlCol="0" anchor="ctr" anchorCtr="0" compatLnSpc="1">
            <a:prstTxWarp prst="textNoShape">
              <a:avLst/>
            </a:prstTxWarp>
            <a:noAutofit/>
          </a:bodyPr>
          <a:lstStyle/>
          <a:p>
            <a:pPr algn="ctr" defTabSz="513063" eaLnBrk="0" hangingPunct="0">
              <a:lnSpc>
                <a:spcPct val="95000"/>
              </a:lnSpc>
              <a:spcBef>
                <a:spcPts val="756"/>
              </a:spcBef>
            </a:pPr>
            <a:endParaRPr lang="en-US" sz="1000" dirty="0">
              <a:latin typeface="+mj-lt"/>
              <a:sym typeface="Arial" pitchFamily="-107" charset="0"/>
            </a:endParaRPr>
          </a:p>
        </p:txBody>
      </p:sp>
      <p:grpSp>
        <p:nvGrpSpPr>
          <p:cNvPr id="10" name="Group 237"/>
          <p:cNvGrpSpPr/>
          <p:nvPr/>
        </p:nvGrpSpPr>
        <p:grpSpPr>
          <a:xfrm>
            <a:off x="2286000" y="2239531"/>
            <a:ext cx="2402958" cy="2504527"/>
            <a:chOff x="4270177" y="3121107"/>
            <a:chExt cx="5299227" cy="4142412"/>
          </a:xfrm>
        </p:grpSpPr>
        <p:pic>
          <p:nvPicPr>
            <p:cNvPr id="249" name="Picture 3" descr="\\MV-FS\Projects\Cisco\References\Brand Assets\Kubrick Icons\Kubrick png icons\file_1036_256.png"/>
            <p:cNvPicPr>
              <a:picLocks noChangeAspect="1" noChangeArrowheads="1"/>
            </p:cNvPicPr>
            <p:nvPr/>
          </p:nvPicPr>
          <p:blipFill>
            <a:blip r:embed="rId6" cstate="print">
              <a:duotone>
                <a:prstClr val="black"/>
                <a:schemeClr val="accent1">
                  <a:tint val="45000"/>
                  <a:satMod val="400000"/>
                </a:schemeClr>
              </a:duotone>
            </a:blip>
            <a:srcRect/>
            <a:stretch>
              <a:fillRect/>
            </a:stretch>
          </p:blipFill>
          <p:spPr bwMode="auto">
            <a:xfrm>
              <a:off x="4270177" y="3121107"/>
              <a:ext cx="5299227" cy="4142412"/>
            </a:xfrm>
            <a:prstGeom prst="rect">
              <a:avLst/>
            </a:prstGeom>
            <a:noFill/>
          </p:spPr>
        </p:pic>
        <p:sp>
          <p:nvSpPr>
            <p:cNvPr id="254" name="Rectangle 253"/>
            <p:cNvSpPr/>
            <p:nvPr/>
          </p:nvSpPr>
          <p:spPr>
            <a:xfrm>
              <a:off x="5164783" y="3573765"/>
              <a:ext cx="3454731" cy="789036"/>
            </a:xfrm>
            <a:prstGeom prst="rect">
              <a:avLst/>
            </a:prstGeom>
          </p:spPr>
          <p:txBody>
            <a:bodyPr wrap="square" lIns="91440" tIns="45721" rIns="91440" bIns="45721">
              <a:spAutoFit/>
            </a:bodyPr>
            <a:lstStyle/>
            <a:p>
              <a:r>
                <a:rPr lang="en-US" sz="500" dirty="0">
                  <a:solidFill>
                    <a:schemeClr val="accent1">
                      <a:lumMod val="50000"/>
                    </a:schemeClr>
                  </a:solidFill>
                </a:rPr>
                <a:t>Uplink </a:t>
              </a:r>
              <a:r>
                <a:rPr lang="en-US" sz="500" dirty="0" smtClean="0">
                  <a:solidFill>
                    <a:schemeClr val="accent1">
                      <a:lumMod val="50000"/>
                    </a:schemeClr>
                  </a:solidFill>
                </a:rPr>
                <a:t>port configuration, VLAN</a:t>
              </a:r>
              <a:r>
                <a:rPr lang="en-US" sz="500" dirty="0">
                  <a:solidFill>
                    <a:schemeClr val="accent1">
                      <a:lumMod val="50000"/>
                    </a:schemeClr>
                  </a:solidFill>
                </a:rPr>
                <a:t>, </a:t>
              </a:r>
              <a:r>
                <a:rPr lang="en-US" sz="500" dirty="0" smtClean="0">
                  <a:solidFill>
                    <a:schemeClr val="accent1">
                      <a:lumMod val="50000"/>
                    </a:schemeClr>
                  </a:solidFill>
                </a:rPr>
                <a:t/>
              </a:r>
              <a:br>
                <a:rPr lang="en-US" sz="500" dirty="0" smtClean="0">
                  <a:solidFill>
                    <a:schemeClr val="accent1">
                      <a:lumMod val="50000"/>
                    </a:schemeClr>
                  </a:solidFill>
                </a:rPr>
              </a:br>
              <a:r>
                <a:rPr lang="en-US" sz="500" dirty="0" smtClean="0">
                  <a:solidFill>
                    <a:schemeClr val="accent1">
                      <a:lumMod val="50000"/>
                    </a:schemeClr>
                  </a:solidFill>
                </a:rPr>
                <a:t>VSAN</a:t>
              </a:r>
              <a:r>
                <a:rPr lang="en-US" sz="500" dirty="0">
                  <a:solidFill>
                    <a:schemeClr val="accent1">
                      <a:lumMod val="50000"/>
                    </a:schemeClr>
                  </a:solidFill>
                </a:rPr>
                <a:t>, QoS, and </a:t>
              </a:r>
              <a:r>
                <a:rPr lang="en-US" sz="500" dirty="0" err="1" smtClean="0">
                  <a:solidFill>
                    <a:schemeClr val="accent1">
                      <a:lumMod val="50000"/>
                    </a:schemeClr>
                  </a:solidFill>
                </a:rPr>
                <a:t>EtherChannels</a:t>
              </a:r>
              <a:endParaRPr lang="en-US" sz="500" dirty="0" smtClean="0">
                <a:solidFill>
                  <a:schemeClr val="accent1">
                    <a:lumMod val="50000"/>
                  </a:schemeClr>
                </a:solidFill>
              </a:endParaRPr>
            </a:p>
            <a:p>
              <a:endParaRPr lang="en-US" sz="500" dirty="0">
                <a:solidFill>
                  <a:schemeClr val="accent1">
                    <a:lumMod val="50000"/>
                  </a:schemeClr>
                </a:solidFill>
              </a:endParaRPr>
            </a:p>
            <a:p>
              <a:r>
                <a:rPr lang="en-US" sz="500" dirty="0">
                  <a:solidFill>
                    <a:schemeClr val="accent1">
                      <a:lumMod val="50000"/>
                    </a:schemeClr>
                  </a:solidFill>
                </a:rPr>
                <a:t>Server port configuration including </a:t>
              </a:r>
              <a:r>
                <a:rPr lang="en-US" sz="500" dirty="0" smtClean="0">
                  <a:solidFill>
                    <a:schemeClr val="accent1">
                      <a:lumMod val="50000"/>
                    </a:schemeClr>
                  </a:solidFill>
                </a:rPr>
                <a:t/>
              </a:r>
              <a:br>
                <a:rPr lang="en-US" sz="500" dirty="0" smtClean="0">
                  <a:solidFill>
                    <a:schemeClr val="accent1">
                      <a:lumMod val="50000"/>
                    </a:schemeClr>
                  </a:solidFill>
                </a:rPr>
              </a:br>
              <a:r>
                <a:rPr lang="en-US" sz="500" dirty="0" smtClean="0">
                  <a:solidFill>
                    <a:schemeClr val="accent1">
                      <a:lumMod val="50000"/>
                    </a:schemeClr>
                  </a:solidFill>
                </a:rPr>
                <a:t>LAN </a:t>
              </a:r>
              <a:r>
                <a:rPr lang="en-US" sz="500" dirty="0">
                  <a:solidFill>
                    <a:schemeClr val="accent1">
                      <a:lumMod val="50000"/>
                    </a:schemeClr>
                  </a:solidFill>
                </a:rPr>
                <a:t>and SAN </a:t>
              </a:r>
              <a:r>
                <a:rPr lang="en-US" sz="500" dirty="0" smtClean="0">
                  <a:solidFill>
                    <a:schemeClr val="accent1">
                      <a:lumMod val="50000"/>
                    </a:schemeClr>
                  </a:solidFill>
                </a:rPr>
                <a:t>settings</a:t>
              </a:r>
              <a:endParaRPr lang="en-US" sz="500" dirty="0">
                <a:solidFill>
                  <a:schemeClr val="accent1">
                    <a:lumMod val="50000"/>
                  </a:schemeClr>
                </a:solidFill>
              </a:endParaRPr>
            </a:p>
          </p:txBody>
        </p:sp>
        <p:sp>
          <p:nvSpPr>
            <p:cNvPr id="255" name="Rectangle 254"/>
            <p:cNvSpPr/>
            <p:nvPr/>
          </p:nvSpPr>
          <p:spPr>
            <a:xfrm>
              <a:off x="5164783" y="4534588"/>
              <a:ext cx="3454731" cy="1043546"/>
            </a:xfrm>
            <a:prstGeom prst="rect">
              <a:avLst/>
            </a:prstGeom>
          </p:spPr>
          <p:txBody>
            <a:bodyPr wrap="square" lIns="91432" tIns="45716" rIns="91432" bIns="45716">
              <a:spAutoFit/>
            </a:bodyPr>
            <a:lstStyle/>
            <a:p>
              <a:r>
                <a:rPr lang="en-US" sz="500" dirty="0">
                  <a:solidFill>
                    <a:schemeClr val="accent1">
                      <a:lumMod val="50000"/>
                    </a:schemeClr>
                  </a:solidFill>
                </a:rPr>
                <a:t>Network interface card (NIC) </a:t>
              </a:r>
              <a:r>
                <a:rPr lang="en-US" sz="500" dirty="0" smtClean="0">
                  <a:solidFill>
                    <a:schemeClr val="accent1">
                      <a:lumMod val="50000"/>
                    </a:schemeClr>
                  </a:solidFill>
                </a:rPr>
                <a:t/>
              </a:r>
              <a:br>
                <a:rPr lang="en-US" sz="500" dirty="0" smtClean="0">
                  <a:solidFill>
                    <a:schemeClr val="accent1">
                      <a:lumMod val="50000"/>
                    </a:schemeClr>
                  </a:solidFill>
                </a:rPr>
              </a:br>
              <a:r>
                <a:rPr lang="en-US" sz="500" dirty="0" smtClean="0">
                  <a:solidFill>
                    <a:schemeClr val="accent1">
                      <a:lumMod val="50000"/>
                    </a:schemeClr>
                  </a:solidFill>
                </a:rPr>
                <a:t>configuration</a:t>
              </a:r>
              <a:r>
                <a:rPr lang="en-US" sz="500" dirty="0">
                  <a:solidFill>
                    <a:schemeClr val="accent1">
                      <a:lumMod val="50000"/>
                    </a:schemeClr>
                  </a:solidFill>
                </a:rPr>
                <a:t>: MAC address,</a:t>
              </a:r>
            </a:p>
            <a:p>
              <a:r>
                <a:rPr lang="en-US" sz="500" dirty="0">
                  <a:solidFill>
                    <a:schemeClr val="accent1">
                      <a:lumMod val="50000"/>
                    </a:schemeClr>
                  </a:solidFill>
                </a:rPr>
                <a:t>VLAN, and QoS settings;</a:t>
              </a:r>
            </a:p>
            <a:p>
              <a:r>
                <a:rPr lang="en-US" sz="500" dirty="0">
                  <a:solidFill>
                    <a:schemeClr val="accent1">
                      <a:lumMod val="50000"/>
                    </a:schemeClr>
                  </a:solidFill>
                </a:rPr>
                <a:t>host bus adapter HBA configuration: </a:t>
              </a:r>
              <a:r>
                <a:rPr lang="en-US" sz="500" dirty="0" smtClean="0">
                  <a:solidFill>
                    <a:schemeClr val="accent1">
                      <a:lumMod val="50000"/>
                    </a:schemeClr>
                  </a:solidFill>
                </a:rPr>
                <a:t/>
              </a:r>
              <a:br>
                <a:rPr lang="en-US" sz="500" dirty="0" smtClean="0">
                  <a:solidFill>
                    <a:schemeClr val="accent1">
                      <a:lumMod val="50000"/>
                    </a:schemeClr>
                  </a:solidFill>
                </a:rPr>
              </a:br>
              <a:r>
                <a:rPr lang="en-US" sz="500" dirty="0" smtClean="0">
                  <a:solidFill>
                    <a:schemeClr val="accent1">
                      <a:lumMod val="50000"/>
                    </a:schemeClr>
                  </a:solidFill>
                </a:rPr>
                <a:t>worldwide </a:t>
              </a:r>
              <a:r>
                <a:rPr lang="en-US" sz="500" dirty="0">
                  <a:solidFill>
                    <a:schemeClr val="accent1">
                      <a:lumMod val="50000"/>
                    </a:schemeClr>
                  </a:solidFill>
                </a:rPr>
                <a:t>names (WWNs), VSANs</a:t>
              </a:r>
              <a:r>
                <a:rPr lang="en-US" sz="500" dirty="0" smtClean="0">
                  <a:solidFill>
                    <a:schemeClr val="accent1">
                      <a:lumMod val="50000"/>
                    </a:schemeClr>
                  </a:solidFill>
                </a:rPr>
                <a:t>, </a:t>
              </a:r>
              <a:br>
                <a:rPr lang="en-US" sz="500" dirty="0" smtClean="0">
                  <a:solidFill>
                    <a:schemeClr val="accent1">
                      <a:lumMod val="50000"/>
                    </a:schemeClr>
                  </a:solidFill>
                </a:rPr>
              </a:br>
              <a:r>
                <a:rPr lang="en-US" sz="500" dirty="0" smtClean="0">
                  <a:solidFill>
                    <a:schemeClr val="accent1">
                      <a:lumMod val="50000"/>
                    </a:schemeClr>
                  </a:solidFill>
                </a:rPr>
                <a:t>and </a:t>
              </a:r>
              <a:r>
                <a:rPr lang="en-US" sz="500" dirty="0">
                  <a:solidFill>
                    <a:schemeClr val="accent1">
                      <a:lumMod val="50000"/>
                    </a:schemeClr>
                  </a:solidFill>
                </a:rPr>
                <a:t>bandwidth constraints;</a:t>
              </a:r>
            </a:p>
            <a:p>
              <a:r>
                <a:rPr lang="en-US" sz="500" dirty="0">
                  <a:solidFill>
                    <a:schemeClr val="accent1">
                      <a:lumMod val="50000"/>
                    </a:schemeClr>
                  </a:solidFill>
                </a:rPr>
                <a:t>and firmware revisions</a:t>
              </a:r>
            </a:p>
          </p:txBody>
        </p:sp>
        <p:sp>
          <p:nvSpPr>
            <p:cNvPr id="280" name="Rectangle 279"/>
            <p:cNvSpPr/>
            <p:nvPr/>
          </p:nvSpPr>
          <p:spPr>
            <a:xfrm>
              <a:off x="5164783" y="5757991"/>
              <a:ext cx="3454731" cy="916299"/>
            </a:xfrm>
            <a:prstGeom prst="rect">
              <a:avLst/>
            </a:prstGeom>
          </p:spPr>
          <p:txBody>
            <a:bodyPr wrap="square" lIns="91440" tIns="45721" rIns="91440" bIns="45721">
              <a:spAutoFit/>
            </a:bodyPr>
            <a:lstStyle/>
            <a:p>
              <a:r>
                <a:rPr lang="en-US" sz="500" dirty="0">
                  <a:solidFill>
                    <a:schemeClr val="accent1">
                      <a:lumMod val="50000"/>
                    </a:schemeClr>
                  </a:solidFill>
                </a:rPr>
                <a:t>Unique user ID (UUID), </a:t>
              </a:r>
            </a:p>
            <a:p>
              <a:r>
                <a:rPr lang="en-US" sz="500" dirty="0">
                  <a:solidFill>
                    <a:schemeClr val="accent1">
                      <a:lumMod val="50000"/>
                    </a:schemeClr>
                  </a:solidFill>
                </a:rPr>
                <a:t>firmware revisions,</a:t>
              </a:r>
            </a:p>
            <a:p>
              <a:r>
                <a:rPr lang="en-US" sz="500" dirty="0">
                  <a:solidFill>
                    <a:schemeClr val="accent1">
                      <a:lumMod val="50000"/>
                    </a:schemeClr>
                  </a:solidFill>
                </a:rPr>
                <a:t>and RAID controller </a:t>
              </a:r>
              <a:r>
                <a:rPr lang="en-US" sz="500" dirty="0" smtClean="0">
                  <a:solidFill>
                    <a:schemeClr val="accent1">
                      <a:lumMod val="50000"/>
                    </a:schemeClr>
                  </a:solidFill>
                </a:rPr>
                <a:t>settings</a:t>
              </a:r>
            </a:p>
            <a:p>
              <a:endParaRPr lang="en-US" sz="500" dirty="0">
                <a:solidFill>
                  <a:schemeClr val="accent1">
                    <a:lumMod val="50000"/>
                  </a:schemeClr>
                </a:solidFill>
              </a:endParaRPr>
            </a:p>
            <a:p>
              <a:r>
                <a:rPr lang="en-US" sz="500" dirty="0">
                  <a:solidFill>
                    <a:schemeClr val="accent1">
                      <a:lumMod val="50000"/>
                    </a:schemeClr>
                  </a:solidFill>
                </a:rPr>
                <a:t>Service profile assigned to </a:t>
              </a:r>
              <a:r>
                <a:rPr lang="en-US" sz="500" dirty="0" smtClean="0">
                  <a:solidFill>
                    <a:schemeClr val="accent1">
                      <a:lumMod val="50000"/>
                    </a:schemeClr>
                  </a:solidFill>
                </a:rPr>
                <a:t>server</a:t>
              </a:r>
              <a:r>
                <a:rPr lang="en-US" sz="500" dirty="0">
                  <a:solidFill>
                    <a:schemeClr val="accent1">
                      <a:lumMod val="50000"/>
                    </a:schemeClr>
                  </a:solidFill>
                </a:rPr>
                <a:t>, </a:t>
              </a:r>
              <a:r>
                <a:rPr lang="en-US" sz="500" dirty="0" smtClean="0">
                  <a:solidFill>
                    <a:schemeClr val="accent1">
                      <a:lumMod val="50000"/>
                    </a:schemeClr>
                  </a:solidFill>
                </a:rPr>
                <a:t/>
              </a:r>
              <a:br>
                <a:rPr lang="en-US" sz="500" dirty="0" smtClean="0">
                  <a:solidFill>
                    <a:schemeClr val="accent1">
                      <a:lumMod val="50000"/>
                    </a:schemeClr>
                  </a:solidFill>
                </a:rPr>
              </a:br>
              <a:r>
                <a:rPr lang="en-US" sz="500" dirty="0" smtClean="0">
                  <a:solidFill>
                    <a:schemeClr val="accent1">
                      <a:lumMod val="50000"/>
                    </a:schemeClr>
                  </a:solidFill>
                </a:rPr>
                <a:t>chassis </a:t>
              </a:r>
              <a:r>
                <a:rPr lang="en-US" sz="500" dirty="0">
                  <a:solidFill>
                    <a:schemeClr val="accent1">
                      <a:lumMod val="50000"/>
                    </a:schemeClr>
                  </a:solidFill>
                </a:rPr>
                <a:t>slot, or </a:t>
              </a:r>
              <a:r>
                <a:rPr lang="en-US" sz="500" dirty="0" smtClean="0">
                  <a:solidFill>
                    <a:schemeClr val="accent1">
                      <a:lumMod val="50000"/>
                    </a:schemeClr>
                  </a:solidFill>
                </a:rPr>
                <a:t>pool</a:t>
              </a:r>
              <a:endParaRPr lang="en-US" sz="500" dirty="0">
                <a:solidFill>
                  <a:schemeClr val="accent1">
                    <a:lumMod val="50000"/>
                  </a:schemeClr>
                </a:solidFill>
              </a:endParaRPr>
            </a:p>
          </p:txBody>
        </p:sp>
      </p:grpSp>
      <p:grpSp>
        <p:nvGrpSpPr>
          <p:cNvPr id="11" name="Group 280"/>
          <p:cNvGrpSpPr/>
          <p:nvPr/>
        </p:nvGrpSpPr>
        <p:grpSpPr>
          <a:xfrm>
            <a:off x="4526960" y="1704558"/>
            <a:ext cx="640692" cy="811732"/>
            <a:chOff x="5001173" y="3121104"/>
            <a:chExt cx="3912830" cy="3718053"/>
          </a:xfrm>
        </p:grpSpPr>
        <p:pic>
          <p:nvPicPr>
            <p:cNvPr id="282" name="Picture 3" descr="\\MV-FS\Projects\Cisco\References\Brand Assets\Kubrick Icons\Kubrick png icons\file_1036_256.png"/>
            <p:cNvPicPr>
              <a:picLocks noChangeAspect="1" noChangeArrowheads="1"/>
            </p:cNvPicPr>
            <p:nvPr/>
          </p:nvPicPr>
          <p:blipFill>
            <a:blip r:embed="rId6" cstate="print">
              <a:duotone>
                <a:prstClr val="black"/>
                <a:schemeClr val="accent1">
                  <a:tint val="45000"/>
                  <a:satMod val="400000"/>
                </a:schemeClr>
              </a:duotone>
            </a:blip>
            <a:srcRect/>
            <a:stretch>
              <a:fillRect/>
            </a:stretch>
          </p:blipFill>
          <p:spPr bwMode="auto">
            <a:xfrm>
              <a:off x="5001173" y="3121104"/>
              <a:ext cx="3718053" cy="3718053"/>
            </a:xfrm>
            <a:prstGeom prst="rect">
              <a:avLst/>
            </a:prstGeom>
            <a:noFill/>
          </p:spPr>
        </p:pic>
        <p:sp>
          <p:nvSpPr>
            <p:cNvPr id="287" name="Rectangle 286"/>
            <p:cNvSpPr/>
            <p:nvPr/>
          </p:nvSpPr>
          <p:spPr>
            <a:xfrm>
              <a:off x="5459274" y="3639211"/>
              <a:ext cx="3454729" cy="775365"/>
            </a:xfrm>
            <a:prstGeom prst="rect">
              <a:avLst/>
            </a:prstGeom>
          </p:spPr>
          <p:txBody>
            <a:bodyPr wrap="square" lIns="91440" tIns="45721" rIns="91440" bIns="45721">
              <a:spAutoFit/>
            </a:bodyPr>
            <a:lstStyle/>
            <a:p>
              <a:r>
                <a:rPr lang="en-US" sz="100" dirty="0">
                  <a:solidFill>
                    <a:schemeClr val="accent1">
                      <a:lumMod val="50000"/>
                    </a:schemeClr>
                  </a:solidFill>
                </a:rPr>
                <a:t>Uplink </a:t>
              </a:r>
              <a:r>
                <a:rPr lang="en-US" sz="100" dirty="0" smtClean="0">
                  <a:solidFill>
                    <a:schemeClr val="accent1">
                      <a:lumMod val="50000"/>
                    </a:schemeClr>
                  </a:solidFill>
                </a:rPr>
                <a:t>port configuration, VLAN</a:t>
              </a:r>
              <a:r>
                <a:rPr lang="en-US" sz="100" dirty="0">
                  <a:solidFill>
                    <a:schemeClr val="accent1">
                      <a:lumMod val="50000"/>
                    </a:schemeClr>
                  </a:solidFill>
                </a:rPr>
                <a:t>, </a:t>
              </a:r>
              <a:r>
                <a:rPr lang="en-US" sz="100" dirty="0" smtClean="0">
                  <a:solidFill>
                    <a:schemeClr val="accent1">
                      <a:lumMod val="50000"/>
                    </a:schemeClr>
                  </a:solidFill>
                </a:rPr>
                <a:t/>
              </a:r>
              <a:br>
                <a:rPr lang="en-US" sz="100" dirty="0" smtClean="0">
                  <a:solidFill>
                    <a:schemeClr val="accent1">
                      <a:lumMod val="50000"/>
                    </a:schemeClr>
                  </a:solidFill>
                </a:rPr>
              </a:br>
              <a:r>
                <a:rPr lang="en-US" sz="100" dirty="0" smtClean="0">
                  <a:solidFill>
                    <a:schemeClr val="accent1">
                      <a:lumMod val="50000"/>
                    </a:schemeClr>
                  </a:solidFill>
                </a:rPr>
                <a:t>VSAN</a:t>
              </a:r>
              <a:r>
                <a:rPr lang="en-US" sz="100" dirty="0">
                  <a:solidFill>
                    <a:schemeClr val="accent1">
                      <a:lumMod val="50000"/>
                    </a:schemeClr>
                  </a:solidFill>
                </a:rPr>
                <a:t>, QoS, and </a:t>
              </a:r>
              <a:r>
                <a:rPr lang="en-US" sz="100" dirty="0" err="1" smtClean="0">
                  <a:solidFill>
                    <a:schemeClr val="accent1">
                      <a:lumMod val="50000"/>
                    </a:schemeClr>
                  </a:solidFill>
                </a:rPr>
                <a:t>EtherChannels</a:t>
              </a:r>
              <a:endParaRPr lang="en-US" sz="100" dirty="0" smtClean="0">
                <a:solidFill>
                  <a:schemeClr val="accent1">
                    <a:lumMod val="50000"/>
                  </a:schemeClr>
                </a:solidFill>
              </a:endParaRPr>
            </a:p>
            <a:p>
              <a:endParaRPr lang="en-US" sz="100" dirty="0">
                <a:solidFill>
                  <a:schemeClr val="accent1">
                    <a:lumMod val="50000"/>
                  </a:schemeClr>
                </a:solidFill>
              </a:endParaRPr>
            </a:p>
            <a:p>
              <a:r>
                <a:rPr lang="en-US" sz="100" dirty="0">
                  <a:solidFill>
                    <a:schemeClr val="accent1">
                      <a:lumMod val="50000"/>
                    </a:schemeClr>
                  </a:solidFill>
                </a:rPr>
                <a:t>Server port configuration including </a:t>
              </a:r>
              <a:r>
                <a:rPr lang="en-US" sz="100" dirty="0" smtClean="0">
                  <a:solidFill>
                    <a:schemeClr val="accent1">
                      <a:lumMod val="50000"/>
                    </a:schemeClr>
                  </a:solidFill>
                </a:rPr>
                <a:t/>
              </a:r>
              <a:br>
                <a:rPr lang="en-US" sz="100" dirty="0" smtClean="0">
                  <a:solidFill>
                    <a:schemeClr val="accent1">
                      <a:lumMod val="50000"/>
                    </a:schemeClr>
                  </a:solidFill>
                </a:rPr>
              </a:br>
              <a:r>
                <a:rPr lang="en-US" sz="100" dirty="0" smtClean="0">
                  <a:solidFill>
                    <a:schemeClr val="accent1">
                      <a:lumMod val="50000"/>
                    </a:schemeClr>
                  </a:solidFill>
                </a:rPr>
                <a:t>LAN </a:t>
              </a:r>
              <a:r>
                <a:rPr lang="en-US" sz="100" dirty="0">
                  <a:solidFill>
                    <a:schemeClr val="accent1">
                      <a:lumMod val="50000"/>
                    </a:schemeClr>
                  </a:solidFill>
                </a:rPr>
                <a:t>and SAN </a:t>
              </a:r>
              <a:r>
                <a:rPr lang="en-US" sz="100" dirty="0" smtClean="0">
                  <a:solidFill>
                    <a:schemeClr val="accent1">
                      <a:lumMod val="50000"/>
                    </a:schemeClr>
                  </a:solidFill>
                </a:rPr>
                <a:t>settings</a:t>
              </a:r>
              <a:endParaRPr lang="en-US" sz="100" dirty="0">
                <a:solidFill>
                  <a:schemeClr val="accent1">
                    <a:lumMod val="50000"/>
                  </a:schemeClr>
                </a:solidFill>
              </a:endParaRPr>
            </a:p>
          </p:txBody>
        </p:sp>
        <p:sp>
          <p:nvSpPr>
            <p:cNvPr id="292" name="Rectangle 291"/>
            <p:cNvSpPr/>
            <p:nvPr/>
          </p:nvSpPr>
          <p:spPr>
            <a:xfrm>
              <a:off x="5459274" y="4436424"/>
              <a:ext cx="3454729" cy="916294"/>
            </a:xfrm>
            <a:prstGeom prst="rect">
              <a:avLst/>
            </a:prstGeom>
          </p:spPr>
          <p:txBody>
            <a:bodyPr wrap="square" lIns="91432" tIns="45716" rIns="91432" bIns="45716">
              <a:spAutoFit/>
            </a:bodyPr>
            <a:lstStyle/>
            <a:p>
              <a:r>
                <a:rPr lang="en-US" sz="100" dirty="0">
                  <a:solidFill>
                    <a:schemeClr val="accent1">
                      <a:lumMod val="50000"/>
                    </a:schemeClr>
                  </a:solidFill>
                </a:rPr>
                <a:t>Network interface card (NIC) </a:t>
              </a:r>
              <a:r>
                <a:rPr lang="en-US" sz="100" dirty="0" smtClean="0">
                  <a:solidFill>
                    <a:schemeClr val="accent1">
                      <a:lumMod val="50000"/>
                    </a:schemeClr>
                  </a:solidFill>
                </a:rPr>
                <a:t/>
              </a:r>
              <a:br>
                <a:rPr lang="en-US" sz="100" dirty="0" smtClean="0">
                  <a:solidFill>
                    <a:schemeClr val="accent1">
                      <a:lumMod val="50000"/>
                    </a:schemeClr>
                  </a:solidFill>
                </a:rPr>
              </a:br>
              <a:r>
                <a:rPr lang="en-US" sz="100" dirty="0" smtClean="0">
                  <a:solidFill>
                    <a:schemeClr val="accent1">
                      <a:lumMod val="50000"/>
                    </a:schemeClr>
                  </a:solidFill>
                </a:rPr>
                <a:t>configuration</a:t>
              </a:r>
              <a:r>
                <a:rPr lang="en-US" sz="100" dirty="0">
                  <a:solidFill>
                    <a:schemeClr val="accent1">
                      <a:lumMod val="50000"/>
                    </a:schemeClr>
                  </a:solidFill>
                </a:rPr>
                <a:t>: MAC address,</a:t>
              </a:r>
            </a:p>
            <a:p>
              <a:r>
                <a:rPr lang="en-US" sz="100" dirty="0">
                  <a:solidFill>
                    <a:schemeClr val="accent1">
                      <a:lumMod val="50000"/>
                    </a:schemeClr>
                  </a:solidFill>
                </a:rPr>
                <a:t>VLAN, and QoS settings;</a:t>
              </a:r>
            </a:p>
            <a:p>
              <a:r>
                <a:rPr lang="en-US" sz="100" dirty="0">
                  <a:solidFill>
                    <a:schemeClr val="accent1">
                      <a:lumMod val="50000"/>
                    </a:schemeClr>
                  </a:solidFill>
                </a:rPr>
                <a:t>host bus adapter HBA configuration: </a:t>
              </a:r>
              <a:r>
                <a:rPr lang="en-US" sz="100" dirty="0" smtClean="0">
                  <a:solidFill>
                    <a:schemeClr val="accent1">
                      <a:lumMod val="50000"/>
                    </a:schemeClr>
                  </a:solidFill>
                </a:rPr>
                <a:t/>
              </a:r>
              <a:br>
                <a:rPr lang="en-US" sz="100" dirty="0" smtClean="0">
                  <a:solidFill>
                    <a:schemeClr val="accent1">
                      <a:lumMod val="50000"/>
                    </a:schemeClr>
                  </a:solidFill>
                </a:rPr>
              </a:br>
              <a:r>
                <a:rPr lang="en-US" sz="100" dirty="0" smtClean="0">
                  <a:solidFill>
                    <a:schemeClr val="accent1">
                      <a:lumMod val="50000"/>
                    </a:schemeClr>
                  </a:solidFill>
                </a:rPr>
                <a:t>worldwide </a:t>
              </a:r>
              <a:r>
                <a:rPr lang="en-US" sz="100" dirty="0">
                  <a:solidFill>
                    <a:schemeClr val="accent1">
                      <a:lumMod val="50000"/>
                    </a:schemeClr>
                  </a:solidFill>
                </a:rPr>
                <a:t>names (WWNs), VSANs</a:t>
              </a:r>
              <a:r>
                <a:rPr lang="en-US" sz="100" dirty="0" smtClean="0">
                  <a:solidFill>
                    <a:schemeClr val="accent1">
                      <a:lumMod val="50000"/>
                    </a:schemeClr>
                  </a:solidFill>
                </a:rPr>
                <a:t>, </a:t>
              </a:r>
              <a:br>
                <a:rPr lang="en-US" sz="100" dirty="0" smtClean="0">
                  <a:solidFill>
                    <a:schemeClr val="accent1">
                      <a:lumMod val="50000"/>
                    </a:schemeClr>
                  </a:solidFill>
                </a:rPr>
              </a:br>
              <a:r>
                <a:rPr lang="en-US" sz="100" dirty="0" smtClean="0">
                  <a:solidFill>
                    <a:schemeClr val="accent1">
                      <a:lumMod val="50000"/>
                    </a:schemeClr>
                  </a:solidFill>
                </a:rPr>
                <a:t>and </a:t>
              </a:r>
              <a:r>
                <a:rPr lang="en-US" sz="100" dirty="0">
                  <a:solidFill>
                    <a:schemeClr val="accent1">
                      <a:lumMod val="50000"/>
                    </a:schemeClr>
                  </a:solidFill>
                </a:rPr>
                <a:t>bandwidth constraints;</a:t>
              </a:r>
            </a:p>
            <a:p>
              <a:r>
                <a:rPr lang="en-US" sz="100" dirty="0">
                  <a:solidFill>
                    <a:schemeClr val="accent1">
                      <a:lumMod val="50000"/>
                    </a:schemeClr>
                  </a:solidFill>
                </a:rPr>
                <a:t>and firmware revisions</a:t>
              </a:r>
            </a:p>
          </p:txBody>
        </p:sp>
        <p:sp>
          <p:nvSpPr>
            <p:cNvPr id="297" name="Rectangle 296"/>
            <p:cNvSpPr/>
            <p:nvPr/>
          </p:nvSpPr>
          <p:spPr>
            <a:xfrm>
              <a:off x="5459274" y="5430782"/>
              <a:ext cx="3454729" cy="845852"/>
            </a:xfrm>
            <a:prstGeom prst="rect">
              <a:avLst/>
            </a:prstGeom>
          </p:spPr>
          <p:txBody>
            <a:bodyPr wrap="square" lIns="91440" tIns="45721" rIns="91440" bIns="45721">
              <a:spAutoFit/>
            </a:bodyPr>
            <a:lstStyle/>
            <a:p>
              <a:r>
                <a:rPr lang="en-US" sz="100" dirty="0">
                  <a:solidFill>
                    <a:schemeClr val="accent1">
                      <a:lumMod val="50000"/>
                    </a:schemeClr>
                  </a:solidFill>
                </a:rPr>
                <a:t>Unique user ID (UUID), </a:t>
              </a:r>
            </a:p>
            <a:p>
              <a:r>
                <a:rPr lang="en-US" sz="100" dirty="0">
                  <a:solidFill>
                    <a:schemeClr val="accent1">
                      <a:lumMod val="50000"/>
                    </a:schemeClr>
                  </a:solidFill>
                </a:rPr>
                <a:t>firmware revisions,</a:t>
              </a:r>
            </a:p>
            <a:p>
              <a:r>
                <a:rPr lang="en-US" sz="100" dirty="0">
                  <a:solidFill>
                    <a:schemeClr val="accent1">
                      <a:lumMod val="50000"/>
                    </a:schemeClr>
                  </a:solidFill>
                </a:rPr>
                <a:t>and RAID controller </a:t>
              </a:r>
              <a:r>
                <a:rPr lang="en-US" sz="100" dirty="0" smtClean="0">
                  <a:solidFill>
                    <a:schemeClr val="accent1">
                      <a:lumMod val="50000"/>
                    </a:schemeClr>
                  </a:solidFill>
                </a:rPr>
                <a:t>settings</a:t>
              </a:r>
            </a:p>
            <a:p>
              <a:endParaRPr lang="en-US" sz="100" dirty="0">
                <a:solidFill>
                  <a:schemeClr val="accent1">
                    <a:lumMod val="50000"/>
                  </a:schemeClr>
                </a:solidFill>
              </a:endParaRPr>
            </a:p>
            <a:p>
              <a:r>
                <a:rPr lang="en-US" sz="100" dirty="0">
                  <a:solidFill>
                    <a:schemeClr val="accent1">
                      <a:lumMod val="50000"/>
                    </a:schemeClr>
                  </a:solidFill>
                </a:rPr>
                <a:t>Service profile assigned to </a:t>
              </a:r>
              <a:r>
                <a:rPr lang="en-US" sz="100" dirty="0" smtClean="0">
                  <a:solidFill>
                    <a:schemeClr val="accent1">
                      <a:lumMod val="50000"/>
                    </a:schemeClr>
                  </a:solidFill>
                </a:rPr>
                <a:t>server</a:t>
              </a:r>
              <a:r>
                <a:rPr lang="en-US" sz="100" dirty="0">
                  <a:solidFill>
                    <a:schemeClr val="accent1">
                      <a:lumMod val="50000"/>
                    </a:schemeClr>
                  </a:solidFill>
                </a:rPr>
                <a:t>, </a:t>
              </a:r>
              <a:r>
                <a:rPr lang="en-US" sz="100" dirty="0" smtClean="0">
                  <a:solidFill>
                    <a:schemeClr val="accent1">
                      <a:lumMod val="50000"/>
                    </a:schemeClr>
                  </a:solidFill>
                </a:rPr>
                <a:t/>
              </a:r>
              <a:br>
                <a:rPr lang="en-US" sz="100" dirty="0" smtClean="0">
                  <a:solidFill>
                    <a:schemeClr val="accent1">
                      <a:lumMod val="50000"/>
                    </a:schemeClr>
                  </a:solidFill>
                </a:rPr>
              </a:br>
              <a:r>
                <a:rPr lang="en-US" sz="100" dirty="0" smtClean="0">
                  <a:solidFill>
                    <a:schemeClr val="accent1">
                      <a:lumMod val="50000"/>
                    </a:schemeClr>
                  </a:solidFill>
                </a:rPr>
                <a:t>chassis </a:t>
              </a:r>
              <a:r>
                <a:rPr lang="en-US" sz="100" dirty="0">
                  <a:solidFill>
                    <a:schemeClr val="accent1">
                      <a:lumMod val="50000"/>
                    </a:schemeClr>
                  </a:solidFill>
                </a:rPr>
                <a:t>slot, or </a:t>
              </a:r>
              <a:r>
                <a:rPr lang="en-US" sz="100" dirty="0" smtClean="0">
                  <a:solidFill>
                    <a:schemeClr val="accent1">
                      <a:lumMod val="50000"/>
                    </a:schemeClr>
                  </a:solidFill>
                </a:rPr>
                <a:t>pool</a:t>
              </a:r>
              <a:endParaRPr lang="en-US" sz="100" dirty="0">
                <a:solidFill>
                  <a:schemeClr val="accent1">
                    <a:lumMod val="50000"/>
                  </a:schemeClr>
                </a:solidFill>
              </a:endParaRPr>
            </a:p>
          </p:txBody>
        </p:sp>
      </p:grpSp>
      <p:grpSp>
        <p:nvGrpSpPr>
          <p:cNvPr id="12" name="Group 305"/>
          <p:cNvGrpSpPr/>
          <p:nvPr/>
        </p:nvGrpSpPr>
        <p:grpSpPr>
          <a:xfrm>
            <a:off x="4526960" y="2530791"/>
            <a:ext cx="640692" cy="811732"/>
            <a:chOff x="5001173" y="3121104"/>
            <a:chExt cx="3912830" cy="3718053"/>
          </a:xfrm>
        </p:grpSpPr>
        <p:pic>
          <p:nvPicPr>
            <p:cNvPr id="307" name="Picture 3" descr="\\MV-FS\Projects\Cisco\References\Brand Assets\Kubrick Icons\Kubrick png icons\file_1036_256.png"/>
            <p:cNvPicPr>
              <a:picLocks noChangeAspect="1" noChangeArrowheads="1"/>
            </p:cNvPicPr>
            <p:nvPr/>
          </p:nvPicPr>
          <p:blipFill>
            <a:blip r:embed="rId6" cstate="print">
              <a:duotone>
                <a:prstClr val="black"/>
                <a:schemeClr val="accent1">
                  <a:tint val="45000"/>
                  <a:satMod val="400000"/>
                </a:schemeClr>
              </a:duotone>
            </a:blip>
            <a:srcRect/>
            <a:stretch>
              <a:fillRect/>
            </a:stretch>
          </p:blipFill>
          <p:spPr bwMode="auto">
            <a:xfrm>
              <a:off x="5001173" y="3121104"/>
              <a:ext cx="3718053" cy="3718053"/>
            </a:xfrm>
            <a:prstGeom prst="rect">
              <a:avLst/>
            </a:prstGeom>
            <a:noFill/>
          </p:spPr>
        </p:pic>
        <p:sp>
          <p:nvSpPr>
            <p:cNvPr id="308" name="Rectangle 307"/>
            <p:cNvSpPr/>
            <p:nvPr/>
          </p:nvSpPr>
          <p:spPr>
            <a:xfrm>
              <a:off x="5459274" y="3639211"/>
              <a:ext cx="3454729" cy="775365"/>
            </a:xfrm>
            <a:prstGeom prst="rect">
              <a:avLst/>
            </a:prstGeom>
          </p:spPr>
          <p:txBody>
            <a:bodyPr wrap="square" lIns="91440" tIns="45721" rIns="91440" bIns="45721">
              <a:spAutoFit/>
            </a:bodyPr>
            <a:lstStyle/>
            <a:p>
              <a:r>
                <a:rPr lang="en-US" sz="100" dirty="0">
                  <a:solidFill>
                    <a:schemeClr val="accent1">
                      <a:lumMod val="50000"/>
                    </a:schemeClr>
                  </a:solidFill>
                </a:rPr>
                <a:t>Uplink </a:t>
              </a:r>
              <a:r>
                <a:rPr lang="en-US" sz="100" dirty="0" smtClean="0">
                  <a:solidFill>
                    <a:schemeClr val="accent1">
                      <a:lumMod val="50000"/>
                    </a:schemeClr>
                  </a:solidFill>
                </a:rPr>
                <a:t>port configuration, VLAN</a:t>
              </a:r>
              <a:r>
                <a:rPr lang="en-US" sz="100" dirty="0">
                  <a:solidFill>
                    <a:schemeClr val="accent1">
                      <a:lumMod val="50000"/>
                    </a:schemeClr>
                  </a:solidFill>
                </a:rPr>
                <a:t>, </a:t>
              </a:r>
              <a:r>
                <a:rPr lang="en-US" sz="100" dirty="0" smtClean="0">
                  <a:solidFill>
                    <a:schemeClr val="accent1">
                      <a:lumMod val="50000"/>
                    </a:schemeClr>
                  </a:solidFill>
                </a:rPr>
                <a:t/>
              </a:r>
              <a:br>
                <a:rPr lang="en-US" sz="100" dirty="0" smtClean="0">
                  <a:solidFill>
                    <a:schemeClr val="accent1">
                      <a:lumMod val="50000"/>
                    </a:schemeClr>
                  </a:solidFill>
                </a:rPr>
              </a:br>
              <a:r>
                <a:rPr lang="en-US" sz="100" dirty="0" smtClean="0">
                  <a:solidFill>
                    <a:schemeClr val="accent1">
                      <a:lumMod val="50000"/>
                    </a:schemeClr>
                  </a:solidFill>
                </a:rPr>
                <a:t>VSAN</a:t>
              </a:r>
              <a:r>
                <a:rPr lang="en-US" sz="100" dirty="0">
                  <a:solidFill>
                    <a:schemeClr val="accent1">
                      <a:lumMod val="50000"/>
                    </a:schemeClr>
                  </a:solidFill>
                </a:rPr>
                <a:t>, QoS, and </a:t>
              </a:r>
              <a:r>
                <a:rPr lang="en-US" sz="100" dirty="0" err="1" smtClean="0">
                  <a:solidFill>
                    <a:schemeClr val="accent1">
                      <a:lumMod val="50000"/>
                    </a:schemeClr>
                  </a:solidFill>
                </a:rPr>
                <a:t>EtherChannels</a:t>
              </a:r>
              <a:endParaRPr lang="en-US" sz="100" dirty="0" smtClean="0">
                <a:solidFill>
                  <a:schemeClr val="accent1">
                    <a:lumMod val="50000"/>
                  </a:schemeClr>
                </a:solidFill>
              </a:endParaRPr>
            </a:p>
            <a:p>
              <a:endParaRPr lang="en-US" sz="100" dirty="0">
                <a:solidFill>
                  <a:schemeClr val="accent1">
                    <a:lumMod val="50000"/>
                  </a:schemeClr>
                </a:solidFill>
              </a:endParaRPr>
            </a:p>
            <a:p>
              <a:r>
                <a:rPr lang="en-US" sz="100" dirty="0">
                  <a:solidFill>
                    <a:schemeClr val="accent1">
                      <a:lumMod val="50000"/>
                    </a:schemeClr>
                  </a:solidFill>
                </a:rPr>
                <a:t>Server port configuration including </a:t>
              </a:r>
              <a:r>
                <a:rPr lang="en-US" sz="100" dirty="0" smtClean="0">
                  <a:solidFill>
                    <a:schemeClr val="accent1">
                      <a:lumMod val="50000"/>
                    </a:schemeClr>
                  </a:solidFill>
                </a:rPr>
                <a:t/>
              </a:r>
              <a:br>
                <a:rPr lang="en-US" sz="100" dirty="0" smtClean="0">
                  <a:solidFill>
                    <a:schemeClr val="accent1">
                      <a:lumMod val="50000"/>
                    </a:schemeClr>
                  </a:solidFill>
                </a:rPr>
              </a:br>
              <a:r>
                <a:rPr lang="en-US" sz="100" dirty="0" smtClean="0">
                  <a:solidFill>
                    <a:schemeClr val="accent1">
                      <a:lumMod val="50000"/>
                    </a:schemeClr>
                  </a:solidFill>
                </a:rPr>
                <a:t>LAN </a:t>
              </a:r>
              <a:r>
                <a:rPr lang="en-US" sz="100" dirty="0">
                  <a:solidFill>
                    <a:schemeClr val="accent1">
                      <a:lumMod val="50000"/>
                    </a:schemeClr>
                  </a:solidFill>
                </a:rPr>
                <a:t>and SAN </a:t>
              </a:r>
              <a:r>
                <a:rPr lang="en-US" sz="100" dirty="0" smtClean="0">
                  <a:solidFill>
                    <a:schemeClr val="accent1">
                      <a:lumMod val="50000"/>
                    </a:schemeClr>
                  </a:solidFill>
                </a:rPr>
                <a:t>settings</a:t>
              </a:r>
              <a:endParaRPr lang="en-US" sz="100" dirty="0">
                <a:solidFill>
                  <a:schemeClr val="accent1">
                    <a:lumMod val="50000"/>
                  </a:schemeClr>
                </a:solidFill>
              </a:endParaRPr>
            </a:p>
          </p:txBody>
        </p:sp>
        <p:sp>
          <p:nvSpPr>
            <p:cNvPr id="309" name="Rectangle 308"/>
            <p:cNvSpPr/>
            <p:nvPr/>
          </p:nvSpPr>
          <p:spPr>
            <a:xfrm>
              <a:off x="5459274" y="4436424"/>
              <a:ext cx="3454729" cy="916294"/>
            </a:xfrm>
            <a:prstGeom prst="rect">
              <a:avLst/>
            </a:prstGeom>
          </p:spPr>
          <p:txBody>
            <a:bodyPr wrap="square" lIns="91432" tIns="45716" rIns="91432" bIns="45716">
              <a:spAutoFit/>
            </a:bodyPr>
            <a:lstStyle/>
            <a:p>
              <a:r>
                <a:rPr lang="en-US" sz="100" dirty="0">
                  <a:solidFill>
                    <a:schemeClr val="accent1">
                      <a:lumMod val="50000"/>
                    </a:schemeClr>
                  </a:solidFill>
                </a:rPr>
                <a:t>Network interface card (NIC) </a:t>
              </a:r>
              <a:r>
                <a:rPr lang="en-US" sz="100" dirty="0" smtClean="0">
                  <a:solidFill>
                    <a:schemeClr val="accent1">
                      <a:lumMod val="50000"/>
                    </a:schemeClr>
                  </a:solidFill>
                </a:rPr>
                <a:t/>
              </a:r>
              <a:br>
                <a:rPr lang="en-US" sz="100" dirty="0" smtClean="0">
                  <a:solidFill>
                    <a:schemeClr val="accent1">
                      <a:lumMod val="50000"/>
                    </a:schemeClr>
                  </a:solidFill>
                </a:rPr>
              </a:br>
              <a:r>
                <a:rPr lang="en-US" sz="100" dirty="0" smtClean="0">
                  <a:solidFill>
                    <a:schemeClr val="accent1">
                      <a:lumMod val="50000"/>
                    </a:schemeClr>
                  </a:solidFill>
                </a:rPr>
                <a:t>configuration</a:t>
              </a:r>
              <a:r>
                <a:rPr lang="en-US" sz="100" dirty="0">
                  <a:solidFill>
                    <a:schemeClr val="accent1">
                      <a:lumMod val="50000"/>
                    </a:schemeClr>
                  </a:solidFill>
                </a:rPr>
                <a:t>: MAC address,</a:t>
              </a:r>
            </a:p>
            <a:p>
              <a:r>
                <a:rPr lang="en-US" sz="100" dirty="0">
                  <a:solidFill>
                    <a:schemeClr val="accent1">
                      <a:lumMod val="50000"/>
                    </a:schemeClr>
                  </a:solidFill>
                </a:rPr>
                <a:t>VLAN, and QoS settings;</a:t>
              </a:r>
            </a:p>
            <a:p>
              <a:r>
                <a:rPr lang="en-US" sz="100" dirty="0">
                  <a:solidFill>
                    <a:schemeClr val="accent1">
                      <a:lumMod val="50000"/>
                    </a:schemeClr>
                  </a:solidFill>
                </a:rPr>
                <a:t>host bus adapter HBA configuration: </a:t>
              </a:r>
              <a:r>
                <a:rPr lang="en-US" sz="100" dirty="0" smtClean="0">
                  <a:solidFill>
                    <a:schemeClr val="accent1">
                      <a:lumMod val="50000"/>
                    </a:schemeClr>
                  </a:solidFill>
                </a:rPr>
                <a:t/>
              </a:r>
              <a:br>
                <a:rPr lang="en-US" sz="100" dirty="0" smtClean="0">
                  <a:solidFill>
                    <a:schemeClr val="accent1">
                      <a:lumMod val="50000"/>
                    </a:schemeClr>
                  </a:solidFill>
                </a:rPr>
              </a:br>
              <a:r>
                <a:rPr lang="en-US" sz="100" dirty="0" smtClean="0">
                  <a:solidFill>
                    <a:schemeClr val="accent1">
                      <a:lumMod val="50000"/>
                    </a:schemeClr>
                  </a:solidFill>
                </a:rPr>
                <a:t>worldwide </a:t>
              </a:r>
              <a:r>
                <a:rPr lang="en-US" sz="100" dirty="0">
                  <a:solidFill>
                    <a:schemeClr val="accent1">
                      <a:lumMod val="50000"/>
                    </a:schemeClr>
                  </a:solidFill>
                </a:rPr>
                <a:t>names (WWNs), VSANs</a:t>
              </a:r>
              <a:r>
                <a:rPr lang="en-US" sz="100" dirty="0" smtClean="0">
                  <a:solidFill>
                    <a:schemeClr val="accent1">
                      <a:lumMod val="50000"/>
                    </a:schemeClr>
                  </a:solidFill>
                </a:rPr>
                <a:t>, </a:t>
              </a:r>
              <a:br>
                <a:rPr lang="en-US" sz="100" dirty="0" smtClean="0">
                  <a:solidFill>
                    <a:schemeClr val="accent1">
                      <a:lumMod val="50000"/>
                    </a:schemeClr>
                  </a:solidFill>
                </a:rPr>
              </a:br>
              <a:r>
                <a:rPr lang="en-US" sz="100" dirty="0" smtClean="0">
                  <a:solidFill>
                    <a:schemeClr val="accent1">
                      <a:lumMod val="50000"/>
                    </a:schemeClr>
                  </a:solidFill>
                </a:rPr>
                <a:t>and </a:t>
              </a:r>
              <a:r>
                <a:rPr lang="en-US" sz="100" dirty="0">
                  <a:solidFill>
                    <a:schemeClr val="accent1">
                      <a:lumMod val="50000"/>
                    </a:schemeClr>
                  </a:solidFill>
                </a:rPr>
                <a:t>bandwidth constraints;</a:t>
              </a:r>
            </a:p>
            <a:p>
              <a:r>
                <a:rPr lang="en-US" sz="100" dirty="0">
                  <a:solidFill>
                    <a:schemeClr val="accent1">
                      <a:lumMod val="50000"/>
                    </a:schemeClr>
                  </a:solidFill>
                </a:rPr>
                <a:t>and firmware revisions</a:t>
              </a:r>
            </a:p>
          </p:txBody>
        </p:sp>
        <p:sp>
          <p:nvSpPr>
            <p:cNvPr id="310" name="Rectangle 309"/>
            <p:cNvSpPr/>
            <p:nvPr/>
          </p:nvSpPr>
          <p:spPr>
            <a:xfrm>
              <a:off x="5459274" y="5430782"/>
              <a:ext cx="3454729" cy="845852"/>
            </a:xfrm>
            <a:prstGeom prst="rect">
              <a:avLst/>
            </a:prstGeom>
          </p:spPr>
          <p:txBody>
            <a:bodyPr wrap="square" lIns="91440" tIns="45721" rIns="91440" bIns="45721">
              <a:spAutoFit/>
            </a:bodyPr>
            <a:lstStyle/>
            <a:p>
              <a:r>
                <a:rPr lang="en-US" sz="100" dirty="0">
                  <a:solidFill>
                    <a:schemeClr val="accent1">
                      <a:lumMod val="50000"/>
                    </a:schemeClr>
                  </a:solidFill>
                </a:rPr>
                <a:t>Unique user ID (UUID), </a:t>
              </a:r>
            </a:p>
            <a:p>
              <a:r>
                <a:rPr lang="en-US" sz="100" dirty="0">
                  <a:solidFill>
                    <a:schemeClr val="accent1">
                      <a:lumMod val="50000"/>
                    </a:schemeClr>
                  </a:solidFill>
                </a:rPr>
                <a:t>firmware revisions,</a:t>
              </a:r>
            </a:p>
            <a:p>
              <a:r>
                <a:rPr lang="en-US" sz="100" dirty="0">
                  <a:solidFill>
                    <a:schemeClr val="accent1">
                      <a:lumMod val="50000"/>
                    </a:schemeClr>
                  </a:solidFill>
                </a:rPr>
                <a:t>and RAID controller </a:t>
              </a:r>
              <a:r>
                <a:rPr lang="en-US" sz="100" dirty="0" smtClean="0">
                  <a:solidFill>
                    <a:schemeClr val="accent1">
                      <a:lumMod val="50000"/>
                    </a:schemeClr>
                  </a:solidFill>
                </a:rPr>
                <a:t>settings</a:t>
              </a:r>
            </a:p>
            <a:p>
              <a:endParaRPr lang="en-US" sz="100" dirty="0">
                <a:solidFill>
                  <a:schemeClr val="accent1">
                    <a:lumMod val="50000"/>
                  </a:schemeClr>
                </a:solidFill>
              </a:endParaRPr>
            </a:p>
            <a:p>
              <a:r>
                <a:rPr lang="en-US" sz="100" dirty="0">
                  <a:solidFill>
                    <a:schemeClr val="accent1">
                      <a:lumMod val="50000"/>
                    </a:schemeClr>
                  </a:solidFill>
                </a:rPr>
                <a:t>Service profile assigned to </a:t>
              </a:r>
              <a:r>
                <a:rPr lang="en-US" sz="100" dirty="0" smtClean="0">
                  <a:solidFill>
                    <a:schemeClr val="accent1">
                      <a:lumMod val="50000"/>
                    </a:schemeClr>
                  </a:solidFill>
                </a:rPr>
                <a:t>server</a:t>
              </a:r>
              <a:r>
                <a:rPr lang="en-US" sz="100" dirty="0">
                  <a:solidFill>
                    <a:schemeClr val="accent1">
                      <a:lumMod val="50000"/>
                    </a:schemeClr>
                  </a:solidFill>
                </a:rPr>
                <a:t>, </a:t>
              </a:r>
              <a:r>
                <a:rPr lang="en-US" sz="100" dirty="0" smtClean="0">
                  <a:solidFill>
                    <a:schemeClr val="accent1">
                      <a:lumMod val="50000"/>
                    </a:schemeClr>
                  </a:solidFill>
                </a:rPr>
                <a:t/>
              </a:r>
              <a:br>
                <a:rPr lang="en-US" sz="100" dirty="0" smtClean="0">
                  <a:solidFill>
                    <a:schemeClr val="accent1">
                      <a:lumMod val="50000"/>
                    </a:schemeClr>
                  </a:solidFill>
                </a:rPr>
              </a:br>
              <a:r>
                <a:rPr lang="en-US" sz="100" dirty="0" smtClean="0">
                  <a:solidFill>
                    <a:schemeClr val="accent1">
                      <a:lumMod val="50000"/>
                    </a:schemeClr>
                  </a:solidFill>
                </a:rPr>
                <a:t>chassis </a:t>
              </a:r>
              <a:r>
                <a:rPr lang="en-US" sz="100" dirty="0">
                  <a:solidFill>
                    <a:schemeClr val="accent1">
                      <a:lumMod val="50000"/>
                    </a:schemeClr>
                  </a:solidFill>
                </a:rPr>
                <a:t>slot, or </a:t>
              </a:r>
              <a:r>
                <a:rPr lang="en-US" sz="100" dirty="0" smtClean="0">
                  <a:solidFill>
                    <a:schemeClr val="accent1">
                      <a:lumMod val="50000"/>
                    </a:schemeClr>
                  </a:solidFill>
                </a:rPr>
                <a:t>pool</a:t>
              </a:r>
              <a:endParaRPr lang="en-US" sz="100" dirty="0">
                <a:solidFill>
                  <a:schemeClr val="accent1">
                    <a:lumMod val="50000"/>
                  </a:schemeClr>
                </a:solidFill>
              </a:endParaRPr>
            </a:p>
          </p:txBody>
        </p:sp>
      </p:grpSp>
      <p:grpSp>
        <p:nvGrpSpPr>
          <p:cNvPr id="13" name="Group 310"/>
          <p:cNvGrpSpPr/>
          <p:nvPr/>
        </p:nvGrpSpPr>
        <p:grpSpPr>
          <a:xfrm>
            <a:off x="4526960" y="3366914"/>
            <a:ext cx="640692" cy="811732"/>
            <a:chOff x="5001173" y="3121104"/>
            <a:chExt cx="3912830" cy="3718053"/>
          </a:xfrm>
        </p:grpSpPr>
        <p:pic>
          <p:nvPicPr>
            <p:cNvPr id="312" name="Picture 3" descr="\\MV-FS\Projects\Cisco\References\Brand Assets\Kubrick Icons\Kubrick png icons\file_1036_256.png"/>
            <p:cNvPicPr>
              <a:picLocks noChangeAspect="1" noChangeArrowheads="1"/>
            </p:cNvPicPr>
            <p:nvPr/>
          </p:nvPicPr>
          <p:blipFill>
            <a:blip r:embed="rId6" cstate="print">
              <a:duotone>
                <a:prstClr val="black"/>
                <a:schemeClr val="accent1">
                  <a:tint val="45000"/>
                  <a:satMod val="400000"/>
                </a:schemeClr>
              </a:duotone>
            </a:blip>
            <a:srcRect/>
            <a:stretch>
              <a:fillRect/>
            </a:stretch>
          </p:blipFill>
          <p:spPr bwMode="auto">
            <a:xfrm>
              <a:off x="5001173" y="3121104"/>
              <a:ext cx="3718053" cy="3718053"/>
            </a:xfrm>
            <a:prstGeom prst="rect">
              <a:avLst/>
            </a:prstGeom>
            <a:noFill/>
          </p:spPr>
        </p:pic>
        <p:sp>
          <p:nvSpPr>
            <p:cNvPr id="313" name="Rectangle 312"/>
            <p:cNvSpPr/>
            <p:nvPr/>
          </p:nvSpPr>
          <p:spPr>
            <a:xfrm>
              <a:off x="5459274" y="3639211"/>
              <a:ext cx="3454729" cy="775365"/>
            </a:xfrm>
            <a:prstGeom prst="rect">
              <a:avLst/>
            </a:prstGeom>
          </p:spPr>
          <p:txBody>
            <a:bodyPr wrap="square" lIns="91440" tIns="45721" rIns="91440" bIns="45721">
              <a:spAutoFit/>
            </a:bodyPr>
            <a:lstStyle/>
            <a:p>
              <a:r>
                <a:rPr lang="en-US" sz="100" dirty="0">
                  <a:solidFill>
                    <a:schemeClr val="accent1">
                      <a:lumMod val="50000"/>
                    </a:schemeClr>
                  </a:solidFill>
                </a:rPr>
                <a:t>Uplink </a:t>
              </a:r>
              <a:r>
                <a:rPr lang="en-US" sz="100" dirty="0" smtClean="0">
                  <a:solidFill>
                    <a:schemeClr val="accent1">
                      <a:lumMod val="50000"/>
                    </a:schemeClr>
                  </a:solidFill>
                </a:rPr>
                <a:t>port configuration, VLAN</a:t>
              </a:r>
              <a:r>
                <a:rPr lang="en-US" sz="100" dirty="0">
                  <a:solidFill>
                    <a:schemeClr val="accent1">
                      <a:lumMod val="50000"/>
                    </a:schemeClr>
                  </a:solidFill>
                </a:rPr>
                <a:t>, </a:t>
              </a:r>
              <a:r>
                <a:rPr lang="en-US" sz="100" dirty="0" smtClean="0">
                  <a:solidFill>
                    <a:schemeClr val="accent1">
                      <a:lumMod val="50000"/>
                    </a:schemeClr>
                  </a:solidFill>
                </a:rPr>
                <a:t/>
              </a:r>
              <a:br>
                <a:rPr lang="en-US" sz="100" dirty="0" smtClean="0">
                  <a:solidFill>
                    <a:schemeClr val="accent1">
                      <a:lumMod val="50000"/>
                    </a:schemeClr>
                  </a:solidFill>
                </a:rPr>
              </a:br>
              <a:r>
                <a:rPr lang="en-US" sz="100" dirty="0" smtClean="0">
                  <a:solidFill>
                    <a:schemeClr val="accent1">
                      <a:lumMod val="50000"/>
                    </a:schemeClr>
                  </a:solidFill>
                </a:rPr>
                <a:t>VSAN</a:t>
              </a:r>
              <a:r>
                <a:rPr lang="en-US" sz="100" dirty="0">
                  <a:solidFill>
                    <a:schemeClr val="accent1">
                      <a:lumMod val="50000"/>
                    </a:schemeClr>
                  </a:solidFill>
                </a:rPr>
                <a:t>, QoS, and </a:t>
              </a:r>
              <a:r>
                <a:rPr lang="en-US" sz="100" dirty="0" err="1" smtClean="0">
                  <a:solidFill>
                    <a:schemeClr val="accent1">
                      <a:lumMod val="50000"/>
                    </a:schemeClr>
                  </a:solidFill>
                </a:rPr>
                <a:t>EtherChannels</a:t>
              </a:r>
              <a:endParaRPr lang="en-US" sz="100" dirty="0" smtClean="0">
                <a:solidFill>
                  <a:schemeClr val="accent1">
                    <a:lumMod val="50000"/>
                  </a:schemeClr>
                </a:solidFill>
              </a:endParaRPr>
            </a:p>
            <a:p>
              <a:endParaRPr lang="en-US" sz="100" dirty="0">
                <a:solidFill>
                  <a:schemeClr val="accent1">
                    <a:lumMod val="50000"/>
                  </a:schemeClr>
                </a:solidFill>
              </a:endParaRPr>
            </a:p>
            <a:p>
              <a:r>
                <a:rPr lang="en-US" sz="100" dirty="0">
                  <a:solidFill>
                    <a:schemeClr val="accent1">
                      <a:lumMod val="50000"/>
                    </a:schemeClr>
                  </a:solidFill>
                </a:rPr>
                <a:t>Server port configuration including </a:t>
              </a:r>
              <a:r>
                <a:rPr lang="en-US" sz="100" dirty="0" smtClean="0">
                  <a:solidFill>
                    <a:schemeClr val="accent1">
                      <a:lumMod val="50000"/>
                    </a:schemeClr>
                  </a:solidFill>
                </a:rPr>
                <a:t/>
              </a:r>
              <a:br>
                <a:rPr lang="en-US" sz="100" dirty="0" smtClean="0">
                  <a:solidFill>
                    <a:schemeClr val="accent1">
                      <a:lumMod val="50000"/>
                    </a:schemeClr>
                  </a:solidFill>
                </a:rPr>
              </a:br>
              <a:r>
                <a:rPr lang="en-US" sz="100" dirty="0" smtClean="0">
                  <a:solidFill>
                    <a:schemeClr val="accent1">
                      <a:lumMod val="50000"/>
                    </a:schemeClr>
                  </a:solidFill>
                </a:rPr>
                <a:t>LAN </a:t>
              </a:r>
              <a:r>
                <a:rPr lang="en-US" sz="100" dirty="0">
                  <a:solidFill>
                    <a:schemeClr val="accent1">
                      <a:lumMod val="50000"/>
                    </a:schemeClr>
                  </a:solidFill>
                </a:rPr>
                <a:t>and SAN </a:t>
              </a:r>
              <a:r>
                <a:rPr lang="en-US" sz="100" dirty="0" smtClean="0">
                  <a:solidFill>
                    <a:schemeClr val="accent1">
                      <a:lumMod val="50000"/>
                    </a:schemeClr>
                  </a:solidFill>
                </a:rPr>
                <a:t>settings</a:t>
              </a:r>
              <a:endParaRPr lang="en-US" sz="100" dirty="0">
                <a:solidFill>
                  <a:schemeClr val="accent1">
                    <a:lumMod val="50000"/>
                  </a:schemeClr>
                </a:solidFill>
              </a:endParaRPr>
            </a:p>
          </p:txBody>
        </p:sp>
        <p:sp>
          <p:nvSpPr>
            <p:cNvPr id="314" name="Rectangle 313"/>
            <p:cNvSpPr/>
            <p:nvPr/>
          </p:nvSpPr>
          <p:spPr>
            <a:xfrm>
              <a:off x="5459274" y="4436424"/>
              <a:ext cx="3454729" cy="916294"/>
            </a:xfrm>
            <a:prstGeom prst="rect">
              <a:avLst/>
            </a:prstGeom>
          </p:spPr>
          <p:txBody>
            <a:bodyPr wrap="square" lIns="91432" tIns="45716" rIns="91432" bIns="45716">
              <a:spAutoFit/>
            </a:bodyPr>
            <a:lstStyle/>
            <a:p>
              <a:r>
                <a:rPr lang="en-US" sz="100" dirty="0">
                  <a:solidFill>
                    <a:schemeClr val="accent1">
                      <a:lumMod val="50000"/>
                    </a:schemeClr>
                  </a:solidFill>
                </a:rPr>
                <a:t>Network interface card (NIC) </a:t>
              </a:r>
              <a:r>
                <a:rPr lang="en-US" sz="100" dirty="0" smtClean="0">
                  <a:solidFill>
                    <a:schemeClr val="accent1">
                      <a:lumMod val="50000"/>
                    </a:schemeClr>
                  </a:solidFill>
                </a:rPr>
                <a:t/>
              </a:r>
              <a:br>
                <a:rPr lang="en-US" sz="100" dirty="0" smtClean="0">
                  <a:solidFill>
                    <a:schemeClr val="accent1">
                      <a:lumMod val="50000"/>
                    </a:schemeClr>
                  </a:solidFill>
                </a:rPr>
              </a:br>
              <a:r>
                <a:rPr lang="en-US" sz="100" dirty="0" smtClean="0">
                  <a:solidFill>
                    <a:schemeClr val="accent1">
                      <a:lumMod val="50000"/>
                    </a:schemeClr>
                  </a:solidFill>
                </a:rPr>
                <a:t>configuration</a:t>
              </a:r>
              <a:r>
                <a:rPr lang="en-US" sz="100" dirty="0">
                  <a:solidFill>
                    <a:schemeClr val="accent1">
                      <a:lumMod val="50000"/>
                    </a:schemeClr>
                  </a:solidFill>
                </a:rPr>
                <a:t>: MAC address,</a:t>
              </a:r>
            </a:p>
            <a:p>
              <a:r>
                <a:rPr lang="en-US" sz="100" dirty="0">
                  <a:solidFill>
                    <a:schemeClr val="accent1">
                      <a:lumMod val="50000"/>
                    </a:schemeClr>
                  </a:solidFill>
                </a:rPr>
                <a:t>VLAN, and QoS settings;</a:t>
              </a:r>
            </a:p>
            <a:p>
              <a:r>
                <a:rPr lang="en-US" sz="100" dirty="0">
                  <a:solidFill>
                    <a:schemeClr val="accent1">
                      <a:lumMod val="50000"/>
                    </a:schemeClr>
                  </a:solidFill>
                </a:rPr>
                <a:t>host bus adapter HBA configuration: </a:t>
              </a:r>
              <a:r>
                <a:rPr lang="en-US" sz="100" dirty="0" smtClean="0">
                  <a:solidFill>
                    <a:schemeClr val="accent1">
                      <a:lumMod val="50000"/>
                    </a:schemeClr>
                  </a:solidFill>
                </a:rPr>
                <a:t/>
              </a:r>
              <a:br>
                <a:rPr lang="en-US" sz="100" dirty="0" smtClean="0">
                  <a:solidFill>
                    <a:schemeClr val="accent1">
                      <a:lumMod val="50000"/>
                    </a:schemeClr>
                  </a:solidFill>
                </a:rPr>
              </a:br>
              <a:r>
                <a:rPr lang="en-US" sz="100" dirty="0" smtClean="0">
                  <a:solidFill>
                    <a:schemeClr val="accent1">
                      <a:lumMod val="50000"/>
                    </a:schemeClr>
                  </a:solidFill>
                </a:rPr>
                <a:t>worldwide </a:t>
              </a:r>
              <a:r>
                <a:rPr lang="en-US" sz="100" dirty="0">
                  <a:solidFill>
                    <a:schemeClr val="accent1">
                      <a:lumMod val="50000"/>
                    </a:schemeClr>
                  </a:solidFill>
                </a:rPr>
                <a:t>names (WWNs), VSANs</a:t>
              </a:r>
              <a:r>
                <a:rPr lang="en-US" sz="100" dirty="0" smtClean="0">
                  <a:solidFill>
                    <a:schemeClr val="accent1">
                      <a:lumMod val="50000"/>
                    </a:schemeClr>
                  </a:solidFill>
                </a:rPr>
                <a:t>, </a:t>
              </a:r>
              <a:br>
                <a:rPr lang="en-US" sz="100" dirty="0" smtClean="0">
                  <a:solidFill>
                    <a:schemeClr val="accent1">
                      <a:lumMod val="50000"/>
                    </a:schemeClr>
                  </a:solidFill>
                </a:rPr>
              </a:br>
              <a:r>
                <a:rPr lang="en-US" sz="100" dirty="0" smtClean="0">
                  <a:solidFill>
                    <a:schemeClr val="accent1">
                      <a:lumMod val="50000"/>
                    </a:schemeClr>
                  </a:solidFill>
                </a:rPr>
                <a:t>and </a:t>
              </a:r>
              <a:r>
                <a:rPr lang="en-US" sz="100" dirty="0">
                  <a:solidFill>
                    <a:schemeClr val="accent1">
                      <a:lumMod val="50000"/>
                    </a:schemeClr>
                  </a:solidFill>
                </a:rPr>
                <a:t>bandwidth constraints;</a:t>
              </a:r>
            </a:p>
            <a:p>
              <a:r>
                <a:rPr lang="en-US" sz="100" dirty="0">
                  <a:solidFill>
                    <a:schemeClr val="accent1">
                      <a:lumMod val="50000"/>
                    </a:schemeClr>
                  </a:solidFill>
                </a:rPr>
                <a:t>and firmware revisions</a:t>
              </a:r>
            </a:p>
          </p:txBody>
        </p:sp>
        <p:sp>
          <p:nvSpPr>
            <p:cNvPr id="315" name="Rectangle 314"/>
            <p:cNvSpPr/>
            <p:nvPr/>
          </p:nvSpPr>
          <p:spPr>
            <a:xfrm>
              <a:off x="5459274" y="5430782"/>
              <a:ext cx="3454729" cy="845852"/>
            </a:xfrm>
            <a:prstGeom prst="rect">
              <a:avLst/>
            </a:prstGeom>
          </p:spPr>
          <p:txBody>
            <a:bodyPr wrap="square" lIns="91440" tIns="45721" rIns="91440" bIns="45721">
              <a:spAutoFit/>
            </a:bodyPr>
            <a:lstStyle/>
            <a:p>
              <a:r>
                <a:rPr lang="en-US" sz="100" dirty="0">
                  <a:solidFill>
                    <a:schemeClr val="accent1">
                      <a:lumMod val="50000"/>
                    </a:schemeClr>
                  </a:solidFill>
                </a:rPr>
                <a:t>Unique user ID (UUID), </a:t>
              </a:r>
            </a:p>
            <a:p>
              <a:r>
                <a:rPr lang="en-US" sz="100" dirty="0">
                  <a:solidFill>
                    <a:schemeClr val="accent1">
                      <a:lumMod val="50000"/>
                    </a:schemeClr>
                  </a:solidFill>
                </a:rPr>
                <a:t>firmware revisions,</a:t>
              </a:r>
            </a:p>
            <a:p>
              <a:r>
                <a:rPr lang="en-US" sz="100" dirty="0">
                  <a:solidFill>
                    <a:schemeClr val="accent1">
                      <a:lumMod val="50000"/>
                    </a:schemeClr>
                  </a:solidFill>
                </a:rPr>
                <a:t>and RAID controller </a:t>
              </a:r>
              <a:r>
                <a:rPr lang="en-US" sz="100" dirty="0" smtClean="0">
                  <a:solidFill>
                    <a:schemeClr val="accent1">
                      <a:lumMod val="50000"/>
                    </a:schemeClr>
                  </a:solidFill>
                </a:rPr>
                <a:t>settings</a:t>
              </a:r>
            </a:p>
            <a:p>
              <a:endParaRPr lang="en-US" sz="100" dirty="0">
                <a:solidFill>
                  <a:schemeClr val="accent1">
                    <a:lumMod val="50000"/>
                  </a:schemeClr>
                </a:solidFill>
              </a:endParaRPr>
            </a:p>
            <a:p>
              <a:r>
                <a:rPr lang="en-US" sz="100" dirty="0">
                  <a:solidFill>
                    <a:schemeClr val="accent1">
                      <a:lumMod val="50000"/>
                    </a:schemeClr>
                  </a:solidFill>
                </a:rPr>
                <a:t>Service profile assigned to </a:t>
              </a:r>
              <a:r>
                <a:rPr lang="en-US" sz="100" dirty="0" smtClean="0">
                  <a:solidFill>
                    <a:schemeClr val="accent1">
                      <a:lumMod val="50000"/>
                    </a:schemeClr>
                  </a:solidFill>
                </a:rPr>
                <a:t>server</a:t>
              </a:r>
              <a:r>
                <a:rPr lang="en-US" sz="100" dirty="0">
                  <a:solidFill>
                    <a:schemeClr val="accent1">
                      <a:lumMod val="50000"/>
                    </a:schemeClr>
                  </a:solidFill>
                </a:rPr>
                <a:t>, </a:t>
              </a:r>
              <a:r>
                <a:rPr lang="en-US" sz="100" dirty="0" smtClean="0">
                  <a:solidFill>
                    <a:schemeClr val="accent1">
                      <a:lumMod val="50000"/>
                    </a:schemeClr>
                  </a:solidFill>
                </a:rPr>
                <a:t/>
              </a:r>
              <a:br>
                <a:rPr lang="en-US" sz="100" dirty="0" smtClean="0">
                  <a:solidFill>
                    <a:schemeClr val="accent1">
                      <a:lumMod val="50000"/>
                    </a:schemeClr>
                  </a:solidFill>
                </a:rPr>
              </a:br>
              <a:r>
                <a:rPr lang="en-US" sz="100" dirty="0" smtClean="0">
                  <a:solidFill>
                    <a:schemeClr val="accent1">
                      <a:lumMod val="50000"/>
                    </a:schemeClr>
                  </a:solidFill>
                </a:rPr>
                <a:t>chassis </a:t>
              </a:r>
              <a:r>
                <a:rPr lang="en-US" sz="100" dirty="0">
                  <a:solidFill>
                    <a:schemeClr val="accent1">
                      <a:lumMod val="50000"/>
                    </a:schemeClr>
                  </a:solidFill>
                </a:rPr>
                <a:t>slot, or </a:t>
              </a:r>
              <a:r>
                <a:rPr lang="en-US" sz="100" dirty="0" smtClean="0">
                  <a:solidFill>
                    <a:schemeClr val="accent1">
                      <a:lumMod val="50000"/>
                    </a:schemeClr>
                  </a:solidFill>
                </a:rPr>
                <a:t>pool</a:t>
              </a:r>
              <a:endParaRPr lang="en-US" sz="100" dirty="0">
                <a:solidFill>
                  <a:schemeClr val="accent1">
                    <a:lumMod val="50000"/>
                  </a:schemeClr>
                </a:solidFill>
              </a:endParaRPr>
            </a:p>
          </p:txBody>
        </p:sp>
      </p:grpSp>
      <p:grpSp>
        <p:nvGrpSpPr>
          <p:cNvPr id="14" name="Group 315"/>
          <p:cNvGrpSpPr/>
          <p:nvPr/>
        </p:nvGrpSpPr>
        <p:grpSpPr>
          <a:xfrm>
            <a:off x="4526960" y="4227282"/>
            <a:ext cx="640692" cy="811732"/>
            <a:chOff x="5001173" y="3121104"/>
            <a:chExt cx="3912830" cy="3718053"/>
          </a:xfrm>
        </p:grpSpPr>
        <p:pic>
          <p:nvPicPr>
            <p:cNvPr id="317" name="Picture 3" descr="\\MV-FS\Projects\Cisco\References\Brand Assets\Kubrick Icons\Kubrick png icons\file_1036_256.png"/>
            <p:cNvPicPr>
              <a:picLocks noChangeAspect="1" noChangeArrowheads="1"/>
            </p:cNvPicPr>
            <p:nvPr/>
          </p:nvPicPr>
          <p:blipFill>
            <a:blip r:embed="rId6" cstate="print">
              <a:duotone>
                <a:prstClr val="black"/>
                <a:schemeClr val="accent1">
                  <a:tint val="45000"/>
                  <a:satMod val="400000"/>
                </a:schemeClr>
              </a:duotone>
            </a:blip>
            <a:srcRect/>
            <a:stretch>
              <a:fillRect/>
            </a:stretch>
          </p:blipFill>
          <p:spPr bwMode="auto">
            <a:xfrm>
              <a:off x="5001173" y="3121104"/>
              <a:ext cx="3718052" cy="3718053"/>
            </a:xfrm>
            <a:prstGeom prst="rect">
              <a:avLst/>
            </a:prstGeom>
            <a:noFill/>
          </p:spPr>
        </p:pic>
        <p:sp>
          <p:nvSpPr>
            <p:cNvPr id="318" name="Rectangle 317"/>
            <p:cNvSpPr/>
            <p:nvPr/>
          </p:nvSpPr>
          <p:spPr>
            <a:xfrm>
              <a:off x="5459274" y="3639211"/>
              <a:ext cx="3454729" cy="775365"/>
            </a:xfrm>
            <a:prstGeom prst="rect">
              <a:avLst/>
            </a:prstGeom>
          </p:spPr>
          <p:txBody>
            <a:bodyPr wrap="square" lIns="91440" tIns="45721" rIns="91440" bIns="45721">
              <a:spAutoFit/>
            </a:bodyPr>
            <a:lstStyle/>
            <a:p>
              <a:r>
                <a:rPr lang="en-US" sz="100" dirty="0">
                  <a:solidFill>
                    <a:schemeClr val="accent1">
                      <a:lumMod val="50000"/>
                    </a:schemeClr>
                  </a:solidFill>
                </a:rPr>
                <a:t>Uplink </a:t>
              </a:r>
              <a:r>
                <a:rPr lang="en-US" sz="100" dirty="0" smtClean="0">
                  <a:solidFill>
                    <a:schemeClr val="accent1">
                      <a:lumMod val="50000"/>
                    </a:schemeClr>
                  </a:solidFill>
                </a:rPr>
                <a:t>port configuration, VLAN</a:t>
              </a:r>
              <a:r>
                <a:rPr lang="en-US" sz="100" dirty="0">
                  <a:solidFill>
                    <a:schemeClr val="accent1">
                      <a:lumMod val="50000"/>
                    </a:schemeClr>
                  </a:solidFill>
                </a:rPr>
                <a:t>, </a:t>
              </a:r>
              <a:r>
                <a:rPr lang="en-US" sz="100" dirty="0" smtClean="0">
                  <a:solidFill>
                    <a:schemeClr val="accent1">
                      <a:lumMod val="50000"/>
                    </a:schemeClr>
                  </a:solidFill>
                </a:rPr>
                <a:t/>
              </a:r>
              <a:br>
                <a:rPr lang="en-US" sz="100" dirty="0" smtClean="0">
                  <a:solidFill>
                    <a:schemeClr val="accent1">
                      <a:lumMod val="50000"/>
                    </a:schemeClr>
                  </a:solidFill>
                </a:rPr>
              </a:br>
              <a:r>
                <a:rPr lang="en-US" sz="100" dirty="0" smtClean="0">
                  <a:solidFill>
                    <a:schemeClr val="accent1">
                      <a:lumMod val="50000"/>
                    </a:schemeClr>
                  </a:solidFill>
                </a:rPr>
                <a:t>VSAN</a:t>
              </a:r>
              <a:r>
                <a:rPr lang="en-US" sz="100" dirty="0">
                  <a:solidFill>
                    <a:schemeClr val="accent1">
                      <a:lumMod val="50000"/>
                    </a:schemeClr>
                  </a:solidFill>
                </a:rPr>
                <a:t>, QoS, and </a:t>
              </a:r>
              <a:r>
                <a:rPr lang="en-US" sz="100" dirty="0" err="1" smtClean="0">
                  <a:solidFill>
                    <a:schemeClr val="accent1">
                      <a:lumMod val="50000"/>
                    </a:schemeClr>
                  </a:solidFill>
                </a:rPr>
                <a:t>EtherChannels</a:t>
              </a:r>
              <a:endParaRPr lang="en-US" sz="100" dirty="0" smtClean="0">
                <a:solidFill>
                  <a:schemeClr val="accent1">
                    <a:lumMod val="50000"/>
                  </a:schemeClr>
                </a:solidFill>
              </a:endParaRPr>
            </a:p>
            <a:p>
              <a:endParaRPr lang="en-US" sz="100" dirty="0">
                <a:solidFill>
                  <a:schemeClr val="accent1">
                    <a:lumMod val="50000"/>
                  </a:schemeClr>
                </a:solidFill>
              </a:endParaRPr>
            </a:p>
            <a:p>
              <a:r>
                <a:rPr lang="en-US" sz="100" dirty="0">
                  <a:solidFill>
                    <a:schemeClr val="accent1">
                      <a:lumMod val="50000"/>
                    </a:schemeClr>
                  </a:solidFill>
                </a:rPr>
                <a:t>Server port configuration including </a:t>
              </a:r>
              <a:r>
                <a:rPr lang="en-US" sz="100" dirty="0" smtClean="0">
                  <a:solidFill>
                    <a:schemeClr val="accent1">
                      <a:lumMod val="50000"/>
                    </a:schemeClr>
                  </a:solidFill>
                </a:rPr>
                <a:t/>
              </a:r>
              <a:br>
                <a:rPr lang="en-US" sz="100" dirty="0" smtClean="0">
                  <a:solidFill>
                    <a:schemeClr val="accent1">
                      <a:lumMod val="50000"/>
                    </a:schemeClr>
                  </a:solidFill>
                </a:rPr>
              </a:br>
              <a:r>
                <a:rPr lang="en-US" sz="100" dirty="0" smtClean="0">
                  <a:solidFill>
                    <a:schemeClr val="accent1">
                      <a:lumMod val="50000"/>
                    </a:schemeClr>
                  </a:solidFill>
                </a:rPr>
                <a:t>LAN </a:t>
              </a:r>
              <a:r>
                <a:rPr lang="en-US" sz="100" dirty="0">
                  <a:solidFill>
                    <a:schemeClr val="accent1">
                      <a:lumMod val="50000"/>
                    </a:schemeClr>
                  </a:solidFill>
                </a:rPr>
                <a:t>and SAN </a:t>
              </a:r>
              <a:r>
                <a:rPr lang="en-US" sz="100" dirty="0" smtClean="0">
                  <a:solidFill>
                    <a:schemeClr val="accent1">
                      <a:lumMod val="50000"/>
                    </a:schemeClr>
                  </a:solidFill>
                </a:rPr>
                <a:t>settings</a:t>
              </a:r>
              <a:endParaRPr lang="en-US" sz="100" dirty="0">
                <a:solidFill>
                  <a:schemeClr val="accent1">
                    <a:lumMod val="50000"/>
                  </a:schemeClr>
                </a:solidFill>
              </a:endParaRPr>
            </a:p>
          </p:txBody>
        </p:sp>
        <p:sp>
          <p:nvSpPr>
            <p:cNvPr id="319" name="Rectangle 318"/>
            <p:cNvSpPr/>
            <p:nvPr/>
          </p:nvSpPr>
          <p:spPr>
            <a:xfrm>
              <a:off x="5459274" y="4436424"/>
              <a:ext cx="3454729" cy="916294"/>
            </a:xfrm>
            <a:prstGeom prst="rect">
              <a:avLst/>
            </a:prstGeom>
          </p:spPr>
          <p:txBody>
            <a:bodyPr wrap="square" lIns="91432" tIns="45716" rIns="91432" bIns="45716">
              <a:spAutoFit/>
            </a:bodyPr>
            <a:lstStyle/>
            <a:p>
              <a:r>
                <a:rPr lang="en-US" sz="100" dirty="0">
                  <a:solidFill>
                    <a:schemeClr val="accent1">
                      <a:lumMod val="50000"/>
                    </a:schemeClr>
                  </a:solidFill>
                </a:rPr>
                <a:t>Network interface card (NIC) </a:t>
              </a:r>
              <a:r>
                <a:rPr lang="en-US" sz="100" dirty="0" smtClean="0">
                  <a:solidFill>
                    <a:schemeClr val="accent1">
                      <a:lumMod val="50000"/>
                    </a:schemeClr>
                  </a:solidFill>
                </a:rPr>
                <a:t/>
              </a:r>
              <a:br>
                <a:rPr lang="en-US" sz="100" dirty="0" smtClean="0">
                  <a:solidFill>
                    <a:schemeClr val="accent1">
                      <a:lumMod val="50000"/>
                    </a:schemeClr>
                  </a:solidFill>
                </a:rPr>
              </a:br>
              <a:r>
                <a:rPr lang="en-US" sz="100" dirty="0" smtClean="0">
                  <a:solidFill>
                    <a:schemeClr val="accent1">
                      <a:lumMod val="50000"/>
                    </a:schemeClr>
                  </a:solidFill>
                </a:rPr>
                <a:t>configuration</a:t>
              </a:r>
              <a:r>
                <a:rPr lang="en-US" sz="100" dirty="0">
                  <a:solidFill>
                    <a:schemeClr val="accent1">
                      <a:lumMod val="50000"/>
                    </a:schemeClr>
                  </a:solidFill>
                </a:rPr>
                <a:t>: MAC address,</a:t>
              </a:r>
            </a:p>
            <a:p>
              <a:r>
                <a:rPr lang="en-US" sz="100" dirty="0">
                  <a:solidFill>
                    <a:schemeClr val="accent1">
                      <a:lumMod val="50000"/>
                    </a:schemeClr>
                  </a:solidFill>
                </a:rPr>
                <a:t>VLAN, and QoS settings;</a:t>
              </a:r>
            </a:p>
            <a:p>
              <a:r>
                <a:rPr lang="en-US" sz="100" dirty="0">
                  <a:solidFill>
                    <a:schemeClr val="accent1">
                      <a:lumMod val="50000"/>
                    </a:schemeClr>
                  </a:solidFill>
                </a:rPr>
                <a:t>host bus adapter HBA configuration: </a:t>
              </a:r>
              <a:r>
                <a:rPr lang="en-US" sz="100" dirty="0" smtClean="0">
                  <a:solidFill>
                    <a:schemeClr val="accent1">
                      <a:lumMod val="50000"/>
                    </a:schemeClr>
                  </a:solidFill>
                </a:rPr>
                <a:t/>
              </a:r>
              <a:br>
                <a:rPr lang="en-US" sz="100" dirty="0" smtClean="0">
                  <a:solidFill>
                    <a:schemeClr val="accent1">
                      <a:lumMod val="50000"/>
                    </a:schemeClr>
                  </a:solidFill>
                </a:rPr>
              </a:br>
              <a:r>
                <a:rPr lang="en-US" sz="100" dirty="0" smtClean="0">
                  <a:solidFill>
                    <a:schemeClr val="accent1">
                      <a:lumMod val="50000"/>
                    </a:schemeClr>
                  </a:solidFill>
                </a:rPr>
                <a:t>worldwide </a:t>
              </a:r>
              <a:r>
                <a:rPr lang="en-US" sz="100" dirty="0">
                  <a:solidFill>
                    <a:schemeClr val="accent1">
                      <a:lumMod val="50000"/>
                    </a:schemeClr>
                  </a:solidFill>
                </a:rPr>
                <a:t>names (WWNs), VSANs</a:t>
              </a:r>
              <a:r>
                <a:rPr lang="en-US" sz="100" dirty="0" smtClean="0">
                  <a:solidFill>
                    <a:schemeClr val="accent1">
                      <a:lumMod val="50000"/>
                    </a:schemeClr>
                  </a:solidFill>
                </a:rPr>
                <a:t>, </a:t>
              </a:r>
              <a:br>
                <a:rPr lang="en-US" sz="100" dirty="0" smtClean="0">
                  <a:solidFill>
                    <a:schemeClr val="accent1">
                      <a:lumMod val="50000"/>
                    </a:schemeClr>
                  </a:solidFill>
                </a:rPr>
              </a:br>
              <a:r>
                <a:rPr lang="en-US" sz="100" dirty="0" smtClean="0">
                  <a:solidFill>
                    <a:schemeClr val="accent1">
                      <a:lumMod val="50000"/>
                    </a:schemeClr>
                  </a:solidFill>
                </a:rPr>
                <a:t>and </a:t>
              </a:r>
              <a:r>
                <a:rPr lang="en-US" sz="100" dirty="0">
                  <a:solidFill>
                    <a:schemeClr val="accent1">
                      <a:lumMod val="50000"/>
                    </a:schemeClr>
                  </a:solidFill>
                </a:rPr>
                <a:t>bandwidth constraints;</a:t>
              </a:r>
            </a:p>
            <a:p>
              <a:r>
                <a:rPr lang="en-US" sz="100" dirty="0">
                  <a:solidFill>
                    <a:schemeClr val="accent1">
                      <a:lumMod val="50000"/>
                    </a:schemeClr>
                  </a:solidFill>
                </a:rPr>
                <a:t>and firmware revisions</a:t>
              </a:r>
            </a:p>
          </p:txBody>
        </p:sp>
        <p:sp>
          <p:nvSpPr>
            <p:cNvPr id="320" name="Rectangle 319"/>
            <p:cNvSpPr/>
            <p:nvPr/>
          </p:nvSpPr>
          <p:spPr>
            <a:xfrm>
              <a:off x="5459274" y="5430782"/>
              <a:ext cx="3454729" cy="845852"/>
            </a:xfrm>
            <a:prstGeom prst="rect">
              <a:avLst/>
            </a:prstGeom>
          </p:spPr>
          <p:txBody>
            <a:bodyPr wrap="square" lIns="91440" tIns="45721" rIns="91440" bIns="45721">
              <a:spAutoFit/>
            </a:bodyPr>
            <a:lstStyle/>
            <a:p>
              <a:r>
                <a:rPr lang="en-US" sz="100" dirty="0">
                  <a:solidFill>
                    <a:schemeClr val="accent1">
                      <a:lumMod val="50000"/>
                    </a:schemeClr>
                  </a:solidFill>
                </a:rPr>
                <a:t>Unique user ID (UUID), </a:t>
              </a:r>
            </a:p>
            <a:p>
              <a:r>
                <a:rPr lang="en-US" sz="100" dirty="0">
                  <a:solidFill>
                    <a:schemeClr val="accent1">
                      <a:lumMod val="50000"/>
                    </a:schemeClr>
                  </a:solidFill>
                </a:rPr>
                <a:t>firmware revisions,</a:t>
              </a:r>
            </a:p>
            <a:p>
              <a:r>
                <a:rPr lang="en-US" sz="100" dirty="0">
                  <a:solidFill>
                    <a:schemeClr val="accent1">
                      <a:lumMod val="50000"/>
                    </a:schemeClr>
                  </a:solidFill>
                </a:rPr>
                <a:t>and RAID controller </a:t>
              </a:r>
              <a:r>
                <a:rPr lang="en-US" sz="100" dirty="0" smtClean="0">
                  <a:solidFill>
                    <a:schemeClr val="accent1">
                      <a:lumMod val="50000"/>
                    </a:schemeClr>
                  </a:solidFill>
                </a:rPr>
                <a:t>settings</a:t>
              </a:r>
            </a:p>
            <a:p>
              <a:endParaRPr lang="en-US" sz="100" dirty="0">
                <a:solidFill>
                  <a:schemeClr val="accent1">
                    <a:lumMod val="50000"/>
                  </a:schemeClr>
                </a:solidFill>
              </a:endParaRPr>
            </a:p>
            <a:p>
              <a:r>
                <a:rPr lang="en-US" sz="100" dirty="0">
                  <a:solidFill>
                    <a:schemeClr val="accent1">
                      <a:lumMod val="50000"/>
                    </a:schemeClr>
                  </a:solidFill>
                </a:rPr>
                <a:t>Service profile assigned to </a:t>
              </a:r>
              <a:r>
                <a:rPr lang="en-US" sz="100" dirty="0" smtClean="0">
                  <a:solidFill>
                    <a:schemeClr val="accent1">
                      <a:lumMod val="50000"/>
                    </a:schemeClr>
                  </a:solidFill>
                </a:rPr>
                <a:t>server</a:t>
              </a:r>
              <a:r>
                <a:rPr lang="en-US" sz="100" dirty="0">
                  <a:solidFill>
                    <a:schemeClr val="accent1">
                      <a:lumMod val="50000"/>
                    </a:schemeClr>
                  </a:solidFill>
                </a:rPr>
                <a:t>, </a:t>
              </a:r>
              <a:r>
                <a:rPr lang="en-US" sz="100" dirty="0" smtClean="0">
                  <a:solidFill>
                    <a:schemeClr val="accent1">
                      <a:lumMod val="50000"/>
                    </a:schemeClr>
                  </a:solidFill>
                </a:rPr>
                <a:t/>
              </a:r>
              <a:br>
                <a:rPr lang="en-US" sz="100" dirty="0" smtClean="0">
                  <a:solidFill>
                    <a:schemeClr val="accent1">
                      <a:lumMod val="50000"/>
                    </a:schemeClr>
                  </a:solidFill>
                </a:rPr>
              </a:br>
              <a:r>
                <a:rPr lang="en-US" sz="100" dirty="0" smtClean="0">
                  <a:solidFill>
                    <a:schemeClr val="accent1">
                      <a:lumMod val="50000"/>
                    </a:schemeClr>
                  </a:solidFill>
                </a:rPr>
                <a:t>chassis </a:t>
              </a:r>
              <a:r>
                <a:rPr lang="en-US" sz="100" dirty="0">
                  <a:solidFill>
                    <a:schemeClr val="accent1">
                      <a:lumMod val="50000"/>
                    </a:schemeClr>
                  </a:solidFill>
                </a:rPr>
                <a:t>slot, or </a:t>
              </a:r>
              <a:r>
                <a:rPr lang="en-US" sz="100" dirty="0" smtClean="0">
                  <a:solidFill>
                    <a:schemeClr val="accent1">
                      <a:lumMod val="50000"/>
                    </a:schemeClr>
                  </a:solidFill>
                </a:rPr>
                <a:t>pool</a:t>
              </a:r>
              <a:endParaRPr lang="en-US" sz="100" dirty="0">
                <a:solidFill>
                  <a:schemeClr val="accent1">
                    <a:lumMod val="50000"/>
                  </a:schemeClr>
                </a:solidFill>
              </a:endParaRPr>
            </a:p>
          </p:txBody>
        </p:sp>
      </p:grpSp>
      <p:sp>
        <p:nvSpPr>
          <p:cNvPr id="341" name="TextBox 145"/>
          <p:cNvSpPr txBox="1">
            <a:spLocks noChangeArrowheads="1"/>
          </p:cNvSpPr>
          <p:nvPr/>
        </p:nvSpPr>
        <p:spPr bwMode="auto">
          <a:xfrm>
            <a:off x="3035736" y="5502916"/>
            <a:ext cx="1684127" cy="396719"/>
          </a:xfrm>
          <a:prstGeom prst="rect">
            <a:avLst/>
          </a:prstGeom>
          <a:noFill/>
        </p:spPr>
        <p:txBody>
          <a:bodyPr wrap="square" lIns="57602" tIns="28801" rIns="57602" bIns="28801" rtlCol="0">
            <a:spAutoFit/>
          </a:bodyPr>
          <a:lstStyle>
            <a:defPPr>
              <a:defRPr lang="en-US"/>
            </a:defPPr>
            <a:lvl1pPr algn="ctr">
              <a:defRPr sz="1600" b="1">
                <a:solidFill>
                  <a:schemeClr val="accent3"/>
                </a:solidFill>
              </a:defRPr>
            </a:lvl1pPr>
          </a:lstStyle>
          <a:p>
            <a:pPr algn="l"/>
            <a:r>
              <a:rPr lang="zh-CN" altLang="en-US" sz="1100" dirty="0" smtClean="0">
                <a:solidFill>
                  <a:srgbClr val="000000"/>
                </a:solidFill>
              </a:rPr>
              <a:t>通过策略创建</a:t>
            </a:r>
            <a:r>
              <a:rPr lang="en-US" sz="1100" dirty="0" smtClean="0">
                <a:solidFill>
                  <a:srgbClr val="000000"/>
                </a:solidFill>
              </a:rPr>
              <a:t>service </a:t>
            </a:r>
            <a:br>
              <a:rPr lang="en-US" sz="1100" dirty="0" smtClean="0">
                <a:solidFill>
                  <a:srgbClr val="000000"/>
                </a:solidFill>
              </a:rPr>
            </a:br>
            <a:r>
              <a:rPr lang="en-US" sz="1100" dirty="0" smtClean="0">
                <a:solidFill>
                  <a:srgbClr val="000000"/>
                </a:solidFill>
              </a:rPr>
              <a:t>profile templates</a:t>
            </a:r>
            <a:endParaRPr lang="en-US" sz="1100" dirty="0">
              <a:solidFill>
                <a:srgbClr val="000000"/>
              </a:solidFill>
            </a:endParaRPr>
          </a:p>
        </p:txBody>
      </p:sp>
      <p:sp>
        <p:nvSpPr>
          <p:cNvPr id="342" name="TextBox 145"/>
          <p:cNvSpPr txBox="1">
            <a:spLocks noChangeArrowheads="1"/>
          </p:cNvSpPr>
          <p:nvPr/>
        </p:nvSpPr>
        <p:spPr bwMode="auto">
          <a:xfrm>
            <a:off x="5102459" y="5502916"/>
            <a:ext cx="1684127" cy="565996"/>
          </a:xfrm>
          <a:prstGeom prst="rect">
            <a:avLst/>
          </a:prstGeom>
          <a:noFill/>
        </p:spPr>
        <p:txBody>
          <a:bodyPr wrap="square" lIns="57602" tIns="28801" rIns="57602" bIns="28801" rtlCol="0">
            <a:spAutoFit/>
          </a:bodyPr>
          <a:lstStyle>
            <a:defPPr>
              <a:defRPr lang="en-US"/>
            </a:defPPr>
            <a:lvl1pPr algn="ctr">
              <a:defRPr sz="1600" b="1">
                <a:solidFill>
                  <a:schemeClr val="accent3"/>
                </a:solidFill>
              </a:defRPr>
            </a:lvl1pPr>
          </a:lstStyle>
          <a:p>
            <a:pPr algn="l"/>
            <a:r>
              <a:rPr lang="zh-CN" altLang="en-US" sz="1100" dirty="0" smtClean="0">
                <a:solidFill>
                  <a:srgbClr val="000000"/>
                </a:solidFill>
              </a:rPr>
              <a:t>通过</a:t>
            </a:r>
            <a:r>
              <a:rPr lang="en-US" sz="1100" dirty="0" smtClean="0">
                <a:solidFill>
                  <a:srgbClr val="000000"/>
                </a:solidFill>
              </a:rPr>
              <a:t>Service profile </a:t>
            </a:r>
            <a:br>
              <a:rPr lang="en-US" sz="1100" dirty="0" smtClean="0">
                <a:solidFill>
                  <a:srgbClr val="000000"/>
                </a:solidFill>
              </a:rPr>
            </a:br>
            <a:r>
              <a:rPr lang="en-US" sz="1100" dirty="0" smtClean="0">
                <a:solidFill>
                  <a:srgbClr val="000000"/>
                </a:solidFill>
              </a:rPr>
              <a:t>templates </a:t>
            </a:r>
            <a:r>
              <a:rPr lang="zh-CN" altLang="en-US" sz="1100" dirty="0" smtClean="0">
                <a:solidFill>
                  <a:srgbClr val="000000"/>
                </a:solidFill>
              </a:rPr>
              <a:t>创建</a:t>
            </a:r>
            <a:r>
              <a:rPr lang="en-US" sz="1100" dirty="0" smtClean="0">
                <a:solidFill>
                  <a:srgbClr val="000000"/>
                </a:solidFill>
              </a:rPr>
              <a:t> </a:t>
            </a:r>
            <a:br>
              <a:rPr lang="en-US" sz="1100" dirty="0" smtClean="0">
                <a:solidFill>
                  <a:srgbClr val="000000"/>
                </a:solidFill>
              </a:rPr>
            </a:br>
            <a:r>
              <a:rPr lang="en-US" sz="1100" dirty="0" smtClean="0">
                <a:solidFill>
                  <a:srgbClr val="000000"/>
                </a:solidFill>
              </a:rPr>
              <a:t>service profiles</a:t>
            </a:r>
            <a:endParaRPr lang="en-US" sz="1100" dirty="0">
              <a:solidFill>
                <a:srgbClr val="000000"/>
              </a:solidFill>
            </a:endParaRPr>
          </a:p>
        </p:txBody>
      </p:sp>
      <p:sp>
        <p:nvSpPr>
          <p:cNvPr id="343" name="TextBox 145"/>
          <p:cNvSpPr txBox="1">
            <a:spLocks noChangeArrowheads="1"/>
          </p:cNvSpPr>
          <p:nvPr/>
        </p:nvSpPr>
        <p:spPr bwMode="auto">
          <a:xfrm>
            <a:off x="7176291" y="5502916"/>
            <a:ext cx="1684127" cy="565996"/>
          </a:xfrm>
          <a:prstGeom prst="rect">
            <a:avLst/>
          </a:prstGeom>
          <a:noFill/>
        </p:spPr>
        <p:txBody>
          <a:bodyPr wrap="square" lIns="57602" tIns="28801" rIns="57602" bIns="28801" rtlCol="0">
            <a:spAutoFit/>
          </a:bodyPr>
          <a:lstStyle>
            <a:defPPr>
              <a:defRPr lang="en-US"/>
            </a:defPPr>
            <a:lvl1pPr algn="ctr">
              <a:defRPr sz="1600" b="1">
                <a:solidFill>
                  <a:schemeClr val="accent3"/>
                </a:solidFill>
              </a:defRPr>
            </a:lvl1pPr>
          </a:lstStyle>
          <a:p>
            <a:pPr algn="l"/>
            <a:r>
              <a:rPr lang="zh-CN" altLang="en-US" sz="1100" dirty="0" smtClean="0">
                <a:solidFill>
                  <a:srgbClr val="000000"/>
                </a:solidFill>
              </a:rPr>
              <a:t>自动将</a:t>
            </a:r>
            <a:r>
              <a:rPr lang="en-US" sz="1100" dirty="0" smtClean="0">
                <a:solidFill>
                  <a:srgbClr val="000000"/>
                </a:solidFill>
              </a:rPr>
              <a:t>service profiles </a:t>
            </a:r>
            <a:r>
              <a:rPr lang="zh-CN" altLang="en-US" sz="1100" dirty="0" smtClean="0">
                <a:solidFill>
                  <a:srgbClr val="000000"/>
                </a:solidFill>
              </a:rPr>
              <a:t>与某个硬件关联，成功部署服务器</a:t>
            </a:r>
            <a:endParaRPr lang="en-US" sz="1100" dirty="0">
              <a:solidFill>
                <a:srgbClr val="000000"/>
              </a:solidFill>
            </a:endParaRPr>
          </a:p>
        </p:txBody>
      </p:sp>
      <p:grpSp>
        <p:nvGrpSpPr>
          <p:cNvPr id="15" name="Group 3"/>
          <p:cNvGrpSpPr/>
          <p:nvPr/>
        </p:nvGrpSpPr>
        <p:grpSpPr>
          <a:xfrm>
            <a:off x="249569" y="5543174"/>
            <a:ext cx="494710" cy="411768"/>
            <a:chOff x="95335" y="7684175"/>
            <a:chExt cx="630734" cy="549024"/>
          </a:xfrm>
        </p:grpSpPr>
        <p:grpSp>
          <p:nvGrpSpPr>
            <p:cNvPr id="16" name="Group 72"/>
            <p:cNvGrpSpPr/>
            <p:nvPr/>
          </p:nvGrpSpPr>
          <p:grpSpPr>
            <a:xfrm>
              <a:off x="95335" y="7684175"/>
              <a:ext cx="549024" cy="549024"/>
              <a:chOff x="11458578" y="6798154"/>
              <a:chExt cx="1570084" cy="1570084"/>
            </a:xfrm>
          </p:grpSpPr>
          <p:sp>
            <p:nvSpPr>
              <p:cNvPr id="74" name="Oval 73"/>
              <p:cNvSpPr/>
              <p:nvPr/>
            </p:nvSpPr>
            <p:spPr bwMode="auto">
              <a:xfrm>
                <a:off x="11458578" y="6798154"/>
                <a:ext cx="1570084" cy="1570084"/>
              </a:xfrm>
              <a:prstGeom prst="ellipse">
                <a:avLst/>
              </a:prstGeom>
              <a:gradFill flip="none" rotWithShape="1">
                <a:gsLst>
                  <a:gs pos="81000">
                    <a:schemeClr val="accent3">
                      <a:lumMod val="75000"/>
                    </a:schemeClr>
                  </a:gs>
                  <a:gs pos="0">
                    <a:schemeClr val="accent3">
                      <a:lumMod val="60000"/>
                      <a:lumOff val="40000"/>
                    </a:schemeClr>
                  </a:gs>
                  <a:gs pos="31000">
                    <a:schemeClr val="accent3"/>
                  </a:gs>
                </a:gsLst>
                <a:path path="circle">
                  <a:fillToRect l="50000" t="50000" r="50000" b="50000"/>
                </a:path>
                <a:tileRect/>
              </a:gradFill>
              <a:ln w="9525" cap="flat" cmpd="sng" algn="ctr">
                <a:gradFill flip="none" rotWithShape="1">
                  <a:gsLst>
                    <a:gs pos="0">
                      <a:schemeClr val="accent3">
                        <a:lumMod val="75000"/>
                      </a:schemeClr>
                    </a:gs>
                    <a:gs pos="50000">
                      <a:schemeClr val="accent3"/>
                    </a:gs>
                    <a:gs pos="100000">
                      <a:schemeClr val="accent3">
                        <a:lumMod val="75000"/>
                      </a:schemeClr>
                    </a:gs>
                  </a:gsLst>
                  <a:lin ang="5400000" scaled="1"/>
                  <a:tileRect/>
                </a:gradFill>
                <a:prstDash val="solid"/>
                <a:round/>
                <a:headEnd type="none" w="med" len="med"/>
                <a:tailEnd type="none" w="med" len="med"/>
              </a:ln>
              <a:effectLst>
                <a:innerShdw blurRad="127000" dist="50800" dir="5400000">
                  <a:schemeClr val="accent3">
                    <a:lumMod val="75000"/>
                    <a:alpha val="56000"/>
                  </a:schemeClr>
                </a:innerShdw>
              </a:effectLst>
            </p:spPr>
            <p:txBody>
              <a:bodyPr vert="horz" wrap="square" lIns="82124" tIns="41061" rIns="82124" bIns="41061" numCol="1" rtlCol="0" anchor="ctr" anchorCtr="0" compatLnSpc="1">
                <a:prstTxWarp prst="textNoShape">
                  <a:avLst/>
                </a:prstTxWarp>
                <a:noAutofit/>
              </a:bodyPr>
              <a:lstStyle/>
              <a:p>
                <a:pPr algn="ctr" defTabSz="513064" eaLnBrk="0" hangingPunct="0">
                  <a:lnSpc>
                    <a:spcPct val="95000"/>
                  </a:lnSpc>
                  <a:spcBef>
                    <a:spcPts val="756"/>
                  </a:spcBef>
                </a:pPr>
                <a:endParaRPr lang="en-US" sz="1000" dirty="0">
                  <a:latin typeface="+mj-lt"/>
                </a:endParaRPr>
              </a:p>
            </p:txBody>
          </p:sp>
          <p:sp>
            <p:nvSpPr>
              <p:cNvPr id="75" name="Oval 74"/>
              <p:cNvSpPr/>
              <p:nvPr/>
            </p:nvSpPr>
            <p:spPr bwMode="auto">
              <a:xfrm>
                <a:off x="11636668" y="6849169"/>
                <a:ext cx="1213903" cy="956396"/>
              </a:xfrm>
              <a:prstGeom prst="ellipse">
                <a:avLst/>
              </a:prstGeom>
              <a:gradFill flip="none" rotWithShape="1">
                <a:gsLst>
                  <a:gs pos="63000">
                    <a:schemeClr val="tx1">
                      <a:alpha val="0"/>
                    </a:schemeClr>
                  </a:gs>
                  <a:gs pos="0">
                    <a:schemeClr val="tx1">
                      <a:alpha val="75000"/>
                    </a:schemeClr>
                  </a:gs>
                  <a:gs pos="12000">
                    <a:schemeClr val="tx1">
                      <a:alpha val="50000"/>
                    </a:schemeClr>
                  </a:gs>
                </a:gsLst>
                <a:lin ang="5400000" scaled="1"/>
                <a:tileRect/>
              </a:gradFill>
              <a:ln w="9525" cap="flat" cmpd="sng" algn="ctr">
                <a:no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algn="ctr" defTabSz="513063" eaLnBrk="0" hangingPunct="0">
                  <a:lnSpc>
                    <a:spcPct val="95000"/>
                  </a:lnSpc>
                  <a:spcBef>
                    <a:spcPts val="756"/>
                  </a:spcBef>
                </a:pPr>
                <a:endParaRPr lang="en-US" sz="1000" dirty="0" smtClean="0">
                  <a:latin typeface="+mj-lt"/>
                </a:endParaRPr>
              </a:p>
            </p:txBody>
          </p:sp>
        </p:grpSp>
        <p:sp>
          <p:nvSpPr>
            <p:cNvPr id="2" name="TextBox 1"/>
            <p:cNvSpPr txBox="1"/>
            <p:nvPr/>
          </p:nvSpPr>
          <p:spPr>
            <a:xfrm>
              <a:off x="169792" y="7684175"/>
              <a:ext cx="556277" cy="492443"/>
            </a:xfrm>
            <a:prstGeom prst="rect">
              <a:avLst/>
            </a:prstGeom>
            <a:noFill/>
          </p:spPr>
          <p:txBody>
            <a:bodyPr wrap="none" rtlCol="0">
              <a:spAutoFit/>
            </a:bodyPr>
            <a:lstStyle/>
            <a:p>
              <a:r>
                <a:rPr lang="en-US" b="1" dirty="0" smtClean="0">
                  <a:effectLst>
                    <a:outerShdw blurRad="38100" dist="38100" dir="2700000" algn="tl">
                      <a:srgbClr val="000000">
                        <a:alpha val="43137"/>
                      </a:srgbClr>
                    </a:outerShdw>
                  </a:effectLst>
                </a:rPr>
                <a:t>1</a:t>
              </a:r>
              <a:endParaRPr lang="en-US" b="1" dirty="0">
                <a:effectLst>
                  <a:outerShdw blurRad="38100" dist="38100" dir="2700000" algn="tl">
                    <a:srgbClr val="000000">
                      <a:alpha val="43137"/>
                    </a:srgbClr>
                  </a:outerShdw>
                </a:effectLst>
              </a:endParaRPr>
            </a:p>
          </p:txBody>
        </p:sp>
      </p:grpSp>
      <p:grpSp>
        <p:nvGrpSpPr>
          <p:cNvPr id="17" name="Group 80"/>
          <p:cNvGrpSpPr/>
          <p:nvPr/>
        </p:nvGrpSpPr>
        <p:grpSpPr>
          <a:xfrm>
            <a:off x="2583686" y="5543174"/>
            <a:ext cx="499755" cy="411768"/>
            <a:chOff x="95335" y="7684175"/>
            <a:chExt cx="630734" cy="549024"/>
          </a:xfrm>
        </p:grpSpPr>
        <p:grpSp>
          <p:nvGrpSpPr>
            <p:cNvPr id="18" name="Group 81"/>
            <p:cNvGrpSpPr/>
            <p:nvPr/>
          </p:nvGrpSpPr>
          <p:grpSpPr>
            <a:xfrm>
              <a:off x="95335" y="7684175"/>
              <a:ext cx="549024" cy="549024"/>
              <a:chOff x="11458578" y="6798154"/>
              <a:chExt cx="1570084" cy="1570084"/>
            </a:xfrm>
          </p:grpSpPr>
          <p:sp>
            <p:nvSpPr>
              <p:cNvPr id="84" name="Oval 83"/>
              <p:cNvSpPr/>
              <p:nvPr/>
            </p:nvSpPr>
            <p:spPr bwMode="auto">
              <a:xfrm>
                <a:off x="11458578" y="6798154"/>
                <a:ext cx="1570084" cy="1570084"/>
              </a:xfrm>
              <a:prstGeom prst="ellipse">
                <a:avLst/>
              </a:prstGeom>
              <a:gradFill flip="none" rotWithShape="1">
                <a:gsLst>
                  <a:gs pos="81000">
                    <a:schemeClr val="accent3">
                      <a:lumMod val="75000"/>
                    </a:schemeClr>
                  </a:gs>
                  <a:gs pos="0">
                    <a:schemeClr val="accent3">
                      <a:lumMod val="60000"/>
                      <a:lumOff val="40000"/>
                    </a:schemeClr>
                  </a:gs>
                  <a:gs pos="31000">
                    <a:schemeClr val="accent3"/>
                  </a:gs>
                </a:gsLst>
                <a:path path="circle">
                  <a:fillToRect l="50000" t="50000" r="50000" b="50000"/>
                </a:path>
                <a:tileRect/>
              </a:gradFill>
              <a:ln w="9525" cap="flat" cmpd="sng" algn="ctr">
                <a:gradFill flip="none" rotWithShape="1">
                  <a:gsLst>
                    <a:gs pos="0">
                      <a:schemeClr val="accent3">
                        <a:lumMod val="75000"/>
                      </a:schemeClr>
                    </a:gs>
                    <a:gs pos="50000">
                      <a:schemeClr val="accent3"/>
                    </a:gs>
                    <a:gs pos="100000">
                      <a:schemeClr val="accent3">
                        <a:lumMod val="75000"/>
                      </a:schemeClr>
                    </a:gs>
                  </a:gsLst>
                  <a:lin ang="5400000" scaled="1"/>
                  <a:tileRect/>
                </a:gradFill>
                <a:prstDash val="solid"/>
                <a:round/>
                <a:headEnd type="none" w="med" len="med"/>
                <a:tailEnd type="none" w="med" len="med"/>
              </a:ln>
              <a:effectLst>
                <a:innerShdw blurRad="127000" dist="50800" dir="5400000">
                  <a:schemeClr val="accent3">
                    <a:lumMod val="75000"/>
                    <a:alpha val="56000"/>
                  </a:schemeClr>
                </a:innerShdw>
              </a:effectLst>
            </p:spPr>
            <p:txBody>
              <a:bodyPr vert="horz" wrap="square" lIns="82124" tIns="41061" rIns="82124" bIns="41061" numCol="1" rtlCol="0" anchor="ctr" anchorCtr="0" compatLnSpc="1">
                <a:prstTxWarp prst="textNoShape">
                  <a:avLst/>
                </a:prstTxWarp>
                <a:noAutofit/>
              </a:bodyPr>
              <a:lstStyle/>
              <a:p>
                <a:pPr algn="ctr" defTabSz="513064" eaLnBrk="0" hangingPunct="0">
                  <a:lnSpc>
                    <a:spcPct val="95000"/>
                  </a:lnSpc>
                  <a:spcBef>
                    <a:spcPts val="756"/>
                  </a:spcBef>
                </a:pPr>
                <a:endParaRPr lang="en-US" sz="1000" dirty="0">
                  <a:latin typeface="+mj-lt"/>
                </a:endParaRPr>
              </a:p>
            </p:txBody>
          </p:sp>
          <p:sp>
            <p:nvSpPr>
              <p:cNvPr id="85" name="Oval 84"/>
              <p:cNvSpPr/>
              <p:nvPr/>
            </p:nvSpPr>
            <p:spPr bwMode="auto">
              <a:xfrm>
                <a:off x="11636668" y="6849169"/>
                <a:ext cx="1213903" cy="956396"/>
              </a:xfrm>
              <a:prstGeom prst="ellipse">
                <a:avLst/>
              </a:prstGeom>
              <a:gradFill flip="none" rotWithShape="1">
                <a:gsLst>
                  <a:gs pos="63000">
                    <a:schemeClr val="tx1">
                      <a:alpha val="0"/>
                    </a:schemeClr>
                  </a:gs>
                  <a:gs pos="0">
                    <a:schemeClr val="tx1">
                      <a:alpha val="75000"/>
                    </a:schemeClr>
                  </a:gs>
                  <a:gs pos="12000">
                    <a:schemeClr val="tx1">
                      <a:alpha val="50000"/>
                    </a:schemeClr>
                  </a:gs>
                </a:gsLst>
                <a:lin ang="5400000" scaled="1"/>
                <a:tileRect/>
              </a:gradFill>
              <a:ln w="9525" cap="flat" cmpd="sng" algn="ctr">
                <a:no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algn="ctr" defTabSz="513063" eaLnBrk="0" hangingPunct="0">
                  <a:lnSpc>
                    <a:spcPct val="95000"/>
                  </a:lnSpc>
                  <a:spcBef>
                    <a:spcPts val="756"/>
                  </a:spcBef>
                </a:pPr>
                <a:endParaRPr lang="en-US" sz="1000" dirty="0" smtClean="0">
                  <a:latin typeface="+mj-lt"/>
                </a:endParaRPr>
              </a:p>
            </p:txBody>
          </p:sp>
        </p:grpSp>
        <p:sp>
          <p:nvSpPr>
            <p:cNvPr id="83" name="TextBox 82"/>
            <p:cNvSpPr txBox="1"/>
            <p:nvPr/>
          </p:nvSpPr>
          <p:spPr>
            <a:xfrm>
              <a:off x="169792" y="7684175"/>
              <a:ext cx="556277" cy="492443"/>
            </a:xfrm>
            <a:prstGeom prst="rect">
              <a:avLst/>
            </a:prstGeom>
            <a:noFill/>
          </p:spPr>
          <p:txBody>
            <a:bodyPr wrap="none" rtlCol="0">
              <a:spAutoFit/>
            </a:bodyPr>
            <a:lstStyle/>
            <a:p>
              <a:r>
                <a:rPr lang="en-US" b="1" dirty="0" smtClean="0">
                  <a:effectLst>
                    <a:outerShdw blurRad="38100" dist="38100" dir="2700000" algn="tl">
                      <a:srgbClr val="000000">
                        <a:alpha val="43137"/>
                      </a:srgbClr>
                    </a:outerShdw>
                  </a:effectLst>
                </a:rPr>
                <a:t>2</a:t>
              </a:r>
              <a:endParaRPr lang="en-US" b="1" dirty="0">
                <a:effectLst>
                  <a:outerShdw blurRad="38100" dist="38100" dir="2700000" algn="tl">
                    <a:srgbClr val="000000">
                      <a:alpha val="43137"/>
                    </a:srgbClr>
                  </a:outerShdw>
                </a:effectLst>
              </a:endParaRPr>
            </a:p>
          </p:txBody>
        </p:sp>
      </p:grpSp>
      <p:grpSp>
        <p:nvGrpSpPr>
          <p:cNvPr id="19" name="Group 85"/>
          <p:cNvGrpSpPr/>
          <p:nvPr/>
        </p:nvGrpSpPr>
        <p:grpSpPr>
          <a:xfrm>
            <a:off x="4659105" y="5543174"/>
            <a:ext cx="508317" cy="411768"/>
            <a:chOff x="95335" y="7684175"/>
            <a:chExt cx="630734" cy="549024"/>
          </a:xfrm>
        </p:grpSpPr>
        <p:grpSp>
          <p:nvGrpSpPr>
            <p:cNvPr id="20" name="Group 86"/>
            <p:cNvGrpSpPr/>
            <p:nvPr/>
          </p:nvGrpSpPr>
          <p:grpSpPr>
            <a:xfrm>
              <a:off x="95335" y="7684175"/>
              <a:ext cx="549024" cy="549024"/>
              <a:chOff x="11458578" y="6798154"/>
              <a:chExt cx="1570084" cy="1570084"/>
            </a:xfrm>
          </p:grpSpPr>
          <p:sp>
            <p:nvSpPr>
              <p:cNvPr id="89" name="Oval 88"/>
              <p:cNvSpPr/>
              <p:nvPr/>
            </p:nvSpPr>
            <p:spPr bwMode="auto">
              <a:xfrm>
                <a:off x="11458578" y="6798154"/>
                <a:ext cx="1570084" cy="1570084"/>
              </a:xfrm>
              <a:prstGeom prst="ellipse">
                <a:avLst/>
              </a:prstGeom>
              <a:gradFill flip="none" rotWithShape="1">
                <a:gsLst>
                  <a:gs pos="81000">
                    <a:schemeClr val="accent3">
                      <a:lumMod val="75000"/>
                    </a:schemeClr>
                  </a:gs>
                  <a:gs pos="0">
                    <a:schemeClr val="accent3">
                      <a:lumMod val="60000"/>
                      <a:lumOff val="40000"/>
                    </a:schemeClr>
                  </a:gs>
                  <a:gs pos="31000">
                    <a:schemeClr val="accent3"/>
                  </a:gs>
                </a:gsLst>
                <a:path path="circle">
                  <a:fillToRect l="50000" t="50000" r="50000" b="50000"/>
                </a:path>
                <a:tileRect/>
              </a:gradFill>
              <a:ln w="9525" cap="flat" cmpd="sng" algn="ctr">
                <a:gradFill flip="none" rotWithShape="1">
                  <a:gsLst>
                    <a:gs pos="0">
                      <a:schemeClr val="accent3">
                        <a:lumMod val="75000"/>
                      </a:schemeClr>
                    </a:gs>
                    <a:gs pos="50000">
                      <a:schemeClr val="accent3"/>
                    </a:gs>
                    <a:gs pos="100000">
                      <a:schemeClr val="accent3">
                        <a:lumMod val="75000"/>
                      </a:schemeClr>
                    </a:gs>
                  </a:gsLst>
                  <a:lin ang="5400000" scaled="1"/>
                  <a:tileRect/>
                </a:gradFill>
                <a:prstDash val="solid"/>
                <a:round/>
                <a:headEnd type="none" w="med" len="med"/>
                <a:tailEnd type="none" w="med" len="med"/>
              </a:ln>
              <a:effectLst>
                <a:innerShdw blurRad="127000" dist="50800" dir="5400000">
                  <a:schemeClr val="accent3">
                    <a:lumMod val="75000"/>
                    <a:alpha val="56000"/>
                  </a:schemeClr>
                </a:innerShdw>
              </a:effectLst>
            </p:spPr>
            <p:txBody>
              <a:bodyPr vert="horz" wrap="square" lIns="82124" tIns="41061" rIns="82124" bIns="41061" numCol="1" rtlCol="0" anchor="ctr" anchorCtr="0" compatLnSpc="1">
                <a:prstTxWarp prst="textNoShape">
                  <a:avLst/>
                </a:prstTxWarp>
                <a:noAutofit/>
              </a:bodyPr>
              <a:lstStyle/>
              <a:p>
                <a:pPr algn="ctr" defTabSz="513064" eaLnBrk="0" hangingPunct="0">
                  <a:lnSpc>
                    <a:spcPct val="95000"/>
                  </a:lnSpc>
                  <a:spcBef>
                    <a:spcPts val="756"/>
                  </a:spcBef>
                </a:pPr>
                <a:endParaRPr lang="en-US" sz="1000" dirty="0">
                  <a:latin typeface="+mj-lt"/>
                </a:endParaRPr>
              </a:p>
            </p:txBody>
          </p:sp>
          <p:sp>
            <p:nvSpPr>
              <p:cNvPr id="90" name="Oval 89"/>
              <p:cNvSpPr/>
              <p:nvPr/>
            </p:nvSpPr>
            <p:spPr bwMode="auto">
              <a:xfrm>
                <a:off x="11636668" y="6849169"/>
                <a:ext cx="1213903" cy="956396"/>
              </a:xfrm>
              <a:prstGeom prst="ellipse">
                <a:avLst/>
              </a:prstGeom>
              <a:gradFill flip="none" rotWithShape="1">
                <a:gsLst>
                  <a:gs pos="63000">
                    <a:schemeClr val="tx1">
                      <a:alpha val="0"/>
                    </a:schemeClr>
                  </a:gs>
                  <a:gs pos="0">
                    <a:schemeClr val="tx1">
                      <a:alpha val="75000"/>
                    </a:schemeClr>
                  </a:gs>
                  <a:gs pos="12000">
                    <a:schemeClr val="tx1">
                      <a:alpha val="50000"/>
                    </a:schemeClr>
                  </a:gs>
                </a:gsLst>
                <a:lin ang="5400000" scaled="1"/>
                <a:tileRect/>
              </a:gradFill>
              <a:ln w="9525" cap="flat" cmpd="sng" algn="ctr">
                <a:no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algn="ctr" defTabSz="513063" eaLnBrk="0" hangingPunct="0">
                  <a:lnSpc>
                    <a:spcPct val="95000"/>
                  </a:lnSpc>
                  <a:spcBef>
                    <a:spcPts val="756"/>
                  </a:spcBef>
                </a:pPr>
                <a:endParaRPr lang="en-US" sz="1000" dirty="0" smtClean="0">
                  <a:latin typeface="+mj-lt"/>
                </a:endParaRPr>
              </a:p>
            </p:txBody>
          </p:sp>
        </p:grpSp>
        <p:sp>
          <p:nvSpPr>
            <p:cNvPr id="88" name="TextBox 87"/>
            <p:cNvSpPr txBox="1"/>
            <p:nvPr/>
          </p:nvSpPr>
          <p:spPr>
            <a:xfrm>
              <a:off x="169792" y="7684175"/>
              <a:ext cx="556277" cy="492443"/>
            </a:xfrm>
            <a:prstGeom prst="rect">
              <a:avLst/>
            </a:prstGeom>
            <a:noFill/>
          </p:spPr>
          <p:txBody>
            <a:bodyPr wrap="none" rtlCol="0">
              <a:spAutoFit/>
            </a:bodyPr>
            <a:lstStyle/>
            <a:p>
              <a:r>
                <a:rPr lang="en-US" b="1" dirty="0" smtClean="0">
                  <a:effectLst>
                    <a:outerShdw blurRad="38100" dist="38100" dir="2700000" algn="tl">
                      <a:srgbClr val="000000">
                        <a:alpha val="43137"/>
                      </a:srgbClr>
                    </a:outerShdw>
                  </a:effectLst>
                </a:rPr>
                <a:t>3</a:t>
              </a:r>
              <a:endParaRPr lang="en-US" b="1" dirty="0">
                <a:effectLst>
                  <a:outerShdw blurRad="38100" dist="38100" dir="2700000" algn="tl">
                    <a:srgbClr val="000000">
                      <a:alpha val="43137"/>
                    </a:srgbClr>
                  </a:outerShdw>
                </a:effectLst>
              </a:endParaRPr>
            </a:p>
          </p:txBody>
        </p:sp>
      </p:grpSp>
      <p:grpSp>
        <p:nvGrpSpPr>
          <p:cNvPr id="21" name="Group 90"/>
          <p:cNvGrpSpPr/>
          <p:nvPr/>
        </p:nvGrpSpPr>
        <p:grpSpPr>
          <a:xfrm>
            <a:off x="6724743" y="5543174"/>
            <a:ext cx="484131" cy="411768"/>
            <a:chOff x="95335" y="7684175"/>
            <a:chExt cx="630734" cy="549024"/>
          </a:xfrm>
        </p:grpSpPr>
        <p:grpSp>
          <p:nvGrpSpPr>
            <p:cNvPr id="22" name="Group 91"/>
            <p:cNvGrpSpPr/>
            <p:nvPr/>
          </p:nvGrpSpPr>
          <p:grpSpPr>
            <a:xfrm>
              <a:off x="95335" y="7684175"/>
              <a:ext cx="549024" cy="549024"/>
              <a:chOff x="11458578" y="6798154"/>
              <a:chExt cx="1570084" cy="1570084"/>
            </a:xfrm>
          </p:grpSpPr>
          <p:sp>
            <p:nvSpPr>
              <p:cNvPr id="94" name="Oval 93"/>
              <p:cNvSpPr/>
              <p:nvPr/>
            </p:nvSpPr>
            <p:spPr bwMode="auto">
              <a:xfrm>
                <a:off x="11458578" y="6798154"/>
                <a:ext cx="1570084" cy="1570084"/>
              </a:xfrm>
              <a:prstGeom prst="ellipse">
                <a:avLst/>
              </a:prstGeom>
              <a:gradFill flip="none" rotWithShape="1">
                <a:gsLst>
                  <a:gs pos="81000">
                    <a:schemeClr val="accent3">
                      <a:lumMod val="75000"/>
                    </a:schemeClr>
                  </a:gs>
                  <a:gs pos="0">
                    <a:schemeClr val="accent3">
                      <a:lumMod val="60000"/>
                      <a:lumOff val="40000"/>
                    </a:schemeClr>
                  </a:gs>
                  <a:gs pos="31000">
                    <a:schemeClr val="accent3"/>
                  </a:gs>
                </a:gsLst>
                <a:path path="circle">
                  <a:fillToRect l="50000" t="50000" r="50000" b="50000"/>
                </a:path>
                <a:tileRect/>
              </a:gradFill>
              <a:ln w="9525" cap="flat" cmpd="sng" algn="ctr">
                <a:gradFill flip="none" rotWithShape="1">
                  <a:gsLst>
                    <a:gs pos="0">
                      <a:schemeClr val="accent3">
                        <a:lumMod val="75000"/>
                      </a:schemeClr>
                    </a:gs>
                    <a:gs pos="50000">
                      <a:schemeClr val="accent3"/>
                    </a:gs>
                    <a:gs pos="100000">
                      <a:schemeClr val="accent3">
                        <a:lumMod val="75000"/>
                      </a:schemeClr>
                    </a:gs>
                  </a:gsLst>
                  <a:lin ang="5400000" scaled="1"/>
                  <a:tileRect/>
                </a:gradFill>
                <a:prstDash val="solid"/>
                <a:round/>
                <a:headEnd type="none" w="med" len="med"/>
                <a:tailEnd type="none" w="med" len="med"/>
              </a:ln>
              <a:effectLst>
                <a:innerShdw blurRad="127000" dist="50800" dir="5400000">
                  <a:schemeClr val="accent3">
                    <a:lumMod val="75000"/>
                    <a:alpha val="56000"/>
                  </a:schemeClr>
                </a:innerShdw>
              </a:effectLst>
            </p:spPr>
            <p:txBody>
              <a:bodyPr vert="horz" wrap="square" lIns="82124" tIns="41061" rIns="82124" bIns="41061" numCol="1" rtlCol="0" anchor="ctr" anchorCtr="0" compatLnSpc="1">
                <a:prstTxWarp prst="textNoShape">
                  <a:avLst/>
                </a:prstTxWarp>
                <a:noAutofit/>
              </a:bodyPr>
              <a:lstStyle/>
              <a:p>
                <a:pPr algn="ctr" defTabSz="513064" eaLnBrk="0" hangingPunct="0">
                  <a:lnSpc>
                    <a:spcPct val="95000"/>
                  </a:lnSpc>
                  <a:spcBef>
                    <a:spcPts val="756"/>
                  </a:spcBef>
                </a:pPr>
                <a:endParaRPr lang="en-US" sz="1000" dirty="0">
                  <a:latin typeface="+mj-lt"/>
                </a:endParaRPr>
              </a:p>
            </p:txBody>
          </p:sp>
          <p:sp>
            <p:nvSpPr>
              <p:cNvPr id="95" name="Oval 94"/>
              <p:cNvSpPr/>
              <p:nvPr/>
            </p:nvSpPr>
            <p:spPr bwMode="auto">
              <a:xfrm>
                <a:off x="11636668" y="6849169"/>
                <a:ext cx="1213903" cy="956396"/>
              </a:xfrm>
              <a:prstGeom prst="ellipse">
                <a:avLst/>
              </a:prstGeom>
              <a:gradFill flip="none" rotWithShape="1">
                <a:gsLst>
                  <a:gs pos="63000">
                    <a:schemeClr val="tx1">
                      <a:alpha val="0"/>
                    </a:schemeClr>
                  </a:gs>
                  <a:gs pos="0">
                    <a:schemeClr val="tx1">
                      <a:alpha val="75000"/>
                    </a:schemeClr>
                  </a:gs>
                  <a:gs pos="12000">
                    <a:schemeClr val="tx1">
                      <a:alpha val="50000"/>
                    </a:schemeClr>
                  </a:gs>
                </a:gsLst>
                <a:lin ang="5400000" scaled="1"/>
                <a:tileRect/>
              </a:gradFill>
              <a:ln w="9525" cap="flat" cmpd="sng" algn="ctr">
                <a:noFill/>
                <a:prstDash val="solid"/>
                <a:round/>
                <a:headEnd type="none" w="med" len="med"/>
                <a:tailEnd type="none" w="med" len="med"/>
              </a:ln>
              <a:effectLst/>
            </p:spPr>
            <p:txBody>
              <a:bodyPr vert="horz" wrap="square" lIns="82124" tIns="41061" rIns="82124" bIns="41061" numCol="1" rtlCol="0" anchor="ctr" anchorCtr="0" compatLnSpc="1">
                <a:prstTxWarp prst="textNoShape">
                  <a:avLst/>
                </a:prstTxWarp>
                <a:noAutofit/>
              </a:bodyPr>
              <a:lstStyle/>
              <a:p>
                <a:pPr algn="ctr" defTabSz="513063" eaLnBrk="0" hangingPunct="0">
                  <a:lnSpc>
                    <a:spcPct val="95000"/>
                  </a:lnSpc>
                  <a:spcBef>
                    <a:spcPts val="756"/>
                  </a:spcBef>
                </a:pPr>
                <a:endParaRPr lang="en-US" sz="1000" dirty="0" smtClean="0">
                  <a:latin typeface="+mj-lt"/>
                </a:endParaRPr>
              </a:p>
            </p:txBody>
          </p:sp>
        </p:grpSp>
        <p:sp>
          <p:nvSpPr>
            <p:cNvPr id="93" name="TextBox 92"/>
            <p:cNvSpPr txBox="1"/>
            <p:nvPr/>
          </p:nvSpPr>
          <p:spPr>
            <a:xfrm>
              <a:off x="169792" y="7684175"/>
              <a:ext cx="556277" cy="492443"/>
            </a:xfrm>
            <a:prstGeom prst="rect">
              <a:avLst/>
            </a:prstGeom>
            <a:noFill/>
          </p:spPr>
          <p:txBody>
            <a:bodyPr wrap="none" rtlCol="0">
              <a:spAutoFit/>
            </a:bodyPr>
            <a:lstStyle/>
            <a:p>
              <a:r>
                <a:rPr lang="en-US" b="1" dirty="0" smtClean="0">
                  <a:effectLst>
                    <a:outerShdw blurRad="38100" dist="38100" dir="2700000" algn="tl">
                      <a:srgbClr val="000000">
                        <a:alpha val="43137"/>
                      </a:srgbClr>
                    </a:outerShdw>
                  </a:effectLst>
                </a:rPr>
                <a:t>4</a:t>
              </a:r>
              <a:endParaRPr lang="en-US" b="1" dirty="0">
                <a:effectLst>
                  <a:outerShdw blurRad="38100" dist="38100" dir="2700000" algn="tl">
                    <a:srgbClr val="000000">
                      <a:alpha val="43137"/>
                    </a:srgbClr>
                  </a:outerShdw>
                </a:effectLst>
              </a:endParaRPr>
            </a:p>
          </p:txBody>
        </p:sp>
      </p:grpSp>
      <p:cxnSp>
        <p:nvCxnSpPr>
          <p:cNvPr id="6" name="Straight Arrow Connector 5"/>
          <p:cNvCxnSpPr/>
          <p:nvPr/>
        </p:nvCxnSpPr>
        <p:spPr bwMode="auto">
          <a:xfrm>
            <a:off x="2142622" y="5750223"/>
            <a:ext cx="351575" cy="0"/>
          </a:xfrm>
          <a:prstGeom prst="straightConnector1">
            <a:avLst/>
          </a:prstGeom>
          <a:solidFill>
            <a:srgbClr val="0183B7"/>
          </a:solidFill>
          <a:ln w="57150" cap="flat" cmpd="sng" algn="ctr">
            <a:solidFill>
              <a:schemeClr val="accent1"/>
            </a:solidFill>
            <a:prstDash val="solid"/>
            <a:round/>
            <a:headEnd type="none" w="med" len="med"/>
            <a:tailEnd type="triangle" w="med" len="med"/>
          </a:ln>
          <a:effectLst/>
        </p:spPr>
      </p:cxnSp>
      <p:cxnSp>
        <p:nvCxnSpPr>
          <p:cNvPr id="99" name="Straight Arrow Connector 98"/>
          <p:cNvCxnSpPr/>
          <p:nvPr/>
        </p:nvCxnSpPr>
        <p:spPr bwMode="auto">
          <a:xfrm>
            <a:off x="4266139" y="5750223"/>
            <a:ext cx="351575" cy="0"/>
          </a:xfrm>
          <a:prstGeom prst="straightConnector1">
            <a:avLst/>
          </a:prstGeom>
          <a:solidFill>
            <a:srgbClr val="0183B7"/>
          </a:solidFill>
          <a:ln w="57150" cap="flat" cmpd="sng" algn="ctr">
            <a:solidFill>
              <a:schemeClr val="accent1"/>
            </a:solidFill>
            <a:prstDash val="solid"/>
            <a:round/>
            <a:headEnd type="none" w="med" len="med"/>
            <a:tailEnd type="triangle" w="med" len="med"/>
          </a:ln>
          <a:effectLst/>
        </p:spPr>
      </p:cxnSp>
      <p:cxnSp>
        <p:nvCxnSpPr>
          <p:cNvPr id="100" name="Straight Arrow Connector 99"/>
          <p:cNvCxnSpPr/>
          <p:nvPr/>
        </p:nvCxnSpPr>
        <p:spPr bwMode="auto">
          <a:xfrm>
            <a:off x="6280186" y="5750223"/>
            <a:ext cx="351575" cy="0"/>
          </a:xfrm>
          <a:prstGeom prst="straightConnector1">
            <a:avLst/>
          </a:prstGeom>
          <a:solidFill>
            <a:srgbClr val="0183B7"/>
          </a:solidFill>
          <a:ln w="57150" cap="flat" cmpd="sng" algn="ctr">
            <a:solidFill>
              <a:schemeClr val="accent1"/>
            </a:solidFill>
            <a:prstDash val="solid"/>
            <a:round/>
            <a:headEnd type="none" w="med" len="med"/>
            <a:tailEnd type="triangle" w="med" len="med"/>
          </a:ln>
          <a:effectLst/>
        </p:spPr>
      </p:cxnSp>
    </p:spTree>
    <p:extLst>
      <p:ext uri="{BB962C8B-B14F-4D97-AF65-F5344CB8AC3E}">
        <p14:creationId xmlns:p14="http://schemas.microsoft.com/office/powerpoint/2010/main" val="2779267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1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p:tgtEl>
                                          <p:spTgt spid="10"/>
                                        </p:tgtEl>
                                        <p:attrNameLst>
                                          <p:attrName>ppt_x</p:attrName>
                                        </p:attrNameLst>
                                      </p:cBhvr>
                                      <p:tavLst>
                                        <p:tav tm="0">
                                          <p:val>
                                            <p:strVal val="#ppt_x-#ppt_w*1.125000"/>
                                          </p:val>
                                        </p:tav>
                                        <p:tav tm="100000">
                                          <p:val>
                                            <p:strVal val="#ppt_x"/>
                                          </p:val>
                                        </p:tav>
                                      </p:tavLst>
                                    </p:anim>
                                    <p:animEffect transition="in" filter="wipe(right)">
                                      <p:cBhvr>
                                        <p:cTn id="11" dur="500"/>
                                        <p:tgtEl>
                                          <p:spTgt spid="10"/>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341"/>
                                        </p:tgtEl>
                                        <p:attrNameLst>
                                          <p:attrName>style.visibility</p:attrName>
                                        </p:attrNameLst>
                                      </p:cBhvr>
                                      <p:to>
                                        <p:strVal val="visible"/>
                                      </p:to>
                                    </p:set>
                                    <p:animEffect transition="in" filter="fade">
                                      <p:cBhvr>
                                        <p:cTn id="15" dur="500"/>
                                        <p:tgtEl>
                                          <p:spTgt spid="341"/>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99"/>
                                        </p:tgtEl>
                                        <p:attrNameLst>
                                          <p:attrName>style.visibility</p:attrName>
                                        </p:attrNameLst>
                                      </p:cBhvr>
                                      <p:to>
                                        <p:strVal val="visible"/>
                                      </p:to>
                                    </p:set>
                                    <p:animEffect transition="in" filter="wipe(left)">
                                      <p:cBhvr>
                                        <p:cTn id="23" dur="500"/>
                                        <p:tgtEl>
                                          <p:spTgt spid="99"/>
                                        </p:tgtEl>
                                      </p:cBhvr>
                                    </p:animEffect>
                                  </p:childTnLst>
                                </p:cTn>
                              </p:par>
                              <p:par>
                                <p:cTn id="24" presetID="12" presetClass="entr" presetSubtype="8"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p:tgtEl>
                                          <p:spTgt spid="11"/>
                                        </p:tgtEl>
                                        <p:attrNameLst>
                                          <p:attrName>ppt_x</p:attrName>
                                        </p:attrNameLst>
                                      </p:cBhvr>
                                      <p:tavLst>
                                        <p:tav tm="0">
                                          <p:val>
                                            <p:strVal val="#ppt_x-#ppt_w*1.125000"/>
                                          </p:val>
                                        </p:tav>
                                        <p:tav tm="100000">
                                          <p:val>
                                            <p:strVal val="#ppt_x"/>
                                          </p:val>
                                        </p:tav>
                                      </p:tavLst>
                                    </p:anim>
                                    <p:animEffect transition="in" filter="wipe(right)">
                                      <p:cBhvr>
                                        <p:cTn id="27" dur="500"/>
                                        <p:tgtEl>
                                          <p:spTgt spid="11"/>
                                        </p:tgtEl>
                                      </p:cBhvr>
                                    </p:animEffect>
                                  </p:childTnLst>
                                </p:cTn>
                              </p:par>
                              <p:par>
                                <p:cTn id="28" presetID="12" presetClass="entr" presetSubtype="8"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p:tgtEl>
                                          <p:spTgt spid="12"/>
                                        </p:tgtEl>
                                        <p:attrNameLst>
                                          <p:attrName>ppt_x</p:attrName>
                                        </p:attrNameLst>
                                      </p:cBhvr>
                                      <p:tavLst>
                                        <p:tav tm="0">
                                          <p:val>
                                            <p:strVal val="#ppt_x-#ppt_w*1.125000"/>
                                          </p:val>
                                        </p:tav>
                                        <p:tav tm="100000">
                                          <p:val>
                                            <p:strVal val="#ppt_x"/>
                                          </p:val>
                                        </p:tav>
                                      </p:tavLst>
                                    </p:anim>
                                    <p:animEffect transition="in" filter="wipe(right)">
                                      <p:cBhvr>
                                        <p:cTn id="31" dur="500"/>
                                        <p:tgtEl>
                                          <p:spTgt spid="12"/>
                                        </p:tgtEl>
                                      </p:cBhvr>
                                    </p:animEffect>
                                  </p:childTnLst>
                                </p:cTn>
                              </p:par>
                              <p:par>
                                <p:cTn id="32" presetID="12" presetClass="entr" presetSubtype="8"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p:tgtEl>
                                          <p:spTgt spid="13"/>
                                        </p:tgtEl>
                                        <p:attrNameLst>
                                          <p:attrName>ppt_x</p:attrName>
                                        </p:attrNameLst>
                                      </p:cBhvr>
                                      <p:tavLst>
                                        <p:tav tm="0">
                                          <p:val>
                                            <p:strVal val="#ppt_x-#ppt_w*1.125000"/>
                                          </p:val>
                                        </p:tav>
                                        <p:tav tm="100000">
                                          <p:val>
                                            <p:strVal val="#ppt_x"/>
                                          </p:val>
                                        </p:tav>
                                      </p:tavLst>
                                    </p:anim>
                                    <p:animEffect transition="in" filter="wipe(right)">
                                      <p:cBhvr>
                                        <p:cTn id="35" dur="500"/>
                                        <p:tgtEl>
                                          <p:spTgt spid="13"/>
                                        </p:tgtEl>
                                      </p:cBhvr>
                                    </p:animEffect>
                                  </p:childTnLst>
                                </p:cTn>
                              </p:par>
                              <p:par>
                                <p:cTn id="36" presetID="12" presetClass="entr" presetSubtype="8"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500"/>
                                        <p:tgtEl>
                                          <p:spTgt spid="14"/>
                                        </p:tgtEl>
                                        <p:attrNameLst>
                                          <p:attrName>ppt_x</p:attrName>
                                        </p:attrNameLst>
                                      </p:cBhvr>
                                      <p:tavLst>
                                        <p:tav tm="0">
                                          <p:val>
                                            <p:strVal val="#ppt_x-#ppt_w*1.125000"/>
                                          </p:val>
                                        </p:tav>
                                        <p:tav tm="100000">
                                          <p:val>
                                            <p:strVal val="#ppt_x"/>
                                          </p:val>
                                        </p:tav>
                                      </p:tavLst>
                                    </p:anim>
                                    <p:animEffect transition="in" filter="wipe(right)">
                                      <p:cBhvr>
                                        <p:cTn id="39" dur="500"/>
                                        <p:tgtEl>
                                          <p:spTgt spid="1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42"/>
                                        </p:tgtEl>
                                        <p:attrNameLst>
                                          <p:attrName>style.visibility</p:attrName>
                                        </p:attrNameLst>
                                      </p:cBhvr>
                                      <p:to>
                                        <p:strVal val="visible"/>
                                      </p:to>
                                    </p:set>
                                    <p:animEffect transition="in" filter="fade">
                                      <p:cBhvr>
                                        <p:cTn id="42" dur="500"/>
                                        <p:tgtEl>
                                          <p:spTgt spid="342"/>
                                        </p:tgtEl>
                                      </p:cBhvr>
                                    </p:animEffect>
                                  </p:childTnLst>
                                </p:cTn>
                              </p:par>
                              <p:par>
                                <p:cTn id="43" presetID="10" presetClass="entr" presetSubtype="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00"/>
                                        </p:tgtEl>
                                        <p:attrNameLst>
                                          <p:attrName>style.visibility</p:attrName>
                                        </p:attrNameLst>
                                      </p:cBhvr>
                                      <p:to>
                                        <p:strVal val="visible"/>
                                      </p:to>
                                    </p:set>
                                    <p:animEffect transition="in" filter="wipe(left)">
                                      <p:cBhvr>
                                        <p:cTn id="50" dur="500"/>
                                        <p:tgtEl>
                                          <p:spTgt spid="100"/>
                                        </p:tgtEl>
                                      </p:cBhvr>
                                    </p:animEffect>
                                  </p:childTnLst>
                                </p:cTn>
                              </p:par>
                              <p:par>
                                <p:cTn id="51" presetID="10" presetClass="entr" presetSubtype="0" fill="hold" nodeType="with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43"/>
                                        </p:tgtEl>
                                        <p:attrNameLst>
                                          <p:attrName>style.visibility</p:attrName>
                                        </p:attrNameLst>
                                      </p:cBhvr>
                                      <p:to>
                                        <p:strVal val="visible"/>
                                      </p:to>
                                    </p:set>
                                    <p:animEffect transition="in" filter="fade">
                                      <p:cBhvr>
                                        <p:cTn id="56" dur="500"/>
                                        <p:tgtEl>
                                          <p:spTgt spid="343"/>
                                        </p:tgtEl>
                                      </p:cBhvr>
                                    </p:animEffect>
                                  </p:childTnLst>
                                </p:cTn>
                              </p:par>
                              <p:par>
                                <p:cTn id="57" presetID="10" presetClass="entr" presetSubtype="0"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500"/>
                                        <p:tgtEl>
                                          <p:spTgt spid="21"/>
                                        </p:tgtEl>
                                      </p:cBhvr>
                                    </p:animEffect>
                                  </p:childTnLst>
                                </p:cTn>
                              </p:par>
                            </p:childTnLst>
                          </p:cTn>
                        </p:par>
                        <p:par>
                          <p:cTn id="60" fill="hold">
                            <p:stCondLst>
                              <p:cond delay="500"/>
                            </p:stCondLst>
                            <p:childTnLst>
                              <p:par>
                                <p:cTn id="61" presetID="53" presetClass="exit" presetSubtype="32" fill="hold" nodeType="afterEffect">
                                  <p:stCondLst>
                                    <p:cond delay="200"/>
                                  </p:stCondLst>
                                  <p:childTnLst>
                                    <p:anim calcmode="lin" valueType="num">
                                      <p:cBhvr>
                                        <p:cTn id="62" dur="900"/>
                                        <p:tgtEl>
                                          <p:spTgt spid="11"/>
                                        </p:tgtEl>
                                        <p:attrNameLst>
                                          <p:attrName>ppt_w</p:attrName>
                                        </p:attrNameLst>
                                      </p:cBhvr>
                                      <p:tavLst>
                                        <p:tav tm="0">
                                          <p:val>
                                            <p:strVal val="ppt_w"/>
                                          </p:val>
                                        </p:tav>
                                        <p:tav tm="100000">
                                          <p:val>
                                            <p:fltVal val="0"/>
                                          </p:val>
                                        </p:tav>
                                      </p:tavLst>
                                    </p:anim>
                                    <p:anim calcmode="lin" valueType="num">
                                      <p:cBhvr>
                                        <p:cTn id="63" dur="900"/>
                                        <p:tgtEl>
                                          <p:spTgt spid="11"/>
                                        </p:tgtEl>
                                        <p:attrNameLst>
                                          <p:attrName>ppt_h</p:attrName>
                                        </p:attrNameLst>
                                      </p:cBhvr>
                                      <p:tavLst>
                                        <p:tav tm="0">
                                          <p:val>
                                            <p:strVal val="ppt_h"/>
                                          </p:val>
                                        </p:tav>
                                        <p:tav tm="100000">
                                          <p:val>
                                            <p:fltVal val="0"/>
                                          </p:val>
                                        </p:tav>
                                      </p:tavLst>
                                    </p:anim>
                                    <p:animEffect transition="out" filter="fade">
                                      <p:cBhvr>
                                        <p:cTn id="64" dur="900"/>
                                        <p:tgtEl>
                                          <p:spTgt spid="11"/>
                                        </p:tgtEl>
                                      </p:cBhvr>
                                    </p:animEffect>
                                    <p:set>
                                      <p:cBhvr>
                                        <p:cTn id="65" dur="1" fill="hold">
                                          <p:stCondLst>
                                            <p:cond delay="899"/>
                                          </p:stCondLst>
                                        </p:cTn>
                                        <p:tgtEl>
                                          <p:spTgt spid="11"/>
                                        </p:tgtEl>
                                        <p:attrNameLst>
                                          <p:attrName>style.visibility</p:attrName>
                                        </p:attrNameLst>
                                      </p:cBhvr>
                                      <p:to>
                                        <p:strVal val="hidden"/>
                                      </p:to>
                                    </p:set>
                                  </p:childTnLst>
                                </p:cTn>
                              </p:par>
                              <p:par>
                                <p:cTn id="66" presetID="53" presetClass="exit" presetSubtype="32" fill="hold" nodeType="withEffect">
                                  <p:stCondLst>
                                    <p:cond delay="200"/>
                                  </p:stCondLst>
                                  <p:childTnLst>
                                    <p:anim calcmode="lin" valueType="num">
                                      <p:cBhvr>
                                        <p:cTn id="67" dur="900"/>
                                        <p:tgtEl>
                                          <p:spTgt spid="12"/>
                                        </p:tgtEl>
                                        <p:attrNameLst>
                                          <p:attrName>ppt_w</p:attrName>
                                        </p:attrNameLst>
                                      </p:cBhvr>
                                      <p:tavLst>
                                        <p:tav tm="0">
                                          <p:val>
                                            <p:strVal val="ppt_w"/>
                                          </p:val>
                                        </p:tav>
                                        <p:tav tm="100000">
                                          <p:val>
                                            <p:fltVal val="0"/>
                                          </p:val>
                                        </p:tav>
                                      </p:tavLst>
                                    </p:anim>
                                    <p:anim calcmode="lin" valueType="num">
                                      <p:cBhvr>
                                        <p:cTn id="68" dur="900"/>
                                        <p:tgtEl>
                                          <p:spTgt spid="12"/>
                                        </p:tgtEl>
                                        <p:attrNameLst>
                                          <p:attrName>ppt_h</p:attrName>
                                        </p:attrNameLst>
                                      </p:cBhvr>
                                      <p:tavLst>
                                        <p:tav tm="0">
                                          <p:val>
                                            <p:strVal val="ppt_h"/>
                                          </p:val>
                                        </p:tav>
                                        <p:tav tm="100000">
                                          <p:val>
                                            <p:fltVal val="0"/>
                                          </p:val>
                                        </p:tav>
                                      </p:tavLst>
                                    </p:anim>
                                    <p:animEffect transition="out" filter="fade">
                                      <p:cBhvr>
                                        <p:cTn id="69" dur="900"/>
                                        <p:tgtEl>
                                          <p:spTgt spid="12"/>
                                        </p:tgtEl>
                                      </p:cBhvr>
                                    </p:animEffect>
                                    <p:set>
                                      <p:cBhvr>
                                        <p:cTn id="70" dur="1" fill="hold">
                                          <p:stCondLst>
                                            <p:cond delay="899"/>
                                          </p:stCondLst>
                                        </p:cTn>
                                        <p:tgtEl>
                                          <p:spTgt spid="12"/>
                                        </p:tgtEl>
                                        <p:attrNameLst>
                                          <p:attrName>style.visibility</p:attrName>
                                        </p:attrNameLst>
                                      </p:cBhvr>
                                      <p:to>
                                        <p:strVal val="hidden"/>
                                      </p:to>
                                    </p:set>
                                  </p:childTnLst>
                                </p:cTn>
                              </p:par>
                              <p:par>
                                <p:cTn id="71" presetID="53" presetClass="exit" presetSubtype="32" fill="hold" nodeType="withEffect">
                                  <p:stCondLst>
                                    <p:cond delay="200"/>
                                  </p:stCondLst>
                                  <p:childTnLst>
                                    <p:anim calcmode="lin" valueType="num">
                                      <p:cBhvr>
                                        <p:cTn id="72" dur="900"/>
                                        <p:tgtEl>
                                          <p:spTgt spid="13"/>
                                        </p:tgtEl>
                                        <p:attrNameLst>
                                          <p:attrName>ppt_w</p:attrName>
                                        </p:attrNameLst>
                                      </p:cBhvr>
                                      <p:tavLst>
                                        <p:tav tm="0">
                                          <p:val>
                                            <p:strVal val="ppt_w"/>
                                          </p:val>
                                        </p:tav>
                                        <p:tav tm="100000">
                                          <p:val>
                                            <p:fltVal val="0"/>
                                          </p:val>
                                        </p:tav>
                                      </p:tavLst>
                                    </p:anim>
                                    <p:anim calcmode="lin" valueType="num">
                                      <p:cBhvr>
                                        <p:cTn id="73" dur="900"/>
                                        <p:tgtEl>
                                          <p:spTgt spid="13"/>
                                        </p:tgtEl>
                                        <p:attrNameLst>
                                          <p:attrName>ppt_h</p:attrName>
                                        </p:attrNameLst>
                                      </p:cBhvr>
                                      <p:tavLst>
                                        <p:tav tm="0">
                                          <p:val>
                                            <p:strVal val="ppt_h"/>
                                          </p:val>
                                        </p:tav>
                                        <p:tav tm="100000">
                                          <p:val>
                                            <p:fltVal val="0"/>
                                          </p:val>
                                        </p:tav>
                                      </p:tavLst>
                                    </p:anim>
                                    <p:animEffect transition="out" filter="fade">
                                      <p:cBhvr>
                                        <p:cTn id="74" dur="900"/>
                                        <p:tgtEl>
                                          <p:spTgt spid="13"/>
                                        </p:tgtEl>
                                      </p:cBhvr>
                                    </p:animEffect>
                                    <p:set>
                                      <p:cBhvr>
                                        <p:cTn id="75" dur="1" fill="hold">
                                          <p:stCondLst>
                                            <p:cond delay="899"/>
                                          </p:stCondLst>
                                        </p:cTn>
                                        <p:tgtEl>
                                          <p:spTgt spid="13"/>
                                        </p:tgtEl>
                                        <p:attrNameLst>
                                          <p:attrName>style.visibility</p:attrName>
                                        </p:attrNameLst>
                                      </p:cBhvr>
                                      <p:to>
                                        <p:strVal val="hidden"/>
                                      </p:to>
                                    </p:set>
                                  </p:childTnLst>
                                </p:cTn>
                              </p:par>
                              <p:par>
                                <p:cTn id="76" presetID="53" presetClass="exit" presetSubtype="32" fill="hold" nodeType="withEffect">
                                  <p:stCondLst>
                                    <p:cond delay="200"/>
                                  </p:stCondLst>
                                  <p:childTnLst>
                                    <p:anim calcmode="lin" valueType="num">
                                      <p:cBhvr>
                                        <p:cTn id="77" dur="900"/>
                                        <p:tgtEl>
                                          <p:spTgt spid="14"/>
                                        </p:tgtEl>
                                        <p:attrNameLst>
                                          <p:attrName>ppt_w</p:attrName>
                                        </p:attrNameLst>
                                      </p:cBhvr>
                                      <p:tavLst>
                                        <p:tav tm="0">
                                          <p:val>
                                            <p:strVal val="ppt_w"/>
                                          </p:val>
                                        </p:tav>
                                        <p:tav tm="100000">
                                          <p:val>
                                            <p:fltVal val="0"/>
                                          </p:val>
                                        </p:tav>
                                      </p:tavLst>
                                    </p:anim>
                                    <p:anim calcmode="lin" valueType="num">
                                      <p:cBhvr>
                                        <p:cTn id="78" dur="900"/>
                                        <p:tgtEl>
                                          <p:spTgt spid="14"/>
                                        </p:tgtEl>
                                        <p:attrNameLst>
                                          <p:attrName>ppt_h</p:attrName>
                                        </p:attrNameLst>
                                      </p:cBhvr>
                                      <p:tavLst>
                                        <p:tav tm="0">
                                          <p:val>
                                            <p:strVal val="ppt_h"/>
                                          </p:val>
                                        </p:tav>
                                        <p:tav tm="100000">
                                          <p:val>
                                            <p:fltVal val="0"/>
                                          </p:val>
                                        </p:tav>
                                      </p:tavLst>
                                    </p:anim>
                                    <p:animEffect transition="out" filter="fade">
                                      <p:cBhvr>
                                        <p:cTn id="79" dur="900"/>
                                        <p:tgtEl>
                                          <p:spTgt spid="14"/>
                                        </p:tgtEl>
                                      </p:cBhvr>
                                    </p:animEffect>
                                    <p:set>
                                      <p:cBhvr>
                                        <p:cTn id="80" dur="1" fill="hold">
                                          <p:stCondLst>
                                            <p:cond delay="899"/>
                                          </p:stCondLst>
                                        </p:cTn>
                                        <p:tgtEl>
                                          <p:spTgt spid="14"/>
                                        </p:tgtEl>
                                        <p:attrNameLst>
                                          <p:attrName>style.visibility</p:attrName>
                                        </p:attrNameLst>
                                      </p:cBhvr>
                                      <p:to>
                                        <p:strVal val="hidden"/>
                                      </p:to>
                                    </p:set>
                                  </p:childTnLst>
                                </p:cTn>
                              </p:par>
                              <p:par>
                                <p:cTn id="81" presetID="63" presetClass="path" presetSubtype="0" fill="hold" nodeType="withEffect">
                                  <p:stCondLst>
                                    <p:cond delay="200"/>
                                  </p:stCondLst>
                                  <p:childTnLst>
                                    <p:animMotion origin="layout" path="M -3.71239E-6 -4.44444E-6 L 0.11528 0.08056 " pathEditMode="relative" rAng="0" ptsTypes="AA">
                                      <p:cBhvr>
                                        <p:cTn id="82" dur="900" fill="hold"/>
                                        <p:tgtEl>
                                          <p:spTgt spid="11"/>
                                        </p:tgtEl>
                                        <p:attrNameLst>
                                          <p:attrName>ppt_x</p:attrName>
                                          <p:attrName>ppt_y</p:attrName>
                                        </p:attrNameLst>
                                      </p:cBhvr>
                                      <p:rCtr x="5764" y="4028"/>
                                    </p:animMotion>
                                  </p:childTnLst>
                                </p:cTn>
                              </p:par>
                              <p:par>
                                <p:cTn id="83" presetID="63" presetClass="path" presetSubtype="0" fill="hold" nodeType="withEffect">
                                  <p:stCondLst>
                                    <p:cond delay="200"/>
                                  </p:stCondLst>
                                  <p:childTnLst>
                                    <p:animMotion origin="layout" path="M -3.71239E-6 5E-6 L 0.11528 0.0427 " pathEditMode="relative" rAng="0" ptsTypes="AA">
                                      <p:cBhvr>
                                        <p:cTn id="84" dur="900" fill="hold"/>
                                        <p:tgtEl>
                                          <p:spTgt spid="12"/>
                                        </p:tgtEl>
                                        <p:attrNameLst>
                                          <p:attrName>ppt_x</p:attrName>
                                          <p:attrName>ppt_y</p:attrName>
                                        </p:attrNameLst>
                                      </p:cBhvr>
                                      <p:rCtr x="5764" y="2135"/>
                                    </p:animMotion>
                                  </p:childTnLst>
                                </p:cTn>
                              </p:par>
                              <p:par>
                                <p:cTn id="85" presetID="63" presetClass="path" presetSubtype="0" fill="hold" nodeType="withEffect">
                                  <p:stCondLst>
                                    <p:cond delay="200"/>
                                  </p:stCondLst>
                                  <p:childTnLst>
                                    <p:animMotion origin="layout" path="M -3.71239E-6 1.11111E-6 L 0.25 0.04028 " pathEditMode="relative" rAng="0" ptsTypes="AA">
                                      <p:cBhvr>
                                        <p:cTn id="86" dur="900" fill="hold"/>
                                        <p:tgtEl>
                                          <p:spTgt spid="13"/>
                                        </p:tgtEl>
                                        <p:attrNameLst>
                                          <p:attrName>ppt_x</p:attrName>
                                          <p:attrName>ppt_y</p:attrName>
                                        </p:attrNameLst>
                                      </p:cBhvr>
                                      <p:rCtr x="12495" y="2014"/>
                                    </p:animMotion>
                                  </p:childTnLst>
                                </p:cTn>
                              </p:par>
                              <p:par>
                                <p:cTn id="87" presetID="63" presetClass="path" presetSubtype="0" fill="hold" nodeType="withEffect">
                                  <p:stCondLst>
                                    <p:cond delay="200"/>
                                  </p:stCondLst>
                                  <p:childTnLst>
                                    <p:animMotion origin="layout" path="M -3.71239E-6 -4.16667E-6 L 0.35444 -4.16667E-6 " pathEditMode="relative" rAng="0" ptsTypes="AA">
                                      <p:cBhvr>
                                        <p:cTn id="88" dur="900" fill="hold"/>
                                        <p:tgtEl>
                                          <p:spTgt spid="14"/>
                                        </p:tgtEl>
                                        <p:attrNameLst>
                                          <p:attrName>ppt_x</p:attrName>
                                          <p:attrName>ppt_y</p:attrName>
                                        </p:attrNameLst>
                                      </p:cBhvr>
                                      <p:rCtr x="17722" y="0"/>
                                    </p:animMotion>
                                  </p:childTnLst>
                                </p:cTn>
                              </p:par>
                            </p:childTnLst>
                          </p:cTn>
                        </p:par>
                        <p:par>
                          <p:cTn id="89" fill="hold">
                            <p:stCondLst>
                              <p:cond delay="1600"/>
                            </p:stCondLst>
                            <p:childTnLst>
                              <p:par>
                                <p:cTn id="90" presetID="10" presetClass="entr" presetSubtype="0" fill="hold" grpId="0" nodeType="afterEffect">
                                  <p:stCondLst>
                                    <p:cond delay="0"/>
                                  </p:stCondLst>
                                  <p:childTnLst>
                                    <p:set>
                                      <p:cBhvr>
                                        <p:cTn id="91" dur="1" fill="hold">
                                          <p:stCondLst>
                                            <p:cond delay="0"/>
                                          </p:stCondLst>
                                        </p:cTn>
                                        <p:tgtEl>
                                          <p:spTgt spid="305"/>
                                        </p:tgtEl>
                                        <p:attrNameLst>
                                          <p:attrName>style.visibility</p:attrName>
                                        </p:attrNameLst>
                                      </p:cBhvr>
                                      <p:to>
                                        <p:strVal val="visible"/>
                                      </p:to>
                                    </p:set>
                                    <p:animEffect transition="in" filter="fade">
                                      <p:cBhvr>
                                        <p:cTn id="92" dur="500"/>
                                        <p:tgtEl>
                                          <p:spTgt spid="305"/>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3"/>
                                        </p:tgtEl>
                                        <p:attrNameLst>
                                          <p:attrName>style.visibility</p:attrName>
                                        </p:attrNameLst>
                                      </p:cBhvr>
                                      <p:to>
                                        <p:strVal val="visible"/>
                                      </p:to>
                                    </p:set>
                                    <p:animEffect transition="in" filter="fade">
                                      <p:cBhvr>
                                        <p:cTn id="95" dur="500"/>
                                        <p:tgtEl>
                                          <p:spTgt spid="3"/>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303"/>
                                        </p:tgtEl>
                                        <p:attrNameLst>
                                          <p:attrName>style.visibility</p:attrName>
                                        </p:attrNameLst>
                                      </p:cBhvr>
                                      <p:to>
                                        <p:strVal val="visible"/>
                                      </p:to>
                                    </p:set>
                                    <p:animEffect transition="in" filter="fade">
                                      <p:cBhvr>
                                        <p:cTn id="98" dur="500"/>
                                        <p:tgtEl>
                                          <p:spTgt spid="303"/>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304"/>
                                        </p:tgtEl>
                                        <p:attrNameLst>
                                          <p:attrName>style.visibility</p:attrName>
                                        </p:attrNameLst>
                                      </p:cBhvr>
                                      <p:to>
                                        <p:strVal val="visible"/>
                                      </p:to>
                                    </p:set>
                                    <p:animEffect transition="in" filter="fade">
                                      <p:cBhvr>
                                        <p:cTn id="101" dur="500"/>
                                        <p:tgtEl>
                                          <p:spTgt spid="304"/>
                                        </p:tgtEl>
                                      </p:cBhvr>
                                    </p:animEffect>
                                  </p:childTnLst>
                                </p:cTn>
                              </p:par>
                            </p:childTnLst>
                          </p:cTn>
                        </p:par>
                        <p:par>
                          <p:cTn id="102" fill="hold">
                            <p:stCondLst>
                              <p:cond delay="2100"/>
                            </p:stCondLst>
                            <p:childTnLst>
                              <p:par>
                                <p:cTn id="103" presetID="26" presetClass="emph" presetSubtype="0" fill="hold" grpId="1" nodeType="afterEffect">
                                  <p:stCondLst>
                                    <p:cond delay="0"/>
                                  </p:stCondLst>
                                  <p:childTnLst>
                                    <p:animEffect transition="out" filter="fade">
                                      <p:cBhvr>
                                        <p:cTn id="104" dur="500" tmFilter="0, 0; .2, .5; .8, .5; 1, 0"/>
                                        <p:tgtEl>
                                          <p:spTgt spid="3"/>
                                        </p:tgtEl>
                                      </p:cBhvr>
                                    </p:animEffect>
                                    <p:animScale>
                                      <p:cBhvr>
                                        <p:cTn id="105" dur="250" autoRev="1" fill="hold"/>
                                        <p:tgtEl>
                                          <p:spTgt spid="3"/>
                                        </p:tgtEl>
                                      </p:cBhvr>
                                      <p:by x="105000" y="105000"/>
                                    </p:animScale>
                                  </p:childTnLst>
                                </p:cTn>
                              </p:par>
                              <p:par>
                                <p:cTn id="106" presetID="26" presetClass="emph" presetSubtype="0" fill="hold" grpId="1" nodeType="withEffect">
                                  <p:stCondLst>
                                    <p:cond delay="0"/>
                                  </p:stCondLst>
                                  <p:childTnLst>
                                    <p:animEffect transition="out" filter="fade">
                                      <p:cBhvr>
                                        <p:cTn id="107" dur="500" tmFilter="0, 0; .2, .5; .8, .5; 1, 0"/>
                                        <p:tgtEl>
                                          <p:spTgt spid="303"/>
                                        </p:tgtEl>
                                      </p:cBhvr>
                                    </p:animEffect>
                                    <p:animScale>
                                      <p:cBhvr>
                                        <p:cTn id="108" dur="250" autoRev="1" fill="hold"/>
                                        <p:tgtEl>
                                          <p:spTgt spid="303"/>
                                        </p:tgtEl>
                                      </p:cBhvr>
                                      <p:by x="105000" y="105000"/>
                                    </p:animScale>
                                  </p:childTnLst>
                                </p:cTn>
                              </p:par>
                              <p:par>
                                <p:cTn id="109" presetID="26" presetClass="emph" presetSubtype="0" fill="hold" grpId="1" nodeType="withEffect">
                                  <p:stCondLst>
                                    <p:cond delay="0"/>
                                  </p:stCondLst>
                                  <p:childTnLst>
                                    <p:animEffect transition="out" filter="fade">
                                      <p:cBhvr>
                                        <p:cTn id="110" dur="500" tmFilter="0, 0; .2, .5; .8, .5; 1, 0"/>
                                        <p:tgtEl>
                                          <p:spTgt spid="305"/>
                                        </p:tgtEl>
                                      </p:cBhvr>
                                    </p:animEffect>
                                    <p:animScale>
                                      <p:cBhvr>
                                        <p:cTn id="111" dur="250" autoRev="1" fill="hold"/>
                                        <p:tgtEl>
                                          <p:spTgt spid="305"/>
                                        </p:tgtEl>
                                      </p:cBhvr>
                                      <p:by x="105000" y="105000"/>
                                    </p:animScale>
                                  </p:childTnLst>
                                </p:cTn>
                              </p:par>
                              <p:par>
                                <p:cTn id="112" presetID="26" presetClass="emph" presetSubtype="0" fill="hold" grpId="1" nodeType="withEffect">
                                  <p:stCondLst>
                                    <p:cond delay="0"/>
                                  </p:stCondLst>
                                  <p:childTnLst>
                                    <p:animEffect transition="out" filter="fade">
                                      <p:cBhvr>
                                        <p:cTn id="113" dur="500" tmFilter="0, 0; .2, .5; .8, .5; 1, 0"/>
                                        <p:tgtEl>
                                          <p:spTgt spid="304"/>
                                        </p:tgtEl>
                                      </p:cBhvr>
                                    </p:animEffect>
                                    <p:animScale>
                                      <p:cBhvr>
                                        <p:cTn id="114" dur="250" autoRev="1" fill="hold"/>
                                        <p:tgtEl>
                                          <p:spTgt spid="30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03" grpId="0" animBg="1"/>
      <p:bldP spid="303" grpId="1" animBg="1"/>
      <p:bldP spid="304" grpId="0" animBg="1"/>
      <p:bldP spid="304" grpId="1" animBg="1"/>
      <p:bldP spid="305" grpId="0" animBg="1"/>
      <p:bldP spid="305" grpId="1" animBg="1"/>
      <p:bldP spid="341" grpId="0"/>
      <p:bldP spid="342" grpId="0"/>
      <p:bldP spid="343" grpId="0"/>
    </p:bldLst>
  </p:timing>
</p:sld>
</file>

<file path=ppt/theme/theme1.xml><?xml version="1.0" encoding="utf-8"?>
<a:theme xmlns:a="http://schemas.openxmlformats.org/drawingml/2006/main" name="Cisco Arial 16x9 template">
  <a:themeElements>
    <a:clrScheme name="Cisco 2010 Color Palette">
      <a:dk1>
        <a:srgbClr val="0096D6"/>
      </a:dk1>
      <a:lt1>
        <a:srgbClr val="FFFFFF"/>
      </a:lt1>
      <a:dk2>
        <a:srgbClr val="6DB344"/>
      </a:dk2>
      <a:lt2>
        <a:srgbClr val="FFFFFF"/>
      </a:lt2>
      <a:accent1>
        <a:srgbClr val="0096D6"/>
      </a:accent1>
      <a:accent2>
        <a:srgbClr val="6DB344"/>
      </a:accent2>
      <a:accent3>
        <a:srgbClr val="ABDFF0"/>
      </a:accent3>
      <a:accent4>
        <a:srgbClr val="008041"/>
      </a:accent4>
      <a:accent5>
        <a:srgbClr val="B7D333"/>
      </a:accent5>
      <a:accent6>
        <a:srgbClr val="652D89"/>
      </a:accent6>
      <a:hlink>
        <a:srgbClr val="3CBADC"/>
      </a:hlink>
      <a:folHlink>
        <a:srgbClr val="A6A8AB"/>
      </a:folHlink>
    </a:clrScheme>
    <a:fontScheme name="Cisco 2010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6D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Cisco Arial 4x3 template_dark">
  <a:themeElements>
    <a:clrScheme name="Cisco 2010 Color Palette">
      <a:dk1>
        <a:srgbClr val="0096D6"/>
      </a:dk1>
      <a:lt1>
        <a:srgbClr val="FFFFFF"/>
      </a:lt1>
      <a:dk2>
        <a:srgbClr val="6DB344"/>
      </a:dk2>
      <a:lt2>
        <a:srgbClr val="FFFFFF"/>
      </a:lt2>
      <a:accent1>
        <a:srgbClr val="0096D6"/>
      </a:accent1>
      <a:accent2>
        <a:srgbClr val="6DB344"/>
      </a:accent2>
      <a:accent3>
        <a:srgbClr val="ABDFF0"/>
      </a:accent3>
      <a:accent4>
        <a:srgbClr val="008041"/>
      </a:accent4>
      <a:accent5>
        <a:srgbClr val="B7D333"/>
      </a:accent5>
      <a:accent6>
        <a:srgbClr val="652D89"/>
      </a:accent6>
      <a:hlink>
        <a:srgbClr val="3CBADC"/>
      </a:hlink>
      <a:folHlink>
        <a:srgbClr val="A6A8AB"/>
      </a:folHlink>
    </a:clrScheme>
    <a:fontScheme name="Cisco 2010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w="38100">
          <a:solidFill>
            <a:srgbClr val="00B0F0"/>
          </a:solidFill>
          <a:headEnd type="arrow"/>
          <a:tailEnd type="arrow"/>
        </a:ln>
      </a:spPr>
      <a:bodyPr anchor="ctr"/>
      <a:lstStyle>
        <a:defPPr algn="ctr" fontAlgn="auto">
          <a:spcBef>
            <a:spcPts val="0"/>
          </a:spcBef>
          <a:spcAft>
            <a:spcPts val="0"/>
          </a:spcAft>
          <a:defRPr dirty="0"/>
        </a:defPPr>
      </a:lstStyle>
      <a:style>
        <a:lnRef idx="1">
          <a:schemeClr val="accent1"/>
        </a:lnRef>
        <a:fillRef idx="0">
          <a:schemeClr val="accent1"/>
        </a:fillRef>
        <a:effectRef idx="0">
          <a:schemeClr val="accent1"/>
        </a:effectRef>
        <a:fontRef idx="minor">
          <a:schemeClr val="tx1"/>
        </a:fontRef>
      </a:style>
    </a:spDef>
  </a:objectDefaults>
  <a:extraClrSchemeLst/>
</a:theme>
</file>

<file path=ppt/theme/theme3.xml><?xml version="1.0" encoding="utf-8"?>
<a:theme xmlns:a="http://schemas.openxmlformats.org/drawingml/2006/main" name="Cisco Arial 4x3 template">
  <a:themeElements>
    <a:clrScheme name="Cisco 2010 Color Palette">
      <a:dk1>
        <a:srgbClr val="0096D6"/>
      </a:dk1>
      <a:lt1>
        <a:srgbClr val="FFFFFF"/>
      </a:lt1>
      <a:dk2>
        <a:srgbClr val="6DB344"/>
      </a:dk2>
      <a:lt2>
        <a:srgbClr val="FFFFFF"/>
      </a:lt2>
      <a:accent1>
        <a:srgbClr val="0096D6"/>
      </a:accent1>
      <a:accent2>
        <a:srgbClr val="6DB344"/>
      </a:accent2>
      <a:accent3>
        <a:srgbClr val="ABDFF0"/>
      </a:accent3>
      <a:accent4>
        <a:srgbClr val="008041"/>
      </a:accent4>
      <a:accent5>
        <a:srgbClr val="B7D333"/>
      </a:accent5>
      <a:accent6>
        <a:srgbClr val="652D89"/>
      </a:accent6>
      <a:hlink>
        <a:srgbClr val="3CBADC"/>
      </a:hlink>
      <a:folHlink>
        <a:srgbClr val="A6A8AB"/>
      </a:folHlink>
    </a:clrScheme>
    <a:fontScheme name="Cisco 2010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6D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4_Cisco_Template_2010_Arial">
  <a:themeElements>
    <a:clrScheme name="Cisco 2010 Color Palette">
      <a:dk1>
        <a:srgbClr val="0096D6"/>
      </a:dk1>
      <a:lt1>
        <a:srgbClr val="FFFFFF"/>
      </a:lt1>
      <a:dk2>
        <a:srgbClr val="6DB344"/>
      </a:dk2>
      <a:lt2>
        <a:srgbClr val="FFFFFF"/>
      </a:lt2>
      <a:accent1>
        <a:srgbClr val="0096D6"/>
      </a:accent1>
      <a:accent2>
        <a:srgbClr val="6DB344"/>
      </a:accent2>
      <a:accent3>
        <a:srgbClr val="ABDFF0"/>
      </a:accent3>
      <a:accent4>
        <a:srgbClr val="008041"/>
      </a:accent4>
      <a:accent5>
        <a:srgbClr val="B7D333"/>
      </a:accent5>
      <a:accent6>
        <a:srgbClr val="652D89"/>
      </a:accent6>
      <a:hlink>
        <a:srgbClr val="3CBADC"/>
      </a:hlink>
      <a:folHlink>
        <a:srgbClr val="A6A8AB"/>
      </a:folHlink>
    </a:clrScheme>
    <a:fontScheme name="Cisco 2010_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96D6"/>
        </a:solidFill>
        <a:ln>
          <a:noFill/>
        </a:ln>
        <a:effectLst>
          <a:outerShdw blurRad="76200" dist="50800" dir="5400000" algn="ctr" rotWithShape="0">
            <a:srgbClr val="000000">
              <a:alpha val="27000"/>
            </a:srgbClr>
          </a:outerShdw>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Cisco Arial 16x9 template</Template>
  <TotalTime>18564</TotalTime>
  <Words>9269</Words>
  <Application>Microsoft Office PowerPoint</Application>
  <PresentationFormat>On-screen Show (4:3)</PresentationFormat>
  <Paragraphs>1240</Paragraphs>
  <Slides>50</Slides>
  <Notes>36</Notes>
  <HiddenSlides>0</HiddenSlides>
  <MMClips>0</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50</vt:i4>
      </vt:variant>
    </vt:vector>
  </HeadingPairs>
  <TitlesOfParts>
    <vt:vector size="55" baseType="lpstr">
      <vt:lpstr>Cisco Arial 16x9 template</vt:lpstr>
      <vt:lpstr>Cisco Arial 4x3 template_dark</vt:lpstr>
      <vt:lpstr>Cisco Arial 4x3 template</vt:lpstr>
      <vt:lpstr>4_Cisco_Template_2010_Arial</vt:lpstr>
      <vt:lpstr>Worksheet</vt:lpstr>
      <vt:lpstr>UCS C系列     解决方案集锦</vt:lpstr>
      <vt:lpstr>UCS  M3机架式服务器家族</vt:lpstr>
      <vt:lpstr>UCS C系列使用场景简介</vt:lpstr>
      <vt:lpstr>UCS C: 性能与创新</vt:lpstr>
      <vt:lpstr>有效降低TCO Cisco C240 + UCS 优势架构 vs. HP DL380e + 传统交换模式</vt:lpstr>
      <vt:lpstr>TCO: 如何节约</vt:lpstr>
      <vt:lpstr>TCO: 如何节约</vt:lpstr>
      <vt:lpstr>统一管理 将UCS统一管理的优势延伸到机架服务器上</vt:lpstr>
      <vt:lpstr>UCS: 内置的刀片和机架服务器自动化管理</vt:lpstr>
      <vt:lpstr>Cisco 技术最大化硬件使用率</vt:lpstr>
      <vt:lpstr>PowerPoint Presentation</vt:lpstr>
      <vt:lpstr>UCS –C有哪些特别之处？  -对虚拟机的精细化管理</vt:lpstr>
      <vt:lpstr>UCS –C460有哪些特别之处？</vt:lpstr>
      <vt:lpstr>Cisco Integrated Management Controller (CIMC) 集成了 ‘Agent-less’ 的带外远程管理</vt:lpstr>
      <vt:lpstr> 简单的服务器部署和固件管理工具 For Individual or One-to-Many Server Access</vt:lpstr>
      <vt:lpstr>PowerPoint Presentation</vt:lpstr>
      <vt:lpstr>UCS C+Nexus 改变过去服务器与网络分离的思路 …</vt:lpstr>
      <vt:lpstr>C系列解决方案集锦</vt:lpstr>
      <vt:lpstr>VM  on UCS  C  服务器虚拟化解决方案 </vt:lpstr>
      <vt:lpstr>VM on UCS C  解决方案概述</vt:lpstr>
      <vt:lpstr>PowerPoint Presentation</vt:lpstr>
      <vt:lpstr>VSPEX – VMware解决方案</vt:lpstr>
      <vt:lpstr>VSPEX – Microsoft Hyper-V 解决方案</vt:lpstr>
      <vt:lpstr>Flexpod Entry System – 中端市场解决方案</vt:lpstr>
      <vt:lpstr> 典型虚拟化应用  --经济型虚拟桌面解决方案 VDI </vt:lpstr>
      <vt:lpstr>VDI虚拟桌面业务驱动</vt:lpstr>
      <vt:lpstr>传统Client-Server架构使用模式</vt:lpstr>
      <vt:lpstr>桌面虚拟化VDI实现方式</vt:lpstr>
      <vt:lpstr>思科桌面虚拟化(VDI)端到端解决方案</vt:lpstr>
      <vt:lpstr>小于500桌面端：Citrix VDI-in-a-Box</vt:lpstr>
      <vt:lpstr>扩展到500个 or 以上桌面端 - FlexPod</vt:lpstr>
      <vt:lpstr>PowerPoint Presentation</vt:lpstr>
      <vt:lpstr>大数据解决方案 (Big Data)</vt:lpstr>
      <vt:lpstr>大数据解决方案</vt:lpstr>
      <vt:lpstr>大数据解决方案</vt:lpstr>
      <vt:lpstr>SAP HANA解决方案</vt:lpstr>
      <vt:lpstr>SAP HANA 解决方案</vt:lpstr>
      <vt:lpstr>微软(Microsoft)  on UCS解决方案</vt:lpstr>
      <vt:lpstr>SQL Server 数据库</vt:lpstr>
      <vt:lpstr>PowerPoint Presentation</vt:lpstr>
      <vt:lpstr>Microsoft SharePoint 2010</vt:lpstr>
      <vt:lpstr>经济型存储(Storage)解决方案 -- C240 </vt:lpstr>
      <vt:lpstr>Windows Storage Server </vt:lpstr>
      <vt:lpstr>配置建议 </vt:lpstr>
      <vt:lpstr>建议配置</vt:lpstr>
      <vt:lpstr>建议配置</vt:lpstr>
      <vt:lpstr>UCS C460 M2 解决方案</vt:lpstr>
      <vt:lpstr>Cisco UCS C460M2: 最好的虚拟化性能</vt:lpstr>
      <vt:lpstr>2 x C460 +N5K +SAN -传统双机备份H/A部署方式</vt:lpstr>
      <vt:lpstr>PowerPoint Presentation</vt:lpstr>
    </vt:vector>
  </TitlesOfParts>
  <Company>Cisco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Installing Template Theme Files</dc:title>
  <dc:creator>jmcabel</dc:creator>
  <cp:lastModifiedBy>cucui</cp:lastModifiedBy>
  <cp:revision>600</cp:revision>
  <cp:lastPrinted>2011-10-02T00:51:45Z</cp:lastPrinted>
  <dcterms:created xsi:type="dcterms:W3CDTF">2012-03-06T16:51:36Z</dcterms:created>
  <dcterms:modified xsi:type="dcterms:W3CDTF">2012-11-06T04:00:08Z</dcterms:modified>
</cp:coreProperties>
</file>